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7" r:id="rId3"/>
    <p:sldId id="261" r:id="rId4"/>
    <p:sldId id="263" r:id="rId5"/>
    <p:sldId id="264" r:id="rId6"/>
    <p:sldId id="262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58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FE4F90-A16B-4D92-A7FC-78A3DE04EF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802371-4D33-4A9E-B210-99DB438C3A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5608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word2vec </a:t>
            </a:r>
            <a:br>
              <a:rPr lang="en-US" sz="6600" dirty="0" smtClean="0"/>
            </a:br>
            <a:r>
              <a:rPr lang="en-US" sz="6600" dirty="0" smtClean="0"/>
              <a:t>for Russian text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597861"/>
          </a:xfrm>
        </p:spPr>
        <p:txBody>
          <a:bodyPr/>
          <a:lstStyle/>
          <a:p>
            <a:r>
              <a:rPr lang="en-US" dirty="0" smtClean="0"/>
              <a:t>By Olha Kaminska</a:t>
            </a:r>
          </a:p>
          <a:p>
            <a:r>
              <a:rPr lang="en-US" dirty="0"/>
              <a:t>Project for </a:t>
            </a:r>
            <a:r>
              <a:rPr lang="en-US" dirty="0" smtClean="0"/>
              <a:t>“Scientific </a:t>
            </a:r>
            <a:r>
              <a:rPr lang="en-US" dirty="0"/>
              <a:t>Data Computing</a:t>
            </a:r>
            <a:r>
              <a:rPr lang="en-US" dirty="0" smtClean="0"/>
              <a:t>”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2. Lemmatization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032" y="2103120"/>
            <a:ext cx="4592648" cy="37490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Lemmatization</a:t>
            </a:r>
            <a:r>
              <a:rPr lang="en-US" dirty="0" smtClean="0"/>
              <a:t> </a:t>
            </a:r>
            <a:r>
              <a:rPr lang="en-US" dirty="0"/>
              <a:t>is the algorithmic process of determining the lemma of a word based on its intended meaning. </a:t>
            </a:r>
            <a:r>
              <a:rPr lang="en-US" dirty="0" smtClean="0"/>
              <a:t>Lemmatization </a:t>
            </a:r>
            <a:r>
              <a:rPr lang="en-US" dirty="0"/>
              <a:t>depends on correctly identifying the intended part of speech and meaning of a </a:t>
            </a:r>
            <a:r>
              <a:rPr lang="en-US" b="1" dirty="0"/>
              <a:t>word in a sentence</a:t>
            </a:r>
            <a:r>
              <a:rPr lang="en-US" dirty="0"/>
              <a:t>, as well as within the larger context surrounding that sentence, such as neighboring sentences or even an entire document.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56" y="2103119"/>
            <a:ext cx="4560374" cy="41993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Take </a:t>
            </a:r>
            <a:r>
              <a:rPr lang="en-US" sz="3200" b="1" dirty="0" smtClean="0"/>
              <a:t>lemmas</a:t>
            </a:r>
            <a:r>
              <a:rPr lang="en-US" sz="3200" dirty="0" smtClean="0"/>
              <a:t> from preprocessed data.</a:t>
            </a:r>
          </a:p>
          <a:p>
            <a:r>
              <a:rPr lang="en-US" sz="3200" dirty="0" smtClean="0"/>
              <a:t>For Russian text use </a:t>
            </a:r>
            <a:r>
              <a:rPr lang="en-US" sz="3200" dirty="0"/>
              <a:t>library “</a:t>
            </a:r>
            <a:r>
              <a:rPr lang="en-US" sz="3200" b="1" dirty="0"/>
              <a:t>pymorphy2</a:t>
            </a:r>
            <a:r>
              <a:rPr lang="en-US" sz="3200" dirty="0" smtClean="0"/>
              <a:t>”.</a:t>
            </a:r>
            <a:endParaRPr lang="en-US" sz="3200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4" y="2014194"/>
            <a:ext cx="5527523" cy="41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9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3. Encoding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Encode each lemma as </a:t>
            </a:r>
            <a:r>
              <a:rPr lang="en-US" sz="3200" b="1" dirty="0"/>
              <a:t>one-hot </a:t>
            </a:r>
            <a:r>
              <a:rPr lang="en-US" sz="3200" b="1" dirty="0" smtClean="0"/>
              <a:t>vector.</a:t>
            </a:r>
          </a:p>
          <a:p>
            <a:r>
              <a:rPr lang="en-US" sz="3200" dirty="0" smtClean="0"/>
              <a:t>Obtain quadratic </a:t>
            </a:r>
            <a:r>
              <a:rPr lang="en-US" sz="3200" b="1" dirty="0" smtClean="0"/>
              <a:t>matrix</a:t>
            </a:r>
            <a:r>
              <a:rPr lang="en-US" sz="3200" dirty="0" smtClean="0"/>
              <a:t>, size near 17,000 rows and columns.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2853" y="2014194"/>
            <a:ext cx="3982244" cy="3722276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6361471" y="5852160"/>
            <a:ext cx="5397909" cy="49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 smtClean="0"/>
              <a:t>Sourse</a:t>
            </a:r>
            <a:r>
              <a:rPr lang="en-US" sz="1600" b="1" dirty="0" smtClean="0"/>
              <a:t>: </a:t>
            </a:r>
            <a:r>
              <a:rPr lang="en-US" sz="1600" dirty="0"/>
              <a:t>https://www.shanelynn.ie/get-busy-with-word-embeddings-introduction/</a:t>
            </a:r>
          </a:p>
        </p:txBody>
      </p:sp>
    </p:spTree>
    <p:extLst>
      <p:ext uri="{BB962C8B-B14F-4D97-AF65-F5344CB8AC3E}">
        <p14:creationId xmlns:p14="http://schemas.microsoft.com/office/powerpoint/2010/main" val="23218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4. </a:t>
            </a:r>
            <a:r>
              <a:rPr lang="en-US" b="1" dirty="0"/>
              <a:t>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Train the </a:t>
            </a:r>
            <a:r>
              <a:rPr lang="en-US" sz="2800" dirty="0" smtClean="0"/>
              <a:t>Neural Network </a:t>
            </a:r>
            <a:r>
              <a:rPr lang="en-US" sz="2800" b="1" dirty="0" smtClean="0"/>
              <a:t>to </a:t>
            </a:r>
            <a:r>
              <a:rPr lang="en-US" sz="2800" b="1" dirty="0"/>
              <a:t>predict words from the context</a:t>
            </a:r>
            <a:r>
              <a:rPr lang="en-US" sz="2800" dirty="0"/>
              <a:t>, considering only the previous word.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are as many </a:t>
            </a:r>
            <a:r>
              <a:rPr lang="en-US" sz="2800" b="1" dirty="0"/>
              <a:t>input neurons </a:t>
            </a:r>
            <a:r>
              <a:rPr lang="en-US" sz="2800" dirty="0"/>
              <a:t>as there are different </a:t>
            </a:r>
            <a:r>
              <a:rPr lang="en-US" sz="2800" dirty="0" smtClean="0"/>
              <a:t>lemmas.</a:t>
            </a:r>
          </a:p>
          <a:p>
            <a:r>
              <a:rPr lang="en-US" sz="2800" dirty="0" smtClean="0"/>
              <a:t>One-hot </a:t>
            </a:r>
            <a:r>
              <a:rPr lang="en-US" sz="2800" dirty="0"/>
              <a:t>vector is fed to </a:t>
            </a:r>
            <a:r>
              <a:rPr lang="en-US" sz="2800" b="1" dirty="0" smtClean="0"/>
              <a:t>input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b="1" dirty="0"/>
              <a:t>hidden layer </a:t>
            </a:r>
            <a:r>
              <a:rPr lang="en-US" sz="2800" dirty="0"/>
              <a:t>there are so many neurons, what dimension </a:t>
            </a:r>
            <a:r>
              <a:rPr lang="en-US" sz="2800" dirty="0" smtClean="0"/>
              <a:t>want </a:t>
            </a:r>
            <a:r>
              <a:rPr lang="en-US" sz="2800" dirty="0"/>
              <a:t>to have embedding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/>
              <a:t>Spoiler: </a:t>
            </a:r>
            <a:r>
              <a:rPr lang="en-US" sz="2800" dirty="0" smtClean="0"/>
              <a:t>300 dimensional vectors.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5. Weights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4773561" cy="3931920"/>
          </a:xfrm>
        </p:spPr>
        <p:txBody>
          <a:bodyPr/>
          <a:lstStyle/>
          <a:p>
            <a:pPr algn="just"/>
            <a:r>
              <a:rPr lang="en-US" sz="2800" dirty="0"/>
              <a:t>From NN take the </a:t>
            </a:r>
            <a:r>
              <a:rPr lang="en-US" sz="2800" b="1" dirty="0"/>
              <a:t>transition weights </a:t>
            </a:r>
            <a:r>
              <a:rPr lang="en-US" sz="2800" dirty="0"/>
              <a:t>from the input layer to the hidden </a:t>
            </a:r>
            <a:r>
              <a:rPr lang="en-US" sz="2800" dirty="0" smtClean="0"/>
              <a:t>layer.</a:t>
            </a:r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is </a:t>
            </a:r>
            <a:r>
              <a:rPr lang="en-US" sz="2800" b="1" dirty="0" smtClean="0"/>
              <a:t>embedding </a:t>
            </a:r>
            <a:r>
              <a:rPr lang="en-US" sz="2800" dirty="0" smtClean="0"/>
              <a:t>of input words.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426" y="1328394"/>
            <a:ext cx="4099931" cy="50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Using in classification task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Task: </a:t>
            </a:r>
            <a:r>
              <a:rPr lang="en-US" sz="2400" dirty="0"/>
              <a:t>classify review as positive or negative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Train data: </a:t>
            </a:r>
            <a:r>
              <a:rPr lang="en-US" sz="2400" dirty="0" smtClean="0"/>
              <a:t>90% of positive reviews + 90% of negative reviews.</a:t>
            </a:r>
          </a:p>
          <a:p>
            <a:r>
              <a:rPr lang="en-US" sz="2400" b="1" dirty="0" smtClean="0"/>
              <a:t>Test </a:t>
            </a:r>
            <a:r>
              <a:rPr lang="en-US" sz="2400" b="1" dirty="0"/>
              <a:t>data: </a:t>
            </a:r>
            <a:r>
              <a:rPr lang="en-US" sz="2400" dirty="0" smtClean="0"/>
              <a:t>10</a:t>
            </a:r>
            <a:r>
              <a:rPr lang="en-US" sz="2400" dirty="0"/>
              <a:t>% of positive reviews + </a:t>
            </a:r>
            <a:r>
              <a:rPr lang="en-US" sz="2400" dirty="0" smtClean="0"/>
              <a:t>10</a:t>
            </a:r>
            <a:r>
              <a:rPr lang="en-US" sz="2400" dirty="0"/>
              <a:t>% of negative reviews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Model: </a:t>
            </a:r>
            <a:r>
              <a:rPr lang="en-US" sz="2400" dirty="0" smtClean="0"/>
              <a:t>Logistic Regression.</a:t>
            </a:r>
          </a:p>
          <a:p>
            <a:r>
              <a:rPr lang="en-US" sz="2400" b="1" dirty="0"/>
              <a:t>Test set accuracy: </a:t>
            </a:r>
            <a:r>
              <a:rPr lang="en-US" sz="2400" dirty="0" smtClean="0"/>
              <a:t>70%</a:t>
            </a:r>
            <a:r>
              <a:rPr lang="en-US" sz="2400" b="1" dirty="0" smtClean="0"/>
              <a:t>*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* </a:t>
            </a:r>
            <a:r>
              <a:rPr lang="en-US" sz="2400" dirty="0" smtClean="0"/>
              <a:t>Logistic Regression with Google Word2Vec for the same amount of English review gave 76% test set accuracy.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9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dirty="0" smtClean="0"/>
              <a:t>for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141974" cy="39319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Collect Russian text data.</a:t>
            </a:r>
          </a:p>
          <a:p>
            <a:r>
              <a:rPr lang="en-US" sz="3600" dirty="0" smtClean="0"/>
              <a:t>Implement Word2Vec algorithm for Russian text.</a:t>
            </a:r>
          </a:p>
          <a:p>
            <a:r>
              <a:rPr lang="en-US" sz="3600" dirty="0" smtClean="0"/>
              <a:t>Test obtained results.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58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Some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71" y="2014194"/>
            <a:ext cx="10176387" cy="437677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Word embedding </a:t>
            </a:r>
            <a:r>
              <a:rPr lang="en-US" sz="2400" dirty="0"/>
              <a:t>is the collective name for a set of language modeling and feature learning techniques in natural language processing (NLP) where words or phrases from the vocabulary are mapped to vectors of real numbers. </a:t>
            </a:r>
            <a:endParaRPr lang="en-US" sz="2400" dirty="0" smtClean="0"/>
          </a:p>
          <a:p>
            <a:pPr algn="just"/>
            <a:r>
              <a:rPr lang="en-US" sz="2400" b="1" dirty="0"/>
              <a:t>Word2vec </a:t>
            </a:r>
            <a:r>
              <a:rPr lang="en-US" sz="2400" dirty="0"/>
              <a:t>is a group of related models that are used to produce word </a:t>
            </a:r>
            <a:r>
              <a:rPr lang="en-US" sz="2400" dirty="0" smtClean="0"/>
              <a:t>embedding. </a:t>
            </a:r>
          </a:p>
          <a:p>
            <a:pPr algn="just"/>
            <a:r>
              <a:rPr lang="en-US" sz="2400" dirty="0" smtClean="0"/>
              <a:t>Word2vec </a:t>
            </a:r>
            <a:r>
              <a:rPr lang="en-US" sz="2400" dirty="0"/>
              <a:t>takes as its </a:t>
            </a:r>
            <a:r>
              <a:rPr lang="en-US" sz="2400" b="1" dirty="0"/>
              <a:t>input</a:t>
            </a:r>
            <a:r>
              <a:rPr lang="en-US" sz="2400" dirty="0"/>
              <a:t> a large corpus of text and produces a vector space, typically of several hundred dimensions, with each unique word in the corpus being assigned a corresponding vector in the space. </a:t>
            </a:r>
            <a:endParaRPr lang="en-US" sz="2400" dirty="0" smtClean="0"/>
          </a:p>
          <a:p>
            <a:pPr algn="just"/>
            <a:r>
              <a:rPr lang="en-US" sz="2400" dirty="0" smtClean="0"/>
              <a:t>Word </a:t>
            </a:r>
            <a:r>
              <a:rPr lang="en-US" sz="2400" dirty="0"/>
              <a:t>vectors are positioned in the vector space such that words that share </a:t>
            </a:r>
            <a:r>
              <a:rPr lang="en-US" sz="2400" b="1" dirty="0"/>
              <a:t>common contexts </a:t>
            </a:r>
            <a:r>
              <a:rPr lang="en-US" sz="2400" dirty="0"/>
              <a:t>in the corpus are located in close proximity to one another in the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2D word embedding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Software</a:t>
            </a:r>
            <a:r>
              <a:rPr lang="en-US" sz="2400" dirty="0"/>
              <a:t> </a:t>
            </a:r>
            <a:r>
              <a:rPr lang="en-US" sz="2400" b="1" dirty="0"/>
              <a:t>for word embedding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054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Word2vec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by Google);</a:t>
            </a:r>
          </a:p>
          <a:p>
            <a:pPr marL="51054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/>
              <a:t>GloVe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by Stanford University);</a:t>
            </a:r>
          </a:p>
          <a:p>
            <a:pPr marL="51054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/>
              <a:t>fastText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by Facebook);</a:t>
            </a:r>
          </a:p>
          <a:p>
            <a:pPr marL="51054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/>
              <a:t>Gensim</a:t>
            </a:r>
            <a:r>
              <a:rPr lang="en-US" sz="2400" dirty="0"/>
              <a:t>.</a:t>
            </a:r>
          </a:p>
        </p:txBody>
      </p:sp>
      <p:pic>
        <p:nvPicPr>
          <p:cNvPr id="7" name="Picture 2" descr="https://shanelynnwebsite-mid9n9g1q9y8tt.netdna-ssl.com/wp-content/uploads/2018/01/word-vector-space-similar-words-1024x60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944589"/>
            <a:ext cx="4754563" cy="28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019705" y="5767610"/>
            <a:ext cx="4804833" cy="49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 smtClean="0"/>
              <a:t>Sourse</a:t>
            </a:r>
            <a:r>
              <a:rPr lang="en-US" sz="1600" b="1" dirty="0" smtClean="0"/>
              <a:t>: </a:t>
            </a:r>
            <a:r>
              <a:rPr lang="en-US" sz="1600" dirty="0" smtClean="0"/>
              <a:t>suriyadeepan.github.io/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9264" y="2016775"/>
            <a:ext cx="5220930" cy="3913238"/>
          </a:xfrm>
        </p:spPr>
        <p:txBody>
          <a:bodyPr>
            <a:noAutofit/>
          </a:bodyPr>
          <a:lstStyle/>
          <a:p>
            <a:r>
              <a:rPr lang="en-US" sz="2800" dirty="0" smtClean="0"/>
              <a:t>“</a:t>
            </a:r>
            <a:r>
              <a:rPr lang="en-US" sz="2800" b="1" dirty="0" smtClean="0"/>
              <a:t>KinoPoisk.ru</a:t>
            </a:r>
            <a:r>
              <a:rPr lang="en-US" sz="2800" dirty="0" smtClean="0"/>
              <a:t>” webpage;</a:t>
            </a:r>
          </a:p>
          <a:p>
            <a:r>
              <a:rPr lang="en-US" sz="2800" dirty="0" smtClean="0"/>
              <a:t>From reviews to top-250 movies –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collected </a:t>
            </a:r>
            <a:r>
              <a:rPr lang="en-US" sz="2800" b="1" dirty="0" smtClean="0"/>
              <a:t>100 positive reviews</a:t>
            </a:r>
            <a:r>
              <a:rPr lang="en-US" sz="2800" dirty="0" smtClean="0"/>
              <a:t>. </a:t>
            </a:r>
          </a:p>
          <a:p>
            <a:r>
              <a:rPr lang="en-US" sz="2800" dirty="0"/>
              <a:t>From reviews to </a:t>
            </a:r>
            <a:r>
              <a:rPr lang="en-US" sz="2800" dirty="0" smtClean="0"/>
              <a:t>bottom-250 </a:t>
            </a:r>
            <a:r>
              <a:rPr lang="en-US" sz="2800" dirty="0"/>
              <a:t>movies –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collected </a:t>
            </a:r>
            <a:r>
              <a:rPr lang="en-US" sz="2800" b="1" dirty="0"/>
              <a:t>100 </a:t>
            </a:r>
            <a:r>
              <a:rPr lang="en-US" sz="2800" b="1" dirty="0" smtClean="0"/>
              <a:t>negative </a:t>
            </a:r>
            <a:r>
              <a:rPr lang="en-US" sz="2800" b="1" dirty="0"/>
              <a:t>reviews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Saved as text files.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94" y="2014193"/>
            <a:ext cx="5909438" cy="31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3445" y="2270269"/>
            <a:ext cx="10058400" cy="39319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</a:t>
            </a:r>
            <a:r>
              <a:rPr lang="en-US" sz="2800" b="1" dirty="0" smtClean="0"/>
              <a:t>corpora</a:t>
            </a:r>
            <a:r>
              <a:rPr lang="en-US" sz="2800" dirty="0" smtClean="0"/>
              <a:t> for Russian text;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Lemmatize</a:t>
            </a:r>
            <a:r>
              <a:rPr lang="en-US" sz="2800" dirty="0" smtClean="0"/>
              <a:t> </a:t>
            </a:r>
            <a:r>
              <a:rPr lang="en-US" sz="2800" dirty="0"/>
              <a:t>words (process of determining the lemma of a word based on its intended meaning</a:t>
            </a:r>
            <a:r>
              <a:rPr lang="en-US" sz="2800" dirty="0" smtClean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Encode </a:t>
            </a:r>
            <a:r>
              <a:rPr lang="en-US" sz="2800" dirty="0"/>
              <a:t>each lemma as </a:t>
            </a:r>
            <a:r>
              <a:rPr lang="en-US" sz="2800" b="1" dirty="0"/>
              <a:t>one-hot </a:t>
            </a:r>
            <a:r>
              <a:rPr lang="en-US" sz="2800" b="1" dirty="0" smtClean="0"/>
              <a:t>vector;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Train </a:t>
            </a:r>
            <a:r>
              <a:rPr lang="en-US" sz="2800" b="1" dirty="0" smtClean="0"/>
              <a:t>Neural Network </a:t>
            </a:r>
            <a:r>
              <a:rPr lang="en-US" sz="2800" dirty="0" smtClean="0"/>
              <a:t>to </a:t>
            </a:r>
            <a:r>
              <a:rPr lang="en-US" sz="2800" dirty="0"/>
              <a:t>predict words from the </a:t>
            </a:r>
            <a:r>
              <a:rPr lang="en-US" sz="2800" dirty="0" smtClean="0"/>
              <a:t>context;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From NN </a:t>
            </a:r>
            <a:r>
              <a:rPr lang="en-US" sz="2800" dirty="0"/>
              <a:t>take the </a:t>
            </a:r>
            <a:r>
              <a:rPr lang="en-US" sz="2800" b="1" dirty="0"/>
              <a:t>transition weights </a:t>
            </a:r>
            <a:r>
              <a:rPr lang="en-US" sz="2800" dirty="0"/>
              <a:t>from the input layer to the hidden layer, </a:t>
            </a:r>
            <a:r>
              <a:rPr lang="en-US" sz="2800" dirty="0" smtClean="0"/>
              <a:t>this will </a:t>
            </a:r>
            <a:r>
              <a:rPr lang="en-US" sz="2800" dirty="0"/>
              <a:t>be </a:t>
            </a:r>
            <a:r>
              <a:rPr lang="en-US" sz="2800" b="1" dirty="0" smtClean="0"/>
              <a:t>embedding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4" name="Picture 2" descr="Image result for st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80" y="711420"/>
            <a:ext cx="2900004" cy="193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 Corpora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1945"/>
            <a:ext cx="5835445" cy="39319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Take Russian reviews </a:t>
            </a:r>
            <a:r>
              <a:rPr lang="en-US" sz="3200" b="1" dirty="0" smtClean="0"/>
              <a:t>data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Preprocess</a:t>
            </a:r>
            <a:r>
              <a:rPr lang="en-US" sz="3200" dirty="0" smtClean="0"/>
              <a:t> data:</a:t>
            </a:r>
          </a:p>
          <a:p>
            <a:pPr lvl="1"/>
            <a:r>
              <a:rPr lang="en-US" sz="2800" dirty="0" smtClean="0"/>
              <a:t>Delete punctuation;</a:t>
            </a:r>
          </a:p>
          <a:p>
            <a:pPr lvl="1"/>
            <a:r>
              <a:rPr lang="en-US" sz="2800" dirty="0" smtClean="0"/>
              <a:t>Delete numbers;</a:t>
            </a:r>
          </a:p>
          <a:p>
            <a:pPr lvl="1"/>
            <a:r>
              <a:rPr lang="en-US" sz="2800" dirty="0" smtClean="0"/>
              <a:t>Delete special symbols;</a:t>
            </a:r>
          </a:p>
          <a:p>
            <a:pPr lvl="1"/>
            <a:r>
              <a:rPr lang="en-US" sz="2800" dirty="0" smtClean="0"/>
              <a:t>Lowercase letters.</a:t>
            </a: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51" y="2171945"/>
            <a:ext cx="3439549" cy="34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5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322</TotalTime>
  <Words>549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Savon</vt:lpstr>
      <vt:lpstr>word2vec  for Russian text</vt:lpstr>
      <vt:lpstr>introduction</vt:lpstr>
      <vt:lpstr>Tasks</vt:lpstr>
      <vt:lpstr>Some theory</vt:lpstr>
      <vt:lpstr>Examples</vt:lpstr>
      <vt:lpstr>Data</vt:lpstr>
      <vt:lpstr>algorithm</vt:lpstr>
      <vt:lpstr>Steps</vt:lpstr>
      <vt:lpstr>1. Corpora</vt:lpstr>
      <vt:lpstr>2. Lemmatization</vt:lpstr>
      <vt:lpstr>3. Encoding</vt:lpstr>
      <vt:lpstr>4. Neural Network </vt:lpstr>
      <vt:lpstr>5. Weights</vt:lpstr>
      <vt:lpstr>results</vt:lpstr>
      <vt:lpstr>Using in classification task</vt:lpstr>
      <vt:lpstr>Thank you 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  for Russian text</dc:title>
  <dc:creator>Olha</dc:creator>
  <cp:lastModifiedBy>Olha</cp:lastModifiedBy>
  <cp:revision>12</cp:revision>
  <dcterms:created xsi:type="dcterms:W3CDTF">2018-06-05T11:42:53Z</dcterms:created>
  <dcterms:modified xsi:type="dcterms:W3CDTF">2018-06-05T17:05:41Z</dcterms:modified>
</cp:coreProperties>
</file>