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801be1868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801be1868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801be1868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801be1868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65ae5715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65ae5715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65ae5715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65ae5715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65ae5715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65ae5715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801be1868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801be1868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65ae5715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65ae5715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801be1868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801be1868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65ae571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65ae571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801be186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801be186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801be186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801be186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801be186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801be186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801be186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801be186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801be186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801be186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801be186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801be186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801be1868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801be1868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801be1868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801be1868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iki.manjaro.org/index.php?title=Pamac" TargetMode="External"/><Relationship Id="rId4" Type="http://schemas.openxmlformats.org/officeDocument/2006/relationships/hyperlink" Target="https://wiki.manjaro.org/index.php?title=Pacman_Overview" TargetMode="External"/><Relationship Id="rId5" Type="http://schemas.openxmlformats.org/officeDocument/2006/relationships/hyperlink" Target="https://wiki.manjaro.org/index.php?title=Pamac" TargetMode="External"/><Relationship Id="rId6" Type="http://schemas.openxmlformats.org/officeDocument/2006/relationships/hyperlink" Target="https://wiki.manjaro.org/index.php?title=Octopi" TargetMode="External"/><Relationship Id="rId7" Type="http://schemas.openxmlformats.org/officeDocument/2006/relationships/hyperlink" Target="https://wiki.manjaro.org/index.php?title=File_Systems" TargetMode="External"/><Relationship Id="rId8" Type="http://schemas.openxmlformats.org/officeDocument/2006/relationships/hyperlink" Target="https://archman.org/manjaro-linux-araclar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tr.wikipedia.org/wiki/Arch_Linux" TargetMode="External"/><Relationship Id="rId4" Type="http://schemas.openxmlformats.org/officeDocument/2006/relationships/hyperlink" Target="https://tr.wikipedia.org/wiki/Arch_Linux" TargetMode="External"/><Relationship Id="rId5" Type="http://schemas.openxmlformats.org/officeDocument/2006/relationships/hyperlink" Target="https://tr.wikipedia.org/wiki/Arch_Linu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MANJARO</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DİLA ASLAN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tr">
                <a:latin typeface="Lato"/>
                <a:ea typeface="Lato"/>
                <a:cs typeface="Lato"/>
                <a:sym typeface="Lato"/>
              </a:rPr>
              <a:t>GNOME</a:t>
            </a:r>
            <a:endParaRPr/>
          </a:p>
        </p:txBody>
      </p:sp>
      <p:sp>
        <p:nvSpPr>
          <p:cNvPr id="192" name="Google Shape;192;p22"/>
          <p:cNvSpPr txBox="1"/>
          <p:nvPr>
            <p:ph idx="1" type="body"/>
          </p:nvPr>
        </p:nvSpPr>
        <p:spPr>
          <a:xfrm>
            <a:off x="123625" y="1573775"/>
            <a:ext cx="2940600" cy="31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En yaygın ihtiyaçların karşılanması için eksiksiz ve estetik açıdan uyumlu bir dizi uygulama ile birlikte gelir. Çok modern ve basit bir masaüstü isteyenler için olan bu sürüm, geleneksel konseptleri kıran ve kullanıcıların görevlerine odaklanmalarını sağlayan GNOME 3 masaüstü ile birlikte geliyor. </a:t>
            </a:r>
            <a:endParaRPr/>
          </a:p>
          <a:p>
            <a:pPr indent="0" lvl="0" marL="0" rtl="0" algn="l">
              <a:spcBef>
                <a:spcPts val="1600"/>
              </a:spcBef>
              <a:spcAft>
                <a:spcPts val="1600"/>
              </a:spcAft>
              <a:buNone/>
            </a:pPr>
            <a:r>
              <a:t/>
            </a:r>
            <a:endParaRPr/>
          </a:p>
        </p:txBody>
      </p:sp>
      <p:pic>
        <p:nvPicPr>
          <p:cNvPr id="193" name="Google Shape;193;p22"/>
          <p:cNvPicPr preferRelativeResize="0"/>
          <p:nvPr/>
        </p:nvPicPr>
        <p:blipFill>
          <a:blip r:embed="rId3">
            <a:alphaModFix/>
          </a:blip>
          <a:stretch>
            <a:fillRect/>
          </a:stretch>
        </p:blipFill>
        <p:spPr>
          <a:xfrm>
            <a:off x="3216625" y="1460250"/>
            <a:ext cx="5774975" cy="31609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Paket Sistemi</a:t>
            </a:r>
            <a:endParaRPr/>
          </a:p>
        </p:txBody>
      </p:sp>
      <p:sp>
        <p:nvSpPr>
          <p:cNvPr id="199" name="Google Shape;199;p23"/>
          <p:cNvSpPr txBox="1"/>
          <p:nvPr>
            <p:ph idx="1" type="body"/>
          </p:nvPr>
        </p:nvSpPr>
        <p:spPr>
          <a:xfrm>
            <a:off x="620975" y="1527725"/>
            <a:ext cx="7038900" cy="34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Manjaro'da,  Paket Yönetimi  Pacman tarafından komut satırı (terminal) aracılığıyla yönetilir.</a:t>
            </a:r>
            <a:endParaRPr/>
          </a:p>
          <a:p>
            <a:pPr indent="0" lvl="0" marL="0" rtl="0" algn="l">
              <a:spcBef>
                <a:spcPts val="1600"/>
              </a:spcBef>
              <a:spcAft>
                <a:spcPts val="0"/>
              </a:spcAft>
              <a:buNone/>
            </a:pPr>
            <a:r>
              <a:rPr lang="tr"/>
              <a:t>Pacman, varsayılan olarak Manjaro Linux'a kurulmuş olarak gelir.</a:t>
            </a:r>
            <a:endParaRPr/>
          </a:p>
          <a:p>
            <a:pPr indent="0" lvl="0" marL="0" rtl="0" algn="l">
              <a:spcBef>
                <a:spcPts val="1600"/>
              </a:spcBef>
              <a:spcAft>
                <a:spcPts val="0"/>
              </a:spcAft>
              <a:buNone/>
            </a:pPr>
            <a:r>
              <a:rPr lang="tr"/>
              <a:t>Pacman, Arch geliştiricileri tarafından geliştirilmiştir.</a:t>
            </a:r>
            <a:endParaRPr/>
          </a:p>
          <a:p>
            <a:pPr indent="0" lvl="0" marL="0" rtl="0" algn="l">
              <a:spcBef>
                <a:spcPts val="1600"/>
              </a:spcBef>
              <a:spcAft>
                <a:spcPts val="0"/>
              </a:spcAft>
              <a:buNone/>
            </a:pPr>
            <a:r>
              <a:rPr lang="tr"/>
              <a:t>Pacman sadece komut satırından kullanılabilir, Manjaroda ki grafiksel paket yöneticisi için Pamac veya Octopi kullanılır.</a:t>
            </a:r>
            <a:endParaRPr/>
          </a:p>
          <a:p>
            <a:pPr indent="0" lvl="0" marL="0" rtl="0" algn="l">
              <a:spcBef>
                <a:spcPts val="1600"/>
              </a:spcBef>
              <a:spcAft>
                <a:spcPts val="0"/>
              </a:spcAft>
              <a:buNone/>
            </a:pPr>
            <a:r>
              <a:rPr lang="tr"/>
              <a:t>Pacman sadece resmi Manjaro deposunu kullanabilir.  Arch User Repository'ye (AUR) erişmek, flatpaks kullanmak ve snaps kullanmak için ayrı makaleler vardır.</a:t>
            </a:r>
            <a:endParaRPr/>
          </a:p>
          <a:p>
            <a:pPr indent="0" lvl="0" marL="0" rtl="0" algn="l">
              <a:spcBef>
                <a:spcPts val="1600"/>
              </a:spcBef>
              <a:spcAft>
                <a:spcPts val="1600"/>
              </a:spcAft>
              <a:buNone/>
            </a:pPr>
            <a:r>
              <a:t/>
            </a:r>
            <a:endParaRPr/>
          </a:p>
        </p:txBody>
      </p:sp>
      <p:pic>
        <p:nvPicPr>
          <p:cNvPr id="200" name="Google Shape;200;p23"/>
          <p:cNvPicPr preferRelativeResize="0"/>
          <p:nvPr/>
        </p:nvPicPr>
        <p:blipFill>
          <a:blip r:embed="rId3">
            <a:alphaModFix/>
          </a:blip>
          <a:stretch>
            <a:fillRect/>
          </a:stretch>
        </p:blipFill>
        <p:spPr>
          <a:xfrm>
            <a:off x="7507550" y="393738"/>
            <a:ext cx="1371600" cy="1647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Pamac</a:t>
            </a:r>
            <a:endParaRPr/>
          </a:p>
        </p:txBody>
      </p:sp>
      <p:sp>
        <p:nvSpPr>
          <p:cNvPr id="206" name="Google Shape;206;p24"/>
          <p:cNvSpPr txBox="1"/>
          <p:nvPr>
            <p:ph idx="1" type="body"/>
          </p:nvPr>
        </p:nvSpPr>
        <p:spPr>
          <a:xfrm>
            <a:off x="716300" y="1567550"/>
            <a:ext cx="2357700" cy="2911200"/>
          </a:xfrm>
          <a:prstGeom prst="rect">
            <a:avLst/>
          </a:prstGeom>
        </p:spPr>
        <p:txBody>
          <a:bodyPr anchorCtr="0" anchor="t" bIns="91425" lIns="91425" spcFirstLastPara="1" rIns="91425" wrap="square" tIns="91425">
            <a:noAutofit/>
          </a:bodyPr>
          <a:lstStyle/>
          <a:p>
            <a:pPr indent="0" lvl="0" marL="0" marR="571500" rtl="0" algn="l">
              <a:spcBef>
                <a:spcPts val="0"/>
              </a:spcBef>
              <a:spcAft>
                <a:spcPts val="0"/>
              </a:spcAft>
              <a:buNone/>
            </a:pPr>
            <a:r>
              <a:rPr lang="tr" sz="1200">
                <a:solidFill>
                  <a:srgbClr val="F5F5F5"/>
                </a:solidFill>
                <a:latin typeface="Roboto"/>
                <a:ea typeface="Roboto"/>
                <a:cs typeface="Roboto"/>
                <a:sym typeface="Roboto"/>
              </a:rPr>
              <a:t>Pamac, Manjaro'nun Paket Yöneticisidir. AUR (</a:t>
            </a:r>
            <a:r>
              <a:rPr lang="tr" sz="1200"/>
              <a:t>Arch User Repository)</a:t>
            </a:r>
            <a:r>
              <a:rPr lang="tr" sz="1200">
                <a:solidFill>
                  <a:srgbClr val="F5F5F5"/>
                </a:solidFill>
                <a:latin typeface="Roboto"/>
                <a:ea typeface="Roboto"/>
                <a:cs typeface="Roboto"/>
                <a:sym typeface="Roboto"/>
              </a:rPr>
              <a:t> ve Appstream desteği ile libalpm'ye dayanır. Güçlü bir özellik kümesi sunarken kullanımı kolay bir arayüz sağlamaya odaklanmaktadır.</a:t>
            </a:r>
            <a:endParaRPr sz="1200">
              <a:solidFill>
                <a:srgbClr val="F5F5F5"/>
              </a:solidFill>
              <a:latin typeface="Roboto"/>
              <a:ea typeface="Roboto"/>
              <a:cs typeface="Roboto"/>
              <a:sym typeface="Roboto"/>
            </a:endParaRPr>
          </a:p>
          <a:p>
            <a:pPr indent="0" lvl="0" marL="0" rtl="0" algn="l">
              <a:spcBef>
                <a:spcPts val="0"/>
              </a:spcBef>
              <a:spcAft>
                <a:spcPts val="1600"/>
              </a:spcAft>
              <a:buNone/>
            </a:pPr>
            <a:r>
              <a:t/>
            </a:r>
            <a:endParaRPr sz="800"/>
          </a:p>
        </p:txBody>
      </p:sp>
      <p:pic>
        <p:nvPicPr>
          <p:cNvPr id="207" name="Google Shape;207;p24"/>
          <p:cNvPicPr preferRelativeResize="0"/>
          <p:nvPr/>
        </p:nvPicPr>
        <p:blipFill>
          <a:blip r:embed="rId3">
            <a:alphaModFix/>
          </a:blip>
          <a:stretch>
            <a:fillRect/>
          </a:stretch>
        </p:blipFill>
        <p:spPr>
          <a:xfrm>
            <a:off x="3260325" y="1088800"/>
            <a:ext cx="5345326" cy="3666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Octopi</a:t>
            </a:r>
            <a:endParaRPr/>
          </a:p>
        </p:txBody>
      </p:sp>
      <p:sp>
        <p:nvSpPr>
          <p:cNvPr id="213" name="Google Shape;213;p25"/>
          <p:cNvSpPr txBox="1"/>
          <p:nvPr>
            <p:ph idx="1" type="body"/>
          </p:nvPr>
        </p:nvSpPr>
        <p:spPr>
          <a:xfrm>
            <a:off x="1024725" y="1220225"/>
            <a:ext cx="3621300" cy="33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100"/>
              <a:t>Octopi, terminalde Pacman yerine veya buna ek olarak kullanılabilen bir GUI Yazılım Yönetimi </a:t>
            </a:r>
            <a:r>
              <a:rPr lang="tr" sz="1100"/>
              <a:t>veya </a:t>
            </a:r>
            <a:r>
              <a:rPr lang="tr" sz="1100"/>
              <a:t>Paket Yönetimi programıdır. Octopi, bazı Manjaro sürümlerinde </a:t>
            </a:r>
            <a:r>
              <a:rPr lang="tr" sz="1100">
                <a:solidFill>
                  <a:srgbClr val="F5F5F5"/>
                </a:solidFill>
              </a:rPr>
              <a:t>(</a:t>
            </a:r>
            <a:r>
              <a:rPr lang="tr" sz="1100">
                <a:solidFill>
                  <a:srgbClr val="F5F5F5"/>
                </a:solidFill>
                <a:latin typeface="Arial"/>
                <a:ea typeface="Arial"/>
                <a:cs typeface="Arial"/>
                <a:sym typeface="Arial"/>
              </a:rPr>
              <a:t>KDE ve LXQT)</a:t>
            </a:r>
            <a:r>
              <a:rPr lang="tr" sz="1100">
                <a:solidFill>
                  <a:srgbClr val="F5F5F5"/>
                </a:solidFill>
              </a:rPr>
              <a:t> </a:t>
            </a:r>
            <a:r>
              <a:rPr lang="tr" sz="1100"/>
              <a:t>varsayılan paket ve güncelleme yöneticisidir. (Diğer sürümlerde varsayılan değer Pamac'tır )</a:t>
            </a:r>
            <a:endParaRPr sz="1100"/>
          </a:p>
          <a:p>
            <a:pPr indent="0" lvl="0" marL="0" rtl="0" algn="l">
              <a:spcBef>
                <a:spcPts val="1600"/>
              </a:spcBef>
              <a:spcAft>
                <a:spcPts val="0"/>
              </a:spcAft>
              <a:buNone/>
            </a:pPr>
            <a:r>
              <a:rPr lang="tr" sz="1100"/>
              <a:t>Octopi, resmi depolardan tekil paketlerin güncellemelerini, kaldırılmasını ve kurulumunu yönetebilir. Arama alanını kullanarak dosyaları arayabilir.</a:t>
            </a:r>
            <a:endParaRPr sz="1100"/>
          </a:p>
          <a:p>
            <a:pPr indent="0" lvl="0" marL="0" rtl="0" algn="l">
              <a:spcBef>
                <a:spcPts val="1600"/>
              </a:spcBef>
              <a:spcAft>
                <a:spcPts val="0"/>
              </a:spcAft>
              <a:buNone/>
            </a:pPr>
            <a:r>
              <a:rPr lang="tr" sz="1100"/>
              <a:t>Octopi, kullanılabilir bir sistem güncellemesi olduğunda kırmızıya dönen bir panel uygulaması bildiricisi (Octopi logosu) kullanır.  Panel uygulamasına istendiğinde sağ tıkladığınızda masaüstünüzde Octopi'yi açma seçeneği sunulur.</a:t>
            </a:r>
            <a:endParaRPr sz="1100"/>
          </a:p>
          <a:p>
            <a:pPr indent="0" lvl="0" marL="0" rtl="0" algn="l">
              <a:spcBef>
                <a:spcPts val="1600"/>
              </a:spcBef>
              <a:spcAft>
                <a:spcPts val="1600"/>
              </a:spcAft>
              <a:buNone/>
            </a:pPr>
            <a:r>
              <a:t/>
            </a:r>
            <a:endParaRPr sz="800"/>
          </a:p>
        </p:txBody>
      </p:sp>
      <p:pic>
        <p:nvPicPr>
          <p:cNvPr id="214" name="Google Shape;214;p25"/>
          <p:cNvPicPr preferRelativeResize="0"/>
          <p:nvPr/>
        </p:nvPicPr>
        <p:blipFill>
          <a:blip r:embed="rId3">
            <a:alphaModFix/>
          </a:blip>
          <a:stretch>
            <a:fillRect/>
          </a:stretch>
        </p:blipFill>
        <p:spPr>
          <a:xfrm>
            <a:off x="4814275" y="1098925"/>
            <a:ext cx="4044856" cy="3501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Manjaro ile birlikte GUI'lere birçok ortak görev üstlenmesine rağmen, özellikle yeni kullanıcılara diğer kullanıcı dostu dağıtımlarda olduğu gibi yardımcı olmak için, zaman zaman terminali bir şeyler yapmak için kullanmak gerekebilir. </a:t>
            </a:r>
            <a:endParaRPr/>
          </a:p>
          <a:p>
            <a:pPr indent="0" lvl="0" marL="0" rtl="0" algn="l">
              <a:spcBef>
                <a:spcPts val="1600"/>
              </a:spcBef>
              <a:spcAft>
                <a:spcPts val="1600"/>
              </a:spcAft>
              <a:buNone/>
            </a:pPr>
            <a:r>
              <a:rPr lang="tr"/>
              <a:t>Wiki'de bulunan kılavuzların çoğu, özellikle problemleri çözme ve sistemi ayarlama konusunda terminali kullanmaya dayanır. Manjaro'nun nasıl çalıştığı hakkında daha fazla bilgi edinmek isteyen kullanıcılar ve çok yönlülüğünden tam olarak yararlanmak isteyenler için terminalin nasıl kullanılacağını öğrenmek şiddetle tavsiye edilir.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Dosya Sistemi</a:t>
            </a:r>
            <a:endParaRPr/>
          </a:p>
        </p:txBody>
      </p:sp>
      <p:sp>
        <p:nvSpPr>
          <p:cNvPr id="225" name="Google Shape;225;p27"/>
          <p:cNvSpPr txBox="1"/>
          <p:nvPr>
            <p:ph idx="1" type="body"/>
          </p:nvPr>
        </p:nvSpPr>
        <p:spPr>
          <a:xfrm>
            <a:off x="1297500" y="1567550"/>
            <a:ext cx="7198800" cy="30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Manjaro'daki varsayılan dosya sistemi olan </a:t>
            </a:r>
            <a:r>
              <a:rPr lang="tr"/>
              <a:t>Ext4, en çok kullanılan Linux dosya sistemlerinin (Ext3, Ext2) evrimidir ve öncekilere göre daha iyi tasarım, daha iyi performans, güvenilirlik ve özellikler vaat etmektedir. </a:t>
            </a:r>
            <a:endParaRPr/>
          </a:p>
          <a:p>
            <a:pPr indent="0" lvl="0" marL="0" rtl="0" algn="l">
              <a:spcBef>
                <a:spcPts val="1600"/>
              </a:spcBef>
              <a:spcAft>
                <a:spcPts val="0"/>
              </a:spcAft>
              <a:buNone/>
            </a:pPr>
            <a:r>
              <a:rPr lang="tr"/>
              <a:t>Microsoft, büyük dosyaları, çok sayıda dosyayı tutabildiğinden ve çok büyük bölümler kullanabileceğinden, FAT32 ve NTFS'nin yetersizliklerini telafi etmek için exFAT'i (Genişletilmiş Dosya Konumlandırma Tablosu) oluşturmuştur. Linux, Windows, MacOS ve diğer birçok cihazda desteklenen, en uyumlu dosya sistemlerinden biridir. Birçok sistem arasında çıkarılabilir bir cihazı paylaşmanız gerektiğinde iyi bir seçimdir.</a:t>
            </a:r>
            <a:endParaRPr/>
          </a:p>
          <a:p>
            <a:pPr indent="0" lvl="0" marL="0" rtl="0" algn="l">
              <a:spcBef>
                <a:spcPts val="1600"/>
              </a:spcBef>
              <a:spcAft>
                <a:spcPts val="0"/>
              </a:spcAft>
              <a:buNone/>
            </a:pPr>
            <a:r>
              <a:rPr lang="tr"/>
              <a:t>ExFAT kullanmak için exfat-utils paketini kurmanız gerekir. </a:t>
            </a:r>
            <a:endParaRPr/>
          </a:p>
          <a:p>
            <a:pPr indent="457200" lvl="0" marL="0" rtl="0" algn="l">
              <a:spcBef>
                <a:spcPts val="1600"/>
              </a:spcBef>
              <a:spcAft>
                <a:spcPts val="0"/>
              </a:spcAft>
              <a:buNone/>
            </a:pPr>
            <a:r>
              <a:rPr lang="tr" sz="1050">
                <a:solidFill>
                  <a:srgbClr val="000000"/>
                </a:solidFill>
                <a:highlight>
                  <a:srgbClr val="F9F9F9"/>
                </a:highlight>
                <a:latin typeface="Courier New"/>
                <a:ea typeface="Courier New"/>
                <a:cs typeface="Courier New"/>
                <a:sym typeface="Courier New"/>
              </a:rPr>
              <a:t>pamac install exfat-utils</a:t>
            </a:r>
            <a:endParaRPr sz="1050">
              <a:solidFill>
                <a:srgbClr val="000000"/>
              </a:solidFill>
              <a:highlight>
                <a:srgbClr val="F9F9F9"/>
              </a:highlight>
              <a:latin typeface="Courier New"/>
              <a:ea typeface="Courier New"/>
              <a:cs typeface="Courier New"/>
              <a:sym typeface="Courier New"/>
            </a:endParaRPr>
          </a:p>
          <a:p>
            <a:pPr indent="0" lvl="0" marL="139700" marR="139700" rtl="0" algn="l">
              <a:lnSpc>
                <a:spcPct val="130000"/>
              </a:lnSpc>
              <a:spcBef>
                <a:spcPts val="1600"/>
              </a:spcBef>
              <a:spcAft>
                <a:spcPts val="0"/>
              </a:spcAft>
              <a:buNone/>
            </a:pPr>
            <a:r>
              <a:t/>
            </a:r>
            <a:endParaRPr sz="950">
              <a:solidFill>
                <a:srgbClr val="000000"/>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201923"/>
              </a:lnSpc>
              <a:spcBef>
                <a:spcPts val="0"/>
              </a:spcBef>
              <a:spcAft>
                <a:spcPts val="1900"/>
              </a:spcAft>
              <a:buNone/>
            </a:pPr>
            <a:r>
              <a:rPr lang="tr">
                <a:solidFill>
                  <a:srgbClr val="F5F5F5"/>
                </a:solidFill>
                <a:latin typeface="Arial"/>
                <a:ea typeface="Arial"/>
                <a:cs typeface="Arial"/>
                <a:sym typeface="Arial"/>
              </a:rPr>
              <a:t>MHWD </a:t>
            </a:r>
            <a:r>
              <a:rPr b="1" lang="tr" sz="1250">
                <a:solidFill>
                  <a:srgbClr val="F5F5F5"/>
                </a:solidFill>
                <a:latin typeface="Arial"/>
                <a:ea typeface="Arial"/>
                <a:cs typeface="Arial"/>
                <a:sym typeface="Arial"/>
              </a:rPr>
              <a:t>(M</a:t>
            </a:r>
            <a:r>
              <a:rPr lang="tr" sz="1250">
                <a:solidFill>
                  <a:srgbClr val="F5F5F5"/>
                </a:solidFill>
                <a:latin typeface="Arial"/>
                <a:ea typeface="Arial"/>
                <a:cs typeface="Arial"/>
                <a:sym typeface="Arial"/>
              </a:rPr>
              <a:t>anjaro </a:t>
            </a:r>
            <a:r>
              <a:rPr b="1" lang="tr" sz="1250">
                <a:solidFill>
                  <a:srgbClr val="F5F5F5"/>
                </a:solidFill>
                <a:latin typeface="Arial"/>
                <a:ea typeface="Arial"/>
                <a:cs typeface="Arial"/>
                <a:sym typeface="Arial"/>
              </a:rPr>
              <a:t>H</a:t>
            </a:r>
            <a:r>
              <a:rPr lang="tr" sz="1250">
                <a:solidFill>
                  <a:srgbClr val="F5F5F5"/>
                </a:solidFill>
                <a:latin typeface="Arial"/>
                <a:ea typeface="Arial"/>
                <a:cs typeface="Arial"/>
                <a:sym typeface="Arial"/>
              </a:rPr>
              <a:t>ard</a:t>
            </a:r>
            <a:r>
              <a:rPr b="1" lang="tr" sz="1250">
                <a:solidFill>
                  <a:srgbClr val="F5F5F5"/>
                </a:solidFill>
                <a:latin typeface="Arial"/>
                <a:ea typeface="Arial"/>
                <a:cs typeface="Arial"/>
                <a:sym typeface="Arial"/>
              </a:rPr>
              <a:t>w</a:t>
            </a:r>
            <a:r>
              <a:rPr lang="tr" sz="1250">
                <a:solidFill>
                  <a:srgbClr val="F5F5F5"/>
                </a:solidFill>
                <a:latin typeface="Arial"/>
                <a:ea typeface="Arial"/>
                <a:cs typeface="Arial"/>
                <a:sym typeface="Arial"/>
              </a:rPr>
              <a:t>are </a:t>
            </a:r>
            <a:r>
              <a:rPr b="1" lang="tr" sz="1250">
                <a:solidFill>
                  <a:srgbClr val="F5F5F5"/>
                </a:solidFill>
                <a:latin typeface="Arial"/>
                <a:ea typeface="Arial"/>
                <a:cs typeface="Arial"/>
                <a:sym typeface="Arial"/>
              </a:rPr>
              <a:t>D</a:t>
            </a:r>
            <a:r>
              <a:rPr lang="tr" sz="1250">
                <a:solidFill>
                  <a:srgbClr val="F5F5F5"/>
                </a:solidFill>
                <a:latin typeface="Arial"/>
                <a:ea typeface="Arial"/>
                <a:cs typeface="Arial"/>
                <a:sym typeface="Arial"/>
              </a:rPr>
              <a:t>etection) </a:t>
            </a:r>
            <a:r>
              <a:rPr lang="tr">
                <a:solidFill>
                  <a:srgbClr val="F5F5F5"/>
                </a:solidFill>
                <a:latin typeface="Arial"/>
                <a:ea typeface="Arial"/>
                <a:cs typeface="Arial"/>
                <a:sym typeface="Arial"/>
              </a:rPr>
              <a:t>&amp; MSM </a:t>
            </a:r>
            <a:r>
              <a:rPr b="1" lang="tr" sz="1250">
                <a:solidFill>
                  <a:srgbClr val="F5F5F5"/>
                </a:solidFill>
                <a:latin typeface="Arial"/>
                <a:ea typeface="Arial"/>
                <a:cs typeface="Arial"/>
                <a:sym typeface="Arial"/>
              </a:rPr>
              <a:t>(M</a:t>
            </a:r>
            <a:r>
              <a:rPr lang="tr" sz="1250">
                <a:solidFill>
                  <a:srgbClr val="F5F5F5"/>
                </a:solidFill>
                <a:latin typeface="Arial"/>
                <a:ea typeface="Arial"/>
                <a:cs typeface="Arial"/>
                <a:sym typeface="Arial"/>
              </a:rPr>
              <a:t>anjaro </a:t>
            </a:r>
            <a:r>
              <a:rPr b="1" lang="tr" sz="1250">
                <a:solidFill>
                  <a:srgbClr val="F5F5F5"/>
                </a:solidFill>
                <a:latin typeface="Arial"/>
                <a:ea typeface="Arial"/>
                <a:cs typeface="Arial"/>
                <a:sym typeface="Arial"/>
              </a:rPr>
              <a:t>S</a:t>
            </a:r>
            <a:r>
              <a:rPr lang="tr" sz="1250">
                <a:solidFill>
                  <a:srgbClr val="F5F5F5"/>
                </a:solidFill>
                <a:latin typeface="Arial"/>
                <a:ea typeface="Arial"/>
                <a:cs typeface="Arial"/>
                <a:sym typeface="Arial"/>
              </a:rPr>
              <a:t>ettings </a:t>
            </a:r>
            <a:r>
              <a:rPr b="1" lang="tr" sz="1250">
                <a:solidFill>
                  <a:srgbClr val="F5F5F5"/>
                </a:solidFill>
                <a:latin typeface="Arial"/>
                <a:ea typeface="Arial"/>
                <a:cs typeface="Arial"/>
                <a:sym typeface="Arial"/>
              </a:rPr>
              <a:t>M</a:t>
            </a:r>
            <a:r>
              <a:rPr lang="tr" sz="1250">
                <a:solidFill>
                  <a:srgbClr val="F5F5F5"/>
                </a:solidFill>
                <a:latin typeface="Arial"/>
                <a:ea typeface="Arial"/>
                <a:cs typeface="Arial"/>
                <a:sym typeface="Arial"/>
              </a:rPr>
              <a:t>anager)</a:t>
            </a:r>
            <a:endParaRPr/>
          </a:p>
        </p:txBody>
      </p:sp>
      <p:sp>
        <p:nvSpPr>
          <p:cNvPr id="231" name="Google Shape;231;p28"/>
          <p:cNvSpPr txBox="1"/>
          <p:nvPr>
            <p:ph idx="1" type="body"/>
          </p:nvPr>
        </p:nvSpPr>
        <p:spPr>
          <a:xfrm>
            <a:off x="1253550" y="1307850"/>
            <a:ext cx="7082700" cy="3171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tr" sz="1250">
                <a:solidFill>
                  <a:srgbClr val="F5F5F5"/>
                </a:solidFill>
                <a:latin typeface="Arial"/>
                <a:ea typeface="Arial"/>
                <a:cs typeface="Arial"/>
                <a:sym typeface="Arial"/>
              </a:rPr>
              <a:t>M</a:t>
            </a:r>
            <a:r>
              <a:rPr lang="tr" sz="1250">
                <a:solidFill>
                  <a:srgbClr val="F5F5F5"/>
                </a:solidFill>
                <a:latin typeface="Arial"/>
                <a:ea typeface="Arial"/>
                <a:cs typeface="Arial"/>
                <a:sym typeface="Arial"/>
              </a:rPr>
              <a:t>anjaro </a:t>
            </a:r>
            <a:r>
              <a:rPr b="1" lang="tr" sz="1250">
                <a:solidFill>
                  <a:srgbClr val="F5F5F5"/>
                </a:solidFill>
                <a:latin typeface="Arial"/>
                <a:ea typeface="Arial"/>
                <a:cs typeface="Arial"/>
                <a:sym typeface="Arial"/>
              </a:rPr>
              <a:t>H</a:t>
            </a:r>
            <a:r>
              <a:rPr lang="tr" sz="1250">
                <a:solidFill>
                  <a:srgbClr val="F5F5F5"/>
                </a:solidFill>
                <a:latin typeface="Arial"/>
                <a:ea typeface="Arial"/>
                <a:cs typeface="Arial"/>
                <a:sym typeface="Arial"/>
              </a:rPr>
              <a:t>ard</a:t>
            </a:r>
            <a:r>
              <a:rPr b="1" lang="tr" sz="1250">
                <a:solidFill>
                  <a:srgbClr val="F5F5F5"/>
                </a:solidFill>
                <a:latin typeface="Arial"/>
                <a:ea typeface="Arial"/>
                <a:cs typeface="Arial"/>
                <a:sym typeface="Arial"/>
              </a:rPr>
              <a:t>w</a:t>
            </a:r>
            <a:r>
              <a:rPr lang="tr" sz="1250">
                <a:solidFill>
                  <a:srgbClr val="F5F5F5"/>
                </a:solidFill>
                <a:latin typeface="Arial"/>
                <a:ea typeface="Arial"/>
                <a:cs typeface="Arial"/>
                <a:sym typeface="Arial"/>
              </a:rPr>
              <a:t>are </a:t>
            </a:r>
            <a:r>
              <a:rPr b="1" lang="tr" sz="1250">
                <a:solidFill>
                  <a:srgbClr val="F5F5F5"/>
                </a:solidFill>
                <a:latin typeface="Arial"/>
                <a:ea typeface="Arial"/>
                <a:cs typeface="Arial"/>
                <a:sym typeface="Arial"/>
              </a:rPr>
              <a:t>D</a:t>
            </a:r>
            <a:r>
              <a:rPr lang="tr" sz="1250">
                <a:solidFill>
                  <a:srgbClr val="F5F5F5"/>
                </a:solidFill>
                <a:latin typeface="Arial"/>
                <a:ea typeface="Arial"/>
                <a:cs typeface="Arial"/>
                <a:sym typeface="Arial"/>
              </a:rPr>
              <a:t>etection, yani Manjaro Donanım Tanıma ve Yapılandırma aracı. Bu araç kurulan sistemi optimize eder. Donanımın sürücülerini yükler. Yüklediği sürücüleri en iyi şekilde yapılandırır. MHWD ekran kartı sürücüsünü yükleme ve yapılandırması bakımından başarılı bir araçtır. Manjaro Linux, MHWD sayesinde, Intel ve Nvidia grafik işlemcileri arasında geçiş imkanı sunan Optimus teknolojisini sorunsuz ve kararlı bir şekilde çalıştırır.</a:t>
            </a:r>
            <a:endParaRPr sz="2150">
              <a:solidFill>
                <a:srgbClr val="F5F5F5"/>
              </a:solidFill>
              <a:latin typeface="Arial"/>
              <a:ea typeface="Arial"/>
              <a:cs typeface="Arial"/>
              <a:sym typeface="Arial"/>
            </a:endParaRPr>
          </a:p>
          <a:p>
            <a:pPr indent="0" lvl="0" marL="0" rtl="0" algn="l">
              <a:lnSpc>
                <a:spcPct val="163043"/>
              </a:lnSpc>
              <a:spcBef>
                <a:spcPts val="1900"/>
              </a:spcBef>
              <a:spcAft>
                <a:spcPts val="0"/>
              </a:spcAft>
              <a:buNone/>
            </a:pPr>
            <a:r>
              <a:rPr b="1" lang="tr" sz="1250">
                <a:solidFill>
                  <a:srgbClr val="F5F5F5"/>
                </a:solidFill>
                <a:latin typeface="Arial"/>
                <a:ea typeface="Arial"/>
                <a:cs typeface="Arial"/>
                <a:sym typeface="Arial"/>
              </a:rPr>
              <a:t>M</a:t>
            </a:r>
            <a:r>
              <a:rPr lang="tr" sz="1250">
                <a:solidFill>
                  <a:srgbClr val="F5F5F5"/>
                </a:solidFill>
                <a:latin typeface="Arial"/>
                <a:ea typeface="Arial"/>
                <a:cs typeface="Arial"/>
                <a:sym typeface="Arial"/>
              </a:rPr>
              <a:t>anjaro </a:t>
            </a:r>
            <a:r>
              <a:rPr b="1" lang="tr" sz="1250">
                <a:solidFill>
                  <a:srgbClr val="F5F5F5"/>
                </a:solidFill>
                <a:latin typeface="Arial"/>
                <a:ea typeface="Arial"/>
                <a:cs typeface="Arial"/>
                <a:sym typeface="Arial"/>
              </a:rPr>
              <a:t>S</a:t>
            </a:r>
            <a:r>
              <a:rPr lang="tr" sz="1250">
                <a:solidFill>
                  <a:srgbClr val="F5F5F5"/>
                </a:solidFill>
                <a:latin typeface="Arial"/>
                <a:ea typeface="Arial"/>
                <a:cs typeface="Arial"/>
                <a:sym typeface="Arial"/>
              </a:rPr>
              <a:t>ettings </a:t>
            </a:r>
            <a:r>
              <a:rPr b="1" lang="tr" sz="1250">
                <a:solidFill>
                  <a:srgbClr val="F5F5F5"/>
                </a:solidFill>
                <a:latin typeface="Arial"/>
                <a:ea typeface="Arial"/>
                <a:cs typeface="Arial"/>
                <a:sym typeface="Arial"/>
              </a:rPr>
              <a:t>M</a:t>
            </a:r>
            <a:r>
              <a:rPr lang="tr" sz="1250">
                <a:solidFill>
                  <a:srgbClr val="F5F5F5"/>
                </a:solidFill>
                <a:latin typeface="Arial"/>
                <a:ea typeface="Arial"/>
                <a:cs typeface="Arial"/>
                <a:sym typeface="Arial"/>
              </a:rPr>
              <a:t>anager, yani Manjaro Ayar Yöneticisi. Bu araç, sistem kurulduktan sonra sistem yerelini ayarlama, eksik dil paketlerini yükleme, klavye düzeni, klavye alt türevleri, kullanıcı hesabı ekleme kaldırma, ekran kartı sürücülerini yapılandırma ve kablolu kablosuz ağ sürücülerini yapılandırma gibi ayar ve iyileştirmeleri kullanıcıya kolay şekilde yapma imkanı sunar.</a:t>
            </a:r>
            <a:endParaRPr sz="1250">
              <a:solidFill>
                <a:srgbClr val="F5F5F5"/>
              </a:solidFill>
              <a:latin typeface="Arial"/>
              <a:ea typeface="Arial"/>
              <a:cs typeface="Arial"/>
              <a:sym typeface="Arial"/>
            </a:endParaRPr>
          </a:p>
          <a:p>
            <a:pPr indent="0" lvl="0" marL="0" rtl="0" algn="l">
              <a:spcBef>
                <a:spcPts val="1500"/>
              </a:spcBef>
              <a:spcAft>
                <a:spcPts val="1600"/>
              </a:spcAft>
              <a:buNone/>
            </a:pPr>
            <a:r>
              <a:t/>
            </a:r>
            <a:endParaRPr>
              <a:solidFill>
                <a:srgbClr val="F5F5F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Geliştirici</a:t>
            </a:r>
            <a:endParaRPr/>
          </a:p>
        </p:txBody>
      </p:sp>
      <p:sp>
        <p:nvSpPr>
          <p:cNvPr id="237" name="Google Shape;237;p29"/>
          <p:cNvSpPr txBox="1"/>
          <p:nvPr>
            <p:ph idx="1" type="body"/>
          </p:nvPr>
        </p:nvSpPr>
        <p:spPr>
          <a:xfrm>
            <a:off x="855600" y="1567550"/>
            <a:ext cx="2119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Manjaro,  </a:t>
            </a:r>
            <a:r>
              <a:rPr lang="tr"/>
              <a:t>Manjaro </a:t>
            </a:r>
            <a:r>
              <a:rPr lang="tr"/>
              <a:t>topluluğu tarafından geliştirilen bir dağıtımdır.</a:t>
            </a:r>
            <a:endParaRPr/>
          </a:p>
          <a:p>
            <a:pPr indent="0" lvl="0" marL="0" rtl="0" algn="l">
              <a:spcBef>
                <a:spcPts val="1600"/>
              </a:spcBef>
              <a:spcAft>
                <a:spcPts val="1600"/>
              </a:spcAft>
              <a:buNone/>
            </a:pPr>
            <a:r>
              <a:rPr lang="tr"/>
              <a:t>Geliştirici ekip, topluluğun resmi sitesinde gösterilmiştir.</a:t>
            </a:r>
            <a:endParaRPr/>
          </a:p>
        </p:txBody>
      </p:sp>
      <p:pic>
        <p:nvPicPr>
          <p:cNvPr id="238" name="Google Shape;238;p29"/>
          <p:cNvPicPr preferRelativeResize="0"/>
          <p:nvPr/>
        </p:nvPicPr>
        <p:blipFill>
          <a:blip r:embed="rId3">
            <a:alphaModFix/>
          </a:blip>
          <a:stretch>
            <a:fillRect/>
          </a:stretch>
        </p:blipFill>
        <p:spPr>
          <a:xfrm>
            <a:off x="3509100" y="1381775"/>
            <a:ext cx="4429999" cy="3282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Referanslar</a:t>
            </a:r>
            <a:endParaRPr/>
          </a:p>
        </p:txBody>
      </p:sp>
      <p:sp>
        <p:nvSpPr>
          <p:cNvPr id="244" name="Google Shape;244;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100" u="sng">
                <a:solidFill>
                  <a:schemeClr val="hlink"/>
                </a:solidFill>
                <a:latin typeface="Arial"/>
                <a:ea typeface="Arial"/>
                <a:cs typeface="Arial"/>
                <a:sym typeface="Arial"/>
                <a:hlinkClick r:id="rId3"/>
              </a:rPr>
              <a:t>https://wiki.manjaro.org/index.php?title=Pamac</a:t>
            </a:r>
            <a:endParaRPr/>
          </a:p>
          <a:p>
            <a:pPr indent="0" lvl="0" marL="0" rtl="0" algn="l">
              <a:spcBef>
                <a:spcPts val="1600"/>
              </a:spcBef>
              <a:spcAft>
                <a:spcPts val="0"/>
              </a:spcAft>
              <a:buNone/>
            </a:pPr>
            <a:r>
              <a:rPr lang="tr" sz="1100" u="sng">
                <a:solidFill>
                  <a:schemeClr val="hlink"/>
                </a:solidFill>
                <a:latin typeface="Arial"/>
                <a:ea typeface="Arial"/>
                <a:cs typeface="Arial"/>
                <a:sym typeface="Arial"/>
                <a:hlinkClick r:id="rId4"/>
              </a:rPr>
              <a:t>https://wiki.manjaro.org/index.php?title=Pacman_Overview</a:t>
            </a:r>
            <a:endParaRPr/>
          </a:p>
          <a:p>
            <a:pPr indent="0" lvl="0" marL="0" rtl="0" algn="l">
              <a:spcBef>
                <a:spcPts val="1600"/>
              </a:spcBef>
              <a:spcAft>
                <a:spcPts val="0"/>
              </a:spcAft>
              <a:buNone/>
            </a:pPr>
            <a:r>
              <a:rPr lang="tr" sz="1100" u="sng">
                <a:solidFill>
                  <a:schemeClr val="hlink"/>
                </a:solidFill>
                <a:latin typeface="Arial"/>
                <a:ea typeface="Arial"/>
                <a:cs typeface="Arial"/>
                <a:sym typeface="Arial"/>
                <a:hlinkClick r:id="rId5"/>
              </a:rPr>
              <a:t>https://wiki.manjaro.org/index.php?title=Pamac</a:t>
            </a:r>
            <a:endParaRPr/>
          </a:p>
          <a:p>
            <a:pPr indent="0" lvl="0" marL="0" rtl="0" algn="l">
              <a:spcBef>
                <a:spcPts val="1600"/>
              </a:spcBef>
              <a:spcAft>
                <a:spcPts val="0"/>
              </a:spcAft>
              <a:buNone/>
            </a:pPr>
            <a:r>
              <a:rPr lang="tr" sz="1100" u="sng">
                <a:solidFill>
                  <a:schemeClr val="hlink"/>
                </a:solidFill>
                <a:latin typeface="Arial"/>
                <a:ea typeface="Arial"/>
                <a:cs typeface="Arial"/>
                <a:sym typeface="Arial"/>
                <a:hlinkClick r:id="rId6"/>
              </a:rPr>
              <a:t>https://wiki.manjaro.org/index.php?title=Octopi</a:t>
            </a:r>
            <a:endParaRPr/>
          </a:p>
          <a:p>
            <a:pPr indent="0" lvl="0" marL="0" rtl="0" algn="l">
              <a:spcBef>
                <a:spcPts val="1600"/>
              </a:spcBef>
              <a:spcAft>
                <a:spcPts val="0"/>
              </a:spcAft>
              <a:buNone/>
            </a:pPr>
            <a:r>
              <a:rPr lang="tr" sz="1100" u="sng">
                <a:solidFill>
                  <a:schemeClr val="hlink"/>
                </a:solidFill>
                <a:latin typeface="Arial"/>
                <a:ea typeface="Arial"/>
                <a:cs typeface="Arial"/>
                <a:sym typeface="Arial"/>
                <a:hlinkClick r:id="rId7"/>
              </a:rPr>
              <a:t>https://wiki.manjaro.org/index.php?title=File_Systems</a:t>
            </a:r>
            <a:endParaRPr/>
          </a:p>
          <a:p>
            <a:pPr indent="0" lvl="0" marL="0" rtl="0" algn="l">
              <a:spcBef>
                <a:spcPts val="1600"/>
              </a:spcBef>
              <a:spcAft>
                <a:spcPts val="1600"/>
              </a:spcAft>
              <a:buNone/>
            </a:pPr>
            <a:r>
              <a:rPr lang="tr" sz="1100" u="sng">
                <a:solidFill>
                  <a:schemeClr val="hlink"/>
                </a:solidFill>
                <a:latin typeface="Arial"/>
                <a:ea typeface="Arial"/>
                <a:cs typeface="Arial"/>
                <a:sym typeface="Arial"/>
                <a:hlinkClick r:id="rId8"/>
              </a:rPr>
              <a:t>https://archman.org/manjaro-linux-araclari/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MANJARO NEDİR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50">
              <a:latin typeface="Arial"/>
              <a:ea typeface="Arial"/>
              <a:cs typeface="Arial"/>
              <a:sym typeface="Arial"/>
            </a:endParaRPr>
          </a:p>
          <a:p>
            <a:pPr indent="0" lvl="0" marL="0" rtl="0" algn="l">
              <a:spcBef>
                <a:spcPts val="1600"/>
              </a:spcBef>
              <a:spcAft>
                <a:spcPts val="0"/>
              </a:spcAft>
              <a:buNone/>
            </a:pPr>
            <a:r>
              <a:rPr b="1" lang="tr" sz="1450">
                <a:latin typeface="Arial"/>
                <a:ea typeface="Arial"/>
                <a:cs typeface="Arial"/>
                <a:sym typeface="Arial"/>
              </a:rPr>
              <a:t>Manjaro</a:t>
            </a:r>
            <a:r>
              <a:rPr lang="tr" sz="1450">
                <a:latin typeface="Arial"/>
                <a:ea typeface="Arial"/>
                <a:cs typeface="Arial"/>
                <a:sym typeface="Arial"/>
              </a:rPr>
              <a:t>, </a:t>
            </a:r>
            <a:r>
              <a:rPr lang="tr" sz="1450">
                <a:uFill>
                  <a:noFill/>
                </a:uFill>
                <a:latin typeface="Arial"/>
                <a:ea typeface="Arial"/>
                <a:cs typeface="Arial"/>
                <a:sym typeface="Arial"/>
                <a:hlinkClick r:id="rId3"/>
              </a:rPr>
              <a:t>Arch Linux</a:t>
            </a:r>
            <a:r>
              <a:rPr lang="tr" sz="1450">
                <a:latin typeface="Arial"/>
                <a:ea typeface="Arial"/>
                <a:cs typeface="Arial"/>
                <a:sym typeface="Arial"/>
              </a:rPr>
              <a:t> dağıtımını temel alan ve son kullanıcı dostu olmayı hedefleyen bir GNU/Linux dağıtımıdır. </a:t>
            </a:r>
            <a:r>
              <a:rPr lang="tr" sz="1450">
                <a:uFill>
                  <a:noFill/>
                </a:uFill>
                <a:latin typeface="Arial"/>
                <a:ea typeface="Arial"/>
                <a:cs typeface="Arial"/>
                <a:sym typeface="Arial"/>
                <a:hlinkClick r:id="rId4"/>
              </a:rPr>
              <a:t>Arch Linux</a:t>
            </a:r>
            <a:r>
              <a:rPr lang="tr" sz="1450">
                <a:latin typeface="Arial"/>
                <a:ea typeface="Arial"/>
                <a:cs typeface="Arial"/>
                <a:sym typeface="Arial"/>
              </a:rPr>
              <a:t>, hızlı, güçlü ve hafif olması ve sürekli güncel olmasıyla bilinir. Bununla birlikte, </a:t>
            </a:r>
            <a:r>
              <a:rPr lang="tr" sz="1450">
                <a:uFill>
                  <a:noFill/>
                </a:uFill>
                <a:latin typeface="Arial"/>
                <a:ea typeface="Arial"/>
                <a:cs typeface="Arial"/>
                <a:sym typeface="Arial"/>
                <a:hlinkClick r:id="rId5"/>
              </a:rPr>
              <a:t>Arch Linux</a:t>
            </a:r>
            <a:r>
              <a:rPr lang="tr" sz="1450">
                <a:latin typeface="Arial"/>
                <a:ea typeface="Arial"/>
                <a:cs typeface="Arial"/>
                <a:sym typeface="Arial"/>
              </a:rPr>
              <a:t>, daha çok tecrübeli kullanıcılara hitap eden bir yapıya sahiptir ve teknik deneyime sahip kullanıcıları hedefler.</a:t>
            </a:r>
            <a:endParaRPr sz="1450">
              <a:latin typeface="Arial"/>
              <a:ea typeface="Arial"/>
              <a:cs typeface="Arial"/>
              <a:sym typeface="Arial"/>
            </a:endParaRPr>
          </a:p>
          <a:p>
            <a:pPr indent="0" lvl="0" marL="0" rtl="0" algn="l">
              <a:spcBef>
                <a:spcPts val="500"/>
              </a:spcBef>
              <a:spcAft>
                <a:spcPts val="0"/>
              </a:spcAft>
              <a:buNone/>
            </a:pPr>
            <a:r>
              <a:rPr lang="tr" sz="1450">
                <a:latin typeface="Arial"/>
                <a:ea typeface="Arial"/>
                <a:cs typeface="Arial"/>
                <a:sym typeface="Arial"/>
              </a:rPr>
              <a:t>Bu çerçevede Manjaro GNU Linux, basitlik ve kolaylık felsefesini Arch Linux ile birleştirerek masaüstü yöneticileri ile son kullanıcıya ulaşır.</a:t>
            </a:r>
            <a:endParaRPr sz="1450">
              <a:latin typeface="Arial"/>
              <a:ea typeface="Arial"/>
              <a:cs typeface="Arial"/>
              <a:sym typeface="Arial"/>
            </a:endParaRPr>
          </a:p>
          <a:p>
            <a:pPr indent="0" lvl="0" marL="0" rtl="0" algn="l">
              <a:spcBef>
                <a:spcPts val="500"/>
              </a:spcBef>
              <a:spcAft>
                <a:spcPts val="1600"/>
              </a:spcAft>
              <a:buNone/>
            </a:pPr>
            <a:r>
              <a:t/>
            </a:r>
            <a:endParaRPr sz="145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EKRAN GÖRÜNTÜSÜ</a:t>
            </a:r>
            <a:endParaRPr/>
          </a:p>
        </p:txBody>
      </p:sp>
      <p:pic>
        <p:nvPicPr>
          <p:cNvPr id="147" name="Google Shape;147;p15"/>
          <p:cNvPicPr preferRelativeResize="0"/>
          <p:nvPr/>
        </p:nvPicPr>
        <p:blipFill>
          <a:blip r:embed="rId3">
            <a:alphaModFix/>
          </a:blip>
          <a:stretch>
            <a:fillRect/>
          </a:stretch>
        </p:blipFill>
        <p:spPr>
          <a:xfrm>
            <a:off x="1480325" y="984750"/>
            <a:ext cx="6777152" cy="40024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SÜRÜMLER</a:t>
            </a:r>
            <a:endParaRPr/>
          </a:p>
        </p:txBody>
      </p:sp>
      <p:pic>
        <p:nvPicPr>
          <p:cNvPr id="153" name="Google Shape;153;p16"/>
          <p:cNvPicPr preferRelativeResize="0"/>
          <p:nvPr/>
        </p:nvPicPr>
        <p:blipFill>
          <a:blip r:embed="rId3">
            <a:alphaModFix/>
          </a:blip>
          <a:stretch>
            <a:fillRect/>
          </a:stretch>
        </p:blipFill>
        <p:spPr>
          <a:xfrm>
            <a:off x="5318401" y="299600"/>
            <a:ext cx="2296325" cy="4680925"/>
          </a:xfrm>
          <a:prstGeom prst="rect">
            <a:avLst/>
          </a:prstGeom>
          <a:noFill/>
          <a:ln>
            <a:noFill/>
          </a:ln>
        </p:spPr>
      </p:pic>
      <p:pic>
        <p:nvPicPr>
          <p:cNvPr id="154" name="Google Shape;154;p16"/>
          <p:cNvPicPr preferRelativeResize="0"/>
          <p:nvPr/>
        </p:nvPicPr>
        <p:blipFill>
          <a:blip r:embed="rId4">
            <a:alphaModFix/>
          </a:blip>
          <a:stretch>
            <a:fillRect/>
          </a:stretch>
        </p:blipFill>
        <p:spPr>
          <a:xfrm>
            <a:off x="1712571" y="2302771"/>
            <a:ext cx="2859420" cy="1787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tr">
                <a:latin typeface="Lato"/>
                <a:ea typeface="Lato"/>
                <a:cs typeface="Lato"/>
                <a:sym typeface="Lato"/>
              </a:rPr>
              <a:t>Manjaro Hakkında</a:t>
            </a:r>
            <a:endParaRPr/>
          </a:p>
        </p:txBody>
      </p:sp>
      <p:sp>
        <p:nvSpPr>
          <p:cNvPr id="160" name="Google Shape;160;p17"/>
          <p:cNvSpPr txBox="1"/>
          <p:nvPr>
            <p:ph idx="1" type="body"/>
          </p:nvPr>
        </p:nvSpPr>
        <p:spPr>
          <a:xfrm>
            <a:off x="1164000" y="1233650"/>
            <a:ext cx="7172400" cy="33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Manjaro, bağımsız geliştirilen Arch tabanlı, kullanıcı dostu bir Linux dağıtımıdır. Arch, kendisini, hızlı, güçlü ve hafif olmasının yanında son sürüm paketleri içeren bir dağıtım olarak tanımlar. Ancak, Arch aynı zamanda teknik bilgisi olan ve tecrübeli kullanıcıları hedeflemektedir. Dünya genelinde geliştirilen Manjaro, Arch işletim sisteminin tüm olumlu yönleri ile birlikte kullanıcı dostu ve erişilebilir olması ile kendisini takdim eder. 32 ve 64 Bit sürümleri ile Manjaro ( Manjaro 17.1 ile başlayarak, 32 bitlik destek sonlandırılmıştır) , hem yeni Linux kullanıcılarına hem tecrübeli kullanıcılara hitap etmektedir ve ek olarak bazı özellikleri vardır: </a:t>
            </a:r>
            <a:endParaRPr/>
          </a:p>
          <a:p>
            <a:pPr indent="0" lvl="0" marL="0" rtl="0" algn="l">
              <a:spcBef>
                <a:spcPts val="1600"/>
              </a:spcBef>
              <a:spcAft>
                <a:spcPts val="0"/>
              </a:spcAft>
              <a:buNone/>
            </a:pPr>
            <a:r>
              <a:rPr lang="tr"/>
              <a:t>• Hazır masaüstü ortamı </a:t>
            </a:r>
            <a:endParaRPr/>
          </a:p>
          <a:p>
            <a:pPr indent="0" lvl="0" marL="0" rtl="0" algn="l">
              <a:spcBef>
                <a:spcPts val="1600"/>
              </a:spcBef>
              <a:spcAft>
                <a:spcPts val="0"/>
              </a:spcAft>
              <a:buNone/>
            </a:pPr>
            <a:r>
              <a:rPr lang="tr"/>
              <a:t>• Hazır grafik arayüzlü kurulum araçları ile kolay kurulum ve sistem yükseltme </a:t>
            </a:r>
            <a:endParaRPr/>
          </a:p>
          <a:p>
            <a:pPr indent="0" lvl="0" marL="0" rtl="0" algn="l">
              <a:spcBef>
                <a:spcPts val="1600"/>
              </a:spcBef>
              <a:spcAft>
                <a:spcPts val="0"/>
              </a:spcAft>
              <a:buNone/>
            </a:pPr>
            <a:r>
              <a:rPr lang="tr"/>
              <a:t>• Hazır kurulu çözücüler ve çoklu ortam uygulamaları </a:t>
            </a:r>
            <a:endParaRPr/>
          </a:p>
          <a:p>
            <a:pPr indent="0" lvl="0" marL="0" rtl="0" algn="l">
              <a:spcBef>
                <a:spcPts val="1600"/>
              </a:spcBef>
              <a:spcAft>
                <a:spcPts val="1600"/>
              </a:spcAft>
              <a:buNone/>
            </a:pPr>
            <a:r>
              <a:rPr lang="tr"/>
              <a:t>• Hazır gelen, Skype, Firefox ve Libre Office gibi uygulamalar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tr">
                <a:latin typeface="Lato"/>
                <a:ea typeface="Lato"/>
                <a:cs typeface="Lato"/>
                <a:sym typeface="Lato"/>
              </a:rPr>
              <a:t>Özellikler</a:t>
            </a:r>
            <a:endParaRPr/>
          </a:p>
        </p:txBody>
      </p:sp>
      <p:sp>
        <p:nvSpPr>
          <p:cNvPr id="166" name="Google Shape;166;p18"/>
          <p:cNvSpPr txBox="1"/>
          <p:nvPr>
            <p:ph idx="1" type="body"/>
          </p:nvPr>
        </p:nvSpPr>
        <p:spPr>
          <a:xfrm>
            <a:off x="1332000" y="1134150"/>
            <a:ext cx="7363200" cy="36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400"/>
              <a:t>Manjaro, Arch ile aynı özellikleri taşımaktadır: • Hız, güç ve verimlilik • Son sürüm yazılımlara erişim • Sürekli geliştirilen ve güncel durumda olan sisteminiz ile yeni sürümleri yüklemenize gerek kalmayan yapısı (Rolling Release) • Arch kullanıcı depolarına (AUR) erişim. </a:t>
            </a:r>
            <a:endParaRPr sz="1400"/>
          </a:p>
          <a:p>
            <a:pPr indent="0" lvl="0" marL="0" rtl="0" algn="l">
              <a:spcBef>
                <a:spcPts val="1600"/>
              </a:spcBef>
              <a:spcAft>
                <a:spcPts val="0"/>
              </a:spcAft>
              <a:buNone/>
            </a:pPr>
            <a:r>
              <a:rPr lang="tr" sz="1400"/>
              <a:t>Ancak, Manjaro kendine özgü özellikler de içermektedir: </a:t>
            </a:r>
            <a:endParaRPr sz="1400"/>
          </a:p>
          <a:p>
            <a:pPr indent="0" lvl="0" marL="0" rtl="0" algn="l">
              <a:spcBef>
                <a:spcPts val="1600"/>
              </a:spcBef>
              <a:spcAft>
                <a:spcPts val="0"/>
              </a:spcAft>
              <a:buNone/>
            </a:pPr>
            <a:r>
              <a:rPr lang="tr" sz="1400"/>
              <a:t>• Sadeleştirilmiş , kullanıcı dostu kurulum işlemleri</a:t>
            </a:r>
            <a:endParaRPr sz="1400"/>
          </a:p>
          <a:p>
            <a:pPr indent="0" lvl="0" marL="0" rtl="0" algn="l">
              <a:spcBef>
                <a:spcPts val="1600"/>
              </a:spcBef>
              <a:spcAft>
                <a:spcPts val="0"/>
              </a:spcAft>
              <a:buNone/>
            </a:pPr>
            <a:r>
              <a:rPr lang="tr" sz="1400"/>
              <a:t> • Donanımlarınızın otomatik tanınması (ekran kartı gibi) </a:t>
            </a:r>
            <a:endParaRPr sz="1400"/>
          </a:p>
          <a:p>
            <a:pPr indent="0" lvl="0" marL="0" rtl="0" algn="l">
              <a:spcBef>
                <a:spcPts val="1600"/>
              </a:spcBef>
              <a:spcAft>
                <a:spcPts val="0"/>
              </a:spcAft>
              <a:buNone/>
            </a:pPr>
            <a:r>
              <a:rPr lang="tr" sz="1400"/>
              <a:t>• Gerekli sürücülerin otomatik kurularak yapılandırılması </a:t>
            </a:r>
            <a:endParaRPr sz="1400"/>
          </a:p>
          <a:p>
            <a:pPr indent="0" lvl="0" marL="0" rtl="0" algn="l">
              <a:spcBef>
                <a:spcPts val="1600"/>
              </a:spcBef>
              <a:spcAft>
                <a:spcPts val="0"/>
              </a:spcAft>
              <a:buNone/>
            </a:pPr>
            <a:r>
              <a:rPr lang="tr" sz="1400"/>
              <a:t>• Bütünü ile test edilmiş kendi kararlı depoları </a:t>
            </a:r>
            <a:endParaRPr sz="1400"/>
          </a:p>
          <a:p>
            <a:pPr indent="0" lvl="0" marL="0" rtl="0" algn="l">
              <a:spcBef>
                <a:spcPts val="1600"/>
              </a:spcBef>
              <a:spcAft>
                <a:spcPts val="1600"/>
              </a:spcAft>
              <a:buNone/>
            </a:pPr>
            <a:r>
              <a:rPr lang="tr" sz="1400"/>
              <a:t>• Çoklu çekirdek kurulumu ve kullanımına destek.</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Manjaro masaüstü ortamları</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a:t>
            </a:r>
            <a:r>
              <a:rPr lang="tr"/>
              <a:t>ndirilebilecek dört resmi ve resmi olmayan “topluluk” </a:t>
            </a:r>
            <a:r>
              <a:rPr lang="tr"/>
              <a:t>Manjaro </a:t>
            </a:r>
            <a:r>
              <a:rPr lang="tr"/>
              <a:t> sürümleri bulunmaktadır. Manjaro, Architect sürümü dışında önceden kurulmuş bir masaüstü ortamı ve bir dizi popüler yazılım uygulamasıyla birlikte gelir .</a:t>
            </a:r>
            <a:endParaRPr/>
          </a:p>
          <a:p>
            <a:pPr indent="0" lvl="0" marL="0" rtl="0" algn="l">
              <a:spcBef>
                <a:spcPts val="1600"/>
              </a:spcBef>
              <a:spcAft>
                <a:spcPts val="1600"/>
              </a:spcAft>
              <a:buNone/>
            </a:pPr>
            <a:r>
              <a:rPr lang="tr"/>
              <a:t>Architect sürümü , diğer üçü gibi önceden yüklenmiş bir masaüstü ile gelmiyor. Bunun yerine, hangi paketleri kuracağınızı seçerek Manjaro kurulumunuzu olmasını istediğiniz ¸ şekilde uyarlama imkanı sunulur. Bu sürüm yeni başlayanlar için değil, orta ve ileri seviye kullanıcılar için daha uygundur.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tr">
                <a:latin typeface="Lato"/>
                <a:ea typeface="Lato"/>
                <a:cs typeface="Lato"/>
                <a:sym typeface="Lato"/>
              </a:rPr>
              <a:t>XFCE</a:t>
            </a:r>
            <a:endParaRPr/>
          </a:p>
        </p:txBody>
      </p:sp>
      <p:sp>
        <p:nvSpPr>
          <p:cNvPr id="178" name="Google Shape;178;p20"/>
          <p:cNvSpPr txBox="1"/>
          <p:nvPr>
            <p:ph idx="1" type="body"/>
          </p:nvPr>
        </p:nvSpPr>
        <p:spPr>
          <a:xfrm>
            <a:off x="123625" y="1573775"/>
            <a:ext cx="29406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XFCE masaüstü ortamı, bilinen bir masaüstü arayüzünü korurken hafif olması için tasarlanmıştır. Hangi sürümü seçeceğinden emin olmayan kullanıcılar için iyi bir seçenektir. Sistem kaynaklarında hızlı ve düşük olmayı hedeflemektedir.  Geleneksel UNIX modülerlik ve yeniden kullanılabilirlik felsefesini somutlaştıran bir masaüstü ortamıdır.</a:t>
            </a:r>
            <a:endParaRPr/>
          </a:p>
          <a:p>
            <a:pPr indent="0" lvl="0" marL="0" rtl="0" algn="l">
              <a:spcBef>
                <a:spcPts val="1600"/>
              </a:spcBef>
              <a:spcAft>
                <a:spcPts val="1600"/>
              </a:spcAft>
              <a:buNone/>
            </a:pPr>
            <a:r>
              <a:t/>
            </a:r>
            <a:endParaRPr/>
          </a:p>
        </p:txBody>
      </p:sp>
      <p:pic>
        <p:nvPicPr>
          <p:cNvPr id="179" name="Google Shape;179;p20"/>
          <p:cNvPicPr preferRelativeResize="0"/>
          <p:nvPr/>
        </p:nvPicPr>
        <p:blipFill>
          <a:blip r:embed="rId3">
            <a:alphaModFix/>
          </a:blip>
          <a:stretch>
            <a:fillRect/>
          </a:stretch>
        </p:blipFill>
        <p:spPr>
          <a:xfrm>
            <a:off x="3143800" y="1185100"/>
            <a:ext cx="5866426" cy="3299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tr">
                <a:latin typeface="Lato"/>
                <a:ea typeface="Lato"/>
                <a:cs typeface="Lato"/>
                <a:sym typeface="Lato"/>
              </a:rPr>
              <a:t>KDE</a:t>
            </a:r>
            <a:endParaRPr/>
          </a:p>
        </p:txBody>
      </p:sp>
      <p:sp>
        <p:nvSpPr>
          <p:cNvPr id="185" name="Google Shape;185;p21"/>
          <p:cNvSpPr txBox="1"/>
          <p:nvPr>
            <p:ph idx="1" type="body"/>
          </p:nvPr>
        </p:nvSpPr>
        <p:spPr>
          <a:xfrm>
            <a:off x="123625" y="1573775"/>
            <a:ext cx="29406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a:t>KDE Plasma kullanıcı dostu ve özelleştirilebilir bir masaüstü isteyenler içindir. Uygulamalara erişmek için çeşitli menü stilleri sağlayan zengin özelliklere sahip ve çok yönlü bir masaüstü ortamıdır. Çok fazla işlevsellik ve seçenek içeren oldukça entegre bir ortam sunar.</a:t>
            </a:r>
            <a:endParaRPr/>
          </a:p>
        </p:txBody>
      </p:sp>
      <p:pic>
        <p:nvPicPr>
          <p:cNvPr id="186" name="Google Shape;186;p21"/>
          <p:cNvPicPr preferRelativeResize="0"/>
          <p:nvPr/>
        </p:nvPicPr>
        <p:blipFill>
          <a:blip r:embed="rId3">
            <a:alphaModFix/>
          </a:blip>
          <a:stretch>
            <a:fillRect/>
          </a:stretch>
        </p:blipFill>
        <p:spPr>
          <a:xfrm>
            <a:off x="3216625" y="1350825"/>
            <a:ext cx="5774976" cy="32484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