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9"/>
  </p:notesMasterIdLst>
  <p:sldIdLst>
    <p:sldId id="256" r:id="rId5"/>
    <p:sldId id="323" r:id="rId6"/>
    <p:sldId id="283" r:id="rId7"/>
    <p:sldId id="282" r:id="rId8"/>
    <p:sldId id="284" r:id="rId9"/>
    <p:sldId id="286" r:id="rId10"/>
    <p:sldId id="287" r:id="rId11"/>
    <p:sldId id="288" r:id="rId12"/>
    <p:sldId id="289" r:id="rId13"/>
    <p:sldId id="290" r:id="rId14"/>
    <p:sldId id="291" r:id="rId15"/>
    <p:sldId id="292" r:id="rId16"/>
    <p:sldId id="293" r:id="rId17"/>
    <p:sldId id="269" r:id="rId18"/>
    <p:sldId id="257" r:id="rId19"/>
    <p:sldId id="260" r:id="rId20"/>
    <p:sldId id="259" r:id="rId21"/>
    <p:sldId id="270" r:id="rId22"/>
    <p:sldId id="261" r:id="rId23"/>
    <p:sldId id="262" r:id="rId24"/>
    <p:sldId id="263" r:id="rId25"/>
    <p:sldId id="264" r:id="rId26"/>
    <p:sldId id="265" r:id="rId27"/>
    <p:sldId id="266" r:id="rId28"/>
    <p:sldId id="267" r:id="rId29"/>
    <p:sldId id="271" r:id="rId30"/>
    <p:sldId id="272" r:id="rId31"/>
    <p:sldId id="275" r:id="rId32"/>
    <p:sldId id="273" r:id="rId33"/>
    <p:sldId id="276" r:id="rId34"/>
    <p:sldId id="279" r:id="rId35"/>
    <p:sldId id="303" r:id="rId36"/>
    <p:sldId id="277" r:id="rId37"/>
    <p:sldId id="280" r:id="rId38"/>
    <p:sldId id="278" r:id="rId39"/>
    <p:sldId id="274" r:id="rId40"/>
    <p:sldId id="281" r:id="rId41"/>
    <p:sldId id="295" r:id="rId42"/>
    <p:sldId id="296" r:id="rId43"/>
    <p:sldId id="294" r:id="rId44"/>
    <p:sldId id="297" r:id="rId45"/>
    <p:sldId id="312" r:id="rId46"/>
    <p:sldId id="298" r:id="rId47"/>
    <p:sldId id="300" r:id="rId48"/>
    <p:sldId id="304" r:id="rId49"/>
    <p:sldId id="299" r:id="rId50"/>
    <p:sldId id="306" r:id="rId51"/>
    <p:sldId id="301" r:id="rId52"/>
    <p:sldId id="308" r:id="rId53"/>
    <p:sldId id="307" r:id="rId54"/>
    <p:sldId id="302" r:id="rId55"/>
    <p:sldId id="309" r:id="rId56"/>
    <p:sldId id="310" r:id="rId57"/>
    <p:sldId id="311" r:id="rId58"/>
    <p:sldId id="313" r:id="rId59"/>
    <p:sldId id="317" r:id="rId60"/>
    <p:sldId id="318" r:id="rId61"/>
    <p:sldId id="314" r:id="rId62"/>
    <p:sldId id="319" r:id="rId63"/>
    <p:sldId id="320" r:id="rId64"/>
    <p:sldId id="321" r:id="rId65"/>
    <p:sldId id="315" r:id="rId66"/>
    <p:sldId id="322" r:id="rId67"/>
    <p:sldId id="316"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F87C01-1A8E-4E60-B610-DDB7EC68BCB0}" type="datetimeFigureOut">
              <a:rPr lang="en-US" smtClean="0"/>
              <a:pPr/>
              <a:t>4/30/2022</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54225B-8DF3-47EF-AADC-8E9001A7AF53}" type="slidenum">
              <a:rPr lang="en-IN" smtClean="0"/>
              <a:pPr/>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954225B-8DF3-47EF-AADC-8E9001A7AF53}" type="slidenum">
              <a:rPr lang="en-IN" smtClean="0"/>
              <a:pPr/>
              <a:t>27</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54225B-8DF3-47EF-AADC-8E9001A7AF53}" type="slidenum">
              <a:rPr lang="en-IN" smtClean="0"/>
              <a:pPr/>
              <a:t>57</a:t>
            </a:fld>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54225B-8DF3-47EF-AADC-8E9001A7AF53}" type="slidenum">
              <a:rPr lang="en-IN" smtClean="0"/>
              <a:pPr/>
              <a:t>59</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4/30/2022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447800"/>
            <a:ext cx="7772400" cy="1470025"/>
          </a:xfrm>
        </p:spPr>
        <p:txBody>
          <a:bodyPr/>
          <a:lstStyle/>
          <a:p>
            <a:r>
              <a:rPr lang="en-US" b="1" dirty="0" smtClean="0">
                <a:latin typeface="Times New Roman" pitchFamily="18" charset="0"/>
                <a:cs typeface="Times New Roman" pitchFamily="18" charset="0"/>
              </a:rPr>
              <a:t>Module I</a:t>
            </a:r>
            <a:endParaRPr lang="en-IN"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pPr algn="r"/>
            <a:r>
              <a:rPr lang="en-US" dirty="0" smtClean="0">
                <a:solidFill>
                  <a:schemeClr val="tx1"/>
                </a:solidFill>
                <a:latin typeface="Times New Roman" pitchFamily="18" charset="0"/>
                <a:cs typeface="Times New Roman" pitchFamily="18" charset="0"/>
              </a:rPr>
              <a:t>Melvin C Jose </a:t>
            </a:r>
          </a:p>
          <a:p>
            <a:pPr algn="r"/>
            <a:r>
              <a:rPr lang="en-US" dirty="0" smtClean="0">
                <a:solidFill>
                  <a:schemeClr val="tx1"/>
                </a:solidFill>
                <a:latin typeface="Times New Roman" pitchFamily="18" charset="0"/>
                <a:cs typeface="Times New Roman" pitchFamily="18" charset="0"/>
              </a:rPr>
              <a:t>ECE Department</a:t>
            </a:r>
          </a:p>
          <a:p>
            <a:pPr algn="r"/>
            <a:r>
              <a:rPr lang="en-US" dirty="0" smtClean="0">
                <a:solidFill>
                  <a:schemeClr val="tx1"/>
                </a:solidFill>
                <a:latin typeface="Times New Roman" pitchFamily="18" charset="0"/>
                <a:cs typeface="Times New Roman" pitchFamily="18" charset="0"/>
              </a:rPr>
              <a:t>VJCET</a:t>
            </a:r>
            <a:endParaRPr lang="en-IN"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Arithmetic and logic unit</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smtClean="0">
                <a:latin typeface="Times New Roman" pitchFamily="18" charset="0"/>
                <a:cs typeface="Times New Roman" pitchFamily="18" charset="0"/>
              </a:rPr>
              <a:t>Most of all the operations of a computer are executed in the ALU of the processor. </a:t>
            </a:r>
          </a:p>
          <a:p>
            <a:r>
              <a:rPr lang="en-IN" dirty="0" smtClean="0">
                <a:latin typeface="Times New Roman" pitchFamily="18" charset="0"/>
                <a:cs typeface="Times New Roman" pitchFamily="18" charset="0"/>
              </a:rPr>
              <a:t>It perform arithmetic operations like addition, subtraction, multiplication, division</a:t>
            </a:r>
          </a:p>
          <a:p>
            <a:r>
              <a:rPr lang="en-IN" dirty="0" smtClean="0">
                <a:latin typeface="Times New Roman" pitchFamily="18" charset="0"/>
                <a:cs typeface="Times New Roman" pitchFamily="18" charset="0"/>
              </a:rPr>
              <a:t> Also the logical operations like AND, OR, NOT operations.</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Output unit</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algn="just"/>
            <a:r>
              <a:rPr lang="en-IN" dirty="0" smtClean="0">
                <a:latin typeface="Times New Roman" pitchFamily="18" charset="0"/>
                <a:cs typeface="Times New Roman" pitchFamily="18" charset="0"/>
              </a:rPr>
              <a:t>Output units are used to send the processed results to the user.</a:t>
            </a:r>
          </a:p>
          <a:p>
            <a:pPr algn="just"/>
            <a:r>
              <a:rPr lang="en-IN" dirty="0" smtClean="0">
                <a:latin typeface="Times New Roman" pitchFamily="18" charset="0"/>
                <a:cs typeface="Times New Roman" pitchFamily="18" charset="0"/>
              </a:rPr>
              <a:t> Output devices display information in a way that you can understand. The most common output device is a monitor. </a:t>
            </a:r>
          </a:p>
          <a:p>
            <a:pPr algn="just"/>
            <a:r>
              <a:rPr lang="en-IN" dirty="0" smtClean="0">
                <a:latin typeface="Times New Roman" pitchFamily="18" charset="0"/>
                <a:cs typeface="Times New Roman" pitchFamily="18" charset="0"/>
              </a:rPr>
              <a:t>Output devices are pieces of equipment that are used to get information or any other response out from computer. These devices display information that has been held or generated within a computer.</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Some of the output units are</a:t>
            </a:r>
            <a:endParaRPr lang="en-IN" b="1" dirty="0">
              <a:latin typeface="Times New Roman" pitchFamily="18" charset="0"/>
              <a:cs typeface="Times New Roman" pitchFamily="18" charset="0"/>
            </a:endParaRPr>
          </a:p>
        </p:txBody>
      </p:sp>
      <p:pic>
        <p:nvPicPr>
          <p:cNvPr id="17410" name="Picture 2"/>
          <p:cNvPicPr>
            <a:picLocks noGrp="1" noChangeAspect="1" noChangeArrowheads="1"/>
          </p:cNvPicPr>
          <p:nvPr>
            <p:ph idx="1"/>
          </p:nvPr>
        </p:nvPicPr>
        <p:blipFill>
          <a:blip r:embed="rId2" cstate="print"/>
          <a:srcRect/>
          <a:stretch>
            <a:fillRect/>
          </a:stretch>
        </p:blipFill>
        <p:spPr bwMode="auto">
          <a:xfrm>
            <a:off x="914400" y="2362200"/>
            <a:ext cx="7686650"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Control unit</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algn="just"/>
            <a:r>
              <a:rPr lang="en-IN" dirty="0" smtClean="0">
                <a:latin typeface="Times New Roman" pitchFamily="18" charset="0"/>
                <a:cs typeface="Times New Roman" pitchFamily="18" charset="0"/>
              </a:rPr>
              <a:t>Control unit is used to coordinate the operations of the input, output, memory, ALU in some way. It coordinates the operation of all the units using control signals like timing signals. </a:t>
            </a:r>
          </a:p>
          <a:p>
            <a:pPr algn="just"/>
            <a:r>
              <a:rPr lang="en-IN" dirty="0" smtClean="0">
                <a:latin typeface="Times New Roman" pitchFamily="18" charset="0"/>
                <a:cs typeface="Times New Roman" pitchFamily="18" charset="0"/>
              </a:rPr>
              <a:t>Timing signals are the signals determining the time when a given action must take place. A large set of control lines carriers the signals used for timing and synchronization of events in all units</a:t>
            </a:r>
            <a:r>
              <a:rPr lang="en-IN" dirty="0" smtClean="0"/>
              <a:t>.</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Von Neumaan and Harvard Computer</a:t>
            </a:r>
            <a:endParaRPr lang="en-IN" dirty="0"/>
          </a:p>
        </p:txBody>
      </p:sp>
      <p:sp>
        <p:nvSpPr>
          <p:cNvPr id="3" name="Content Placeholder 2"/>
          <p:cNvSpPr>
            <a:spLocks noGrp="1"/>
          </p:cNvSpPr>
          <p:nvPr>
            <p:ph idx="1"/>
          </p:nvPr>
        </p:nvSpPr>
        <p:spPr>
          <a:xfrm>
            <a:off x="457200" y="1447800"/>
            <a:ext cx="8229600" cy="4678363"/>
          </a:xfrm>
        </p:spPr>
        <p:txBody>
          <a:bodyPr>
            <a:normAutofit fontScale="77500" lnSpcReduction="20000"/>
          </a:bodyPr>
          <a:lstStyle/>
          <a:p>
            <a:pPr>
              <a:buNone/>
            </a:pPr>
            <a:r>
              <a:rPr lang="en-IN" sz="4000" dirty="0" smtClean="0">
                <a:latin typeface="Times New Roman" pitchFamily="18" charset="0"/>
                <a:cs typeface="Times New Roman" pitchFamily="18" charset="0"/>
              </a:rPr>
              <a:t>The embedded hardware primarily includes </a:t>
            </a:r>
          </a:p>
          <a:p>
            <a:pPr lvl="1">
              <a:buFont typeface="Wingdings" pitchFamily="2" charset="2"/>
              <a:buChar char="Ø"/>
            </a:pPr>
            <a:r>
              <a:rPr lang="en-IN" sz="4000" dirty="0" smtClean="0">
                <a:latin typeface="Times New Roman" pitchFamily="18" charset="0"/>
                <a:cs typeface="Times New Roman" pitchFamily="18" charset="0"/>
              </a:rPr>
              <a:t>The processor </a:t>
            </a:r>
          </a:p>
          <a:p>
            <a:pPr lvl="1">
              <a:buFont typeface="Wingdings" pitchFamily="2" charset="2"/>
              <a:buChar char="Ø"/>
            </a:pPr>
            <a:r>
              <a:rPr lang="en-IN" sz="4000" dirty="0" smtClean="0">
                <a:latin typeface="Times New Roman" pitchFamily="18" charset="0"/>
                <a:cs typeface="Times New Roman" pitchFamily="18" charset="0"/>
              </a:rPr>
              <a:t>memory</a:t>
            </a:r>
          </a:p>
          <a:p>
            <a:pPr lvl="1">
              <a:buFont typeface="Wingdings" pitchFamily="2" charset="2"/>
              <a:buChar char="Ø"/>
            </a:pPr>
            <a:r>
              <a:rPr lang="en-IN" sz="4000" dirty="0" smtClean="0">
                <a:latin typeface="Times New Roman" pitchFamily="18" charset="0"/>
                <a:cs typeface="Times New Roman" pitchFamily="18" charset="0"/>
              </a:rPr>
              <a:t> bus</a:t>
            </a:r>
          </a:p>
          <a:p>
            <a:pPr lvl="1">
              <a:buFont typeface="Wingdings" pitchFamily="2" charset="2"/>
              <a:buChar char="Ø"/>
            </a:pPr>
            <a:r>
              <a:rPr lang="en-IN" sz="4000" dirty="0" smtClean="0">
                <a:latin typeface="Times New Roman" pitchFamily="18" charset="0"/>
                <a:cs typeface="Times New Roman" pitchFamily="18" charset="0"/>
              </a:rPr>
              <a:t> peripheral devices</a:t>
            </a:r>
          </a:p>
          <a:p>
            <a:pPr lvl="1">
              <a:buFont typeface="Wingdings" pitchFamily="2" charset="2"/>
              <a:buChar char="Ø"/>
            </a:pPr>
            <a:r>
              <a:rPr lang="en-IN" sz="4000" dirty="0" smtClean="0">
                <a:latin typeface="Times New Roman" pitchFamily="18" charset="0"/>
                <a:cs typeface="Times New Roman" pitchFamily="18" charset="0"/>
              </a:rPr>
              <a:t> I/O ports </a:t>
            </a:r>
          </a:p>
          <a:p>
            <a:pPr lvl="1">
              <a:buFont typeface="Wingdings" pitchFamily="2" charset="2"/>
              <a:buChar char="Ø"/>
            </a:pPr>
            <a:r>
              <a:rPr lang="en-IN" sz="4000" dirty="0" smtClean="0">
                <a:latin typeface="Times New Roman" pitchFamily="18" charset="0"/>
                <a:cs typeface="Times New Roman" pitchFamily="18" charset="0"/>
              </a:rPr>
              <a:t>and various controllers</a:t>
            </a:r>
          </a:p>
          <a:p>
            <a:pPr>
              <a:buNone/>
            </a:pPr>
            <a:r>
              <a:rPr lang="en-IN" sz="3600" dirty="0" smtClean="0">
                <a:latin typeface="Times New Roman" pitchFamily="18" charset="0"/>
                <a:cs typeface="Times New Roman" pitchFamily="18" charset="0"/>
              </a:rPr>
              <a:t>The embedded software usually contains ,</a:t>
            </a:r>
          </a:p>
          <a:p>
            <a:pPr lvl="1">
              <a:buFont typeface="Wingdings" pitchFamily="2" charset="2"/>
              <a:buChar char="Ø"/>
            </a:pPr>
            <a:r>
              <a:rPr lang="en-IN" sz="3600" dirty="0" smtClean="0">
                <a:latin typeface="Times New Roman" pitchFamily="18" charset="0"/>
                <a:cs typeface="Times New Roman" pitchFamily="18" charset="0"/>
              </a:rPr>
              <a:t>The embedded operating system </a:t>
            </a:r>
          </a:p>
          <a:p>
            <a:pPr lvl="1">
              <a:buFont typeface="Wingdings" pitchFamily="2" charset="2"/>
              <a:buChar char="Ø"/>
            </a:pPr>
            <a:r>
              <a:rPr lang="en-IN" sz="3600" dirty="0" smtClean="0">
                <a:latin typeface="Times New Roman" pitchFamily="18" charset="0"/>
                <a:cs typeface="Times New Roman" pitchFamily="18" charset="0"/>
              </a:rPr>
              <a:t>Various applications.</a:t>
            </a:r>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noAutofit/>
          </a:bodyPr>
          <a:lstStyle/>
          <a:p>
            <a:r>
              <a:rPr lang="en-US" b="1" dirty="0" smtClean="0">
                <a:latin typeface="Times New Roman" pitchFamily="18" charset="0"/>
                <a:cs typeface="Times New Roman" pitchFamily="18" charset="0"/>
              </a:rPr>
              <a:t>Von Neumaan and Harvard Computer</a:t>
            </a:r>
            <a:endParaRPr lang="en-IN" b="1"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1600200" y="3048000"/>
            <a:ext cx="6440802" cy="3437812"/>
          </a:xfrm>
          <a:prstGeom prst="rect">
            <a:avLst/>
          </a:prstGeom>
          <a:noFill/>
          <a:ln w="9525">
            <a:noFill/>
            <a:miter lim="800000"/>
            <a:headEnd/>
            <a:tailEnd/>
          </a:ln>
          <a:effectLst/>
        </p:spPr>
      </p:pic>
      <p:sp>
        <p:nvSpPr>
          <p:cNvPr id="5" name="Rectangle 4"/>
          <p:cNvSpPr/>
          <p:nvPr/>
        </p:nvSpPr>
        <p:spPr>
          <a:xfrm>
            <a:off x="457200" y="1752600"/>
            <a:ext cx="8305800" cy="1200329"/>
          </a:xfrm>
          <a:prstGeom prst="rect">
            <a:avLst/>
          </a:prstGeom>
        </p:spPr>
        <p:txBody>
          <a:bodyPr wrap="square">
            <a:spAutoFit/>
          </a:bodyPr>
          <a:lstStyle/>
          <a:p>
            <a:pPr algn="just"/>
            <a:r>
              <a:rPr lang="en-IN" sz="2400" dirty="0" smtClean="0">
                <a:latin typeface="Times New Roman" pitchFamily="18" charset="0"/>
                <a:cs typeface="Times New Roman" pitchFamily="18" charset="0"/>
              </a:rPr>
              <a:t>There are basically two types of architecture that apply to embedded systems : </a:t>
            </a:r>
            <a:r>
              <a:rPr lang="en-IN" sz="2400" b="1" dirty="0" smtClean="0">
                <a:latin typeface="Times New Roman" pitchFamily="18" charset="0"/>
                <a:cs typeface="Times New Roman" pitchFamily="18" charset="0"/>
              </a:rPr>
              <a:t>Von Neumann architecture</a:t>
            </a:r>
            <a:r>
              <a:rPr lang="en-IN" sz="2400" dirty="0" smtClean="0">
                <a:latin typeface="Times New Roman" pitchFamily="18" charset="0"/>
                <a:cs typeface="Times New Roman" pitchFamily="18" charset="0"/>
              </a:rPr>
              <a:t> and </a:t>
            </a:r>
            <a:r>
              <a:rPr lang="en-IN" sz="2400" b="1" dirty="0" smtClean="0">
                <a:latin typeface="Times New Roman" pitchFamily="18" charset="0"/>
                <a:cs typeface="Times New Roman" pitchFamily="18" charset="0"/>
              </a:rPr>
              <a:t>Harvard architecture</a:t>
            </a:r>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Von Neumaan and Harvard Computer</a:t>
            </a:r>
            <a:endParaRPr lang="en-IN"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762000" y="1981200"/>
            <a:ext cx="3962400" cy="3468681"/>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4648200" y="1905000"/>
            <a:ext cx="3970553" cy="3505200"/>
          </a:xfrm>
          <a:prstGeom prst="rect">
            <a:avLst/>
          </a:prstGeom>
          <a:noFill/>
          <a:ln w="9525">
            <a:noFill/>
            <a:miter lim="800000"/>
            <a:headEnd/>
            <a:tailEnd/>
          </a:ln>
          <a:effec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Von Neumaan and Harvard Computer</a:t>
            </a:r>
            <a:endParaRPr lang="en-IN" dirty="0"/>
          </a:p>
        </p:txBody>
      </p:sp>
      <p:sp>
        <p:nvSpPr>
          <p:cNvPr id="3" name="Content Placeholder 2"/>
          <p:cNvSpPr>
            <a:spLocks noGrp="1"/>
          </p:cNvSpPr>
          <p:nvPr>
            <p:ph idx="1"/>
          </p:nvPr>
        </p:nvSpPr>
        <p:spPr/>
        <p:txBody>
          <a:bodyPr>
            <a:normAutofit/>
          </a:bodyPr>
          <a:lstStyle/>
          <a:p>
            <a:pPr algn="just"/>
            <a:r>
              <a:rPr lang="en-IN" sz="3000" b="1" dirty="0" smtClean="0">
                <a:latin typeface="Times New Roman" pitchFamily="18" charset="0"/>
                <a:cs typeface="Times New Roman" pitchFamily="18" charset="0"/>
              </a:rPr>
              <a:t>Von Neumann Architecture:</a:t>
            </a:r>
            <a:r>
              <a:rPr lang="en-IN" sz="3000" dirty="0" smtClean="0">
                <a:latin typeface="Times New Roman" pitchFamily="18" charset="0"/>
                <a:cs typeface="Times New Roman" pitchFamily="18" charset="0"/>
              </a:rPr>
              <a:t> In a Von-Neumann architecture, the </a:t>
            </a:r>
            <a:r>
              <a:rPr lang="en-IN" sz="3000" b="1" dirty="0" smtClean="0">
                <a:latin typeface="Times New Roman" pitchFamily="18" charset="0"/>
                <a:cs typeface="Times New Roman" pitchFamily="18" charset="0"/>
              </a:rPr>
              <a:t>same memory</a:t>
            </a:r>
            <a:r>
              <a:rPr lang="en-IN" sz="3000" dirty="0" smtClean="0">
                <a:latin typeface="Times New Roman" pitchFamily="18" charset="0"/>
                <a:cs typeface="Times New Roman" pitchFamily="18" charset="0"/>
              </a:rPr>
              <a:t> and </a:t>
            </a:r>
            <a:r>
              <a:rPr lang="en-IN" sz="3000" b="1" dirty="0" smtClean="0">
                <a:latin typeface="Times New Roman" pitchFamily="18" charset="0"/>
                <a:cs typeface="Times New Roman" pitchFamily="18" charset="0"/>
              </a:rPr>
              <a:t>bus</a:t>
            </a:r>
            <a:r>
              <a:rPr lang="en-IN" sz="3000" dirty="0" smtClean="0">
                <a:latin typeface="Times New Roman" pitchFamily="18" charset="0"/>
                <a:cs typeface="Times New Roman" pitchFamily="18" charset="0"/>
              </a:rPr>
              <a:t> are used to </a:t>
            </a:r>
            <a:r>
              <a:rPr lang="en-IN" sz="3000" b="1" dirty="0" smtClean="0">
                <a:latin typeface="Times New Roman" pitchFamily="18" charset="0"/>
                <a:cs typeface="Times New Roman" pitchFamily="18" charset="0"/>
              </a:rPr>
              <a:t>store both data and instructions </a:t>
            </a:r>
            <a:r>
              <a:rPr lang="en-IN" sz="3000" dirty="0" smtClean="0">
                <a:latin typeface="Times New Roman" pitchFamily="18" charset="0"/>
                <a:cs typeface="Times New Roman" pitchFamily="18" charset="0"/>
              </a:rPr>
              <a:t>that run the program. Since you cannot access program memory and data memory simultaneously, the Von Neumann architecture is susceptible to bottlenecks and system performance is affected</a:t>
            </a:r>
            <a:r>
              <a:rPr lang="en-IN" dirty="0" smtClean="0"/>
              <a:t>.</a:t>
            </a:r>
          </a:p>
          <a:p>
            <a:pPr>
              <a:buNone/>
            </a:pPr>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Von Neumaan and Harvard Computer</a:t>
            </a:r>
            <a:endParaRPr lang="en-IN" dirty="0"/>
          </a:p>
        </p:txBody>
      </p:sp>
      <p:sp>
        <p:nvSpPr>
          <p:cNvPr id="4" name="Content Placeholder 3"/>
          <p:cNvSpPr>
            <a:spLocks noGrp="1"/>
          </p:cNvSpPr>
          <p:nvPr>
            <p:ph idx="1"/>
          </p:nvPr>
        </p:nvSpPr>
        <p:spPr>
          <a:xfrm>
            <a:off x="457200" y="1600200"/>
            <a:ext cx="8229600" cy="4635115"/>
          </a:xfrm>
          <a:prstGeom prst="rect">
            <a:avLst/>
          </a:prstGeom>
        </p:spPr>
        <p:txBody>
          <a:bodyPr wrap="square">
            <a:spAutoFit/>
          </a:bodyPr>
          <a:lstStyle/>
          <a:p>
            <a:pPr algn="just"/>
            <a:r>
              <a:rPr lang="en-IN" b="1" dirty="0" smtClean="0"/>
              <a:t>Harvard Architecture:</a:t>
            </a:r>
            <a:r>
              <a:rPr lang="en-IN" dirty="0" smtClean="0"/>
              <a:t> </a:t>
            </a:r>
            <a:r>
              <a:rPr lang="en-IN" sz="2800" dirty="0" smtClean="0">
                <a:latin typeface="Times New Roman" pitchFamily="18" charset="0"/>
                <a:cs typeface="Times New Roman" pitchFamily="18" charset="0"/>
              </a:rPr>
              <a:t>Compared with the Von Neumann architecture, a Harvard architecture processor has two outstanding features.</a:t>
            </a:r>
          </a:p>
          <a:p>
            <a:pPr algn="just">
              <a:buFont typeface="Wingdings" pitchFamily="2" charset="2"/>
              <a:buChar char="Ø"/>
            </a:pPr>
            <a:r>
              <a:rPr lang="en-IN" sz="2800" dirty="0" smtClean="0">
                <a:latin typeface="Times New Roman" pitchFamily="18" charset="0"/>
                <a:cs typeface="Times New Roman" pitchFamily="18" charset="0"/>
              </a:rPr>
              <a:t>	First, </a:t>
            </a:r>
            <a:r>
              <a:rPr lang="en-IN" sz="2800" b="1" dirty="0" smtClean="0">
                <a:latin typeface="Times New Roman" pitchFamily="18" charset="0"/>
                <a:cs typeface="Times New Roman" pitchFamily="18" charset="0"/>
              </a:rPr>
              <a:t>instructions and data are stored in two separate memory</a:t>
            </a:r>
            <a:r>
              <a:rPr lang="en-IN" sz="2800" dirty="0" smtClean="0">
                <a:latin typeface="Times New Roman" pitchFamily="18" charset="0"/>
                <a:cs typeface="Times New Roman" pitchFamily="18" charset="0"/>
              </a:rPr>
              <a:t> modules; instructions and data do not coexist in the same module.</a:t>
            </a:r>
          </a:p>
          <a:p>
            <a:pPr algn="just">
              <a:buFont typeface="Wingdings" pitchFamily="2" charset="2"/>
              <a:buChar char="Ø"/>
            </a:pPr>
            <a:r>
              <a:rPr lang="en-IN" sz="2800" dirty="0" smtClean="0">
                <a:latin typeface="Times New Roman" pitchFamily="18" charset="0"/>
                <a:cs typeface="Times New Roman" pitchFamily="18" charset="0"/>
              </a:rPr>
              <a:t>	Second, </a:t>
            </a:r>
            <a:r>
              <a:rPr lang="en-IN" sz="2800" b="1" dirty="0" smtClean="0">
                <a:latin typeface="Times New Roman" pitchFamily="18" charset="0"/>
                <a:cs typeface="Times New Roman" pitchFamily="18" charset="0"/>
              </a:rPr>
              <a:t>two independent buses are used as dedicated communication paths between the CPU and memory</a:t>
            </a:r>
            <a:r>
              <a:rPr lang="en-IN" sz="2800" dirty="0" smtClean="0">
                <a:latin typeface="Times New Roman" pitchFamily="18" charset="0"/>
                <a:cs typeface="Times New Roman" pitchFamily="18" charset="0"/>
              </a:rPr>
              <a:t>; there is no connection between the two buses.</a:t>
            </a:r>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Comparison between Von </a:t>
            </a:r>
            <a:r>
              <a:rPr lang="en-IN" b="1" dirty="0" err="1" smtClean="0"/>
              <a:t>neumann</a:t>
            </a:r>
            <a:r>
              <a:rPr lang="en-IN" b="1" dirty="0" smtClean="0"/>
              <a:t> and Harvard Architecture:</a:t>
            </a:r>
            <a:endParaRPr lang="en-IN" dirty="0"/>
          </a:p>
        </p:txBody>
      </p:sp>
      <p:pic>
        <p:nvPicPr>
          <p:cNvPr id="3075" name="Picture 3"/>
          <p:cNvPicPr>
            <a:picLocks noChangeAspect="1" noChangeArrowheads="1"/>
          </p:cNvPicPr>
          <p:nvPr/>
        </p:nvPicPr>
        <p:blipFill>
          <a:blip r:embed="rId2" cstate="print"/>
          <a:srcRect/>
          <a:stretch>
            <a:fillRect/>
          </a:stretch>
        </p:blipFill>
        <p:spPr bwMode="auto">
          <a:xfrm>
            <a:off x="609600" y="1600200"/>
            <a:ext cx="7934298" cy="44207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SYLLABUS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US" sz="2600" dirty="0" smtClean="0">
                <a:latin typeface="Times New Roman" pitchFamily="18" charset="0"/>
                <a:cs typeface="Times New Roman" pitchFamily="18" charset="0"/>
              </a:rPr>
              <a:t>Module 1: </a:t>
            </a:r>
            <a:r>
              <a:rPr lang="en-US" sz="2600" dirty="0" smtClean="0">
                <a:solidFill>
                  <a:schemeClr val="accent6">
                    <a:lumMod val="75000"/>
                  </a:schemeClr>
                </a:solidFill>
                <a:latin typeface="Times New Roman" pitchFamily="18" charset="0"/>
                <a:cs typeface="Times New Roman" pitchFamily="18" charset="0"/>
              </a:rPr>
              <a:t>Computer Arithmetic and Processor Basics Algorithms for binary multiplication and division. Fixed and floating-point number representation.</a:t>
            </a:r>
            <a:r>
              <a:rPr lang="en-US" sz="2600" dirty="0" smtClean="0">
                <a:latin typeface="Times New Roman" pitchFamily="18" charset="0"/>
                <a:cs typeface="Times New Roman" pitchFamily="18" charset="0"/>
              </a:rPr>
              <a:t> Functional units of a computer, Von Neumann and Harvard computer architectures, CISC and RISC architectures. Processor Architecture – General internal architecture, Address bus, Data bus, control bus. Register set – status register, accumulator, program counter, stack pointer, general purpose registers. Processor operation – instruction cycle, instruction fetch, instruction decode, instruction execute, timing response, instruction sequencing and execution (basic concepts, data path).</a:t>
            </a:r>
          </a:p>
          <a:p>
            <a:pPr>
              <a:buNone/>
            </a:pPr>
            <a:r>
              <a:rPr lang="en-US" sz="2400" i="1" dirty="0" smtClean="0">
                <a:solidFill>
                  <a:schemeClr val="accent6">
                    <a:lumMod val="75000"/>
                  </a:schemeClr>
                </a:solidFill>
                <a:latin typeface="Times New Roman" pitchFamily="18" charset="0"/>
                <a:cs typeface="Times New Roman" pitchFamily="18" charset="0"/>
              </a:rPr>
              <a:t> </a:t>
            </a:r>
            <a:r>
              <a:rPr lang="en-US" sz="2400" i="1" dirty="0" err="1" smtClean="0">
                <a:solidFill>
                  <a:schemeClr val="accent6">
                    <a:lumMod val="75000"/>
                  </a:schemeClr>
                </a:solidFill>
                <a:latin typeface="Times New Roman" pitchFamily="18" charset="0"/>
                <a:cs typeface="Times New Roman" pitchFamily="18" charset="0"/>
              </a:rPr>
              <a:t>Ref.Book</a:t>
            </a:r>
            <a:r>
              <a:rPr lang="en-US" sz="2400" i="1" dirty="0" smtClean="0">
                <a:solidFill>
                  <a:schemeClr val="accent6">
                    <a:lumMod val="75000"/>
                  </a:schemeClr>
                </a:solidFill>
                <a:latin typeface="Times New Roman" pitchFamily="18" charset="0"/>
                <a:cs typeface="Times New Roman" pitchFamily="18" charset="0"/>
              </a:rPr>
              <a:t>:</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Subrata</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Ghoshal</a:t>
            </a:r>
            <a:r>
              <a:rPr lang="en-US" sz="2400" i="1" dirty="0" smtClean="0">
                <a:latin typeface="Times New Roman" pitchFamily="18" charset="0"/>
                <a:cs typeface="Times New Roman" pitchFamily="18" charset="0"/>
              </a:rPr>
              <a:t>, Computer Architecture and Organization: From 8085 to Core2Duo and beyond, Pearson, 2011. </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RISC AND CISC</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876800"/>
          </a:xfrm>
        </p:spPr>
        <p:txBody>
          <a:bodyPr>
            <a:normAutofit fontScale="47500" lnSpcReduction="20000"/>
          </a:bodyPr>
          <a:lstStyle/>
          <a:p>
            <a:pPr algn="just">
              <a:buNone/>
            </a:pPr>
            <a:r>
              <a:rPr lang="en-IN" sz="3600" b="1" dirty="0" smtClean="0">
                <a:latin typeface="Times New Roman" pitchFamily="18" charset="0"/>
                <a:cs typeface="Times New Roman" pitchFamily="18" charset="0"/>
              </a:rPr>
              <a:t> </a:t>
            </a:r>
            <a:r>
              <a:rPr lang="en-IN" sz="5100" dirty="0" smtClean="0">
                <a:latin typeface="Times New Roman" pitchFamily="18" charset="0"/>
                <a:cs typeface="Times New Roman" pitchFamily="18" charset="0"/>
              </a:rPr>
              <a:t>The term RISC stands for ‘</a:t>
            </a:r>
            <a:r>
              <a:rPr lang="en-IN" sz="5100" b="1" dirty="0" smtClean="0">
                <a:latin typeface="Times New Roman" pitchFamily="18" charset="0"/>
                <a:cs typeface="Times New Roman" pitchFamily="18" charset="0"/>
              </a:rPr>
              <a:t>’Reduced Instruction Set Computer’’. </a:t>
            </a:r>
          </a:p>
          <a:p>
            <a:pPr algn="just">
              <a:buFont typeface="Wingdings" pitchFamily="2" charset="2"/>
              <a:buChar char="Ø"/>
            </a:pPr>
            <a:r>
              <a:rPr lang="en-IN" sz="5100" dirty="0" smtClean="0">
                <a:latin typeface="Times New Roman" pitchFamily="18" charset="0"/>
                <a:cs typeface="Times New Roman" pitchFamily="18" charset="0"/>
              </a:rPr>
              <a:t>It is a CPU design plan based on simple orders and acts fast. This is small or reduced set of instructions. </a:t>
            </a:r>
          </a:p>
          <a:p>
            <a:pPr algn="just">
              <a:buFont typeface="Wingdings" pitchFamily="2" charset="2"/>
              <a:buChar char="Ø"/>
            </a:pPr>
            <a:r>
              <a:rPr lang="en-IN" sz="5100" dirty="0" smtClean="0">
                <a:latin typeface="Times New Roman" pitchFamily="18" charset="0"/>
                <a:cs typeface="Times New Roman" pitchFamily="18" charset="0"/>
              </a:rPr>
              <a:t>Here, every instruction is expected to attain very small jobs.</a:t>
            </a:r>
          </a:p>
          <a:p>
            <a:pPr algn="just">
              <a:buFont typeface="Wingdings" pitchFamily="2" charset="2"/>
              <a:buChar char="Ø"/>
            </a:pPr>
            <a:r>
              <a:rPr lang="en-IN" sz="5100" dirty="0" smtClean="0">
                <a:latin typeface="Times New Roman" pitchFamily="18" charset="0"/>
                <a:cs typeface="Times New Roman" pitchFamily="18" charset="0"/>
              </a:rPr>
              <a:t> In this machine, the instruction sets are modest and simple, which help in comprising more complex commands. </a:t>
            </a:r>
          </a:p>
          <a:p>
            <a:pPr algn="just">
              <a:buFont typeface="Wingdings" pitchFamily="2" charset="2"/>
              <a:buChar char="Ø"/>
            </a:pPr>
            <a:r>
              <a:rPr lang="en-IN" sz="5100" dirty="0" smtClean="0">
                <a:latin typeface="Times New Roman" pitchFamily="18" charset="0"/>
                <a:cs typeface="Times New Roman" pitchFamily="18" charset="0"/>
              </a:rPr>
              <a:t>Each instruction is about the similar length; these are wound together to get compound tasks done in a single operation.</a:t>
            </a:r>
          </a:p>
          <a:p>
            <a:pPr algn="just">
              <a:buFont typeface="Wingdings" pitchFamily="2" charset="2"/>
              <a:buChar char="Ø"/>
            </a:pPr>
            <a:r>
              <a:rPr lang="en-IN" sz="5100" dirty="0" smtClean="0">
                <a:latin typeface="Times New Roman" pitchFamily="18" charset="0"/>
                <a:cs typeface="Times New Roman" pitchFamily="18" charset="0"/>
              </a:rPr>
              <a:t> Most commands are completed in one machine cycle. This pipelining is a crucial technique used to speed up RISC machines.</a:t>
            </a:r>
          </a:p>
          <a:p>
            <a:pPr>
              <a:buNone/>
            </a:pPr>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RISC</a:t>
            </a:r>
            <a:endParaRPr lang="en-IN" b="1" dirty="0">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2" cstate="print"/>
          <a:srcRect/>
          <a:stretch>
            <a:fillRect/>
          </a:stretch>
        </p:blipFill>
        <p:spPr bwMode="auto">
          <a:xfrm>
            <a:off x="1977052" y="1600200"/>
            <a:ext cx="5189896"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CISC</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76400"/>
            <a:ext cx="8305800" cy="4724400"/>
          </a:xfrm>
        </p:spPr>
        <p:txBody>
          <a:bodyPr>
            <a:normAutofit fontScale="55000" lnSpcReduction="20000"/>
          </a:bodyPr>
          <a:lstStyle/>
          <a:p>
            <a:pPr algn="just">
              <a:buNone/>
            </a:pPr>
            <a:r>
              <a:rPr lang="en-IN" sz="4500" dirty="0" smtClean="0">
                <a:latin typeface="Times New Roman" pitchFamily="18" charset="0"/>
                <a:cs typeface="Times New Roman" pitchFamily="18" charset="0"/>
              </a:rPr>
              <a:t>The term CISC stands for ‘</a:t>
            </a:r>
            <a:r>
              <a:rPr lang="en-IN" sz="4500" b="1" dirty="0" smtClean="0">
                <a:latin typeface="Times New Roman" pitchFamily="18" charset="0"/>
                <a:cs typeface="Times New Roman" pitchFamily="18" charset="0"/>
              </a:rPr>
              <a:t>’Complex Instruction Set Computer’’.</a:t>
            </a:r>
          </a:p>
          <a:p>
            <a:pPr algn="just">
              <a:buFont typeface="Wingdings" pitchFamily="2" charset="2"/>
              <a:buChar char="Ø"/>
            </a:pPr>
            <a:r>
              <a:rPr lang="en-IN" sz="4500" dirty="0" smtClean="0">
                <a:latin typeface="Times New Roman" pitchFamily="18" charset="0"/>
                <a:cs typeface="Times New Roman" pitchFamily="18" charset="0"/>
              </a:rPr>
              <a:t>It is a CPU design plan based on single commands, which are skilled in executing multi-step operations.</a:t>
            </a:r>
          </a:p>
          <a:p>
            <a:pPr algn="just">
              <a:buFont typeface="Wingdings" pitchFamily="2" charset="2"/>
              <a:buChar char="Ø"/>
            </a:pPr>
            <a:r>
              <a:rPr lang="en-IN" sz="4500" dirty="0" smtClean="0">
                <a:latin typeface="Times New Roman" pitchFamily="18" charset="0"/>
                <a:cs typeface="Times New Roman" pitchFamily="18" charset="0"/>
              </a:rPr>
              <a:t> CISC computers have small programs</a:t>
            </a:r>
          </a:p>
          <a:p>
            <a:pPr algn="just">
              <a:buFont typeface="Wingdings" pitchFamily="2" charset="2"/>
              <a:buChar char="Ø"/>
            </a:pPr>
            <a:r>
              <a:rPr lang="en-IN" sz="4500" dirty="0" smtClean="0">
                <a:latin typeface="Times New Roman" pitchFamily="18" charset="0"/>
                <a:cs typeface="Times New Roman" pitchFamily="18" charset="0"/>
              </a:rPr>
              <a:t>.It has a huge number of compound instructions, which takes a long time to perform. </a:t>
            </a:r>
          </a:p>
          <a:p>
            <a:pPr algn="just">
              <a:buFont typeface="Wingdings" pitchFamily="2" charset="2"/>
              <a:buChar char="Ø"/>
            </a:pPr>
            <a:r>
              <a:rPr lang="en-IN" sz="4500" dirty="0" smtClean="0">
                <a:latin typeface="Times New Roman" pitchFamily="18" charset="0"/>
                <a:cs typeface="Times New Roman" pitchFamily="18" charset="0"/>
              </a:rPr>
              <a:t>Here, a single set of instruction is protected in several steps; each instruction set has additional than 300 separate instructions.</a:t>
            </a:r>
          </a:p>
          <a:p>
            <a:pPr algn="just">
              <a:buFont typeface="Wingdings" pitchFamily="2" charset="2"/>
              <a:buChar char="Ø"/>
            </a:pPr>
            <a:r>
              <a:rPr lang="en-IN" sz="4500" dirty="0" smtClean="0">
                <a:latin typeface="Times New Roman" pitchFamily="18" charset="0"/>
                <a:cs typeface="Times New Roman" pitchFamily="18" charset="0"/>
              </a:rPr>
              <a:t>Maximum instructions are finished in two to ten machine cycles.</a:t>
            </a:r>
          </a:p>
          <a:p>
            <a:pPr>
              <a:buNone/>
            </a:pPr>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CISC</a:t>
            </a:r>
            <a:endParaRPr lang="en-IN" b="1" dirty="0">
              <a:latin typeface="Times New Roman" pitchFamily="18" charset="0"/>
              <a:cs typeface="Times New Roman" pitchFamily="18" charset="0"/>
            </a:endParaRPr>
          </a:p>
        </p:txBody>
      </p:sp>
      <p:pic>
        <p:nvPicPr>
          <p:cNvPr id="5122" name="Picture 2"/>
          <p:cNvPicPr>
            <a:picLocks noGrp="1" noChangeAspect="1" noChangeArrowheads="1"/>
          </p:cNvPicPr>
          <p:nvPr>
            <p:ph idx="1"/>
          </p:nvPr>
        </p:nvPicPr>
        <p:blipFill>
          <a:blip r:embed="rId2" cstate="print"/>
          <a:srcRect/>
          <a:stretch>
            <a:fillRect/>
          </a:stretch>
        </p:blipFill>
        <p:spPr bwMode="auto">
          <a:xfrm>
            <a:off x="2485178" y="1600200"/>
            <a:ext cx="4173643"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Comparison between RISC and CISC:</a:t>
            </a:r>
            <a:endParaRPr lang="en-IN"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1371600" y="1600200"/>
            <a:ext cx="6324600"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noAutofit/>
          </a:bodyPr>
          <a:lstStyle/>
          <a:p>
            <a:r>
              <a:rPr lang="en-IN" sz="4000" b="1" dirty="0" smtClean="0">
                <a:latin typeface="Times New Roman" pitchFamily="18" charset="0"/>
                <a:cs typeface="Times New Roman" pitchFamily="18" charset="0"/>
              </a:rPr>
              <a:t>Microprocessor and Microcontroller</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r>
              <a:rPr lang="en-IN" b="1" dirty="0" smtClean="0"/>
              <a:t>Microprocessor: </a:t>
            </a:r>
            <a:r>
              <a:rPr lang="en-IN" dirty="0" smtClean="0"/>
              <a:t>Microprocessor is a silicon-based integrated chip with only a central processing unit. It’s the heart of a computer system which is designed to perform loads of tasks that involve data. Microprocessors don’t have RAM, ROM, IO pins, Timers, and other peripherals on the chip. They are to be added externally to make them functional. It consists of the ALU which handles all the arithmetic and logical operations; the Control Unit which manages and handles the flow of instructions throughout the system; and Register Array which stores the data from memory for fast access.</a:t>
            </a:r>
          </a:p>
          <a:p>
            <a:r>
              <a:rPr lang="en-IN" b="1" dirty="0" smtClean="0"/>
              <a:t>Microcontroller: </a:t>
            </a:r>
            <a:r>
              <a:rPr lang="en-IN" dirty="0" smtClean="0"/>
              <a:t>Microcontroller is like a mini computer with a CPU along with RAM, ROM, serial ports, timers, and IO peripherals all embedded on a single chip. </a:t>
            </a:r>
            <a:r>
              <a:rPr lang="en-IN" dirty="0" err="1" smtClean="0"/>
              <a:t>t’s</a:t>
            </a:r>
            <a:r>
              <a:rPr lang="en-IN" dirty="0" smtClean="0"/>
              <a:t> designed to perform application specific tasks that require a certain degree of control such as a TV remote, LED display panel, smart watches, vehicles, traffic light control, temperature control, etc. It’s a high-end device with a microprocessor, memory, and input/output ports all on a single chip. It’s the brains of a computer system which contains enough circuitry to perform specific functions without external memory.</a:t>
            </a:r>
          </a:p>
          <a:p>
            <a:endParaRPr lang="en-IN"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Processor Architecture</a:t>
            </a:r>
            <a:endParaRPr lang="en-IN" b="1" dirty="0">
              <a:latin typeface="Times New Roman" pitchFamily="18" charset="0"/>
              <a:cs typeface="Times New Roman" pitchFamily="18" charset="0"/>
            </a:endParaRPr>
          </a:p>
        </p:txBody>
      </p:sp>
      <p:pic>
        <p:nvPicPr>
          <p:cNvPr id="8194" name="Picture 2"/>
          <p:cNvPicPr>
            <a:picLocks noGrp="1" noChangeAspect="1" noChangeArrowheads="1"/>
          </p:cNvPicPr>
          <p:nvPr>
            <p:ph idx="1"/>
          </p:nvPr>
        </p:nvPicPr>
        <p:blipFill>
          <a:blip r:embed="rId2" cstate="print"/>
          <a:srcRect/>
          <a:stretch>
            <a:fillRect/>
          </a:stretch>
        </p:blipFill>
        <p:spPr bwMode="auto">
          <a:xfrm>
            <a:off x="1447800" y="1274110"/>
            <a:ext cx="6096000" cy="52444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Processor Architecture</a:t>
            </a:r>
            <a:endParaRPr lang="en-IN" dirty="0"/>
          </a:p>
        </p:txBody>
      </p:sp>
      <p:sp>
        <p:nvSpPr>
          <p:cNvPr id="3" name="Content Placeholder 2"/>
          <p:cNvSpPr>
            <a:spLocks noGrp="1"/>
          </p:cNvSpPr>
          <p:nvPr>
            <p:ph idx="1"/>
          </p:nvPr>
        </p:nvSpPr>
        <p:spPr>
          <a:xfrm>
            <a:off x="457200" y="1600200"/>
            <a:ext cx="8229600" cy="4648200"/>
          </a:xfrm>
        </p:spPr>
        <p:txBody>
          <a:bodyPr>
            <a:normAutofit fontScale="85000" lnSpcReduction="20000"/>
          </a:bodyPr>
          <a:lstStyle/>
          <a:p>
            <a:pPr>
              <a:buNone/>
            </a:pPr>
            <a:r>
              <a:rPr lang="en-US" sz="3300" b="1" dirty="0" smtClean="0">
                <a:latin typeface="Times New Roman" pitchFamily="18" charset="0"/>
                <a:cs typeface="Times New Roman" pitchFamily="18" charset="0"/>
              </a:rPr>
              <a:t>The Arithmetic/Logic Unit (ALU</a:t>
            </a:r>
            <a:r>
              <a:rPr lang="en-US" sz="3300" dirty="0" smtClean="0">
                <a:latin typeface="Times New Roman" pitchFamily="18" charset="0"/>
                <a:cs typeface="Times New Roman" pitchFamily="18" charset="0"/>
              </a:rPr>
              <a:t>) </a:t>
            </a:r>
            <a:r>
              <a:rPr lang="en-US" sz="3300" b="1" dirty="0" smtClean="0">
                <a:latin typeface="Times New Roman" pitchFamily="18" charset="0"/>
                <a:cs typeface="Times New Roman" pitchFamily="18" charset="0"/>
              </a:rPr>
              <a:t>: </a:t>
            </a:r>
            <a:r>
              <a:rPr lang="en-US" sz="3300" dirty="0" smtClean="0">
                <a:latin typeface="Times New Roman" pitchFamily="18" charset="0"/>
                <a:cs typeface="Times New Roman" pitchFamily="18" charset="0"/>
              </a:rPr>
              <a:t>Performs all the arithmetic and logical  operations</a:t>
            </a:r>
          </a:p>
          <a:p>
            <a:pPr lvl="0">
              <a:buNone/>
            </a:pPr>
            <a:r>
              <a:rPr lang="en-US" sz="3300" b="1" dirty="0" smtClean="0">
                <a:latin typeface="Times New Roman" pitchFamily="18" charset="0"/>
                <a:cs typeface="Times New Roman" pitchFamily="18" charset="0"/>
              </a:rPr>
              <a:t>Set of general purpose register:</a:t>
            </a:r>
            <a:r>
              <a:rPr lang="en-US" sz="3300" dirty="0" smtClean="0">
                <a:latin typeface="Times New Roman" pitchFamily="18" charset="0"/>
                <a:cs typeface="Times New Roman" pitchFamily="18" charset="0"/>
              </a:rPr>
              <a:t> for various storage and operations while it is being manipulated.</a:t>
            </a:r>
          </a:p>
          <a:p>
            <a:pPr lvl="0">
              <a:buNone/>
            </a:pPr>
            <a:r>
              <a:rPr lang="en-US" sz="3300" b="1" dirty="0" smtClean="0">
                <a:latin typeface="Times New Roman" pitchFamily="18" charset="0"/>
                <a:cs typeface="Times New Roman" pitchFamily="18" charset="0"/>
              </a:rPr>
              <a:t>Status Register :</a:t>
            </a:r>
            <a:r>
              <a:rPr lang="en-US" sz="3300" dirty="0" smtClean="0">
                <a:latin typeface="Times New Roman" pitchFamily="18" charset="0"/>
                <a:cs typeface="Times New Roman" pitchFamily="18" charset="0"/>
              </a:rPr>
              <a:t> Accommodates the status of the different arithmetic and  logical operation, Normally used for conditional branching (flags)</a:t>
            </a:r>
          </a:p>
          <a:p>
            <a:pPr>
              <a:buNone/>
            </a:pPr>
            <a:r>
              <a:rPr lang="en-US" sz="3300" b="1" dirty="0" smtClean="0">
                <a:latin typeface="Times New Roman" pitchFamily="18" charset="0"/>
                <a:cs typeface="Times New Roman" pitchFamily="18" charset="0"/>
              </a:rPr>
              <a:t>Program Counter (Sequencing):</a:t>
            </a:r>
            <a:endParaRPr lang="en-IN" sz="3300" b="1" dirty="0" smtClean="0">
              <a:latin typeface="Times New Roman" pitchFamily="18" charset="0"/>
              <a:cs typeface="Times New Roman" pitchFamily="18" charset="0"/>
            </a:endParaRPr>
          </a:p>
          <a:p>
            <a:pPr algn="just">
              <a:buNone/>
            </a:pPr>
            <a:r>
              <a:rPr lang="en-US" sz="3300" dirty="0" smtClean="0">
                <a:latin typeface="Times New Roman" pitchFamily="18" charset="0"/>
                <a:cs typeface="Times New Roman" pitchFamily="18" charset="0"/>
              </a:rPr>
              <a:t>   This is a register that is used to control the sequencing of the execution of instructions. This register always </a:t>
            </a:r>
            <a:r>
              <a:rPr lang="en-US" sz="3300" b="1" dirty="0" smtClean="0">
                <a:latin typeface="Times New Roman" pitchFamily="18" charset="0"/>
                <a:cs typeface="Times New Roman" pitchFamily="18" charset="0"/>
              </a:rPr>
              <a:t>holds the address of the  instruction to be executed next.</a:t>
            </a:r>
            <a:endParaRPr lang="en-IN" sz="3300" b="1" dirty="0" smtClean="0">
              <a:latin typeface="Times New Roman" pitchFamily="18" charset="0"/>
              <a:cs typeface="Times New Roman" pitchFamily="18" charset="0"/>
            </a:endParaRPr>
          </a:p>
          <a:p>
            <a:pPr>
              <a:buNone/>
            </a:pPr>
            <a:endParaRPr lang="en-US" dirty="0" smtClean="0"/>
          </a:p>
          <a:p>
            <a:pPr>
              <a:buNone/>
            </a:pP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Processor Architecture</a:t>
            </a:r>
            <a:endParaRPr lang="en-IN" dirty="0"/>
          </a:p>
        </p:txBody>
      </p:sp>
      <p:sp>
        <p:nvSpPr>
          <p:cNvPr id="3" name="Content Placeholder 2"/>
          <p:cNvSpPr>
            <a:spLocks noGrp="1"/>
          </p:cNvSpPr>
          <p:nvPr>
            <p:ph idx="1"/>
          </p:nvPr>
        </p:nvSpPr>
        <p:spPr/>
        <p:txBody>
          <a:bodyPr>
            <a:normAutofit fontScale="92500"/>
          </a:bodyPr>
          <a:lstStyle/>
          <a:p>
            <a:pPr>
              <a:buNone/>
            </a:pPr>
            <a:r>
              <a:rPr lang="en-US" sz="3000" b="1" dirty="0" smtClean="0">
                <a:latin typeface="Times New Roman" pitchFamily="18" charset="0"/>
                <a:cs typeface="Times New Roman" pitchFamily="18" charset="0"/>
              </a:rPr>
              <a:t>The Stack pointer</a:t>
            </a:r>
            <a:endParaRPr lang="en-IN" sz="3000" b="1" dirty="0" smtClean="0">
              <a:latin typeface="Times New Roman" pitchFamily="18" charset="0"/>
              <a:cs typeface="Times New Roman" pitchFamily="18" charset="0"/>
            </a:endParaRPr>
          </a:p>
          <a:p>
            <a:pPr algn="just">
              <a:buNone/>
            </a:pPr>
            <a:r>
              <a:rPr lang="en-US" sz="3000" dirty="0" smtClean="0">
                <a:latin typeface="Times New Roman" pitchFamily="18" charset="0"/>
                <a:cs typeface="Times New Roman" pitchFamily="18" charset="0"/>
              </a:rPr>
              <a:t>    The stack pointer is used to point into memory. The memory this register points to is a special area called the stack. </a:t>
            </a:r>
            <a:r>
              <a:rPr lang="en-US" sz="3000" b="1" dirty="0" smtClean="0">
                <a:latin typeface="Times New Roman" pitchFamily="18" charset="0"/>
                <a:cs typeface="Times New Roman" pitchFamily="18" charset="0"/>
              </a:rPr>
              <a:t>The stack is an area of memory used to hold data that will be retrieved soon. </a:t>
            </a:r>
            <a:r>
              <a:rPr lang="en-US" sz="3000" dirty="0" smtClean="0">
                <a:latin typeface="Times New Roman" pitchFamily="18" charset="0"/>
                <a:cs typeface="Times New Roman" pitchFamily="18" charset="0"/>
              </a:rPr>
              <a:t>The stack is usually accessed in a Last in First out (LIFO) fashion.</a:t>
            </a:r>
          </a:p>
          <a:p>
            <a:pPr lvl="0">
              <a:buNone/>
            </a:pPr>
            <a:r>
              <a:rPr lang="en-US" sz="3000" dirty="0" smtClean="0">
                <a:latin typeface="Times New Roman" pitchFamily="18" charset="0"/>
                <a:cs typeface="Times New Roman" pitchFamily="18" charset="0"/>
              </a:rPr>
              <a:t>   </a:t>
            </a:r>
            <a:r>
              <a:rPr lang="en-US" sz="3000" b="1" dirty="0" smtClean="0">
                <a:latin typeface="Times New Roman" pitchFamily="18" charset="0"/>
                <a:cs typeface="Times New Roman" pitchFamily="18" charset="0"/>
              </a:rPr>
              <a:t>The Control Unit: </a:t>
            </a:r>
            <a:r>
              <a:rPr lang="en-US" sz="3000" dirty="0" smtClean="0">
                <a:latin typeface="Times New Roman" pitchFamily="18" charset="0"/>
                <a:cs typeface="Times New Roman" pitchFamily="18" charset="0"/>
              </a:rPr>
              <a:t>Generating all the control signals for general working of the processor</a:t>
            </a:r>
          </a:p>
          <a:p>
            <a:pPr lvl="0">
              <a:buNone/>
            </a:pPr>
            <a:r>
              <a:rPr lang="en-US" sz="3000" dirty="0" smtClean="0">
                <a:latin typeface="Times New Roman" pitchFamily="18" charset="0"/>
                <a:cs typeface="Times New Roman" pitchFamily="18" charset="0"/>
              </a:rPr>
              <a:t>   </a:t>
            </a:r>
            <a:r>
              <a:rPr lang="en-US" sz="3000" b="1" dirty="0" smtClean="0">
                <a:latin typeface="Times New Roman" pitchFamily="18" charset="0"/>
                <a:cs typeface="Times New Roman" pitchFamily="18" charset="0"/>
              </a:rPr>
              <a:t>Oscillator and timing module </a:t>
            </a:r>
            <a:r>
              <a:rPr lang="en-US" sz="3000" dirty="0" smtClean="0">
                <a:latin typeface="Times New Roman" pitchFamily="18" charset="0"/>
                <a:cs typeface="Times New Roman" pitchFamily="18" charset="0"/>
              </a:rPr>
              <a:t>(internal clock),</a:t>
            </a:r>
            <a:r>
              <a:rPr lang="en-US" sz="3000" b="1" dirty="0" smtClean="0">
                <a:latin typeface="Times New Roman" pitchFamily="18" charset="0"/>
                <a:cs typeface="Times New Roman" pitchFamily="18" charset="0"/>
              </a:rPr>
              <a:t>Reset</a:t>
            </a:r>
            <a:endParaRPr lang="en-IN" sz="3000" b="1" dirty="0" smtClean="0">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System Bus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b="1" dirty="0" smtClean="0">
                <a:latin typeface="Times New Roman" pitchFamily="18" charset="0"/>
                <a:cs typeface="Times New Roman" pitchFamily="18" charset="0"/>
              </a:rPr>
              <a:t>Wires connecting memory &amp; I/O peripherals to microprocessor </a:t>
            </a:r>
            <a:endParaRPr lang="en-IN" sz="2800" b="1" dirty="0" smtClean="0">
              <a:latin typeface="Times New Roman" pitchFamily="18" charset="0"/>
              <a:cs typeface="Times New Roman" pitchFamily="18" charset="0"/>
            </a:endParaRPr>
          </a:p>
          <a:p>
            <a:pPr lvl="0"/>
            <a:r>
              <a:rPr lang="en-US" sz="2800" b="1" dirty="0" smtClean="0">
                <a:latin typeface="Times New Roman" pitchFamily="18" charset="0"/>
                <a:cs typeface="Times New Roman" pitchFamily="18" charset="0"/>
              </a:rPr>
              <a:t>Address Bus( uni-directional)</a:t>
            </a:r>
            <a:endParaRPr lang="en-IN" sz="2800" b="1" dirty="0" smtClean="0">
              <a:latin typeface="Times New Roman" pitchFamily="18" charset="0"/>
              <a:cs typeface="Times New Roman" pitchFamily="18" charset="0"/>
            </a:endParaRPr>
          </a:p>
          <a:p>
            <a:pPr lvl="0"/>
            <a:r>
              <a:rPr lang="en-US" sz="2800" b="1" dirty="0" smtClean="0">
                <a:latin typeface="Times New Roman" pitchFamily="18" charset="0"/>
                <a:cs typeface="Times New Roman" pitchFamily="18" charset="0"/>
              </a:rPr>
              <a:t>Data Bus( Bi-directional)</a:t>
            </a:r>
            <a:endParaRPr lang="en-IN" sz="2800" b="1" dirty="0" smtClean="0">
              <a:latin typeface="Times New Roman" pitchFamily="18" charset="0"/>
              <a:cs typeface="Times New Roman" pitchFamily="18" charset="0"/>
            </a:endParaRPr>
          </a:p>
          <a:p>
            <a:pPr lvl="0"/>
            <a:r>
              <a:rPr lang="en-US" sz="2800" b="1" dirty="0" smtClean="0">
                <a:latin typeface="Times New Roman" pitchFamily="18" charset="0"/>
                <a:cs typeface="Times New Roman" pitchFamily="18" charset="0"/>
              </a:rPr>
              <a:t>Control Bus( most of the signals moves out of the processor)</a:t>
            </a:r>
            <a:endParaRPr lang="en-IN" sz="28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Functional Units of a Computer</a:t>
            </a:r>
            <a:endParaRPr lang="en-IN" dirty="0"/>
          </a:p>
        </p:txBody>
      </p:sp>
      <p:pic>
        <p:nvPicPr>
          <p:cNvPr id="12290" name="Picture 2"/>
          <p:cNvPicPr>
            <a:picLocks noGrp="1" noChangeAspect="1" noChangeArrowheads="1"/>
          </p:cNvPicPr>
          <p:nvPr>
            <p:ph idx="1"/>
          </p:nvPr>
        </p:nvPicPr>
        <p:blipFill>
          <a:blip r:embed="rId2" cstate="print"/>
          <a:srcRect/>
          <a:stretch>
            <a:fillRect/>
          </a:stretch>
        </p:blipFill>
        <p:spPr bwMode="auto">
          <a:xfrm>
            <a:off x="995630" y="1981200"/>
            <a:ext cx="7157770" cy="37666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External Signals for Generic Processors</a:t>
            </a:r>
            <a:endParaRPr lang="en-IN" b="1" dirty="0">
              <a:latin typeface="Times New Roman" pitchFamily="18" charset="0"/>
              <a:cs typeface="Times New Roman" pitchFamily="18" charset="0"/>
            </a:endParaRPr>
          </a:p>
        </p:txBody>
      </p:sp>
      <p:pic>
        <p:nvPicPr>
          <p:cNvPr id="9218" name="Picture 2"/>
          <p:cNvPicPr>
            <a:picLocks noGrp="1" noChangeAspect="1" noChangeArrowheads="1"/>
          </p:cNvPicPr>
          <p:nvPr>
            <p:ph idx="1"/>
          </p:nvPr>
        </p:nvPicPr>
        <p:blipFill>
          <a:blip r:embed="rId2" cstate="print"/>
          <a:srcRect/>
          <a:stretch>
            <a:fillRect/>
          </a:stretch>
        </p:blipFill>
        <p:spPr bwMode="auto">
          <a:xfrm>
            <a:off x="990600" y="1447800"/>
            <a:ext cx="7391399" cy="4475064"/>
          </a:xfrm>
          <a:prstGeom prst="rect">
            <a:avLst/>
          </a:prstGeom>
          <a:ln>
            <a:noFill/>
          </a:ln>
          <a:effectLst>
            <a:softEdge rad="112500"/>
          </a:effectLst>
        </p:spPr>
      </p:pic>
      <p:sp>
        <p:nvSpPr>
          <p:cNvPr id="5" name="TextBox 4"/>
          <p:cNvSpPr txBox="1"/>
          <p:nvPr/>
        </p:nvSpPr>
        <p:spPr>
          <a:xfrm>
            <a:off x="762000" y="6019800"/>
            <a:ext cx="80772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The purpose of these  signals are to execute any program</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Address Bus and Addressing</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Font typeface="Wingdings" pitchFamily="2" charset="2"/>
              <a:buChar char="Ø"/>
            </a:pPr>
            <a:r>
              <a:rPr lang="en-US" dirty="0" smtClean="0">
                <a:latin typeface="Times New Roman" pitchFamily="18" charset="0"/>
                <a:cs typeface="Times New Roman" pitchFamily="18" charset="0"/>
              </a:rPr>
              <a:t>Identifying peripheral(I/O) or memory location</a:t>
            </a:r>
          </a:p>
          <a:p>
            <a:pPr algn="just">
              <a:buNone/>
            </a:pPr>
            <a:r>
              <a:rPr lang="en-US" dirty="0" smtClean="0">
                <a:latin typeface="Times New Roman" pitchFamily="18" charset="0"/>
                <a:cs typeface="Times New Roman" pitchFamily="18" charset="0"/>
              </a:rPr>
              <a:t> </a:t>
            </a:r>
          </a:p>
          <a:p>
            <a:pPr algn="just">
              <a:buFont typeface="Wingdings" pitchFamily="2" charset="2"/>
              <a:buChar char="Ø"/>
            </a:pPr>
            <a:r>
              <a:rPr lang="en-US" dirty="0" smtClean="0">
                <a:latin typeface="Times New Roman" pitchFamily="18" charset="0"/>
                <a:cs typeface="Times New Roman" pitchFamily="18" charset="0"/>
              </a:rPr>
              <a:t>Number of  address lines indicates its maximum memory Size handling capability</a:t>
            </a:r>
          </a:p>
          <a:p>
            <a:pPr algn="just">
              <a:buNone/>
            </a:pPr>
            <a:endParaRPr lang="en-US" dirty="0" smtClean="0">
              <a:latin typeface="Times New Roman" pitchFamily="18" charset="0"/>
              <a:cs typeface="Times New Roman" pitchFamily="18" charset="0"/>
            </a:endParaRPr>
          </a:p>
          <a:p>
            <a:pPr algn="just">
              <a:buFont typeface="Wingdings" pitchFamily="2" charset="2"/>
              <a:buChar char="Ø"/>
            </a:pPr>
            <a:r>
              <a:rPr lang="en-US" dirty="0" smtClean="0">
                <a:latin typeface="Times New Roman" pitchFamily="18" charset="0"/>
                <a:cs typeface="Times New Roman" pitchFamily="18" charset="0"/>
              </a:rPr>
              <a:t>If n is address lines then 2</a:t>
            </a:r>
            <a:r>
              <a:rPr lang="en-US" baseline="30000" dirty="0" smtClean="0">
                <a:latin typeface="Times New Roman" pitchFamily="18" charset="0"/>
                <a:cs typeface="Times New Roman" pitchFamily="18" charset="0"/>
              </a:rPr>
              <a:t>n  </a:t>
            </a:r>
            <a:r>
              <a:rPr lang="en-US" dirty="0" smtClean="0">
                <a:latin typeface="Times New Roman" pitchFamily="18" charset="0"/>
                <a:cs typeface="Times New Roman" pitchFamily="18" charset="0"/>
              </a:rPr>
              <a:t>Address is possible</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Address Bus and Addressing</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295400" y="1602391"/>
            <a:ext cx="6629399" cy="45741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Address Bus and Addressing</a:t>
            </a:r>
            <a:endParaRPr lang="en-IN" b="1" dirty="0">
              <a:latin typeface="Times New Roman" pitchFamily="18" charset="0"/>
              <a:cs typeface="Times New Roman" pitchFamily="18" charset="0"/>
            </a:endParaRPr>
          </a:p>
        </p:txBody>
      </p:sp>
      <p:pic>
        <p:nvPicPr>
          <p:cNvPr id="10242" name="Picture 2"/>
          <p:cNvPicPr>
            <a:picLocks noGrp="1" noChangeAspect="1" noChangeArrowheads="1"/>
          </p:cNvPicPr>
          <p:nvPr>
            <p:ph idx="1"/>
          </p:nvPr>
        </p:nvPicPr>
        <p:blipFill>
          <a:blip r:embed="rId2" cstate="print">
            <a:grayscl/>
            <a:lum bright="-20000" contrast="31000"/>
          </a:blip>
          <a:stretch>
            <a:fillRect/>
          </a:stretch>
        </p:blipFill>
        <p:spPr bwMode="auto">
          <a:xfrm>
            <a:off x="838200" y="1219201"/>
            <a:ext cx="7696200" cy="5424312"/>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Data Bus and Data Flow Control</a:t>
            </a:r>
            <a:endParaRPr lang="en-IN" dirty="0"/>
          </a:p>
        </p:txBody>
      </p:sp>
      <p:sp>
        <p:nvSpPr>
          <p:cNvPr id="3" name="Content Placeholder 2"/>
          <p:cNvSpPr>
            <a:spLocks noGrp="1"/>
          </p:cNvSpPr>
          <p:nvPr>
            <p:ph idx="1"/>
          </p:nvPr>
        </p:nvSpPr>
        <p:spPr/>
        <p:txBody>
          <a:bodyPr/>
          <a:lstStyle/>
          <a:p>
            <a:pPr algn="just"/>
            <a:r>
              <a:rPr lang="en-US" dirty="0" smtClean="0"/>
              <a:t>Width of data bus indicates simultaneous handling capability of the maximum number of bits</a:t>
            </a:r>
          </a:p>
          <a:p>
            <a:pPr algn="just"/>
            <a:r>
              <a:rPr lang="en-US" dirty="0" smtClean="0"/>
              <a:t>Reading from or writing into the device (memory or I/O),it is done with the help of control signals (read or write)</a:t>
            </a:r>
          </a:p>
          <a:p>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Data Bus and Data Flow Control</a:t>
            </a:r>
            <a:endParaRPr lang="en-IN" b="1" dirty="0">
              <a:latin typeface="Times New Roman" pitchFamily="18" charset="0"/>
              <a:cs typeface="Times New Roman" pitchFamily="18" charset="0"/>
            </a:endParaRPr>
          </a:p>
        </p:txBody>
      </p:sp>
      <p:pic>
        <p:nvPicPr>
          <p:cNvPr id="11266" name="Picture 2"/>
          <p:cNvPicPr>
            <a:picLocks noGrp="1" noChangeAspect="1" noChangeArrowheads="1"/>
          </p:cNvPicPr>
          <p:nvPr>
            <p:ph idx="1"/>
          </p:nvPr>
        </p:nvPicPr>
        <p:blipFill>
          <a:blip r:embed="rId2" cstate="print"/>
          <a:srcRect l="1042" t="1576"/>
          <a:stretch>
            <a:fillRect/>
          </a:stretch>
        </p:blipFill>
        <p:spPr bwMode="auto">
          <a:xfrm>
            <a:off x="914400" y="1219200"/>
            <a:ext cx="7239000" cy="47581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Generation of Control Signals</a:t>
            </a:r>
            <a:endParaRPr lang="en-IN" b="1" dirty="0">
              <a:latin typeface="Times New Roman" pitchFamily="18" charset="0"/>
              <a:cs typeface="Times New Roman" pitchFamily="18" charset="0"/>
            </a:endParaRPr>
          </a:p>
        </p:txBody>
      </p:sp>
      <p:pic>
        <p:nvPicPr>
          <p:cNvPr id="4" name="Picture 3" descr="microo.jpg"/>
          <p:cNvPicPr/>
          <p:nvPr/>
        </p:nvPicPr>
        <p:blipFill>
          <a:blip r:embed="rId2" cstate="print"/>
          <a:stretch>
            <a:fillRect/>
          </a:stretch>
        </p:blipFill>
        <p:spPr>
          <a:xfrm>
            <a:off x="1295400" y="1981200"/>
            <a:ext cx="6629400" cy="335280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External Signals</a:t>
            </a:r>
            <a:endParaRPr lang="en-IN" b="1" dirty="0"/>
          </a:p>
        </p:txBody>
      </p:sp>
      <p:sp>
        <p:nvSpPr>
          <p:cNvPr id="3" name="Content Placeholder 2"/>
          <p:cNvSpPr>
            <a:spLocks noGrp="1"/>
          </p:cNvSpPr>
          <p:nvPr>
            <p:ph idx="1"/>
          </p:nvPr>
        </p:nvSpPr>
        <p:spPr/>
        <p:txBody>
          <a:bodyPr>
            <a:normAutofit fontScale="92500" lnSpcReduction="20000"/>
          </a:bodyPr>
          <a:lstStyle/>
          <a:p>
            <a:r>
              <a:rPr lang="en-US" dirty="0" smtClean="0"/>
              <a:t>Status Signals</a:t>
            </a:r>
          </a:p>
          <a:p>
            <a:r>
              <a:rPr lang="en-US" dirty="0" smtClean="0"/>
              <a:t>External and Internal Interrupts </a:t>
            </a:r>
          </a:p>
          <a:p>
            <a:r>
              <a:rPr lang="en-US" dirty="0" smtClean="0"/>
              <a:t>Power Supply and Clock Frequency</a:t>
            </a:r>
            <a:endParaRPr lang="en-IN" dirty="0" smtClean="0"/>
          </a:p>
          <a:p>
            <a:pPr lvl="1" algn="just">
              <a:buFont typeface="Wingdings" pitchFamily="2" charset="2"/>
              <a:buChar char="Ø"/>
            </a:pPr>
            <a:r>
              <a:rPr lang="en-US" dirty="0" smtClean="0"/>
              <a:t>V</a:t>
            </a:r>
            <a:r>
              <a:rPr lang="en-US" baseline="-25000" dirty="0" smtClean="0"/>
              <a:t>CC</a:t>
            </a:r>
            <a:r>
              <a:rPr lang="en-US" dirty="0" smtClean="0"/>
              <a:t>: +5 V power supply</a:t>
            </a:r>
            <a:endParaRPr lang="en-IN" dirty="0" smtClean="0"/>
          </a:p>
          <a:p>
            <a:pPr lvl="1" algn="just">
              <a:buFont typeface="Wingdings" pitchFamily="2" charset="2"/>
              <a:buChar char="Ø"/>
            </a:pPr>
            <a:r>
              <a:rPr lang="en-US" dirty="0" err="1" smtClean="0"/>
              <a:t>V</a:t>
            </a:r>
            <a:r>
              <a:rPr lang="en-US" baseline="-25000" dirty="0" err="1" smtClean="0"/>
              <a:t>ss</a:t>
            </a:r>
            <a:r>
              <a:rPr lang="en-US" dirty="0" smtClean="0"/>
              <a:t>:  Ground Reference</a:t>
            </a:r>
            <a:endParaRPr lang="en-IN" dirty="0" smtClean="0"/>
          </a:p>
          <a:p>
            <a:pPr lvl="1" algn="just">
              <a:buFont typeface="Wingdings" pitchFamily="2" charset="2"/>
              <a:buChar char="Ø"/>
            </a:pPr>
            <a:r>
              <a:rPr lang="en-US" dirty="0" smtClean="0"/>
              <a:t>X</a:t>
            </a:r>
            <a:r>
              <a:rPr lang="en-US" baseline="-25000" dirty="0" smtClean="0"/>
              <a:t>1</a:t>
            </a:r>
            <a:r>
              <a:rPr lang="en-US" dirty="0" smtClean="0"/>
              <a:t>, X2: A crystal (or RC, LC network) is connected at these two pins. The frequency is internally divided by two; therefore, to operate a system at 3 MHz, the crystal should have a frequency of 6 MHz</a:t>
            </a:r>
            <a:endParaRPr lang="en-IN" dirty="0" smtClean="0"/>
          </a:p>
          <a:p>
            <a:pPr lvl="1" algn="just">
              <a:buFont typeface="Wingdings" pitchFamily="2" charset="2"/>
              <a:buChar char="Ø"/>
            </a:pPr>
            <a:r>
              <a:rPr lang="en-US" dirty="0" smtClean="0"/>
              <a:t>CLK (OUT) - Clock output: This signal can be used as the system clock for other devices.</a:t>
            </a:r>
            <a:endParaRPr lang="en-IN" dirty="0" smtClean="0"/>
          </a:p>
          <a:p>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b="1" dirty="0" smtClean="0">
                <a:latin typeface="Times New Roman" pitchFamily="18" charset="0"/>
                <a:cs typeface="Times New Roman" pitchFamily="18" charset="0"/>
              </a:rPr>
              <a:t>User-visible register: Enable the machine- or assembly language </a:t>
            </a:r>
            <a:r>
              <a:rPr lang="en-US" dirty="0" smtClean="0">
                <a:latin typeface="Times New Roman" pitchFamily="18" charset="0"/>
                <a:cs typeface="Times New Roman" pitchFamily="18" charset="0"/>
              </a:rPr>
              <a:t>programmer to minimize main memory references by optimizing use of registers.</a:t>
            </a:r>
          </a:p>
          <a:p>
            <a:pPr algn="just"/>
            <a:r>
              <a:rPr lang="en-US" b="1" dirty="0" smtClean="0"/>
              <a:t> </a:t>
            </a:r>
            <a:r>
              <a:rPr lang="en-US" b="1" dirty="0" smtClean="0">
                <a:latin typeface="Times New Roman" pitchFamily="18" charset="0"/>
                <a:cs typeface="Times New Roman" pitchFamily="18" charset="0"/>
              </a:rPr>
              <a:t>Control and status registers: Used by the control unit to control </a:t>
            </a:r>
            <a:r>
              <a:rPr lang="en-US" dirty="0" smtClean="0">
                <a:latin typeface="Times New Roman" pitchFamily="18" charset="0"/>
                <a:cs typeface="Times New Roman" pitchFamily="18" charset="0"/>
              </a:rPr>
              <a:t>the operation of the processor and by privileged, operating system programs to control the execution of programs.</a:t>
            </a:r>
            <a:endParaRPr lang="en-US" dirty="0">
              <a:latin typeface="Times New Roman" pitchFamily="18" charset="0"/>
              <a:cs typeface="Times New Roman" pitchFamily="18" charset="0"/>
            </a:endParaRPr>
          </a:p>
        </p:txBody>
      </p:sp>
      <p:sp>
        <p:nvSpPr>
          <p:cNvPr id="6" name="Title 5"/>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The register in the processor perform two roles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User-visible Registers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None/>
            </a:pPr>
            <a:r>
              <a:rPr lang="en-US" b="1" dirty="0" smtClean="0">
                <a:latin typeface="Times New Roman" pitchFamily="18" charset="0"/>
                <a:cs typeface="Times New Roman" pitchFamily="18" charset="0"/>
              </a:rPr>
              <a:t>CATEGORIES</a:t>
            </a:r>
          </a:p>
          <a:p>
            <a:pPr algn="just"/>
            <a:r>
              <a:rPr lang="en-US" dirty="0" smtClean="0">
                <a:latin typeface="Times New Roman" pitchFamily="18" charset="0"/>
                <a:cs typeface="Times New Roman" pitchFamily="18" charset="0"/>
              </a:rPr>
              <a:t> General Purpose</a:t>
            </a:r>
          </a:p>
          <a:p>
            <a:pPr algn="just"/>
            <a:r>
              <a:rPr lang="en-US" dirty="0" smtClean="0">
                <a:latin typeface="Times New Roman" pitchFamily="18" charset="0"/>
                <a:cs typeface="Times New Roman" pitchFamily="18" charset="0"/>
              </a:rPr>
              <a:t> Data</a:t>
            </a:r>
          </a:p>
          <a:p>
            <a:pPr algn="just"/>
            <a:r>
              <a:rPr lang="en-US" dirty="0" smtClean="0">
                <a:latin typeface="Times New Roman" pitchFamily="18" charset="0"/>
                <a:cs typeface="Times New Roman" pitchFamily="18" charset="0"/>
              </a:rPr>
              <a:t>Address</a:t>
            </a:r>
          </a:p>
          <a:p>
            <a:pPr algn="just"/>
            <a:r>
              <a:rPr lang="en-US" dirty="0" smtClean="0">
                <a:latin typeface="Times New Roman" pitchFamily="18" charset="0"/>
                <a:cs typeface="Times New Roman" pitchFamily="18" charset="0"/>
              </a:rPr>
              <a:t>PSW</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Functional Units of a Computer</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IN" dirty="0" smtClean="0">
                <a:latin typeface="Times New Roman" pitchFamily="18" charset="0"/>
                <a:cs typeface="Times New Roman" pitchFamily="18" charset="0"/>
              </a:rPr>
              <a:t>Computer consists of five main parts namely, </a:t>
            </a:r>
          </a:p>
          <a:p>
            <a:pPr>
              <a:buFont typeface="Wingdings" pitchFamily="2" charset="2"/>
              <a:buChar char="Ø"/>
            </a:pPr>
            <a:r>
              <a:rPr lang="en-IN" dirty="0" smtClean="0">
                <a:latin typeface="Times New Roman" pitchFamily="18" charset="0"/>
                <a:cs typeface="Times New Roman" pitchFamily="18" charset="0"/>
              </a:rPr>
              <a:t>Input unit</a:t>
            </a:r>
          </a:p>
          <a:p>
            <a:pPr>
              <a:buFont typeface="Wingdings" pitchFamily="2" charset="2"/>
              <a:buChar char="Ø"/>
            </a:pPr>
            <a:r>
              <a:rPr lang="en-IN" dirty="0" smtClean="0">
                <a:latin typeface="Times New Roman" pitchFamily="18" charset="0"/>
                <a:cs typeface="Times New Roman" pitchFamily="18" charset="0"/>
              </a:rPr>
              <a:t> Central Processing Unit </a:t>
            </a:r>
          </a:p>
          <a:p>
            <a:pPr>
              <a:buFont typeface="Wingdings" pitchFamily="2" charset="2"/>
              <a:buChar char="Ø"/>
            </a:pPr>
            <a:r>
              <a:rPr lang="en-IN" dirty="0" smtClean="0">
                <a:latin typeface="Times New Roman" pitchFamily="18" charset="0"/>
                <a:cs typeface="Times New Roman" pitchFamily="18" charset="0"/>
              </a:rPr>
              <a:t>Memory unit </a:t>
            </a:r>
          </a:p>
          <a:p>
            <a:pPr>
              <a:buFont typeface="Wingdings" pitchFamily="2" charset="2"/>
              <a:buChar char="Ø"/>
            </a:pPr>
            <a:r>
              <a:rPr lang="en-IN" dirty="0" smtClean="0">
                <a:latin typeface="Times New Roman" pitchFamily="18" charset="0"/>
                <a:cs typeface="Times New Roman" pitchFamily="18" charset="0"/>
              </a:rPr>
              <a:t>Arithmetic &amp; logical unit </a:t>
            </a:r>
          </a:p>
          <a:p>
            <a:pPr>
              <a:buFont typeface="Wingdings" pitchFamily="2" charset="2"/>
              <a:buChar char="Ø"/>
            </a:pPr>
            <a:r>
              <a:rPr lang="en-IN" dirty="0" smtClean="0">
                <a:latin typeface="Times New Roman" pitchFamily="18" charset="0"/>
                <a:cs typeface="Times New Roman" pitchFamily="18" charset="0"/>
              </a:rPr>
              <a:t>Control unit </a:t>
            </a:r>
          </a:p>
          <a:p>
            <a:pPr>
              <a:buFont typeface="Wingdings" pitchFamily="2" charset="2"/>
              <a:buChar char="Ø"/>
            </a:pPr>
            <a:r>
              <a:rPr lang="en-IN" dirty="0" smtClean="0">
                <a:latin typeface="Times New Roman" pitchFamily="18" charset="0"/>
                <a:cs typeface="Times New Roman" pitchFamily="18" charset="0"/>
              </a:rPr>
              <a:t>Output unit</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Register Set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Internal Operation- need internal registers-to store some temporary information or operands</a:t>
            </a:r>
          </a:p>
          <a:p>
            <a:r>
              <a:rPr lang="en-US" sz="2800" dirty="0" smtClean="0">
                <a:latin typeface="Times New Roman" pitchFamily="18" charset="0"/>
                <a:cs typeface="Times New Roman" pitchFamily="18" charset="0"/>
              </a:rPr>
              <a:t>All registers are combination of flip-flops</a:t>
            </a:r>
          </a:p>
          <a:p>
            <a:r>
              <a:rPr lang="en-US" sz="2800" dirty="0" smtClean="0">
                <a:latin typeface="Times New Roman" pitchFamily="18" charset="0"/>
                <a:cs typeface="Times New Roman" pitchFamily="18" charset="0"/>
              </a:rPr>
              <a:t>Registers are accessible and some are  not accessible by programmer</a:t>
            </a:r>
          </a:p>
          <a:p>
            <a:r>
              <a:rPr lang="en-US" sz="2800" dirty="0" smtClean="0">
                <a:latin typeface="Times New Roman" pitchFamily="18" charset="0"/>
                <a:cs typeface="Times New Roman" pitchFamily="18" charset="0"/>
              </a:rPr>
              <a:t>Accessing memory is too time consuming</a:t>
            </a:r>
          </a:p>
          <a:p>
            <a:r>
              <a:rPr lang="en-US" sz="2800" dirty="0" smtClean="0">
                <a:latin typeface="Times New Roman" pitchFamily="18" charset="0"/>
                <a:cs typeface="Times New Roman" pitchFamily="18" charset="0"/>
              </a:rPr>
              <a:t>More registers-complexity in instruction decoding.</a:t>
            </a:r>
          </a:p>
          <a:p>
            <a:pPr>
              <a:buNone/>
            </a:pPr>
            <a:r>
              <a:rPr lang="en-US" sz="2800" dirty="0" smtClean="0">
                <a:latin typeface="Times New Roman" pitchFamily="18" charset="0"/>
                <a:cs typeface="Times New Roman" pitchFamily="18" charset="0"/>
              </a:rPr>
              <a:t>    </a:t>
            </a:r>
          </a:p>
          <a:p>
            <a:pPr>
              <a:buNone/>
            </a:pPr>
            <a:r>
              <a:rPr lang="en-US" sz="2800" dirty="0" smtClean="0">
                <a:latin typeface="Times New Roman" pitchFamily="18" charset="0"/>
                <a:cs typeface="Times New Roman" pitchFamily="18" charset="0"/>
              </a:rPr>
              <a:t>Separate instruction set required for separate register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latin typeface="Times New Roman" pitchFamily="18" charset="0"/>
                <a:cs typeface="Times New Roman" pitchFamily="18" charset="0"/>
              </a:rPr>
              <a:t>General Purpose Registers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sz="2800" b="1" dirty="0" smtClean="0">
                <a:latin typeface="Times New Roman" pitchFamily="18" charset="0"/>
                <a:cs typeface="Times New Roman" pitchFamily="18" charset="0"/>
              </a:rPr>
              <a:t>General Purpose Registers </a:t>
            </a:r>
            <a:r>
              <a:rPr lang="en-US" sz="2800" dirty="0" smtClean="0">
                <a:latin typeface="Times New Roman" pitchFamily="18" charset="0"/>
                <a:cs typeface="Times New Roman" pitchFamily="18" charset="0"/>
              </a:rPr>
              <a:t>can be assigned to a variety of functions by the programmer</a:t>
            </a:r>
          </a:p>
          <a:p>
            <a:r>
              <a:rPr lang="en-US" sz="2800" dirty="0" smtClean="0">
                <a:latin typeface="Times New Roman" pitchFamily="18" charset="0"/>
                <a:cs typeface="Times New Roman" pitchFamily="18" charset="0"/>
              </a:rPr>
              <a:t>Mostly these registers contain the operand for any opcode.</a:t>
            </a:r>
          </a:p>
          <a:p>
            <a:r>
              <a:rPr lang="en-US" sz="2800" dirty="0" smtClean="0">
                <a:latin typeface="Times New Roman" pitchFamily="18" charset="0"/>
                <a:cs typeface="Times New Roman" pitchFamily="18" charset="0"/>
              </a:rPr>
              <a:t>In some cases these are used for addressing purpose.</a:t>
            </a:r>
            <a:endParaRPr lang="en-US" sz="2800" dirty="0">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2" cstate="print"/>
          <a:srcRect/>
          <a:stretch>
            <a:fillRect/>
          </a:stretch>
        </p:blipFill>
        <p:spPr bwMode="auto">
          <a:xfrm>
            <a:off x="2438400" y="4152900"/>
            <a:ext cx="3486150" cy="1866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General Purpose Registers</a:t>
            </a:r>
            <a:endParaRPr lang="en-US" dirty="0"/>
          </a:p>
        </p:txBody>
      </p:sp>
      <p:pic>
        <p:nvPicPr>
          <p:cNvPr id="11266" name="Picture 2"/>
          <p:cNvPicPr>
            <a:picLocks noGrp="1" noChangeAspect="1" noChangeArrowheads="1"/>
          </p:cNvPicPr>
          <p:nvPr>
            <p:ph idx="1"/>
          </p:nvPr>
        </p:nvPicPr>
        <p:blipFill>
          <a:blip r:embed="rId2" cstate="print"/>
          <a:srcRect/>
          <a:stretch>
            <a:fillRect/>
          </a:stretch>
        </p:blipFill>
        <p:spPr bwMode="auto">
          <a:xfrm>
            <a:off x="1676400" y="1676400"/>
            <a:ext cx="5867400" cy="47640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Commonly used  Registers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Accumulator or result register</a:t>
            </a:r>
          </a:p>
          <a:p>
            <a:r>
              <a:rPr lang="en-US" dirty="0" smtClean="0">
                <a:latin typeface="Times New Roman" pitchFamily="18" charset="0"/>
                <a:cs typeface="Times New Roman" pitchFamily="18" charset="0"/>
              </a:rPr>
              <a:t>Status register</a:t>
            </a:r>
          </a:p>
          <a:p>
            <a:r>
              <a:rPr lang="en-US" dirty="0" smtClean="0">
                <a:latin typeface="Times New Roman" pitchFamily="18" charset="0"/>
                <a:cs typeface="Times New Roman" pitchFamily="18" charset="0"/>
              </a:rPr>
              <a:t>Stack pointer</a:t>
            </a:r>
          </a:p>
          <a:p>
            <a:r>
              <a:rPr lang="en-US" dirty="0" smtClean="0">
                <a:latin typeface="Times New Roman" pitchFamily="18" charset="0"/>
                <a:cs typeface="Times New Roman" pitchFamily="18" charset="0"/>
              </a:rPr>
              <a:t>Program counter</a:t>
            </a:r>
          </a:p>
          <a:p>
            <a:pPr>
              <a:buNone/>
            </a:pPr>
            <a:r>
              <a:rPr lang="en-US" dirty="0" smtClean="0">
                <a:latin typeface="Times New Roman" pitchFamily="18" charset="0"/>
                <a:cs typeface="Times New Roman" pitchFamily="18" charset="0"/>
              </a:rPr>
              <a:t>Some of these registers are temporary registers</a:t>
            </a: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Registers</a:t>
            </a:r>
            <a:endParaRPr lang="en-US" dirty="0"/>
          </a:p>
        </p:txBody>
      </p:sp>
      <p:sp>
        <p:nvSpPr>
          <p:cNvPr id="3" name="Content Placeholder 2"/>
          <p:cNvSpPr>
            <a:spLocks noGrp="1"/>
          </p:cNvSpPr>
          <p:nvPr>
            <p:ph idx="1"/>
          </p:nvPr>
        </p:nvSpPr>
        <p:spPr/>
        <p:txBody>
          <a:bodyPr/>
          <a:lstStyle/>
          <a:p>
            <a:r>
              <a:rPr lang="en-US" b="1" dirty="0" smtClean="0"/>
              <a:t>Data Register to hold data (result) and cannot be employed in the calculation of an </a:t>
            </a:r>
            <a:r>
              <a:rPr lang="en-US" dirty="0" smtClean="0"/>
              <a:t>operand address</a:t>
            </a:r>
          </a:p>
          <a:p>
            <a:pPr>
              <a:buNone/>
            </a:pPr>
            <a:r>
              <a:rPr lang="en-US" dirty="0" err="1" smtClean="0"/>
              <a:t>Eg</a:t>
            </a:r>
            <a:r>
              <a:rPr lang="en-US" dirty="0" smtClean="0"/>
              <a:t>. Accumulator.</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Accumulator or result register</a:t>
            </a:r>
            <a:br>
              <a:rPr lang="en-US" b="1" dirty="0" smtClean="0">
                <a:latin typeface="Times New Roman" pitchFamily="18" charset="0"/>
                <a:cs typeface="Times New Roman" pitchFamily="18" charset="0"/>
              </a:rPr>
            </a:br>
            <a:endParaRPr lang="en-US" b="1"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219200" y="1981200"/>
            <a:ext cx="7075843" cy="3057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 Status registers/Program Status Word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33400" y="1371600"/>
            <a:ext cx="8229600" cy="5257800"/>
          </a:xfrm>
        </p:spPr>
        <p:txBody>
          <a:bodyPr>
            <a:noAutofit/>
          </a:bodyPr>
          <a:lstStyle/>
          <a:p>
            <a:r>
              <a:rPr lang="en-US" sz="2400" b="1" i="1" dirty="0" smtClean="0">
                <a:latin typeface="Times New Roman" pitchFamily="18" charset="0"/>
                <a:cs typeface="Times New Roman" pitchFamily="18" charset="0"/>
              </a:rPr>
              <a:t>Program status word (PSW) contain status information.</a:t>
            </a:r>
          </a:p>
          <a:p>
            <a:r>
              <a:rPr lang="en-US" sz="2400" dirty="0" smtClean="0">
                <a:latin typeface="Times New Roman" pitchFamily="18" charset="0"/>
                <a:cs typeface="Times New Roman" pitchFamily="18" charset="0"/>
              </a:rPr>
              <a:t>The PSW typically contains condition codes plus other status information.</a:t>
            </a:r>
          </a:p>
          <a:p>
            <a:r>
              <a:rPr lang="en-US" sz="2400" b="1" dirty="0" smtClean="0">
                <a:latin typeface="Times New Roman" pitchFamily="18" charset="0"/>
                <a:cs typeface="Times New Roman" pitchFamily="18" charset="0"/>
              </a:rPr>
              <a:t>Sign: Contains the sign bit of the result of the last arithmetic operation.</a:t>
            </a:r>
          </a:p>
          <a:p>
            <a:r>
              <a:rPr lang="en-US" sz="2400" b="1" dirty="0" smtClean="0">
                <a:latin typeface="Times New Roman" pitchFamily="18" charset="0"/>
                <a:cs typeface="Times New Roman" pitchFamily="18" charset="0"/>
              </a:rPr>
              <a:t>Zero: Set when the result is 0.</a:t>
            </a:r>
          </a:p>
          <a:p>
            <a:r>
              <a:rPr lang="en-US" sz="2400" b="1" dirty="0" smtClean="0">
                <a:latin typeface="Times New Roman" pitchFamily="18" charset="0"/>
                <a:cs typeface="Times New Roman" pitchFamily="18" charset="0"/>
              </a:rPr>
              <a:t>Carry: Set if an operation resulted in a carry (addition) into or borrow (subtraction)out of a </a:t>
            </a:r>
            <a:r>
              <a:rPr lang="en-US" sz="2400" dirty="0" smtClean="0">
                <a:latin typeface="Times New Roman" pitchFamily="18" charset="0"/>
                <a:cs typeface="Times New Roman" pitchFamily="18" charset="0"/>
              </a:rPr>
              <a:t>high-order bit. Used for multiword arithmetic operations.</a:t>
            </a:r>
          </a:p>
          <a:p>
            <a:r>
              <a:rPr lang="en-US" sz="2400" b="1" dirty="0" smtClean="0">
                <a:latin typeface="Times New Roman" pitchFamily="18" charset="0"/>
                <a:cs typeface="Times New Roman" pitchFamily="18" charset="0"/>
              </a:rPr>
              <a:t>Equal: Set if a logical compare result is equality.</a:t>
            </a:r>
          </a:p>
          <a:p>
            <a:r>
              <a:rPr lang="en-US" sz="2400" b="1" dirty="0" smtClean="0">
                <a:latin typeface="Times New Roman" pitchFamily="18" charset="0"/>
                <a:cs typeface="Times New Roman" pitchFamily="18" charset="0"/>
              </a:rPr>
              <a:t>Overflow: Used to indicate arithmetic overflow.</a:t>
            </a:r>
          </a:p>
          <a:p>
            <a:r>
              <a:rPr lang="en-US" sz="2400" b="1" dirty="0" smtClean="0">
                <a:latin typeface="Times New Roman" pitchFamily="18" charset="0"/>
                <a:cs typeface="Times New Roman" pitchFamily="18" charset="0"/>
              </a:rPr>
              <a:t>Interrupt Enable/Disable: Used to enable or disable interrupts.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Status register</a:t>
            </a:r>
            <a:br>
              <a:rPr lang="en-US" b="1" dirty="0" smtClean="0">
                <a:latin typeface="Times New Roman" pitchFamily="18" charset="0"/>
                <a:cs typeface="Times New Roman" pitchFamily="18" charset="0"/>
              </a:rPr>
            </a:br>
            <a:endParaRPr lang="en-US" b="1"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1219200" y="2209800"/>
            <a:ext cx="7410121" cy="305831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Program Counter</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This register always </a:t>
            </a:r>
            <a:r>
              <a:rPr lang="en-US" b="1" dirty="0" smtClean="0">
                <a:latin typeface="Times New Roman" pitchFamily="18" charset="0"/>
                <a:cs typeface="Times New Roman" pitchFamily="18" charset="0"/>
              </a:rPr>
              <a:t>holds the address of the  instruction to be fetched  next.</a:t>
            </a:r>
          </a:p>
          <a:p>
            <a:pPr algn="just"/>
            <a:r>
              <a:rPr lang="en-US" dirty="0" smtClean="0">
                <a:latin typeface="Times New Roman" pitchFamily="18" charset="0"/>
                <a:cs typeface="Times New Roman" pitchFamily="18" charset="0"/>
              </a:rPr>
              <a:t>After fetching it is automatically incremented by one to point to the next.</a:t>
            </a:r>
          </a:p>
          <a:p>
            <a:pPr algn="just"/>
            <a:r>
              <a:rPr lang="en-US" dirty="0" smtClean="0">
                <a:latin typeface="Times New Roman" pitchFamily="18" charset="0"/>
                <a:cs typeface="Times New Roman" pitchFamily="18" charset="0"/>
              </a:rPr>
              <a:t>In program branching it is reloaded with address of branch</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762000" y="685800"/>
            <a:ext cx="7679654" cy="54101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Functional Units of a Computer</a:t>
            </a:r>
            <a:endParaRPr lang="en-IN" dirty="0"/>
          </a:p>
        </p:txBody>
      </p:sp>
      <p:sp>
        <p:nvSpPr>
          <p:cNvPr id="3" name="Content Placeholder 2"/>
          <p:cNvSpPr>
            <a:spLocks noGrp="1"/>
          </p:cNvSpPr>
          <p:nvPr>
            <p:ph idx="1"/>
          </p:nvPr>
        </p:nvSpPr>
        <p:spPr>
          <a:xfrm>
            <a:off x="457200" y="1600200"/>
            <a:ext cx="8382000" cy="4525963"/>
          </a:xfrm>
        </p:spPr>
        <p:txBody>
          <a:bodyPr/>
          <a:lstStyle/>
          <a:p>
            <a:r>
              <a:rPr lang="en-IN" dirty="0" smtClean="0">
                <a:latin typeface="Times New Roman" pitchFamily="18" charset="0"/>
                <a:cs typeface="Times New Roman" pitchFamily="18" charset="0"/>
              </a:rPr>
              <a:t>Input Unit:  Input units are used by a computer, </a:t>
            </a:r>
          </a:p>
          <a:p>
            <a:pPr>
              <a:buNone/>
            </a:pPr>
            <a:r>
              <a:rPr lang="en-IN" dirty="0" smtClean="0">
                <a:latin typeface="Times New Roman" pitchFamily="18" charset="0"/>
                <a:cs typeface="Times New Roman" pitchFamily="18" charset="0"/>
              </a:rPr>
              <a:t>   The most commonly used input devices  are, which read the data.</a:t>
            </a:r>
            <a:endParaRPr lang="en-IN" dirty="0">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cstate="print"/>
          <a:srcRect/>
          <a:stretch>
            <a:fillRect/>
          </a:stretch>
        </p:blipFill>
        <p:spPr bwMode="auto">
          <a:xfrm>
            <a:off x="2209800" y="3810000"/>
            <a:ext cx="4648200" cy="22058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Program Counter</a:t>
            </a:r>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654926" y="1981200"/>
            <a:ext cx="7612767"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Stack pointer</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System stack is  a dedicated register in RAM area</a:t>
            </a:r>
          </a:p>
          <a:p>
            <a:pPr algn="just"/>
            <a:r>
              <a:rPr lang="en-US" dirty="0" smtClean="0">
                <a:latin typeface="Times New Roman" pitchFamily="18" charset="0"/>
                <a:cs typeface="Times New Roman" pitchFamily="18" charset="0"/>
              </a:rPr>
              <a:t>It is always point to the top of the stack area.</a:t>
            </a:r>
          </a:p>
          <a:p>
            <a:pPr algn="just"/>
            <a:r>
              <a:rPr lang="en-US" b="1" dirty="0" smtClean="0">
                <a:latin typeface="Times New Roman" pitchFamily="18" charset="0"/>
                <a:cs typeface="Times New Roman" pitchFamily="18" charset="0"/>
              </a:rPr>
              <a:t>The stack is an area of memory used to hold data that will be retrieved soon. </a:t>
            </a:r>
          </a:p>
          <a:p>
            <a:pPr algn="just"/>
            <a:r>
              <a:rPr lang="en-US" dirty="0" smtClean="0">
                <a:latin typeface="Times New Roman" pitchFamily="18" charset="0"/>
                <a:cs typeface="Times New Roman" pitchFamily="18" charset="0"/>
              </a:rPr>
              <a:t>The stack is usually accessed in a Last in First out (LIFO) fashion.</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cstate="print"/>
          <a:srcRect/>
          <a:stretch>
            <a:fillRect/>
          </a:stretch>
        </p:blipFill>
        <p:spPr bwMode="auto">
          <a:xfrm>
            <a:off x="381000" y="304800"/>
            <a:ext cx="8458200" cy="55966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Stack pointer</a:t>
            </a:r>
            <a:endParaRPr lang="en-US"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1066800" y="1752600"/>
            <a:ext cx="7086600" cy="44714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cstate="print"/>
          <a:srcRect/>
          <a:stretch>
            <a:fillRect/>
          </a:stretch>
        </p:blipFill>
        <p:spPr bwMode="auto">
          <a:xfrm>
            <a:off x="990600" y="533400"/>
            <a:ext cx="7391400" cy="570768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Processor Operation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To execute the programs, it is always in machine code </a:t>
            </a:r>
          </a:p>
          <a:p>
            <a:pPr>
              <a:buNone/>
            </a:pPr>
            <a:r>
              <a:rPr lang="en-US" dirty="0" smtClean="0">
                <a:latin typeface="Times New Roman" pitchFamily="18" charset="0"/>
                <a:cs typeface="Times New Roman" pitchFamily="18" charset="0"/>
              </a:rPr>
              <a:t>Instruction Cycle: Combination of Three steps given below to  execute the program</a:t>
            </a:r>
          </a:p>
          <a:p>
            <a:r>
              <a:rPr lang="en-US" dirty="0" smtClean="0">
                <a:latin typeface="Times New Roman" pitchFamily="18" charset="0"/>
                <a:cs typeface="Times New Roman" pitchFamily="18" charset="0"/>
              </a:rPr>
              <a:t>Fetch</a:t>
            </a:r>
          </a:p>
          <a:p>
            <a:r>
              <a:rPr lang="en-US" dirty="0" smtClean="0">
                <a:latin typeface="Times New Roman" pitchFamily="18" charset="0"/>
                <a:cs typeface="Times New Roman" pitchFamily="18" charset="0"/>
              </a:rPr>
              <a:t>Decode</a:t>
            </a:r>
          </a:p>
          <a:p>
            <a:r>
              <a:rPr lang="en-US" dirty="0" smtClean="0">
                <a:latin typeface="Times New Roman" pitchFamily="18" charset="0"/>
                <a:cs typeface="Times New Roman" pitchFamily="18" charset="0"/>
              </a:rPr>
              <a:t>Execute</a:t>
            </a:r>
          </a:p>
          <a:p>
            <a:endParaRPr lang="en-US"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Flowchart for simplified Instruction Cycles</a:t>
            </a:r>
            <a:endParaRPr lang="en-US" dirty="0"/>
          </a:p>
        </p:txBody>
      </p:sp>
      <p:pic>
        <p:nvPicPr>
          <p:cNvPr id="15362" name="Picture 2"/>
          <p:cNvPicPr>
            <a:picLocks noGrp="1" noChangeAspect="1" noChangeArrowheads="1"/>
          </p:cNvPicPr>
          <p:nvPr>
            <p:ph idx="1"/>
          </p:nvPr>
        </p:nvPicPr>
        <p:blipFill>
          <a:blip r:embed="rId2" cstate="print"/>
          <a:srcRect/>
          <a:stretch>
            <a:fillRect/>
          </a:stretch>
        </p:blipFill>
        <p:spPr bwMode="auto">
          <a:xfrm>
            <a:off x="2840368" y="1600200"/>
            <a:ext cx="3463263"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Flowchart for simplified Instruction Cycle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Fetch the opcode (machine code) from program memory</a:t>
            </a:r>
          </a:p>
          <a:p>
            <a:r>
              <a:rPr lang="en-US" dirty="0" smtClean="0">
                <a:latin typeface="Times New Roman" pitchFamily="18" charset="0"/>
                <a:cs typeface="Times New Roman" pitchFamily="18" charset="0"/>
              </a:rPr>
              <a:t>Decoding it using decoder logic</a:t>
            </a:r>
          </a:p>
          <a:p>
            <a:r>
              <a:rPr lang="en-US" dirty="0" smtClean="0">
                <a:latin typeface="Times New Roman" pitchFamily="18" charset="0"/>
                <a:cs typeface="Times New Roman" pitchFamily="18" charset="0"/>
              </a:rPr>
              <a:t>If necessary fetch Operands from memory</a:t>
            </a:r>
          </a:p>
          <a:p>
            <a:r>
              <a:rPr lang="en-US" dirty="0" smtClean="0">
                <a:latin typeface="Times New Roman" pitchFamily="18" charset="0"/>
                <a:cs typeface="Times New Roman" pitchFamily="18" charset="0"/>
              </a:rPr>
              <a:t>Then instruction is execute</a:t>
            </a:r>
          </a:p>
          <a:p>
            <a:r>
              <a:rPr lang="en-US" dirty="0" smtClean="0">
                <a:latin typeface="Times New Roman" pitchFamily="18" charset="0"/>
                <a:cs typeface="Times New Roman" pitchFamily="18" charset="0"/>
              </a:rPr>
              <a:t>Result of the instruction is stored</a:t>
            </a:r>
          </a:p>
          <a:p>
            <a:r>
              <a:rPr lang="en-US" dirty="0" smtClean="0">
                <a:latin typeface="Times New Roman" pitchFamily="18" charset="0"/>
                <a:cs typeface="Times New Roman" pitchFamily="18" charset="0"/>
              </a:rPr>
              <a:t>Whole cycle is repeated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Timing Diagram for Instruction Fetch</a:t>
            </a:r>
            <a:endParaRPr lang="en-US" dirty="0"/>
          </a:p>
        </p:txBody>
      </p:sp>
      <p:pic>
        <p:nvPicPr>
          <p:cNvPr id="12292" name="Picture 4"/>
          <p:cNvPicPr>
            <a:picLocks noChangeAspect="1" noChangeArrowheads="1"/>
          </p:cNvPicPr>
          <p:nvPr/>
        </p:nvPicPr>
        <p:blipFill>
          <a:blip r:embed="rId2" cstate="print"/>
          <a:srcRect/>
          <a:stretch>
            <a:fillRect/>
          </a:stretch>
        </p:blipFill>
        <p:spPr bwMode="auto">
          <a:xfrm>
            <a:off x="533400" y="1752600"/>
            <a:ext cx="7924800"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Instruction Fetch</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US" dirty="0" smtClean="0">
                <a:latin typeface="Times New Roman" pitchFamily="18" charset="0"/>
                <a:cs typeface="Times New Roman" pitchFamily="18" charset="0"/>
              </a:rPr>
              <a:t>Fetch the instruction Bytes from External Memory</a:t>
            </a:r>
          </a:p>
          <a:p>
            <a:pPr lvl="1" algn="just">
              <a:buFont typeface="Wingdings" pitchFamily="2" charset="2"/>
              <a:buChar char="Ø"/>
            </a:pPr>
            <a:r>
              <a:rPr lang="en-US" dirty="0" smtClean="0">
                <a:latin typeface="Times New Roman" pitchFamily="18" charset="0"/>
                <a:cs typeface="Times New Roman" pitchFamily="18" charset="0"/>
              </a:rPr>
              <a:t>Point the correct location(Unique binary  address) of the target Bytes</a:t>
            </a:r>
          </a:p>
          <a:p>
            <a:pPr lvl="1" algn="just">
              <a:buFont typeface="Wingdings" pitchFamily="2" charset="2"/>
              <a:buChar char="Ø"/>
            </a:pPr>
            <a:r>
              <a:rPr lang="en-US" dirty="0" smtClean="0">
                <a:latin typeface="Times New Roman" pitchFamily="18" charset="0"/>
                <a:cs typeface="Times New Roman" pitchFamily="18" charset="0"/>
              </a:rPr>
              <a:t>Decode the address (Memory decoding)</a:t>
            </a:r>
          </a:p>
          <a:p>
            <a:pPr lvl="1" algn="just">
              <a:buFont typeface="Wingdings" pitchFamily="2" charset="2"/>
              <a:buChar char="Ø"/>
            </a:pPr>
            <a:r>
              <a:rPr lang="en-US" dirty="0" smtClean="0">
                <a:latin typeface="Times New Roman" pitchFamily="18" charset="0"/>
                <a:cs typeface="Times New Roman" pitchFamily="18" charset="0"/>
              </a:rPr>
              <a:t>Read signals (RD) from control unit </a:t>
            </a:r>
          </a:p>
          <a:p>
            <a:pPr lvl="1" algn="just">
              <a:buFont typeface="Wingdings" pitchFamily="2" charset="2"/>
              <a:buChar char="Ø"/>
            </a:pPr>
            <a:r>
              <a:rPr lang="en-US" dirty="0" smtClean="0">
                <a:latin typeface="Times New Roman" pitchFamily="18" charset="0"/>
                <a:cs typeface="Times New Roman" pitchFamily="18" charset="0"/>
              </a:rPr>
              <a:t>Low to high RD signal place the data(Stable at that time) in data bus</a:t>
            </a:r>
          </a:p>
          <a:p>
            <a:pPr lvl="1" algn="just">
              <a:buFont typeface="Wingdings" pitchFamily="2" charset="2"/>
              <a:buChar char="Ø"/>
            </a:pPr>
            <a:r>
              <a:rPr lang="en-US" dirty="0" smtClean="0">
                <a:latin typeface="Times New Roman" pitchFamily="18" charset="0"/>
                <a:cs typeface="Times New Roman" pitchFamily="18" charset="0"/>
              </a:rPr>
              <a:t>So, the content of that address are available for the Processor</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Some of the Input Units</a:t>
            </a:r>
            <a:endParaRPr lang="en-IN" b="1" dirty="0">
              <a:latin typeface="Times New Roman" pitchFamily="18" charset="0"/>
              <a:cs typeface="Times New Roman" pitchFamily="18" charset="0"/>
            </a:endParaRPr>
          </a:p>
        </p:txBody>
      </p:sp>
      <p:pic>
        <p:nvPicPr>
          <p:cNvPr id="15362" name="Picture 2"/>
          <p:cNvPicPr>
            <a:picLocks noGrp="1" noChangeAspect="1" noChangeArrowheads="1"/>
          </p:cNvPicPr>
          <p:nvPr>
            <p:ph idx="1"/>
          </p:nvPr>
        </p:nvPicPr>
        <p:blipFill>
          <a:blip r:embed="rId2" cstate="print"/>
          <a:srcRect/>
          <a:stretch>
            <a:fillRect/>
          </a:stretch>
        </p:blipFill>
        <p:spPr bwMode="auto">
          <a:xfrm>
            <a:off x="761999" y="1524000"/>
            <a:ext cx="7673855"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Instruction Decode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The fetched instruction code (machine code) decoding (hardware/ software) is happening next</a:t>
            </a:r>
          </a:p>
          <a:p>
            <a:r>
              <a:rPr lang="en-US" dirty="0" smtClean="0">
                <a:latin typeface="Times New Roman" pitchFamily="18" charset="0"/>
                <a:cs typeface="Times New Roman" pitchFamily="18" charset="0"/>
              </a:rPr>
              <a:t>The processor will understand the action to be done</a:t>
            </a:r>
          </a:p>
          <a:p>
            <a:r>
              <a:rPr lang="en-US" dirty="0" smtClean="0">
                <a:latin typeface="Times New Roman" pitchFamily="18" charset="0"/>
                <a:cs typeface="Times New Roman" pitchFamily="18" charset="0"/>
              </a:rPr>
              <a:t>If action required operands its fetched from memory or register</a:t>
            </a:r>
          </a:p>
          <a:p>
            <a:pPr>
              <a:buNone/>
            </a:pPr>
            <a:r>
              <a:rPr lang="en-US" sz="2800" i="1" dirty="0" smtClean="0">
                <a:latin typeface="Times New Roman" pitchFamily="18" charset="0"/>
                <a:cs typeface="Times New Roman" pitchFamily="18" charset="0"/>
              </a:rPr>
              <a:t>Note: Instruction Decoding through software is known as  micro programming</a:t>
            </a:r>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Instruction Execute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Here the identified action got executed with the support of operands</a:t>
            </a:r>
          </a:p>
          <a:p>
            <a:r>
              <a:rPr lang="en-US" dirty="0" smtClean="0">
                <a:latin typeface="Times New Roman" pitchFamily="18" charset="0"/>
                <a:cs typeface="Times New Roman" pitchFamily="18" charset="0"/>
              </a:rPr>
              <a:t>The processor is looks for next instruction and continue the process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Instruction Cycle ,Machine Cycle, T-State</a:t>
            </a:r>
            <a:endParaRPr lang="en-US" sz="3200" b="1" dirty="0">
              <a:latin typeface="Times New Roman" pitchFamily="18" charset="0"/>
              <a:cs typeface="Times New Roman" pitchFamily="18" charset="0"/>
            </a:endParaRPr>
          </a:p>
        </p:txBody>
      </p:sp>
      <p:pic>
        <p:nvPicPr>
          <p:cNvPr id="13314" name="Picture 2"/>
          <p:cNvPicPr>
            <a:picLocks noGrp="1" noChangeAspect="1" noChangeArrowheads="1"/>
          </p:cNvPicPr>
          <p:nvPr>
            <p:ph idx="1"/>
          </p:nvPr>
        </p:nvPicPr>
        <p:blipFill>
          <a:blip r:embed="rId2" cstate="print"/>
          <a:srcRect/>
          <a:stretch>
            <a:fillRect/>
          </a:stretch>
        </p:blipFill>
        <p:spPr bwMode="auto">
          <a:xfrm>
            <a:off x="228600" y="1981200"/>
            <a:ext cx="8686800" cy="33072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cycle and T-states</a:t>
            </a:r>
            <a:endParaRPr lang="en-US" dirty="0"/>
          </a:p>
        </p:txBody>
      </p:sp>
      <p:sp>
        <p:nvSpPr>
          <p:cNvPr id="3" name="Content Placeholder 2"/>
          <p:cNvSpPr>
            <a:spLocks noGrp="1"/>
          </p:cNvSpPr>
          <p:nvPr>
            <p:ph idx="1"/>
          </p:nvPr>
        </p:nvSpPr>
        <p:spPr/>
        <p:txBody>
          <a:bodyPr/>
          <a:lstStyle/>
          <a:p>
            <a:r>
              <a:rPr lang="en-US" dirty="0" smtClean="0"/>
              <a:t>Several T-states               One machine cycle </a:t>
            </a:r>
          </a:p>
          <a:p>
            <a:r>
              <a:rPr lang="en-US" dirty="0" smtClean="0"/>
              <a:t>Several Machine cycle             Instruction Cycle</a:t>
            </a:r>
          </a:p>
          <a:p>
            <a:pPr>
              <a:buNone/>
            </a:pPr>
            <a:r>
              <a:rPr lang="en-US" dirty="0" smtClean="0"/>
              <a:t> T-state  = Clock of the processor</a:t>
            </a:r>
          </a:p>
          <a:p>
            <a:pPr>
              <a:buNone/>
            </a:pPr>
            <a:r>
              <a:rPr lang="en-US" dirty="0" smtClean="0"/>
              <a:t>E.g.: For 8085 4 to6 T-states for one machine </a:t>
            </a:r>
          </a:p>
          <a:p>
            <a:pPr>
              <a:buNone/>
            </a:pPr>
            <a:r>
              <a:rPr lang="en-US" dirty="0" smtClean="0"/>
              <a:t>         cycle</a:t>
            </a:r>
            <a:endParaRPr lang="en-US" dirty="0"/>
          </a:p>
        </p:txBody>
      </p:sp>
      <p:sp>
        <p:nvSpPr>
          <p:cNvPr id="4" name="Right Arrow 3"/>
          <p:cNvSpPr/>
          <p:nvPr/>
        </p:nvSpPr>
        <p:spPr>
          <a:xfrm>
            <a:off x="3657600" y="1752600"/>
            <a:ext cx="978408" cy="332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4572000" y="2362200"/>
            <a:ext cx="978408" cy="332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Modified Flowchart for simplified Instruction Cycles</a:t>
            </a:r>
            <a:endParaRPr lang="en-US" dirty="0"/>
          </a:p>
        </p:txBody>
      </p:sp>
      <p:pic>
        <p:nvPicPr>
          <p:cNvPr id="14338" name="Picture 2"/>
          <p:cNvPicPr>
            <a:picLocks noGrp="1" noChangeAspect="1" noChangeArrowheads="1"/>
          </p:cNvPicPr>
          <p:nvPr>
            <p:ph idx="1"/>
          </p:nvPr>
        </p:nvPicPr>
        <p:blipFill>
          <a:blip r:embed="rId2" cstate="print"/>
          <a:srcRect/>
          <a:stretch>
            <a:fillRect/>
          </a:stretch>
        </p:blipFill>
        <p:spPr bwMode="auto">
          <a:xfrm>
            <a:off x="2775192" y="1600200"/>
            <a:ext cx="3593615"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Memory unit</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r>
              <a:rPr lang="en-IN" dirty="0" smtClean="0">
                <a:latin typeface="Times New Roman" pitchFamily="18" charset="0"/>
                <a:cs typeface="Times New Roman" pitchFamily="18" charset="0"/>
              </a:rPr>
              <a:t>Memory unit is used to store programs and data. </a:t>
            </a:r>
          </a:p>
          <a:p>
            <a:r>
              <a:rPr lang="en-IN" dirty="0" smtClean="0">
                <a:latin typeface="Times New Roman" pitchFamily="18" charset="0"/>
                <a:cs typeface="Times New Roman" pitchFamily="18" charset="0"/>
              </a:rPr>
              <a:t>Two types of memory exist. they are,</a:t>
            </a:r>
          </a:p>
          <a:p>
            <a:r>
              <a:rPr lang="en-IN" dirty="0" smtClean="0">
                <a:latin typeface="Times New Roman" pitchFamily="18" charset="0"/>
                <a:cs typeface="Times New Roman" pitchFamily="18" charset="0"/>
              </a:rPr>
              <a:t> Primary storage,</a:t>
            </a:r>
          </a:p>
          <a:p>
            <a:r>
              <a:rPr lang="en-IN" dirty="0" smtClean="0">
                <a:latin typeface="Times New Roman" pitchFamily="18" charset="0"/>
                <a:cs typeface="Times New Roman" pitchFamily="18" charset="0"/>
              </a:rPr>
              <a:t> and Secondary storage</a:t>
            </a:r>
          </a:p>
          <a:p>
            <a:r>
              <a:rPr lang="en-IN" dirty="0" smtClean="0">
                <a:latin typeface="Times New Roman" pitchFamily="18" charset="0"/>
                <a:cs typeface="Times New Roman" pitchFamily="18" charset="0"/>
              </a:rPr>
              <a:t> Primary storage</a:t>
            </a:r>
          </a:p>
          <a:p>
            <a:pPr lvl="1">
              <a:buFont typeface="Wingdings" pitchFamily="2" charset="2"/>
              <a:buChar char="Ø"/>
            </a:pPr>
            <a:r>
              <a:rPr lang="en-IN" dirty="0" smtClean="0">
                <a:latin typeface="Times New Roman" pitchFamily="18" charset="0"/>
                <a:cs typeface="Times New Roman" pitchFamily="18" charset="0"/>
              </a:rPr>
              <a:t>Primary memory contains a large number of semiconductor storage cells, capable of storing a bit of information. </a:t>
            </a:r>
          </a:p>
          <a:p>
            <a:pPr lvl="1">
              <a:buFont typeface="Wingdings" pitchFamily="2" charset="2"/>
              <a:buChar char="Ø"/>
            </a:pPr>
            <a:r>
              <a:rPr lang="en-IN" dirty="0" smtClean="0">
                <a:latin typeface="Times New Roman" pitchFamily="18" charset="0"/>
                <a:cs typeface="Times New Roman" pitchFamily="18" charset="0"/>
              </a:rPr>
              <a:t>The bits of information are grouped into fixed size words. </a:t>
            </a:r>
          </a:p>
          <a:p>
            <a:pPr lvl="1">
              <a:buFont typeface="Wingdings" pitchFamily="2" charset="2"/>
              <a:buChar char="Ø"/>
            </a:pPr>
            <a:r>
              <a:rPr lang="en-IN" dirty="0" smtClean="0">
                <a:latin typeface="Times New Roman" pitchFamily="18" charset="0"/>
                <a:cs typeface="Times New Roman" pitchFamily="18" charset="0"/>
              </a:rPr>
              <a:t>The word length of a computer is between 16-64 bits. </a:t>
            </a:r>
          </a:p>
          <a:p>
            <a:pPr lvl="1">
              <a:buFont typeface="Wingdings" pitchFamily="2" charset="2"/>
              <a:buChar char="Ø"/>
            </a:pPr>
            <a:r>
              <a:rPr lang="en-IN" dirty="0" smtClean="0">
                <a:latin typeface="Times New Roman" pitchFamily="18" charset="0"/>
                <a:cs typeface="Times New Roman" pitchFamily="18" charset="0"/>
              </a:rPr>
              <a:t>Addresses are used to access the words from memory.</a:t>
            </a:r>
          </a:p>
          <a:p>
            <a:pPr lvl="1">
              <a:buFont typeface="Wingdings" pitchFamily="2" charset="2"/>
              <a:buChar char="Ø"/>
            </a:pPr>
            <a:r>
              <a:rPr lang="en-IN" dirty="0" smtClean="0">
                <a:latin typeface="Times New Roman" pitchFamily="18" charset="0"/>
                <a:cs typeface="Times New Roman" pitchFamily="18" charset="0"/>
              </a:rPr>
              <a:t> Addresses are numbers that identifies locations.</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Memory unit</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The memory is know as main memory in which program must resides. </a:t>
            </a:r>
          </a:p>
          <a:p>
            <a:r>
              <a:rPr lang="en-IN" dirty="0" smtClean="0"/>
              <a:t>Cache is also a kind of memory which is used to access the data very soon. they are highly coupled with the processor.</a:t>
            </a:r>
          </a:p>
          <a:p>
            <a:r>
              <a:rPr lang="en-IN" dirty="0" smtClean="0"/>
              <a:t> Example: RAM,ROM. </a:t>
            </a:r>
          </a:p>
          <a:p>
            <a:pPr lvl="1">
              <a:buFont typeface="Wingdings" pitchFamily="2" charset="2"/>
              <a:buChar char="v"/>
            </a:pPr>
            <a:r>
              <a:rPr lang="en-IN" dirty="0" smtClean="0"/>
              <a:t>Advantages: Small, and Fast</a:t>
            </a:r>
          </a:p>
          <a:p>
            <a:pPr lvl="1">
              <a:buFont typeface="Wingdings" pitchFamily="2" charset="2"/>
              <a:buChar char="v"/>
            </a:pPr>
            <a:r>
              <a:rPr lang="en-IN" dirty="0" smtClean="0"/>
              <a:t> Disadvantages:</a:t>
            </a:r>
          </a:p>
          <a:p>
            <a:pPr lvl="2">
              <a:buFont typeface="Wingdings" pitchFamily="2" charset="2"/>
              <a:buChar char="v"/>
            </a:pPr>
            <a:r>
              <a:rPr lang="en-IN" dirty="0" smtClean="0"/>
              <a:t> less storage capacity</a:t>
            </a:r>
          </a:p>
          <a:p>
            <a:pPr lvl="2">
              <a:buFont typeface="Wingdings" pitchFamily="2" charset="2"/>
              <a:buChar char="v"/>
            </a:pPr>
            <a:r>
              <a:rPr lang="en-IN" dirty="0" smtClean="0"/>
              <a:t> and costly</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Memory Unit</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382000" cy="4525963"/>
          </a:xfrm>
        </p:spPr>
        <p:txBody>
          <a:bodyPr/>
          <a:lstStyle/>
          <a:p>
            <a:r>
              <a:rPr lang="en-IN" dirty="0" smtClean="0">
                <a:latin typeface="Times New Roman" pitchFamily="18" charset="0"/>
                <a:cs typeface="Times New Roman" pitchFamily="18" charset="0"/>
              </a:rPr>
              <a:t>Secondary storage: Secondary memory are used when large amount of data and programs have to be stored.</a:t>
            </a:r>
            <a:endParaRPr lang="en-IN" dirty="0">
              <a:latin typeface="Times New Roman" pitchFamily="18" charset="0"/>
              <a:cs typeface="Times New Roman" pitchFamily="18" charset="0"/>
            </a:endParaRPr>
          </a:p>
        </p:txBody>
      </p:sp>
      <p:pic>
        <p:nvPicPr>
          <p:cNvPr id="16386" name="Picture 2"/>
          <p:cNvPicPr>
            <a:picLocks noChangeAspect="1" noChangeArrowheads="1"/>
          </p:cNvPicPr>
          <p:nvPr/>
        </p:nvPicPr>
        <p:blipFill>
          <a:blip r:embed="rId2" cstate="print"/>
          <a:srcRect/>
          <a:stretch>
            <a:fillRect/>
          </a:stretch>
        </p:blipFill>
        <p:spPr bwMode="auto">
          <a:xfrm>
            <a:off x="914400" y="3276600"/>
            <a:ext cx="7391400" cy="3114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25AF2648D33EA4094582738246192FF" ma:contentTypeVersion="2" ma:contentTypeDescription="Create a new document." ma:contentTypeScope="" ma:versionID="88ca94b382bd4c8cebf203e1e8ff733f">
  <xsd:schema xmlns:xsd="http://www.w3.org/2001/XMLSchema" xmlns:xs="http://www.w3.org/2001/XMLSchema" xmlns:p="http://schemas.microsoft.com/office/2006/metadata/properties" xmlns:ns2="c361498f-21ec-4760-a785-302b366acab6" targetNamespace="http://schemas.microsoft.com/office/2006/metadata/properties" ma:root="true" ma:fieldsID="d1fa001ac42a0a120efb9e1a4bddfaa1" ns2:_="">
    <xsd:import namespace="c361498f-21ec-4760-a785-302b366acab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61498f-21ec-4760-a785-302b366aca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17A309-D2B5-4F21-A885-73F30B41C0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61498f-21ec-4760-a785-302b366aca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BC2F7E5-B2E5-4FA7-A024-ACB35BA0A26E}">
  <ds:schemaRefs>
    <ds:schemaRef ds:uri="http://schemas.microsoft.com/sharepoint/v3/contenttype/forms"/>
  </ds:schemaRefs>
</ds:datastoreItem>
</file>

<file path=customXml/itemProps3.xml><?xml version="1.0" encoding="utf-8"?>
<ds:datastoreItem xmlns:ds="http://schemas.openxmlformats.org/officeDocument/2006/customXml" ds:itemID="{A4B79D0B-3464-487A-A92B-73131C70CFA7}">
  <ds:schemaRefs>
    <ds:schemaRef ds:uri="http://schemas.microsoft.com/office/2006/metadata/properties"/>
    <ds:schemaRef ds:uri="http://purl.org/dc/elements/1.1/"/>
    <ds:schemaRef ds:uri="http://www.w3.org/XML/1998/namespace"/>
    <ds:schemaRef ds:uri="http://schemas.microsoft.com/office/2006/documentManagement/types"/>
    <ds:schemaRef ds:uri="http://schemas.microsoft.com/office/infopath/2007/PartnerControls"/>
    <ds:schemaRef ds:uri="http://purl.org/dc/terms/"/>
    <ds:schemaRef ds:uri="http://purl.org/dc/dcmitype/"/>
    <ds:schemaRef ds:uri="http://schemas.openxmlformats.org/package/2006/metadata/core-properties"/>
    <ds:schemaRef ds:uri="c361498f-21ec-4760-a785-302b366acab6"/>
  </ds:schemaRefs>
</ds:datastoreItem>
</file>

<file path=docProps/app.xml><?xml version="1.0" encoding="utf-8"?>
<Properties xmlns="http://schemas.openxmlformats.org/officeDocument/2006/extended-properties" xmlns:vt="http://schemas.openxmlformats.org/officeDocument/2006/docPropsVTypes">
  <TotalTime>911</TotalTime>
  <Words>2182</Words>
  <Application>Microsoft Office PowerPoint</Application>
  <PresentationFormat>On-screen Show (4:3)</PresentationFormat>
  <Paragraphs>231</Paragraphs>
  <Slides>64</Slides>
  <Notes>3</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Arial</vt:lpstr>
      <vt:lpstr>Calibri</vt:lpstr>
      <vt:lpstr>Times New Roman</vt:lpstr>
      <vt:lpstr>Wingdings</vt:lpstr>
      <vt:lpstr>Office Theme</vt:lpstr>
      <vt:lpstr>Module I</vt:lpstr>
      <vt:lpstr>SYLLABUS </vt:lpstr>
      <vt:lpstr>Functional Units of a Computer</vt:lpstr>
      <vt:lpstr>Functional Units of a Computer</vt:lpstr>
      <vt:lpstr>Functional Units of a Computer</vt:lpstr>
      <vt:lpstr>Some of the Input Units</vt:lpstr>
      <vt:lpstr>Memory unit</vt:lpstr>
      <vt:lpstr>Memory unit</vt:lpstr>
      <vt:lpstr>Memory Unit</vt:lpstr>
      <vt:lpstr>Arithmetic and logic unit</vt:lpstr>
      <vt:lpstr>Output unit</vt:lpstr>
      <vt:lpstr>Some of the output units are</vt:lpstr>
      <vt:lpstr>Control unit</vt:lpstr>
      <vt:lpstr>Von Neumaan and Harvard Computer</vt:lpstr>
      <vt:lpstr>Von Neumaan and Harvard Computer</vt:lpstr>
      <vt:lpstr>Von Neumaan and Harvard Computer</vt:lpstr>
      <vt:lpstr>Von Neumaan and Harvard Computer</vt:lpstr>
      <vt:lpstr>Von Neumaan and Harvard Computer</vt:lpstr>
      <vt:lpstr>Comparison between Von neumann and Harvard Architecture:</vt:lpstr>
      <vt:lpstr>RISC AND CISC</vt:lpstr>
      <vt:lpstr>RISC</vt:lpstr>
      <vt:lpstr>CISC</vt:lpstr>
      <vt:lpstr>CISC</vt:lpstr>
      <vt:lpstr>Comparison between RISC and CISC:</vt:lpstr>
      <vt:lpstr>Microprocessor and Microcontroller</vt:lpstr>
      <vt:lpstr>Processor Architecture</vt:lpstr>
      <vt:lpstr>Processor Architecture</vt:lpstr>
      <vt:lpstr>Processor Architecture</vt:lpstr>
      <vt:lpstr>System Bus</vt:lpstr>
      <vt:lpstr>External Signals for Generic Processors</vt:lpstr>
      <vt:lpstr>Address Bus and Addressing</vt:lpstr>
      <vt:lpstr>Address Bus and Addressing</vt:lpstr>
      <vt:lpstr>Address Bus and Addressing</vt:lpstr>
      <vt:lpstr>Data Bus and Data Flow Control</vt:lpstr>
      <vt:lpstr>Data Bus and Data Flow Control</vt:lpstr>
      <vt:lpstr>Generation of Control Signals</vt:lpstr>
      <vt:lpstr>External Signals</vt:lpstr>
      <vt:lpstr>The register in the processor perform two roles</vt:lpstr>
      <vt:lpstr>User-visible Registers</vt:lpstr>
      <vt:lpstr>Register Set</vt:lpstr>
      <vt:lpstr> General Purpose Registers  </vt:lpstr>
      <vt:lpstr>General Purpose Registers</vt:lpstr>
      <vt:lpstr>Commonly used  Registers </vt:lpstr>
      <vt:lpstr>Data Registers</vt:lpstr>
      <vt:lpstr> Accumulator or result register </vt:lpstr>
      <vt:lpstr> Status registers/Program Status Word</vt:lpstr>
      <vt:lpstr> Status register </vt:lpstr>
      <vt:lpstr>Program Counter</vt:lpstr>
      <vt:lpstr>PowerPoint Presentation</vt:lpstr>
      <vt:lpstr>Program Counter</vt:lpstr>
      <vt:lpstr>Stack pointer</vt:lpstr>
      <vt:lpstr>PowerPoint Presentation</vt:lpstr>
      <vt:lpstr>Stack pointer</vt:lpstr>
      <vt:lpstr>PowerPoint Presentation</vt:lpstr>
      <vt:lpstr>Processor Operation</vt:lpstr>
      <vt:lpstr>Flowchart for simplified Instruction Cycles</vt:lpstr>
      <vt:lpstr>Flowchart for simplified Instruction Cycle</vt:lpstr>
      <vt:lpstr>Timing Diagram for Instruction Fetch</vt:lpstr>
      <vt:lpstr>Instruction Fetch</vt:lpstr>
      <vt:lpstr>Instruction Decode</vt:lpstr>
      <vt:lpstr>Instruction Execute</vt:lpstr>
      <vt:lpstr>Instruction Cycle ,Machine Cycle, T-State</vt:lpstr>
      <vt:lpstr>Machine cycle and T-states</vt:lpstr>
      <vt:lpstr>Modified Flowchart for simplified Instruction Cycles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Mr. Melvin C Jose</dc:creator>
  <cp:lastModifiedBy>Melvin C Jose</cp:lastModifiedBy>
  <cp:revision>40</cp:revision>
  <dcterms:created xsi:type="dcterms:W3CDTF">2006-08-16T00:00:00Z</dcterms:created>
  <dcterms:modified xsi:type="dcterms:W3CDTF">2022-04-30T07:05:53Z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0x010100125AF2648D33EA4094582738246192FF</vt:lpwstr>
  </property>
</Properties>
</file>