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3DD837-26E7-4B25-B8E5-CD33E6AC92C0}" type="datetimeFigureOut">
              <a:rPr lang="en-US" smtClean="0"/>
              <a:t>9/15/2021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EB048-DCB3-41C7-98FF-5DFDEFFBCBD4}" type="slidenum">
              <a:rPr lang="en-US" smtClean="0"/>
              <a:t>‹#›</a:t>
            </a:fld>
            <a:endParaRPr lang="en-US"/>
          </a:p>
        </p:txBody>
      </p:sp>
    </p:spTree>
    <p:extLst>
      <p:ext uri="{BB962C8B-B14F-4D97-AF65-F5344CB8AC3E}">
        <p14:creationId xmlns:p14="http://schemas.microsoft.com/office/powerpoint/2010/main" val="182787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7EB048-DCB3-41C7-98FF-5DFDEFFBCBD4}" type="slidenum">
              <a:rPr lang="en-US" smtClean="0"/>
              <a:t>6</a:t>
            </a:fld>
            <a:endParaRPr lang="en-US"/>
          </a:p>
        </p:txBody>
      </p:sp>
    </p:spTree>
    <p:extLst>
      <p:ext uri="{BB962C8B-B14F-4D97-AF65-F5344CB8AC3E}">
        <p14:creationId xmlns:p14="http://schemas.microsoft.com/office/powerpoint/2010/main" val="2099842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C81C47-C42E-43C0-8046-1476535263BC}"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59C3-7EE6-4AA0-BC66-FB7F9683F6EC}" type="slidenum">
              <a:rPr lang="en-US" smtClean="0"/>
              <a:t>‹#›</a:t>
            </a:fld>
            <a:endParaRPr lang="en-US"/>
          </a:p>
        </p:txBody>
      </p:sp>
    </p:spTree>
    <p:extLst>
      <p:ext uri="{BB962C8B-B14F-4D97-AF65-F5344CB8AC3E}">
        <p14:creationId xmlns:p14="http://schemas.microsoft.com/office/powerpoint/2010/main" val="68970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81C47-C42E-43C0-8046-1476535263BC}"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59C3-7EE6-4AA0-BC66-FB7F9683F6EC}" type="slidenum">
              <a:rPr lang="en-US" smtClean="0"/>
              <a:t>‹#›</a:t>
            </a:fld>
            <a:endParaRPr lang="en-US"/>
          </a:p>
        </p:txBody>
      </p:sp>
    </p:spTree>
    <p:extLst>
      <p:ext uri="{BB962C8B-B14F-4D97-AF65-F5344CB8AC3E}">
        <p14:creationId xmlns:p14="http://schemas.microsoft.com/office/powerpoint/2010/main" val="2689466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81C47-C42E-43C0-8046-1476535263BC}"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59C3-7EE6-4AA0-BC66-FB7F9683F6EC}" type="slidenum">
              <a:rPr lang="en-US" smtClean="0"/>
              <a:t>‹#›</a:t>
            </a:fld>
            <a:endParaRPr lang="en-US"/>
          </a:p>
        </p:txBody>
      </p:sp>
    </p:spTree>
    <p:extLst>
      <p:ext uri="{BB962C8B-B14F-4D97-AF65-F5344CB8AC3E}">
        <p14:creationId xmlns:p14="http://schemas.microsoft.com/office/powerpoint/2010/main" val="329390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81C47-C42E-43C0-8046-1476535263BC}"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59C3-7EE6-4AA0-BC66-FB7F9683F6EC}" type="slidenum">
              <a:rPr lang="en-US" smtClean="0"/>
              <a:t>‹#›</a:t>
            </a:fld>
            <a:endParaRPr lang="en-US"/>
          </a:p>
        </p:txBody>
      </p:sp>
    </p:spTree>
    <p:extLst>
      <p:ext uri="{BB962C8B-B14F-4D97-AF65-F5344CB8AC3E}">
        <p14:creationId xmlns:p14="http://schemas.microsoft.com/office/powerpoint/2010/main" val="379729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C81C47-C42E-43C0-8046-1476535263BC}"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59C3-7EE6-4AA0-BC66-FB7F9683F6EC}" type="slidenum">
              <a:rPr lang="en-US" smtClean="0"/>
              <a:t>‹#›</a:t>
            </a:fld>
            <a:endParaRPr lang="en-US"/>
          </a:p>
        </p:txBody>
      </p:sp>
    </p:spTree>
    <p:extLst>
      <p:ext uri="{BB962C8B-B14F-4D97-AF65-F5344CB8AC3E}">
        <p14:creationId xmlns:p14="http://schemas.microsoft.com/office/powerpoint/2010/main" val="327949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C81C47-C42E-43C0-8046-1476535263BC}"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259C3-7EE6-4AA0-BC66-FB7F9683F6EC}" type="slidenum">
              <a:rPr lang="en-US" smtClean="0"/>
              <a:t>‹#›</a:t>
            </a:fld>
            <a:endParaRPr lang="en-US"/>
          </a:p>
        </p:txBody>
      </p:sp>
    </p:spTree>
    <p:extLst>
      <p:ext uri="{BB962C8B-B14F-4D97-AF65-F5344CB8AC3E}">
        <p14:creationId xmlns:p14="http://schemas.microsoft.com/office/powerpoint/2010/main" val="2075558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C81C47-C42E-43C0-8046-1476535263BC}" type="datetimeFigureOut">
              <a:rPr lang="en-US" smtClean="0"/>
              <a:t>9/15/2021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9259C3-7EE6-4AA0-BC66-FB7F9683F6EC}" type="slidenum">
              <a:rPr lang="en-US" smtClean="0"/>
              <a:t>‹#›</a:t>
            </a:fld>
            <a:endParaRPr lang="en-US"/>
          </a:p>
        </p:txBody>
      </p:sp>
    </p:spTree>
    <p:extLst>
      <p:ext uri="{BB962C8B-B14F-4D97-AF65-F5344CB8AC3E}">
        <p14:creationId xmlns:p14="http://schemas.microsoft.com/office/powerpoint/2010/main" val="3144164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C81C47-C42E-43C0-8046-1476535263BC}" type="datetimeFigureOut">
              <a:rPr lang="en-US" smtClean="0"/>
              <a:t>9/15/2021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9259C3-7EE6-4AA0-BC66-FB7F9683F6EC}" type="slidenum">
              <a:rPr lang="en-US" smtClean="0"/>
              <a:t>‹#›</a:t>
            </a:fld>
            <a:endParaRPr lang="en-US"/>
          </a:p>
        </p:txBody>
      </p:sp>
    </p:spTree>
    <p:extLst>
      <p:ext uri="{BB962C8B-B14F-4D97-AF65-F5344CB8AC3E}">
        <p14:creationId xmlns:p14="http://schemas.microsoft.com/office/powerpoint/2010/main" val="342406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81C47-C42E-43C0-8046-1476535263BC}" type="datetimeFigureOut">
              <a:rPr lang="en-US" smtClean="0"/>
              <a:t>9/15/2021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9259C3-7EE6-4AA0-BC66-FB7F9683F6EC}" type="slidenum">
              <a:rPr lang="en-US" smtClean="0"/>
              <a:t>‹#›</a:t>
            </a:fld>
            <a:endParaRPr lang="en-US"/>
          </a:p>
        </p:txBody>
      </p:sp>
    </p:spTree>
    <p:extLst>
      <p:ext uri="{BB962C8B-B14F-4D97-AF65-F5344CB8AC3E}">
        <p14:creationId xmlns:p14="http://schemas.microsoft.com/office/powerpoint/2010/main" val="559177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C81C47-C42E-43C0-8046-1476535263BC}"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259C3-7EE6-4AA0-BC66-FB7F9683F6EC}" type="slidenum">
              <a:rPr lang="en-US" smtClean="0"/>
              <a:t>‹#›</a:t>
            </a:fld>
            <a:endParaRPr lang="en-US"/>
          </a:p>
        </p:txBody>
      </p:sp>
    </p:spTree>
    <p:extLst>
      <p:ext uri="{BB962C8B-B14F-4D97-AF65-F5344CB8AC3E}">
        <p14:creationId xmlns:p14="http://schemas.microsoft.com/office/powerpoint/2010/main" val="321917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C81C47-C42E-43C0-8046-1476535263BC}"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259C3-7EE6-4AA0-BC66-FB7F9683F6EC}" type="slidenum">
              <a:rPr lang="en-US" smtClean="0"/>
              <a:t>‹#›</a:t>
            </a:fld>
            <a:endParaRPr lang="en-US"/>
          </a:p>
        </p:txBody>
      </p:sp>
    </p:spTree>
    <p:extLst>
      <p:ext uri="{BB962C8B-B14F-4D97-AF65-F5344CB8AC3E}">
        <p14:creationId xmlns:p14="http://schemas.microsoft.com/office/powerpoint/2010/main" val="677768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81C47-C42E-43C0-8046-1476535263BC}" type="datetimeFigureOut">
              <a:rPr lang="en-US" smtClean="0"/>
              <a:t>9/15/2021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259C3-7EE6-4AA0-BC66-FB7F9683F6EC}" type="slidenum">
              <a:rPr lang="en-US" smtClean="0"/>
              <a:t>‹#›</a:t>
            </a:fld>
            <a:endParaRPr lang="en-US"/>
          </a:p>
        </p:txBody>
      </p:sp>
    </p:spTree>
    <p:extLst>
      <p:ext uri="{BB962C8B-B14F-4D97-AF65-F5344CB8AC3E}">
        <p14:creationId xmlns:p14="http://schemas.microsoft.com/office/powerpoint/2010/main" val="156599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5163" y="1154546"/>
            <a:ext cx="10049163" cy="2309236"/>
          </a:xfrm>
          <a:solidFill>
            <a:schemeClr val="accent2"/>
          </a:solidFill>
        </p:spPr>
        <p:txBody>
          <a:bodyPr>
            <a:normAutofit/>
          </a:bodyPr>
          <a:lstStyle/>
          <a:p>
            <a:pPr algn="r"/>
            <a:r>
              <a:rPr lang="en-US" sz="4800" dirty="0" smtClean="0">
                <a:solidFill>
                  <a:schemeClr val="bg1"/>
                </a:solidFill>
                <a:latin typeface="Times New Roman" panose="02020603050405020304" pitchFamily="18" charset="0"/>
                <a:cs typeface="Times New Roman" panose="02020603050405020304" pitchFamily="18" charset="0"/>
              </a:rPr>
              <a:t>Interfacing of Stepper Motor with 8051</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310255" y="3971493"/>
            <a:ext cx="2032000" cy="1655762"/>
          </a:xfrm>
        </p:spPr>
        <p:txBody>
          <a:bodyPr/>
          <a:lstStyle/>
          <a:p>
            <a:pPr algn="r"/>
            <a:r>
              <a:rPr lang="en-US" dirty="0" smtClean="0"/>
              <a:t>Melvin C Jose</a:t>
            </a:r>
            <a:endParaRPr lang="en-US" dirty="0"/>
          </a:p>
        </p:txBody>
      </p:sp>
    </p:spTree>
    <p:extLst>
      <p:ext uri="{BB962C8B-B14F-4D97-AF65-F5344CB8AC3E}">
        <p14:creationId xmlns:p14="http://schemas.microsoft.com/office/powerpoint/2010/main" val="7495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08364"/>
          </a:xfrm>
          <a:solidFill>
            <a:schemeClr val="accent2"/>
          </a:solidFill>
        </p:spPr>
        <p: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Stepper Motor</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5682673" cy="4351338"/>
          </a:xfrm>
        </p:spPr>
        <p:txBody>
          <a:bodyPr>
            <a:normAutofit/>
          </a:bodyPr>
          <a:lstStyle/>
          <a:p>
            <a:pPr algn="just"/>
            <a:r>
              <a:rPr lang="en-US" sz="3200" dirty="0">
                <a:latin typeface="Times New Roman" panose="02020603050405020304" pitchFamily="18" charset="0"/>
                <a:cs typeface="Times New Roman" panose="02020603050405020304" pitchFamily="18" charset="0"/>
              </a:rPr>
              <a:t>Stepper motors are used to translate electrical pulses into mechanical movements.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main advantage of using the stepper motor is the position control.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Stepper </a:t>
            </a:r>
            <a:r>
              <a:rPr lang="en-US" sz="3200" dirty="0">
                <a:latin typeface="Times New Roman" panose="02020603050405020304" pitchFamily="18" charset="0"/>
                <a:cs typeface="Times New Roman" panose="02020603050405020304" pitchFamily="18" charset="0"/>
              </a:rPr>
              <a:t>motors generally have a permanent magnet shaft (rotor), and it is surrounded by a stator. </a:t>
            </a:r>
          </a:p>
        </p:txBody>
      </p:sp>
      <p:pic>
        <p:nvPicPr>
          <p:cNvPr id="4" name="Picture 3"/>
          <p:cNvPicPr>
            <a:picLocks noChangeAspect="1"/>
          </p:cNvPicPr>
          <p:nvPr/>
        </p:nvPicPr>
        <p:blipFill>
          <a:blip r:embed="rId2"/>
          <a:stretch>
            <a:fillRect/>
          </a:stretch>
        </p:blipFill>
        <p:spPr>
          <a:xfrm>
            <a:off x="6594764" y="1121137"/>
            <a:ext cx="3219712" cy="2880157"/>
          </a:xfrm>
          <a:prstGeom prst="rect">
            <a:avLst/>
          </a:prstGeom>
        </p:spPr>
      </p:pic>
      <p:pic>
        <p:nvPicPr>
          <p:cNvPr id="5" name="Picture 4"/>
          <p:cNvPicPr>
            <a:picLocks noChangeAspect="1"/>
          </p:cNvPicPr>
          <p:nvPr/>
        </p:nvPicPr>
        <p:blipFill>
          <a:blip r:embed="rId3"/>
          <a:stretch>
            <a:fillRect/>
          </a:stretch>
        </p:blipFill>
        <p:spPr>
          <a:xfrm>
            <a:off x="8662868" y="4109026"/>
            <a:ext cx="3052582" cy="2541155"/>
          </a:xfrm>
          <a:prstGeom prst="rect">
            <a:avLst/>
          </a:prstGeom>
        </p:spPr>
      </p:pic>
    </p:spTree>
    <p:extLst>
      <p:ext uri="{BB962C8B-B14F-4D97-AF65-F5344CB8AC3E}">
        <p14:creationId xmlns:p14="http://schemas.microsoft.com/office/powerpoint/2010/main" val="2834646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108364"/>
          </a:xfrm>
          <a:solidFill>
            <a:schemeClr val="accent2"/>
          </a:solidFill>
        </p:spPr>
        <p: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Stepper Motor</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240145" y="1302327"/>
            <a:ext cx="11785600" cy="5320146"/>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Normal motor shafts can move freely but the stepper motor shafts move in fixed repeatable increments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a:latin typeface="Times New Roman" panose="02020603050405020304" pitchFamily="18" charset="0"/>
                <a:cs typeface="Times New Roman" panose="02020603050405020304" pitchFamily="18" charset="0"/>
              </a:rPr>
              <a:t>Some parameters of stepper motors </a:t>
            </a:r>
          </a:p>
          <a:p>
            <a:pPr algn="just"/>
            <a:r>
              <a:rPr lang="en-US" b="1" dirty="0">
                <a:latin typeface="Times New Roman" panose="02020603050405020304" pitchFamily="18" charset="0"/>
                <a:cs typeface="Times New Roman" panose="02020603050405020304" pitchFamily="18" charset="0"/>
              </a:rPr>
              <a:t>Step Angle </a:t>
            </a:r>
            <a:r>
              <a:rPr lang="en-US" dirty="0">
                <a:latin typeface="Times New Roman" panose="02020603050405020304" pitchFamily="18" charset="0"/>
                <a:cs typeface="Times New Roman" panose="02020603050405020304" pitchFamily="18" charset="0"/>
              </a:rPr>
              <a:t> − The step angle is the angle in which the rotor moves when one pulse is applied as an input of the stator. This parameter is used to determine the positioning of a stepper motor.</a:t>
            </a:r>
          </a:p>
          <a:p>
            <a:pPr algn="just"/>
            <a:r>
              <a:rPr lang="en-US" b="1" dirty="0">
                <a:latin typeface="Times New Roman" panose="02020603050405020304" pitchFamily="18" charset="0"/>
                <a:cs typeface="Times New Roman" panose="02020603050405020304" pitchFamily="18" charset="0"/>
              </a:rPr>
              <a:t>Steps per Revolution </a:t>
            </a:r>
            <a:r>
              <a:rPr lang="en-US" dirty="0">
                <a:latin typeface="Times New Roman" panose="02020603050405020304" pitchFamily="18" charset="0"/>
                <a:cs typeface="Times New Roman" panose="02020603050405020304" pitchFamily="18" charset="0"/>
              </a:rPr>
              <a:t> − This is the number of step angles required for a complete revolution. So the formula is 360° /Step Angle.</a:t>
            </a:r>
          </a:p>
          <a:p>
            <a:pPr algn="just"/>
            <a:r>
              <a:rPr lang="en-US" b="1" dirty="0">
                <a:latin typeface="Times New Roman" panose="02020603050405020304" pitchFamily="18" charset="0"/>
                <a:cs typeface="Times New Roman" panose="02020603050405020304" pitchFamily="18" charset="0"/>
              </a:rPr>
              <a:t>Steps per Second </a:t>
            </a:r>
            <a:r>
              <a:rPr lang="en-US" dirty="0">
                <a:latin typeface="Times New Roman" panose="02020603050405020304" pitchFamily="18" charset="0"/>
                <a:cs typeface="Times New Roman" panose="02020603050405020304" pitchFamily="18" charset="0"/>
              </a:rPr>
              <a:t> − This parameter is used to measure a number of steps covered in each second.</a:t>
            </a:r>
          </a:p>
          <a:p>
            <a:pPr algn="just"/>
            <a:r>
              <a:rPr lang="en-US" b="1" dirty="0">
                <a:latin typeface="Times New Roman" panose="02020603050405020304" pitchFamily="18" charset="0"/>
                <a:cs typeface="Times New Roman" panose="02020603050405020304" pitchFamily="18" charset="0"/>
              </a:rPr>
              <a:t>RPM </a:t>
            </a:r>
            <a:r>
              <a:rPr lang="en-US" dirty="0">
                <a:latin typeface="Times New Roman" panose="02020603050405020304" pitchFamily="18" charset="0"/>
                <a:cs typeface="Times New Roman" panose="02020603050405020304" pitchFamily="18" charset="0"/>
              </a:rPr>
              <a:t> − The RPM is the Revolution Per Minute. It measures the frequency of rotation. By this parameter, we can measure the number of rotations in one minute.</a:t>
            </a:r>
          </a:p>
          <a:p>
            <a:endParaRPr lang="en-US" dirty="0"/>
          </a:p>
        </p:txBody>
      </p:sp>
    </p:spTree>
    <p:extLst>
      <p:ext uri="{BB962C8B-B14F-4D97-AF65-F5344CB8AC3E}">
        <p14:creationId xmlns:p14="http://schemas.microsoft.com/office/powerpoint/2010/main" val="106970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673" y="1348508"/>
            <a:ext cx="11748654" cy="5255491"/>
          </a:xfrm>
        </p:spPr>
        <p:txBody>
          <a:bodyPr/>
          <a:lstStyle/>
          <a:p>
            <a:pPr algn="just"/>
            <a:r>
              <a:rPr lang="en-US" dirty="0">
                <a:latin typeface="Times New Roman" panose="02020603050405020304" pitchFamily="18" charset="0"/>
                <a:cs typeface="Times New Roman" panose="02020603050405020304" pitchFamily="18" charset="0"/>
              </a:rPr>
              <a:t>The Unipolar stepper motor works in three modes</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Wave Drive Mode</a:t>
            </a:r>
            <a:r>
              <a:rPr lang="en-US" dirty="0">
                <a:latin typeface="Times New Roman" panose="02020603050405020304" pitchFamily="18" charset="0"/>
                <a:cs typeface="Times New Roman" panose="02020603050405020304" pitchFamily="18" charset="0"/>
              </a:rPr>
              <a:t> − In this mode, one coil is energized at a time. So all four coils are energized one after another. This mode produces less torque than full step drive mode.</a:t>
            </a:r>
          </a:p>
          <a:p>
            <a:pPr marL="0" indent="0">
              <a:buNone/>
            </a:pPr>
            <a:endParaRPr lang="en-US" dirty="0"/>
          </a:p>
        </p:txBody>
      </p:sp>
      <p:sp>
        <p:nvSpPr>
          <p:cNvPr id="4" name="Title 1"/>
          <p:cNvSpPr>
            <a:spLocks noGrp="1"/>
          </p:cNvSpPr>
          <p:nvPr>
            <p:ph type="title"/>
          </p:nvPr>
        </p:nvSpPr>
        <p:spPr>
          <a:xfrm>
            <a:off x="0" y="0"/>
            <a:ext cx="12192000" cy="1108364"/>
          </a:xfrm>
          <a:solidFill>
            <a:schemeClr val="accent2"/>
          </a:solidFill>
        </p:spPr>
        <p: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Stepper Motor</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80271" y="3333317"/>
            <a:ext cx="10398716" cy="2698029"/>
          </a:xfrm>
          <a:prstGeom prst="rect">
            <a:avLst/>
          </a:prstGeom>
        </p:spPr>
      </p:pic>
    </p:spTree>
    <p:extLst>
      <p:ext uri="{BB962C8B-B14F-4D97-AF65-F5344CB8AC3E}">
        <p14:creationId xmlns:p14="http://schemas.microsoft.com/office/powerpoint/2010/main" val="386159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1357745"/>
            <a:ext cx="11656291" cy="4819218"/>
          </a:xfrm>
        </p:spPr>
        <p:txBody>
          <a:bodyPr/>
          <a:lstStyle/>
          <a:p>
            <a:pPr algn="just"/>
            <a:r>
              <a:rPr lang="en-US" b="1" dirty="0">
                <a:latin typeface="Times New Roman" panose="02020603050405020304" pitchFamily="18" charset="0"/>
                <a:cs typeface="Times New Roman" panose="02020603050405020304" pitchFamily="18" charset="0"/>
              </a:rPr>
              <a:t>Full Drive Mode</a:t>
            </a:r>
            <a:r>
              <a:rPr lang="en-US" dirty="0">
                <a:latin typeface="Times New Roman" panose="02020603050405020304" pitchFamily="18" charset="0"/>
                <a:cs typeface="Times New Roman" panose="02020603050405020304" pitchFamily="18" charset="0"/>
              </a:rPr>
              <a:t> − In this mode, two coils are energized at the same time. This mode produces more torque. Here the power consumption is also high</a:t>
            </a:r>
          </a:p>
          <a:p>
            <a:pPr marL="0" indent="0">
              <a:buNone/>
            </a:pPr>
            <a:endParaRPr lang="en-US" dirty="0"/>
          </a:p>
        </p:txBody>
      </p:sp>
      <p:pic>
        <p:nvPicPr>
          <p:cNvPr id="4" name="Picture 3"/>
          <p:cNvPicPr>
            <a:picLocks noChangeAspect="1"/>
          </p:cNvPicPr>
          <p:nvPr/>
        </p:nvPicPr>
        <p:blipFill>
          <a:blip r:embed="rId2"/>
          <a:stretch>
            <a:fillRect/>
          </a:stretch>
        </p:blipFill>
        <p:spPr>
          <a:xfrm>
            <a:off x="1117600" y="3094182"/>
            <a:ext cx="10843491" cy="2857325"/>
          </a:xfrm>
          <a:prstGeom prst="rect">
            <a:avLst/>
          </a:prstGeom>
        </p:spPr>
      </p:pic>
      <p:sp>
        <p:nvSpPr>
          <p:cNvPr id="5" name="Title 1"/>
          <p:cNvSpPr>
            <a:spLocks noGrp="1"/>
          </p:cNvSpPr>
          <p:nvPr>
            <p:ph type="title"/>
          </p:nvPr>
        </p:nvSpPr>
        <p:spPr>
          <a:xfrm>
            <a:off x="0" y="0"/>
            <a:ext cx="12192000" cy="1108364"/>
          </a:xfrm>
          <a:solidFill>
            <a:schemeClr val="accent2"/>
          </a:solidFill>
        </p:spPr>
        <p: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Stepper Motor</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90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545" y="1256145"/>
            <a:ext cx="11804073" cy="5412510"/>
          </a:xfrm>
        </p:spPr>
        <p:txBody>
          <a:bodyPr/>
          <a:lstStyle/>
          <a:p>
            <a:pPr algn="just"/>
            <a:r>
              <a:rPr lang="en-US" b="1" dirty="0">
                <a:latin typeface="Times New Roman" panose="02020603050405020304" pitchFamily="18" charset="0"/>
                <a:cs typeface="Times New Roman" panose="02020603050405020304" pitchFamily="18" charset="0"/>
              </a:rPr>
              <a:t>Half Drive Mode</a:t>
            </a:r>
            <a:r>
              <a:rPr lang="en-US" dirty="0">
                <a:latin typeface="Times New Roman" panose="02020603050405020304" pitchFamily="18" charset="0"/>
                <a:cs typeface="Times New Roman" panose="02020603050405020304" pitchFamily="18" charset="0"/>
              </a:rPr>
              <a:t> − In this mode, one and two coils are energized alternately. At first, one coil is energized then two coils are energized. This is basically a combination of wave and full drive mode. It increases the angular rotation of the motor</a:t>
            </a:r>
          </a:p>
          <a:p>
            <a:endParaRPr lang="en-US" dirty="0"/>
          </a:p>
        </p:txBody>
      </p:sp>
      <p:pic>
        <p:nvPicPr>
          <p:cNvPr id="4" name="Picture 3"/>
          <p:cNvPicPr>
            <a:picLocks noChangeAspect="1"/>
          </p:cNvPicPr>
          <p:nvPr/>
        </p:nvPicPr>
        <p:blipFill>
          <a:blip r:embed="rId3"/>
          <a:stretch>
            <a:fillRect/>
          </a:stretch>
        </p:blipFill>
        <p:spPr>
          <a:xfrm>
            <a:off x="2371724" y="2680853"/>
            <a:ext cx="9303039" cy="3562929"/>
          </a:xfrm>
          <a:prstGeom prst="rect">
            <a:avLst/>
          </a:prstGeom>
        </p:spPr>
      </p:pic>
      <p:sp>
        <p:nvSpPr>
          <p:cNvPr id="5" name="Title 1"/>
          <p:cNvSpPr>
            <a:spLocks noGrp="1"/>
          </p:cNvSpPr>
          <p:nvPr>
            <p:ph type="title"/>
          </p:nvPr>
        </p:nvSpPr>
        <p:spPr>
          <a:xfrm>
            <a:off x="0" y="0"/>
            <a:ext cx="12192000" cy="1108364"/>
          </a:xfrm>
          <a:solidFill>
            <a:schemeClr val="accent2"/>
          </a:solidFill>
        </p:spPr>
        <p: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Stepper Motor</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72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051799" y="1280680"/>
            <a:ext cx="8890820" cy="5473957"/>
          </a:xfrm>
          <a:prstGeom prst="rect">
            <a:avLst/>
          </a:prstGeom>
        </p:spPr>
      </p:pic>
      <p:sp>
        <p:nvSpPr>
          <p:cNvPr id="4" name="Title 1"/>
          <p:cNvSpPr>
            <a:spLocks noGrp="1"/>
          </p:cNvSpPr>
          <p:nvPr>
            <p:ph type="title"/>
          </p:nvPr>
        </p:nvSpPr>
        <p:spPr>
          <a:xfrm>
            <a:off x="0" y="0"/>
            <a:ext cx="12192000" cy="1108364"/>
          </a:xfrm>
          <a:solidFill>
            <a:schemeClr val="accent2"/>
          </a:solidFill>
        </p:spPr>
        <p: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Stepper Motor </a:t>
            </a:r>
            <a:r>
              <a:rPr lang="en-AE" dirty="0" smtClean="0">
                <a:solidFill>
                  <a:schemeClr val="bg1"/>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Full Drive Mode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120072" y="1351110"/>
            <a:ext cx="2863273" cy="5324535"/>
          </a:xfrm>
          <a:prstGeom prst="rect">
            <a:avLst/>
          </a:prstGeom>
        </p:spPr>
        <p:txBody>
          <a:bodyPr wrap="square">
            <a:spAutoFit/>
          </a:bodyPr>
          <a:lstStyle/>
          <a:p>
            <a:pPr marL="342900" indent="-342900" algn="just">
              <a:buFont typeface="Wingdings" panose="05000000000000000000" pitchFamily="2" charset="2"/>
              <a:buChar char="v"/>
            </a:pPr>
            <a:r>
              <a:rPr lang="en-US" sz="2000" b="0" i="0" dirty="0" smtClean="0">
                <a:solidFill>
                  <a:srgbClr val="000000"/>
                </a:solidFill>
                <a:effectLst/>
                <a:latin typeface="Times New Roman" panose="02020603050405020304" pitchFamily="18" charset="0"/>
                <a:cs typeface="Times New Roman" panose="02020603050405020304" pitchFamily="18" charset="0"/>
              </a:rPr>
              <a:t>Here using Port P0 of 8051 for connecting the stepper motor.</a:t>
            </a:r>
          </a:p>
          <a:p>
            <a:pPr marL="342900" indent="-342900" algn="just">
              <a:buFont typeface="Wingdings" panose="05000000000000000000" pitchFamily="2" charset="2"/>
              <a:buChar char="v"/>
            </a:pPr>
            <a:r>
              <a:rPr lang="en-US" sz="2000" b="0" i="0" dirty="0" smtClean="0">
                <a:solidFill>
                  <a:srgbClr val="000000"/>
                </a:solidFill>
                <a:effectLst/>
                <a:latin typeface="Times New Roman" panose="02020603050405020304" pitchFamily="18" charset="0"/>
                <a:cs typeface="Times New Roman" panose="02020603050405020304" pitchFamily="18" charset="0"/>
              </a:rPr>
              <a:t> HereULN2003 is used. This is basically a high voltage, high current Darlington transistor array. </a:t>
            </a:r>
          </a:p>
          <a:p>
            <a:pPr marL="342900" indent="-342900" algn="just">
              <a:buFont typeface="Wingdings" panose="05000000000000000000" pitchFamily="2" charset="2"/>
              <a:buChar char="v"/>
            </a:pPr>
            <a:r>
              <a:rPr lang="en-US" sz="2000" b="0" i="0" dirty="0" smtClean="0">
                <a:solidFill>
                  <a:srgbClr val="000000"/>
                </a:solidFill>
                <a:effectLst/>
                <a:latin typeface="Times New Roman" panose="02020603050405020304" pitchFamily="18" charset="0"/>
                <a:cs typeface="Times New Roman" panose="02020603050405020304" pitchFamily="18" charset="0"/>
              </a:rPr>
              <a:t>Each ULN2003 has seven NPN Darlington pairs. </a:t>
            </a:r>
          </a:p>
          <a:p>
            <a:pPr marL="342900" indent="-342900" algn="just">
              <a:buFont typeface="Wingdings" panose="05000000000000000000" pitchFamily="2" charset="2"/>
              <a:buChar char="v"/>
            </a:pPr>
            <a:r>
              <a:rPr lang="en-US" sz="2000" b="0" i="0" dirty="0" smtClean="0">
                <a:solidFill>
                  <a:srgbClr val="000000"/>
                </a:solidFill>
                <a:effectLst/>
                <a:latin typeface="Times New Roman" panose="02020603050405020304" pitchFamily="18" charset="0"/>
                <a:cs typeface="Times New Roman" panose="02020603050405020304" pitchFamily="18" charset="0"/>
              </a:rPr>
              <a:t>It can provide high voltage output with common cathode clamp diodes for switching inductive loads.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96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108364"/>
          </a:xfrm>
          <a:solidFill>
            <a:schemeClr val="accent2"/>
          </a:solidFill>
        </p:spPr>
        <p: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Stepper Motor </a:t>
            </a:r>
            <a:r>
              <a:rPr lang="en-AE" dirty="0" smtClean="0">
                <a:solidFill>
                  <a:schemeClr val="bg1"/>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Full Drive Mode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200890" y="1252971"/>
            <a:ext cx="3724565" cy="3309793"/>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Full drive Mode</a:t>
            </a:r>
          </a:p>
          <a:p>
            <a:pPr marL="0" indent="0">
              <a:buNone/>
            </a:pPr>
            <a:r>
              <a:rPr lang="en-US" sz="2000" dirty="0" smtClean="0">
                <a:latin typeface="Times New Roman" panose="02020603050405020304" pitchFamily="18" charset="0"/>
                <a:cs typeface="Times New Roman" panose="02020603050405020304" pitchFamily="18" charset="0"/>
              </a:rPr>
              <a:t>#include&lt;reg51.h&gt;</a:t>
            </a:r>
          </a:p>
          <a:p>
            <a:pPr marL="0" indent="0">
              <a:buNone/>
            </a:pPr>
            <a:r>
              <a:rPr lang="en-US" sz="2000" dirty="0" smtClean="0">
                <a:latin typeface="Times New Roman" panose="02020603050405020304" pitchFamily="18" charset="0"/>
                <a:cs typeface="Times New Roman" panose="02020603050405020304" pitchFamily="18" charset="0"/>
              </a:rPr>
              <a:t>void </a:t>
            </a:r>
            <a:r>
              <a:rPr lang="en-US" sz="2000" dirty="0" err="1" smtClean="0">
                <a:latin typeface="Times New Roman" panose="02020603050405020304" pitchFamily="18" charset="0"/>
                <a:cs typeface="Times New Roman" panose="02020603050405020304" pitchFamily="18" charset="0"/>
              </a:rPr>
              <a:t>msdelay</a:t>
            </a:r>
            <a:r>
              <a:rPr lang="en-US" sz="2000" dirty="0" smtClean="0">
                <a:latin typeface="Times New Roman" panose="02020603050405020304" pitchFamily="18" charset="0"/>
                <a:cs typeface="Times New Roman" panose="02020603050405020304" pitchFamily="18" charset="0"/>
              </a:rPr>
              <a:t>(unsigned </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time)</a:t>
            </a:r>
          </a:p>
          <a:p>
            <a:pPr marL="0" indent="0">
              <a:buNone/>
            </a:pP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    unsigned </a:t>
            </a:r>
            <a:r>
              <a:rPr lang="en-US" sz="2000" dirty="0" err="1" smtClean="0">
                <a:latin typeface="Times New Roman" panose="02020603050405020304" pitchFamily="18" charset="0"/>
                <a:cs typeface="Times New Roman" panose="02020603050405020304" pitchFamily="18" charset="0"/>
              </a:rPr>
              <a:t>i,j</a:t>
            </a: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    for(</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=0;i&lt;</a:t>
            </a:r>
            <a:r>
              <a:rPr lang="en-US" sz="2000" dirty="0" err="1" smtClean="0">
                <a:latin typeface="Times New Roman" panose="02020603050405020304" pitchFamily="18" charset="0"/>
                <a:cs typeface="Times New Roman" panose="02020603050405020304" pitchFamily="18" charset="0"/>
              </a:rPr>
              <a:t>time;i</a:t>
            </a: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    for(j=0;j&lt;1275;j++);</a:t>
            </a:r>
          </a:p>
          <a:p>
            <a:pPr marL="0" indent="0">
              <a:buNone/>
            </a:pPr>
            <a:r>
              <a:rPr lang="en-US" sz="2000" dirty="0" smtClean="0">
                <a:latin typeface="Times New Roman" panose="02020603050405020304" pitchFamily="18" charset="0"/>
                <a:cs typeface="Times New Roman" panose="02020603050405020304" pitchFamily="18" charset="0"/>
              </a:rPr>
              <a:t>    }</a:t>
            </a:r>
          </a:p>
          <a:p>
            <a:pPr marL="0" indent="0">
              <a:buNone/>
            </a:pPr>
            <a:endParaRPr lang="en-US" dirty="0" smtClean="0"/>
          </a:p>
        </p:txBody>
      </p:sp>
      <p:sp>
        <p:nvSpPr>
          <p:cNvPr id="7" name="Rectangle 6"/>
          <p:cNvSpPr/>
          <p:nvPr/>
        </p:nvSpPr>
        <p:spPr>
          <a:xfrm>
            <a:off x="4572000" y="1268269"/>
            <a:ext cx="6788727" cy="4401205"/>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void main()</a:t>
            </a:r>
          </a:p>
          <a:p>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while(1)</a:t>
            </a:r>
          </a:p>
          <a:p>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P0 </a:t>
            </a:r>
            <a:r>
              <a:rPr lang="en-US" sz="2000" dirty="0" smtClean="0">
                <a:latin typeface="Times New Roman" panose="02020603050405020304" pitchFamily="18" charset="0"/>
                <a:cs typeface="Times New Roman" panose="02020603050405020304" pitchFamily="18" charset="0"/>
              </a:rPr>
              <a:t>= 0x03;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0011    </a:t>
            </a:r>
            <a:r>
              <a:rPr lang="en-US" sz="2000" dirty="0" smtClean="0">
                <a:latin typeface="Times New Roman" panose="02020603050405020304" pitchFamily="18" charset="0"/>
                <a:cs typeface="Times New Roman" panose="02020603050405020304" pitchFamily="18" charset="0"/>
              </a:rPr>
              <a:t>P0_0=1,P0_1=1,P0_2=0,P0_3=0</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msdelay</a:t>
            </a:r>
            <a:r>
              <a:rPr lang="en-US" sz="2000" dirty="0" smtClean="0">
                <a:latin typeface="Times New Roman" panose="02020603050405020304" pitchFamily="18" charset="0"/>
                <a:cs typeface="Times New Roman" panose="02020603050405020304" pitchFamily="18" charset="0"/>
              </a:rPr>
              <a:t>(1);</a:t>
            </a:r>
          </a:p>
          <a:p>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P0 </a:t>
            </a:r>
            <a:r>
              <a:rPr lang="en-US" sz="2000" dirty="0" smtClean="0">
                <a:latin typeface="Times New Roman" panose="02020603050405020304" pitchFamily="18" charset="0"/>
                <a:cs typeface="Times New Roman" panose="02020603050405020304" pitchFamily="18" charset="0"/>
              </a:rPr>
              <a:t>= 0x06;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0110</a:t>
            </a: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msdelay</a:t>
            </a:r>
            <a:r>
              <a:rPr lang="en-US" sz="2000" dirty="0" smtClean="0">
                <a:latin typeface="Times New Roman" panose="02020603050405020304" pitchFamily="18" charset="0"/>
                <a:cs typeface="Times New Roman" panose="02020603050405020304" pitchFamily="18" charset="0"/>
              </a:rPr>
              <a:t>(1);</a:t>
            </a:r>
          </a:p>
          <a:p>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P0 </a:t>
            </a:r>
            <a:r>
              <a:rPr lang="en-US" sz="2000" dirty="0" smtClean="0">
                <a:latin typeface="Times New Roman" panose="02020603050405020304" pitchFamily="18" charset="0"/>
                <a:cs typeface="Times New Roman" panose="02020603050405020304" pitchFamily="18" charset="0"/>
              </a:rPr>
              <a:t>= 0x0C;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1100</a:t>
            </a: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msdelay</a:t>
            </a:r>
            <a:r>
              <a:rPr lang="en-US" sz="2000" dirty="0" smtClean="0">
                <a:latin typeface="Times New Roman" panose="02020603050405020304" pitchFamily="18" charset="0"/>
                <a:cs typeface="Times New Roman" panose="02020603050405020304" pitchFamily="18" charset="0"/>
              </a:rPr>
              <a:t>(1);</a:t>
            </a:r>
          </a:p>
          <a:p>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P0 </a:t>
            </a:r>
            <a:r>
              <a:rPr lang="en-US" sz="2000" dirty="0" smtClean="0">
                <a:latin typeface="Times New Roman" panose="02020603050405020304" pitchFamily="18" charset="0"/>
                <a:cs typeface="Times New Roman" panose="02020603050405020304" pitchFamily="18" charset="0"/>
              </a:rPr>
              <a:t>= 0x09;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1001</a:t>
            </a: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msdelay</a:t>
            </a:r>
            <a:r>
              <a:rPr lang="en-US" sz="2000" dirty="0" smtClean="0">
                <a:latin typeface="Times New Roman" panose="02020603050405020304" pitchFamily="18" charset="0"/>
                <a:cs typeface="Times New Roman" panose="02020603050405020304" pitchFamily="18" charset="0"/>
              </a:rPr>
              <a:t>(1);</a:t>
            </a:r>
          </a:p>
          <a:p>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442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248</Words>
  <Application>Microsoft Office PowerPoint</Application>
  <PresentationFormat>Widescreen</PresentationFormat>
  <Paragraphs>49</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Interfacing of Stepper Motor with 8051</vt:lpstr>
      <vt:lpstr>Stepper Motor</vt:lpstr>
      <vt:lpstr>Stepper Motor</vt:lpstr>
      <vt:lpstr>Stepper Motor</vt:lpstr>
      <vt:lpstr>Stepper Motor</vt:lpstr>
      <vt:lpstr>Stepper Motor</vt:lpstr>
      <vt:lpstr>Stepper Motor –Full Drive Mode</vt:lpstr>
      <vt:lpstr>Stepper Motor –Full Drive 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Interfacing of Stepper Motor with 8051</dc:title>
  <dc:creator>Melvin C Jose</dc:creator>
  <cp:lastModifiedBy>Melvin C Jose</cp:lastModifiedBy>
  <cp:revision>9</cp:revision>
  <dcterms:created xsi:type="dcterms:W3CDTF">2021-09-10T04:36:12Z</dcterms:created>
  <dcterms:modified xsi:type="dcterms:W3CDTF">2021-09-15T04:21:47Z</dcterms:modified>
</cp:coreProperties>
</file>