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29.png" ContentType="image/png"/>
  <Override PartName="/ppt/media/image28.png" ContentType="image/png"/>
  <Override PartName="/ppt/media/image7.jpeg" ContentType="image/jpeg"/>
  <Override PartName="/ppt/media/image26.png" ContentType="image/png"/>
  <Override PartName="/ppt/media/image22.png" ContentType="image/png"/>
  <Override PartName="/ppt/media/image24.jpeg" ContentType="image/jpeg"/>
  <Override PartName="/ppt/media/image20.jpeg" ContentType="image/jpeg"/>
  <Override PartName="/ppt/media/image19.png" ContentType="image/png"/>
  <Override PartName="/ppt/media/image21.png" ContentType="image/png"/>
  <Override PartName="/ppt/media/image9.png" ContentType="image/png"/>
  <Override PartName="/ppt/media/image27.jpeg" ContentType="image/jpeg"/>
  <Override PartName="/ppt/media/image10.png" ContentType="image/png"/>
  <Override PartName="/ppt/media/image18.png" ContentType="image/png"/>
  <Override PartName="/ppt/media/image6.jpeg" ContentType="image/jpeg"/>
  <Override PartName="/ppt/media/image13.jpeg" ContentType="image/jpeg"/>
  <Override PartName="/ppt/media/image23.png" ContentType="image/png"/>
  <Override PartName="/ppt/media/image33.png" ContentType="image/png"/>
  <Override PartName="/ppt/media/image34.png" ContentType="image/png"/>
  <Override PartName="/ppt/media/image12.jpeg" ContentType="image/jpeg"/>
  <Override PartName="/ppt/media/image35.png" ContentType="image/png"/>
  <Override PartName="/ppt/media/image5.jpeg" ContentType="image/jpeg"/>
  <Override PartName="/ppt/media/image36.png" ContentType="image/png"/>
  <Override PartName="/ppt/media/image37.png" ContentType="image/png"/>
  <Override PartName="/ppt/media/image11.jpeg" ContentType="image/jpeg"/>
  <Override PartName="/ppt/media/image8.png" ContentType="image/png"/>
  <Override PartName="/ppt/media/image38.png" ContentType="image/png"/>
  <Override PartName="/ppt/media/image4.jpeg" ContentType="image/jpeg"/>
  <Override PartName="/ppt/media/image25.png" ContentType="image/png"/>
  <Override PartName="/ppt/media/image2.png" ContentType="image/png"/>
  <Override PartName="/ppt/media/image32.png" ContentType="image/png"/>
  <Override PartName="/ppt/media/image30.png" ContentType="image/png"/>
  <Override PartName="/ppt/media/image3.jpeg" ContentType="image/jpeg"/>
  <Override PartName="/ppt/media/image15.png" ContentType="image/png"/>
  <Override PartName="/ppt/media/image31.png" ContentType="image/png"/>
  <Override PartName="/ppt/media/image1.png" ContentType="image/png"/>
  <Override PartName="/ppt/media/image14.png" ContentType="image/png"/>
  <Override PartName="/ppt/media/image16.png" ContentType="image/png"/>
  <Override PartName="/ppt/media/image17.png" ContentType="image/png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ubTitle"/>
          </p:nvPr>
        </p:nvSpPr>
        <p:spPr>
          <a:xfrm>
            <a:off x="723960" y="1584360"/>
            <a:ext cx="2962440" cy="400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3960" y="1584360"/>
            <a:ext cx="2962440" cy="400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723960" y="1584360"/>
            <a:ext cx="2962440" cy="400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723960" y="1584360"/>
            <a:ext cx="2962440" cy="400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723960" y="1584360"/>
            <a:ext cx="2962440" cy="400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3960" y="1584360"/>
            <a:ext cx="2962440" cy="400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723960" y="1584360"/>
            <a:ext cx="2962440" cy="400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723960" y="1584360"/>
            <a:ext cx="2962440" cy="400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723960" y="1584360"/>
            <a:ext cx="2962440" cy="400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5d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534960"/>
            <a:ext cx="4410000" cy="170604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fr-FR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roup 2"/>
          <p:cNvGrpSpPr/>
          <p:nvPr/>
        </p:nvGrpSpPr>
        <p:grpSpPr>
          <a:xfrm>
            <a:off x="3129840" y="-739800"/>
            <a:ext cx="8656920" cy="7722720"/>
            <a:chOff x="3129840" y="-739800"/>
            <a:chExt cx="8656920" cy="7722720"/>
          </a:xfrm>
        </p:grpSpPr>
        <p:sp>
          <p:nvSpPr>
            <p:cNvPr id="2" name="CustomShape 3"/>
            <p:cNvSpPr/>
            <p:nvPr/>
          </p:nvSpPr>
          <p:spPr>
            <a:xfrm rot="12600">
              <a:off x="3143520" y="-723960"/>
              <a:ext cx="8628840" cy="7691040"/>
            </a:xfrm>
            <a:custGeom>
              <a:avLst/>
              <a:gdLst/>
              <a:ahLst/>
              <a:rect l="l" t="t" r="r" b="b"/>
              <a:pathLst>
                <a:path w="154472" h="148515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2600">
              <a:off x="5553360" y="666720"/>
              <a:ext cx="410760" cy="397440"/>
            </a:xfrm>
            <a:custGeom>
              <a:avLst/>
              <a:gdLst/>
              <a:ahLst/>
              <a:rect l="l" t="t" r="r" b="b"/>
              <a:pathLst>
                <a:path w="8725" h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2600">
              <a:off x="5927400" y="441720"/>
              <a:ext cx="181440" cy="175680"/>
            </a:xfrm>
            <a:custGeom>
              <a:avLst/>
              <a:gdLst/>
              <a:ahLst/>
              <a:rect l="l" t="t" r="r" b="b"/>
              <a:pathLst>
                <a:path w="3861" h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5d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/>
          <p:cNvGrpSpPr/>
          <p:nvPr/>
        </p:nvGrpSpPr>
        <p:grpSpPr>
          <a:xfrm>
            <a:off x="-1937520" y="-4070160"/>
            <a:ext cx="13017960" cy="12807720"/>
            <a:chOff x="-1937520" y="-4070160"/>
            <a:chExt cx="13017960" cy="12807720"/>
          </a:xfrm>
        </p:grpSpPr>
        <p:sp>
          <p:nvSpPr>
            <p:cNvPr id="43" name="CustomShape 2"/>
            <p:cNvSpPr/>
            <p:nvPr/>
          </p:nvSpPr>
          <p:spPr>
            <a:xfrm rot="1351800">
              <a:off x="-465840" y="-2509200"/>
              <a:ext cx="10075320" cy="9686520"/>
            </a:xfrm>
            <a:custGeom>
              <a:avLst/>
              <a:gdLst/>
              <a:ahLst/>
              <a:rect l="l" t="t" r="r" b="b"/>
              <a:pathLst>
                <a:path w="154472" h="148515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3"/>
            <p:cNvSpPr/>
            <p:nvPr/>
          </p:nvSpPr>
          <p:spPr>
            <a:xfrm rot="1351800">
              <a:off x="3314520" y="-987120"/>
              <a:ext cx="568800" cy="568800"/>
            </a:xfrm>
            <a:custGeom>
              <a:avLst/>
              <a:gdLst/>
              <a:ahLst/>
              <a:rect l="l" t="t" r="r" b="b"/>
              <a:pathLst>
                <a:path w="8725" h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"/>
            <p:cNvSpPr/>
            <p:nvPr/>
          </p:nvSpPr>
          <p:spPr>
            <a:xfrm rot="1351800">
              <a:off x="3987720" y="-1136520"/>
              <a:ext cx="251640" cy="251640"/>
            </a:xfrm>
            <a:custGeom>
              <a:avLst/>
              <a:gdLst/>
              <a:ahLst/>
              <a:rect l="l" t="t" r="r" b="b"/>
              <a:pathLst>
                <a:path w="3861" h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1202760" y="1025640"/>
            <a:ext cx="6738120" cy="13593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2860920" y="2486160"/>
            <a:ext cx="3421800" cy="3459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fr-FR" sz="2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 rot="4368600">
            <a:off x="8372160" y="3442680"/>
            <a:ext cx="348840" cy="3488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 rot="4357800">
            <a:off x="8166960" y="3323520"/>
            <a:ext cx="122400" cy="12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"/>
          <p:cNvSpPr/>
          <p:nvPr/>
        </p:nvSpPr>
        <p:spPr>
          <a:xfrm>
            <a:off x="551520" y="405360"/>
            <a:ext cx="573480" cy="5734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6"/>
          <p:cNvSpPr/>
          <p:nvPr/>
        </p:nvSpPr>
        <p:spPr>
          <a:xfrm>
            <a:off x="455400" y="979200"/>
            <a:ext cx="133920" cy="1339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7"/>
          <p:cNvSpPr/>
          <p:nvPr/>
        </p:nvSpPr>
        <p:spPr>
          <a:xfrm>
            <a:off x="8596080" y="315000"/>
            <a:ext cx="224640" cy="2239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5d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"/>
          <p:cNvGrpSpPr/>
          <p:nvPr/>
        </p:nvGrpSpPr>
        <p:grpSpPr>
          <a:xfrm>
            <a:off x="-41400" y="-2139840"/>
            <a:ext cx="9443880" cy="9423000"/>
            <a:chOff x="-41400" y="-2139840"/>
            <a:chExt cx="9443880" cy="9423000"/>
          </a:xfrm>
        </p:grpSpPr>
        <p:sp>
          <p:nvSpPr>
            <p:cNvPr id="128" name="CustomShape 2"/>
            <p:cNvSpPr/>
            <p:nvPr/>
          </p:nvSpPr>
          <p:spPr>
            <a:xfrm rot="2506200">
              <a:off x="1274400" y="-703080"/>
              <a:ext cx="6812280" cy="6549840"/>
            </a:xfrm>
            <a:custGeom>
              <a:avLst/>
              <a:gdLst/>
              <a:ahLst/>
              <a:rect l="l" t="t" r="r" b="b"/>
              <a:pathLst>
                <a:path w="154472" h="148515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3"/>
            <p:cNvSpPr/>
            <p:nvPr/>
          </p:nvSpPr>
          <p:spPr>
            <a:xfrm rot="2506200">
              <a:off x="7395120" y="2378880"/>
              <a:ext cx="384480" cy="384480"/>
            </a:xfrm>
            <a:custGeom>
              <a:avLst/>
              <a:gdLst/>
              <a:ahLst/>
              <a:rect l="l" t="t" r="r" b="b"/>
              <a:pathLst>
                <a:path w="8725" h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4"/>
            <p:cNvSpPr/>
            <p:nvPr/>
          </p:nvSpPr>
          <p:spPr>
            <a:xfrm rot="2506200">
              <a:off x="7553520" y="2058840"/>
              <a:ext cx="169920" cy="169920"/>
            </a:xfrm>
            <a:custGeom>
              <a:avLst/>
              <a:gdLst/>
              <a:ahLst/>
              <a:rect l="l" t="t" r="r" b="b"/>
              <a:pathLst>
                <a:path w="3861" h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1" name="PlaceHolder 5"/>
          <p:cNvSpPr>
            <a:spLocks noGrp="1"/>
          </p:cNvSpPr>
          <p:nvPr>
            <p:ph type="title"/>
          </p:nvPr>
        </p:nvSpPr>
        <p:spPr>
          <a:xfrm>
            <a:off x="3416400" y="1955520"/>
            <a:ext cx="3210480" cy="841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fr-FR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title"/>
          </p:nvPr>
        </p:nvSpPr>
        <p:spPr>
          <a:xfrm>
            <a:off x="2516400" y="1955520"/>
            <a:ext cx="939960" cy="841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5000" spc="-1" strike="noStrike">
                <a:solidFill>
                  <a:srgbClr val="305dbf"/>
                </a:solidFill>
                <a:latin typeface="Fredoka One"/>
                <a:ea typeface="Fredoka One"/>
              </a:rPr>
              <a:t>xx%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723960" y="736200"/>
            <a:ext cx="3114000" cy="8632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 flipH="1" rot="21322200">
            <a:off x="-6329160" y="-4642200"/>
            <a:ext cx="10831680" cy="10461600"/>
          </a:xfrm>
          <a:custGeom>
            <a:avLst/>
            <a:gdLst/>
            <a:ahLst/>
            <a:rect l="l" t="t" r="r" b="b"/>
            <a:pathLst>
              <a:path w="154472" h="148515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PlaceHolder 2"/>
          <p:cNvSpPr>
            <a:spLocks noGrp="1"/>
          </p:cNvSpPr>
          <p:nvPr>
            <p:ph type="title"/>
          </p:nvPr>
        </p:nvSpPr>
        <p:spPr>
          <a:xfrm>
            <a:off x="723960" y="1584360"/>
            <a:ext cx="2962440" cy="8632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8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8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8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8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8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slideLayout" Target="../slideLayouts/slideLayout8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9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246960" y="2133720"/>
            <a:ext cx="4410720" cy="109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700" spc="-1" strike="noStrike">
                <a:solidFill>
                  <a:srgbClr val="ffffff"/>
                </a:solidFill>
                <a:latin typeface="Fredoka One"/>
                <a:ea typeface="Fredoka One"/>
              </a:rPr>
              <a:t>Conception fonctionnelle et non fonctionnelle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8744760" y="1740240"/>
            <a:ext cx="125280" cy="124920"/>
          </a:xfrm>
          <a:custGeom>
            <a:avLst/>
            <a:gdLst/>
            <a:ahLst/>
            <a:rect l="l" t="t" r="r" b="b"/>
            <a:pathLst>
              <a:path w="13770" h="1374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3" name="Google Shape;531;p39" descr=""/>
          <p:cNvPicPr/>
          <p:nvPr/>
        </p:nvPicPr>
        <p:blipFill>
          <a:blip r:embed="rId1"/>
          <a:stretch/>
        </p:blipFill>
        <p:spPr>
          <a:xfrm>
            <a:off x="-193320" y="228240"/>
            <a:ext cx="4752720" cy="1761840"/>
          </a:xfrm>
          <a:prstGeom prst="rect">
            <a:avLst/>
          </a:prstGeom>
          <a:ln>
            <a:noFill/>
          </a:ln>
        </p:spPr>
      </p:pic>
      <p:sp>
        <p:nvSpPr>
          <p:cNvPr id="364" name="CustomShape 3"/>
          <p:cNvSpPr/>
          <p:nvPr/>
        </p:nvSpPr>
        <p:spPr>
          <a:xfrm>
            <a:off x="304560" y="4521960"/>
            <a:ext cx="308340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Raleway"/>
                <a:ea typeface="Raleway"/>
              </a:rPr>
              <a:t>Encadreur: </a:t>
            </a:r>
            <a:r>
              <a:rPr b="1" lang="en" sz="1800" spc="-1" strike="noStrike">
                <a:solidFill>
                  <a:srgbClr val="ffffff"/>
                </a:solidFill>
                <a:latin typeface="Fredoka One"/>
                <a:ea typeface="Fredoka One"/>
              </a:rPr>
              <a:t>Dr Jiomekong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5" name="Google Shape;533;p39" descr=""/>
          <p:cNvPicPr/>
          <p:nvPr/>
        </p:nvPicPr>
        <p:blipFill>
          <a:blip r:embed="rId2"/>
          <a:stretch/>
        </p:blipFill>
        <p:spPr>
          <a:xfrm>
            <a:off x="4681440" y="2048400"/>
            <a:ext cx="4410720" cy="2630160"/>
          </a:xfrm>
          <a:prstGeom prst="rect">
            <a:avLst/>
          </a:prstGeom>
          <a:ln>
            <a:noFill/>
          </a:ln>
        </p:spPr>
      </p:pic>
      <p:grpSp>
        <p:nvGrpSpPr>
          <p:cNvPr id="366" name="Group 4"/>
          <p:cNvGrpSpPr/>
          <p:nvPr/>
        </p:nvGrpSpPr>
        <p:grpSpPr>
          <a:xfrm>
            <a:off x="6656400" y="301320"/>
            <a:ext cx="1241280" cy="1267200"/>
            <a:chOff x="6656400" y="301320"/>
            <a:chExt cx="1241280" cy="1267200"/>
          </a:xfrm>
        </p:grpSpPr>
        <p:sp>
          <p:nvSpPr>
            <p:cNvPr id="367" name="CustomShape 5"/>
            <p:cNvSpPr/>
            <p:nvPr/>
          </p:nvSpPr>
          <p:spPr>
            <a:xfrm>
              <a:off x="6656400" y="301320"/>
              <a:ext cx="1241280" cy="1267200"/>
            </a:xfrm>
            <a:custGeom>
              <a:avLst/>
              <a:gdLst/>
              <a:ahLst/>
              <a:rect l="l" t="t" r="r" b="b"/>
              <a:pathLst>
                <a:path w="19276" h="19273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6"/>
            <p:cNvSpPr/>
            <p:nvPr/>
          </p:nvSpPr>
          <p:spPr>
            <a:xfrm>
              <a:off x="7004160" y="677520"/>
              <a:ext cx="535680" cy="519480"/>
            </a:xfrm>
            <a:custGeom>
              <a:avLst/>
              <a:gdLst/>
              <a:ahLst/>
              <a:rect l="l" t="t" r="r" b="b"/>
              <a:pathLst>
                <a:path w="8219" h="7905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9" name="Group 7"/>
          <p:cNvGrpSpPr/>
          <p:nvPr/>
        </p:nvGrpSpPr>
        <p:grpSpPr>
          <a:xfrm>
            <a:off x="7776360" y="1049040"/>
            <a:ext cx="906120" cy="940680"/>
            <a:chOff x="7776360" y="1049040"/>
            <a:chExt cx="906120" cy="940680"/>
          </a:xfrm>
        </p:grpSpPr>
        <p:sp>
          <p:nvSpPr>
            <p:cNvPr id="370" name="CustomShape 8"/>
            <p:cNvSpPr/>
            <p:nvPr/>
          </p:nvSpPr>
          <p:spPr>
            <a:xfrm>
              <a:off x="7776360" y="1049040"/>
              <a:ext cx="906120" cy="940680"/>
            </a:xfrm>
            <a:custGeom>
              <a:avLst/>
              <a:gdLst/>
              <a:ahLst/>
              <a:rect l="l" t="t" r="r" b="b"/>
              <a:pathLst>
                <a:path w="19276" h="19273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5b82d6"/>
                </a:gs>
                <a:gs pos="100000">
                  <a:srgbClr val="294685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9"/>
            <p:cNvSpPr/>
            <p:nvPr/>
          </p:nvSpPr>
          <p:spPr>
            <a:xfrm>
              <a:off x="8030160" y="1328400"/>
              <a:ext cx="390960" cy="385560"/>
            </a:xfrm>
            <a:custGeom>
              <a:avLst/>
              <a:gdLst/>
              <a:ahLst/>
              <a:rect l="l" t="t" r="r" b="b"/>
              <a:pathLst>
                <a:path w="8219" h="7905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5b82d6"/>
                </a:gs>
                <a:gs pos="100000">
                  <a:srgbClr val="294685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2" name="CustomShape 10"/>
          <p:cNvSpPr/>
          <p:nvPr/>
        </p:nvSpPr>
        <p:spPr>
          <a:xfrm>
            <a:off x="316800" y="1548000"/>
            <a:ext cx="325404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eeeeee"/>
                </a:solidFill>
                <a:latin typeface="Raleway"/>
                <a:ea typeface="Raleway"/>
              </a:rPr>
              <a:t>Héritage Culturel Africain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3" name="CustomShape 11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01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74" name="CustomShape 12"/>
          <p:cNvSpPr/>
          <p:nvPr/>
        </p:nvSpPr>
        <p:spPr>
          <a:xfrm rot="4460400">
            <a:off x="4752000" y="1624320"/>
            <a:ext cx="450720" cy="952560"/>
          </a:xfrm>
          <a:prstGeom prst="chord">
            <a:avLst>
              <a:gd name="adj1" fmla="val 2700000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13"/>
          <p:cNvSpPr/>
          <p:nvPr/>
        </p:nvSpPr>
        <p:spPr>
          <a:xfrm rot="4548000">
            <a:off x="4619880" y="2193480"/>
            <a:ext cx="316080" cy="30132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6" name="Group 14"/>
          <p:cNvGrpSpPr/>
          <p:nvPr/>
        </p:nvGrpSpPr>
        <p:grpSpPr>
          <a:xfrm>
            <a:off x="7889040" y="298800"/>
            <a:ext cx="618120" cy="691560"/>
            <a:chOff x="7889040" y="298800"/>
            <a:chExt cx="618120" cy="691560"/>
          </a:xfrm>
        </p:grpSpPr>
        <p:sp>
          <p:nvSpPr>
            <p:cNvPr id="377" name="CustomShape 15"/>
            <p:cNvSpPr/>
            <p:nvPr/>
          </p:nvSpPr>
          <p:spPr>
            <a:xfrm>
              <a:off x="7889040" y="298800"/>
              <a:ext cx="618120" cy="691560"/>
            </a:xfrm>
            <a:custGeom>
              <a:avLst/>
              <a:gdLst/>
              <a:ahLst/>
              <a:rect l="l" t="t" r="r" b="b"/>
              <a:pathLst>
                <a:path w="19276" h="19273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5b82d6"/>
                </a:gs>
                <a:gs pos="100000">
                  <a:srgbClr val="294685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16"/>
            <p:cNvSpPr/>
            <p:nvPr/>
          </p:nvSpPr>
          <p:spPr>
            <a:xfrm>
              <a:off x="8062200" y="504000"/>
              <a:ext cx="266760" cy="283320"/>
            </a:xfrm>
            <a:custGeom>
              <a:avLst/>
              <a:gdLst/>
              <a:ahLst/>
              <a:rect l="l" t="t" r="r" b="b"/>
              <a:pathLst>
                <a:path w="8219" h="7905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5b82d6"/>
                </a:gs>
                <a:gs pos="100000">
                  <a:srgbClr val="294685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723960" y="2084400"/>
            <a:ext cx="4308120" cy="2729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63238"/>
                </a:solidFill>
                <a:latin typeface="Raleway"/>
                <a:ea typeface="Raleway"/>
              </a:rPr>
              <a:t>La plateforme sera constitué de 03 modules dont: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5dbf"/>
              </a:buClr>
              <a:buFont typeface="Raleway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263238"/>
                </a:solidFill>
                <a:latin typeface="Raleway"/>
                <a:ea typeface="Raleway"/>
              </a:rPr>
              <a:t>Le Wiki</a:t>
            </a:r>
            <a:endParaRPr b="0" lang="fr-FR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5dbf"/>
              </a:buClr>
              <a:buFont typeface="Raleway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263238"/>
                </a:solidFill>
                <a:latin typeface="Raleway"/>
                <a:ea typeface="Raleway"/>
              </a:rPr>
              <a:t>Le Réseau social</a:t>
            </a:r>
            <a:endParaRPr b="0" lang="fr-FR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5dbf"/>
              </a:buClr>
              <a:buFont typeface="Raleway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263238"/>
                </a:solidFill>
                <a:latin typeface="Raleway"/>
                <a:ea typeface="Raleway"/>
              </a:rPr>
              <a:t>Un moteur de recherche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585" name="TextShape 2"/>
          <p:cNvSpPr txBox="1"/>
          <p:nvPr/>
        </p:nvSpPr>
        <p:spPr>
          <a:xfrm>
            <a:off x="2303640" y="343080"/>
            <a:ext cx="470412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Conception fonctionnelle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CustomShape 3"/>
          <p:cNvSpPr/>
          <p:nvPr/>
        </p:nvSpPr>
        <p:spPr>
          <a:xfrm>
            <a:off x="1572480" y="341280"/>
            <a:ext cx="48708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05dbf"/>
                </a:solidFill>
                <a:latin typeface="Fredoka One"/>
                <a:ea typeface="Fredoka One"/>
              </a:rPr>
              <a:t>2.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587" name="TextShape 4"/>
          <p:cNvSpPr txBox="1"/>
          <p:nvPr/>
        </p:nvSpPr>
        <p:spPr>
          <a:xfrm>
            <a:off x="2322000" y="885600"/>
            <a:ext cx="470412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05dbf"/>
                </a:solidFill>
                <a:latin typeface="Fredoka One"/>
                <a:ea typeface="Fredoka One"/>
              </a:rPr>
              <a:t>Description du système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CustomShape 5"/>
          <p:cNvSpPr/>
          <p:nvPr/>
        </p:nvSpPr>
        <p:spPr>
          <a:xfrm>
            <a:off x="1590480" y="883800"/>
            <a:ext cx="7315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05dbf"/>
                </a:solidFill>
                <a:latin typeface="Fredoka One"/>
                <a:ea typeface="Fredoka One"/>
              </a:rPr>
              <a:t>2.1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589" name="TextShape 6"/>
          <p:cNvSpPr txBox="1"/>
          <p:nvPr/>
        </p:nvSpPr>
        <p:spPr>
          <a:xfrm>
            <a:off x="737640" y="1483200"/>
            <a:ext cx="286992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Le Système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CustomShape 7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10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591" name="Google Shape;795;p48" descr=""/>
          <p:cNvPicPr/>
          <p:nvPr/>
        </p:nvPicPr>
        <p:blipFill>
          <a:blip r:embed="rId1"/>
          <a:stretch/>
        </p:blipFill>
        <p:spPr>
          <a:xfrm>
            <a:off x="5185080" y="1669680"/>
            <a:ext cx="3682080" cy="255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CustomShape 1"/>
          <p:cNvSpPr/>
          <p:nvPr/>
        </p:nvSpPr>
        <p:spPr>
          <a:xfrm>
            <a:off x="330120" y="1551240"/>
            <a:ext cx="2512800" cy="2513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2"/>
          <p:cNvSpPr/>
          <p:nvPr/>
        </p:nvSpPr>
        <p:spPr>
          <a:xfrm rot="10800000">
            <a:off x="2843280" y="2807640"/>
            <a:ext cx="46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3"/>
          <p:cNvSpPr/>
          <p:nvPr/>
        </p:nvSpPr>
        <p:spPr>
          <a:xfrm>
            <a:off x="3311640" y="1551240"/>
            <a:ext cx="2512800" cy="2513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4"/>
          <p:cNvSpPr/>
          <p:nvPr/>
        </p:nvSpPr>
        <p:spPr>
          <a:xfrm rot="10800000">
            <a:off x="5825160" y="2807640"/>
            <a:ext cx="483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5"/>
          <p:cNvSpPr/>
          <p:nvPr/>
        </p:nvSpPr>
        <p:spPr>
          <a:xfrm>
            <a:off x="6308280" y="1551240"/>
            <a:ext cx="2512800" cy="2513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TextShape 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05dbf"/>
                </a:solidFill>
                <a:latin typeface="Fredoka One"/>
                <a:ea typeface="Fredoka One"/>
              </a:rPr>
              <a:t>Description des modules du système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TextShape 7"/>
          <p:cNvSpPr txBox="1"/>
          <p:nvPr/>
        </p:nvSpPr>
        <p:spPr>
          <a:xfrm>
            <a:off x="524880" y="2295720"/>
            <a:ext cx="2123640" cy="1229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Raleway"/>
                <a:ea typeface="Raleway"/>
              </a:rPr>
              <a:t>Section du système ayant un  accès libre où tous les posts culturels qui ont été vérifiés par des experts seront publiés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99" name="TextShape 8"/>
          <p:cNvSpPr txBox="1"/>
          <p:nvPr/>
        </p:nvSpPr>
        <p:spPr>
          <a:xfrm>
            <a:off x="3506400" y="2292840"/>
            <a:ext cx="2123640" cy="1229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Raleway"/>
                <a:ea typeface="Raleway"/>
              </a:rPr>
              <a:t>Section protégée du système dont ont accès que ceux qui ont un compte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00" name="TextShape 9"/>
          <p:cNvSpPr txBox="1"/>
          <p:nvPr/>
        </p:nvSpPr>
        <p:spPr>
          <a:xfrm>
            <a:off x="642600" y="1834560"/>
            <a:ext cx="1790280" cy="47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rgbClr val="305dbf"/>
                </a:solidFill>
                <a:latin typeface="Fredoka One"/>
                <a:ea typeface="Fredoka One"/>
              </a:rPr>
              <a:t>Wiki</a:t>
            </a:r>
            <a:endParaRPr b="0" lang="fr-FR" sz="1900" spc="-1" strike="noStrike">
              <a:latin typeface="Arial"/>
            </a:endParaRPr>
          </a:p>
        </p:txBody>
      </p:sp>
      <p:sp>
        <p:nvSpPr>
          <p:cNvPr id="601" name="TextShape 10"/>
          <p:cNvSpPr txBox="1"/>
          <p:nvPr/>
        </p:nvSpPr>
        <p:spPr>
          <a:xfrm>
            <a:off x="3672720" y="1810440"/>
            <a:ext cx="1790280" cy="47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rgbClr val="305dbf"/>
                </a:solidFill>
                <a:latin typeface="Fredoka One"/>
                <a:ea typeface="Fredoka One"/>
              </a:rPr>
              <a:t>Réseau Social</a:t>
            </a:r>
            <a:endParaRPr b="0" lang="fr-FR" sz="1900" spc="-1" strike="noStrike">
              <a:latin typeface="Arial"/>
            </a:endParaRPr>
          </a:p>
        </p:txBody>
      </p:sp>
      <p:sp>
        <p:nvSpPr>
          <p:cNvPr id="602" name="TextShape 11"/>
          <p:cNvSpPr txBox="1"/>
          <p:nvPr/>
        </p:nvSpPr>
        <p:spPr>
          <a:xfrm>
            <a:off x="6487560" y="2448360"/>
            <a:ext cx="2123640" cy="117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Raleway"/>
                <a:ea typeface="Raleway"/>
              </a:rPr>
              <a:t>Module du système qui permet de faire les recherches de posts culturels plus rapidement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03" name="TextShape 12"/>
          <p:cNvSpPr txBox="1"/>
          <p:nvPr/>
        </p:nvSpPr>
        <p:spPr>
          <a:xfrm>
            <a:off x="6666480" y="1761480"/>
            <a:ext cx="1790280" cy="47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rgbClr val="305dbf"/>
                </a:solidFill>
                <a:latin typeface="Fredoka One"/>
                <a:ea typeface="Fredoka One"/>
              </a:rPr>
              <a:t>Moteur de recherche</a:t>
            </a:r>
            <a:endParaRPr b="0" lang="fr-FR" sz="1900" spc="-1" strike="noStrike">
              <a:latin typeface="Arial"/>
            </a:endParaRPr>
          </a:p>
        </p:txBody>
      </p:sp>
      <p:sp>
        <p:nvSpPr>
          <p:cNvPr id="604" name="CustomShape 13"/>
          <p:cNvSpPr/>
          <p:nvPr/>
        </p:nvSpPr>
        <p:spPr>
          <a:xfrm>
            <a:off x="794880" y="1231200"/>
            <a:ext cx="369720" cy="369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14"/>
          <p:cNvSpPr/>
          <p:nvPr/>
        </p:nvSpPr>
        <p:spPr>
          <a:xfrm>
            <a:off x="7931520" y="1309680"/>
            <a:ext cx="213120" cy="2131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15"/>
          <p:cNvSpPr/>
          <p:nvPr/>
        </p:nvSpPr>
        <p:spPr>
          <a:xfrm>
            <a:off x="5520960" y="3816720"/>
            <a:ext cx="97560" cy="97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16"/>
          <p:cNvSpPr/>
          <p:nvPr/>
        </p:nvSpPr>
        <p:spPr>
          <a:xfrm>
            <a:off x="5685120" y="3552480"/>
            <a:ext cx="271800" cy="27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17"/>
          <p:cNvSpPr/>
          <p:nvPr/>
        </p:nvSpPr>
        <p:spPr>
          <a:xfrm>
            <a:off x="1332360" y="1367280"/>
            <a:ext cx="97560" cy="97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18"/>
          <p:cNvSpPr/>
          <p:nvPr/>
        </p:nvSpPr>
        <p:spPr>
          <a:xfrm>
            <a:off x="3751560" y="1601280"/>
            <a:ext cx="97560" cy="97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0" name="Group 19"/>
          <p:cNvGrpSpPr/>
          <p:nvPr/>
        </p:nvGrpSpPr>
        <p:grpSpPr>
          <a:xfrm>
            <a:off x="477720" y="4069440"/>
            <a:ext cx="556920" cy="1071000"/>
            <a:chOff x="477720" y="4069440"/>
            <a:chExt cx="556920" cy="1071000"/>
          </a:xfrm>
        </p:grpSpPr>
        <p:sp>
          <p:nvSpPr>
            <p:cNvPr id="611" name="CustomShape 20"/>
            <p:cNvSpPr/>
            <p:nvPr/>
          </p:nvSpPr>
          <p:spPr>
            <a:xfrm flipH="1">
              <a:off x="582480" y="4431240"/>
              <a:ext cx="321120" cy="544680"/>
            </a:xfrm>
            <a:custGeom>
              <a:avLst/>
              <a:gdLst/>
              <a:ahLst/>
              <a:rect l="l" t="t" r="r" b="b"/>
              <a:pathLst>
                <a:path w="15169" h="25715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21"/>
            <p:cNvSpPr/>
            <p:nvPr/>
          </p:nvSpPr>
          <p:spPr>
            <a:xfrm flipH="1">
              <a:off x="477360" y="4069440"/>
              <a:ext cx="556920" cy="1070640"/>
            </a:xfrm>
            <a:custGeom>
              <a:avLst/>
              <a:gdLst/>
              <a:ahLst/>
              <a:rect l="l" t="t" r="r" b="b"/>
              <a:pathLst>
                <a:path w="26293" h="50526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22"/>
            <p:cNvSpPr/>
            <p:nvPr/>
          </p:nvSpPr>
          <p:spPr>
            <a:xfrm flipH="1">
              <a:off x="636840" y="4190400"/>
              <a:ext cx="160200" cy="950040"/>
            </a:xfrm>
            <a:custGeom>
              <a:avLst/>
              <a:gdLst/>
              <a:ahLst/>
              <a:rect l="l" t="t" r="r" b="b"/>
              <a:pathLst>
                <a:path w="7569" h="44834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23"/>
            <p:cNvSpPr/>
            <p:nvPr/>
          </p:nvSpPr>
          <p:spPr>
            <a:xfrm flipH="1">
              <a:off x="736560" y="4704480"/>
              <a:ext cx="133200" cy="104760"/>
            </a:xfrm>
            <a:custGeom>
              <a:avLst/>
              <a:gdLst/>
              <a:ahLst/>
              <a:rect l="l" t="t" r="r" b="b"/>
              <a:pathLst>
                <a:path w="6293" h="4955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24"/>
            <p:cNvSpPr/>
            <p:nvPr/>
          </p:nvSpPr>
          <p:spPr>
            <a:xfrm flipH="1">
              <a:off x="593640" y="4743000"/>
              <a:ext cx="143280" cy="63360"/>
            </a:xfrm>
            <a:custGeom>
              <a:avLst/>
              <a:gdLst/>
              <a:ahLst/>
              <a:rect l="l" t="t" r="r" b="b"/>
              <a:pathLst>
                <a:path w="6779" h="301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25"/>
            <p:cNvSpPr/>
            <p:nvPr/>
          </p:nvSpPr>
          <p:spPr>
            <a:xfrm flipH="1">
              <a:off x="591120" y="4951800"/>
              <a:ext cx="183960" cy="80280"/>
            </a:xfrm>
            <a:custGeom>
              <a:avLst/>
              <a:gdLst/>
              <a:ahLst/>
              <a:rect l="l" t="t" r="r" b="b"/>
              <a:pathLst>
                <a:path w="8694" h="3801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26"/>
            <p:cNvSpPr/>
            <p:nvPr/>
          </p:nvSpPr>
          <p:spPr>
            <a:xfrm flipH="1">
              <a:off x="771480" y="4892040"/>
              <a:ext cx="165240" cy="136800"/>
            </a:xfrm>
            <a:custGeom>
              <a:avLst/>
              <a:gdLst/>
              <a:ahLst/>
              <a:rect l="l" t="t" r="r" b="b"/>
              <a:pathLst>
                <a:path w="7813" h="6475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8" name="Group 27"/>
          <p:cNvGrpSpPr/>
          <p:nvPr/>
        </p:nvGrpSpPr>
        <p:grpSpPr>
          <a:xfrm>
            <a:off x="7368480" y="4278240"/>
            <a:ext cx="667800" cy="894960"/>
            <a:chOff x="7368480" y="4278240"/>
            <a:chExt cx="667800" cy="894960"/>
          </a:xfrm>
        </p:grpSpPr>
        <p:sp>
          <p:nvSpPr>
            <p:cNvPr id="619" name="CustomShape 28"/>
            <p:cNvSpPr/>
            <p:nvPr/>
          </p:nvSpPr>
          <p:spPr>
            <a:xfrm>
              <a:off x="7768800" y="4801320"/>
              <a:ext cx="267480" cy="162000"/>
            </a:xfrm>
            <a:custGeom>
              <a:avLst/>
              <a:gdLst/>
              <a:ahLst/>
              <a:rect l="l" t="t" r="r" b="b"/>
              <a:pathLst>
                <a:path w="7569" h="4583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29"/>
            <p:cNvSpPr/>
            <p:nvPr/>
          </p:nvSpPr>
          <p:spPr>
            <a:xfrm>
              <a:off x="7704000" y="4278240"/>
              <a:ext cx="196560" cy="387000"/>
            </a:xfrm>
            <a:custGeom>
              <a:avLst/>
              <a:gdLst/>
              <a:ahLst/>
              <a:rect l="l" t="t" r="r" b="b"/>
              <a:pathLst>
                <a:path w="5563" h="10947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30"/>
            <p:cNvSpPr/>
            <p:nvPr/>
          </p:nvSpPr>
          <p:spPr>
            <a:xfrm>
              <a:off x="7368480" y="4390920"/>
              <a:ext cx="324720" cy="320040"/>
            </a:xfrm>
            <a:custGeom>
              <a:avLst/>
              <a:gdLst/>
              <a:ahLst/>
              <a:rect l="l" t="t" r="r" b="b"/>
              <a:pathLst>
                <a:path w="9181" h="9057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31"/>
            <p:cNvSpPr/>
            <p:nvPr/>
          </p:nvSpPr>
          <p:spPr>
            <a:xfrm>
              <a:off x="7724520" y="4849920"/>
              <a:ext cx="184680" cy="323280"/>
            </a:xfrm>
            <a:custGeom>
              <a:avLst/>
              <a:gdLst/>
              <a:ahLst/>
              <a:rect l="l" t="t" r="r" b="b"/>
              <a:pathLst>
                <a:path w="5229" h="9143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32"/>
            <p:cNvSpPr/>
            <p:nvPr/>
          </p:nvSpPr>
          <p:spPr>
            <a:xfrm>
              <a:off x="7725600" y="4419360"/>
              <a:ext cx="83520" cy="720360"/>
            </a:xfrm>
            <a:custGeom>
              <a:avLst/>
              <a:gdLst/>
              <a:ahLst/>
              <a:rect l="l" t="t" r="r" b="b"/>
              <a:pathLst>
                <a:path w="2372" h="20366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33"/>
            <p:cNvSpPr/>
            <p:nvPr/>
          </p:nvSpPr>
          <p:spPr>
            <a:xfrm>
              <a:off x="7494480" y="4473000"/>
              <a:ext cx="235080" cy="490320"/>
            </a:xfrm>
            <a:custGeom>
              <a:avLst/>
              <a:gdLst/>
              <a:ahLst/>
              <a:rect l="l" t="t" r="r" b="b"/>
              <a:pathLst>
                <a:path w="6657" h="13861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5" name="CustomShape 34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11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TextShape 1"/>
          <p:cNvSpPr txBox="1"/>
          <p:nvPr/>
        </p:nvSpPr>
        <p:spPr>
          <a:xfrm>
            <a:off x="711720" y="1779480"/>
            <a:ext cx="4308120" cy="2729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63238"/>
                </a:solidFill>
                <a:latin typeface="Raleway"/>
                <a:ea typeface="Raleway"/>
              </a:rPr>
              <a:t>La plateforme devra fournir un ensemble de fonctionnalités qui permettront à ses utilisateurs d’interagir avec lui.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63238"/>
                </a:solidFill>
                <a:latin typeface="Raleway"/>
                <a:ea typeface="Raleway"/>
              </a:rPr>
              <a:t>Les fonctionnalités sont regroupés par acteurs comme suit…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627" name="TextShape 2"/>
          <p:cNvSpPr txBox="1"/>
          <p:nvPr/>
        </p:nvSpPr>
        <p:spPr>
          <a:xfrm>
            <a:off x="2303640" y="343080"/>
            <a:ext cx="470412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Conception fonctionnelle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CustomShape 3"/>
          <p:cNvSpPr/>
          <p:nvPr/>
        </p:nvSpPr>
        <p:spPr>
          <a:xfrm>
            <a:off x="1572480" y="341280"/>
            <a:ext cx="48708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05dbf"/>
                </a:solidFill>
                <a:latin typeface="Fredoka One"/>
                <a:ea typeface="Fredoka One"/>
              </a:rPr>
              <a:t>2.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629" name="TextShape 4"/>
          <p:cNvSpPr txBox="1"/>
          <p:nvPr/>
        </p:nvSpPr>
        <p:spPr>
          <a:xfrm>
            <a:off x="2322000" y="885600"/>
            <a:ext cx="470412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05dbf"/>
                </a:solidFill>
                <a:latin typeface="Fredoka One"/>
                <a:ea typeface="Fredoka One"/>
              </a:rPr>
              <a:t>Exigences fonctionnelles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1590480" y="883800"/>
            <a:ext cx="7135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05dbf"/>
                </a:solidFill>
                <a:latin typeface="Fredoka One"/>
                <a:ea typeface="Fredoka One"/>
              </a:rPr>
              <a:t>2.2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12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632" name="Google Shape;844;p50" descr=""/>
          <p:cNvPicPr/>
          <p:nvPr/>
        </p:nvPicPr>
        <p:blipFill>
          <a:blip r:embed="rId1"/>
          <a:stretch/>
        </p:blipFill>
        <p:spPr>
          <a:xfrm>
            <a:off x="5185080" y="1669680"/>
            <a:ext cx="3806280" cy="219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extShape 1"/>
          <p:cNvSpPr txBox="1"/>
          <p:nvPr/>
        </p:nvSpPr>
        <p:spPr>
          <a:xfrm>
            <a:off x="1275840" y="270000"/>
            <a:ext cx="6738120" cy="582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Fonctionnalités (Le Wiki)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4" name="Google Shape;850;p51" descr=""/>
          <p:cNvPicPr/>
          <p:nvPr/>
        </p:nvPicPr>
        <p:blipFill>
          <a:blip r:embed="rId1"/>
          <a:stretch/>
        </p:blipFill>
        <p:spPr>
          <a:xfrm>
            <a:off x="2199960" y="1029960"/>
            <a:ext cx="5173560" cy="4113000"/>
          </a:xfrm>
          <a:prstGeom prst="rect">
            <a:avLst/>
          </a:prstGeom>
          <a:ln>
            <a:noFill/>
          </a:ln>
        </p:spPr>
      </p:pic>
      <p:sp>
        <p:nvSpPr>
          <p:cNvPr id="635" name="CustomShape 2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13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extShape 1"/>
          <p:cNvSpPr txBox="1"/>
          <p:nvPr/>
        </p:nvSpPr>
        <p:spPr>
          <a:xfrm>
            <a:off x="1275840" y="270000"/>
            <a:ext cx="6738120" cy="582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Fonctionnalités (Le Réseau)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7" name="Google Shape;857;p52" descr=""/>
          <p:cNvPicPr/>
          <p:nvPr/>
        </p:nvPicPr>
        <p:blipFill>
          <a:blip r:embed="rId1"/>
          <a:stretch/>
        </p:blipFill>
        <p:spPr>
          <a:xfrm>
            <a:off x="2008800" y="1005480"/>
            <a:ext cx="5352840" cy="4137480"/>
          </a:xfrm>
          <a:prstGeom prst="rect">
            <a:avLst/>
          </a:prstGeom>
          <a:ln>
            <a:noFill/>
          </a:ln>
        </p:spPr>
      </p:pic>
      <p:sp>
        <p:nvSpPr>
          <p:cNvPr id="638" name="CustomShape 2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14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extShape 1"/>
          <p:cNvSpPr txBox="1"/>
          <p:nvPr/>
        </p:nvSpPr>
        <p:spPr>
          <a:xfrm>
            <a:off x="1275840" y="270000"/>
            <a:ext cx="6738120" cy="582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Fonctionnalités (L’Administration)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0" name="Google Shape;864;p53" descr=""/>
          <p:cNvPicPr/>
          <p:nvPr/>
        </p:nvPicPr>
        <p:blipFill>
          <a:blip r:embed="rId1"/>
          <a:stretch/>
        </p:blipFill>
        <p:spPr>
          <a:xfrm>
            <a:off x="1697400" y="1005480"/>
            <a:ext cx="5938920" cy="4137480"/>
          </a:xfrm>
          <a:prstGeom prst="rect">
            <a:avLst/>
          </a:prstGeom>
          <a:ln>
            <a:noFill/>
          </a:ln>
        </p:spPr>
      </p:pic>
      <p:sp>
        <p:nvSpPr>
          <p:cNvPr id="641" name="CustomShape 2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15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Shape 1"/>
          <p:cNvSpPr txBox="1"/>
          <p:nvPr/>
        </p:nvSpPr>
        <p:spPr>
          <a:xfrm>
            <a:off x="711720" y="1779480"/>
            <a:ext cx="4308120" cy="2729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63238"/>
                </a:solidFill>
                <a:latin typeface="Raleway"/>
                <a:ea typeface="Raleway"/>
              </a:rPr>
              <a:t>Afin de rendre notre solution crédible, il faudrait qu’elle remplisse certaines contraintes non fonctionnelles.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63238"/>
                </a:solidFill>
                <a:latin typeface="Raleway"/>
                <a:ea typeface="Raleway"/>
              </a:rPr>
              <a:t>Comme exigences non fonctionnelles nous avons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643" name="TextShape 2"/>
          <p:cNvSpPr txBox="1"/>
          <p:nvPr/>
        </p:nvSpPr>
        <p:spPr>
          <a:xfrm>
            <a:off x="2303640" y="343080"/>
            <a:ext cx="470412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Conception fonctionnelle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CustomShape 3"/>
          <p:cNvSpPr/>
          <p:nvPr/>
        </p:nvSpPr>
        <p:spPr>
          <a:xfrm>
            <a:off x="1572480" y="341280"/>
            <a:ext cx="48708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05dbf"/>
                </a:solidFill>
                <a:latin typeface="Fredoka One"/>
                <a:ea typeface="Fredoka One"/>
              </a:rPr>
              <a:t>2.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645" name="TextShape 4"/>
          <p:cNvSpPr txBox="1"/>
          <p:nvPr/>
        </p:nvSpPr>
        <p:spPr>
          <a:xfrm>
            <a:off x="2322000" y="885600"/>
            <a:ext cx="470412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05dbf"/>
                </a:solidFill>
                <a:latin typeface="Fredoka One"/>
                <a:ea typeface="Fredoka One"/>
              </a:rPr>
              <a:t>Exigences non fonctionnelles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CustomShape 5"/>
          <p:cNvSpPr/>
          <p:nvPr/>
        </p:nvSpPr>
        <p:spPr>
          <a:xfrm>
            <a:off x="1590480" y="883800"/>
            <a:ext cx="7315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05dbf"/>
                </a:solidFill>
                <a:latin typeface="Fredoka One"/>
                <a:ea typeface="Fredoka One"/>
              </a:rPr>
              <a:t>2.3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647" name="CustomShape 6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16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648" name="Google Shape;876;p54" descr=""/>
          <p:cNvPicPr/>
          <p:nvPr/>
        </p:nvPicPr>
        <p:blipFill>
          <a:blip r:embed="rId1"/>
          <a:stretch/>
        </p:blipFill>
        <p:spPr>
          <a:xfrm>
            <a:off x="5185080" y="1669680"/>
            <a:ext cx="3806280" cy="219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Shape 1"/>
          <p:cNvSpPr txBox="1"/>
          <p:nvPr/>
        </p:nvSpPr>
        <p:spPr>
          <a:xfrm>
            <a:off x="2303640" y="343080"/>
            <a:ext cx="506988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8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20" spc="-1" strike="noStrike">
                <a:solidFill>
                  <a:srgbClr val="305dbf"/>
                </a:solidFill>
                <a:latin typeface="Fredoka One"/>
                <a:ea typeface="Fredoka One"/>
              </a:rPr>
              <a:t>Exigences non fonctionnelles</a:t>
            </a:r>
            <a:endParaRPr b="0" lang="fr-FR" sz="28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CustomShape 2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17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651" name="CustomShape 3"/>
          <p:cNvSpPr/>
          <p:nvPr/>
        </p:nvSpPr>
        <p:spPr>
          <a:xfrm>
            <a:off x="1572120" y="305280"/>
            <a:ext cx="87588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05dbf"/>
                </a:solidFill>
                <a:latin typeface="Fredoka One"/>
                <a:ea typeface="Fredoka One"/>
              </a:rPr>
              <a:t>2.3</a:t>
            </a:r>
            <a:endParaRPr b="0" lang="fr-FR" sz="2800" spc="-1" strike="noStrike">
              <a:latin typeface="Arial"/>
            </a:endParaRPr>
          </a:p>
        </p:txBody>
      </p:sp>
      <p:graphicFrame>
        <p:nvGraphicFramePr>
          <p:cNvPr id="652" name="Table 4"/>
          <p:cNvGraphicFramePr/>
          <p:nvPr/>
        </p:nvGraphicFramePr>
        <p:xfrm>
          <a:off x="1153800" y="956880"/>
          <a:ext cx="6836040" cy="3647160"/>
        </p:xfrm>
        <a:graphic>
          <a:graphicData uri="http://schemas.openxmlformats.org/drawingml/2006/table">
            <a:tbl>
              <a:tblPr/>
              <a:tblGrid>
                <a:gridCol w="1577520"/>
                <a:gridCol w="5258520"/>
              </a:tblGrid>
              <a:tr h="4546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305dbf"/>
                          </a:solidFill>
                          <a:latin typeface="Fredoka One"/>
                          <a:ea typeface="Fredoka One"/>
                        </a:rPr>
                        <a:t>Aspect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305dbf"/>
                          </a:solidFill>
                          <a:latin typeface="Fredoka One"/>
                          <a:ea typeface="Fredoka One"/>
                        </a:rPr>
                        <a:t>Description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  <a:tr h="7300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305dbf"/>
                          </a:solidFill>
                          <a:latin typeface="Fredoka One"/>
                          <a:ea typeface="Fredoka One"/>
                        </a:rPr>
                        <a:t>Sécurité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Le système doit être sécuritaire, raison pour laquelle il devra fournir une interface d’authentification pour permettre aux utilisateurs de d’authentifier.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  <a:tr h="7300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305dbf"/>
                          </a:solidFill>
                          <a:latin typeface="Fredoka One"/>
                          <a:ea typeface="Fredoka One"/>
                        </a:rPr>
                        <a:t>Utilisation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La plateforme doit être aussi simple que possible, tout doit être clair et net, afin de donner la possibilité aux utilisateurs de revenir.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  <a:tr h="7300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305dbf"/>
                          </a:solidFill>
                          <a:latin typeface="Fredoka One"/>
                          <a:ea typeface="Fredoka One"/>
                        </a:rPr>
                        <a:t>Performance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La plateforme doit résoudre le problème posé, elle doit être robuste, charger rapidement (afin de combler l’expérience utilisateur des utilisateurs).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  <a:tr h="5475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305dbf"/>
                          </a:solidFill>
                          <a:latin typeface="Fredoka One"/>
                          <a:ea typeface="Fredoka One"/>
                        </a:rPr>
                        <a:t>portabilité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 </a:t>
                      </a: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La plateforme doit être accessible aussi bien sur ordinateur que sur tablette et mobile.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  <a:tr h="4546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305dbf"/>
                          </a:solidFill>
                          <a:latin typeface="Fredoka One"/>
                          <a:ea typeface="Fredoka One"/>
                        </a:rPr>
                        <a:t>Accessibilité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La plateforme doit être accessible à tous.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Shape 1"/>
          <p:cNvSpPr txBox="1"/>
          <p:nvPr/>
        </p:nvSpPr>
        <p:spPr>
          <a:xfrm>
            <a:off x="1231200" y="2187000"/>
            <a:ext cx="5838120" cy="1505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305dbf"/>
                </a:solidFill>
                <a:latin typeface="Fredoka One"/>
                <a:ea typeface="Fredoka One"/>
              </a:rPr>
              <a:t>Conception Technique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TextShape 2"/>
          <p:cNvSpPr txBox="1"/>
          <p:nvPr/>
        </p:nvSpPr>
        <p:spPr>
          <a:xfrm>
            <a:off x="3812040" y="1346040"/>
            <a:ext cx="93996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305dbf"/>
                </a:solidFill>
                <a:latin typeface="Fredoka One"/>
                <a:ea typeface="Fredoka One"/>
              </a:rPr>
              <a:t>3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CustomShape 3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18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656" name="Group 4"/>
          <p:cNvGrpSpPr/>
          <p:nvPr/>
        </p:nvGrpSpPr>
        <p:grpSpPr>
          <a:xfrm>
            <a:off x="5664240" y="3810960"/>
            <a:ext cx="1019520" cy="1378440"/>
            <a:chOff x="5664240" y="3810960"/>
            <a:chExt cx="1019520" cy="1378440"/>
          </a:xfrm>
        </p:grpSpPr>
        <p:sp>
          <p:nvSpPr>
            <p:cNvPr id="657" name="CustomShape 5"/>
            <p:cNvSpPr/>
            <p:nvPr/>
          </p:nvSpPr>
          <p:spPr>
            <a:xfrm flipH="1">
              <a:off x="5729040" y="3810960"/>
              <a:ext cx="954720" cy="1374120"/>
            </a:xfrm>
            <a:custGeom>
              <a:avLst/>
              <a:gdLst/>
              <a:ahLst/>
              <a:rect l="l" t="t" r="r" b="b"/>
              <a:pathLst>
                <a:path w="45047" h="64838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6"/>
            <p:cNvSpPr/>
            <p:nvPr/>
          </p:nvSpPr>
          <p:spPr>
            <a:xfrm flipH="1">
              <a:off x="6071760" y="3832200"/>
              <a:ext cx="494640" cy="1356840"/>
            </a:xfrm>
            <a:custGeom>
              <a:avLst/>
              <a:gdLst/>
              <a:ahLst/>
              <a:rect l="l" t="t" r="r" b="b"/>
              <a:pathLst>
                <a:path w="23345" h="64014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7"/>
            <p:cNvSpPr/>
            <p:nvPr/>
          </p:nvSpPr>
          <p:spPr>
            <a:xfrm flipH="1">
              <a:off x="6094440" y="4107240"/>
              <a:ext cx="113040" cy="380520"/>
            </a:xfrm>
            <a:custGeom>
              <a:avLst/>
              <a:gdLst/>
              <a:ahLst/>
              <a:rect l="l" t="t" r="r" b="b"/>
              <a:pathLst>
                <a:path w="5351" h="17965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8"/>
            <p:cNvSpPr/>
            <p:nvPr/>
          </p:nvSpPr>
          <p:spPr>
            <a:xfrm flipH="1">
              <a:off x="6207840" y="4331160"/>
              <a:ext cx="441000" cy="156960"/>
            </a:xfrm>
            <a:custGeom>
              <a:avLst/>
              <a:gdLst/>
              <a:ahLst/>
              <a:rect l="l" t="t" r="r" b="b"/>
              <a:pathLst>
                <a:path w="20822" h="7418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9"/>
            <p:cNvSpPr/>
            <p:nvPr/>
          </p:nvSpPr>
          <p:spPr>
            <a:xfrm flipH="1">
              <a:off x="5769000" y="4480560"/>
              <a:ext cx="321120" cy="544680"/>
            </a:xfrm>
            <a:custGeom>
              <a:avLst/>
              <a:gdLst/>
              <a:ahLst/>
              <a:rect l="l" t="t" r="r" b="b"/>
              <a:pathLst>
                <a:path w="15169" h="25715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10"/>
            <p:cNvSpPr/>
            <p:nvPr/>
          </p:nvSpPr>
          <p:spPr>
            <a:xfrm flipH="1">
              <a:off x="6090480" y="4734360"/>
              <a:ext cx="573120" cy="290880"/>
            </a:xfrm>
            <a:custGeom>
              <a:avLst/>
              <a:gdLst/>
              <a:ahLst/>
              <a:rect l="l" t="t" r="r" b="b"/>
              <a:pathLst>
                <a:path w="27053" h="13739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11"/>
            <p:cNvSpPr/>
            <p:nvPr/>
          </p:nvSpPr>
          <p:spPr>
            <a:xfrm flipH="1">
              <a:off x="5663880" y="4118760"/>
              <a:ext cx="556920" cy="1070640"/>
            </a:xfrm>
            <a:custGeom>
              <a:avLst/>
              <a:gdLst/>
              <a:ahLst/>
              <a:rect l="l" t="t" r="r" b="b"/>
              <a:pathLst>
                <a:path w="26293" h="50526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12"/>
            <p:cNvSpPr/>
            <p:nvPr/>
          </p:nvSpPr>
          <p:spPr>
            <a:xfrm flipH="1">
              <a:off x="5823000" y="4239360"/>
              <a:ext cx="160200" cy="950040"/>
            </a:xfrm>
            <a:custGeom>
              <a:avLst/>
              <a:gdLst/>
              <a:ahLst/>
              <a:rect l="l" t="t" r="r" b="b"/>
              <a:pathLst>
                <a:path w="7569" h="44834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13"/>
            <p:cNvSpPr/>
            <p:nvPr/>
          </p:nvSpPr>
          <p:spPr>
            <a:xfrm flipH="1">
              <a:off x="5923080" y="4753800"/>
              <a:ext cx="133200" cy="104760"/>
            </a:xfrm>
            <a:custGeom>
              <a:avLst/>
              <a:gdLst/>
              <a:ahLst/>
              <a:rect l="l" t="t" r="r" b="b"/>
              <a:pathLst>
                <a:path w="6293" h="4955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14"/>
            <p:cNvSpPr/>
            <p:nvPr/>
          </p:nvSpPr>
          <p:spPr>
            <a:xfrm flipH="1">
              <a:off x="5779800" y="4792320"/>
              <a:ext cx="143280" cy="63360"/>
            </a:xfrm>
            <a:custGeom>
              <a:avLst/>
              <a:gdLst/>
              <a:ahLst/>
              <a:rect l="l" t="t" r="r" b="b"/>
              <a:pathLst>
                <a:path w="6779" h="301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15"/>
            <p:cNvSpPr/>
            <p:nvPr/>
          </p:nvSpPr>
          <p:spPr>
            <a:xfrm flipH="1">
              <a:off x="5777280" y="5001120"/>
              <a:ext cx="183960" cy="80280"/>
            </a:xfrm>
            <a:custGeom>
              <a:avLst/>
              <a:gdLst/>
              <a:ahLst/>
              <a:rect l="l" t="t" r="r" b="b"/>
              <a:pathLst>
                <a:path w="8694" h="3801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16"/>
            <p:cNvSpPr/>
            <p:nvPr/>
          </p:nvSpPr>
          <p:spPr>
            <a:xfrm flipH="1">
              <a:off x="5957640" y="4941360"/>
              <a:ext cx="165240" cy="136800"/>
            </a:xfrm>
            <a:custGeom>
              <a:avLst/>
              <a:gdLst/>
              <a:ahLst/>
              <a:rect l="l" t="t" r="r" b="b"/>
              <a:pathLst>
                <a:path w="7813" h="6475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9" name="Group 17"/>
          <p:cNvGrpSpPr/>
          <p:nvPr/>
        </p:nvGrpSpPr>
        <p:grpSpPr>
          <a:xfrm>
            <a:off x="6684120" y="4278240"/>
            <a:ext cx="667440" cy="894960"/>
            <a:chOff x="6684120" y="4278240"/>
            <a:chExt cx="667440" cy="894960"/>
          </a:xfrm>
        </p:grpSpPr>
        <p:sp>
          <p:nvSpPr>
            <p:cNvPr id="670" name="CustomShape 18"/>
            <p:cNvSpPr/>
            <p:nvPr/>
          </p:nvSpPr>
          <p:spPr>
            <a:xfrm>
              <a:off x="7084080" y="4801320"/>
              <a:ext cx="267480" cy="162000"/>
            </a:xfrm>
            <a:custGeom>
              <a:avLst/>
              <a:gdLst/>
              <a:ahLst/>
              <a:rect l="l" t="t" r="r" b="b"/>
              <a:pathLst>
                <a:path w="7569" h="4583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19"/>
            <p:cNvSpPr/>
            <p:nvPr/>
          </p:nvSpPr>
          <p:spPr>
            <a:xfrm>
              <a:off x="7019640" y="4278240"/>
              <a:ext cx="196560" cy="387000"/>
            </a:xfrm>
            <a:custGeom>
              <a:avLst/>
              <a:gdLst/>
              <a:ahLst/>
              <a:rect l="l" t="t" r="r" b="b"/>
              <a:pathLst>
                <a:path w="5563" h="10947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20"/>
            <p:cNvSpPr/>
            <p:nvPr/>
          </p:nvSpPr>
          <p:spPr>
            <a:xfrm>
              <a:off x="6684120" y="4390920"/>
              <a:ext cx="324720" cy="320040"/>
            </a:xfrm>
            <a:custGeom>
              <a:avLst/>
              <a:gdLst/>
              <a:ahLst/>
              <a:rect l="l" t="t" r="r" b="b"/>
              <a:pathLst>
                <a:path w="9181" h="9057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21"/>
            <p:cNvSpPr/>
            <p:nvPr/>
          </p:nvSpPr>
          <p:spPr>
            <a:xfrm>
              <a:off x="7040160" y="4849920"/>
              <a:ext cx="184680" cy="323280"/>
            </a:xfrm>
            <a:custGeom>
              <a:avLst/>
              <a:gdLst/>
              <a:ahLst/>
              <a:rect l="l" t="t" r="r" b="b"/>
              <a:pathLst>
                <a:path w="5229" h="9143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22"/>
            <p:cNvSpPr/>
            <p:nvPr/>
          </p:nvSpPr>
          <p:spPr>
            <a:xfrm>
              <a:off x="7041240" y="4419360"/>
              <a:ext cx="83520" cy="720360"/>
            </a:xfrm>
            <a:custGeom>
              <a:avLst/>
              <a:gdLst/>
              <a:ahLst/>
              <a:rect l="l" t="t" r="r" b="b"/>
              <a:pathLst>
                <a:path w="2372" h="20366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23"/>
            <p:cNvSpPr/>
            <p:nvPr/>
          </p:nvSpPr>
          <p:spPr>
            <a:xfrm>
              <a:off x="6809760" y="4473000"/>
              <a:ext cx="235080" cy="490320"/>
            </a:xfrm>
            <a:custGeom>
              <a:avLst/>
              <a:gdLst/>
              <a:ahLst/>
              <a:rect l="l" t="t" r="r" b="b"/>
              <a:pathLst>
                <a:path w="6657" h="13861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TextShape 1"/>
          <p:cNvSpPr txBox="1"/>
          <p:nvPr/>
        </p:nvSpPr>
        <p:spPr>
          <a:xfrm>
            <a:off x="711720" y="1779480"/>
            <a:ext cx="4308120" cy="2729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63238"/>
                </a:solidFill>
                <a:latin typeface="Raleway"/>
                <a:ea typeface="Raleway"/>
              </a:rPr>
              <a:t>Notre solution devra manipuler plusieurs entités métiers, et qui pourront communiquer entre elles en s’échangeant des messages.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63238"/>
                </a:solidFill>
                <a:latin typeface="Raleway"/>
                <a:ea typeface="Raleway"/>
              </a:rPr>
              <a:t>Nous avons donc la liste suivante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677" name="TextShape 2"/>
          <p:cNvSpPr txBox="1"/>
          <p:nvPr/>
        </p:nvSpPr>
        <p:spPr>
          <a:xfrm>
            <a:off x="2303640" y="343080"/>
            <a:ext cx="470412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Conception technique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CustomShape 3"/>
          <p:cNvSpPr/>
          <p:nvPr/>
        </p:nvSpPr>
        <p:spPr>
          <a:xfrm>
            <a:off x="1572480" y="341280"/>
            <a:ext cx="48708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05dbf"/>
                </a:solidFill>
                <a:latin typeface="Fredoka One"/>
                <a:ea typeface="Fredoka One"/>
              </a:rPr>
              <a:t>3.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679" name="TextShape 4"/>
          <p:cNvSpPr txBox="1"/>
          <p:nvPr/>
        </p:nvSpPr>
        <p:spPr>
          <a:xfrm>
            <a:off x="2322000" y="885600"/>
            <a:ext cx="523476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05dbf"/>
                </a:solidFill>
                <a:latin typeface="Fredoka One"/>
                <a:ea typeface="Fredoka One"/>
              </a:rPr>
              <a:t>Description des entités du système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CustomShape 5"/>
          <p:cNvSpPr/>
          <p:nvPr/>
        </p:nvSpPr>
        <p:spPr>
          <a:xfrm>
            <a:off x="1590480" y="883800"/>
            <a:ext cx="7135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05dbf"/>
                </a:solidFill>
                <a:latin typeface="Fredoka One"/>
                <a:ea typeface="Fredoka One"/>
              </a:rPr>
              <a:t>3.1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681" name="CustomShape 6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19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682" name="Google Shape;922;p57" descr=""/>
          <p:cNvPicPr/>
          <p:nvPr/>
        </p:nvPicPr>
        <p:blipFill>
          <a:blip r:embed="rId1"/>
          <a:stretch/>
        </p:blipFill>
        <p:spPr>
          <a:xfrm>
            <a:off x="5172840" y="1669680"/>
            <a:ext cx="3539520" cy="255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311760" y="2257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05dbf"/>
                </a:solidFill>
                <a:latin typeface="Fredoka One"/>
                <a:ea typeface="Fredoka One"/>
              </a:rPr>
              <a:t>Notre équipe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2553480" y="1484280"/>
            <a:ext cx="1957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Raleway"/>
                <a:ea typeface="Raleway"/>
              </a:rPr>
              <a:t>Développeur Backend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2553480" y="1184040"/>
            <a:ext cx="1957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305dbf"/>
                </a:solidFill>
                <a:latin typeface="Fredoka One"/>
                <a:ea typeface="Fredoka One"/>
              </a:rPr>
              <a:t>Feny</a:t>
            </a:r>
            <a:r>
              <a:rPr b="0" lang="en" sz="1600" spc="-1" strike="noStrike">
                <a:solidFill>
                  <a:srgbClr val="305dbf"/>
                </a:solidFill>
                <a:latin typeface="Fredoka One"/>
                <a:ea typeface="Fredoka One"/>
              </a:rPr>
              <a:t>ep </a:t>
            </a:r>
            <a:r>
              <a:rPr b="0" lang="en" sz="1600" spc="-1" strike="noStrike">
                <a:solidFill>
                  <a:srgbClr val="305dbf"/>
                </a:solidFill>
                <a:latin typeface="Fredoka One"/>
                <a:ea typeface="Fredoka One"/>
              </a:rPr>
              <a:t>Wan</a:t>
            </a:r>
            <a:r>
              <a:rPr b="0" lang="en" sz="1600" spc="-1" strike="noStrike">
                <a:solidFill>
                  <a:srgbClr val="305dbf"/>
                </a:solidFill>
                <a:latin typeface="Fredoka One"/>
                <a:ea typeface="Fredoka One"/>
              </a:rPr>
              <a:t>gue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82" name="TextShape 4"/>
          <p:cNvSpPr txBox="1"/>
          <p:nvPr/>
        </p:nvSpPr>
        <p:spPr>
          <a:xfrm>
            <a:off x="6544080" y="1521000"/>
            <a:ext cx="1957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Raleway"/>
                <a:ea typeface="Raleway"/>
              </a:rPr>
              <a:t>Développeur Backend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83" name="TextShape 5"/>
          <p:cNvSpPr txBox="1"/>
          <p:nvPr/>
        </p:nvSpPr>
        <p:spPr>
          <a:xfrm>
            <a:off x="6543720" y="1184040"/>
            <a:ext cx="1957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305dbf"/>
                </a:solidFill>
                <a:latin typeface="Fredoka One"/>
                <a:ea typeface="Fredoka One"/>
              </a:rPr>
              <a:t>Fotso Omer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84" name="CustomShape 6"/>
          <p:cNvSpPr/>
          <p:nvPr/>
        </p:nvSpPr>
        <p:spPr>
          <a:xfrm>
            <a:off x="1123200" y="937080"/>
            <a:ext cx="1337040" cy="1270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TextShape 7"/>
          <p:cNvSpPr txBox="1"/>
          <p:nvPr/>
        </p:nvSpPr>
        <p:spPr>
          <a:xfrm>
            <a:off x="2571840" y="2843280"/>
            <a:ext cx="1957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Raleway"/>
                <a:ea typeface="Raleway"/>
              </a:rPr>
              <a:t>Développeur Frontend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386" name="TextShape 8"/>
          <p:cNvSpPr txBox="1"/>
          <p:nvPr/>
        </p:nvSpPr>
        <p:spPr>
          <a:xfrm>
            <a:off x="2571840" y="2543040"/>
            <a:ext cx="1957320" cy="336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305dbf"/>
                </a:solidFill>
                <a:latin typeface="Fredoka One"/>
                <a:ea typeface="Fredoka One"/>
              </a:rPr>
              <a:t>Kana Blondelle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87" name="TextShape 9"/>
          <p:cNvSpPr txBox="1"/>
          <p:nvPr/>
        </p:nvSpPr>
        <p:spPr>
          <a:xfrm>
            <a:off x="6562080" y="2819160"/>
            <a:ext cx="1957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Raleway"/>
                <a:ea typeface="Raleway"/>
              </a:rPr>
              <a:t>Développeur Frontend &amp; Backend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88" name="TextShape 10"/>
          <p:cNvSpPr txBox="1"/>
          <p:nvPr/>
        </p:nvSpPr>
        <p:spPr>
          <a:xfrm>
            <a:off x="6562080" y="2482200"/>
            <a:ext cx="1957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305dbf"/>
                </a:solidFill>
                <a:latin typeface="Fredoka One"/>
                <a:ea typeface="Fredoka One"/>
              </a:rPr>
              <a:t>Kombou Dilane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89" name="TextShape 11"/>
          <p:cNvSpPr txBox="1"/>
          <p:nvPr/>
        </p:nvSpPr>
        <p:spPr>
          <a:xfrm>
            <a:off x="2565720" y="4190400"/>
            <a:ext cx="1957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Raleway"/>
                <a:ea typeface="Raleway"/>
              </a:rPr>
              <a:t>Développeur Frontend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390" name="TextShape 12"/>
          <p:cNvSpPr txBox="1"/>
          <p:nvPr/>
        </p:nvSpPr>
        <p:spPr>
          <a:xfrm>
            <a:off x="2565720" y="3889800"/>
            <a:ext cx="2258280" cy="336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305dbf"/>
                </a:solidFill>
                <a:latin typeface="Fredoka One"/>
                <a:ea typeface="Fredoka One"/>
              </a:rPr>
              <a:t>Ngimdock Zemfack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91" name="CustomShape 13"/>
          <p:cNvSpPr/>
          <p:nvPr/>
        </p:nvSpPr>
        <p:spPr>
          <a:xfrm>
            <a:off x="8182080" y="2559600"/>
            <a:ext cx="263880" cy="238680"/>
          </a:xfrm>
          <a:custGeom>
            <a:avLst/>
            <a:gdLst/>
            <a:ahLst/>
            <a:rect l="l" t="t" r="r" b="b"/>
            <a:pathLst>
              <a:path w="19601" h="18196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2" name="Google Shape;564;p40" descr=""/>
          <p:cNvPicPr/>
          <p:nvPr/>
        </p:nvPicPr>
        <p:blipFill>
          <a:blip r:embed="rId1"/>
          <a:srcRect l="0" t="24150" r="0" b="0"/>
          <a:stretch/>
        </p:blipFill>
        <p:spPr>
          <a:xfrm>
            <a:off x="5094720" y="2297520"/>
            <a:ext cx="1279800" cy="1279800"/>
          </a:xfrm>
          <a:prstGeom prst="rect">
            <a:avLst/>
          </a:prstGeom>
          <a:ln>
            <a:noFill/>
          </a:ln>
        </p:spPr>
      </p:pic>
      <p:sp>
        <p:nvSpPr>
          <p:cNvPr id="393" name="CustomShape 14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02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394" name="Google Shape;566;p40" descr=""/>
          <p:cNvPicPr/>
          <p:nvPr/>
        </p:nvPicPr>
        <p:blipFill>
          <a:blip r:embed="rId2"/>
          <a:srcRect l="0" t="17904" r="0" b="10926"/>
          <a:stretch/>
        </p:blipFill>
        <p:spPr>
          <a:xfrm>
            <a:off x="1118520" y="2300400"/>
            <a:ext cx="1337040" cy="1270440"/>
          </a:xfrm>
          <a:prstGeom prst="rect">
            <a:avLst/>
          </a:prstGeom>
          <a:ln>
            <a:noFill/>
          </a:ln>
        </p:spPr>
      </p:pic>
      <p:pic>
        <p:nvPicPr>
          <p:cNvPr id="395" name="Google Shape;567;p40" descr=""/>
          <p:cNvPicPr/>
          <p:nvPr/>
        </p:nvPicPr>
        <p:blipFill>
          <a:blip r:embed="rId3"/>
          <a:srcRect l="0" t="9960" r="0" b="34254"/>
          <a:stretch/>
        </p:blipFill>
        <p:spPr>
          <a:xfrm>
            <a:off x="5087160" y="935280"/>
            <a:ext cx="1279800" cy="1270440"/>
          </a:xfrm>
          <a:prstGeom prst="rect">
            <a:avLst/>
          </a:prstGeom>
          <a:ln>
            <a:noFill/>
          </a:ln>
        </p:spPr>
      </p:pic>
      <p:pic>
        <p:nvPicPr>
          <p:cNvPr id="396" name="Google Shape;568;p40" descr=""/>
          <p:cNvPicPr/>
          <p:nvPr/>
        </p:nvPicPr>
        <p:blipFill>
          <a:blip r:embed="rId4"/>
          <a:srcRect l="0" t="0" r="0" b="-5240"/>
          <a:stretch/>
        </p:blipFill>
        <p:spPr>
          <a:xfrm>
            <a:off x="1135440" y="941760"/>
            <a:ext cx="1337040" cy="1337040"/>
          </a:xfrm>
          <a:prstGeom prst="rect">
            <a:avLst/>
          </a:prstGeom>
          <a:ln>
            <a:noFill/>
          </a:ln>
        </p:spPr>
      </p:pic>
      <p:pic>
        <p:nvPicPr>
          <p:cNvPr id="397" name="Google Shape;569;p40" descr=""/>
          <p:cNvPicPr/>
          <p:nvPr/>
        </p:nvPicPr>
        <p:blipFill>
          <a:blip r:embed="rId5"/>
          <a:stretch/>
        </p:blipFill>
        <p:spPr>
          <a:xfrm>
            <a:off x="1118520" y="3743280"/>
            <a:ext cx="1337040" cy="119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TextShape 1"/>
          <p:cNvSpPr txBox="1"/>
          <p:nvPr/>
        </p:nvSpPr>
        <p:spPr>
          <a:xfrm>
            <a:off x="2303640" y="343080"/>
            <a:ext cx="506988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20" spc="-1" strike="noStrike">
                <a:solidFill>
                  <a:srgbClr val="305dbf"/>
                </a:solidFill>
                <a:latin typeface="Fredoka One"/>
                <a:ea typeface="Fredoka One"/>
              </a:rPr>
              <a:t>Description des entités</a:t>
            </a:r>
            <a:endParaRPr b="0" lang="fr-FR" sz="28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20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1572480" y="343080"/>
            <a:ext cx="80352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05dbf"/>
                </a:solidFill>
                <a:latin typeface="Fredoka One"/>
                <a:ea typeface="Fredoka One"/>
              </a:rPr>
              <a:t>3.1</a:t>
            </a:r>
            <a:endParaRPr b="0" lang="fr-FR" sz="2800" spc="-1" strike="noStrike">
              <a:latin typeface="Arial"/>
            </a:endParaRPr>
          </a:p>
        </p:txBody>
      </p:sp>
      <p:graphicFrame>
        <p:nvGraphicFramePr>
          <p:cNvPr id="686" name="Table 4"/>
          <p:cNvGraphicFramePr/>
          <p:nvPr/>
        </p:nvGraphicFramePr>
        <p:xfrm>
          <a:off x="1153800" y="956880"/>
          <a:ext cx="6836040" cy="3647160"/>
        </p:xfrm>
        <a:graphic>
          <a:graphicData uri="http://schemas.openxmlformats.org/drawingml/2006/table">
            <a:tbl>
              <a:tblPr/>
              <a:tblGrid>
                <a:gridCol w="1577520"/>
                <a:gridCol w="5258520"/>
              </a:tblGrid>
              <a:tr h="425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305dbf"/>
                          </a:solidFill>
                          <a:latin typeface="Fredoka One"/>
                          <a:ea typeface="Fredoka One"/>
                        </a:rPr>
                        <a:t>Entité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305dbf"/>
                          </a:solidFill>
                          <a:latin typeface="Fredoka One"/>
                          <a:ea typeface="Fredoka One"/>
                        </a:rPr>
                        <a:t>Description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  <a:tr h="124812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305dbf"/>
                          </a:solidFill>
                          <a:latin typeface="Fredoka One"/>
                          <a:ea typeface="Fredoka One"/>
                        </a:rPr>
                        <a:t>Utilisateur (Abonné, Expert, Administrateur)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Cette entité, de manière générale représente les utilisateurs de la plateforme: Les acteurs du système.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  <a:tr h="5475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305dbf"/>
                          </a:solidFill>
                          <a:latin typeface="Fredoka One"/>
                          <a:ea typeface="Fredoka One"/>
                        </a:rPr>
                        <a:t>Post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Une entité </a:t>
                      </a:r>
                      <a:r>
                        <a:rPr b="1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Post</a:t>
                      </a: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, représente les posts qui seront publiés dans le réseau social, ainsi que dans le wiki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  <a:tr h="7300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305dbf"/>
                          </a:solidFill>
                          <a:latin typeface="Fredoka One"/>
                          <a:ea typeface="Fredoka One"/>
                        </a:rPr>
                        <a:t>Commentaire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Une entité </a:t>
                      </a:r>
                      <a:r>
                        <a:rPr b="1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commentaire</a:t>
                      </a: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 fait référence aux différentes appréciations, remaques, message laissé par un utilisateur sous un post en particulier.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  <a:tr h="5475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305dbf"/>
                          </a:solidFill>
                          <a:latin typeface="Fredoka One"/>
                          <a:ea typeface="Fredoka One"/>
                        </a:rPr>
                        <a:t>Catégorie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Une catégorie concerne un grand sujet sur lequel on peut débattre.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  <a:tr h="5475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305dbf"/>
                          </a:solidFill>
                          <a:latin typeface="Fredoka One"/>
                          <a:ea typeface="Fredoka One"/>
                        </a:rPr>
                        <a:t>Topic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Un Topic est considéré comme un sous ensemble d’un commentaire. Il est donc plus restreint et spécifique.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935;p59" descr=""/>
          <p:cNvPicPr/>
          <p:nvPr/>
        </p:nvPicPr>
        <p:blipFill>
          <a:blip r:embed="rId1"/>
          <a:stretch/>
        </p:blipFill>
        <p:spPr>
          <a:xfrm>
            <a:off x="4217040" y="0"/>
            <a:ext cx="4955040" cy="51433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</p:spPr>
      </p:pic>
      <p:sp>
        <p:nvSpPr>
          <p:cNvPr id="688" name="CustomShape 1"/>
          <p:cNvSpPr/>
          <p:nvPr/>
        </p:nvSpPr>
        <p:spPr>
          <a:xfrm>
            <a:off x="341280" y="158400"/>
            <a:ext cx="3790080" cy="9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Diagramme de classes</a:t>
            </a:r>
            <a:endParaRPr b="0" lang="fr-FR" sz="2600" spc="-1" strike="noStrike">
              <a:latin typeface="Arial"/>
            </a:endParaRPr>
          </a:p>
        </p:txBody>
      </p:sp>
      <p:pic>
        <p:nvPicPr>
          <p:cNvPr id="689" name="Google Shape;937;p59" descr=""/>
          <p:cNvPicPr/>
          <p:nvPr/>
        </p:nvPicPr>
        <p:blipFill>
          <a:blip r:embed="rId2"/>
          <a:stretch/>
        </p:blipFill>
        <p:spPr>
          <a:xfrm>
            <a:off x="79200" y="1517400"/>
            <a:ext cx="3912120" cy="2501640"/>
          </a:xfrm>
          <a:prstGeom prst="rect">
            <a:avLst/>
          </a:prstGeom>
          <a:ln>
            <a:noFill/>
          </a:ln>
        </p:spPr>
      </p:pic>
      <p:sp>
        <p:nvSpPr>
          <p:cNvPr id="690" name="CustomShape 2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21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TextShape 1"/>
          <p:cNvSpPr txBox="1"/>
          <p:nvPr/>
        </p:nvSpPr>
        <p:spPr>
          <a:xfrm>
            <a:off x="711720" y="1779480"/>
            <a:ext cx="4308120" cy="2729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63238"/>
                </a:solidFill>
                <a:latin typeface="Raleway"/>
                <a:ea typeface="Raleway"/>
              </a:rPr>
              <a:t>Les éléments constitutifs de notre système sont en mouvement, cela se matérialise par les échanges de messages des uns aux autres.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92" name="TextShape 2"/>
          <p:cNvSpPr txBox="1"/>
          <p:nvPr/>
        </p:nvSpPr>
        <p:spPr>
          <a:xfrm>
            <a:off x="2303640" y="343080"/>
            <a:ext cx="470412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Conception technique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CustomShape 3"/>
          <p:cNvSpPr/>
          <p:nvPr/>
        </p:nvSpPr>
        <p:spPr>
          <a:xfrm>
            <a:off x="1572480" y="341280"/>
            <a:ext cx="48708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05dbf"/>
                </a:solidFill>
                <a:latin typeface="Fredoka One"/>
                <a:ea typeface="Fredoka One"/>
              </a:rPr>
              <a:t>3.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694" name="TextShape 4"/>
          <p:cNvSpPr txBox="1"/>
          <p:nvPr/>
        </p:nvSpPr>
        <p:spPr>
          <a:xfrm>
            <a:off x="2322000" y="885600"/>
            <a:ext cx="523476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05dbf"/>
                </a:solidFill>
                <a:latin typeface="Fredoka One"/>
                <a:ea typeface="Fredoka One"/>
              </a:rPr>
              <a:t>Aspect dynamique du système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CustomShape 5"/>
          <p:cNvSpPr/>
          <p:nvPr/>
        </p:nvSpPr>
        <p:spPr>
          <a:xfrm>
            <a:off x="1590480" y="883800"/>
            <a:ext cx="7315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05dbf"/>
                </a:solidFill>
                <a:latin typeface="Fredoka One"/>
                <a:ea typeface="Fredoka One"/>
              </a:rPr>
              <a:t>3.2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696" name="CustomShape 6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22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697" name="Google Shape;949;p60" descr=""/>
          <p:cNvPicPr/>
          <p:nvPr/>
        </p:nvPicPr>
        <p:blipFill>
          <a:blip r:embed="rId1"/>
          <a:stretch/>
        </p:blipFill>
        <p:spPr>
          <a:xfrm>
            <a:off x="5172840" y="1669680"/>
            <a:ext cx="3491280" cy="255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ustomShape 1"/>
          <p:cNvSpPr/>
          <p:nvPr/>
        </p:nvSpPr>
        <p:spPr>
          <a:xfrm>
            <a:off x="341280" y="158400"/>
            <a:ext cx="379008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Diagramme de séquence de création d’un post culturel</a:t>
            </a:r>
            <a:endParaRPr b="0" lang="fr-FR" sz="2600" spc="-1" strike="noStrike">
              <a:latin typeface="Arial"/>
            </a:endParaRPr>
          </a:p>
        </p:txBody>
      </p:sp>
      <p:pic>
        <p:nvPicPr>
          <p:cNvPr id="699" name="Google Shape;955;p61" descr=""/>
          <p:cNvPicPr/>
          <p:nvPr/>
        </p:nvPicPr>
        <p:blipFill>
          <a:blip r:embed="rId1"/>
          <a:stretch/>
        </p:blipFill>
        <p:spPr>
          <a:xfrm>
            <a:off x="79200" y="1852920"/>
            <a:ext cx="3912120" cy="2501640"/>
          </a:xfrm>
          <a:prstGeom prst="rect">
            <a:avLst/>
          </a:prstGeom>
          <a:ln>
            <a:noFill/>
          </a:ln>
        </p:spPr>
      </p:pic>
      <p:pic>
        <p:nvPicPr>
          <p:cNvPr id="700" name="Google Shape;956;p61" descr=""/>
          <p:cNvPicPr/>
          <p:nvPr/>
        </p:nvPicPr>
        <p:blipFill>
          <a:blip r:embed="rId2"/>
          <a:stretch/>
        </p:blipFill>
        <p:spPr>
          <a:xfrm>
            <a:off x="4345200" y="0"/>
            <a:ext cx="4798440" cy="5142960"/>
          </a:xfrm>
          <a:prstGeom prst="rect">
            <a:avLst/>
          </a:prstGeom>
          <a:ln>
            <a:noFill/>
          </a:ln>
        </p:spPr>
      </p:pic>
      <p:sp>
        <p:nvSpPr>
          <p:cNvPr id="701" name="CustomShape 2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23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CustomShape 1"/>
          <p:cNvSpPr/>
          <p:nvPr/>
        </p:nvSpPr>
        <p:spPr>
          <a:xfrm>
            <a:off x="341280" y="158400"/>
            <a:ext cx="379008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Diagramme d’état transition d’un post culturel</a:t>
            </a:r>
            <a:endParaRPr b="0" lang="fr-FR" sz="2600" spc="-1" strike="noStrike">
              <a:latin typeface="Arial"/>
            </a:endParaRPr>
          </a:p>
        </p:txBody>
      </p:sp>
      <p:pic>
        <p:nvPicPr>
          <p:cNvPr id="703" name="Google Shape;963;p62" descr=""/>
          <p:cNvPicPr/>
          <p:nvPr/>
        </p:nvPicPr>
        <p:blipFill>
          <a:blip r:embed="rId1"/>
          <a:stretch/>
        </p:blipFill>
        <p:spPr>
          <a:xfrm>
            <a:off x="79200" y="1852920"/>
            <a:ext cx="3912120" cy="2501640"/>
          </a:xfrm>
          <a:prstGeom prst="rect">
            <a:avLst/>
          </a:prstGeom>
          <a:ln>
            <a:noFill/>
          </a:ln>
        </p:spPr>
      </p:pic>
      <p:sp>
        <p:nvSpPr>
          <p:cNvPr id="704" name="CustomShape 2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24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705" name="Google Shape;965;p62" descr=""/>
          <p:cNvPicPr/>
          <p:nvPr/>
        </p:nvPicPr>
        <p:blipFill>
          <a:blip r:embed="rId2"/>
          <a:stretch/>
        </p:blipFill>
        <p:spPr>
          <a:xfrm>
            <a:off x="3875760" y="0"/>
            <a:ext cx="5267880" cy="435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TextShape 1"/>
          <p:cNvSpPr txBox="1"/>
          <p:nvPr/>
        </p:nvSpPr>
        <p:spPr>
          <a:xfrm>
            <a:off x="711720" y="1779480"/>
            <a:ext cx="4308120" cy="2729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63238"/>
                </a:solidFill>
                <a:latin typeface="Raleway"/>
                <a:ea typeface="Raleway"/>
              </a:rPr>
              <a:t>Pour le fonctionnement de la plateforme, nous avons adopté une architecture logicielle bien précise et une architecture physique adapté à nos besoins.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707" name="TextShape 2"/>
          <p:cNvSpPr txBox="1"/>
          <p:nvPr/>
        </p:nvSpPr>
        <p:spPr>
          <a:xfrm>
            <a:off x="2303640" y="343080"/>
            <a:ext cx="470412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Conception technique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CustomShape 3"/>
          <p:cNvSpPr/>
          <p:nvPr/>
        </p:nvSpPr>
        <p:spPr>
          <a:xfrm>
            <a:off x="1572480" y="341280"/>
            <a:ext cx="48708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05dbf"/>
                </a:solidFill>
                <a:latin typeface="Fredoka One"/>
                <a:ea typeface="Fredoka One"/>
              </a:rPr>
              <a:t>3.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709" name="TextShape 4"/>
          <p:cNvSpPr txBox="1"/>
          <p:nvPr/>
        </p:nvSpPr>
        <p:spPr>
          <a:xfrm>
            <a:off x="2322000" y="885600"/>
            <a:ext cx="523476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05dbf"/>
                </a:solidFill>
                <a:latin typeface="Fredoka One"/>
                <a:ea typeface="Fredoka One"/>
              </a:rPr>
              <a:t>Architecture du système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CustomShape 5"/>
          <p:cNvSpPr/>
          <p:nvPr/>
        </p:nvSpPr>
        <p:spPr>
          <a:xfrm>
            <a:off x="1590480" y="883800"/>
            <a:ext cx="7135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05dbf"/>
                </a:solidFill>
                <a:latin typeface="Fredoka One"/>
                <a:ea typeface="Fredoka One"/>
              </a:rPr>
              <a:t>3.3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711" name="CustomShape 6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25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712" name="Google Shape;976;p63" descr=""/>
          <p:cNvPicPr/>
          <p:nvPr/>
        </p:nvPicPr>
        <p:blipFill>
          <a:blip r:embed="rId1"/>
          <a:stretch/>
        </p:blipFill>
        <p:spPr>
          <a:xfrm>
            <a:off x="5172840" y="1669680"/>
            <a:ext cx="3426840" cy="255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CustomShape 1"/>
          <p:cNvSpPr/>
          <p:nvPr/>
        </p:nvSpPr>
        <p:spPr>
          <a:xfrm>
            <a:off x="341280" y="158400"/>
            <a:ext cx="379008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Architecture logicielle du système 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714" name="CustomShape 2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26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715" name="Google Shape;983;p64" descr=""/>
          <p:cNvPicPr/>
          <p:nvPr/>
        </p:nvPicPr>
        <p:blipFill>
          <a:blip r:embed="rId1"/>
          <a:stretch/>
        </p:blipFill>
        <p:spPr>
          <a:xfrm>
            <a:off x="4131720" y="60840"/>
            <a:ext cx="5011920" cy="4313520"/>
          </a:xfrm>
          <a:prstGeom prst="rect">
            <a:avLst/>
          </a:prstGeom>
          <a:ln>
            <a:noFill/>
          </a:ln>
        </p:spPr>
      </p:pic>
      <p:pic>
        <p:nvPicPr>
          <p:cNvPr id="716" name="Google Shape;984;p64" descr=""/>
          <p:cNvPicPr/>
          <p:nvPr/>
        </p:nvPicPr>
        <p:blipFill>
          <a:blip r:embed="rId2"/>
          <a:stretch/>
        </p:blipFill>
        <p:spPr>
          <a:xfrm>
            <a:off x="152280" y="1296000"/>
            <a:ext cx="3826440" cy="285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ustomShape 1"/>
          <p:cNvSpPr/>
          <p:nvPr/>
        </p:nvSpPr>
        <p:spPr>
          <a:xfrm>
            <a:off x="341280" y="158400"/>
            <a:ext cx="379008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Architecture physique du système 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718" name="CustomShape 2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27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719" name="Google Shape;991;p65" descr=""/>
          <p:cNvPicPr/>
          <p:nvPr/>
        </p:nvPicPr>
        <p:blipFill>
          <a:blip r:embed="rId1"/>
          <a:stretch/>
        </p:blipFill>
        <p:spPr>
          <a:xfrm>
            <a:off x="152280" y="1296000"/>
            <a:ext cx="3826440" cy="2850120"/>
          </a:xfrm>
          <a:prstGeom prst="rect">
            <a:avLst/>
          </a:prstGeom>
          <a:ln>
            <a:noFill/>
          </a:ln>
        </p:spPr>
      </p:pic>
      <p:pic>
        <p:nvPicPr>
          <p:cNvPr id="720" name="Google Shape;992;p65" descr=""/>
          <p:cNvPicPr/>
          <p:nvPr/>
        </p:nvPicPr>
        <p:blipFill>
          <a:blip r:embed="rId2"/>
          <a:stretch/>
        </p:blipFill>
        <p:spPr>
          <a:xfrm>
            <a:off x="4284000" y="0"/>
            <a:ext cx="4859640" cy="437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TextShape 1"/>
          <p:cNvSpPr txBox="1"/>
          <p:nvPr/>
        </p:nvSpPr>
        <p:spPr>
          <a:xfrm>
            <a:off x="711720" y="1998720"/>
            <a:ext cx="4308120" cy="2729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63238"/>
                </a:solidFill>
                <a:latin typeface="Raleway"/>
                <a:ea typeface="Raleway"/>
              </a:rPr>
              <a:t>Pour la réalisation de cette plateforme culturelle, nous aurons besoin d’installer un environnement de travail adéquat et d’utiliser un certain nombre de technologies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722" name="TextShape 2"/>
          <p:cNvSpPr txBox="1"/>
          <p:nvPr/>
        </p:nvSpPr>
        <p:spPr>
          <a:xfrm>
            <a:off x="2303640" y="343080"/>
            <a:ext cx="470412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Conception technique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CustomShape 3"/>
          <p:cNvSpPr/>
          <p:nvPr/>
        </p:nvSpPr>
        <p:spPr>
          <a:xfrm>
            <a:off x="1572480" y="341280"/>
            <a:ext cx="48708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05dbf"/>
                </a:solidFill>
                <a:latin typeface="Fredoka One"/>
                <a:ea typeface="Fredoka One"/>
              </a:rPr>
              <a:t>3.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724" name="TextShape 4"/>
          <p:cNvSpPr txBox="1"/>
          <p:nvPr/>
        </p:nvSpPr>
        <p:spPr>
          <a:xfrm>
            <a:off x="2322000" y="885600"/>
            <a:ext cx="5234760" cy="89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05dbf"/>
                </a:solidFill>
                <a:latin typeface="Fredoka One"/>
                <a:ea typeface="Fredoka One"/>
              </a:rPr>
              <a:t>Environnement de développement et technologies à utiliser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CustomShape 5"/>
          <p:cNvSpPr/>
          <p:nvPr/>
        </p:nvSpPr>
        <p:spPr>
          <a:xfrm>
            <a:off x="1590480" y="883800"/>
            <a:ext cx="7315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05dbf"/>
                </a:solidFill>
                <a:latin typeface="Fredoka One"/>
                <a:ea typeface="Fredoka One"/>
              </a:rPr>
              <a:t>3.4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28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727" name="Google Shape;1003;p66" descr=""/>
          <p:cNvPicPr/>
          <p:nvPr/>
        </p:nvPicPr>
        <p:blipFill>
          <a:blip r:embed="rId1"/>
          <a:stretch/>
        </p:blipFill>
        <p:spPr>
          <a:xfrm>
            <a:off x="5172840" y="1932120"/>
            <a:ext cx="2877120" cy="241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CustomShape 1"/>
          <p:cNvSpPr/>
          <p:nvPr/>
        </p:nvSpPr>
        <p:spPr>
          <a:xfrm>
            <a:off x="822600" y="316800"/>
            <a:ext cx="37537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Environnement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729" name="CustomShape 2"/>
          <p:cNvSpPr/>
          <p:nvPr/>
        </p:nvSpPr>
        <p:spPr>
          <a:xfrm>
            <a:off x="4846320" y="316800"/>
            <a:ext cx="37537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Technologies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730" name="CustomShape 3"/>
          <p:cNvSpPr/>
          <p:nvPr/>
        </p:nvSpPr>
        <p:spPr>
          <a:xfrm>
            <a:off x="792360" y="1084680"/>
            <a:ext cx="38149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Raleway"/>
                <a:ea typeface="Raleway"/>
              </a:rPr>
              <a:t>Système d’exploitation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731" name="Google Shape;1011;p67" descr=""/>
          <p:cNvPicPr/>
          <p:nvPr/>
        </p:nvPicPr>
        <p:blipFill>
          <a:blip r:embed="rId1"/>
          <a:stretch/>
        </p:blipFill>
        <p:spPr>
          <a:xfrm>
            <a:off x="905040" y="1562760"/>
            <a:ext cx="2504160" cy="584640"/>
          </a:xfrm>
          <a:prstGeom prst="rect">
            <a:avLst/>
          </a:prstGeom>
          <a:ln>
            <a:noFill/>
          </a:ln>
        </p:spPr>
      </p:pic>
      <p:sp>
        <p:nvSpPr>
          <p:cNvPr id="732" name="CustomShape 4"/>
          <p:cNvSpPr/>
          <p:nvPr/>
        </p:nvSpPr>
        <p:spPr>
          <a:xfrm>
            <a:off x="859320" y="2449800"/>
            <a:ext cx="38149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Raleway"/>
                <a:ea typeface="Raleway"/>
              </a:rPr>
              <a:t>Éditeur de texte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733" name="Google Shape;1013;p67" descr=""/>
          <p:cNvPicPr/>
          <p:nvPr/>
        </p:nvPicPr>
        <p:blipFill>
          <a:blip r:embed="rId2"/>
          <a:stretch/>
        </p:blipFill>
        <p:spPr>
          <a:xfrm>
            <a:off x="902160" y="2914200"/>
            <a:ext cx="2205360" cy="110268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4876560" y="1084680"/>
            <a:ext cx="38149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Raleway"/>
                <a:ea typeface="Raleway"/>
              </a:rPr>
              <a:t>Frontend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735" name="Google Shape;1015;p67" descr=""/>
          <p:cNvPicPr/>
          <p:nvPr/>
        </p:nvPicPr>
        <p:blipFill>
          <a:blip r:embed="rId3"/>
          <a:stretch/>
        </p:blipFill>
        <p:spPr>
          <a:xfrm>
            <a:off x="7485120" y="1779120"/>
            <a:ext cx="584640" cy="584640"/>
          </a:xfrm>
          <a:prstGeom prst="rect">
            <a:avLst/>
          </a:prstGeom>
          <a:ln>
            <a:noFill/>
          </a:ln>
        </p:spPr>
      </p:pic>
      <p:pic>
        <p:nvPicPr>
          <p:cNvPr id="736" name="Google Shape;1016;p67" descr=""/>
          <p:cNvPicPr/>
          <p:nvPr/>
        </p:nvPicPr>
        <p:blipFill>
          <a:blip r:embed="rId4"/>
          <a:stretch/>
        </p:blipFill>
        <p:spPr>
          <a:xfrm>
            <a:off x="4960800" y="1768320"/>
            <a:ext cx="584640" cy="584640"/>
          </a:xfrm>
          <a:prstGeom prst="rect">
            <a:avLst/>
          </a:prstGeom>
          <a:ln>
            <a:noFill/>
          </a:ln>
        </p:spPr>
      </p:pic>
      <p:pic>
        <p:nvPicPr>
          <p:cNvPr id="737" name="Google Shape;1017;p67" descr=""/>
          <p:cNvPicPr/>
          <p:nvPr/>
        </p:nvPicPr>
        <p:blipFill>
          <a:blip r:embed="rId5"/>
          <a:stretch/>
        </p:blipFill>
        <p:spPr>
          <a:xfrm>
            <a:off x="6532920" y="1698840"/>
            <a:ext cx="738720" cy="738720"/>
          </a:xfrm>
          <a:prstGeom prst="rect">
            <a:avLst/>
          </a:prstGeom>
          <a:ln>
            <a:noFill/>
          </a:ln>
        </p:spPr>
      </p:pic>
      <p:pic>
        <p:nvPicPr>
          <p:cNvPr id="738" name="Google Shape;1018;p67" descr=""/>
          <p:cNvPicPr/>
          <p:nvPr/>
        </p:nvPicPr>
        <p:blipFill>
          <a:blip r:embed="rId6"/>
          <a:stretch/>
        </p:blipFill>
        <p:spPr>
          <a:xfrm>
            <a:off x="5856120" y="1748880"/>
            <a:ext cx="414000" cy="584640"/>
          </a:xfrm>
          <a:prstGeom prst="rect">
            <a:avLst/>
          </a:prstGeom>
          <a:ln>
            <a:noFill/>
          </a:ln>
        </p:spPr>
      </p:pic>
      <p:sp>
        <p:nvSpPr>
          <p:cNvPr id="739" name="CustomShape 6"/>
          <p:cNvSpPr/>
          <p:nvPr/>
        </p:nvSpPr>
        <p:spPr>
          <a:xfrm>
            <a:off x="4876560" y="2456280"/>
            <a:ext cx="38149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Raleway"/>
                <a:ea typeface="Raleway"/>
              </a:rPr>
              <a:t>Backend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740" name="Google Shape;1020;p67" descr=""/>
          <p:cNvPicPr/>
          <p:nvPr/>
        </p:nvPicPr>
        <p:blipFill>
          <a:blip r:embed="rId7"/>
          <a:stretch/>
        </p:blipFill>
        <p:spPr>
          <a:xfrm>
            <a:off x="5847120" y="2917800"/>
            <a:ext cx="738720" cy="738720"/>
          </a:xfrm>
          <a:prstGeom prst="rect">
            <a:avLst/>
          </a:prstGeom>
          <a:ln>
            <a:noFill/>
          </a:ln>
        </p:spPr>
      </p:pic>
      <p:pic>
        <p:nvPicPr>
          <p:cNvPr id="741" name="Google Shape;1021;p67" descr=""/>
          <p:cNvPicPr/>
          <p:nvPr/>
        </p:nvPicPr>
        <p:blipFill>
          <a:blip r:embed="rId8"/>
          <a:stretch/>
        </p:blipFill>
        <p:spPr>
          <a:xfrm>
            <a:off x="5007960" y="2917800"/>
            <a:ext cx="738720" cy="738720"/>
          </a:xfrm>
          <a:prstGeom prst="rect">
            <a:avLst/>
          </a:prstGeom>
          <a:ln>
            <a:noFill/>
          </a:ln>
        </p:spPr>
      </p:pic>
      <p:pic>
        <p:nvPicPr>
          <p:cNvPr id="742" name="Google Shape;1022;p67" descr=""/>
          <p:cNvPicPr/>
          <p:nvPr/>
        </p:nvPicPr>
        <p:blipFill>
          <a:blip r:embed="rId9"/>
          <a:stretch/>
        </p:blipFill>
        <p:spPr>
          <a:xfrm>
            <a:off x="6727680" y="2999160"/>
            <a:ext cx="1334880" cy="498240"/>
          </a:xfrm>
          <a:prstGeom prst="rect">
            <a:avLst/>
          </a:prstGeom>
          <a:ln>
            <a:noFill/>
          </a:ln>
        </p:spPr>
      </p:pic>
      <p:sp>
        <p:nvSpPr>
          <p:cNvPr id="743" name="CustomShape 7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29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1202760" y="538200"/>
            <a:ext cx="6738120" cy="680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Table de matières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1072800" y="1316880"/>
            <a:ext cx="792360" cy="7556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93c47d"/>
                </a:solidFill>
                <a:latin typeface="Fredoka One"/>
                <a:ea typeface="Fredoka One"/>
              </a:rPr>
              <a:t>1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1889280" y="1499040"/>
            <a:ext cx="208368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Raleway"/>
                <a:ea typeface="Raleway"/>
              </a:rPr>
              <a:t>Besoins du client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1085040" y="2139480"/>
            <a:ext cx="792360" cy="7556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93c47d"/>
                </a:solidFill>
                <a:latin typeface="Fredoka One"/>
                <a:ea typeface="Fredoka One"/>
              </a:rPr>
              <a:t>2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402" name="CustomShape 5"/>
          <p:cNvSpPr/>
          <p:nvPr/>
        </p:nvSpPr>
        <p:spPr>
          <a:xfrm>
            <a:off x="1901520" y="2175840"/>
            <a:ext cx="22816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Raleway"/>
                <a:ea typeface="Raleway"/>
              </a:rPr>
              <a:t>Conception fonctionnelle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403" name="CustomShape 6"/>
          <p:cNvSpPr/>
          <p:nvPr/>
        </p:nvSpPr>
        <p:spPr>
          <a:xfrm>
            <a:off x="4619520" y="1304280"/>
            <a:ext cx="27000" cy="3510000"/>
          </a:xfrm>
          <a:prstGeom prst="rect">
            <a:avLst/>
          </a:prstGeom>
          <a:solidFill>
            <a:schemeClr val="accent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7"/>
          <p:cNvSpPr/>
          <p:nvPr/>
        </p:nvSpPr>
        <p:spPr>
          <a:xfrm>
            <a:off x="1274040" y="2973960"/>
            <a:ext cx="578520" cy="596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9900"/>
                </a:solidFill>
                <a:latin typeface="Fredoka One"/>
                <a:ea typeface="Fredoka One"/>
              </a:rPr>
              <a:t>2.1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05" name="CustomShape 8"/>
          <p:cNvSpPr/>
          <p:nvPr/>
        </p:nvSpPr>
        <p:spPr>
          <a:xfrm>
            <a:off x="1956240" y="3071160"/>
            <a:ext cx="20836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300" spc="-1" strike="noStrike">
                <a:solidFill>
                  <a:srgbClr val="000000"/>
                </a:solidFill>
                <a:latin typeface="Raleway"/>
                <a:ea typeface="Raleway"/>
              </a:rPr>
              <a:t>Description du système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406" name="CustomShape 9"/>
          <p:cNvSpPr/>
          <p:nvPr/>
        </p:nvSpPr>
        <p:spPr>
          <a:xfrm>
            <a:off x="1280160" y="3625920"/>
            <a:ext cx="578520" cy="596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9900"/>
                </a:solidFill>
                <a:latin typeface="Fredoka One"/>
                <a:ea typeface="Fredoka One"/>
              </a:rPr>
              <a:t>2.2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07" name="CustomShape 10"/>
          <p:cNvSpPr/>
          <p:nvPr/>
        </p:nvSpPr>
        <p:spPr>
          <a:xfrm>
            <a:off x="1962360" y="3625560"/>
            <a:ext cx="208368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300" spc="-1" strike="noStrike">
                <a:solidFill>
                  <a:srgbClr val="000000"/>
                </a:solidFill>
                <a:latin typeface="Raleway"/>
                <a:ea typeface="Raleway"/>
              </a:rPr>
              <a:t>Exigences fonctionnelles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408" name="CustomShape 11"/>
          <p:cNvSpPr/>
          <p:nvPr/>
        </p:nvSpPr>
        <p:spPr>
          <a:xfrm>
            <a:off x="1298520" y="4278240"/>
            <a:ext cx="578520" cy="596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9900"/>
                </a:solidFill>
                <a:latin typeface="Fredoka One"/>
                <a:ea typeface="Fredoka One"/>
              </a:rPr>
              <a:t>2.3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09" name="CustomShape 12"/>
          <p:cNvSpPr/>
          <p:nvPr/>
        </p:nvSpPr>
        <p:spPr>
          <a:xfrm>
            <a:off x="1980720" y="4277880"/>
            <a:ext cx="228168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300" spc="-1" strike="noStrike">
                <a:solidFill>
                  <a:srgbClr val="000000"/>
                </a:solidFill>
                <a:latin typeface="Raleway"/>
                <a:ea typeface="Raleway"/>
              </a:rPr>
              <a:t>Exigences non fonctionnelles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410" name="CustomShape 13"/>
          <p:cNvSpPr/>
          <p:nvPr/>
        </p:nvSpPr>
        <p:spPr>
          <a:xfrm>
            <a:off x="4803480" y="1301400"/>
            <a:ext cx="792360" cy="7556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93c47d"/>
                </a:solidFill>
                <a:latin typeface="Fredoka One"/>
                <a:ea typeface="Fredoka One"/>
              </a:rPr>
              <a:t>3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411" name="CustomShape 14"/>
          <p:cNvSpPr/>
          <p:nvPr/>
        </p:nvSpPr>
        <p:spPr>
          <a:xfrm>
            <a:off x="5607720" y="1337400"/>
            <a:ext cx="20836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Raleway"/>
                <a:ea typeface="Raleway"/>
              </a:rPr>
              <a:t>Conception technique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412" name="CustomShape 15"/>
          <p:cNvSpPr/>
          <p:nvPr/>
        </p:nvSpPr>
        <p:spPr>
          <a:xfrm>
            <a:off x="5016960" y="2135880"/>
            <a:ext cx="578520" cy="596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9900"/>
                </a:solidFill>
                <a:latin typeface="Fredoka One"/>
                <a:ea typeface="Fredoka One"/>
              </a:rPr>
              <a:t>3.1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13" name="CustomShape 16"/>
          <p:cNvSpPr/>
          <p:nvPr/>
        </p:nvSpPr>
        <p:spPr>
          <a:xfrm>
            <a:off x="5662800" y="2123280"/>
            <a:ext cx="208368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300" spc="-1" strike="noStrike">
                <a:solidFill>
                  <a:srgbClr val="000000"/>
                </a:solidFill>
                <a:latin typeface="Raleway"/>
                <a:ea typeface="Raleway"/>
              </a:rPr>
              <a:t>Description des entités du système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414" name="CustomShape 17"/>
          <p:cNvSpPr/>
          <p:nvPr/>
        </p:nvSpPr>
        <p:spPr>
          <a:xfrm>
            <a:off x="5023080" y="2787840"/>
            <a:ext cx="578520" cy="596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9900"/>
                </a:solidFill>
                <a:latin typeface="Fredoka One"/>
                <a:ea typeface="Fredoka One"/>
              </a:rPr>
              <a:t>3.2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15" name="CustomShape 18"/>
          <p:cNvSpPr/>
          <p:nvPr/>
        </p:nvSpPr>
        <p:spPr>
          <a:xfrm>
            <a:off x="5668920" y="2763000"/>
            <a:ext cx="208368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300" spc="-1" strike="noStrike">
                <a:solidFill>
                  <a:srgbClr val="000000"/>
                </a:solidFill>
                <a:latin typeface="Raleway"/>
                <a:ea typeface="Raleway"/>
              </a:rPr>
              <a:t>Aspect dynamique du système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416" name="CustomShape 19"/>
          <p:cNvSpPr/>
          <p:nvPr/>
        </p:nvSpPr>
        <p:spPr>
          <a:xfrm>
            <a:off x="5041440" y="3440160"/>
            <a:ext cx="578520" cy="596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9900"/>
                </a:solidFill>
                <a:latin typeface="Fredoka One"/>
                <a:ea typeface="Fredoka One"/>
              </a:rPr>
              <a:t>3.3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17" name="CustomShape 20"/>
          <p:cNvSpPr/>
          <p:nvPr/>
        </p:nvSpPr>
        <p:spPr>
          <a:xfrm>
            <a:off x="5687280" y="3537000"/>
            <a:ext cx="22816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300" spc="-1" strike="noStrike">
                <a:solidFill>
                  <a:srgbClr val="000000"/>
                </a:solidFill>
                <a:latin typeface="Raleway"/>
                <a:ea typeface="Raleway"/>
              </a:rPr>
              <a:t>Architectures du système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418" name="CustomShape 21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03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19" name="CustomShape 22"/>
          <p:cNvSpPr/>
          <p:nvPr/>
        </p:nvSpPr>
        <p:spPr>
          <a:xfrm>
            <a:off x="5035320" y="4104360"/>
            <a:ext cx="578520" cy="596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9900"/>
                </a:solidFill>
                <a:latin typeface="Fredoka One"/>
                <a:ea typeface="Fredoka One"/>
              </a:rPr>
              <a:t>3.4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20" name="CustomShape 23"/>
          <p:cNvSpPr/>
          <p:nvPr/>
        </p:nvSpPr>
        <p:spPr>
          <a:xfrm>
            <a:off x="5681160" y="4018680"/>
            <a:ext cx="228168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300" spc="-1" strike="noStrike">
                <a:solidFill>
                  <a:srgbClr val="000000"/>
                </a:solidFill>
                <a:latin typeface="Raleway"/>
                <a:ea typeface="Raleway"/>
              </a:rPr>
              <a:t>Environnement de développement et technologies à utiliser</a:t>
            </a:r>
            <a:endParaRPr b="0" lang="fr-FR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Shape 1"/>
          <p:cNvSpPr txBox="1"/>
          <p:nvPr/>
        </p:nvSpPr>
        <p:spPr>
          <a:xfrm>
            <a:off x="723960" y="1584360"/>
            <a:ext cx="2962440" cy="863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latin typeface="Fredoka One"/>
                <a:ea typeface="Fredoka One"/>
              </a:rPr>
              <a:t>Merci !!!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TextShape 2"/>
          <p:cNvSpPr txBox="1"/>
          <p:nvPr/>
        </p:nvSpPr>
        <p:spPr>
          <a:xfrm>
            <a:off x="723960" y="2316960"/>
            <a:ext cx="2962440" cy="70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Raleway"/>
                <a:ea typeface="Raleway"/>
              </a:rPr>
              <a:t>Nous vous remercions de votre attention…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746" name="Google Shape;1030;p68" descr=""/>
          <p:cNvPicPr/>
          <p:nvPr/>
        </p:nvPicPr>
        <p:blipFill>
          <a:blip r:embed="rId1"/>
          <a:stretch/>
        </p:blipFill>
        <p:spPr>
          <a:xfrm>
            <a:off x="4509720" y="795960"/>
            <a:ext cx="4633920" cy="3490920"/>
          </a:xfrm>
          <a:prstGeom prst="rect">
            <a:avLst/>
          </a:prstGeom>
          <a:ln>
            <a:noFill/>
          </a:ln>
        </p:spPr>
      </p:pic>
      <p:sp>
        <p:nvSpPr>
          <p:cNvPr id="747" name="CustomShape 3"/>
          <p:cNvSpPr/>
          <p:nvPr/>
        </p:nvSpPr>
        <p:spPr>
          <a:xfrm>
            <a:off x="1590480" y="4534200"/>
            <a:ext cx="1169640" cy="116964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4"/>
          <p:cNvSpPr/>
          <p:nvPr/>
        </p:nvSpPr>
        <p:spPr>
          <a:xfrm>
            <a:off x="2535840" y="4204800"/>
            <a:ext cx="273960" cy="27396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5"/>
          <p:cNvSpPr/>
          <p:nvPr/>
        </p:nvSpPr>
        <p:spPr>
          <a:xfrm flipH="1" rot="10800000">
            <a:off x="2785320" y="4690080"/>
            <a:ext cx="118440" cy="11844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6"/>
          <p:cNvSpPr/>
          <p:nvPr/>
        </p:nvSpPr>
        <p:spPr>
          <a:xfrm>
            <a:off x="420480" y="-592560"/>
            <a:ext cx="1737000" cy="1737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7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30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2101680" y="2297160"/>
            <a:ext cx="4743720" cy="1469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305dbf"/>
                </a:solidFill>
                <a:latin typeface="Fredoka One"/>
                <a:ea typeface="Fredoka One"/>
              </a:rPr>
              <a:t>Besoins du client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3979080" y="1224000"/>
            <a:ext cx="93996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305dbf"/>
                </a:solidFill>
                <a:latin typeface="Fredoka One"/>
                <a:ea typeface="Fredoka One"/>
              </a:rPr>
              <a:t>1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04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424" name="Group 4"/>
          <p:cNvGrpSpPr/>
          <p:nvPr/>
        </p:nvGrpSpPr>
        <p:grpSpPr>
          <a:xfrm>
            <a:off x="5664240" y="3810960"/>
            <a:ext cx="1019520" cy="1378440"/>
            <a:chOff x="5664240" y="3810960"/>
            <a:chExt cx="1019520" cy="1378440"/>
          </a:xfrm>
        </p:grpSpPr>
        <p:sp>
          <p:nvSpPr>
            <p:cNvPr id="425" name="CustomShape 5"/>
            <p:cNvSpPr/>
            <p:nvPr/>
          </p:nvSpPr>
          <p:spPr>
            <a:xfrm flipH="1">
              <a:off x="5729040" y="3810960"/>
              <a:ext cx="954720" cy="1374120"/>
            </a:xfrm>
            <a:custGeom>
              <a:avLst/>
              <a:gdLst/>
              <a:ahLst/>
              <a:rect l="l" t="t" r="r" b="b"/>
              <a:pathLst>
                <a:path w="45047" h="64838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6"/>
            <p:cNvSpPr/>
            <p:nvPr/>
          </p:nvSpPr>
          <p:spPr>
            <a:xfrm flipH="1">
              <a:off x="6071760" y="3832200"/>
              <a:ext cx="494640" cy="1356840"/>
            </a:xfrm>
            <a:custGeom>
              <a:avLst/>
              <a:gdLst/>
              <a:ahLst/>
              <a:rect l="l" t="t" r="r" b="b"/>
              <a:pathLst>
                <a:path w="23345" h="64014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7"/>
            <p:cNvSpPr/>
            <p:nvPr/>
          </p:nvSpPr>
          <p:spPr>
            <a:xfrm flipH="1">
              <a:off x="6094440" y="4107240"/>
              <a:ext cx="113040" cy="380520"/>
            </a:xfrm>
            <a:custGeom>
              <a:avLst/>
              <a:gdLst/>
              <a:ahLst/>
              <a:rect l="l" t="t" r="r" b="b"/>
              <a:pathLst>
                <a:path w="5351" h="17965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8"/>
            <p:cNvSpPr/>
            <p:nvPr/>
          </p:nvSpPr>
          <p:spPr>
            <a:xfrm flipH="1">
              <a:off x="6207840" y="4331160"/>
              <a:ext cx="441000" cy="156960"/>
            </a:xfrm>
            <a:custGeom>
              <a:avLst/>
              <a:gdLst/>
              <a:ahLst/>
              <a:rect l="l" t="t" r="r" b="b"/>
              <a:pathLst>
                <a:path w="20822" h="7418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9"/>
            <p:cNvSpPr/>
            <p:nvPr/>
          </p:nvSpPr>
          <p:spPr>
            <a:xfrm flipH="1">
              <a:off x="5769000" y="4480560"/>
              <a:ext cx="321120" cy="544680"/>
            </a:xfrm>
            <a:custGeom>
              <a:avLst/>
              <a:gdLst/>
              <a:ahLst/>
              <a:rect l="l" t="t" r="r" b="b"/>
              <a:pathLst>
                <a:path w="15169" h="25715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10"/>
            <p:cNvSpPr/>
            <p:nvPr/>
          </p:nvSpPr>
          <p:spPr>
            <a:xfrm flipH="1">
              <a:off x="6090480" y="4734360"/>
              <a:ext cx="573120" cy="290880"/>
            </a:xfrm>
            <a:custGeom>
              <a:avLst/>
              <a:gdLst/>
              <a:ahLst/>
              <a:rect l="l" t="t" r="r" b="b"/>
              <a:pathLst>
                <a:path w="27053" h="13739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11"/>
            <p:cNvSpPr/>
            <p:nvPr/>
          </p:nvSpPr>
          <p:spPr>
            <a:xfrm flipH="1">
              <a:off x="5663880" y="4118760"/>
              <a:ext cx="556920" cy="1070640"/>
            </a:xfrm>
            <a:custGeom>
              <a:avLst/>
              <a:gdLst/>
              <a:ahLst/>
              <a:rect l="l" t="t" r="r" b="b"/>
              <a:pathLst>
                <a:path w="26293" h="50526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12"/>
            <p:cNvSpPr/>
            <p:nvPr/>
          </p:nvSpPr>
          <p:spPr>
            <a:xfrm flipH="1">
              <a:off x="5823000" y="4239360"/>
              <a:ext cx="160200" cy="950040"/>
            </a:xfrm>
            <a:custGeom>
              <a:avLst/>
              <a:gdLst/>
              <a:ahLst/>
              <a:rect l="l" t="t" r="r" b="b"/>
              <a:pathLst>
                <a:path w="7569" h="44834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13"/>
            <p:cNvSpPr/>
            <p:nvPr/>
          </p:nvSpPr>
          <p:spPr>
            <a:xfrm flipH="1">
              <a:off x="5923080" y="4753800"/>
              <a:ext cx="133200" cy="104760"/>
            </a:xfrm>
            <a:custGeom>
              <a:avLst/>
              <a:gdLst/>
              <a:ahLst/>
              <a:rect l="l" t="t" r="r" b="b"/>
              <a:pathLst>
                <a:path w="6293" h="4955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14"/>
            <p:cNvSpPr/>
            <p:nvPr/>
          </p:nvSpPr>
          <p:spPr>
            <a:xfrm flipH="1">
              <a:off x="5779800" y="4792320"/>
              <a:ext cx="143280" cy="63360"/>
            </a:xfrm>
            <a:custGeom>
              <a:avLst/>
              <a:gdLst/>
              <a:ahLst/>
              <a:rect l="l" t="t" r="r" b="b"/>
              <a:pathLst>
                <a:path w="6779" h="301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15"/>
            <p:cNvSpPr/>
            <p:nvPr/>
          </p:nvSpPr>
          <p:spPr>
            <a:xfrm flipH="1">
              <a:off x="5777280" y="5001120"/>
              <a:ext cx="183960" cy="80280"/>
            </a:xfrm>
            <a:custGeom>
              <a:avLst/>
              <a:gdLst/>
              <a:ahLst/>
              <a:rect l="l" t="t" r="r" b="b"/>
              <a:pathLst>
                <a:path w="8694" h="3801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16"/>
            <p:cNvSpPr/>
            <p:nvPr/>
          </p:nvSpPr>
          <p:spPr>
            <a:xfrm flipH="1">
              <a:off x="5957640" y="4941360"/>
              <a:ext cx="165240" cy="136800"/>
            </a:xfrm>
            <a:custGeom>
              <a:avLst/>
              <a:gdLst/>
              <a:ahLst/>
              <a:rect l="l" t="t" r="r" b="b"/>
              <a:pathLst>
                <a:path w="7813" h="6475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7" name="Group 17"/>
          <p:cNvGrpSpPr/>
          <p:nvPr/>
        </p:nvGrpSpPr>
        <p:grpSpPr>
          <a:xfrm>
            <a:off x="6684120" y="4278240"/>
            <a:ext cx="667440" cy="894960"/>
            <a:chOff x="6684120" y="4278240"/>
            <a:chExt cx="667440" cy="894960"/>
          </a:xfrm>
        </p:grpSpPr>
        <p:sp>
          <p:nvSpPr>
            <p:cNvPr id="438" name="CustomShape 18"/>
            <p:cNvSpPr/>
            <p:nvPr/>
          </p:nvSpPr>
          <p:spPr>
            <a:xfrm>
              <a:off x="7084080" y="4801320"/>
              <a:ext cx="267480" cy="162000"/>
            </a:xfrm>
            <a:custGeom>
              <a:avLst/>
              <a:gdLst/>
              <a:ahLst/>
              <a:rect l="l" t="t" r="r" b="b"/>
              <a:pathLst>
                <a:path w="7569" h="4583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19"/>
            <p:cNvSpPr/>
            <p:nvPr/>
          </p:nvSpPr>
          <p:spPr>
            <a:xfrm>
              <a:off x="7019640" y="4278240"/>
              <a:ext cx="196560" cy="387000"/>
            </a:xfrm>
            <a:custGeom>
              <a:avLst/>
              <a:gdLst/>
              <a:ahLst/>
              <a:rect l="l" t="t" r="r" b="b"/>
              <a:pathLst>
                <a:path w="5563" h="10947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20"/>
            <p:cNvSpPr/>
            <p:nvPr/>
          </p:nvSpPr>
          <p:spPr>
            <a:xfrm>
              <a:off x="6684120" y="4390920"/>
              <a:ext cx="324720" cy="320040"/>
            </a:xfrm>
            <a:custGeom>
              <a:avLst/>
              <a:gdLst/>
              <a:ahLst/>
              <a:rect l="l" t="t" r="r" b="b"/>
              <a:pathLst>
                <a:path w="9181" h="9057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21"/>
            <p:cNvSpPr/>
            <p:nvPr/>
          </p:nvSpPr>
          <p:spPr>
            <a:xfrm>
              <a:off x="7040160" y="4849920"/>
              <a:ext cx="184680" cy="323280"/>
            </a:xfrm>
            <a:custGeom>
              <a:avLst/>
              <a:gdLst/>
              <a:ahLst/>
              <a:rect l="l" t="t" r="r" b="b"/>
              <a:pathLst>
                <a:path w="5229" h="9143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22"/>
            <p:cNvSpPr/>
            <p:nvPr/>
          </p:nvSpPr>
          <p:spPr>
            <a:xfrm>
              <a:off x="7041240" y="4419360"/>
              <a:ext cx="83520" cy="720360"/>
            </a:xfrm>
            <a:custGeom>
              <a:avLst/>
              <a:gdLst/>
              <a:ahLst/>
              <a:rect l="l" t="t" r="r" b="b"/>
              <a:pathLst>
                <a:path w="2372" h="20366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23"/>
            <p:cNvSpPr/>
            <p:nvPr/>
          </p:nvSpPr>
          <p:spPr>
            <a:xfrm>
              <a:off x="6809760" y="4473000"/>
              <a:ext cx="235080" cy="490320"/>
            </a:xfrm>
            <a:custGeom>
              <a:avLst/>
              <a:gdLst/>
              <a:ahLst/>
              <a:rect l="l" t="t" r="r" b="b"/>
              <a:pathLst>
                <a:path w="6657" h="13861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2303640" y="343080"/>
            <a:ext cx="470412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Besoins du </a:t>
            </a: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client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05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1572480" y="341280"/>
            <a:ext cx="48708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05dbf"/>
                </a:solidFill>
                <a:latin typeface="Fredoka One"/>
                <a:ea typeface="Fredoka One"/>
              </a:rPr>
              <a:t>1.</a:t>
            </a:r>
            <a:endParaRPr b="0" lang="fr-FR" sz="2800" spc="-1" strike="noStrike">
              <a:latin typeface="Arial"/>
            </a:endParaRPr>
          </a:p>
        </p:txBody>
      </p:sp>
      <p:graphicFrame>
        <p:nvGraphicFramePr>
          <p:cNvPr id="447" name="Table 4"/>
          <p:cNvGraphicFramePr/>
          <p:nvPr/>
        </p:nvGraphicFramePr>
        <p:xfrm>
          <a:off x="902160" y="1072440"/>
          <a:ext cx="3575880" cy="2698560"/>
        </p:xfrm>
        <a:graphic>
          <a:graphicData uri="http://schemas.openxmlformats.org/drawingml/2006/table">
            <a:tbl>
              <a:tblPr/>
              <a:tblGrid>
                <a:gridCol w="3575880"/>
              </a:tblGrid>
              <a:tr h="7300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La plateforme doit avoir 3 modules dont le wiki, le réseau social, le moteur de recherche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  <a:tr h="7300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Les utilisateurs inscrits sur la plateforme auront des rôles différents qui permettront de les distinguer.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  <a:tr h="91260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Dans la partie réseau social, les utilisateurs qui seront connectés pourront créer des posts culturels en rapport avec un aspect de la culture africaine.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  <a:tr h="7300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Les utilisateurs connectés pourront créer des commentaires sous un post culturel bien spécifique.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  <a:tr h="5475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Les utilisateurs pourront liker des posts pour marquer leur approbation.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8" name="Table 5"/>
          <p:cNvGraphicFramePr/>
          <p:nvPr/>
        </p:nvGraphicFramePr>
        <p:xfrm>
          <a:off x="4568760" y="1072440"/>
          <a:ext cx="3575880" cy="2698560"/>
        </p:xfrm>
        <a:graphic>
          <a:graphicData uri="http://schemas.openxmlformats.org/drawingml/2006/table">
            <a:tbl>
              <a:tblPr/>
              <a:tblGrid>
                <a:gridCol w="3575880"/>
              </a:tblGrid>
              <a:tr h="7300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Les posts pourront appartenir à des classes (des catégories) ou du moins à des sujets de discussion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  <a:tr h="7300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Un utilisateur pourra suivre d’autres utilisateurs afin d’être informé de leurs activités au sein de la plateforme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  <a:tr h="7300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Un utilisateur expert pourra transférer un post sélectionner du réseau social et l’envoyer directement dans le wiki.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  <a:tr h="7300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Les posts qui seront publiés dans la section wiki, seront accessibles publiquement à tout le monde (y compris les visiteurs)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  <a:tr h="91260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305dbf"/>
                          </a:solidFill>
                          <a:latin typeface="Raleway"/>
                          <a:ea typeface="Raleway"/>
                        </a:rPr>
                        <a:t>Tous les utilisateurs de la plateforme (du visiteur à l’expert) pourront effectuer une recherche directe de posts au sein du wiki et du réseau social.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305dbf"/>
                      </a:solidFill>
                    </a:lnL>
                    <a:lnR w="18720">
                      <a:solidFill>
                        <a:srgbClr val="305dbf"/>
                      </a:solidFill>
                    </a:lnR>
                    <a:lnT w="18720">
                      <a:solidFill>
                        <a:srgbClr val="305dbf"/>
                      </a:solidFill>
                    </a:lnT>
                    <a:lnB w="18720">
                      <a:solidFill>
                        <a:srgbClr val="305db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1231200" y="2187000"/>
            <a:ext cx="5838120" cy="1505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305dbf"/>
                </a:solidFill>
                <a:latin typeface="Fredoka One"/>
                <a:ea typeface="Fredoka One"/>
              </a:rPr>
              <a:t>Conception Fonctionnelle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3812040" y="1346040"/>
            <a:ext cx="93996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305dbf"/>
                </a:solidFill>
                <a:latin typeface="Fredoka One"/>
                <a:ea typeface="Fredoka One"/>
              </a:rPr>
              <a:t>2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06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452" name="Group 4"/>
          <p:cNvGrpSpPr/>
          <p:nvPr/>
        </p:nvGrpSpPr>
        <p:grpSpPr>
          <a:xfrm>
            <a:off x="5664240" y="3810960"/>
            <a:ext cx="1019520" cy="1378440"/>
            <a:chOff x="5664240" y="3810960"/>
            <a:chExt cx="1019520" cy="1378440"/>
          </a:xfrm>
        </p:grpSpPr>
        <p:sp>
          <p:nvSpPr>
            <p:cNvPr id="453" name="CustomShape 5"/>
            <p:cNvSpPr/>
            <p:nvPr/>
          </p:nvSpPr>
          <p:spPr>
            <a:xfrm flipH="1">
              <a:off x="5729040" y="3810960"/>
              <a:ext cx="954720" cy="1374120"/>
            </a:xfrm>
            <a:custGeom>
              <a:avLst/>
              <a:gdLst/>
              <a:ahLst/>
              <a:rect l="l" t="t" r="r" b="b"/>
              <a:pathLst>
                <a:path w="45047" h="64838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6"/>
            <p:cNvSpPr/>
            <p:nvPr/>
          </p:nvSpPr>
          <p:spPr>
            <a:xfrm flipH="1">
              <a:off x="6071760" y="3832200"/>
              <a:ext cx="494640" cy="1356840"/>
            </a:xfrm>
            <a:custGeom>
              <a:avLst/>
              <a:gdLst/>
              <a:ahLst/>
              <a:rect l="l" t="t" r="r" b="b"/>
              <a:pathLst>
                <a:path w="23345" h="64014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7"/>
            <p:cNvSpPr/>
            <p:nvPr/>
          </p:nvSpPr>
          <p:spPr>
            <a:xfrm flipH="1">
              <a:off x="6094440" y="4107240"/>
              <a:ext cx="113040" cy="380520"/>
            </a:xfrm>
            <a:custGeom>
              <a:avLst/>
              <a:gdLst/>
              <a:ahLst/>
              <a:rect l="l" t="t" r="r" b="b"/>
              <a:pathLst>
                <a:path w="5351" h="17965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8"/>
            <p:cNvSpPr/>
            <p:nvPr/>
          </p:nvSpPr>
          <p:spPr>
            <a:xfrm flipH="1">
              <a:off x="6207840" y="4331160"/>
              <a:ext cx="441000" cy="156960"/>
            </a:xfrm>
            <a:custGeom>
              <a:avLst/>
              <a:gdLst/>
              <a:ahLst/>
              <a:rect l="l" t="t" r="r" b="b"/>
              <a:pathLst>
                <a:path w="20822" h="7418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9"/>
            <p:cNvSpPr/>
            <p:nvPr/>
          </p:nvSpPr>
          <p:spPr>
            <a:xfrm flipH="1">
              <a:off x="5769000" y="4480560"/>
              <a:ext cx="321120" cy="544680"/>
            </a:xfrm>
            <a:custGeom>
              <a:avLst/>
              <a:gdLst/>
              <a:ahLst/>
              <a:rect l="l" t="t" r="r" b="b"/>
              <a:pathLst>
                <a:path w="15169" h="25715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10"/>
            <p:cNvSpPr/>
            <p:nvPr/>
          </p:nvSpPr>
          <p:spPr>
            <a:xfrm flipH="1">
              <a:off x="6090480" y="4734360"/>
              <a:ext cx="573120" cy="290880"/>
            </a:xfrm>
            <a:custGeom>
              <a:avLst/>
              <a:gdLst/>
              <a:ahLst/>
              <a:rect l="l" t="t" r="r" b="b"/>
              <a:pathLst>
                <a:path w="27053" h="13739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11"/>
            <p:cNvSpPr/>
            <p:nvPr/>
          </p:nvSpPr>
          <p:spPr>
            <a:xfrm flipH="1">
              <a:off x="5663880" y="4118760"/>
              <a:ext cx="556920" cy="1070640"/>
            </a:xfrm>
            <a:custGeom>
              <a:avLst/>
              <a:gdLst/>
              <a:ahLst/>
              <a:rect l="l" t="t" r="r" b="b"/>
              <a:pathLst>
                <a:path w="26293" h="50526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12"/>
            <p:cNvSpPr/>
            <p:nvPr/>
          </p:nvSpPr>
          <p:spPr>
            <a:xfrm flipH="1">
              <a:off x="5823000" y="4239360"/>
              <a:ext cx="160200" cy="950040"/>
            </a:xfrm>
            <a:custGeom>
              <a:avLst/>
              <a:gdLst/>
              <a:ahLst/>
              <a:rect l="l" t="t" r="r" b="b"/>
              <a:pathLst>
                <a:path w="7569" h="44834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13"/>
            <p:cNvSpPr/>
            <p:nvPr/>
          </p:nvSpPr>
          <p:spPr>
            <a:xfrm flipH="1">
              <a:off x="5923080" y="4753800"/>
              <a:ext cx="133200" cy="104760"/>
            </a:xfrm>
            <a:custGeom>
              <a:avLst/>
              <a:gdLst/>
              <a:ahLst/>
              <a:rect l="l" t="t" r="r" b="b"/>
              <a:pathLst>
                <a:path w="6293" h="4955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14"/>
            <p:cNvSpPr/>
            <p:nvPr/>
          </p:nvSpPr>
          <p:spPr>
            <a:xfrm flipH="1">
              <a:off x="5779800" y="4792320"/>
              <a:ext cx="143280" cy="63360"/>
            </a:xfrm>
            <a:custGeom>
              <a:avLst/>
              <a:gdLst/>
              <a:ahLst/>
              <a:rect l="l" t="t" r="r" b="b"/>
              <a:pathLst>
                <a:path w="6779" h="301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15"/>
            <p:cNvSpPr/>
            <p:nvPr/>
          </p:nvSpPr>
          <p:spPr>
            <a:xfrm flipH="1">
              <a:off x="5777280" y="5001120"/>
              <a:ext cx="183960" cy="80280"/>
            </a:xfrm>
            <a:custGeom>
              <a:avLst/>
              <a:gdLst/>
              <a:ahLst/>
              <a:rect l="l" t="t" r="r" b="b"/>
              <a:pathLst>
                <a:path w="8694" h="3801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16"/>
            <p:cNvSpPr/>
            <p:nvPr/>
          </p:nvSpPr>
          <p:spPr>
            <a:xfrm flipH="1">
              <a:off x="5957640" y="4941360"/>
              <a:ext cx="165240" cy="136800"/>
            </a:xfrm>
            <a:custGeom>
              <a:avLst/>
              <a:gdLst/>
              <a:ahLst/>
              <a:rect l="l" t="t" r="r" b="b"/>
              <a:pathLst>
                <a:path w="7813" h="6475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5" name="Group 17"/>
          <p:cNvGrpSpPr/>
          <p:nvPr/>
        </p:nvGrpSpPr>
        <p:grpSpPr>
          <a:xfrm>
            <a:off x="6684120" y="4278240"/>
            <a:ext cx="667440" cy="894960"/>
            <a:chOff x="6684120" y="4278240"/>
            <a:chExt cx="667440" cy="894960"/>
          </a:xfrm>
        </p:grpSpPr>
        <p:sp>
          <p:nvSpPr>
            <p:cNvPr id="466" name="CustomShape 18"/>
            <p:cNvSpPr/>
            <p:nvPr/>
          </p:nvSpPr>
          <p:spPr>
            <a:xfrm>
              <a:off x="7084080" y="4801320"/>
              <a:ext cx="267480" cy="162000"/>
            </a:xfrm>
            <a:custGeom>
              <a:avLst/>
              <a:gdLst/>
              <a:ahLst/>
              <a:rect l="l" t="t" r="r" b="b"/>
              <a:pathLst>
                <a:path w="7569" h="4583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19"/>
            <p:cNvSpPr/>
            <p:nvPr/>
          </p:nvSpPr>
          <p:spPr>
            <a:xfrm>
              <a:off x="7019640" y="4278240"/>
              <a:ext cx="196560" cy="387000"/>
            </a:xfrm>
            <a:custGeom>
              <a:avLst/>
              <a:gdLst/>
              <a:ahLst/>
              <a:rect l="l" t="t" r="r" b="b"/>
              <a:pathLst>
                <a:path w="5563" h="10947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20"/>
            <p:cNvSpPr/>
            <p:nvPr/>
          </p:nvSpPr>
          <p:spPr>
            <a:xfrm>
              <a:off x="6684120" y="4390920"/>
              <a:ext cx="324720" cy="320040"/>
            </a:xfrm>
            <a:custGeom>
              <a:avLst/>
              <a:gdLst/>
              <a:ahLst/>
              <a:rect l="l" t="t" r="r" b="b"/>
              <a:pathLst>
                <a:path w="9181" h="9057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21"/>
            <p:cNvSpPr/>
            <p:nvPr/>
          </p:nvSpPr>
          <p:spPr>
            <a:xfrm>
              <a:off x="7040160" y="4849920"/>
              <a:ext cx="184680" cy="323280"/>
            </a:xfrm>
            <a:custGeom>
              <a:avLst/>
              <a:gdLst/>
              <a:ahLst/>
              <a:rect l="l" t="t" r="r" b="b"/>
              <a:pathLst>
                <a:path w="5229" h="9143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22"/>
            <p:cNvSpPr/>
            <p:nvPr/>
          </p:nvSpPr>
          <p:spPr>
            <a:xfrm>
              <a:off x="7041240" y="4419360"/>
              <a:ext cx="83520" cy="720360"/>
            </a:xfrm>
            <a:custGeom>
              <a:avLst/>
              <a:gdLst/>
              <a:ahLst/>
              <a:rect l="l" t="t" r="r" b="b"/>
              <a:pathLst>
                <a:path w="2372" h="20366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23"/>
            <p:cNvSpPr/>
            <p:nvPr/>
          </p:nvSpPr>
          <p:spPr>
            <a:xfrm>
              <a:off x="6809760" y="4473000"/>
              <a:ext cx="235080" cy="490320"/>
            </a:xfrm>
            <a:custGeom>
              <a:avLst/>
              <a:gdLst/>
              <a:ahLst/>
              <a:rect l="l" t="t" r="r" b="b"/>
              <a:pathLst>
                <a:path w="6657" h="13861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723960" y="2084400"/>
            <a:ext cx="4308120" cy="2729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63238"/>
                </a:solidFill>
                <a:latin typeface="Raleway"/>
                <a:ea typeface="Raleway"/>
              </a:rPr>
              <a:t>Tundah admet 04 acteurs au total, dont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5dbf"/>
              </a:buClr>
              <a:buFont typeface="Raleway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263238"/>
                </a:solidFill>
                <a:latin typeface="Raleway"/>
                <a:ea typeface="Raleway"/>
              </a:rPr>
              <a:t>Le visiteur</a:t>
            </a:r>
            <a:endParaRPr b="0" lang="fr-FR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5dbf"/>
              </a:buClr>
              <a:buFont typeface="Raleway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263238"/>
                </a:solidFill>
                <a:latin typeface="Raleway"/>
                <a:ea typeface="Raleway"/>
              </a:rPr>
              <a:t>L’ Abonné</a:t>
            </a:r>
            <a:endParaRPr b="0" lang="fr-FR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5dbf"/>
              </a:buClr>
              <a:buFont typeface="Raleway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263238"/>
                </a:solidFill>
                <a:latin typeface="Raleway"/>
                <a:ea typeface="Raleway"/>
              </a:rPr>
              <a:t>L ’Expert</a:t>
            </a:r>
            <a:endParaRPr b="0" lang="fr-FR" sz="16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305dbf"/>
              </a:buClr>
              <a:buFont typeface="Raleway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263238"/>
                </a:solidFill>
                <a:latin typeface="Raleway"/>
                <a:ea typeface="Raleway"/>
              </a:rPr>
              <a:t>L’ Administrateur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63238"/>
                </a:solidFill>
                <a:latin typeface="Raleway"/>
                <a:ea typeface="Raleway"/>
              </a:rPr>
              <a:t>Chacun ayant une particularité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</p:txBody>
      </p:sp>
      <p:pic>
        <p:nvPicPr>
          <p:cNvPr id="473" name="Google Shape;665;p45" descr=""/>
          <p:cNvPicPr/>
          <p:nvPr/>
        </p:nvPicPr>
        <p:blipFill>
          <a:blip r:embed="rId1"/>
          <a:stretch/>
        </p:blipFill>
        <p:spPr>
          <a:xfrm>
            <a:off x="5209200" y="1737000"/>
            <a:ext cx="3806280" cy="2800080"/>
          </a:xfrm>
          <a:prstGeom prst="rect">
            <a:avLst/>
          </a:prstGeom>
          <a:ln>
            <a:noFill/>
          </a:ln>
        </p:spPr>
      </p:pic>
      <p:sp>
        <p:nvSpPr>
          <p:cNvPr id="474" name="TextShape 2"/>
          <p:cNvSpPr txBox="1"/>
          <p:nvPr/>
        </p:nvSpPr>
        <p:spPr>
          <a:xfrm>
            <a:off x="2303640" y="343080"/>
            <a:ext cx="470412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Conception fonctionnelle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572480" y="341280"/>
            <a:ext cx="48708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05dbf"/>
                </a:solidFill>
                <a:latin typeface="Fredoka One"/>
                <a:ea typeface="Fredoka One"/>
              </a:rPr>
              <a:t>2.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476" name="TextShape 4"/>
          <p:cNvSpPr txBox="1"/>
          <p:nvPr/>
        </p:nvSpPr>
        <p:spPr>
          <a:xfrm>
            <a:off x="2322000" y="885600"/>
            <a:ext cx="470412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05dbf"/>
                </a:solidFill>
                <a:latin typeface="Fredoka One"/>
                <a:ea typeface="Fredoka One"/>
              </a:rPr>
              <a:t>Description du système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1590480" y="883800"/>
            <a:ext cx="6415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05dbf"/>
                </a:solidFill>
                <a:latin typeface="Fredoka One"/>
                <a:ea typeface="Fredoka One"/>
              </a:rPr>
              <a:t>2.1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478" name="TextShape 6"/>
          <p:cNvSpPr txBox="1"/>
          <p:nvPr/>
        </p:nvSpPr>
        <p:spPr>
          <a:xfrm>
            <a:off x="737640" y="1483200"/>
            <a:ext cx="2370240" cy="631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305dbf"/>
                </a:solidFill>
                <a:latin typeface="Fredoka One"/>
                <a:ea typeface="Fredoka One"/>
              </a:rPr>
              <a:t>Les Acteurs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CustomShape 7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07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4853160" y="1236240"/>
            <a:ext cx="3142800" cy="3143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2"/>
          <p:cNvSpPr/>
          <p:nvPr/>
        </p:nvSpPr>
        <p:spPr>
          <a:xfrm>
            <a:off x="1147680" y="1236240"/>
            <a:ext cx="3142800" cy="3143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TextShape 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05dbf"/>
                </a:solidFill>
                <a:latin typeface="Fredoka One"/>
                <a:ea typeface="Fredoka One"/>
              </a:rPr>
              <a:t>Description des acteurs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TextShape 4"/>
          <p:cNvSpPr txBox="1"/>
          <p:nvPr/>
        </p:nvSpPr>
        <p:spPr>
          <a:xfrm>
            <a:off x="1459800" y="2545200"/>
            <a:ext cx="2518920" cy="1318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Raleway"/>
                <a:ea typeface="Raleway"/>
              </a:rPr>
              <a:t>Utilisateur sans compte, ayant le droit d’accéder à une seule partie du système: 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Raleway"/>
                <a:ea typeface="Raleway"/>
              </a:rPr>
              <a:t>Le </a:t>
            </a:r>
            <a:r>
              <a:rPr b="1" lang="en" sz="1400" spc="-1" strike="noStrike">
                <a:solidFill>
                  <a:srgbClr val="263238"/>
                </a:solidFill>
                <a:latin typeface="Raleway"/>
                <a:ea typeface="Raleway"/>
              </a:rPr>
              <a:t>Wiki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484" name="TextShape 5"/>
          <p:cNvSpPr txBox="1"/>
          <p:nvPr/>
        </p:nvSpPr>
        <p:spPr>
          <a:xfrm>
            <a:off x="1579680" y="1855080"/>
            <a:ext cx="2278800" cy="47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rgbClr val="305dbf"/>
                </a:solidFill>
                <a:latin typeface="Fredoka One"/>
                <a:ea typeface="Fredoka One"/>
              </a:rPr>
              <a:t>Visiteur</a:t>
            </a:r>
            <a:endParaRPr b="0" lang="fr-FR" sz="1900" spc="-1" strike="noStrike">
              <a:latin typeface="Arial"/>
            </a:endParaRPr>
          </a:p>
        </p:txBody>
      </p:sp>
      <p:sp>
        <p:nvSpPr>
          <p:cNvPr id="485" name="TextShape 6"/>
          <p:cNvSpPr txBox="1"/>
          <p:nvPr/>
        </p:nvSpPr>
        <p:spPr>
          <a:xfrm>
            <a:off x="5164920" y="2545200"/>
            <a:ext cx="2518920" cy="1318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Raleway"/>
                <a:ea typeface="Raleway"/>
              </a:rPr>
              <a:t>Utilisateur ayant un compte, et pouvant naviguer dans presque toute la plateforme pour effectuer certaines actions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486" name="TextShape 7"/>
          <p:cNvSpPr txBox="1"/>
          <p:nvPr/>
        </p:nvSpPr>
        <p:spPr>
          <a:xfrm>
            <a:off x="5285160" y="1843200"/>
            <a:ext cx="2278800" cy="47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rgbClr val="305dbf"/>
                </a:solidFill>
                <a:latin typeface="Fredoka One"/>
                <a:ea typeface="Fredoka One"/>
              </a:rPr>
              <a:t>Abonné</a:t>
            </a:r>
            <a:endParaRPr b="0" lang="fr-FR" sz="1900" spc="-1" strike="noStrike">
              <a:latin typeface="Arial"/>
            </a:endParaRPr>
          </a:p>
        </p:txBody>
      </p:sp>
      <p:sp>
        <p:nvSpPr>
          <p:cNvPr id="487" name="CustomShape 8"/>
          <p:cNvSpPr/>
          <p:nvPr/>
        </p:nvSpPr>
        <p:spPr>
          <a:xfrm>
            <a:off x="5189760" y="4098960"/>
            <a:ext cx="185400" cy="185040"/>
          </a:xfrm>
          <a:custGeom>
            <a:avLst/>
            <a:gdLst/>
            <a:ahLst/>
            <a:rect l="l" t="t" r="r" b="b"/>
            <a:pathLst>
              <a:path w="13770" h="1374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9"/>
          <p:cNvSpPr/>
          <p:nvPr/>
        </p:nvSpPr>
        <p:spPr>
          <a:xfrm rot="10800000">
            <a:off x="4291200" y="280764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10"/>
          <p:cNvSpPr/>
          <p:nvPr/>
        </p:nvSpPr>
        <p:spPr>
          <a:xfrm>
            <a:off x="936720" y="1417680"/>
            <a:ext cx="472680" cy="472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1"/>
          <p:cNvSpPr/>
          <p:nvPr/>
        </p:nvSpPr>
        <p:spPr>
          <a:xfrm>
            <a:off x="3979080" y="1510920"/>
            <a:ext cx="213120" cy="2131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12"/>
          <p:cNvSpPr/>
          <p:nvPr/>
        </p:nvSpPr>
        <p:spPr>
          <a:xfrm>
            <a:off x="7996320" y="3359520"/>
            <a:ext cx="97560" cy="97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3"/>
          <p:cNvSpPr/>
          <p:nvPr/>
        </p:nvSpPr>
        <p:spPr>
          <a:xfrm>
            <a:off x="8044560" y="2958120"/>
            <a:ext cx="271800" cy="27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93" name="Group 14"/>
          <p:cNvGrpSpPr/>
          <p:nvPr/>
        </p:nvGrpSpPr>
        <p:grpSpPr>
          <a:xfrm>
            <a:off x="7377480" y="4157280"/>
            <a:ext cx="666000" cy="982440"/>
            <a:chOff x="7377480" y="4157280"/>
            <a:chExt cx="666000" cy="982440"/>
          </a:xfrm>
        </p:grpSpPr>
        <p:sp>
          <p:nvSpPr>
            <p:cNvPr id="494" name="CustomShape 15"/>
            <p:cNvSpPr/>
            <p:nvPr/>
          </p:nvSpPr>
          <p:spPr>
            <a:xfrm>
              <a:off x="7377480" y="4157280"/>
              <a:ext cx="666000" cy="982440"/>
            </a:xfrm>
            <a:custGeom>
              <a:avLst/>
              <a:gdLst/>
              <a:ahLst/>
              <a:rect l="l" t="t" r="r" b="b"/>
              <a:pathLst>
                <a:path w="46334" h="68324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16"/>
            <p:cNvSpPr/>
            <p:nvPr/>
          </p:nvSpPr>
          <p:spPr>
            <a:xfrm>
              <a:off x="7676640" y="4166640"/>
              <a:ext cx="113760" cy="971640"/>
            </a:xfrm>
            <a:custGeom>
              <a:avLst/>
              <a:gdLst/>
              <a:ahLst/>
              <a:rect l="l" t="t" r="r" b="b"/>
              <a:pathLst>
                <a:path w="7940" h="67582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17"/>
            <p:cNvSpPr/>
            <p:nvPr/>
          </p:nvSpPr>
          <p:spPr>
            <a:xfrm>
              <a:off x="7531920" y="4436280"/>
              <a:ext cx="146520" cy="228600"/>
            </a:xfrm>
            <a:custGeom>
              <a:avLst/>
              <a:gdLst/>
              <a:ahLst/>
              <a:rect l="l" t="t" r="r" b="b"/>
              <a:pathLst>
                <a:path w="10208" h="15912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18"/>
            <p:cNvSpPr/>
            <p:nvPr/>
          </p:nvSpPr>
          <p:spPr>
            <a:xfrm>
              <a:off x="7678080" y="4478400"/>
              <a:ext cx="260640" cy="186120"/>
            </a:xfrm>
            <a:custGeom>
              <a:avLst/>
              <a:gdLst/>
              <a:ahLst/>
              <a:rect l="l" t="t" r="r" b="b"/>
              <a:pathLst>
                <a:path w="18147" h="12977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19"/>
            <p:cNvSpPr/>
            <p:nvPr/>
          </p:nvSpPr>
          <p:spPr>
            <a:xfrm>
              <a:off x="7388280" y="4743360"/>
              <a:ext cx="313920" cy="296640"/>
            </a:xfrm>
            <a:custGeom>
              <a:avLst/>
              <a:gdLst/>
              <a:ahLst/>
              <a:rect l="l" t="t" r="r" b="b"/>
              <a:pathLst>
                <a:path w="21850" h="20649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20"/>
            <p:cNvSpPr/>
            <p:nvPr/>
          </p:nvSpPr>
          <p:spPr>
            <a:xfrm>
              <a:off x="7702200" y="4740840"/>
              <a:ext cx="322200" cy="299160"/>
            </a:xfrm>
            <a:custGeom>
              <a:avLst/>
              <a:gdLst/>
              <a:ahLst/>
              <a:rect l="l" t="t" r="r" b="b"/>
              <a:pathLst>
                <a:path w="22417" h="20816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0" name="Group 21"/>
          <p:cNvGrpSpPr/>
          <p:nvPr/>
        </p:nvGrpSpPr>
        <p:grpSpPr>
          <a:xfrm>
            <a:off x="247320" y="3097440"/>
            <a:ext cx="876600" cy="2042280"/>
            <a:chOff x="247320" y="3097440"/>
            <a:chExt cx="876600" cy="2042280"/>
          </a:xfrm>
        </p:grpSpPr>
        <p:sp>
          <p:nvSpPr>
            <p:cNvPr id="501" name="CustomShape 22"/>
            <p:cNvSpPr/>
            <p:nvPr/>
          </p:nvSpPr>
          <p:spPr>
            <a:xfrm>
              <a:off x="724320" y="3097440"/>
              <a:ext cx="256320" cy="2042280"/>
            </a:xfrm>
            <a:custGeom>
              <a:avLst/>
              <a:gdLst/>
              <a:ahLst/>
              <a:rect l="l" t="t" r="r" b="b"/>
              <a:pathLst>
                <a:path w="8241" h="65548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23"/>
            <p:cNvSpPr/>
            <p:nvPr/>
          </p:nvSpPr>
          <p:spPr>
            <a:xfrm>
              <a:off x="797040" y="3305160"/>
              <a:ext cx="126360" cy="294840"/>
            </a:xfrm>
            <a:custGeom>
              <a:avLst/>
              <a:gdLst/>
              <a:ahLst/>
              <a:rect l="l" t="t" r="r" b="b"/>
              <a:pathLst>
                <a:path w="4071" h="9478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24"/>
            <p:cNvSpPr/>
            <p:nvPr/>
          </p:nvSpPr>
          <p:spPr>
            <a:xfrm>
              <a:off x="831240" y="3368880"/>
              <a:ext cx="37080" cy="231480"/>
            </a:xfrm>
            <a:custGeom>
              <a:avLst/>
              <a:gdLst/>
              <a:ahLst/>
              <a:rect l="l" t="t" r="r" b="b"/>
              <a:pathLst>
                <a:path w="1202" h="7439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25"/>
            <p:cNvSpPr/>
            <p:nvPr/>
          </p:nvSpPr>
          <p:spPr>
            <a:xfrm>
              <a:off x="610200" y="3798720"/>
              <a:ext cx="187560" cy="238320"/>
            </a:xfrm>
            <a:custGeom>
              <a:avLst/>
              <a:gdLst/>
              <a:ahLst/>
              <a:rect l="l" t="t" r="r" b="b"/>
              <a:pathLst>
                <a:path w="6029" h="7655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26"/>
            <p:cNvSpPr/>
            <p:nvPr/>
          </p:nvSpPr>
          <p:spPr>
            <a:xfrm>
              <a:off x="658800" y="3849120"/>
              <a:ext cx="140040" cy="185760"/>
            </a:xfrm>
            <a:custGeom>
              <a:avLst/>
              <a:gdLst/>
              <a:ahLst/>
              <a:rect l="l" t="t" r="r" b="b"/>
              <a:pathLst>
                <a:path w="4504" h="5972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27"/>
            <p:cNvSpPr/>
            <p:nvPr/>
          </p:nvSpPr>
          <p:spPr>
            <a:xfrm>
              <a:off x="725400" y="4234320"/>
              <a:ext cx="132840" cy="280440"/>
            </a:xfrm>
            <a:custGeom>
              <a:avLst/>
              <a:gdLst/>
              <a:ahLst/>
              <a:rect l="l" t="t" r="r" b="b"/>
              <a:pathLst>
                <a:path w="4270" h="9014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28"/>
            <p:cNvSpPr/>
            <p:nvPr/>
          </p:nvSpPr>
          <p:spPr>
            <a:xfrm>
              <a:off x="758520" y="4294800"/>
              <a:ext cx="79560" cy="219960"/>
            </a:xfrm>
            <a:custGeom>
              <a:avLst/>
              <a:gdLst/>
              <a:ahLst/>
              <a:rect l="l" t="t" r="r" b="b"/>
              <a:pathLst>
                <a:path w="2570" h="7073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29"/>
            <p:cNvSpPr/>
            <p:nvPr/>
          </p:nvSpPr>
          <p:spPr>
            <a:xfrm>
              <a:off x="607680" y="4719960"/>
              <a:ext cx="135720" cy="276480"/>
            </a:xfrm>
            <a:custGeom>
              <a:avLst/>
              <a:gdLst/>
              <a:ahLst/>
              <a:rect l="l" t="t" r="r" b="b"/>
              <a:pathLst>
                <a:path w="4371" h="8881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30"/>
            <p:cNvSpPr/>
            <p:nvPr/>
          </p:nvSpPr>
          <p:spPr>
            <a:xfrm>
              <a:off x="643320" y="4778280"/>
              <a:ext cx="87120" cy="217080"/>
            </a:xfrm>
            <a:custGeom>
              <a:avLst/>
              <a:gdLst/>
              <a:ahLst/>
              <a:rect l="l" t="t" r="r" b="b"/>
              <a:pathLst>
                <a:path w="2803" h="6973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31"/>
            <p:cNvSpPr/>
            <p:nvPr/>
          </p:nvSpPr>
          <p:spPr>
            <a:xfrm>
              <a:off x="948600" y="3191760"/>
              <a:ext cx="175320" cy="246240"/>
            </a:xfrm>
            <a:custGeom>
              <a:avLst/>
              <a:gdLst/>
              <a:ahLst/>
              <a:rect l="l" t="t" r="r" b="b"/>
              <a:pathLst>
                <a:path w="5639" h="7914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32"/>
            <p:cNvSpPr/>
            <p:nvPr/>
          </p:nvSpPr>
          <p:spPr>
            <a:xfrm>
              <a:off x="949680" y="3250440"/>
              <a:ext cx="138960" cy="187920"/>
            </a:xfrm>
            <a:custGeom>
              <a:avLst/>
              <a:gdLst/>
              <a:ahLst/>
              <a:rect l="l" t="t" r="r" b="b"/>
              <a:pathLst>
                <a:path w="4471" h="6039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33"/>
            <p:cNvSpPr/>
            <p:nvPr/>
          </p:nvSpPr>
          <p:spPr>
            <a:xfrm>
              <a:off x="764640" y="3600000"/>
              <a:ext cx="189720" cy="235080"/>
            </a:xfrm>
            <a:custGeom>
              <a:avLst/>
              <a:gdLst/>
              <a:ahLst/>
              <a:rect l="l" t="t" r="r" b="b"/>
              <a:pathLst>
                <a:path w="6098" h="7561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34"/>
            <p:cNvSpPr/>
            <p:nvPr/>
          </p:nvSpPr>
          <p:spPr>
            <a:xfrm>
              <a:off x="766800" y="3655800"/>
              <a:ext cx="148320" cy="180360"/>
            </a:xfrm>
            <a:custGeom>
              <a:avLst/>
              <a:gdLst/>
              <a:ahLst/>
              <a:rect l="l" t="t" r="r" b="b"/>
              <a:pathLst>
                <a:path w="4771" h="5805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35"/>
            <p:cNvSpPr/>
            <p:nvPr/>
          </p:nvSpPr>
          <p:spPr>
            <a:xfrm>
              <a:off x="862560" y="3985560"/>
              <a:ext cx="125280" cy="293400"/>
            </a:xfrm>
            <a:custGeom>
              <a:avLst/>
              <a:gdLst/>
              <a:ahLst/>
              <a:rect l="l" t="t" r="r" b="b"/>
              <a:pathLst>
                <a:path w="4037" h="9426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CustomShape 36"/>
            <p:cNvSpPr/>
            <p:nvPr/>
          </p:nvSpPr>
          <p:spPr>
            <a:xfrm>
              <a:off x="867600" y="4050720"/>
              <a:ext cx="50760" cy="227160"/>
            </a:xfrm>
            <a:custGeom>
              <a:avLst/>
              <a:gdLst/>
              <a:ahLst/>
              <a:rect l="l" t="t" r="r" b="b"/>
              <a:pathLst>
                <a:path w="1635" h="7306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37"/>
            <p:cNvSpPr/>
            <p:nvPr/>
          </p:nvSpPr>
          <p:spPr>
            <a:xfrm>
              <a:off x="745920" y="4561560"/>
              <a:ext cx="184680" cy="238320"/>
            </a:xfrm>
            <a:custGeom>
              <a:avLst/>
              <a:gdLst/>
              <a:ahLst/>
              <a:rect l="l" t="t" r="r" b="b"/>
              <a:pathLst>
                <a:path w="5938" h="766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38"/>
            <p:cNvSpPr/>
            <p:nvPr/>
          </p:nvSpPr>
          <p:spPr>
            <a:xfrm>
              <a:off x="745920" y="4618080"/>
              <a:ext cx="147240" cy="183600"/>
            </a:xfrm>
            <a:custGeom>
              <a:avLst/>
              <a:gdLst/>
              <a:ahLst/>
              <a:rect l="l" t="t" r="r" b="b"/>
              <a:pathLst>
                <a:path w="4738" h="5905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39"/>
            <p:cNvSpPr/>
            <p:nvPr/>
          </p:nvSpPr>
          <p:spPr>
            <a:xfrm>
              <a:off x="396720" y="4042440"/>
              <a:ext cx="334440" cy="863280"/>
            </a:xfrm>
            <a:custGeom>
              <a:avLst/>
              <a:gdLst/>
              <a:ahLst/>
              <a:rect l="l" t="t" r="r" b="b"/>
              <a:pathLst>
                <a:path w="10742" h="27721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40"/>
            <p:cNvSpPr/>
            <p:nvPr/>
          </p:nvSpPr>
          <p:spPr>
            <a:xfrm>
              <a:off x="426960" y="4179960"/>
              <a:ext cx="127440" cy="298440"/>
            </a:xfrm>
            <a:custGeom>
              <a:avLst/>
              <a:gdLst/>
              <a:ahLst/>
              <a:rect l="l" t="t" r="r" b="b"/>
              <a:pathLst>
                <a:path w="4104" h="959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41"/>
            <p:cNvSpPr/>
            <p:nvPr/>
          </p:nvSpPr>
          <p:spPr>
            <a:xfrm>
              <a:off x="496440" y="4245120"/>
              <a:ext cx="18360" cy="233640"/>
            </a:xfrm>
            <a:custGeom>
              <a:avLst/>
              <a:gdLst/>
              <a:ahLst/>
              <a:rect l="l" t="t" r="r" b="b"/>
              <a:pathLst>
                <a:path w="602" h="7506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42"/>
            <p:cNvSpPr/>
            <p:nvPr/>
          </p:nvSpPr>
          <p:spPr>
            <a:xfrm>
              <a:off x="426960" y="4179960"/>
              <a:ext cx="127440" cy="298440"/>
            </a:xfrm>
            <a:custGeom>
              <a:avLst/>
              <a:gdLst/>
              <a:ahLst/>
              <a:rect l="l" t="t" r="r" b="b"/>
              <a:pathLst>
                <a:path w="4104" h="959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43"/>
            <p:cNvSpPr/>
            <p:nvPr/>
          </p:nvSpPr>
          <p:spPr>
            <a:xfrm>
              <a:off x="671400" y="4614480"/>
              <a:ext cx="127440" cy="295200"/>
            </a:xfrm>
            <a:custGeom>
              <a:avLst/>
              <a:gdLst/>
              <a:ahLst/>
              <a:rect l="l" t="t" r="r" b="b"/>
              <a:pathLst>
                <a:path w="4104" h="949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44"/>
            <p:cNvSpPr/>
            <p:nvPr/>
          </p:nvSpPr>
          <p:spPr>
            <a:xfrm>
              <a:off x="728280" y="4678560"/>
              <a:ext cx="34920" cy="230400"/>
            </a:xfrm>
            <a:custGeom>
              <a:avLst/>
              <a:gdLst/>
              <a:ahLst/>
              <a:rect l="l" t="t" r="r" b="b"/>
              <a:pathLst>
                <a:path w="1135" h="7406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45"/>
            <p:cNvSpPr/>
            <p:nvPr/>
          </p:nvSpPr>
          <p:spPr>
            <a:xfrm>
              <a:off x="671400" y="4614480"/>
              <a:ext cx="127440" cy="295200"/>
            </a:xfrm>
            <a:custGeom>
              <a:avLst/>
              <a:gdLst/>
              <a:ahLst/>
              <a:rect l="l" t="t" r="r" b="b"/>
              <a:pathLst>
                <a:path w="4104" h="949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46"/>
            <p:cNvSpPr/>
            <p:nvPr/>
          </p:nvSpPr>
          <p:spPr>
            <a:xfrm>
              <a:off x="247320" y="3994560"/>
              <a:ext cx="158760" cy="265680"/>
            </a:xfrm>
            <a:custGeom>
              <a:avLst/>
              <a:gdLst/>
              <a:ahLst/>
              <a:rect l="l" t="t" r="r" b="b"/>
              <a:pathLst>
                <a:path w="5105" h="853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47"/>
            <p:cNvSpPr/>
            <p:nvPr/>
          </p:nvSpPr>
          <p:spPr>
            <a:xfrm>
              <a:off x="247320" y="3994560"/>
              <a:ext cx="158760" cy="265680"/>
            </a:xfrm>
            <a:custGeom>
              <a:avLst/>
              <a:gdLst/>
              <a:ahLst/>
              <a:rect l="l" t="t" r="r" b="b"/>
              <a:pathLst>
                <a:path w="5105" h="853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48"/>
            <p:cNvSpPr/>
            <p:nvPr/>
          </p:nvSpPr>
          <p:spPr>
            <a:xfrm>
              <a:off x="291960" y="4055760"/>
              <a:ext cx="111960" cy="204480"/>
            </a:xfrm>
            <a:custGeom>
              <a:avLst/>
              <a:gdLst/>
              <a:ahLst/>
              <a:rect l="l" t="t" r="r" b="b"/>
              <a:pathLst>
                <a:path w="3603" h="6572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49"/>
            <p:cNvSpPr/>
            <p:nvPr/>
          </p:nvSpPr>
          <p:spPr>
            <a:xfrm>
              <a:off x="423000" y="4548240"/>
              <a:ext cx="244800" cy="178920"/>
            </a:xfrm>
            <a:custGeom>
              <a:avLst/>
              <a:gdLst/>
              <a:ahLst/>
              <a:rect l="l" t="t" r="r" b="b"/>
              <a:pathLst>
                <a:path w="7863" h="575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50"/>
            <p:cNvSpPr/>
            <p:nvPr/>
          </p:nvSpPr>
          <p:spPr>
            <a:xfrm>
              <a:off x="423000" y="4548240"/>
              <a:ext cx="244800" cy="178920"/>
            </a:xfrm>
            <a:custGeom>
              <a:avLst/>
              <a:gdLst/>
              <a:ahLst/>
              <a:rect l="l" t="t" r="r" b="b"/>
              <a:pathLst>
                <a:path w="7863" h="575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51"/>
            <p:cNvSpPr/>
            <p:nvPr/>
          </p:nvSpPr>
          <p:spPr>
            <a:xfrm>
              <a:off x="474840" y="4594320"/>
              <a:ext cx="190800" cy="133920"/>
            </a:xfrm>
            <a:custGeom>
              <a:avLst/>
              <a:gdLst/>
              <a:ahLst/>
              <a:rect l="l" t="t" r="r" b="b"/>
              <a:pathLst>
                <a:path w="6138" h="4304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1" name="CustomShape 52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08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4853160" y="1236240"/>
            <a:ext cx="3142800" cy="3143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2"/>
          <p:cNvSpPr/>
          <p:nvPr/>
        </p:nvSpPr>
        <p:spPr>
          <a:xfrm>
            <a:off x="1147680" y="1236240"/>
            <a:ext cx="3142800" cy="3143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TextShape 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05dbf"/>
                </a:solidFill>
                <a:latin typeface="Fredoka One"/>
                <a:ea typeface="Fredoka One"/>
              </a:rPr>
              <a:t>Descriptio</a:t>
            </a:r>
            <a:r>
              <a:rPr b="0" lang="en" sz="2800" spc="-1" strike="noStrike">
                <a:solidFill>
                  <a:srgbClr val="305dbf"/>
                </a:solidFill>
                <a:latin typeface="Fredoka One"/>
                <a:ea typeface="Fredoka One"/>
              </a:rPr>
              <a:t>n des </a:t>
            </a:r>
            <a:r>
              <a:rPr b="0" lang="en" sz="2800" spc="-1" strike="noStrike">
                <a:solidFill>
                  <a:srgbClr val="305dbf"/>
                </a:solidFill>
                <a:latin typeface="Fredoka One"/>
                <a:ea typeface="Fredoka One"/>
              </a:rPr>
              <a:t>acteurs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TextShape 4"/>
          <p:cNvSpPr txBox="1"/>
          <p:nvPr/>
        </p:nvSpPr>
        <p:spPr>
          <a:xfrm>
            <a:off x="1459800" y="2350080"/>
            <a:ext cx="2518920" cy="1635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Raleway"/>
                <a:ea typeface="Raleway"/>
              </a:rPr>
              <a:t>Utilisateur ayant un compte et ayant des droits supérieurs à celui du simple abonné. Il pourra donc par exemple transférer des posts du </a:t>
            </a:r>
            <a:r>
              <a:rPr b="1" lang="en" sz="1400" spc="-1" strike="noStrike">
                <a:solidFill>
                  <a:srgbClr val="263238"/>
                </a:solidFill>
                <a:latin typeface="Raleway"/>
                <a:ea typeface="Raleway"/>
              </a:rPr>
              <a:t>Réseau</a:t>
            </a:r>
            <a:r>
              <a:rPr b="0" lang="en" sz="1400" spc="-1" strike="noStrike">
                <a:solidFill>
                  <a:srgbClr val="263238"/>
                </a:solidFill>
                <a:latin typeface="Raleway"/>
                <a:ea typeface="Raleway"/>
              </a:rPr>
              <a:t> vers le </a:t>
            </a:r>
            <a:r>
              <a:rPr b="1" lang="en" sz="1400" spc="-1" strike="noStrike">
                <a:solidFill>
                  <a:srgbClr val="263238"/>
                </a:solidFill>
                <a:latin typeface="Raleway"/>
                <a:ea typeface="Raleway"/>
              </a:rPr>
              <a:t>Wiki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36" name="TextShape 5"/>
          <p:cNvSpPr txBox="1"/>
          <p:nvPr/>
        </p:nvSpPr>
        <p:spPr>
          <a:xfrm>
            <a:off x="1579680" y="1843200"/>
            <a:ext cx="2278800" cy="47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rgbClr val="305dbf"/>
                </a:solidFill>
                <a:latin typeface="Fredoka One"/>
                <a:ea typeface="Fredoka One"/>
              </a:rPr>
              <a:t>Expert</a:t>
            </a:r>
            <a:endParaRPr b="0" lang="fr-FR" sz="1900" spc="-1" strike="noStrike">
              <a:latin typeface="Arial"/>
            </a:endParaRPr>
          </a:p>
        </p:txBody>
      </p:sp>
      <p:sp>
        <p:nvSpPr>
          <p:cNvPr id="537" name="TextShape 6"/>
          <p:cNvSpPr txBox="1"/>
          <p:nvPr/>
        </p:nvSpPr>
        <p:spPr>
          <a:xfrm>
            <a:off x="5164920" y="2545200"/>
            <a:ext cx="2518920" cy="1318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Raleway"/>
                <a:ea typeface="Raleway"/>
              </a:rPr>
              <a:t>Utilisateur ayant le droit suprême sur la plateforme, il est chargé d’administrer l’entièreté de l’application.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38" name="TextShape 7"/>
          <p:cNvSpPr txBox="1"/>
          <p:nvPr/>
        </p:nvSpPr>
        <p:spPr>
          <a:xfrm>
            <a:off x="5285160" y="1830960"/>
            <a:ext cx="2278800" cy="47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rgbClr val="305dbf"/>
                </a:solidFill>
                <a:latin typeface="Fredoka One"/>
                <a:ea typeface="Fredoka One"/>
              </a:rPr>
              <a:t>Administrateur</a:t>
            </a:r>
            <a:endParaRPr b="0" lang="fr-FR" sz="1900" spc="-1" strike="noStrike">
              <a:latin typeface="Arial"/>
            </a:endParaRPr>
          </a:p>
        </p:txBody>
      </p:sp>
      <p:sp>
        <p:nvSpPr>
          <p:cNvPr id="539" name="CustomShape 8"/>
          <p:cNvSpPr/>
          <p:nvPr/>
        </p:nvSpPr>
        <p:spPr>
          <a:xfrm>
            <a:off x="5189760" y="4098960"/>
            <a:ext cx="185400" cy="185040"/>
          </a:xfrm>
          <a:custGeom>
            <a:avLst/>
            <a:gdLst/>
            <a:ahLst/>
            <a:rect l="l" t="t" r="r" b="b"/>
            <a:pathLst>
              <a:path w="13770" h="1374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9"/>
          <p:cNvSpPr/>
          <p:nvPr/>
        </p:nvSpPr>
        <p:spPr>
          <a:xfrm rot="10800000">
            <a:off x="4291200" y="280764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0"/>
          <p:cNvSpPr/>
          <p:nvPr/>
        </p:nvSpPr>
        <p:spPr>
          <a:xfrm>
            <a:off x="936720" y="1417680"/>
            <a:ext cx="472680" cy="472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11"/>
          <p:cNvSpPr/>
          <p:nvPr/>
        </p:nvSpPr>
        <p:spPr>
          <a:xfrm>
            <a:off x="3979080" y="1510920"/>
            <a:ext cx="213120" cy="2131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12"/>
          <p:cNvSpPr/>
          <p:nvPr/>
        </p:nvSpPr>
        <p:spPr>
          <a:xfrm>
            <a:off x="7996320" y="3359520"/>
            <a:ext cx="97560" cy="97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13"/>
          <p:cNvSpPr/>
          <p:nvPr/>
        </p:nvSpPr>
        <p:spPr>
          <a:xfrm>
            <a:off x="8044560" y="2958120"/>
            <a:ext cx="271800" cy="27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5" name="Group 14"/>
          <p:cNvGrpSpPr/>
          <p:nvPr/>
        </p:nvGrpSpPr>
        <p:grpSpPr>
          <a:xfrm>
            <a:off x="7365240" y="4157280"/>
            <a:ext cx="666000" cy="982440"/>
            <a:chOff x="7365240" y="4157280"/>
            <a:chExt cx="666000" cy="982440"/>
          </a:xfrm>
        </p:grpSpPr>
        <p:sp>
          <p:nvSpPr>
            <p:cNvPr id="546" name="CustomShape 15"/>
            <p:cNvSpPr/>
            <p:nvPr/>
          </p:nvSpPr>
          <p:spPr>
            <a:xfrm>
              <a:off x="7365240" y="4157280"/>
              <a:ext cx="666000" cy="982440"/>
            </a:xfrm>
            <a:custGeom>
              <a:avLst/>
              <a:gdLst/>
              <a:ahLst/>
              <a:rect l="l" t="t" r="r" b="b"/>
              <a:pathLst>
                <a:path w="46334" h="68324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16"/>
            <p:cNvSpPr/>
            <p:nvPr/>
          </p:nvSpPr>
          <p:spPr>
            <a:xfrm>
              <a:off x="7664400" y="4166640"/>
              <a:ext cx="113760" cy="971640"/>
            </a:xfrm>
            <a:custGeom>
              <a:avLst/>
              <a:gdLst/>
              <a:ahLst/>
              <a:rect l="l" t="t" r="r" b="b"/>
              <a:pathLst>
                <a:path w="7940" h="67582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17"/>
            <p:cNvSpPr/>
            <p:nvPr/>
          </p:nvSpPr>
          <p:spPr>
            <a:xfrm>
              <a:off x="7519680" y="4436280"/>
              <a:ext cx="146520" cy="228600"/>
            </a:xfrm>
            <a:custGeom>
              <a:avLst/>
              <a:gdLst/>
              <a:ahLst/>
              <a:rect l="l" t="t" r="r" b="b"/>
              <a:pathLst>
                <a:path w="10208" h="15912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18"/>
            <p:cNvSpPr/>
            <p:nvPr/>
          </p:nvSpPr>
          <p:spPr>
            <a:xfrm>
              <a:off x="7666200" y="4478400"/>
              <a:ext cx="260640" cy="186120"/>
            </a:xfrm>
            <a:custGeom>
              <a:avLst/>
              <a:gdLst/>
              <a:ahLst/>
              <a:rect l="l" t="t" r="r" b="b"/>
              <a:pathLst>
                <a:path w="18147" h="12977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19"/>
            <p:cNvSpPr/>
            <p:nvPr/>
          </p:nvSpPr>
          <p:spPr>
            <a:xfrm>
              <a:off x="7376400" y="4743360"/>
              <a:ext cx="313920" cy="296640"/>
            </a:xfrm>
            <a:custGeom>
              <a:avLst/>
              <a:gdLst/>
              <a:ahLst/>
              <a:rect l="l" t="t" r="r" b="b"/>
              <a:pathLst>
                <a:path w="21850" h="20649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20"/>
            <p:cNvSpPr/>
            <p:nvPr/>
          </p:nvSpPr>
          <p:spPr>
            <a:xfrm>
              <a:off x="7689960" y="4740840"/>
              <a:ext cx="322200" cy="299160"/>
            </a:xfrm>
            <a:custGeom>
              <a:avLst/>
              <a:gdLst/>
              <a:ahLst/>
              <a:rect l="l" t="t" r="r" b="b"/>
              <a:pathLst>
                <a:path w="22417" h="20816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2" name="Group 21"/>
          <p:cNvGrpSpPr/>
          <p:nvPr/>
        </p:nvGrpSpPr>
        <p:grpSpPr>
          <a:xfrm>
            <a:off x="247320" y="3097440"/>
            <a:ext cx="876600" cy="2042280"/>
            <a:chOff x="247320" y="3097440"/>
            <a:chExt cx="876600" cy="2042280"/>
          </a:xfrm>
        </p:grpSpPr>
        <p:sp>
          <p:nvSpPr>
            <p:cNvPr id="553" name="CustomShape 22"/>
            <p:cNvSpPr/>
            <p:nvPr/>
          </p:nvSpPr>
          <p:spPr>
            <a:xfrm>
              <a:off x="724320" y="3097440"/>
              <a:ext cx="256320" cy="2042280"/>
            </a:xfrm>
            <a:custGeom>
              <a:avLst/>
              <a:gdLst/>
              <a:ahLst/>
              <a:rect l="l" t="t" r="r" b="b"/>
              <a:pathLst>
                <a:path w="8241" h="65548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23"/>
            <p:cNvSpPr/>
            <p:nvPr/>
          </p:nvSpPr>
          <p:spPr>
            <a:xfrm>
              <a:off x="797040" y="3305160"/>
              <a:ext cx="126360" cy="294840"/>
            </a:xfrm>
            <a:custGeom>
              <a:avLst/>
              <a:gdLst/>
              <a:ahLst/>
              <a:rect l="l" t="t" r="r" b="b"/>
              <a:pathLst>
                <a:path w="4071" h="9478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24"/>
            <p:cNvSpPr/>
            <p:nvPr/>
          </p:nvSpPr>
          <p:spPr>
            <a:xfrm>
              <a:off x="831240" y="3368880"/>
              <a:ext cx="37080" cy="231480"/>
            </a:xfrm>
            <a:custGeom>
              <a:avLst/>
              <a:gdLst/>
              <a:ahLst/>
              <a:rect l="l" t="t" r="r" b="b"/>
              <a:pathLst>
                <a:path w="1202" h="7439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25"/>
            <p:cNvSpPr/>
            <p:nvPr/>
          </p:nvSpPr>
          <p:spPr>
            <a:xfrm>
              <a:off x="610200" y="3798720"/>
              <a:ext cx="187560" cy="238320"/>
            </a:xfrm>
            <a:custGeom>
              <a:avLst/>
              <a:gdLst/>
              <a:ahLst/>
              <a:rect l="l" t="t" r="r" b="b"/>
              <a:pathLst>
                <a:path w="6029" h="7655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26"/>
            <p:cNvSpPr/>
            <p:nvPr/>
          </p:nvSpPr>
          <p:spPr>
            <a:xfrm>
              <a:off x="658800" y="3849120"/>
              <a:ext cx="140040" cy="185760"/>
            </a:xfrm>
            <a:custGeom>
              <a:avLst/>
              <a:gdLst/>
              <a:ahLst/>
              <a:rect l="l" t="t" r="r" b="b"/>
              <a:pathLst>
                <a:path w="4504" h="5972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27"/>
            <p:cNvSpPr/>
            <p:nvPr/>
          </p:nvSpPr>
          <p:spPr>
            <a:xfrm>
              <a:off x="725400" y="4234320"/>
              <a:ext cx="132840" cy="280440"/>
            </a:xfrm>
            <a:custGeom>
              <a:avLst/>
              <a:gdLst/>
              <a:ahLst/>
              <a:rect l="l" t="t" r="r" b="b"/>
              <a:pathLst>
                <a:path w="4270" h="9014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28"/>
            <p:cNvSpPr/>
            <p:nvPr/>
          </p:nvSpPr>
          <p:spPr>
            <a:xfrm>
              <a:off x="758520" y="4294800"/>
              <a:ext cx="79560" cy="219960"/>
            </a:xfrm>
            <a:custGeom>
              <a:avLst/>
              <a:gdLst/>
              <a:ahLst/>
              <a:rect l="l" t="t" r="r" b="b"/>
              <a:pathLst>
                <a:path w="2570" h="7073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29"/>
            <p:cNvSpPr/>
            <p:nvPr/>
          </p:nvSpPr>
          <p:spPr>
            <a:xfrm>
              <a:off x="607680" y="4719960"/>
              <a:ext cx="135720" cy="276480"/>
            </a:xfrm>
            <a:custGeom>
              <a:avLst/>
              <a:gdLst/>
              <a:ahLst/>
              <a:rect l="l" t="t" r="r" b="b"/>
              <a:pathLst>
                <a:path w="4371" h="8881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30"/>
            <p:cNvSpPr/>
            <p:nvPr/>
          </p:nvSpPr>
          <p:spPr>
            <a:xfrm>
              <a:off x="643320" y="4778280"/>
              <a:ext cx="87120" cy="217080"/>
            </a:xfrm>
            <a:custGeom>
              <a:avLst/>
              <a:gdLst/>
              <a:ahLst/>
              <a:rect l="l" t="t" r="r" b="b"/>
              <a:pathLst>
                <a:path w="2803" h="6973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31"/>
            <p:cNvSpPr/>
            <p:nvPr/>
          </p:nvSpPr>
          <p:spPr>
            <a:xfrm>
              <a:off x="948600" y="3191760"/>
              <a:ext cx="175320" cy="246240"/>
            </a:xfrm>
            <a:custGeom>
              <a:avLst/>
              <a:gdLst/>
              <a:ahLst/>
              <a:rect l="l" t="t" r="r" b="b"/>
              <a:pathLst>
                <a:path w="5639" h="7914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32"/>
            <p:cNvSpPr/>
            <p:nvPr/>
          </p:nvSpPr>
          <p:spPr>
            <a:xfrm>
              <a:off x="949680" y="3250440"/>
              <a:ext cx="138960" cy="187920"/>
            </a:xfrm>
            <a:custGeom>
              <a:avLst/>
              <a:gdLst/>
              <a:ahLst/>
              <a:rect l="l" t="t" r="r" b="b"/>
              <a:pathLst>
                <a:path w="4471" h="6039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33"/>
            <p:cNvSpPr/>
            <p:nvPr/>
          </p:nvSpPr>
          <p:spPr>
            <a:xfrm>
              <a:off x="764640" y="3600000"/>
              <a:ext cx="189720" cy="235080"/>
            </a:xfrm>
            <a:custGeom>
              <a:avLst/>
              <a:gdLst/>
              <a:ahLst/>
              <a:rect l="l" t="t" r="r" b="b"/>
              <a:pathLst>
                <a:path w="6098" h="7561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34"/>
            <p:cNvSpPr/>
            <p:nvPr/>
          </p:nvSpPr>
          <p:spPr>
            <a:xfrm>
              <a:off x="766800" y="3655800"/>
              <a:ext cx="148320" cy="180360"/>
            </a:xfrm>
            <a:custGeom>
              <a:avLst/>
              <a:gdLst/>
              <a:ahLst/>
              <a:rect l="l" t="t" r="r" b="b"/>
              <a:pathLst>
                <a:path w="4771" h="5805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35"/>
            <p:cNvSpPr/>
            <p:nvPr/>
          </p:nvSpPr>
          <p:spPr>
            <a:xfrm>
              <a:off x="862560" y="3985560"/>
              <a:ext cx="125280" cy="293400"/>
            </a:xfrm>
            <a:custGeom>
              <a:avLst/>
              <a:gdLst/>
              <a:ahLst/>
              <a:rect l="l" t="t" r="r" b="b"/>
              <a:pathLst>
                <a:path w="4037" h="9426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36"/>
            <p:cNvSpPr/>
            <p:nvPr/>
          </p:nvSpPr>
          <p:spPr>
            <a:xfrm>
              <a:off x="867600" y="4050720"/>
              <a:ext cx="50760" cy="227160"/>
            </a:xfrm>
            <a:custGeom>
              <a:avLst/>
              <a:gdLst/>
              <a:ahLst/>
              <a:rect l="l" t="t" r="r" b="b"/>
              <a:pathLst>
                <a:path w="1635" h="7306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37"/>
            <p:cNvSpPr/>
            <p:nvPr/>
          </p:nvSpPr>
          <p:spPr>
            <a:xfrm>
              <a:off x="745920" y="4561560"/>
              <a:ext cx="184680" cy="238320"/>
            </a:xfrm>
            <a:custGeom>
              <a:avLst/>
              <a:gdLst/>
              <a:ahLst/>
              <a:rect l="l" t="t" r="r" b="b"/>
              <a:pathLst>
                <a:path w="5938" h="766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38"/>
            <p:cNvSpPr/>
            <p:nvPr/>
          </p:nvSpPr>
          <p:spPr>
            <a:xfrm>
              <a:off x="745920" y="4618080"/>
              <a:ext cx="147240" cy="183600"/>
            </a:xfrm>
            <a:custGeom>
              <a:avLst/>
              <a:gdLst/>
              <a:ahLst/>
              <a:rect l="l" t="t" r="r" b="b"/>
              <a:pathLst>
                <a:path w="4738" h="5905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39"/>
            <p:cNvSpPr/>
            <p:nvPr/>
          </p:nvSpPr>
          <p:spPr>
            <a:xfrm>
              <a:off x="396720" y="4042440"/>
              <a:ext cx="334440" cy="863280"/>
            </a:xfrm>
            <a:custGeom>
              <a:avLst/>
              <a:gdLst/>
              <a:ahLst/>
              <a:rect l="l" t="t" r="r" b="b"/>
              <a:pathLst>
                <a:path w="10742" h="27721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CustomShape 40"/>
            <p:cNvSpPr/>
            <p:nvPr/>
          </p:nvSpPr>
          <p:spPr>
            <a:xfrm>
              <a:off x="426960" y="4179960"/>
              <a:ext cx="127440" cy="298440"/>
            </a:xfrm>
            <a:custGeom>
              <a:avLst/>
              <a:gdLst/>
              <a:ahLst/>
              <a:rect l="l" t="t" r="r" b="b"/>
              <a:pathLst>
                <a:path w="4104" h="959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41"/>
            <p:cNvSpPr/>
            <p:nvPr/>
          </p:nvSpPr>
          <p:spPr>
            <a:xfrm>
              <a:off x="496440" y="4245120"/>
              <a:ext cx="18360" cy="233640"/>
            </a:xfrm>
            <a:custGeom>
              <a:avLst/>
              <a:gdLst/>
              <a:ahLst/>
              <a:rect l="l" t="t" r="r" b="b"/>
              <a:pathLst>
                <a:path w="602" h="7506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42"/>
            <p:cNvSpPr/>
            <p:nvPr/>
          </p:nvSpPr>
          <p:spPr>
            <a:xfrm>
              <a:off x="426960" y="4179960"/>
              <a:ext cx="127440" cy="298440"/>
            </a:xfrm>
            <a:custGeom>
              <a:avLst/>
              <a:gdLst/>
              <a:ahLst/>
              <a:rect l="l" t="t" r="r" b="b"/>
              <a:pathLst>
                <a:path w="4104" h="959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43"/>
            <p:cNvSpPr/>
            <p:nvPr/>
          </p:nvSpPr>
          <p:spPr>
            <a:xfrm>
              <a:off x="671400" y="4614480"/>
              <a:ext cx="127440" cy="295200"/>
            </a:xfrm>
            <a:custGeom>
              <a:avLst/>
              <a:gdLst/>
              <a:ahLst/>
              <a:rect l="l" t="t" r="r" b="b"/>
              <a:pathLst>
                <a:path w="4104" h="949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44"/>
            <p:cNvSpPr/>
            <p:nvPr/>
          </p:nvSpPr>
          <p:spPr>
            <a:xfrm>
              <a:off x="728280" y="4678560"/>
              <a:ext cx="34920" cy="230400"/>
            </a:xfrm>
            <a:custGeom>
              <a:avLst/>
              <a:gdLst/>
              <a:ahLst/>
              <a:rect l="l" t="t" r="r" b="b"/>
              <a:pathLst>
                <a:path w="1135" h="7406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45"/>
            <p:cNvSpPr/>
            <p:nvPr/>
          </p:nvSpPr>
          <p:spPr>
            <a:xfrm>
              <a:off x="671400" y="4614480"/>
              <a:ext cx="127440" cy="295200"/>
            </a:xfrm>
            <a:custGeom>
              <a:avLst/>
              <a:gdLst/>
              <a:ahLst/>
              <a:rect l="l" t="t" r="r" b="b"/>
              <a:pathLst>
                <a:path w="4104" h="949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46"/>
            <p:cNvSpPr/>
            <p:nvPr/>
          </p:nvSpPr>
          <p:spPr>
            <a:xfrm>
              <a:off x="247320" y="3994560"/>
              <a:ext cx="158760" cy="265680"/>
            </a:xfrm>
            <a:custGeom>
              <a:avLst/>
              <a:gdLst/>
              <a:ahLst/>
              <a:rect l="l" t="t" r="r" b="b"/>
              <a:pathLst>
                <a:path w="5105" h="853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47"/>
            <p:cNvSpPr/>
            <p:nvPr/>
          </p:nvSpPr>
          <p:spPr>
            <a:xfrm>
              <a:off x="247320" y="3994560"/>
              <a:ext cx="158760" cy="265680"/>
            </a:xfrm>
            <a:custGeom>
              <a:avLst/>
              <a:gdLst/>
              <a:ahLst/>
              <a:rect l="l" t="t" r="r" b="b"/>
              <a:pathLst>
                <a:path w="5105" h="853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48"/>
            <p:cNvSpPr/>
            <p:nvPr/>
          </p:nvSpPr>
          <p:spPr>
            <a:xfrm>
              <a:off x="291960" y="4055760"/>
              <a:ext cx="111960" cy="204480"/>
            </a:xfrm>
            <a:custGeom>
              <a:avLst/>
              <a:gdLst/>
              <a:ahLst/>
              <a:rect l="l" t="t" r="r" b="b"/>
              <a:pathLst>
                <a:path w="3603" h="6572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49"/>
            <p:cNvSpPr/>
            <p:nvPr/>
          </p:nvSpPr>
          <p:spPr>
            <a:xfrm>
              <a:off x="423000" y="4548240"/>
              <a:ext cx="244800" cy="178920"/>
            </a:xfrm>
            <a:custGeom>
              <a:avLst/>
              <a:gdLst/>
              <a:ahLst/>
              <a:rect l="l" t="t" r="r" b="b"/>
              <a:pathLst>
                <a:path w="7863" h="575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50"/>
            <p:cNvSpPr/>
            <p:nvPr/>
          </p:nvSpPr>
          <p:spPr>
            <a:xfrm>
              <a:off x="423000" y="4548240"/>
              <a:ext cx="244800" cy="178920"/>
            </a:xfrm>
            <a:custGeom>
              <a:avLst/>
              <a:gdLst/>
              <a:ahLst/>
              <a:rect l="l" t="t" r="r" b="b"/>
              <a:pathLst>
                <a:path w="7863" h="575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51"/>
            <p:cNvSpPr/>
            <p:nvPr/>
          </p:nvSpPr>
          <p:spPr>
            <a:xfrm>
              <a:off x="474840" y="4594320"/>
              <a:ext cx="190800" cy="133920"/>
            </a:xfrm>
            <a:custGeom>
              <a:avLst/>
              <a:gdLst/>
              <a:ahLst/>
              <a:rect l="l" t="t" r="r" b="b"/>
              <a:pathLst>
                <a:path w="6138" h="4304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3" name="CustomShape 52"/>
          <p:cNvSpPr/>
          <p:nvPr/>
        </p:nvSpPr>
        <p:spPr>
          <a:xfrm>
            <a:off x="8202600" y="4374720"/>
            <a:ext cx="731160" cy="731160"/>
          </a:xfrm>
          <a:prstGeom prst="ellipse">
            <a:avLst/>
          </a:prstGeom>
          <a:solidFill>
            <a:schemeClr val="accent3"/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redoka One"/>
                <a:ea typeface="Fredoka One"/>
              </a:rPr>
              <a:t>09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2022-05-16T20:31:19Z</dcterms:modified>
  <cp:revision>2</cp:revision>
  <dc:subject/>
  <dc:title/>
</cp:coreProperties>
</file>