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280" cy="1727640"/>
          </a:xfrm>
          <a:prstGeom prst="rect">
            <a:avLst/>
          </a:prstGeom>
        </p:spPr>
        <p:txBody>
          <a:bodyPr lIns="0" rIns="0" tIns="0" bIns="0" anchor="ctr">
            <a:noAutofit/>
          </a:bodyPr>
          <a:p>
            <a:r>
              <a:rPr b="0" lang="fr-FR" sz="1800" spc="-1" strike="noStrike">
                <a:latin typeface="Arial"/>
              </a:rPr>
              <a:t>Click to edit the title text format</a:t>
            </a:r>
            <a:endParaRPr b="0" lang="fr-FR"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Click to edit the outline text format</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Outline Level</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Third Outline Level</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Fourth Outline Level</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Fifth Outline Level</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Sixth Outline Level</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Seventh Outline Level</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1080000"/>
            <a:ext cx="9071280" cy="1727640"/>
          </a:xfrm>
          <a:prstGeom prst="rect">
            <a:avLst/>
          </a:prstGeom>
        </p:spPr>
        <p:txBody>
          <a:bodyPr lIns="0" rIns="0" tIns="0" bIns="0" anchor="ctr">
            <a:noAutofit/>
          </a:bodyPr>
          <a:p>
            <a:r>
              <a:rPr b="0" lang="fr-FR" sz="1800" spc="-1" strike="noStrike">
                <a:latin typeface="Arial"/>
              </a:rPr>
              <a:t>Click to edit the title text format</a:t>
            </a:r>
            <a:endParaRPr b="0" lang="fr-FR" sz="1800" spc="-1" strike="noStrike">
              <a:latin typeface="Arial"/>
            </a:endParaRPr>
          </a:p>
        </p:txBody>
      </p:sp>
      <p:sp>
        <p:nvSpPr>
          <p:cNvPr id="39" name="PlaceHolder 2"/>
          <p:cNvSpPr>
            <a:spLocks noGrp="1"/>
          </p:cNvSpPr>
          <p:nvPr>
            <p:ph type="body"/>
          </p:nvPr>
        </p:nvSpPr>
        <p:spPr>
          <a:xfrm>
            <a:off x="504000" y="3168000"/>
            <a:ext cx="9071280" cy="3671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Click to edit the outline text format</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Outline Level</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Third Outline Level</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Fourth Outline Level</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Fifth Outline Level</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Sixth Outline </a:t>
            </a:r>
            <a:r>
              <a:rPr b="0" lang="fr-FR" sz="1800" spc="-1" strike="noStrike">
                <a:latin typeface="Arial"/>
              </a:rPr>
              <a:t>Level</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Seventh </a:t>
            </a:r>
            <a:r>
              <a:rPr b="0" lang="fr-FR" sz="1800" spc="-1" strike="noStrike">
                <a:latin typeface="Arial"/>
              </a:rPr>
              <a:t>Outline Level</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fr-FR" sz="4400" spc="-1" strike="noStrike">
                <a:latin typeface="Arial"/>
              </a:rPr>
              <a:t>Click to edit the title text format</a:t>
            </a:r>
            <a:endParaRPr b="0" lang="fr-FR"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Click to edit the </a:t>
            </a:r>
            <a:r>
              <a:rPr b="0" lang="fr-FR" sz="3200" spc="-1" strike="noStrike">
                <a:latin typeface="Arial"/>
              </a:rPr>
              <a:t>outline text format</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Outline Level</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Third Outline Level</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Fourth Outline Level</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Fifth Outline Level</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Sixth Outline </a:t>
            </a:r>
            <a:r>
              <a:rPr b="0" lang="fr-FR" sz="2000" spc="-1" strike="noStrike">
                <a:latin typeface="Arial"/>
              </a:rPr>
              <a:t>Level</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Seventh </a:t>
            </a:r>
            <a:r>
              <a:rPr b="0" lang="fr-FR" sz="2000" spc="-1" strike="noStrike">
                <a:latin typeface="Arial"/>
              </a:rPr>
              <a:t>Outline </a:t>
            </a:r>
            <a:r>
              <a:rPr b="0" lang="fr-FR" sz="2000" spc="-1" strike="noStrike">
                <a:latin typeface="Arial"/>
              </a:rPr>
              <a:t>Level</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720000" y="2736000"/>
            <a:ext cx="9071280" cy="1727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fr-FR" sz="5860" spc="-1" strike="noStrike">
                <a:solidFill>
                  <a:srgbClr val="ffffff"/>
                </a:solidFill>
                <a:latin typeface="Times New Roman"/>
              </a:rPr>
              <a:t>HÉRITAGE CULTUREL AFRICAIN</a:t>
            </a:r>
            <a:endParaRPr b="0" lang="fr-FR" sz="586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fr-FR" sz="4400" spc="-1" strike="noStrike">
                <a:solidFill>
                  <a:srgbClr val="729fcf"/>
                </a:solidFill>
                <a:latin typeface="Times New Roman"/>
              </a:rPr>
              <a:t>Plan</a:t>
            </a:r>
            <a:endParaRPr b="0" lang="fr-FR" sz="4400" spc="-1" strike="noStrike">
              <a:latin typeface="Arial"/>
            </a:endParaRPr>
          </a:p>
        </p:txBody>
      </p:sp>
      <p:sp>
        <p:nvSpPr>
          <p:cNvPr id="116" name="CustomShape 2"/>
          <p:cNvSpPr/>
          <p:nvPr/>
        </p:nvSpPr>
        <p:spPr>
          <a:xfrm>
            <a:off x="936000" y="1944000"/>
            <a:ext cx="8207640" cy="4136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200" spc="-1" strike="noStrike">
                <a:solidFill>
                  <a:srgbClr val="5983b0"/>
                </a:solidFill>
                <a:latin typeface="Times New Roman"/>
              </a:rPr>
              <a:t>	</a:t>
            </a:r>
            <a:r>
              <a:rPr b="0" lang="fr-FR" sz="3200" spc="-1" strike="noStrike">
                <a:solidFill>
                  <a:srgbClr val="5983b0"/>
                </a:solidFill>
                <a:latin typeface="Times New Roman"/>
              </a:rPr>
              <a:t>Introduction</a:t>
            </a:r>
            <a:endParaRPr b="0" lang="fr-FR" sz="3200" spc="-1" strike="noStrike">
              <a:latin typeface="Arial"/>
            </a:endParaRPr>
          </a:p>
          <a:p>
            <a:pPr>
              <a:lnSpc>
                <a:spcPct val="100000"/>
              </a:lnSpc>
            </a:pPr>
            <a:endParaRPr b="0" lang="fr-FR" sz="3200" spc="-1" strike="noStrike">
              <a:latin typeface="Arial"/>
            </a:endParaRPr>
          </a:p>
          <a:p>
            <a:pPr>
              <a:lnSpc>
                <a:spcPct val="100000"/>
              </a:lnSpc>
            </a:pPr>
            <a:r>
              <a:rPr b="0" lang="fr-FR" sz="3200" spc="-1" strike="noStrike">
                <a:solidFill>
                  <a:srgbClr val="5983b0"/>
                </a:solidFill>
                <a:latin typeface="Times New Roman"/>
              </a:rPr>
              <a:t>I. Présentation de l’Objectif</a:t>
            </a:r>
            <a:endParaRPr b="0" lang="fr-FR" sz="3200" spc="-1" strike="noStrike">
              <a:latin typeface="Arial"/>
            </a:endParaRPr>
          </a:p>
          <a:p>
            <a:pPr>
              <a:lnSpc>
                <a:spcPct val="100000"/>
              </a:lnSpc>
            </a:pPr>
            <a:endParaRPr b="0" lang="fr-FR" sz="3200" spc="-1" strike="noStrike">
              <a:latin typeface="Arial"/>
            </a:endParaRPr>
          </a:p>
          <a:p>
            <a:pPr>
              <a:lnSpc>
                <a:spcPct val="100000"/>
              </a:lnSpc>
            </a:pPr>
            <a:r>
              <a:rPr b="0" lang="fr-FR" sz="3200" spc="-1" strike="noStrike">
                <a:solidFill>
                  <a:srgbClr val="5983b0"/>
                </a:solidFill>
                <a:latin typeface="Times New Roman"/>
              </a:rPr>
              <a:t>II. Présentation du problème</a:t>
            </a:r>
            <a:endParaRPr b="0" lang="fr-FR" sz="3200" spc="-1" strike="noStrike">
              <a:latin typeface="Arial"/>
            </a:endParaRPr>
          </a:p>
          <a:p>
            <a:pPr>
              <a:lnSpc>
                <a:spcPct val="100000"/>
              </a:lnSpc>
            </a:pPr>
            <a:endParaRPr b="0" lang="fr-FR" sz="3200" spc="-1" strike="noStrike">
              <a:latin typeface="Arial"/>
            </a:endParaRPr>
          </a:p>
          <a:p>
            <a:pPr>
              <a:lnSpc>
                <a:spcPct val="100000"/>
              </a:lnSpc>
            </a:pPr>
            <a:r>
              <a:rPr b="0" lang="fr-FR" sz="3200" spc="-1" strike="noStrike">
                <a:solidFill>
                  <a:srgbClr val="5983b0"/>
                </a:solidFill>
                <a:latin typeface="Times New Roman"/>
              </a:rPr>
              <a:t>III. Présentation de la solution</a:t>
            </a:r>
            <a:endParaRPr b="0" lang="fr-FR" sz="3200" spc="-1" strike="noStrike">
              <a:latin typeface="Arial"/>
            </a:endParaRPr>
          </a:p>
          <a:p>
            <a:pPr>
              <a:lnSpc>
                <a:spcPct val="100000"/>
              </a:lnSpc>
            </a:pPr>
            <a:endParaRPr b="0" lang="fr-FR" sz="3200" spc="-1" strike="noStrike">
              <a:latin typeface="Arial"/>
            </a:endParaRPr>
          </a:p>
          <a:p>
            <a:pPr>
              <a:lnSpc>
                <a:spcPct val="100000"/>
              </a:lnSpc>
            </a:pPr>
            <a:r>
              <a:rPr b="0" lang="fr-FR" sz="3200" spc="-1" strike="noStrike">
                <a:solidFill>
                  <a:srgbClr val="5983b0"/>
                </a:solidFill>
                <a:latin typeface="Times New Roman"/>
              </a:rPr>
              <a:t>IV. Présentation du planning et du GANTT</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64000" y="216000"/>
            <a:ext cx="7991640" cy="1079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fr-FR" sz="5400" spc="-1" strike="noStrike">
                <a:solidFill>
                  <a:srgbClr val="ffffff"/>
                </a:solidFill>
                <a:latin typeface="Times New Roman"/>
              </a:rPr>
              <a:t>Présentation de l’Objectif</a:t>
            </a:r>
            <a:endParaRPr b="0" lang="fr-FR" sz="5400" spc="-1" strike="noStrike">
              <a:latin typeface="Arial"/>
            </a:endParaRPr>
          </a:p>
        </p:txBody>
      </p:sp>
      <p:sp>
        <p:nvSpPr>
          <p:cNvPr id="118" name="TextShape 2"/>
          <p:cNvSpPr txBox="1"/>
          <p:nvPr/>
        </p:nvSpPr>
        <p:spPr>
          <a:xfrm>
            <a:off x="1152000" y="1415880"/>
            <a:ext cx="7992000" cy="4056120"/>
          </a:xfrm>
          <a:prstGeom prst="rect">
            <a:avLst/>
          </a:prstGeom>
          <a:noFill/>
          <a:ln>
            <a:noFill/>
          </a:ln>
        </p:spPr>
        <p:txBody>
          <a:bodyPr lIns="90000" rIns="90000" tIns="45000" bIns="45000">
            <a:noAutofit/>
          </a:bodyPr>
          <a:p>
            <a:pPr algn="just"/>
            <a:r>
              <a:rPr b="0" lang="fr-FR" sz="2600" spc="-1" strike="noStrike">
                <a:solidFill>
                  <a:srgbClr val="ffffff"/>
                </a:solidFill>
                <a:latin typeface="Times New Roman"/>
                <a:ea typeface="Noto Sans CJK SC"/>
              </a:rPr>
              <a:t>	</a:t>
            </a:r>
            <a:r>
              <a:rPr b="0" lang="fr-FR" sz="2600" spc="-1" strike="noStrike">
                <a:solidFill>
                  <a:srgbClr val="ffffff"/>
                </a:solidFill>
                <a:latin typeface="Times New Roman"/>
                <a:ea typeface="Noto Sans CJK SC"/>
              </a:rPr>
              <a:t>Notre objectif pour cette fin de second semestre serait de réaliser une plateforme numérique axé sur la culture africaine portant sur le </a:t>
            </a:r>
            <a:r>
              <a:rPr b="0" lang="fr-FR" sz="2400" spc="-1" strike="noStrike">
                <a:solidFill>
                  <a:srgbClr val="ffffff"/>
                </a:solidFill>
                <a:latin typeface="Times New Roman"/>
                <a:ea typeface="Noto Sans CJK SC"/>
              </a:rPr>
              <a:t>thème de </a:t>
            </a:r>
            <a:r>
              <a:rPr b="0" lang="fr-FR" sz="2400" spc="-1" strike="noStrike">
                <a:solidFill>
                  <a:srgbClr val="ffffff"/>
                </a:solidFill>
                <a:latin typeface="Times New Roman"/>
                <a:ea typeface="Noto Sans CJK SC"/>
              </a:rPr>
              <a:t>l’héritage culturel africain</a:t>
            </a:r>
            <a:r>
              <a:rPr b="0" lang="fr-FR" sz="2400" spc="-1" strike="noStrike">
                <a:solidFill>
                  <a:srgbClr val="ffffff"/>
                </a:solidFill>
                <a:latin typeface="Times New Roman"/>
                <a:ea typeface="Noto Sans CJK SC"/>
              </a:rPr>
              <a:t> qui est l’ensemble des biens matériels et immatériels ayant une importance artistique et ou historique qui est propre au continent africain. </a:t>
            </a:r>
            <a:r>
              <a:rPr b="0" lang="fr-FR" sz="2400" spc="-1" strike="noStrike">
                <a:solidFill>
                  <a:srgbClr val="ffffff"/>
                </a:solidFill>
                <a:latin typeface="Times New Roman"/>
                <a:ea typeface="Noto Sans CJK SC"/>
              </a:rPr>
              <a:t>D</a:t>
            </a:r>
            <a:r>
              <a:rPr b="0" lang="fr-FR" sz="2400" spc="-1" strike="noStrike">
                <a:solidFill>
                  <a:srgbClr val="ffffff"/>
                </a:solidFill>
                <a:latin typeface="Times New Roman"/>
                <a:ea typeface="Noto Sans CJK SC"/>
              </a:rPr>
              <a:t>e manière gé</a:t>
            </a:r>
            <a:r>
              <a:rPr b="0" lang="fr-FR" sz="2600" spc="-1" strike="noStrike">
                <a:solidFill>
                  <a:srgbClr val="ffffff"/>
                </a:solidFill>
                <a:latin typeface="Times New Roman"/>
                <a:ea typeface="Noto Sans CJK SC"/>
              </a:rPr>
              <a:t>nérale le projet devra promouvoir la culture africaine dans tous ses aspects, servir de base pour les générations avenir afin de se ressourcer, de s’imprégner de leur culture et aussi faire savoir au reste de monde ce qu’offre l’Afrique en terme de culture.</a:t>
            </a:r>
            <a:endParaRPr b="0" lang="fr-FR" sz="26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936000" y="288000"/>
            <a:ext cx="7991640" cy="1079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fr-FR" sz="5400" spc="-1" strike="noStrike">
                <a:solidFill>
                  <a:srgbClr val="ffffff"/>
                </a:solidFill>
                <a:latin typeface="Times New Roman"/>
              </a:rPr>
              <a:t>Présentation du Problème</a:t>
            </a:r>
            <a:endParaRPr b="0" lang="fr-FR" sz="5400" spc="-1" strike="noStrike">
              <a:latin typeface="Arial"/>
            </a:endParaRPr>
          </a:p>
        </p:txBody>
      </p:sp>
      <p:sp>
        <p:nvSpPr>
          <p:cNvPr id="120" name="TextShape 2"/>
          <p:cNvSpPr txBox="1"/>
          <p:nvPr/>
        </p:nvSpPr>
        <p:spPr>
          <a:xfrm>
            <a:off x="1152000" y="1367640"/>
            <a:ext cx="7776000" cy="4133880"/>
          </a:xfrm>
          <a:prstGeom prst="rect">
            <a:avLst/>
          </a:prstGeom>
          <a:noFill/>
          <a:ln>
            <a:noFill/>
          </a:ln>
        </p:spPr>
        <p:txBody>
          <a:bodyPr lIns="90000" rIns="90000" tIns="45000" bIns="45000">
            <a:noAutofit/>
          </a:bodyPr>
          <a:p>
            <a:pPr algn="just"/>
            <a:r>
              <a:rPr b="0" lang="fr-FR" sz="2400" spc="-1" strike="noStrike">
                <a:solidFill>
                  <a:srgbClr val="ffffff"/>
                </a:solidFill>
                <a:latin typeface="Times New Roman"/>
                <a:ea typeface="Noto Sans CJK SC"/>
              </a:rPr>
              <a:t>	</a:t>
            </a:r>
            <a:r>
              <a:rPr b="0" lang="fr-FR" sz="2400" spc="-1" strike="noStrike">
                <a:solidFill>
                  <a:srgbClr val="ffffff"/>
                </a:solidFill>
                <a:latin typeface="Times New Roman"/>
                <a:ea typeface="Noto Sans CJK SC"/>
              </a:rPr>
              <a:t>Avec l’avancée grandissante de la modernité dans le monde, les cultures africaines se voient peu à peu poussées vers l'oubli. Les peuples africains sont donc contraints d’adopter la culture occidentale au détriment de la leur; ce qui entraîne un oublie progressif de nos racines qui au ﬁl du temps sera complètement noyé. Il n’y aura donc pas </a:t>
            </a:r>
            <a:r>
              <a:rPr b="0" lang="fr-FR" sz="2400" spc="-1" strike="noStrike">
                <a:solidFill>
                  <a:srgbClr val="ffffff"/>
                </a:solidFill>
                <a:latin typeface="Times New Roman"/>
                <a:ea typeface="Noto Sans CJK SC"/>
              </a:rPr>
              <a:t>d’héritage culturel</a:t>
            </a:r>
            <a:r>
              <a:rPr b="0" lang="fr-FR" sz="2400" spc="-1" strike="noStrike">
                <a:solidFill>
                  <a:srgbClr val="ffffff"/>
                </a:solidFill>
                <a:latin typeface="Times New Roman"/>
                <a:ea typeface="Noto Sans CJK SC"/>
              </a:rPr>
              <a:t> pour les générations à venir, la progéniture de l’Afrique ne pourra plus conter notre histoire à cause de l’oubli, la population africaine ne saura plus avec exactitude comment est-ce que certaines activités se faisaient auparavant (</a:t>
            </a:r>
            <a:r>
              <a:rPr b="0" lang="fr-FR" sz="2400" spc="-1" strike="noStrike">
                <a:solidFill>
                  <a:srgbClr val="ffffff"/>
                </a:solidFill>
                <a:latin typeface="Times New Roman"/>
                <a:ea typeface="Noto Sans CJK SC"/>
              </a:rPr>
              <a:t>mariages, dot, funérailles, cuisine etc..</a:t>
            </a:r>
            <a:r>
              <a:rPr b="0" lang="fr-FR" sz="2400" spc="-1" strike="noStrike">
                <a:solidFill>
                  <a:srgbClr val="ffffff"/>
                </a:solidFill>
                <a:latin typeface="Times New Roman"/>
                <a:ea typeface="Noto Sans CJK SC"/>
              </a:rPr>
              <a:t>) ils seront donc déconnectés de leurs racines.</a:t>
            </a:r>
            <a:endParaRPr b="0" lang="fr-FR" sz="24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64000" y="216360"/>
            <a:ext cx="7991640" cy="1079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fr-FR" sz="5400" spc="-1" strike="noStrike">
                <a:solidFill>
                  <a:srgbClr val="ffffff"/>
                </a:solidFill>
                <a:latin typeface="Times New Roman"/>
              </a:rPr>
              <a:t>Présentation de la Solution</a:t>
            </a:r>
            <a:endParaRPr b="0" lang="fr-FR" sz="5400" spc="-1" strike="noStrike">
              <a:latin typeface="Arial"/>
            </a:endParaRPr>
          </a:p>
        </p:txBody>
      </p:sp>
      <p:sp>
        <p:nvSpPr>
          <p:cNvPr id="122" name="TextShape 2"/>
          <p:cNvSpPr txBox="1"/>
          <p:nvPr/>
        </p:nvSpPr>
        <p:spPr>
          <a:xfrm>
            <a:off x="1224000" y="1368000"/>
            <a:ext cx="7920000" cy="4470840"/>
          </a:xfrm>
          <a:prstGeom prst="rect">
            <a:avLst/>
          </a:prstGeom>
          <a:noFill/>
          <a:ln>
            <a:noFill/>
          </a:ln>
        </p:spPr>
        <p:txBody>
          <a:bodyPr lIns="90000" rIns="90000" tIns="45000" bIns="45000">
            <a:noAutofit/>
          </a:bodyPr>
          <a:p>
            <a:pPr algn="just"/>
            <a:r>
              <a:rPr b="0" lang="fr-FR" sz="2400" spc="-1" strike="noStrike">
                <a:solidFill>
                  <a:srgbClr val="ffffff"/>
                </a:solidFill>
                <a:latin typeface="Times New Roman"/>
                <a:ea typeface="Noto Sans CJK SC"/>
              </a:rPr>
              <a:t>	</a:t>
            </a:r>
            <a:r>
              <a:rPr b="0" lang="fr-FR" sz="2400" spc="-1" strike="noStrike">
                <a:solidFill>
                  <a:srgbClr val="ffffff"/>
                </a:solidFill>
                <a:latin typeface="Times New Roman"/>
                <a:ea typeface="Noto Sans CJK SC"/>
              </a:rPr>
              <a:t>Ce projet a donc pour but de proposer une solution numérique, une plateforme web axée sur la culture africaine, constituée de 3 modules dont une partie pour le </a:t>
            </a:r>
            <a:r>
              <a:rPr b="1" lang="fr-FR" sz="2400" spc="-1" strike="noStrike">
                <a:solidFill>
                  <a:srgbClr val="ffffff"/>
                </a:solidFill>
                <a:latin typeface="Times New Roman"/>
                <a:ea typeface="Noto Sans CJK SC"/>
              </a:rPr>
              <a:t>Wiki</a:t>
            </a:r>
            <a:r>
              <a:rPr b="0" lang="fr-FR" sz="2400" spc="-1" strike="noStrike">
                <a:solidFill>
                  <a:srgbClr val="ffffff"/>
                </a:solidFill>
                <a:latin typeface="Times New Roman"/>
                <a:ea typeface="Noto Sans CJK SC"/>
              </a:rPr>
              <a:t>, une deuxième pour un </a:t>
            </a:r>
            <a:r>
              <a:rPr b="1" lang="fr-FR" sz="2400" spc="-1" strike="noStrike">
                <a:solidFill>
                  <a:srgbClr val="ffffff"/>
                </a:solidFill>
                <a:latin typeface="Times New Roman"/>
                <a:ea typeface="Noto Sans CJK SC"/>
              </a:rPr>
              <a:t>Réseau social</a:t>
            </a:r>
            <a:r>
              <a:rPr b="0" lang="fr-FR" sz="2400" spc="-1" strike="noStrike">
                <a:solidFill>
                  <a:srgbClr val="ffffff"/>
                </a:solidFill>
                <a:latin typeface="Times New Roman"/>
                <a:ea typeface="Noto Sans CJK SC"/>
              </a:rPr>
              <a:t> et une troisième consacrée au </a:t>
            </a:r>
            <a:r>
              <a:rPr b="1" lang="fr-FR" sz="2400" spc="-1" strike="noStrike">
                <a:solidFill>
                  <a:srgbClr val="ffffff"/>
                </a:solidFill>
                <a:latin typeface="Times New Roman"/>
                <a:ea typeface="Noto Sans CJK SC"/>
              </a:rPr>
              <a:t>Moteur de recherche</a:t>
            </a:r>
            <a:r>
              <a:rPr b="0" lang="fr-FR" sz="2400" spc="-1" strike="noStrike">
                <a:solidFill>
                  <a:srgbClr val="ffffff"/>
                </a:solidFill>
                <a:latin typeface="Times New Roman"/>
                <a:ea typeface="Noto Sans CJK SC"/>
              </a:rPr>
              <a:t> que nous appellerons </a:t>
            </a:r>
            <a:r>
              <a:rPr b="1" lang="fr-FR" sz="2400" spc="-1" strike="noStrike">
                <a:solidFill>
                  <a:srgbClr val="ffffff"/>
                </a:solidFill>
                <a:latin typeface="Times New Roman"/>
                <a:ea typeface="Noto Sans CJK SC"/>
              </a:rPr>
              <a:t>Tündah</a:t>
            </a:r>
            <a:r>
              <a:rPr b="0" lang="fr-FR" sz="2400" spc="-1" strike="noStrike">
                <a:solidFill>
                  <a:srgbClr val="ffffff"/>
                </a:solidFill>
                <a:latin typeface="Times New Roman"/>
                <a:ea typeface="Noto Sans CJK SC"/>
              </a:rPr>
              <a:t>. Le but est de permettre aux gens de débattre sur des thèmes particuliers qui ont trait à un aspect de la culture africaine. Les utilisateurs pourront donc parler de leur culture à eux dans la partie réseau social, que ce soit sur </a:t>
            </a:r>
            <a:r>
              <a:rPr b="1" lang="fr-FR" sz="2400" spc="-1" strike="noStrike">
                <a:solidFill>
                  <a:srgbClr val="ffffff"/>
                </a:solidFill>
                <a:latin typeface="Times New Roman"/>
                <a:ea typeface="Noto Sans CJK SC"/>
              </a:rPr>
              <a:t>les mariages, la cuisine, la danse</a:t>
            </a:r>
            <a:r>
              <a:rPr b="0" lang="fr-FR" sz="2400" spc="-1" strike="noStrike">
                <a:solidFill>
                  <a:srgbClr val="ffffff"/>
                </a:solidFill>
                <a:latin typeface="Times New Roman"/>
                <a:ea typeface="Noto Sans CJK SC"/>
              </a:rPr>
              <a:t> etc.. afin de vulgariser cela, et les utilisateurs les plus a guéri (des experts) pourront repérer des posts à fort potentiels afin de les transférer dans la partie wiki qui s’occupera de stocker les posts véridiques pour un accès global sans limitation.</a:t>
            </a:r>
            <a:endParaRPr b="0" lang="fr-FR" sz="24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008360" y="2855520"/>
            <a:ext cx="7991640" cy="1608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fr-FR" sz="5400" spc="-1" strike="noStrike">
                <a:solidFill>
                  <a:srgbClr val="ffffff"/>
                </a:solidFill>
                <a:latin typeface="Times New Roman"/>
              </a:rPr>
              <a:t>Présentation du planning et du GANTT</a:t>
            </a:r>
            <a:endParaRPr b="0" lang="fr-FR" sz="5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044000" y="3287160"/>
            <a:ext cx="7991640" cy="1079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fr-FR" sz="5400" spc="-1" strike="noStrike">
                <a:solidFill>
                  <a:srgbClr val="ffffff"/>
                </a:solidFill>
                <a:latin typeface="Times New Roman"/>
              </a:rPr>
              <a:t>Merci</a:t>
            </a:r>
            <a:endParaRPr b="0" lang="fr-FR" sz="5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2022-04-05T13:57:45Z</dcterms:created>
  <dc:creator/>
  <dc:description/>
  <dc:language>fr-FR</dc:language>
  <cp:lastModifiedBy/>
  <dcterms:modified xsi:type="dcterms:W3CDTF">2022-04-05T17:55:30Z</dcterms:modified>
  <cp:revision>6</cp:revision>
  <dc:subject/>
  <dc:title>Blueprint Plans</dc:title>
</cp:coreProperties>
</file>