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32"/>
  </p:notesMasterIdLst>
  <p:sldIdLst>
    <p:sldId id="257" r:id="rId4"/>
    <p:sldId id="445" r:id="rId5"/>
    <p:sldId id="446" r:id="rId6"/>
    <p:sldId id="465" r:id="rId7"/>
    <p:sldId id="453" r:id="rId8"/>
    <p:sldId id="467" r:id="rId9"/>
    <p:sldId id="468" r:id="rId10"/>
    <p:sldId id="466" r:id="rId11"/>
    <p:sldId id="454" r:id="rId12"/>
    <p:sldId id="470" r:id="rId13"/>
    <p:sldId id="471" r:id="rId14"/>
    <p:sldId id="469" r:id="rId15"/>
    <p:sldId id="455" r:id="rId16"/>
    <p:sldId id="456" r:id="rId17"/>
    <p:sldId id="457" r:id="rId18"/>
    <p:sldId id="458" r:id="rId19"/>
    <p:sldId id="459" r:id="rId20"/>
    <p:sldId id="472" r:id="rId21"/>
    <p:sldId id="473" r:id="rId22"/>
    <p:sldId id="460" r:id="rId23"/>
    <p:sldId id="474" r:id="rId24"/>
    <p:sldId id="461" r:id="rId25"/>
    <p:sldId id="462" r:id="rId26"/>
    <p:sldId id="475" r:id="rId27"/>
    <p:sldId id="476" r:id="rId28"/>
    <p:sldId id="477" r:id="rId29"/>
    <p:sldId id="463" r:id="rId30"/>
    <p:sldId id="46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387" autoAdjust="0"/>
    <p:restoredTop sz="94699"/>
  </p:normalViewPr>
  <p:slideViewPr>
    <p:cSldViewPr snapToGrid="0" snapToObjects="1">
      <p:cViewPr varScale="1">
        <p:scale>
          <a:sx n="80" d="100"/>
          <a:sy n="80" d="100"/>
        </p:scale>
        <p:origin x="45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heme" Target="theme/theme1.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F5F1E-9599-9F49-AFA6-AC0ECA45FECF}" type="datetimeFigureOut">
              <a:rPr lang="en-US" smtClean="0"/>
              <a:t>7/19/2024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5BD50F-406B-AC4F-A4B2-259D8DE71AFF}" type="slidenum">
              <a:rPr lang="en-US" smtClean="0"/>
              <a:t>‹#›</a:t>
            </a:fld>
            <a:endParaRPr lang="en-US" dirty="0"/>
          </a:p>
        </p:txBody>
      </p:sp>
    </p:spTree>
    <p:extLst>
      <p:ext uri="{BB962C8B-B14F-4D97-AF65-F5344CB8AC3E}">
        <p14:creationId xmlns:p14="http://schemas.microsoft.com/office/powerpoint/2010/main" val="1633561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a:t>
            </a:fld>
            <a:endParaRPr lang="en-US" dirty="0"/>
          </a:p>
        </p:txBody>
      </p:sp>
    </p:spTree>
    <p:extLst>
      <p:ext uri="{BB962C8B-B14F-4D97-AF65-F5344CB8AC3E}">
        <p14:creationId xmlns:p14="http://schemas.microsoft.com/office/powerpoint/2010/main" val="3406325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11</a:t>
            </a:fld>
            <a:endParaRPr lang="en-US" dirty="0"/>
          </a:p>
        </p:txBody>
      </p:sp>
    </p:spTree>
    <p:extLst>
      <p:ext uri="{BB962C8B-B14F-4D97-AF65-F5344CB8AC3E}">
        <p14:creationId xmlns:p14="http://schemas.microsoft.com/office/powerpoint/2010/main" val="1312479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12</a:t>
            </a:fld>
            <a:endParaRPr lang="en-US" dirty="0"/>
          </a:p>
        </p:txBody>
      </p:sp>
    </p:spTree>
    <p:extLst>
      <p:ext uri="{BB962C8B-B14F-4D97-AF65-F5344CB8AC3E}">
        <p14:creationId xmlns:p14="http://schemas.microsoft.com/office/powerpoint/2010/main" val="6601157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13</a:t>
            </a:fld>
            <a:endParaRPr lang="en-US" dirty="0"/>
          </a:p>
        </p:txBody>
      </p:sp>
    </p:spTree>
    <p:extLst>
      <p:ext uri="{BB962C8B-B14F-4D97-AF65-F5344CB8AC3E}">
        <p14:creationId xmlns:p14="http://schemas.microsoft.com/office/powerpoint/2010/main" val="3351303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14</a:t>
            </a:fld>
            <a:endParaRPr lang="en-US" dirty="0"/>
          </a:p>
        </p:txBody>
      </p:sp>
    </p:spTree>
    <p:extLst>
      <p:ext uri="{BB962C8B-B14F-4D97-AF65-F5344CB8AC3E}">
        <p14:creationId xmlns:p14="http://schemas.microsoft.com/office/powerpoint/2010/main" val="2386972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15</a:t>
            </a:fld>
            <a:endParaRPr lang="en-US" dirty="0"/>
          </a:p>
        </p:txBody>
      </p:sp>
    </p:spTree>
    <p:extLst>
      <p:ext uri="{BB962C8B-B14F-4D97-AF65-F5344CB8AC3E}">
        <p14:creationId xmlns:p14="http://schemas.microsoft.com/office/powerpoint/2010/main" val="4219383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16</a:t>
            </a:fld>
            <a:endParaRPr lang="en-US" dirty="0"/>
          </a:p>
        </p:txBody>
      </p:sp>
    </p:spTree>
    <p:extLst>
      <p:ext uri="{BB962C8B-B14F-4D97-AF65-F5344CB8AC3E}">
        <p14:creationId xmlns:p14="http://schemas.microsoft.com/office/powerpoint/2010/main" val="2652826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17</a:t>
            </a:fld>
            <a:endParaRPr lang="en-US" dirty="0"/>
          </a:p>
        </p:txBody>
      </p:sp>
    </p:spTree>
    <p:extLst>
      <p:ext uri="{BB962C8B-B14F-4D97-AF65-F5344CB8AC3E}">
        <p14:creationId xmlns:p14="http://schemas.microsoft.com/office/powerpoint/2010/main" val="2620309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18</a:t>
            </a:fld>
            <a:endParaRPr lang="en-US" dirty="0"/>
          </a:p>
        </p:txBody>
      </p:sp>
    </p:spTree>
    <p:extLst>
      <p:ext uri="{BB962C8B-B14F-4D97-AF65-F5344CB8AC3E}">
        <p14:creationId xmlns:p14="http://schemas.microsoft.com/office/powerpoint/2010/main" val="21282196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19</a:t>
            </a:fld>
            <a:endParaRPr lang="en-US" dirty="0"/>
          </a:p>
        </p:txBody>
      </p:sp>
    </p:spTree>
    <p:extLst>
      <p:ext uri="{BB962C8B-B14F-4D97-AF65-F5344CB8AC3E}">
        <p14:creationId xmlns:p14="http://schemas.microsoft.com/office/powerpoint/2010/main" val="21031286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20</a:t>
            </a:fld>
            <a:endParaRPr lang="en-US" dirty="0"/>
          </a:p>
        </p:txBody>
      </p:sp>
    </p:spTree>
    <p:extLst>
      <p:ext uri="{BB962C8B-B14F-4D97-AF65-F5344CB8AC3E}">
        <p14:creationId xmlns:p14="http://schemas.microsoft.com/office/powerpoint/2010/main" val="2014786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3</a:t>
            </a:fld>
            <a:endParaRPr lang="en-US" dirty="0"/>
          </a:p>
        </p:txBody>
      </p:sp>
    </p:spTree>
    <p:extLst>
      <p:ext uri="{BB962C8B-B14F-4D97-AF65-F5344CB8AC3E}">
        <p14:creationId xmlns:p14="http://schemas.microsoft.com/office/powerpoint/2010/main" val="115513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21</a:t>
            </a:fld>
            <a:endParaRPr lang="en-US" dirty="0"/>
          </a:p>
        </p:txBody>
      </p:sp>
    </p:spTree>
    <p:extLst>
      <p:ext uri="{BB962C8B-B14F-4D97-AF65-F5344CB8AC3E}">
        <p14:creationId xmlns:p14="http://schemas.microsoft.com/office/powerpoint/2010/main" val="3902704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22</a:t>
            </a:fld>
            <a:endParaRPr lang="en-US" dirty="0"/>
          </a:p>
        </p:txBody>
      </p:sp>
    </p:spTree>
    <p:extLst>
      <p:ext uri="{BB962C8B-B14F-4D97-AF65-F5344CB8AC3E}">
        <p14:creationId xmlns:p14="http://schemas.microsoft.com/office/powerpoint/2010/main" val="12575376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23</a:t>
            </a:fld>
            <a:endParaRPr lang="en-US" dirty="0"/>
          </a:p>
        </p:txBody>
      </p:sp>
    </p:spTree>
    <p:extLst>
      <p:ext uri="{BB962C8B-B14F-4D97-AF65-F5344CB8AC3E}">
        <p14:creationId xmlns:p14="http://schemas.microsoft.com/office/powerpoint/2010/main" val="2501832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24</a:t>
            </a:fld>
            <a:endParaRPr lang="en-US" dirty="0"/>
          </a:p>
        </p:txBody>
      </p:sp>
    </p:spTree>
    <p:extLst>
      <p:ext uri="{BB962C8B-B14F-4D97-AF65-F5344CB8AC3E}">
        <p14:creationId xmlns:p14="http://schemas.microsoft.com/office/powerpoint/2010/main" val="36705485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25</a:t>
            </a:fld>
            <a:endParaRPr lang="en-US" dirty="0"/>
          </a:p>
        </p:txBody>
      </p:sp>
    </p:spTree>
    <p:extLst>
      <p:ext uri="{BB962C8B-B14F-4D97-AF65-F5344CB8AC3E}">
        <p14:creationId xmlns:p14="http://schemas.microsoft.com/office/powerpoint/2010/main" val="1106727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26</a:t>
            </a:fld>
            <a:endParaRPr lang="en-US" dirty="0"/>
          </a:p>
        </p:txBody>
      </p:sp>
    </p:spTree>
    <p:extLst>
      <p:ext uri="{BB962C8B-B14F-4D97-AF65-F5344CB8AC3E}">
        <p14:creationId xmlns:p14="http://schemas.microsoft.com/office/powerpoint/2010/main" val="3609806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4</a:t>
            </a:fld>
            <a:endParaRPr lang="en-US" dirty="0"/>
          </a:p>
        </p:txBody>
      </p:sp>
    </p:spTree>
    <p:extLst>
      <p:ext uri="{BB962C8B-B14F-4D97-AF65-F5344CB8AC3E}">
        <p14:creationId xmlns:p14="http://schemas.microsoft.com/office/powerpoint/2010/main" val="3450378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5</a:t>
            </a:fld>
            <a:endParaRPr lang="en-US" dirty="0"/>
          </a:p>
        </p:txBody>
      </p:sp>
    </p:spTree>
    <p:extLst>
      <p:ext uri="{BB962C8B-B14F-4D97-AF65-F5344CB8AC3E}">
        <p14:creationId xmlns:p14="http://schemas.microsoft.com/office/powerpoint/2010/main" val="239260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6</a:t>
            </a:fld>
            <a:endParaRPr lang="en-US" dirty="0"/>
          </a:p>
        </p:txBody>
      </p:sp>
    </p:spTree>
    <p:extLst>
      <p:ext uri="{BB962C8B-B14F-4D97-AF65-F5344CB8AC3E}">
        <p14:creationId xmlns:p14="http://schemas.microsoft.com/office/powerpoint/2010/main" val="664760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7</a:t>
            </a:fld>
            <a:endParaRPr lang="en-US" dirty="0"/>
          </a:p>
        </p:txBody>
      </p:sp>
    </p:spTree>
    <p:extLst>
      <p:ext uri="{BB962C8B-B14F-4D97-AF65-F5344CB8AC3E}">
        <p14:creationId xmlns:p14="http://schemas.microsoft.com/office/powerpoint/2010/main" val="2882252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8</a:t>
            </a:fld>
            <a:endParaRPr lang="en-US" dirty="0"/>
          </a:p>
        </p:txBody>
      </p:sp>
    </p:spTree>
    <p:extLst>
      <p:ext uri="{BB962C8B-B14F-4D97-AF65-F5344CB8AC3E}">
        <p14:creationId xmlns:p14="http://schemas.microsoft.com/office/powerpoint/2010/main" val="17924174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9</a:t>
            </a:fld>
            <a:endParaRPr lang="en-US" dirty="0"/>
          </a:p>
        </p:txBody>
      </p:sp>
    </p:spTree>
    <p:extLst>
      <p:ext uri="{BB962C8B-B14F-4D97-AF65-F5344CB8AC3E}">
        <p14:creationId xmlns:p14="http://schemas.microsoft.com/office/powerpoint/2010/main" val="2489487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5BD50F-406B-AC4F-A4B2-259D8DE71AFF}" type="slidenum">
              <a:rPr lang="en-US" smtClean="0"/>
              <a:t>10</a:t>
            </a:fld>
            <a:endParaRPr lang="en-US" dirty="0"/>
          </a:p>
        </p:txBody>
      </p:sp>
    </p:spTree>
    <p:extLst>
      <p:ext uri="{BB962C8B-B14F-4D97-AF65-F5344CB8AC3E}">
        <p14:creationId xmlns:p14="http://schemas.microsoft.com/office/powerpoint/2010/main" val="763197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17762044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714635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21439414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37306031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33988400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17218895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40528217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32270898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238096181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30776663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325019257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4985688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201401749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20009377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358593676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07679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700677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652556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502182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471273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61611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5606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21126860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6441654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9296914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863917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317010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1263138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267061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84808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183773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582008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533181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1420511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9684550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10458681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7515900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4749906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737BE0-005D-FD4D-9246-905F720F99C3}"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8D201B-42DF-5B44-914E-56545B1032A7}" type="slidenum">
              <a:rPr lang="en-US" smtClean="0"/>
              <a:t>‹#›</a:t>
            </a:fld>
            <a:endParaRPr lang="en-US" dirty="0"/>
          </a:p>
        </p:txBody>
      </p:sp>
    </p:spTree>
    <p:extLst>
      <p:ext uri="{BB962C8B-B14F-4D97-AF65-F5344CB8AC3E}">
        <p14:creationId xmlns:p14="http://schemas.microsoft.com/office/powerpoint/2010/main" val="9707352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theme" Target="../theme/theme3.xml"/><Relationship Id="rId3" Type="http://schemas.openxmlformats.org/officeDocument/2006/relationships/slideLayout" Target="../slideLayouts/slideLayout25.xml"/><Relationship Id="rId21" Type="http://schemas.openxmlformats.org/officeDocument/2006/relationships/image" Target="../media/image4.png"/><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image" Target="../media/image3.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19" Type="http://schemas.openxmlformats.org/officeDocument/2006/relationships/image" Target="../media/image2.png"/><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37BE0-005D-FD4D-9246-905F720F99C3}" type="datetimeFigureOut">
              <a:rPr lang="en-US" smtClean="0"/>
              <a:t>7/19/2024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D201B-42DF-5B44-914E-56545B1032A7}" type="slidenum">
              <a:rPr lang="en-US" smtClean="0"/>
              <a:t>‹#›</a:t>
            </a:fld>
            <a:endParaRPr lang="en-US" dirty="0"/>
          </a:p>
        </p:txBody>
      </p:sp>
    </p:spTree>
    <p:extLst>
      <p:ext uri="{BB962C8B-B14F-4D97-AF65-F5344CB8AC3E}">
        <p14:creationId xmlns:p14="http://schemas.microsoft.com/office/powerpoint/2010/main" val="2049587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737BE0-005D-FD4D-9246-905F720F99C3}" type="datetimeFigureOut">
              <a:rPr lang="en-US" smtClean="0"/>
              <a:t>7/19/2024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D201B-42DF-5B44-914E-56545B1032A7}" type="slidenum">
              <a:rPr lang="en-US" smtClean="0"/>
              <a:t>‹#›</a:t>
            </a:fld>
            <a:endParaRPr lang="en-US" dirty="0"/>
          </a:p>
        </p:txBody>
      </p:sp>
    </p:spTree>
    <p:extLst>
      <p:ext uri="{BB962C8B-B14F-4D97-AF65-F5344CB8AC3E}">
        <p14:creationId xmlns:p14="http://schemas.microsoft.com/office/powerpoint/2010/main" val="36591948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20591249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g"/><Relationship Id="rId1" Type="http://schemas.openxmlformats.org/officeDocument/2006/relationships/slideLayout" Target="../slideLayouts/slideLayout7.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9.xml"/><Relationship Id="rId6" Type="http://schemas.openxmlformats.org/officeDocument/2006/relationships/image" Target="../media/image9.jp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p:cNvSpPr txBox="1"/>
          <p:nvPr/>
        </p:nvSpPr>
        <p:spPr>
          <a:xfrm>
            <a:off x="3336476" y="471635"/>
            <a:ext cx="5519047" cy="458587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rial" charset="0"/>
                <a:ea typeface="Arial" charset="0"/>
                <a:cs typeface="Arial" charset="0"/>
              </a:rPr>
              <a:t>Introduction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rial" charset="0"/>
                <a:ea typeface="Arial" charset="0"/>
                <a:cs typeface="Arial" charset="0"/>
              </a:rPr>
              <a:t>to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rial" charset="0"/>
                <a:ea typeface="Arial" charset="0"/>
                <a:cs typeface="Arial" charset="0"/>
              </a:rPr>
              <a:t>Computer Science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400" b="1" i="0" u="none" strike="noStrike" kern="1200" cap="none" spc="0" normalizeH="0" baseline="0" noProof="0" dirty="0">
                <a:ln>
                  <a:noFill/>
                </a:ln>
                <a:solidFill>
                  <a:prstClr val="black"/>
                </a:solidFill>
                <a:effectLst/>
                <a:uLnTx/>
                <a:uFillTx/>
                <a:latin typeface="Arial" charset="0"/>
                <a:ea typeface="Arial" charset="0"/>
                <a:cs typeface="Arial" charset="0"/>
              </a:rPr>
              <a:t>CS101.3</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Arial" charset="0"/>
              <a:ea typeface="Arial" charset="0"/>
              <a:cs typeface="Arial"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rial" charset="0"/>
                <a:ea typeface="Arial" charset="0"/>
                <a:cs typeface="Arial" charset="0"/>
              </a:rPr>
              <a:t>Lecture #15</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400" b="1" i="0" u="none" strike="noStrike" kern="1200" cap="none" spc="0" normalizeH="0" baseline="0" noProof="0" dirty="0">
              <a:ln>
                <a:noFill/>
              </a:ln>
              <a:solidFill>
                <a:prstClr val="black"/>
              </a:solidFill>
              <a:effectLst/>
              <a:uLnTx/>
              <a:uFillTx/>
              <a:latin typeface="Arial" charset="0"/>
              <a:ea typeface="Arial" charset="0"/>
              <a:cs typeface="Arial" charset="0"/>
            </a:endParaRPr>
          </a:p>
        </p:txBody>
      </p:sp>
      <p:pic>
        <p:nvPicPr>
          <p:cNvPr id="6" name="Picture 5"/>
          <p:cNvPicPr>
            <a:picLocks noChangeAspect="1"/>
          </p:cNvPicPr>
          <p:nvPr/>
        </p:nvPicPr>
        <p:blipFill>
          <a:blip r:embed="rId2">
            <a:extLst>
              <a:ext uri="{BEBA8EAE-BF5A-486C-A8C5-ECC9F3942E4B}">
                <a14:imgProps xmlns:a14="http://schemas.microsoft.com/office/drawing/2010/main">
                  <a14:imgLayer r:embed="rId3">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Tree>
    <p:extLst>
      <p:ext uri="{BB962C8B-B14F-4D97-AF65-F5344CB8AC3E}">
        <p14:creationId xmlns:p14="http://schemas.microsoft.com/office/powerpoint/2010/main" val="16949319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4893647"/>
          </a:xfrm>
          <a:prstGeom prst="rect">
            <a:avLst/>
          </a:prstGeom>
          <a:noFill/>
        </p:spPr>
        <p:txBody>
          <a:bodyPr wrap="square" rtlCol="0">
            <a:spAutoFit/>
          </a:bodyPr>
          <a:lstStyle/>
          <a:p>
            <a:pPr algn="ctr"/>
            <a:r>
              <a:rPr lang="en-US" sz="2400" b="1" dirty="0">
                <a:latin typeface="+mj-lt"/>
                <a:ea typeface="Helvetica" charset="0"/>
                <a:cs typeface="Helvetica" charset="0"/>
              </a:rPr>
              <a:t>Lecture 06 Number Representation II</a:t>
            </a:r>
          </a:p>
          <a:p>
            <a:endParaRPr lang="en-US" b="1" dirty="0">
              <a:latin typeface="Helvetica" charset="0"/>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Packed Decimal Representation</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Ones Complement Representation</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Ones Complement Addition</a:t>
            </a: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25369046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4154984"/>
          </a:xfrm>
          <a:prstGeom prst="rect">
            <a:avLst/>
          </a:prstGeom>
          <a:noFill/>
        </p:spPr>
        <p:txBody>
          <a:bodyPr wrap="square" rtlCol="0">
            <a:spAutoFit/>
          </a:bodyPr>
          <a:lstStyle/>
          <a:p>
            <a:pPr algn="ctr"/>
            <a:r>
              <a:rPr lang="en-US" sz="2400" b="1" dirty="0">
                <a:latin typeface="+mj-lt"/>
                <a:ea typeface="Helvetica" charset="0"/>
                <a:cs typeface="Helvetica" charset="0"/>
              </a:rPr>
              <a:t>Lecture 07 / 08 Number Representation III</a:t>
            </a:r>
          </a:p>
          <a:p>
            <a:endParaRPr lang="en-US" b="1" dirty="0">
              <a:latin typeface="Helvetica" charset="0"/>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Twos Complement Representation</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Twos Complement Addition</a:t>
            </a: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1325790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740307"/>
          </a:xfrm>
          <a:prstGeom prst="rect">
            <a:avLst/>
          </a:prstGeom>
          <a:noFill/>
        </p:spPr>
        <p:txBody>
          <a:bodyPr wrap="square" rtlCol="0">
            <a:spAutoFit/>
          </a:bodyPr>
          <a:lstStyle/>
          <a:p>
            <a:pPr algn="ctr"/>
            <a:r>
              <a:rPr lang="en-US" sz="2400" b="1" dirty="0">
                <a:latin typeface="+mj-lt"/>
                <a:ea typeface="Helvetica" charset="0"/>
                <a:cs typeface="Helvetica" charset="0"/>
              </a:rPr>
              <a:t>Lecture 05/06 Past Paper and Model Questions</a:t>
            </a:r>
          </a:p>
          <a:p>
            <a:endParaRPr lang="en-US" b="1" dirty="0">
              <a:latin typeface="Helvetica" charset="0"/>
              <a:ea typeface="Helvetica" charset="0"/>
              <a:cs typeface="Helvetica"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the importance of number representation in computing</a:t>
            </a:r>
          </a:p>
          <a:p>
            <a:pPr marL="342900" marR="0" indent="-3429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Compare and contrast the representation of numerical values and character values inside the computer</a:t>
            </a:r>
          </a:p>
          <a:p>
            <a:pPr marL="342900" marR="0" indent="-3429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what is meant by Zone decimal representation</a:t>
            </a:r>
          </a:p>
          <a:p>
            <a:pPr marL="342900" marR="0" indent="-3429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Compare and contrast ones complement representation and twos complement representation</a:t>
            </a: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31558513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5262979"/>
          </a:xfrm>
          <a:prstGeom prst="rect">
            <a:avLst/>
          </a:prstGeom>
          <a:noFill/>
        </p:spPr>
        <p:txBody>
          <a:bodyPr wrap="square" rtlCol="0">
            <a:spAutoFit/>
          </a:bodyPr>
          <a:lstStyle/>
          <a:p>
            <a:pPr algn="ctr"/>
            <a:r>
              <a:rPr lang="en-US" sz="2400" b="1" dirty="0">
                <a:latin typeface="+mj-lt"/>
                <a:ea typeface="Helvetica" charset="0"/>
                <a:cs typeface="Helvetica" charset="0"/>
              </a:rPr>
              <a:t>Lecture 07 Past Paper and Model Questions</a:t>
            </a:r>
          </a:p>
          <a:p>
            <a:endParaRPr lang="en-US" b="1" dirty="0">
              <a:latin typeface="Helvetica" charset="0"/>
              <a:ea typeface="Helvetica" charset="0"/>
              <a:cs typeface="Helvetica"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1. Represent following numbers in Zone decimal representation, Packed Decimal representation and Twos complement representation</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 +761</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b. -142</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c. +11</a:t>
            </a:r>
          </a:p>
          <a:p>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40371747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001643"/>
          </a:xfrm>
          <a:prstGeom prst="rect">
            <a:avLst/>
          </a:prstGeom>
          <a:noFill/>
        </p:spPr>
        <p:txBody>
          <a:bodyPr wrap="square" rtlCol="0">
            <a:spAutoFit/>
          </a:bodyPr>
          <a:lstStyle/>
          <a:p>
            <a:pPr algn="ctr"/>
            <a:r>
              <a:rPr lang="en-US" sz="2400" b="1" dirty="0">
                <a:latin typeface="+mj-lt"/>
                <a:ea typeface="Helvetica" charset="0"/>
                <a:cs typeface="Helvetica" charset="0"/>
              </a:rPr>
              <a:t>Lecture 08 Past Paper and Model Questions</a:t>
            </a:r>
          </a:p>
          <a:p>
            <a:endParaRPr lang="en-US" b="1" dirty="0">
              <a:latin typeface="Helvetica" charset="0"/>
              <a:ea typeface="Helvetica" charset="0"/>
              <a:cs typeface="Helvetica"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1. Perform ones complement addition to following equations</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 27-19</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b. 39 – 45</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2. Perform twos complement addition to following equations</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 56 – 23</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b. 15 + 67</a:t>
            </a: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2666333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8494633"/>
          </a:xfrm>
          <a:prstGeom prst="rect">
            <a:avLst/>
          </a:prstGeom>
          <a:noFill/>
        </p:spPr>
        <p:txBody>
          <a:bodyPr wrap="square" rtlCol="0">
            <a:spAutoFit/>
          </a:bodyPr>
          <a:lstStyle/>
          <a:p>
            <a:pPr algn="ctr"/>
            <a:r>
              <a:rPr lang="en-US" sz="2400" b="1" dirty="0">
                <a:latin typeface="+mj-lt"/>
                <a:ea typeface="Helvetica" charset="0"/>
                <a:cs typeface="Helvetica" charset="0"/>
              </a:rPr>
              <a:t>Lecture 09 Computer Storage Structure : Hard Disk Drive</a:t>
            </a:r>
          </a:p>
          <a:p>
            <a:endParaRPr lang="en-US" b="1" dirty="0">
              <a:latin typeface="Helvetica" charset="0"/>
              <a:ea typeface="Helvetica" charset="0"/>
              <a:cs typeface="Helvetica" charset="0"/>
            </a:endParaRPr>
          </a:p>
          <a:p>
            <a:pPr marL="342900" marR="0" indent="-34290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Primary Memory vs Secondary Memory</a:t>
            </a:r>
          </a:p>
          <a:p>
            <a:pPr marL="342900" marR="0" indent="-342900">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Primary Memory -&gt; RAM , ROM &amp; Cache</a:t>
            </a:r>
          </a:p>
          <a:p>
            <a:pPr marL="342900" marR="0" indent="-342900">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Secondary Memory -&gt; Hard Disk Drive</a:t>
            </a:r>
          </a:p>
          <a:p>
            <a:pPr marL="342900" marR="0" indent="-342900">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Components insid</a:t>
            </a:r>
            <a:r>
              <a:rPr lang="en-US" sz="2400" dirty="0">
                <a:latin typeface="Calibri" panose="020F0502020204030204" pitchFamily="34" charset="0"/>
                <a:ea typeface="Calibri" panose="020F0502020204030204" pitchFamily="34" charset="0"/>
                <a:cs typeface="Times New Roman" panose="02020603050405020304" pitchFamily="18" charset="0"/>
              </a:rPr>
              <a:t>e HDD</a:t>
            </a:r>
          </a:p>
          <a:p>
            <a:pPr marL="342900" marR="0" indent="-342900">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latin typeface="Calibri" panose="020F0502020204030204" pitchFamily="34" charset="0"/>
                <a:ea typeface="Calibri" panose="020F0502020204030204" pitchFamily="34" charset="0"/>
                <a:cs typeface="Times New Roman" panose="02020603050405020304" pitchFamily="18" charset="0"/>
              </a:rPr>
              <a:t>How data stores inside HDD</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HDD capacity Calculations</a:t>
            </a:r>
          </a:p>
          <a:p>
            <a:pPr marL="342900" marR="0" indent="-342900">
              <a:spcBef>
                <a:spcPts val="0"/>
              </a:spcBef>
              <a:spcAft>
                <a:spcPts val="0"/>
              </a:spcAft>
              <a:buFont typeface="Arial" panose="020B0604020202020204" pitchFamily="34" charset="0"/>
              <a:buChar char="•"/>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HDD vs SSD</a:t>
            </a:r>
          </a:p>
          <a:p>
            <a:pPr marL="342900" marR="0" indent="-342900">
              <a:spcBef>
                <a:spcPts val="0"/>
              </a:spcBef>
              <a:spcAft>
                <a:spcPts val="0"/>
              </a:spcAft>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6378233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001643"/>
          </a:xfrm>
          <a:prstGeom prst="rect">
            <a:avLst/>
          </a:prstGeom>
          <a:noFill/>
        </p:spPr>
        <p:txBody>
          <a:bodyPr wrap="square" rtlCol="0">
            <a:spAutoFit/>
          </a:bodyPr>
          <a:lstStyle/>
          <a:p>
            <a:pPr algn="ctr"/>
            <a:r>
              <a:rPr lang="en-US" sz="2400" b="1" dirty="0">
                <a:latin typeface="+mj-lt"/>
                <a:ea typeface="Helvetica" charset="0"/>
                <a:cs typeface="Helvetica" charset="0"/>
              </a:rPr>
              <a:t>Lecture 09 Past Paper and Model Questions</a:t>
            </a:r>
          </a:p>
          <a:p>
            <a:endParaRPr lang="en-US" b="1" dirty="0">
              <a:latin typeface="Helvetica" charset="0"/>
              <a:ea typeface="Helvetica" charset="0"/>
              <a:cs typeface="Helvetica" charset="0"/>
            </a:endParaRPr>
          </a:p>
          <a:p>
            <a:pPr marL="457200" marR="0" indent="-457200">
              <a:spcBef>
                <a:spcPts val="0"/>
              </a:spcBef>
              <a:spcAft>
                <a:spcPts val="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Compare and Contrast primary storage devices and secondary storage devices</a:t>
            </a:r>
          </a:p>
          <a:p>
            <a:pPr marL="457200" marR="0" indent="-4572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Explain what is meant by sectors in hard disk drive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r>
              <a:rPr lang="en-US" sz="2400" dirty="0">
                <a:latin typeface="Calibri" panose="020F0502020204030204" pitchFamily="34" charset="0"/>
                <a:ea typeface="Calibri" panose="020F0502020204030204" pitchFamily="34" charset="0"/>
                <a:cs typeface="Times New Roman" panose="02020603050405020304" pitchFamily="18" charset="0"/>
              </a:rPr>
              <a:t>If a hard disk is containing 13 platters and each surface is containing 200 tracks. Find the total number of tracks in entire hard disk.</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buFont typeface="+mj-lt"/>
              <a:buAutoNum type="arabicPeriod"/>
            </a:pP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168434693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463308"/>
          </a:xfrm>
          <a:prstGeom prst="rect">
            <a:avLst/>
          </a:prstGeom>
          <a:noFill/>
        </p:spPr>
        <p:txBody>
          <a:bodyPr wrap="square" rtlCol="0">
            <a:spAutoFit/>
          </a:bodyPr>
          <a:lstStyle/>
          <a:p>
            <a:pPr algn="ctr"/>
            <a:r>
              <a:rPr lang="en-US" sz="2400" b="1" dirty="0">
                <a:latin typeface="+mj-lt"/>
                <a:ea typeface="Helvetica" charset="0"/>
                <a:cs typeface="Helvetica" charset="0"/>
              </a:rPr>
              <a:t>Lecture 09 Past Paper and Model Questions</a:t>
            </a:r>
          </a:p>
          <a:p>
            <a:endParaRPr lang="en-US" sz="2400" dirty="0">
              <a:latin typeface="+mj-lt"/>
              <a:ea typeface="Helvetica" charset="0"/>
              <a:cs typeface="Helvetica" charset="0"/>
            </a:endParaRPr>
          </a:p>
          <a:p>
            <a:pPr marL="342900" marR="0" lvl="0" indent="-342900" algn="just">
              <a:lnSpc>
                <a:spcPct val="150000"/>
              </a:lnSpc>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A magnetic disk have 10 platters, 2000 tracks on each surface and    30 sectors per track. The capacity of a sector is 4KB</a:t>
            </a:r>
          </a:p>
          <a:p>
            <a:pPr marL="742950" marR="0" lvl="1" indent="-285750" algn="just">
              <a:lnSpc>
                <a:spcPct val="150000"/>
              </a:lnSpc>
              <a:spcBef>
                <a:spcPts val="0"/>
              </a:spcBef>
              <a:spcAft>
                <a:spcPts val="0"/>
              </a:spcAft>
              <a:buFont typeface="+mj-lt"/>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Find the capacity of a track </a:t>
            </a:r>
          </a:p>
          <a:p>
            <a:pPr marL="742950" marR="0" lvl="1" indent="-285750" algn="just">
              <a:lnSpc>
                <a:spcPct val="150000"/>
              </a:lnSpc>
              <a:spcBef>
                <a:spcPts val="0"/>
              </a:spcBef>
              <a:spcAft>
                <a:spcPts val="0"/>
              </a:spcAft>
              <a:buFont typeface="+mj-lt"/>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Find the Capacity of a surface</a:t>
            </a:r>
          </a:p>
          <a:p>
            <a:pPr marL="742950" marR="0" lvl="1" indent="-285750" algn="just">
              <a:lnSpc>
                <a:spcPct val="150000"/>
              </a:lnSpc>
              <a:spcBef>
                <a:spcPts val="0"/>
              </a:spcBef>
              <a:spcAft>
                <a:spcPts val="0"/>
              </a:spcAft>
              <a:buFont typeface="+mj-lt"/>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Find the capacity of the total HDD</a:t>
            </a:r>
          </a:p>
          <a:p>
            <a:pPr marL="742950" lvl="1" indent="-285750" algn="just">
              <a:lnSpc>
                <a:spcPct val="150000"/>
              </a:lnSpc>
              <a:buFont typeface="+mj-lt"/>
              <a:buAutoNum type="alphaL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Find the capacity of a cylinder</a:t>
            </a: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5542450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370975"/>
          </a:xfrm>
          <a:prstGeom prst="rect">
            <a:avLst/>
          </a:prstGeom>
          <a:noFill/>
        </p:spPr>
        <p:txBody>
          <a:bodyPr wrap="square" rtlCol="0">
            <a:spAutoFit/>
          </a:bodyPr>
          <a:lstStyle/>
          <a:p>
            <a:pPr algn="ctr"/>
            <a:r>
              <a:rPr lang="en-US" sz="2400" b="1" dirty="0">
                <a:latin typeface="+mj-lt"/>
                <a:ea typeface="Helvetica" charset="0"/>
                <a:cs typeface="Helvetica" charset="0"/>
              </a:rPr>
              <a:t>Lecture 10 Computer Storage Management : External Storage</a:t>
            </a:r>
          </a:p>
          <a:p>
            <a:endParaRPr lang="en-US" b="1" dirty="0">
              <a:latin typeface="Helvetica" charset="0"/>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Optical Disks</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CD-R vs CD-RW</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How data stores in CD-R &amp; CD-RW</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How to read data from CD-R and CD-RW</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CD vs DVD vs Blu-ray </a:t>
            </a: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927941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5539978"/>
          </a:xfrm>
          <a:prstGeom prst="rect">
            <a:avLst/>
          </a:prstGeom>
          <a:noFill/>
        </p:spPr>
        <p:txBody>
          <a:bodyPr wrap="square" rtlCol="0">
            <a:spAutoFit/>
          </a:bodyPr>
          <a:lstStyle/>
          <a:p>
            <a:pPr algn="ctr"/>
            <a:r>
              <a:rPr lang="en-US" sz="2400" b="1" dirty="0">
                <a:latin typeface="+mj-lt"/>
                <a:ea typeface="Helvetica" charset="0"/>
                <a:cs typeface="Helvetica" charset="0"/>
              </a:rPr>
              <a:t>Lecture 10 Past Paper and Model Questions</a:t>
            </a:r>
          </a:p>
          <a:p>
            <a:endParaRPr lang="en-US" b="1" dirty="0">
              <a:latin typeface="Helvetica" charset="0"/>
              <a:ea typeface="Helvetica" charset="0"/>
              <a:cs typeface="Helvetica" charset="0"/>
            </a:endParaRPr>
          </a:p>
          <a:p>
            <a:pPr marL="457200" marR="0" indent="-4572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Compare and Contrast Blu ray disks and Compact disks</a:t>
            </a:r>
          </a:p>
          <a:p>
            <a:pPr marL="457200" marR="0" indent="-4572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how data has been stored inside CD-RW</a:t>
            </a:r>
          </a:p>
          <a:p>
            <a:pPr marL="457200" marR="0" indent="-4572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why “Recording becomes permanent in CD-R” </a:t>
            </a:r>
          </a:p>
          <a:p>
            <a:pPr marL="0" marR="0">
              <a:spcBef>
                <a:spcPts val="0"/>
              </a:spcBef>
              <a:spcAft>
                <a:spcPts val="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34677638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71B2258F-86CA-4D4D-8270-BC05FCDEBF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picture containing text&#10;&#10;Description automatically generated">
            <a:extLst>
              <a:ext uri="{FF2B5EF4-FFF2-40B4-BE49-F238E27FC236}">
                <a16:creationId xmlns:a16="http://schemas.microsoft.com/office/drawing/2014/main" id="{5E4970D0-3C93-4F7D-A8CD-AC5135A76375}"/>
              </a:ext>
            </a:extLst>
          </p:cNvPr>
          <p:cNvPicPr>
            <a:picLocks noChangeAspect="1"/>
          </p:cNvPicPr>
          <p:nvPr/>
        </p:nvPicPr>
        <p:blipFill rotWithShape="1">
          <a:blip r:embed="rId3">
            <a:alphaModFix amt="50000"/>
          </a:blip>
          <a:srcRect l="11673" r="9648" b="2"/>
          <a:stretch/>
        </p:blipFill>
        <p:spPr>
          <a:xfrm>
            <a:off x="20" y="0"/>
            <a:ext cx="12191980" cy="6857999"/>
          </a:xfrm>
          <a:prstGeom prst="rect">
            <a:avLst/>
          </a:prstGeom>
        </p:spPr>
      </p:pic>
      <p:sp>
        <p:nvSpPr>
          <p:cNvPr id="9" name="TextBox 8">
            <a:extLst>
              <a:ext uri="{FF2B5EF4-FFF2-40B4-BE49-F238E27FC236}">
                <a16:creationId xmlns:a16="http://schemas.microsoft.com/office/drawing/2014/main" id="{402307B2-C451-419C-ABEF-140CC37AD246}"/>
              </a:ext>
            </a:extLst>
          </p:cNvPr>
          <p:cNvSpPr txBox="1"/>
          <p:nvPr/>
        </p:nvSpPr>
        <p:spPr>
          <a:xfrm>
            <a:off x="2561156" y="613814"/>
            <a:ext cx="7268308" cy="153289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8000" b="1" dirty="0">
                <a:solidFill>
                  <a:srgbClr val="FFFFFF"/>
                </a:solidFill>
                <a:latin typeface="+mj-lt"/>
                <a:ea typeface="+mj-ea"/>
                <a:cs typeface="+mj-cs"/>
              </a:rPr>
              <a:t>REVISION</a:t>
            </a:r>
          </a:p>
        </p:txBody>
      </p:sp>
      <p:sp>
        <p:nvSpPr>
          <p:cNvPr id="11" name="TextBox 10"/>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endParaRPr lang="en-US" sz="4800" b="1" dirty="0">
              <a:latin typeface="+mj-lt"/>
              <a:ea typeface="+mj-ea"/>
              <a:cs typeface="+mj-cs"/>
            </a:endParaRPr>
          </a:p>
        </p:txBody>
      </p:sp>
      <p:pic>
        <p:nvPicPr>
          <p:cNvPr id="6" name="Picture 5"/>
          <p:cNvPicPr>
            <a:picLocks noChangeAspect="1"/>
          </p:cNvPicPr>
          <p:nvPr/>
        </p:nvPicPr>
        <p:blipFill>
          <a:blip r:embed="rId4">
            <a:extLst>
              <a:ext uri="{BEBA8EAE-BF5A-486C-A8C5-ECC9F3942E4B}">
                <a14:imgProps xmlns:a14="http://schemas.microsoft.com/office/drawing/2010/main">
                  <a14:imgLayer r:embed="rId5">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362536" y="511629"/>
            <a:ext cx="3907971"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8017664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511629"/>
            <a:ext cx="9716163" cy="8309967"/>
          </a:xfrm>
          <a:prstGeom prst="rect">
            <a:avLst/>
          </a:prstGeom>
          <a:noFill/>
        </p:spPr>
        <p:txBody>
          <a:bodyPr wrap="square" rtlCol="0">
            <a:spAutoFit/>
          </a:bodyPr>
          <a:lstStyle/>
          <a:p>
            <a:pPr algn="ctr"/>
            <a:r>
              <a:rPr lang="en-US" sz="2400" b="1" dirty="0">
                <a:latin typeface="+mj-lt"/>
                <a:ea typeface="Helvetica" charset="0"/>
                <a:cs typeface="Helvetica" charset="0"/>
              </a:rPr>
              <a:t>Lecture 11 Image Representation</a:t>
            </a:r>
          </a:p>
          <a:p>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What is meant by a Digital Image</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Digital Image Sources</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Pixel Values</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Pixel Value representation</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Digital Image storing process inside the computer</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Type of Images</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Resolution</a:t>
            </a:r>
          </a:p>
          <a:p>
            <a:pPr marL="342900" indent="-342900">
              <a:buFont typeface="Arial" panose="020B0604020202020204" pitchFamily="34" charset="0"/>
              <a:buChar char="•"/>
            </a:pPr>
            <a:endParaRPr lang="en-US" sz="2400" dirty="0">
              <a:ea typeface="Helvetica" charset="0"/>
              <a:cs typeface="Helvetica" charset="0"/>
            </a:endParaRPr>
          </a:p>
          <a:p>
            <a:pPr marL="342900" indent="-342900">
              <a:buFont typeface="Arial" panose="020B0604020202020204" pitchFamily="34" charset="0"/>
              <a:buChar char="•"/>
            </a:pPr>
            <a:r>
              <a:rPr lang="en-US" sz="2400" dirty="0">
                <a:ea typeface="Helvetica" charset="0"/>
                <a:cs typeface="Helvetica" charset="0"/>
              </a:rPr>
              <a:t>Image capacity calculation</a:t>
            </a: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23593457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832640"/>
          </a:xfrm>
          <a:prstGeom prst="rect">
            <a:avLst/>
          </a:prstGeom>
          <a:noFill/>
        </p:spPr>
        <p:txBody>
          <a:bodyPr wrap="square" rtlCol="0">
            <a:spAutoFit/>
          </a:bodyPr>
          <a:lstStyle/>
          <a:p>
            <a:pPr algn="ctr"/>
            <a:r>
              <a:rPr lang="en-US" sz="2400" b="1" dirty="0">
                <a:latin typeface="+mj-lt"/>
                <a:ea typeface="Helvetica" charset="0"/>
                <a:cs typeface="Helvetica" charset="0"/>
              </a:rPr>
              <a:t>Lecture 11 Past Paper and Model Questions</a:t>
            </a:r>
          </a:p>
          <a:p>
            <a:endParaRPr lang="en-US" sz="2400" dirty="0">
              <a:latin typeface="+mj-lt"/>
              <a:ea typeface="Helvetica" charset="0"/>
              <a:cs typeface="Helvetica" charset="0"/>
            </a:endParaRPr>
          </a:p>
          <a:p>
            <a:pPr marL="457200" indent="-457200">
              <a:buFont typeface="+mj-lt"/>
              <a:buAutoNum type="arabicPeriod"/>
            </a:pPr>
            <a:r>
              <a:rPr lang="en-US" sz="2400" dirty="0">
                <a:ea typeface="Helvetica" charset="0"/>
                <a:cs typeface="Helvetica" charset="0"/>
              </a:rPr>
              <a:t>Explain how images are being store inside the computer</a:t>
            </a:r>
          </a:p>
          <a:p>
            <a:pPr marL="457200" indent="-457200">
              <a:buFont typeface="+mj-lt"/>
              <a:buAutoNum type="arabicPeriod"/>
            </a:pPr>
            <a:endParaRPr lang="en-US" sz="2400" dirty="0">
              <a:ea typeface="Helvetica" charset="0"/>
              <a:cs typeface="Helvetica" charset="0"/>
            </a:endParaRPr>
          </a:p>
          <a:p>
            <a:pPr marL="457200" indent="-457200">
              <a:buFont typeface="+mj-lt"/>
              <a:buAutoNum type="arabicPeriod"/>
            </a:pPr>
            <a:r>
              <a:rPr lang="en-US" sz="2400" dirty="0">
                <a:ea typeface="Helvetica" charset="0"/>
                <a:cs typeface="Helvetica" charset="0"/>
              </a:rPr>
              <a:t>Explain what is meant by a pixel</a:t>
            </a:r>
          </a:p>
          <a:p>
            <a:pPr marL="457200" indent="-457200">
              <a:buFont typeface="+mj-lt"/>
              <a:buAutoNum type="arabicPeriod"/>
            </a:pPr>
            <a:endParaRPr lang="en-US" sz="2400" dirty="0">
              <a:ea typeface="Helvetica" charset="0"/>
              <a:cs typeface="Helvetica" charset="0"/>
            </a:endParaRPr>
          </a:p>
          <a:p>
            <a:pPr marL="457200" indent="-457200">
              <a:buFont typeface="+mj-lt"/>
              <a:buAutoNum type="arabicPeriod"/>
            </a:pPr>
            <a:r>
              <a:rPr lang="en-US" sz="2400" dirty="0">
                <a:ea typeface="Helvetica" charset="0"/>
                <a:cs typeface="Helvetica" charset="0"/>
              </a:rPr>
              <a:t>Explain how pixels values are being store inside the computer</a:t>
            </a:r>
          </a:p>
          <a:p>
            <a:pPr marL="457200" indent="-457200">
              <a:buFont typeface="+mj-lt"/>
              <a:buAutoNum type="arabicPeriod"/>
            </a:pPr>
            <a:endParaRPr lang="en-US" sz="2400" dirty="0">
              <a:ea typeface="Helvetica" charset="0"/>
              <a:cs typeface="Helvetica" charset="0"/>
            </a:endParaRPr>
          </a:p>
          <a:p>
            <a:pPr marL="457200" indent="-457200">
              <a:buFont typeface="+mj-lt"/>
              <a:buAutoNum type="arabicPeriod"/>
            </a:pPr>
            <a:r>
              <a:rPr lang="en-US" sz="2400" dirty="0">
                <a:ea typeface="Helvetica" charset="0"/>
                <a:cs typeface="Helvetica" charset="0"/>
              </a:rPr>
              <a:t>Compare and contrast grayscale images and color images</a:t>
            </a:r>
          </a:p>
          <a:p>
            <a:pPr marL="457200" indent="-457200">
              <a:buFont typeface="+mj-lt"/>
              <a:buAutoNum type="arabicPeriod"/>
            </a:pPr>
            <a:endParaRPr lang="en-US" sz="2400" dirty="0">
              <a:ea typeface="Helvetica" charset="0"/>
              <a:cs typeface="Helvetica" charset="0"/>
            </a:endParaRPr>
          </a:p>
          <a:p>
            <a:pPr marL="457200" indent="-457200">
              <a:buFont typeface="+mj-lt"/>
              <a:buAutoNum type="arabicPeriod"/>
            </a:pPr>
            <a:r>
              <a:rPr lang="en-US" sz="2400" dirty="0">
                <a:ea typeface="Helvetica" charset="0"/>
                <a:cs typeface="Helvetica" charset="0"/>
              </a:rPr>
              <a:t>Assume that there is an image which contains 128 pixel on height and 200 pixels on width. Calculate the capacity if image is stores as binary image, gray scale image and color image.</a:t>
            </a: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14409015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7940635"/>
          </a:xfrm>
          <a:prstGeom prst="rect">
            <a:avLst/>
          </a:prstGeom>
          <a:noFill/>
        </p:spPr>
        <p:txBody>
          <a:bodyPr wrap="square" rtlCol="0">
            <a:spAutoFit/>
          </a:bodyPr>
          <a:lstStyle/>
          <a:p>
            <a:pPr algn="ctr"/>
            <a:r>
              <a:rPr lang="en-US" sz="2400" b="1" dirty="0">
                <a:latin typeface="+mj-lt"/>
                <a:ea typeface="Helvetica" charset="0"/>
                <a:cs typeface="Helvetica" charset="0"/>
              </a:rPr>
              <a:t>Lecture 12 Computer Networks</a:t>
            </a:r>
          </a:p>
          <a:p>
            <a:endParaRPr lang="en-US" sz="2400" dirty="0">
              <a:latin typeface="+mj-lt"/>
              <a:ea typeface="Helvetica" charset="0"/>
              <a:cs typeface="Helvetica" charset="0"/>
            </a:endParaRP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What is mean by a computer network</a:t>
            </a:r>
          </a:p>
          <a:p>
            <a:pPr marL="342900" indent="-342900">
              <a:lnSpc>
                <a:spcPct val="150000"/>
              </a:lnSpc>
              <a:buFont typeface="Arial" panose="020B0604020202020204" pitchFamily="34" charset="0"/>
              <a:buChar char="•"/>
            </a:pPr>
            <a:endParaRPr lang="en-US" sz="2400" dirty="0">
              <a:ea typeface="Helvetica" charset="0"/>
              <a:cs typeface="Helvetica" charset="0"/>
              <a:sym typeface="Wingdings" panose="05000000000000000000" pitchFamily="2" charset="2"/>
            </a:endParaRP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Type of devices in a computer network</a:t>
            </a:r>
          </a:p>
          <a:p>
            <a:pPr marL="342900" indent="-342900">
              <a:lnSpc>
                <a:spcPct val="150000"/>
              </a:lnSpc>
              <a:buFont typeface="Arial" panose="020B0604020202020204" pitchFamily="34" charset="0"/>
              <a:buChar char="•"/>
            </a:pPr>
            <a:endParaRPr lang="en-US" sz="2400" dirty="0">
              <a:ea typeface="Helvetica" charset="0"/>
              <a:cs typeface="Helvetica" charset="0"/>
              <a:sym typeface="Wingdings" panose="05000000000000000000" pitchFamily="2" charset="2"/>
            </a:endParaRP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Different network architectures</a:t>
            </a:r>
          </a:p>
          <a:p>
            <a:pPr marL="342900" indent="-342900">
              <a:lnSpc>
                <a:spcPct val="150000"/>
              </a:lnSpc>
              <a:buFont typeface="Arial" panose="020B0604020202020204" pitchFamily="34" charset="0"/>
              <a:buChar char="•"/>
            </a:pPr>
            <a:endParaRPr lang="en-US" sz="2400" dirty="0">
              <a:ea typeface="Helvetica" charset="0"/>
              <a:cs typeface="Helvetica" charset="0"/>
              <a:sym typeface="Wingdings" panose="05000000000000000000" pitchFamily="2" charset="2"/>
            </a:endParaRP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Different network topologies</a:t>
            </a:r>
          </a:p>
          <a:p>
            <a:pPr marL="342900" indent="-342900">
              <a:lnSpc>
                <a:spcPct val="150000"/>
              </a:lnSpc>
              <a:buFont typeface="Arial" panose="020B0604020202020204" pitchFamily="34" charset="0"/>
              <a:buChar char="•"/>
            </a:pPr>
            <a:endParaRPr lang="en-US" sz="2400" dirty="0">
              <a:ea typeface="Helvetica" charset="0"/>
              <a:cs typeface="Helvetica" charset="0"/>
              <a:sym typeface="Wingdings" panose="05000000000000000000" pitchFamily="2" charset="2"/>
            </a:endParaRP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Internet</a:t>
            </a:r>
          </a:p>
          <a:p>
            <a:pPr>
              <a:lnSpc>
                <a:spcPct val="150000"/>
              </a:lnSpc>
            </a:pPr>
            <a:endParaRPr lang="en-US" sz="2400" dirty="0">
              <a:ea typeface="Helvetica" charset="0"/>
              <a:cs typeface="Helvetica" charset="0"/>
              <a:sym typeface="Wingdings" panose="05000000000000000000" pitchFamily="2" charset="2"/>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5214861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4616648"/>
          </a:xfrm>
          <a:prstGeom prst="rect">
            <a:avLst/>
          </a:prstGeom>
          <a:noFill/>
        </p:spPr>
        <p:txBody>
          <a:bodyPr wrap="square" rtlCol="0">
            <a:spAutoFit/>
          </a:bodyPr>
          <a:lstStyle/>
          <a:p>
            <a:pPr algn="ctr"/>
            <a:r>
              <a:rPr lang="en-US" sz="2400" b="1" dirty="0">
                <a:latin typeface="+mj-lt"/>
                <a:ea typeface="Helvetica" charset="0"/>
                <a:cs typeface="Helvetica" charset="0"/>
              </a:rPr>
              <a:t>Lecture 12 Past Paper and Model Questions</a:t>
            </a:r>
          </a:p>
          <a:p>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Explain what is meant by a computer network</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Compare and contrast end devices and connecting devices</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Explain the difference between switch and repeater</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Explain what is meant by Internet in your own words</a:t>
            </a: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302131789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832640"/>
          </a:xfrm>
          <a:prstGeom prst="rect">
            <a:avLst/>
          </a:prstGeom>
          <a:noFill/>
        </p:spPr>
        <p:txBody>
          <a:bodyPr wrap="square" rtlCol="0">
            <a:spAutoFit/>
          </a:bodyPr>
          <a:lstStyle/>
          <a:p>
            <a:pPr algn="ctr"/>
            <a:r>
              <a:rPr lang="en-US" sz="2400" b="1" dirty="0">
                <a:latin typeface="+mj-lt"/>
                <a:ea typeface="Helvetica" charset="0"/>
                <a:cs typeface="Helvetica" charset="0"/>
              </a:rPr>
              <a:t>Lecture 13 Web Technologies and Cyber Security</a:t>
            </a:r>
          </a:p>
          <a:p>
            <a:endParaRPr lang="en-US" sz="2400" dirty="0">
              <a:latin typeface="+mj-lt"/>
              <a:ea typeface="Helvetica" charset="0"/>
              <a:cs typeface="Helvetica" charset="0"/>
            </a:endParaRP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What is a website</a:t>
            </a: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How website works</a:t>
            </a: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Architecture of a website</a:t>
            </a: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Importance of having such architecture</a:t>
            </a: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What is cyber security</a:t>
            </a: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Threats which can receive over cyberspace</a:t>
            </a:r>
          </a:p>
          <a:p>
            <a:pPr marL="342900" indent="-342900">
              <a:lnSpc>
                <a:spcPct val="150000"/>
              </a:lnSpc>
              <a:buFont typeface="Arial" panose="020B0604020202020204" pitchFamily="34" charset="0"/>
              <a:buChar char="•"/>
            </a:pPr>
            <a:r>
              <a:rPr lang="en-US" sz="2400" dirty="0">
                <a:ea typeface="Helvetica" charset="0"/>
                <a:cs typeface="Helvetica" charset="0"/>
                <a:sym typeface="Wingdings" panose="05000000000000000000" pitchFamily="2" charset="2"/>
              </a:rPr>
              <a:t>How to prevent such threats</a:t>
            </a:r>
          </a:p>
          <a:p>
            <a:pPr>
              <a:lnSpc>
                <a:spcPct val="150000"/>
              </a:lnSpc>
            </a:pPr>
            <a:endParaRPr lang="en-US" sz="2400" dirty="0">
              <a:ea typeface="Helvetica" charset="0"/>
              <a:cs typeface="Helvetica" charset="0"/>
              <a:sym typeface="Wingdings" panose="05000000000000000000" pitchFamily="2" charset="2"/>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40784569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093976"/>
          </a:xfrm>
          <a:prstGeom prst="rect">
            <a:avLst/>
          </a:prstGeom>
          <a:noFill/>
        </p:spPr>
        <p:txBody>
          <a:bodyPr wrap="square" rtlCol="0">
            <a:spAutoFit/>
          </a:bodyPr>
          <a:lstStyle/>
          <a:p>
            <a:pPr algn="ctr"/>
            <a:r>
              <a:rPr lang="en-US" sz="2400" b="1" dirty="0">
                <a:latin typeface="+mj-lt"/>
                <a:ea typeface="Helvetica" charset="0"/>
                <a:cs typeface="Helvetica" charset="0"/>
              </a:rPr>
              <a:t>Lecture 13 Past Paper and Model Questions</a:t>
            </a:r>
          </a:p>
          <a:p>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Explain why web applications are popular among users</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Explain how website works. You may use appropriate diagram if needed.</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Explain why cyber attacks are popular in modern day. Explain your answer in your own words</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Compare and Contrast Phishing attack and Malware</a:t>
            </a:r>
          </a:p>
          <a:p>
            <a:pPr marL="457200" indent="-457200">
              <a:buFont typeface="+mj-lt"/>
              <a:buAutoNum type="arabicPeriod"/>
            </a:pPr>
            <a:endParaRPr lang="en-US" sz="2400" dirty="0">
              <a:latin typeface="+mj-lt"/>
              <a:ea typeface="Helvetica" charset="0"/>
              <a:cs typeface="Helvetica" charset="0"/>
            </a:endParaRPr>
          </a:p>
          <a:p>
            <a:pPr marL="457200" indent="-457200">
              <a:buFont typeface="+mj-lt"/>
              <a:buAutoNum type="arabicPeriod"/>
            </a:pPr>
            <a:r>
              <a:rPr lang="en-US" sz="2400" dirty="0">
                <a:latin typeface="+mj-lt"/>
                <a:ea typeface="Helvetica" charset="0"/>
                <a:cs typeface="Helvetica" charset="0"/>
              </a:rPr>
              <a:t>As a computer user how to prevent such cyber attacks? Explain your answer in your own words.</a:t>
            </a: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35535635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2464434"/>
            <a:ext cx="9716163" cy="4616648"/>
          </a:xfrm>
          <a:prstGeom prst="rect">
            <a:avLst/>
          </a:prstGeom>
          <a:noFill/>
        </p:spPr>
        <p:txBody>
          <a:bodyPr wrap="square" rtlCol="0">
            <a:spAutoFit/>
          </a:bodyPr>
          <a:lstStyle/>
          <a:p>
            <a:pPr algn="ctr"/>
            <a:r>
              <a:rPr lang="en-US" sz="5400" b="1" dirty="0">
                <a:latin typeface="+mj-lt"/>
                <a:ea typeface="Helvetica" charset="0"/>
                <a:cs typeface="Helvetica" charset="0"/>
              </a:rPr>
              <a:t>Exam Paper Structure</a:t>
            </a:r>
          </a:p>
          <a:p>
            <a:pPr algn="ctr"/>
            <a:endParaRPr lang="en-US" sz="5400" dirty="0">
              <a:latin typeface="+mj-lt"/>
              <a:ea typeface="Helvetica" charset="0"/>
              <a:cs typeface="Helvetica" charset="0"/>
            </a:endParaRPr>
          </a:p>
          <a:p>
            <a:pPr marL="342900" indent="-342900" algn="ctr">
              <a:buFont typeface="Wingdings" panose="05000000000000000000" pitchFamily="2" charset="2"/>
              <a:buChar char="Ø"/>
            </a:pPr>
            <a:endParaRPr lang="en-US" sz="5400" dirty="0">
              <a:latin typeface="+mj-lt"/>
              <a:ea typeface="Helvetica" charset="0"/>
              <a:cs typeface="Helvetica" charset="0"/>
            </a:endParaRPr>
          </a:p>
          <a:p>
            <a:pPr algn="ctr"/>
            <a:endParaRPr lang="en-US" sz="4400" b="1" dirty="0">
              <a:latin typeface="Helvetica" charset="0"/>
              <a:ea typeface="Helvetica" charset="0"/>
              <a:cs typeface="Helvetica" charset="0"/>
            </a:endParaRPr>
          </a:p>
          <a:p>
            <a:pPr algn="ctr"/>
            <a:endParaRPr lang="en-US" sz="4400" b="1" dirty="0">
              <a:latin typeface="Helvetica" charset="0"/>
              <a:ea typeface="Helvetica" charset="0"/>
              <a:cs typeface="Helvetica" charset="0"/>
            </a:endParaRPr>
          </a:p>
          <a:p>
            <a:pPr algn="ctr"/>
            <a:endParaRPr lang="en-US" sz="4400" b="1" dirty="0">
              <a:latin typeface="Helvetica" charset="0"/>
              <a:ea typeface="Helvetica" charset="0"/>
              <a:cs typeface="Helvetica" charset="0"/>
            </a:endParaRPr>
          </a:p>
        </p:txBody>
      </p:sp>
    </p:spTree>
    <p:extLst>
      <p:ext uri="{BB962C8B-B14F-4D97-AF65-F5344CB8AC3E}">
        <p14:creationId xmlns:p14="http://schemas.microsoft.com/office/powerpoint/2010/main" val="36049359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89D369-9DA0-4E00-B736-6E8D1D37E997}"/>
              </a:ext>
            </a:extLst>
          </p:cNvPr>
          <p:cNvPicPr>
            <a:picLocks noChangeAspect="1"/>
          </p:cNvPicPr>
          <p:nvPr/>
        </p:nvPicPr>
        <p:blipFill rotWithShape="1">
          <a:blip r:embed="rId2"/>
          <a:srcRect l="680" r="10431"/>
          <a:stretch/>
        </p:blipFill>
        <p:spPr>
          <a:xfrm>
            <a:off x="20" y="10"/>
            <a:ext cx="12191980" cy="6857990"/>
          </a:xfrm>
          <a:prstGeom prst="rect">
            <a:avLst/>
          </a:prstGeom>
        </p:spPr>
      </p:pic>
      <p:sp>
        <p:nvSpPr>
          <p:cNvPr id="6" name="TextBox 5">
            <a:extLst>
              <a:ext uri="{FF2B5EF4-FFF2-40B4-BE49-F238E27FC236}">
                <a16:creationId xmlns:a16="http://schemas.microsoft.com/office/drawing/2014/main" id="{BE66BE5A-4436-4DFB-95F1-50036D50011B}"/>
              </a:ext>
            </a:extLst>
          </p:cNvPr>
          <p:cNvSpPr txBox="1"/>
          <p:nvPr/>
        </p:nvSpPr>
        <p:spPr>
          <a:xfrm>
            <a:off x="2593145" y="2767280"/>
            <a:ext cx="7005710" cy="1323439"/>
          </a:xfrm>
          <a:prstGeom prst="rect">
            <a:avLst/>
          </a:prstGeom>
          <a:noFill/>
        </p:spPr>
        <p:txBody>
          <a:bodyPr wrap="square" rtlCol="0">
            <a:spAutoFit/>
          </a:bodyPr>
          <a:lstStyle/>
          <a:p>
            <a:pPr algn="ctr"/>
            <a:r>
              <a:rPr lang="en-US" sz="8000" dirty="0">
                <a:solidFill>
                  <a:schemeClr val="bg1"/>
                </a:solidFill>
              </a:rPr>
              <a:t>Any Questions </a:t>
            </a:r>
          </a:p>
        </p:txBody>
      </p:sp>
      <p:pic>
        <p:nvPicPr>
          <p:cNvPr id="7" name="Picture 6">
            <a:extLst>
              <a:ext uri="{FF2B5EF4-FFF2-40B4-BE49-F238E27FC236}">
                <a16:creationId xmlns:a16="http://schemas.microsoft.com/office/drawing/2014/main" id="{7A9BCEB1-59A1-45E1-A401-AF42375A22A0}"/>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Tree>
    <p:extLst>
      <p:ext uri="{BB962C8B-B14F-4D97-AF65-F5344CB8AC3E}">
        <p14:creationId xmlns:p14="http://schemas.microsoft.com/office/powerpoint/2010/main" val="15920782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E32CE1-D113-412E-9933-113646E21F5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10" name="Picture 9">
            <a:extLst>
              <a:ext uri="{FF2B5EF4-FFF2-40B4-BE49-F238E27FC236}">
                <a16:creationId xmlns:a16="http://schemas.microsoft.com/office/drawing/2014/main" id="{117B7C8B-175B-4009-808B-9F66FD108AB3}"/>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FE5ECD52-6A23-4FF4-8C32-7B5DE9973AD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5C3F2B96-5F34-41C9-8E37-A9CD279A4270}"/>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A4E02BF-4F0E-44E2-A489-075900B7866C}"/>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8" name="Rectangle 17">
            <a:extLst>
              <a:ext uri="{FF2B5EF4-FFF2-40B4-BE49-F238E27FC236}">
                <a16:creationId xmlns:a16="http://schemas.microsoft.com/office/drawing/2014/main" id="{45624C63-3CCA-4EA6-B822-6E710A82062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20" name="Rectangle 19">
            <a:extLst>
              <a:ext uri="{FF2B5EF4-FFF2-40B4-BE49-F238E27FC236}">
                <a16:creationId xmlns:a16="http://schemas.microsoft.com/office/drawing/2014/main" id="{A4322390-8B58-46BE-88EB-D9FD30C08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 name="Picture 2"/>
          <p:cNvPicPr>
            <a:picLocks noChangeAspect="1"/>
          </p:cNvPicPr>
          <p:nvPr/>
        </p:nvPicPr>
        <p:blipFill rotWithShape="1">
          <a:blip r:embed="rId6">
            <a:alphaModFix amt="40000"/>
            <a:extLst>
              <a:ext uri="{28A0092B-C50C-407E-A947-70E740481C1C}">
                <a14:useLocalDpi xmlns:a14="http://schemas.microsoft.com/office/drawing/2010/main" val="0"/>
              </a:ext>
            </a:extLst>
          </a:blip>
          <a:srcRect l="11298" r="24056" b="9092"/>
          <a:stretch/>
        </p:blipFill>
        <p:spPr>
          <a:xfrm>
            <a:off x="20" y="10"/>
            <a:ext cx="12191980" cy="6857990"/>
          </a:xfrm>
          <a:prstGeom prst="rect">
            <a:avLst/>
          </a:prstGeom>
        </p:spPr>
      </p:pic>
      <p:sp>
        <p:nvSpPr>
          <p:cNvPr id="2" name="TextBox 1"/>
          <p:cNvSpPr txBox="1"/>
          <p:nvPr/>
        </p:nvSpPr>
        <p:spPr>
          <a:xfrm>
            <a:off x="1154955" y="1447800"/>
            <a:ext cx="8825658" cy="3329581"/>
          </a:xfrm>
          <a:prstGeom prst="rect">
            <a:avLst/>
          </a:prstGeom>
        </p:spPr>
        <p:txBody>
          <a:bodyPr vert="horz" lIns="91440" tIns="45720" rIns="91440" bIns="45720" rtlCol="0" anchor="b">
            <a:normAutofit/>
          </a:bodyPr>
          <a:lstStyle/>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entury Gothic" panose="020B0502020202020204"/>
                <a:ea typeface="+mn-ea"/>
                <a:cs typeface="+mn-cs"/>
              </a:rPr>
              <a:t>Thank You</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entury Gothic" panose="020B0502020202020204"/>
                <a:ea typeface="+mn-ea"/>
                <a:cs typeface="+mn-cs"/>
              </a:rPr>
              <a:t>&amp;</a:t>
            </a:r>
          </a:p>
          <a:p>
            <a:pPr marL="0" marR="0" lvl="0" indent="0" algn="l" defTabSz="457200" rtl="0" eaLnBrk="1" fontAlgn="auto" latinLnBrk="0" hangingPunct="1">
              <a:lnSpc>
                <a:spcPct val="90000"/>
              </a:lnSpc>
              <a:spcBef>
                <a:spcPct val="0"/>
              </a:spcBef>
              <a:spcAft>
                <a:spcPts val="600"/>
              </a:spcAft>
              <a:buClrTx/>
              <a:buSzTx/>
              <a:buFontTx/>
              <a:buNone/>
              <a:tabLst/>
              <a:defRPr/>
            </a:pPr>
            <a:r>
              <a:rPr kumimoji="0" lang="en-US" sz="5400" b="0" i="0" u="none" strike="noStrike" kern="1200" cap="none" spc="0" normalizeH="0" baseline="0" noProof="0" dirty="0">
                <a:ln>
                  <a:noFill/>
                </a:ln>
                <a:solidFill>
                  <a:prstClr val="white"/>
                </a:solidFill>
                <a:effectLst/>
                <a:uLnTx/>
                <a:uFillTx/>
                <a:latin typeface="Century Gothic" panose="020B0502020202020204"/>
                <a:ea typeface="+mn-ea"/>
                <a:cs typeface="+mn-cs"/>
              </a:rPr>
              <a:t>Good Luck for your Exam!</a:t>
            </a:r>
          </a:p>
        </p:txBody>
      </p:sp>
      <p:sp>
        <p:nvSpPr>
          <p:cNvPr id="22" name="Rectangle 21">
            <a:extLst>
              <a:ext uri="{FF2B5EF4-FFF2-40B4-BE49-F238E27FC236}">
                <a16:creationId xmlns:a16="http://schemas.microsoft.com/office/drawing/2014/main" id="{C885E190-58DD-42DD-A4A8-401E15C92A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53A48F0B-AA22-46DC-BD37-676EA267DBB1}"/>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Tree>
    <p:extLst>
      <p:ext uri="{BB962C8B-B14F-4D97-AF65-F5344CB8AC3E}">
        <p14:creationId xmlns:p14="http://schemas.microsoft.com/office/powerpoint/2010/main" val="14313185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740307"/>
          </a:xfrm>
          <a:prstGeom prst="rect">
            <a:avLst/>
          </a:prstGeom>
          <a:noFill/>
        </p:spPr>
        <p:txBody>
          <a:bodyPr wrap="square" rtlCol="0">
            <a:spAutoFit/>
          </a:bodyPr>
          <a:lstStyle/>
          <a:p>
            <a:pPr algn="ctr"/>
            <a:r>
              <a:rPr lang="en-US" sz="2400" b="1" dirty="0">
                <a:latin typeface="+mj-lt"/>
                <a:ea typeface="Helvetica" charset="0"/>
                <a:cs typeface="Helvetica" charset="0"/>
              </a:rPr>
              <a:t>Lecture 01  Introduction to the Module</a:t>
            </a:r>
          </a:p>
          <a:p>
            <a:endParaRPr lang="en-US" b="1" dirty="0">
              <a:latin typeface="Helvetica" charset="0"/>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What is meant by a computer</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Architectural Diagram of Computer and Typical Machine</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Computer Software vs Hardware</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Input devices vs Output devices</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Processors</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22108131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6370975"/>
          </a:xfrm>
          <a:prstGeom prst="rect">
            <a:avLst/>
          </a:prstGeom>
          <a:noFill/>
        </p:spPr>
        <p:txBody>
          <a:bodyPr wrap="square" rtlCol="0">
            <a:spAutoFit/>
          </a:bodyPr>
          <a:lstStyle/>
          <a:p>
            <a:pPr algn="ctr"/>
            <a:r>
              <a:rPr lang="en-US" sz="2400" b="1" dirty="0">
                <a:latin typeface="+mj-lt"/>
                <a:ea typeface="Helvetica" charset="0"/>
                <a:cs typeface="Helvetica" charset="0"/>
              </a:rPr>
              <a:t>Lecture 01 Past Paper and Model Questions</a:t>
            </a:r>
          </a:p>
          <a:p>
            <a:endParaRPr lang="en-US" b="1" dirty="0">
              <a:latin typeface="Helvetica" charset="0"/>
              <a:ea typeface="Helvetica" charset="0"/>
              <a:cs typeface="Helvetica"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the difference between computer and a typical machine</a:t>
            </a:r>
          </a:p>
          <a:p>
            <a:pPr marL="457200" indent="-457200">
              <a:buFont typeface="+mj-lt"/>
              <a:buAutoNum type="arabicPeriod"/>
            </a:pPr>
            <a:endParaRPr lang="en-US" sz="2400" dirty="0">
              <a:latin typeface="+mj-lt"/>
              <a:ea typeface="Helvetica" charset="0"/>
              <a:cs typeface="Helvetica"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Draw the architectural diagram of computer and typical machine</a:t>
            </a:r>
          </a:p>
          <a:p>
            <a:pPr marL="342900" marR="0" indent="-342900">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the difference between system software and application software</a:t>
            </a:r>
          </a:p>
          <a:p>
            <a:pPr marL="342900" marR="0" indent="-342900">
              <a:spcBef>
                <a:spcPts val="0"/>
              </a:spcBef>
              <a:spcAft>
                <a:spcPts val="0"/>
              </a:spcAft>
              <a:buFont typeface="+mj-lt"/>
              <a:buAutoNum type="arabicPeriod"/>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342900" marR="0" indent="-342900">
              <a:spcBef>
                <a:spcPts val="0"/>
              </a:spcBef>
              <a:spcAft>
                <a:spcPts val="0"/>
              </a:spcAft>
              <a:buFont typeface="+mj-lt"/>
              <a:buAutoNum type="arabicPeriod"/>
            </a:pPr>
            <a:r>
              <a:rPr lang="en-US" sz="2400" dirty="0">
                <a:effectLst/>
                <a:latin typeface="Calibri" panose="020F0502020204030204" pitchFamily="34" charset="0"/>
                <a:ea typeface="Calibri" panose="020F0502020204030204" pitchFamily="34" charset="0"/>
                <a:cs typeface="Times New Roman" panose="02020603050405020304" pitchFamily="18" charset="0"/>
              </a:rPr>
              <a:t>Explain how to improve the speed of a computer in your own words you may use appropriate diagrams, charts if needed.</a:t>
            </a:r>
          </a:p>
          <a:p>
            <a:pPr marL="342900" indent="-342900">
              <a:buFont typeface="Wingdings" panose="05000000000000000000" pitchFamily="2" charset="2"/>
              <a:buChar char="Ø"/>
            </a:pP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9258590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696295"/>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7848302"/>
          </a:xfrm>
          <a:prstGeom prst="rect">
            <a:avLst/>
          </a:prstGeom>
          <a:noFill/>
        </p:spPr>
        <p:txBody>
          <a:bodyPr wrap="square" rtlCol="0">
            <a:spAutoFit/>
          </a:bodyPr>
          <a:lstStyle/>
          <a:p>
            <a:pPr algn="ctr"/>
            <a:r>
              <a:rPr lang="en-US" sz="2400" b="1" dirty="0">
                <a:latin typeface="+mj-lt"/>
                <a:ea typeface="Helvetica" charset="0"/>
                <a:cs typeface="Helvetica" charset="0"/>
              </a:rPr>
              <a:t>Lecture 02 Number Systems : Binary Number System</a:t>
            </a:r>
          </a:p>
          <a:p>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What is Binary Number System</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Importance of learning Binary number system</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Decimal to Binary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Binary to Decimal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Binary Calculations ( Addition / Subtraction)</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endParaRPr lang="en-US" sz="2400" b="1" dirty="0">
              <a:latin typeface="+mj-lt"/>
              <a:ea typeface="Helvetica" charset="0"/>
              <a:cs typeface="Helvetica" charset="0"/>
            </a:endParaRPr>
          </a:p>
          <a:p>
            <a:endParaRPr lang="en-US" b="1" dirty="0">
              <a:latin typeface="Helvetica" charset="0"/>
              <a:ea typeface="Helvetica" charset="0"/>
              <a:cs typeface="Helvetica" charset="0"/>
            </a:endParaRPr>
          </a:p>
          <a:p>
            <a:pPr marL="342900" marR="0" indent="-342900">
              <a:spcBef>
                <a:spcPts val="0"/>
              </a:spcBef>
              <a:spcAft>
                <a:spcPts val="0"/>
              </a:spcAft>
              <a:buFont typeface="Arial" panose="020B0604020202020204" pitchFamily="34" charset="0"/>
              <a:buChar char="•"/>
            </a:pP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3508060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696295"/>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8586966"/>
          </a:xfrm>
          <a:prstGeom prst="rect">
            <a:avLst/>
          </a:prstGeom>
          <a:noFill/>
        </p:spPr>
        <p:txBody>
          <a:bodyPr wrap="square" rtlCol="0">
            <a:spAutoFit/>
          </a:bodyPr>
          <a:lstStyle/>
          <a:p>
            <a:pPr algn="ctr"/>
            <a:r>
              <a:rPr lang="en-US" sz="2400" b="1" dirty="0">
                <a:latin typeface="+mj-lt"/>
                <a:ea typeface="Helvetica" charset="0"/>
                <a:cs typeface="Helvetica" charset="0"/>
              </a:rPr>
              <a:t>Lecture 03 Number Systems : Octal Number System</a:t>
            </a:r>
          </a:p>
          <a:p>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What is Octal Number System</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Importance of learning Octal number system</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Decimal to Octal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Octal to Decimal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Octal to Binary direct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Binary to Octal direct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endParaRPr lang="en-US" sz="2400" b="1" dirty="0">
              <a:latin typeface="+mj-lt"/>
              <a:ea typeface="Helvetica" charset="0"/>
              <a:cs typeface="Helvetica" charset="0"/>
            </a:endParaRPr>
          </a:p>
          <a:p>
            <a:endParaRPr lang="en-US" b="1" dirty="0">
              <a:latin typeface="Helvetica" charset="0"/>
              <a:ea typeface="Helvetica" charset="0"/>
              <a:cs typeface="Helvetica" charset="0"/>
            </a:endParaRPr>
          </a:p>
          <a:p>
            <a:pPr marL="342900" marR="0" indent="-342900">
              <a:spcBef>
                <a:spcPts val="0"/>
              </a:spcBef>
              <a:spcAft>
                <a:spcPts val="0"/>
              </a:spcAft>
              <a:buFont typeface="Arial" panose="020B0604020202020204" pitchFamily="34" charset="0"/>
              <a:buChar char="•"/>
            </a:pP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2736952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696295"/>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9325630"/>
          </a:xfrm>
          <a:prstGeom prst="rect">
            <a:avLst/>
          </a:prstGeom>
          <a:noFill/>
        </p:spPr>
        <p:txBody>
          <a:bodyPr wrap="square" rtlCol="0">
            <a:spAutoFit/>
          </a:bodyPr>
          <a:lstStyle/>
          <a:p>
            <a:pPr algn="ctr"/>
            <a:r>
              <a:rPr lang="en-US" sz="2400" b="1" dirty="0">
                <a:latin typeface="+mj-lt"/>
                <a:ea typeface="Helvetica" charset="0"/>
                <a:cs typeface="Helvetica" charset="0"/>
              </a:rPr>
              <a:t>Lecture 04 Number Systems : Hexadecimal Number System</a:t>
            </a:r>
          </a:p>
          <a:p>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What is Hex Number System</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Importance of learning Hex number system</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Decimal to Hex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Hex to Decimal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Hex to Binary direct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Binary to Hex direct conversions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r>
              <a:rPr lang="en-US" sz="2400" b="1" dirty="0">
                <a:latin typeface="+mj-lt"/>
                <a:ea typeface="Helvetica" charset="0"/>
                <a:cs typeface="Helvetica" charset="0"/>
              </a:rPr>
              <a:t>Hex Calculations</a:t>
            </a:r>
          </a:p>
          <a:p>
            <a:pPr marL="342900" indent="-342900">
              <a:buFont typeface="Arial" panose="020B0604020202020204" pitchFamily="34" charset="0"/>
              <a:buChar char="•"/>
            </a:pPr>
            <a:endParaRPr lang="en-US" sz="2400" b="1" dirty="0">
              <a:latin typeface="+mj-lt"/>
              <a:ea typeface="Helvetica" charset="0"/>
              <a:cs typeface="Helvetica" charset="0"/>
            </a:endParaRPr>
          </a:p>
          <a:p>
            <a:pPr marL="342900" indent="-342900">
              <a:buFont typeface="Arial" panose="020B0604020202020204" pitchFamily="34" charset="0"/>
              <a:buChar char="•"/>
            </a:pPr>
            <a:endParaRPr lang="en-US" sz="2400" b="1" dirty="0">
              <a:latin typeface="+mj-lt"/>
              <a:ea typeface="Helvetica" charset="0"/>
              <a:cs typeface="Helvetica" charset="0"/>
            </a:endParaRPr>
          </a:p>
          <a:p>
            <a:endParaRPr lang="en-US" b="1" dirty="0">
              <a:latin typeface="Helvetica" charset="0"/>
              <a:ea typeface="Helvetica" charset="0"/>
              <a:cs typeface="Helvetica" charset="0"/>
            </a:endParaRPr>
          </a:p>
          <a:p>
            <a:pPr marL="342900" marR="0" indent="-342900">
              <a:spcBef>
                <a:spcPts val="0"/>
              </a:spcBef>
              <a:spcAft>
                <a:spcPts val="0"/>
              </a:spcAft>
              <a:buFont typeface="Arial" panose="020B0604020202020204" pitchFamily="34" charset="0"/>
              <a:buChar char="•"/>
            </a:pPr>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16422332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696295"/>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418926"/>
            <a:ext cx="9716163" cy="8586966"/>
          </a:xfrm>
          <a:prstGeom prst="rect">
            <a:avLst/>
          </a:prstGeom>
          <a:noFill/>
        </p:spPr>
        <p:txBody>
          <a:bodyPr wrap="square" rtlCol="0">
            <a:spAutoFit/>
          </a:bodyPr>
          <a:lstStyle/>
          <a:p>
            <a:pPr algn="ctr"/>
            <a:r>
              <a:rPr lang="en-US" sz="2400" b="1" dirty="0">
                <a:latin typeface="+mj-lt"/>
                <a:ea typeface="Helvetica" charset="0"/>
                <a:cs typeface="Helvetica" charset="0"/>
              </a:rPr>
              <a:t>Lecture 02/03/04 Past Paper and Model Questions</a:t>
            </a:r>
          </a:p>
          <a:p>
            <a:endParaRPr lang="en-US" b="1" dirty="0">
              <a:latin typeface="Helvetica" charset="0"/>
              <a:ea typeface="Helvetica" charset="0"/>
              <a:cs typeface="Helvetica" charset="0"/>
            </a:endParaRP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1. Compare and contrast Octal number system and hexadecimal number system</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2. Convert following decimal values to octal and hexadecimal equivalent. </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 563</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b. 281</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spcBef>
                <a:spcPts val="0"/>
              </a:spcBef>
              <a:spcAft>
                <a:spcPts val="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3. Perform following arithmetic operations </a:t>
            </a:r>
          </a:p>
          <a:p>
            <a:pPr lvl="1"/>
            <a:r>
              <a:rPr lang="en-US" sz="2400" dirty="0">
                <a:effectLst/>
                <a:latin typeface="Calibri" panose="020F0502020204030204" pitchFamily="34" charset="0"/>
                <a:ea typeface="Calibri" panose="020F0502020204030204" pitchFamily="34" charset="0"/>
                <a:cs typeface="Times New Roman" panose="02020603050405020304" pitchFamily="18" charset="0"/>
              </a:rPr>
              <a:t>a. 562</a:t>
            </a: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16</a:t>
            </a:r>
            <a:r>
              <a:rPr lang="en-US" sz="2400" dirty="0">
                <a:effectLst/>
                <a:latin typeface="Calibri" panose="020F0502020204030204" pitchFamily="34" charset="0"/>
                <a:ea typeface="Calibri" panose="020F0502020204030204" pitchFamily="34" charset="0"/>
                <a:cs typeface="Times New Roman" panose="02020603050405020304" pitchFamily="18" charset="0"/>
              </a:rPr>
              <a:t> + CB12</a:t>
            </a: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16</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lvl="1"/>
            <a:r>
              <a:rPr lang="en-US" sz="2400" dirty="0">
                <a:effectLst/>
                <a:latin typeface="Calibri" panose="020F0502020204030204" pitchFamily="34" charset="0"/>
                <a:ea typeface="Calibri" panose="020F0502020204030204" pitchFamily="34" charset="0"/>
                <a:cs typeface="Times New Roman" panose="02020603050405020304" pitchFamily="18" charset="0"/>
              </a:rPr>
              <a:t>b. 110000101</a:t>
            </a: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2400" dirty="0">
                <a:effectLst/>
                <a:latin typeface="Calibri" panose="020F0502020204030204" pitchFamily="34" charset="0"/>
                <a:ea typeface="Calibri" panose="020F0502020204030204" pitchFamily="34" charset="0"/>
                <a:cs typeface="Times New Roman" panose="02020603050405020304" pitchFamily="18" charset="0"/>
              </a:rPr>
              <a:t> – 10111</a:t>
            </a: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2</a:t>
            </a:r>
          </a:p>
          <a:p>
            <a:pPr lvl="1"/>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dirty="0">
                <a:latin typeface="Calibri" panose="020F0502020204030204" pitchFamily="34" charset="0"/>
                <a:ea typeface="Calibri" panose="020F0502020204030204" pitchFamily="34" charset="0"/>
                <a:cs typeface="Times New Roman" panose="02020603050405020304" pitchFamily="18" charset="0"/>
              </a:rPr>
              <a:t>4. Directly convert following binary values to Octal and Hex Values</a:t>
            </a:r>
          </a:p>
          <a:p>
            <a:r>
              <a:rPr lang="en-US" sz="2400" dirty="0">
                <a:effectLst/>
                <a:latin typeface="Calibri" panose="020F0502020204030204" pitchFamily="34" charset="0"/>
                <a:ea typeface="Calibri" panose="020F0502020204030204" pitchFamily="34" charset="0"/>
                <a:cs typeface="Times New Roman" panose="02020603050405020304" pitchFamily="18" charset="0"/>
              </a:rPr>
              <a:t>	a. 111010101101</a:t>
            </a:r>
            <a:r>
              <a:rPr lang="en-US" sz="2400" baseline="-25000" dirty="0">
                <a:effectLst/>
                <a:latin typeface="Calibri" panose="020F0502020204030204" pitchFamily="34" charset="0"/>
                <a:ea typeface="Calibri" panose="020F0502020204030204" pitchFamily="34" charset="0"/>
                <a:cs typeface="Times New Roman" panose="02020603050405020304" pitchFamily="18" charset="0"/>
              </a:rPr>
              <a:t>2</a:t>
            </a:r>
          </a:p>
          <a:p>
            <a:r>
              <a:rPr lang="en-US" sz="2400" baseline="-25000" dirty="0">
                <a:latin typeface="Calibri" panose="020F0502020204030204" pitchFamily="34" charset="0"/>
                <a:ea typeface="Calibri" panose="020F0502020204030204" pitchFamily="34" charset="0"/>
                <a:cs typeface="Times New Roman" panose="02020603050405020304" pitchFamily="18" charset="0"/>
              </a:rPr>
              <a:t>	</a:t>
            </a:r>
            <a:r>
              <a:rPr lang="en-US" sz="2400" dirty="0">
                <a:latin typeface="Calibri" panose="020F0502020204030204" pitchFamily="34" charset="0"/>
                <a:ea typeface="Calibri" panose="020F0502020204030204" pitchFamily="34" charset="0"/>
                <a:cs typeface="Times New Roman" panose="02020603050405020304" pitchFamily="18" charset="0"/>
              </a:rPr>
              <a:t>b. 10110101110101</a:t>
            </a:r>
            <a:r>
              <a:rPr lang="en-US" sz="2400" baseline="-25000" dirty="0">
                <a:latin typeface="Calibri" panose="020F0502020204030204" pitchFamily="34" charset="0"/>
                <a:ea typeface="Calibri" panose="020F0502020204030204" pitchFamily="34" charset="0"/>
                <a:cs typeface="Times New Roman" panose="02020603050405020304" pitchFamily="18" charset="0"/>
              </a:rPr>
              <a:t>2</a:t>
            </a:r>
            <a:endParaRPr lang="en-US" sz="2400" baseline="-25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173383260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1193618-4E25-4CA2-A90E-01462093F1C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861374" y="1828154"/>
            <a:ext cx="2330626" cy="5029846"/>
          </a:xfrm>
          <a:custGeom>
            <a:avLst/>
            <a:gdLst>
              <a:gd name="connsiteX0" fmla="*/ 0 w 2330626"/>
              <a:gd name="connsiteY0" fmla="*/ 0 h 5029846"/>
              <a:gd name="connsiteX1" fmla="*/ 0 w 2330626"/>
              <a:gd name="connsiteY1" fmla="*/ 5029846 h 5029846"/>
              <a:gd name="connsiteX2" fmla="*/ 2330626 w 2330626"/>
              <a:gd name="connsiteY2" fmla="*/ 5029846 h 5029846"/>
            </a:gdLst>
            <a:ahLst/>
            <a:cxnLst>
              <a:cxn ang="0">
                <a:pos x="connsiteX0" y="connsiteY0"/>
              </a:cxn>
              <a:cxn ang="0">
                <a:pos x="connsiteX1" y="connsiteY1"/>
              </a:cxn>
              <a:cxn ang="0">
                <a:pos x="connsiteX2" y="connsiteY2"/>
              </a:cxn>
            </a:cxnLst>
            <a:rect l="l" t="t" r="r" b="b"/>
            <a:pathLst>
              <a:path w="2330626" h="5029846">
                <a:moveTo>
                  <a:pt x="0" y="0"/>
                </a:moveTo>
                <a:lnTo>
                  <a:pt x="0" y="5029846"/>
                </a:lnTo>
                <a:lnTo>
                  <a:pt x="2330626" y="5029846"/>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7000"/>
                    </a14:imgEffect>
                    <a14:imgEffect>
                      <a14:brightnessContrast bright="-11000" contrast="44000"/>
                    </a14:imgEffect>
                  </a14:imgLayer>
                </a14:imgProps>
              </a:ext>
              <a:ext uri="{28A0092B-C50C-407E-A947-70E740481C1C}">
                <a14:useLocalDpi xmlns:a14="http://schemas.microsoft.com/office/drawing/2010/main" val="0"/>
              </a:ext>
            </a:extLst>
          </a:blip>
          <a:stretch>
            <a:fillRect/>
          </a:stretch>
        </p:blipFill>
        <p:spPr>
          <a:xfrm>
            <a:off x="10345057" y="5842336"/>
            <a:ext cx="1747922" cy="784062"/>
          </a:xfrm>
          <a:prstGeom prst="rect">
            <a:avLst/>
          </a:prstGeom>
        </p:spPr>
      </p:pic>
      <p:sp>
        <p:nvSpPr>
          <p:cNvPr id="4" name="TextBox 3"/>
          <p:cNvSpPr txBox="1"/>
          <p:nvPr/>
        </p:nvSpPr>
        <p:spPr>
          <a:xfrm>
            <a:off x="2601686" y="511629"/>
            <a:ext cx="3907971" cy="369332"/>
          </a:xfrm>
          <a:prstGeom prst="rect">
            <a:avLst/>
          </a:prstGeom>
          <a:noFill/>
        </p:spPr>
        <p:txBody>
          <a:bodyPr wrap="square" rtlCol="0">
            <a:spAutoFit/>
          </a:bodyPr>
          <a:lstStyle/>
          <a:p>
            <a:endParaRPr lang="en-US" dirty="0"/>
          </a:p>
        </p:txBody>
      </p:sp>
      <p:sp>
        <p:nvSpPr>
          <p:cNvPr id="11" name="TextBox 10"/>
          <p:cNvSpPr txBox="1"/>
          <p:nvPr/>
        </p:nvSpPr>
        <p:spPr>
          <a:xfrm>
            <a:off x="1237918" y="880961"/>
            <a:ext cx="9716163" cy="5632311"/>
          </a:xfrm>
          <a:prstGeom prst="rect">
            <a:avLst/>
          </a:prstGeom>
          <a:noFill/>
        </p:spPr>
        <p:txBody>
          <a:bodyPr wrap="square" rtlCol="0">
            <a:spAutoFit/>
          </a:bodyPr>
          <a:lstStyle/>
          <a:p>
            <a:pPr algn="ctr"/>
            <a:r>
              <a:rPr lang="en-US" sz="2400" b="1" dirty="0">
                <a:latin typeface="+mj-lt"/>
                <a:ea typeface="Helvetica" charset="0"/>
                <a:cs typeface="Helvetica" charset="0"/>
              </a:rPr>
              <a:t>Lecture 05 Number Representation I</a:t>
            </a:r>
          </a:p>
          <a:p>
            <a:endParaRPr lang="en-US" b="1" dirty="0">
              <a:latin typeface="Helvetica" charset="0"/>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What is meant by Number Representation</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How Characters are represented Inside computer</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Binary Coded Decimal Representation</a:t>
            </a:r>
          </a:p>
          <a:p>
            <a:pPr marL="342900" indent="-342900">
              <a:buFont typeface="Arial" panose="020B0604020202020204" pitchFamily="34" charset="0"/>
              <a:buChar char="•"/>
            </a:pPr>
            <a:endParaRPr lang="en-US" sz="2400" dirty="0">
              <a:latin typeface="+mj-lt"/>
              <a:ea typeface="Helvetica" charset="0"/>
              <a:cs typeface="Helvetica" charset="0"/>
            </a:endParaRPr>
          </a:p>
          <a:p>
            <a:pPr marL="342900" indent="-342900">
              <a:buFont typeface="Arial" panose="020B0604020202020204" pitchFamily="34" charset="0"/>
              <a:buChar char="•"/>
            </a:pPr>
            <a:r>
              <a:rPr lang="en-US" sz="2400" dirty="0">
                <a:latin typeface="+mj-lt"/>
                <a:ea typeface="Helvetica" charset="0"/>
                <a:cs typeface="Helvetica" charset="0"/>
              </a:rPr>
              <a:t>Zone Decimal Representation</a:t>
            </a: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sz="2400" dirty="0">
              <a:latin typeface="+mj-lt"/>
              <a:ea typeface="Helvetica" charset="0"/>
              <a:cs typeface="Helvetica" charset="0"/>
            </a:endParaRPr>
          </a:p>
          <a:p>
            <a:endParaRPr lang="en-US" sz="2400" dirty="0">
              <a:latin typeface="+mj-lt"/>
              <a:ea typeface="Helvetica" charset="0"/>
              <a:cs typeface="Helvetica" charset="0"/>
            </a:endParaRPr>
          </a:p>
          <a:p>
            <a:pPr marL="342900" indent="-342900">
              <a:buFont typeface="Wingdings" panose="05000000000000000000" pitchFamily="2" charset="2"/>
              <a:buChar char="Ø"/>
            </a:pPr>
            <a:endParaRPr lang="en-US" sz="2400" dirty="0">
              <a:latin typeface="+mj-lt"/>
              <a:ea typeface="Helvetica" charset="0"/>
              <a:cs typeface="Helvetica" charset="0"/>
            </a:endParaRPr>
          </a:p>
          <a:p>
            <a:endParaRPr lang="en-US" b="1" dirty="0">
              <a:latin typeface="Helvetica" charset="0"/>
              <a:ea typeface="Helvetica" charset="0"/>
              <a:cs typeface="Helvetica" charset="0"/>
            </a:endParaRPr>
          </a:p>
          <a:p>
            <a:endParaRPr lang="en-US" b="1" dirty="0">
              <a:latin typeface="Helvetica" charset="0"/>
              <a:ea typeface="Helvetica" charset="0"/>
              <a:cs typeface="Helvetica" charset="0"/>
            </a:endParaRPr>
          </a:p>
          <a:p>
            <a:pPr algn="ctr"/>
            <a:endParaRPr lang="en-US" b="1" dirty="0">
              <a:latin typeface="Helvetica" charset="0"/>
              <a:ea typeface="Helvetica" charset="0"/>
              <a:cs typeface="Helvetica" charset="0"/>
            </a:endParaRPr>
          </a:p>
        </p:txBody>
      </p:sp>
    </p:spTree>
    <p:extLst>
      <p:ext uri="{BB962C8B-B14F-4D97-AF65-F5344CB8AC3E}">
        <p14:creationId xmlns:p14="http://schemas.microsoft.com/office/powerpoint/2010/main" val="40474764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904</Words>
  <Application>Microsoft Office PowerPoint</Application>
  <PresentationFormat>Widescreen</PresentationFormat>
  <Paragraphs>402</Paragraphs>
  <Slides>28</Slides>
  <Notes>25</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28</vt:i4>
      </vt:variant>
    </vt:vector>
  </HeadingPairs>
  <TitlesOfParts>
    <vt:vector size="39" baseType="lpstr">
      <vt:lpstr>Arial</vt:lpstr>
      <vt:lpstr>Calibri</vt:lpstr>
      <vt:lpstr>Calibri Light</vt:lpstr>
      <vt:lpstr>Century Gothic</vt:lpstr>
      <vt:lpstr>Helvetica</vt:lpstr>
      <vt:lpstr>Times New Roman</vt:lpstr>
      <vt:lpstr>Wingdings</vt:lpstr>
      <vt:lpstr>Wingdings 3</vt:lpstr>
      <vt:lpstr>Office Theme</vt:lpstr>
      <vt:lpstr>1_Office Theme</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Pramudya Hashan</dc:creator>
  <cp:lastModifiedBy>Pabasara Athukorala</cp:lastModifiedBy>
  <cp:revision>18</cp:revision>
  <dcterms:created xsi:type="dcterms:W3CDTF">2020-11-27T00:58:42Z</dcterms:created>
  <dcterms:modified xsi:type="dcterms:W3CDTF">2024-07-19T03:37:37Z</dcterms:modified>
</cp:coreProperties>
</file>