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1" r:id="rId13"/>
    <p:sldId id="284" r:id="rId14"/>
    <p:sldId id="288" r:id="rId15"/>
    <p:sldId id="285" r:id="rId16"/>
    <p:sldId id="286" r:id="rId17"/>
    <p:sldId id="287" r:id="rId18"/>
    <p:sldId id="289" r:id="rId19"/>
    <p:sldId id="281" r:id="rId20"/>
    <p:sldId id="282" r:id="rId21"/>
    <p:sldId id="278" r:id="rId22"/>
    <p:sldId id="279" r:id="rId23"/>
    <p:sldId id="280" r:id="rId24"/>
    <p:sldId id="272" r:id="rId25"/>
    <p:sldId id="273" r:id="rId26"/>
    <p:sldId id="274" r:id="rId27"/>
    <p:sldId id="275" r:id="rId28"/>
    <p:sldId id="283"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100" d="100"/>
          <a:sy n="100" d="100"/>
        </p:scale>
        <p:origin x="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D6638-A6B5-40F4-95F7-1DE1CABB51F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DAB5F28-F4F7-4181-A1F5-611DF4928311}">
      <dgm:prSet custT="1"/>
      <dgm:spPr/>
      <dgm:t>
        <a:bodyPr/>
        <a:lstStyle/>
        <a:p>
          <a:r>
            <a:rPr lang="tr-TR" sz="1200" dirty="0">
              <a:latin typeface="Times New Roman" panose="02020603050405020304" pitchFamily="18" charset="0"/>
              <a:cs typeface="Times New Roman" panose="02020603050405020304" pitchFamily="18" charset="0"/>
            </a:rPr>
            <a:t>Veri gizleme işlemi dijital resme bakan bir kişinin anlayamayacağı bir şekilde gizlenmesi işlemidir.</a:t>
          </a:r>
          <a:endParaRPr lang="en-US" sz="1200" dirty="0">
            <a:latin typeface="Times New Roman" panose="02020603050405020304" pitchFamily="18" charset="0"/>
            <a:cs typeface="Times New Roman" panose="02020603050405020304" pitchFamily="18" charset="0"/>
          </a:endParaRPr>
        </a:p>
      </dgm:t>
    </dgm:pt>
    <dgm:pt modelId="{06BA35E8-6EB7-42FD-A69F-8849F7E02FC9}" type="parTrans" cxnId="{9D0746FB-C015-421F-8B58-C5F0A91A51CF}">
      <dgm:prSet/>
      <dgm:spPr/>
      <dgm:t>
        <a:bodyPr/>
        <a:lstStyle/>
        <a:p>
          <a:endParaRPr lang="en-US"/>
        </a:p>
      </dgm:t>
    </dgm:pt>
    <dgm:pt modelId="{4B667F92-ADEC-40E0-A491-6956D3051E30}" type="sibTrans" cxnId="{9D0746FB-C015-421F-8B58-C5F0A91A51CF}">
      <dgm:prSet/>
      <dgm:spPr/>
      <dgm:t>
        <a:bodyPr/>
        <a:lstStyle/>
        <a:p>
          <a:endParaRPr lang="en-US"/>
        </a:p>
      </dgm:t>
    </dgm:pt>
    <dgm:pt modelId="{BAFEF7AE-AE0A-4887-8A33-F5659C40A815}">
      <dgm:prSet custT="1"/>
      <dgm:spPr/>
      <dgm:t>
        <a:bodyPr/>
        <a:lstStyle/>
        <a:p>
          <a:r>
            <a:rPr lang="tr-TR" sz="1200" dirty="0">
              <a:latin typeface="Times New Roman" panose="02020603050405020304" pitchFamily="18" charset="0"/>
              <a:cs typeface="Times New Roman" panose="02020603050405020304" pitchFamily="18" charset="0"/>
            </a:rPr>
            <a:t>PNG, JPEG, GIFF ve BMP formatları kullanılabilmektedir</a:t>
          </a:r>
          <a:r>
            <a:rPr lang="tr-TR" sz="1500" dirty="0"/>
            <a:t>.</a:t>
          </a:r>
          <a:endParaRPr lang="en-US" sz="1500" dirty="0"/>
        </a:p>
      </dgm:t>
    </dgm:pt>
    <dgm:pt modelId="{ADC5E576-9435-47CD-B4DB-728E91CE9097}" type="parTrans" cxnId="{F0AAF8DE-6ABD-426B-8BF4-B68F04A19F6B}">
      <dgm:prSet/>
      <dgm:spPr/>
      <dgm:t>
        <a:bodyPr/>
        <a:lstStyle/>
        <a:p>
          <a:endParaRPr lang="en-US"/>
        </a:p>
      </dgm:t>
    </dgm:pt>
    <dgm:pt modelId="{4AA35F13-AF8B-462E-B825-D07136B25A17}" type="sibTrans" cxnId="{F0AAF8DE-6ABD-426B-8BF4-B68F04A19F6B}">
      <dgm:prSet/>
      <dgm:spPr/>
      <dgm:t>
        <a:bodyPr/>
        <a:lstStyle/>
        <a:p>
          <a:endParaRPr lang="en-US"/>
        </a:p>
      </dgm:t>
    </dgm:pt>
    <dgm:pt modelId="{5511290C-9D4E-48CF-B32D-82B4B2104596}">
      <dgm:prSet custT="1"/>
      <dgm:spPr/>
      <dgm:t>
        <a:bodyPr/>
        <a:lstStyle/>
        <a:p>
          <a:r>
            <a:rPr lang="tr-TR" sz="1200" dirty="0">
              <a:latin typeface="Times New Roman" panose="02020603050405020304" pitchFamily="18" charset="0"/>
              <a:cs typeface="Times New Roman" panose="02020603050405020304" pitchFamily="18" charset="0"/>
            </a:rPr>
            <a:t>İletişim ortamlarında fazla kullanılmakta ve iletimleri kolay ve yaygındır.</a:t>
          </a:r>
          <a:endParaRPr lang="en-US" sz="1200" dirty="0">
            <a:latin typeface="Times New Roman" panose="02020603050405020304" pitchFamily="18" charset="0"/>
            <a:cs typeface="Times New Roman" panose="02020603050405020304" pitchFamily="18" charset="0"/>
          </a:endParaRPr>
        </a:p>
      </dgm:t>
    </dgm:pt>
    <dgm:pt modelId="{549E56CC-8035-4B70-B874-DD5CE5E3C22A}" type="parTrans" cxnId="{6988D8E8-CFBE-4BD9-A8B2-0E02D62D43B2}">
      <dgm:prSet/>
      <dgm:spPr/>
      <dgm:t>
        <a:bodyPr/>
        <a:lstStyle/>
        <a:p>
          <a:endParaRPr lang="en-US"/>
        </a:p>
      </dgm:t>
    </dgm:pt>
    <dgm:pt modelId="{E8AA71BC-46FF-4F81-9C70-AFE2775A1FB9}" type="sibTrans" cxnId="{6988D8E8-CFBE-4BD9-A8B2-0E02D62D43B2}">
      <dgm:prSet/>
      <dgm:spPr/>
      <dgm:t>
        <a:bodyPr/>
        <a:lstStyle/>
        <a:p>
          <a:endParaRPr lang="en-US"/>
        </a:p>
      </dgm:t>
    </dgm:pt>
    <dgm:pt modelId="{194D31E0-84E9-431C-AAFD-A99CA8D730E0}">
      <dgm:prSet custT="1"/>
      <dgm:spPr/>
      <dgm:t>
        <a:bodyPr/>
        <a:lstStyle/>
        <a:p>
          <a:r>
            <a:rPr lang="tr-TR" sz="1200" dirty="0">
              <a:latin typeface="Times New Roman" panose="02020603050405020304" pitchFamily="18" charset="0"/>
              <a:cs typeface="Times New Roman" panose="02020603050405020304" pitchFamily="18" charset="0"/>
            </a:rPr>
            <a:t>Kullanılmasının en önemli sebeplerinden biri saklanılacak verinin çok olmasıdır.</a:t>
          </a:r>
          <a:endParaRPr lang="en-US" sz="1200" dirty="0">
            <a:latin typeface="Times New Roman" panose="02020603050405020304" pitchFamily="18" charset="0"/>
            <a:cs typeface="Times New Roman" panose="02020603050405020304" pitchFamily="18" charset="0"/>
          </a:endParaRPr>
        </a:p>
      </dgm:t>
    </dgm:pt>
    <dgm:pt modelId="{919D7077-C668-4E65-85AE-32F4EA1E3184}" type="parTrans" cxnId="{CFB4C07B-F5CD-4055-8A20-4441E8E263D1}">
      <dgm:prSet/>
      <dgm:spPr/>
      <dgm:t>
        <a:bodyPr/>
        <a:lstStyle/>
        <a:p>
          <a:endParaRPr lang="en-US"/>
        </a:p>
      </dgm:t>
    </dgm:pt>
    <dgm:pt modelId="{E1ABD5E3-F4B7-44B9-B716-CB0E6BFAB62A}" type="sibTrans" cxnId="{CFB4C07B-F5CD-4055-8A20-4441E8E263D1}">
      <dgm:prSet/>
      <dgm:spPr/>
      <dgm:t>
        <a:bodyPr/>
        <a:lstStyle/>
        <a:p>
          <a:endParaRPr lang="en-US"/>
        </a:p>
      </dgm:t>
    </dgm:pt>
    <dgm:pt modelId="{BD7E846E-4837-4E08-A3B6-7121E198EEAC}" type="pres">
      <dgm:prSet presAssocID="{413D6638-A6B5-40F4-95F7-1DE1CABB51F1}" presName="diagram" presStyleCnt="0">
        <dgm:presLayoutVars>
          <dgm:dir/>
          <dgm:resizeHandles val="exact"/>
        </dgm:presLayoutVars>
      </dgm:prSet>
      <dgm:spPr/>
    </dgm:pt>
    <dgm:pt modelId="{84CBCC17-E1D0-4613-8F67-9BE6E58B7201}" type="pres">
      <dgm:prSet presAssocID="{6DAB5F28-F4F7-4181-A1F5-611DF4928311}" presName="node" presStyleLbl="node1" presStyleIdx="0" presStyleCnt="4">
        <dgm:presLayoutVars>
          <dgm:bulletEnabled val="1"/>
        </dgm:presLayoutVars>
      </dgm:prSet>
      <dgm:spPr/>
    </dgm:pt>
    <dgm:pt modelId="{28E21881-476D-4004-9354-55821322E41F}" type="pres">
      <dgm:prSet presAssocID="{4B667F92-ADEC-40E0-A491-6956D3051E30}" presName="sibTrans" presStyleCnt="0"/>
      <dgm:spPr/>
    </dgm:pt>
    <dgm:pt modelId="{622E2C86-5961-4D7E-91C0-D7026B754425}" type="pres">
      <dgm:prSet presAssocID="{BAFEF7AE-AE0A-4887-8A33-F5659C40A815}" presName="node" presStyleLbl="node1" presStyleIdx="1" presStyleCnt="4">
        <dgm:presLayoutVars>
          <dgm:bulletEnabled val="1"/>
        </dgm:presLayoutVars>
      </dgm:prSet>
      <dgm:spPr/>
    </dgm:pt>
    <dgm:pt modelId="{7496C183-9A41-43B0-B46A-24C7FB3C3638}" type="pres">
      <dgm:prSet presAssocID="{4AA35F13-AF8B-462E-B825-D07136B25A17}" presName="sibTrans" presStyleCnt="0"/>
      <dgm:spPr/>
    </dgm:pt>
    <dgm:pt modelId="{E984577F-46EA-4E6B-9E03-5CF6FA42C6B7}" type="pres">
      <dgm:prSet presAssocID="{5511290C-9D4E-48CF-B32D-82B4B2104596}" presName="node" presStyleLbl="node1" presStyleIdx="2" presStyleCnt="4">
        <dgm:presLayoutVars>
          <dgm:bulletEnabled val="1"/>
        </dgm:presLayoutVars>
      </dgm:prSet>
      <dgm:spPr/>
    </dgm:pt>
    <dgm:pt modelId="{CFB5869C-5498-429F-A82D-F55A283343F6}" type="pres">
      <dgm:prSet presAssocID="{E8AA71BC-46FF-4F81-9C70-AFE2775A1FB9}" presName="sibTrans" presStyleCnt="0"/>
      <dgm:spPr/>
    </dgm:pt>
    <dgm:pt modelId="{C0C36977-E2F1-430A-8702-4A35D7F82A72}" type="pres">
      <dgm:prSet presAssocID="{194D31E0-84E9-431C-AAFD-A99CA8D730E0}" presName="node" presStyleLbl="node1" presStyleIdx="3" presStyleCnt="4">
        <dgm:presLayoutVars>
          <dgm:bulletEnabled val="1"/>
        </dgm:presLayoutVars>
      </dgm:prSet>
      <dgm:spPr/>
    </dgm:pt>
  </dgm:ptLst>
  <dgm:cxnLst>
    <dgm:cxn modelId="{D9802669-3FF8-41DF-9A2E-CE612862EE83}" type="presOf" srcId="{413D6638-A6B5-40F4-95F7-1DE1CABB51F1}" destId="{BD7E846E-4837-4E08-A3B6-7121E198EEAC}" srcOrd="0" destOrd="0" presId="urn:microsoft.com/office/officeart/2005/8/layout/default"/>
    <dgm:cxn modelId="{530CFC7A-6B4C-4958-B9D4-F242B4EDD248}" type="presOf" srcId="{6DAB5F28-F4F7-4181-A1F5-611DF4928311}" destId="{84CBCC17-E1D0-4613-8F67-9BE6E58B7201}" srcOrd="0" destOrd="0" presId="urn:microsoft.com/office/officeart/2005/8/layout/default"/>
    <dgm:cxn modelId="{CFB4C07B-F5CD-4055-8A20-4441E8E263D1}" srcId="{413D6638-A6B5-40F4-95F7-1DE1CABB51F1}" destId="{194D31E0-84E9-431C-AAFD-A99CA8D730E0}" srcOrd="3" destOrd="0" parTransId="{919D7077-C668-4E65-85AE-32F4EA1E3184}" sibTransId="{E1ABD5E3-F4B7-44B9-B716-CB0E6BFAB62A}"/>
    <dgm:cxn modelId="{30C0D57C-27CE-479C-956A-E1BEC0E173D7}" type="presOf" srcId="{5511290C-9D4E-48CF-B32D-82B4B2104596}" destId="{E984577F-46EA-4E6B-9E03-5CF6FA42C6B7}" srcOrd="0" destOrd="0" presId="urn:microsoft.com/office/officeart/2005/8/layout/default"/>
    <dgm:cxn modelId="{665078A2-EA35-4567-BD08-099BD6B840D7}" type="presOf" srcId="{BAFEF7AE-AE0A-4887-8A33-F5659C40A815}" destId="{622E2C86-5961-4D7E-91C0-D7026B754425}" srcOrd="0" destOrd="0" presId="urn:microsoft.com/office/officeart/2005/8/layout/default"/>
    <dgm:cxn modelId="{0586B6AB-BA56-42BA-BDC6-EA27663D0160}" type="presOf" srcId="{194D31E0-84E9-431C-AAFD-A99CA8D730E0}" destId="{C0C36977-E2F1-430A-8702-4A35D7F82A72}" srcOrd="0" destOrd="0" presId="urn:microsoft.com/office/officeart/2005/8/layout/default"/>
    <dgm:cxn modelId="{F0AAF8DE-6ABD-426B-8BF4-B68F04A19F6B}" srcId="{413D6638-A6B5-40F4-95F7-1DE1CABB51F1}" destId="{BAFEF7AE-AE0A-4887-8A33-F5659C40A815}" srcOrd="1" destOrd="0" parTransId="{ADC5E576-9435-47CD-B4DB-728E91CE9097}" sibTransId="{4AA35F13-AF8B-462E-B825-D07136B25A17}"/>
    <dgm:cxn modelId="{6988D8E8-CFBE-4BD9-A8B2-0E02D62D43B2}" srcId="{413D6638-A6B5-40F4-95F7-1DE1CABB51F1}" destId="{5511290C-9D4E-48CF-B32D-82B4B2104596}" srcOrd="2" destOrd="0" parTransId="{549E56CC-8035-4B70-B874-DD5CE5E3C22A}" sibTransId="{E8AA71BC-46FF-4F81-9C70-AFE2775A1FB9}"/>
    <dgm:cxn modelId="{9D0746FB-C015-421F-8B58-C5F0A91A51CF}" srcId="{413D6638-A6B5-40F4-95F7-1DE1CABB51F1}" destId="{6DAB5F28-F4F7-4181-A1F5-611DF4928311}" srcOrd="0" destOrd="0" parTransId="{06BA35E8-6EB7-42FD-A69F-8849F7E02FC9}" sibTransId="{4B667F92-ADEC-40E0-A491-6956D3051E30}"/>
    <dgm:cxn modelId="{10F63B6D-FB53-4FB1-BD12-CC8B434BF850}" type="presParOf" srcId="{BD7E846E-4837-4E08-A3B6-7121E198EEAC}" destId="{84CBCC17-E1D0-4613-8F67-9BE6E58B7201}" srcOrd="0" destOrd="0" presId="urn:microsoft.com/office/officeart/2005/8/layout/default"/>
    <dgm:cxn modelId="{977F3868-0303-4F1E-BA8F-DCAADA1A7A48}" type="presParOf" srcId="{BD7E846E-4837-4E08-A3B6-7121E198EEAC}" destId="{28E21881-476D-4004-9354-55821322E41F}" srcOrd="1" destOrd="0" presId="urn:microsoft.com/office/officeart/2005/8/layout/default"/>
    <dgm:cxn modelId="{0140604D-2BA8-4F5B-896A-8A5A4A1AE483}" type="presParOf" srcId="{BD7E846E-4837-4E08-A3B6-7121E198EEAC}" destId="{622E2C86-5961-4D7E-91C0-D7026B754425}" srcOrd="2" destOrd="0" presId="urn:microsoft.com/office/officeart/2005/8/layout/default"/>
    <dgm:cxn modelId="{601E0D14-55A6-4F78-9CC5-AB519765646E}" type="presParOf" srcId="{BD7E846E-4837-4E08-A3B6-7121E198EEAC}" destId="{7496C183-9A41-43B0-B46A-24C7FB3C3638}" srcOrd="3" destOrd="0" presId="urn:microsoft.com/office/officeart/2005/8/layout/default"/>
    <dgm:cxn modelId="{D14EADE4-14FA-4D72-B4A3-7E4377359B82}" type="presParOf" srcId="{BD7E846E-4837-4E08-A3B6-7121E198EEAC}" destId="{E984577F-46EA-4E6B-9E03-5CF6FA42C6B7}" srcOrd="4" destOrd="0" presId="urn:microsoft.com/office/officeart/2005/8/layout/default"/>
    <dgm:cxn modelId="{FAE40EA2-CE92-433C-9243-241C13C2020A}" type="presParOf" srcId="{BD7E846E-4837-4E08-A3B6-7121E198EEAC}" destId="{CFB5869C-5498-429F-A82D-F55A283343F6}" srcOrd="5" destOrd="0" presId="urn:microsoft.com/office/officeart/2005/8/layout/default"/>
    <dgm:cxn modelId="{6621AD9A-277A-4A0E-9EB4-8DA0071046B4}" type="presParOf" srcId="{BD7E846E-4837-4E08-A3B6-7121E198EEAC}" destId="{C0C36977-E2F1-430A-8702-4A35D7F82A7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C9FCC5-A182-49A2-8932-257DE2EE80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F51B15-6D62-42C8-8BED-137B2F9A46CB}">
      <dgm:prSet/>
      <dgm:spPr/>
      <dgm:t>
        <a:bodyPr/>
        <a:lstStyle/>
        <a:p>
          <a:pPr>
            <a:lnSpc>
              <a:spcPct val="100000"/>
            </a:lnSpc>
          </a:pPr>
          <a:r>
            <a:rPr lang="tr-TR"/>
            <a:t>Alan Dönüştürme Teknikleri</a:t>
          </a:r>
          <a:endParaRPr lang="en-US"/>
        </a:p>
      </dgm:t>
    </dgm:pt>
    <dgm:pt modelId="{5F6F9806-7828-4817-A4F2-FAE4508F4FF8}" type="parTrans" cxnId="{86ECDE5C-6D33-40CD-AB43-A56D5D0E3F70}">
      <dgm:prSet/>
      <dgm:spPr/>
      <dgm:t>
        <a:bodyPr/>
        <a:lstStyle/>
        <a:p>
          <a:endParaRPr lang="en-US"/>
        </a:p>
      </dgm:t>
    </dgm:pt>
    <dgm:pt modelId="{3A454C69-C75A-43DF-ABD2-9B2501C4529A}" type="sibTrans" cxnId="{86ECDE5C-6D33-40CD-AB43-A56D5D0E3F70}">
      <dgm:prSet/>
      <dgm:spPr/>
      <dgm:t>
        <a:bodyPr/>
        <a:lstStyle/>
        <a:p>
          <a:pPr>
            <a:lnSpc>
              <a:spcPct val="100000"/>
            </a:lnSpc>
          </a:pPr>
          <a:endParaRPr lang="en-US"/>
        </a:p>
      </dgm:t>
    </dgm:pt>
    <dgm:pt modelId="{A15624A1-2E0A-409C-A1C0-90E501007D32}">
      <dgm:prSet/>
      <dgm:spPr/>
      <dgm:t>
        <a:bodyPr/>
        <a:lstStyle/>
        <a:p>
          <a:pPr>
            <a:lnSpc>
              <a:spcPct val="100000"/>
            </a:lnSpc>
          </a:pPr>
          <a:r>
            <a:rPr lang="tr-TR"/>
            <a:t>Maskeleme ve Filtreleme Yöntemleri</a:t>
          </a:r>
          <a:endParaRPr lang="en-US"/>
        </a:p>
      </dgm:t>
    </dgm:pt>
    <dgm:pt modelId="{EADE45D6-8035-426C-AC5A-09E15D255B37}" type="parTrans" cxnId="{FA8CEC80-EA75-4A36-A4DA-45ED5B60972E}">
      <dgm:prSet/>
      <dgm:spPr/>
      <dgm:t>
        <a:bodyPr/>
        <a:lstStyle/>
        <a:p>
          <a:endParaRPr lang="en-US"/>
        </a:p>
      </dgm:t>
    </dgm:pt>
    <dgm:pt modelId="{FF8CA314-A9C2-488D-9664-E41980FB5EA2}" type="sibTrans" cxnId="{FA8CEC80-EA75-4A36-A4DA-45ED5B60972E}">
      <dgm:prSet/>
      <dgm:spPr/>
      <dgm:t>
        <a:bodyPr/>
        <a:lstStyle/>
        <a:p>
          <a:pPr>
            <a:lnSpc>
              <a:spcPct val="100000"/>
            </a:lnSpc>
          </a:pPr>
          <a:endParaRPr lang="en-US"/>
        </a:p>
      </dgm:t>
    </dgm:pt>
    <dgm:pt modelId="{ABC5ED2F-EF18-44C0-BA16-126DCAFC0500}">
      <dgm:prSet/>
      <dgm:spPr/>
      <dgm:t>
        <a:bodyPr/>
        <a:lstStyle/>
        <a:p>
          <a:pPr>
            <a:lnSpc>
              <a:spcPct val="100000"/>
            </a:lnSpc>
          </a:pPr>
          <a:r>
            <a:rPr lang="tr-TR"/>
            <a:t>Uzaysal Alanı Teknikleri</a:t>
          </a:r>
          <a:endParaRPr lang="en-US"/>
        </a:p>
      </dgm:t>
    </dgm:pt>
    <dgm:pt modelId="{B373E5D8-BCAF-4099-A1D6-B5BFA7262300}" type="parTrans" cxnId="{5BE49F0F-D0A8-468C-B05B-29AF4D9CBE01}">
      <dgm:prSet/>
      <dgm:spPr/>
      <dgm:t>
        <a:bodyPr/>
        <a:lstStyle/>
        <a:p>
          <a:endParaRPr lang="en-US"/>
        </a:p>
      </dgm:t>
    </dgm:pt>
    <dgm:pt modelId="{0808A93D-BD97-48AF-A153-AA786ABD1D4A}" type="sibTrans" cxnId="{5BE49F0F-D0A8-468C-B05B-29AF4D9CBE01}">
      <dgm:prSet/>
      <dgm:spPr/>
      <dgm:t>
        <a:bodyPr/>
        <a:lstStyle/>
        <a:p>
          <a:pPr>
            <a:lnSpc>
              <a:spcPct val="100000"/>
            </a:lnSpc>
          </a:pPr>
          <a:endParaRPr lang="en-US"/>
        </a:p>
      </dgm:t>
    </dgm:pt>
    <dgm:pt modelId="{1DB9D3E1-F61D-4C11-9B36-1D3C786F5384}">
      <dgm:prSet/>
      <dgm:spPr/>
      <dgm:t>
        <a:bodyPr/>
        <a:lstStyle/>
        <a:p>
          <a:pPr>
            <a:lnSpc>
              <a:spcPct val="100000"/>
            </a:lnSpc>
          </a:pPr>
          <a:r>
            <a:rPr lang="tr-TR"/>
            <a:t>Çarpıtma Teknikleri</a:t>
          </a:r>
          <a:endParaRPr lang="en-US"/>
        </a:p>
      </dgm:t>
    </dgm:pt>
    <dgm:pt modelId="{6AE9AE8C-8215-4C16-9B42-6D3B818978B3}" type="parTrans" cxnId="{8546AD40-75D9-4794-877A-4E1CA638D9CF}">
      <dgm:prSet/>
      <dgm:spPr/>
      <dgm:t>
        <a:bodyPr/>
        <a:lstStyle/>
        <a:p>
          <a:endParaRPr lang="en-US"/>
        </a:p>
      </dgm:t>
    </dgm:pt>
    <dgm:pt modelId="{B8B3F1B8-6DAE-4A18-9F09-881D1862CAE6}" type="sibTrans" cxnId="{8546AD40-75D9-4794-877A-4E1CA638D9CF}">
      <dgm:prSet/>
      <dgm:spPr/>
      <dgm:t>
        <a:bodyPr/>
        <a:lstStyle/>
        <a:p>
          <a:endParaRPr lang="en-US"/>
        </a:p>
      </dgm:t>
    </dgm:pt>
    <dgm:pt modelId="{AEA5949C-8A3C-47A0-916A-61CCC096F3AE}" type="pres">
      <dgm:prSet presAssocID="{FBC9FCC5-A182-49A2-8932-257DE2EE80AA}" presName="root" presStyleCnt="0">
        <dgm:presLayoutVars>
          <dgm:dir/>
          <dgm:resizeHandles val="exact"/>
        </dgm:presLayoutVars>
      </dgm:prSet>
      <dgm:spPr/>
    </dgm:pt>
    <dgm:pt modelId="{2E0C1761-BFFF-4F6D-ADBB-CB9B1FDAC406}" type="pres">
      <dgm:prSet presAssocID="{FBC9FCC5-A182-49A2-8932-257DE2EE80AA}" presName="container" presStyleCnt="0">
        <dgm:presLayoutVars>
          <dgm:dir/>
          <dgm:resizeHandles val="exact"/>
        </dgm:presLayoutVars>
      </dgm:prSet>
      <dgm:spPr/>
    </dgm:pt>
    <dgm:pt modelId="{35CEF821-B83C-4756-8CC6-500A0A7BFC42}" type="pres">
      <dgm:prSet presAssocID="{20F51B15-6D62-42C8-8BED-137B2F9A46CB}" presName="compNode" presStyleCnt="0"/>
      <dgm:spPr/>
    </dgm:pt>
    <dgm:pt modelId="{707EBCB0-BD26-413A-8304-52328EAD2FFB}" type="pres">
      <dgm:prSet presAssocID="{20F51B15-6D62-42C8-8BED-137B2F9A46CB}" presName="iconBgRect" presStyleLbl="bgShp" presStyleIdx="0" presStyleCnt="4"/>
      <dgm:spPr/>
    </dgm:pt>
    <dgm:pt modelId="{069C3732-317C-4363-9906-E2577A4CC408}" type="pres">
      <dgm:prSet presAssocID="{20F51B15-6D62-42C8-8BED-137B2F9A46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şliler"/>
        </a:ext>
      </dgm:extLst>
    </dgm:pt>
    <dgm:pt modelId="{360CD114-29C0-422F-8EA5-E5F26B8AE189}" type="pres">
      <dgm:prSet presAssocID="{20F51B15-6D62-42C8-8BED-137B2F9A46CB}" presName="spaceRect" presStyleCnt="0"/>
      <dgm:spPr/>
    </dgm:pt>
    <dgm:pt modelId="{6ABF6CD6-FF91-4D01-BAB3-2778FC740167}" type="pres">
      <dgm:prSet presAssocID="{20F51B15-6D62-42C8-8BED-137B2F9A46CB}" presName="textRect" presStyleLbl="revTx" presStyleIdx="0" presStyleCnt="4">
        <dgm:presLayoutVars>
          <dgm:chMax val="1"/>
          <dgm:chPref val="1"/>
        </dgm:presLayoutVars>
      </dgm:prSet>
      <dgm:spPr/>
    </dgm:pt>
    <dgm:pt modelId="{F8FBF987-BFE4-47E5-ACFB-88056F838BD2}" type="pres">
      <dgm:prSet presAssocID="{3A454C69-C75A-43DF-ABD2-9B2501C4529A}" presName="sibTrans" presStyleLbl="sibTrans2D1" presStyleIdx="0" presStyleCnt="0"/>
      <dgm:spPr/>
    </dgm:pt>
    <dgm:pt modelId="{D93FA962-A51D-4D6C-B223-E9B828A8F471}" type="pres">
      <dgm:prSet presAssocID="{A15624A1-2E0A-409C-A1C0-90E501007D32}" presName="compNode" presStyleCnt="0"/>
      <dgm:spPr/>
    </dgm:pt>
    <dgm:pt modelId="{F6CA6CFB-7EC5-40C3-9151-A90E8614F661}" type="pres">
      <dgm:prSet presAssocID="{A15624A1-2E0A-409C-A1C0-90E501007D32}" presName="iconBgRect" presStyleLbl="bgShp" presStyleIdx="1" presStyleCnt="4"/>
      <dgm:spPr/>
    </dgm:pt>
    <dgm:pt modelId="{74453A7A-FE73-49A4-A474-9070D95D9B25}" type="pres">
      <dgm:prSet presAssocID="{A15624A1-2E0A-409C-A1C0-90E501007D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le"/>
        </a:ext>
      </dgm:extLst>
    </dgm:pt>
    <dgm:pt modelId="{8F3BAE3A-8274-4741-9083-323234CBA5A7}" type="pres">
      <dgm:prSet presAssocID="{A15624A1-2E0A-409C-A1C0-90E501007D32}" presName="spaceRect" presStyleCnt="0"/>
      <dgm:spPr/>
    </dgm:pt>
    <dgm:pt modelId="{D71CBAE8-325C-4FB6-9837-4BA233F714CD}" type="pres">
      <dgm:prSet presAssocID="{A15624A1-2E0A-409C-A1C0-90E501007D32}" presName="textRect" presStyleLbl="revTx" presStyleIdx="1" presStyleCnt="4">
        <dgm:presLayoutVars>
          <dgm:chMax val="1"/>
          <dgm:chPref val="1"/>
        </dgm:presLayoutVars>
      </dgm:prSet>
      <dgm:spPr/>
    </dgm:pt>
    <dgm:pt modelId="{AD181235-F0D0-4D63-9889-62E4B30EF40D}" type="pres">
      <dgm:prSet presAssocID="{FF8CA314-A9C2-488D-9664-E41980FB5EA2}" presName="sibTrans" presStyleLbl="sibTrans2D1" presStyleIdx="0" presStyleCnt="0"/>
      <dgm:spPr/>
    </dgm:pt>
    <dgm:pt modelId="{E65FFFFA-2C54-467F-9584-08B42EB3E75A}" type="pres">
      <dgm:prSet presAssocID="{ABC5ED2F-EF18-44C0-BA16-126DCAFC0500}" presName="compNode" presStyleCnt="0"/>
      <dgm:spPr/>
    </dgm:pt>
    <dgm:pt modelId="{4A314A1B-A7EF-4340-A11D-716449A1D501}" type="pres">
      <dgm:prSet presAssocID="{ABC5ED2F-EF18-44C0-BA16-126DCAFC0500}" presName="iconBgRect" presStyleLbl="bgShp" presStyleIdx="2" presStyleCnt="4"/>
      <dgm:spPr/>
    </dgm:pt>
    <dgm:pt modelId="{6A09ECE8-EF14-41D8-9767-407648234C75}" type="pres">
      <dgm:prSet presAssocID="{ABC5ED2F-EF18-44C0-BA16-126DCAFC05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şaretleyici"/>
        </a:ext>
      </dgm:extLst>
    </dgm:pt>
    <dgm:pt modelId="{A7F0D9A5-2CCC-40CD-945F-51AA2EBF9F71}" type="pres">
      <dgm:prSet presAssocID="{ABC5ED2F-EF18-44C0-BA16-126DCAFC0500}" presName="spaceRect" presStyleCnt="0"/>
      <dgm:spPr/>
    </dgm:pt>
    <dgm:pt modelId="{438F2D0D-D406-4C6C-A5B4-D25679EC529B}" type="pres">
      <dgm:prSet presAssocID="{ABC5ED2F-EF18-44C0-BA16-126DCAFC0500}" presName="textRect" presStyleLbl="revTx" presStyleIdx="2" presStyleCnt="4">
        <dgm:presLayoutVars>
          <dgm:chMax val="1"/>
          <dgm:chPref val="1"/>
        </dgm:presLayoutVars>
      </dgm:prSet>
      <dgm:spPr/>
    </dgm:pt>
    <dgm:pt modelId="{FD131910-61F2-4476-B7CA-3DDD90317728}" type="pres">
      <dgm:prSet presAssocID="{0808A93D-BD97-48AF-A153-AA786ABD1D4A}" presName="sibTrans" presStyleLbl="sibTrans2D1" presStyleIdx="0" presStyleCnt="0"/>
      <dgm:spPr/>
    </dgm:pt>
    <dgm:pt modelId="{05C633CA-A308-46C9-BB5B-5F6BF9DEEE65}" type="pres">
      <dgm:prSet presAssocID="{1DB9D3E1-F61D-4C11-9B36-1D3C786F5384}" presName="compNode" presStyleCnt="0"/>
      <dgm:spPr/>
    </dgm:pt>
    <dgm:pt modelId="{1B1865F1-3E5F-401F-BD85-779C15A66B38}" type="pres">
      <dgm:prSet presAssocID="{1DB9D3E1-F61D-4C11-9B36-1D3C786F5384}" presName="iconBgRect" presStyleLbl="bgShp" presStyleIdx="3" presStyleCnt="4"/>
      <dgm:spPr/>
    </dgm:pt>
    <dgm:pt modelId="{26A0C14B-15ED-4BBC-8497-C9540E9DCCBD}" type="pres">
      <dgm:prSet presAssocID="{1DB9D3E1-F61D-4C11-9B36-1D3C786F53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nay işareti"/>
        </a:ext>
      </dgm:extLst>
    </dgm:pt>
    <dgm:pt modelId="{EBF98CAA-28A2-42F0-A5D4-AEA4FA0132A1}" type="pres">
      <dgm:prSet presAssocID="{1DB9D3E1-F61D-4C11-9B36-1D3C786F5384}" presName="spaceRect" presStyleCnt="0"/>
      <dgm:spPr/>
    </dgm:pt>
    <dgm:pt modelId="{E75148E6-B0F6-44AE-BB6C-69A7B513A2FC}" type="pres">
      <dgm:prSet presAssocID="{1DB9D3E1-F61D-4C11-9B36-1D3C786F5384}" presName="textRect" presStyleLbl="revTx" presStyleIdx="3" presStyleCnt="4">
        <dgm:presLayoutVars>
          <dgm:chMax val="1"/>
          <dgm:chPref val="1"/>
        </dgm:presLayoutVars>
      </dgm:prSet>
      <dgm:spPr/>
    </dgm:pt>
  </dgm:ptLst>
  <dgm:cxnLst>
    <dgm:cxn modelId="{8492B30A-3FAC-4141-AA7D-E41AA94A67DB}" type="presOf" srcId="{A15624A1-2E0A-409C-A1C0-90E501007D32}" destId="{D71CBAE8-325C-4FB6-9837-4BA233F714CD}" srcOrd="0" destOrd="0" presId="urn:microsoft.com/office/officeart/2018/2/layout/IconCircleList"/>
    <dgm:cxn modelId="{5BE49F0F-D0A8-468C-B05B-29AF4D9CBE01}" srcId="{FBC9FCC5-A182-49A2-8932-257DE2EE80AA}" destId="{ABC5ED2F-EF18-44C0-BA16-126DCAFC0500}" srcOrd="2" destOrd="0" parTransId="{B373E5D8-BCAF-4099-A1D6-B5BFA7262300}" sibTransId="{0808A93D-BD97-48AF-A153-AA786ABD1D4A}"/>
    <dgm:cxn modelId="{305B922F-ED0C-4C51-AC63-B307D2558953}" type="presOf" srcId="{FF8CA314-A9C2-488D-9664-E41980FB5EA2}" destId="{AD181235-F0D0-4D63-9889-62E4B30EF40D}" srcOrd="0" destOrd="0" presId="urn:microsoft.com/office/officeart/2018/2/layout/IconCircleList"/>
    <dgm:cxn modelId="{8546AD40-75D9-4794-877A-4E1CA638D9CF}" srcId="{FBC9FCC5-A182-49A2-8932-257DE2EE80AA}" destId="{1DB9D3E1-F61D-4C11-9B36-1D3C786F5384}" srcOrd="3" destOrd="0" parTransId="{6AE9AE8C-8215-4C16-9B42-6D3B818978B3}" sibTransId="{B8B3F1B8-6DAE-4A18-9F09-881D1862CAE6}"/>
    <dgm:cxn modelId="{86ECDE5C-6D33-40CD-AB43-A56D5D0E3F70}" srcId="{FBC9FCC5-A182-49A2-8932-257DE2EE80AA}" destId="{20F51B15-6D62-42C8-8BED-137B2F9A46CB}" srcOrd="0" destOrd="0" parTransId="{5F6F9806-7828-4817-A4F2-FAE4508F4FF8}" sibTransId="{3A454C69-C75A-43DF-ABD2-9B2501C4529A}"/>
    <dgm:cxn modelId="{4CC44D67-626C-469D-AEB0-51ACCFBB16BA}" type="presOf" srcId="{1DB9D3E1-F61D-4C11-9B36-1D3C786F5384}" destId="{E75148E6-B0F6-44AE-BB6C-69A7B513A2FC}" srcOrd="0" destOrd="0" presId="urn:microsoft.com/office/officeart/2018/2/layout/IconCircleList"/>
    <dgm:cxn modelId="{834C906A-5835-4355-A565-A4E760A72676}" type="presOf" srcId="{FBC9FCC5-A182-49A2-8932-257DE2EE80AA}" destId="{AEA5949C-8A3C-47A0-916A-61CCC096F3AE}" srcOrd="0" destOrd="0" presId="urn:microsoft.com/office/officeart/2018/2/layout/IconCircleList"/>
    <dgm:cxn modelId="{2613916E-DC96-4CD4-A320-A219F08D4A6D}" type="presOf" srcId="{0808A93D-BD97-48AF-A153-AA786ABD1D4A}" destId="{FD131910-61F2-4476-B7CA-3DDD90317728}" srcOrd="0" destOrd="0" presId="urn:microsoft.com/office/officeart/2018/2/layout/IconCircleList"/>
    <dgm:cxn modelId="{FA8CEC80-EA75-4A36-A4DA-45ED5B60972E}" srcId="{FBC9FCC5-A182-49A2-8932-257DE2EE80AA}" destId="{A15624A1-2E0A-409C-A1C0-90E501007D32}" srcOrd="1" destOrd="0" parTransId="{EADE45D6-8035-426C-AC5A-09E15D255B37}" sibTransId="{FF8CA314-A9C2-488D-9664-E41980FB5EA2}"/>
    <dgm:cxn modelId="{827D44CC-FF3B-4B89-B626-E41A7508F44A}" type="presOf" srcId="{ABC5ED2F-EF18-44C0-BA16-126DCAFC0500}" destId="{438F2D0D-D406-4C6C-A5B4-D25679EC529B}" srcOrd="0" destOrd="0" presId="urn:microsoft.com/office/officeart/2018/2/layout/IconCircleList"/>
    <dgm:cxn modelId="{AA2B2DE8-148F-4CF5-98AC-95DA5BA5E890}" type="presOf" srcId="{20F51B15-6D62-42C8-8BED-137B2F9A46CB}" destId="{6ABF6CD6-FF91-4D01-BAB3-2778FC740167}" srcOrd="0" destOrd="0" presId="urn:microsoft.com/office/officeart/2018/2/layout/IconCircleList"/>
    <dgm:cxn modelId="{36F72CEA-BAB2-4AE4-B653-86CF4C4FF53B}" type="presOf" srcId="{3A454C69-C75A-43DF-ABD2-9B2501C4529A}" destId="{F8FBF987-BFE4-47E5-ACFB-88056F838BD2}" srcOrd="0" destOrd="0" presId="urn:microsoft.com/office/officeart/2018/2/layout/IconCircleList"/>
    <dgm:cxn modelId="{5F99C06D-FAD8-414E-89D6-E37463917711}" type="presParOf" srcId="{AEA5949C-8A3C-47A0-916A-61CCC096F3AE}" destId="{2E0C1761-BFFF-4F6D-ADBB-CB9B1FDAC406}" srcOrd="0" destOrd="0" presId="urn:microsoft.com/office/officeart/2018/2/layout/IconCircleList"/>
    <dgm:cxn modelId="{688AF635-3C42-4A68-88EA-63E2726B9601}" type="presParOf" srcId="{2E0C1761-BFFF-4F6D-ADBB-CB9B1FDAC406}" destId="{35CEF821-B83C-4756-8CC6-500A0A7BFC42}" srcOrd="0" destOrd="0" presId="urn:microsoft.com/office/officeart/2018/2/layout/IconCircleList"/>
    <dgm:cxn modelId="{126CF1CE-93F0-4253-82AB-038164B97C9D}" type="presParOf" srcId="{35CEF821-B83C-4756-8CC6-500A0A7BFC42}" destId="{707EBCB0-BD26-413A-8304-52328EAD2FFB}" srcOrd="0" destOrd="0" presId="urn:microsoft.com/office/officeart/2018/2/layout/IconCircleList"/>
    <dgm:cxn modelId="{F80EE091-3073-4079-880D-790581716E34}" type="presParOf" srcId="{35CEF821-B83C-4756-8CC6-500A0A7BFC42}" destId="{069C3732-317C-4363-9906-E2577A4CC408}" srcOrd="1" destOrd="0" presId="urn:microsoft.com/office/officeart/2018/2/layout/IconCircleList"/>
    <dgm:cxn modelId="{51B866D3-9AD5-4723-B741-18ED5EFF9A97}" type="presParOf" srcId="{35CEF821-B83C-4756-8CC6-500A0A7BFC42}" destId="{360CD114-29C0-422F-8EA5-E5F26B8AE189}" srcOrd="2" destOrd="0" presId="urn:microsoft.com/office/officeart/2018/2/layout/IconCircleList"/>
    <dgm:cxn modelId="{A1F7C03B-C27E-4E2C-95E9-16F4DA7A97F6}" type="presParOf" srcId="{35CEF821-B83C-4756-8CC6-500A0A7BFC42}" destId="{6ABF6CD6-FF91-4D01-BAB3-2778FC740167}" srcOrd="3" destOrd="0" presId="urn:microsoft.com/office/officeart/2018/2/layout/IconCircleList"/>
    <dgm:cxn modelId="{D93B92CA-EC5C-409F-A52F-1B3804994571}" type="presParOf" srcId="{2E0C1761-BFFF-4F6D-ADBB-CB9B1FDAC406}" destId="{F8FBF987-BFE4-47E5-ACFB-88056F838BD2}" srcOrd="1" destOrd="0" presId="urn:microsoft.com/office/officeart/2018/2/layout/IconCircleList"/>
    <dgm:cxn modelId="{C0D00DDF-A45E-476E-BE1B-B51273F28919}" type="presParOf" srcId="{2E0C1761-BFFF-4F6D-ADBB-CB9B1FDAC406}" destId="{D93FA962-A51D-4D6C-B223-E9B828A8F471}" srcOrd="2" destOrd="0" presId="urn:microsoft.com/office/officeart/2018/2/layout/IconCircleList"/>
    <dgm:cxn modelId="{61E10F1A-C84F-4BD0-9E13-0C8010D9C1DC}" type="presParOf" srcId="{D93FA962-A51D-4D6C-B223-E9B828A8F471}" destId="{F6CA6CFB-7EC5-40C3-9151-A90E8614F661}" srcOrd="0" destOrd="0" presId="urn:microsoft.com/office/officeart/2018/2/layout/IconCircleList"/>
    <dgm:cxn modelId="{361C1C0C-9D33-4F21-88E6-911D5CE984B9}" type="presParOf" srcId="{D93FA962-A51D-4D6C-B223-E9B828A8F471}" destId="{74453A7A-FE73-49A4-A474-9070D95D9B25}" srcOrd="1" destOrd="0" presId="urn:microsoft.com/office/officeart/2018/2/layout/IconCircleList"/>
    <dgm:cxn modelId="{9E633C98-9CA4-4893-9134-A379AD7F3F2F}" type="presParOf" srcId="{D93FA962-A51D-4D6C-B223-E9B828A8F471}" destId="{8F3BAE3A-8274-4741-9083-323234CBA5A7}" srcOrd="2" destOrd="0" presId="urn:microsoft.com/office/officeart/2018/2/layout/IconCircleList"/>
    <dgm:cxn modelId="{7702C013-76E0-4DBC-B7D4-64A85A5587A2}" type="presParOf" srcId="{D93FA962-A51D-4D6C-B223-E9B828A8F471}" destId="{D71CBAE8-325C-4FB6-9837-4BA233F714CD}" srcOrd="3" destOrd="0" presId="urn:microsoft.com/office/officeart/2018/2/layout/IconCircleList"/>
    <dgm:cxn modelId="{F1DF54AE-51B9-46EA-AF08-FDC1CAEE1CFF}" type="presParOf" srcId="{2E0C1761-BFFF-4F6D-ADBB-CB9B1FDAC406}" destId="{AD181235-F0D0-4D63-9889-62E4B30EF40D}" srcOrd="3" destOrd="0" presId="urn:microsoft.com/office/officeart/2018/2/layout/IconCircleList"/>
    <dgm:cxn modelId="{7C2BD82B-3FDE-4ADB-86E2-A3172FAAFC96}" type="presParOf" srcId="{2E0C1761-BFFF-4F6D-ADBB-CB9B1FDAC406}" destId="{E65FFFFA-2C54-467F-9584-08B42EB3E75A}" srcOrd="4" destOrd="0" presId="urn:microsoft.com/office/officeart/2018/2/layout/IconCircleList"/>
    <dgm:cxn modelId="{65A30978-F18E-4031-BF4B-02281A6192C9}" type="presParOf" srcId="{E65FFFFA-2C54-467F-9584-08B42EB3E75A}" destId="{4A314A1B-A7EF-4340-A11D-716449A1D501}" srcOrd="0" destOrd="0" presId="urn:microsoft.com/office/officeart/2018/2/layout/IconCircleList"/>
    <dgm:cxn modelId="{5C09A31F-B524-47E8-9F7A-FE1CCE8DC0F4}" type="presParOf" srcId="{E65FFFFA-2C54-467F-9584-08B42EB3E75A}" destId="{6A09ECE8-EF14-41D8-9767-407648234C75}" srcOrd="1" destOrd="0" presId="urn:microsoft.com/office/officeart/2018/2/layout/IconCircleList"/>
    <dgm:cxn modelId="{37E2F701-906F-4C51-B982-E5A939E0FD62}" type="presParOf" srcId="{E65FFFFA-2C54-467F-9584-08B42EB3E75A}" destId="{A7F0D9A5-2CCC-40CD-945F-51AA2EBF9F71}" srcOrd="2" destOrd="0" presId="urn:microsoft.com/office/officeart/2018/2/layout/IconCircleList"/>
    <dgm:cxn modelId="{9333FEA0-8267-47F7-88D5-F8E063570A55}" type="presParOf" srcId="{E65FFFFA-2C54-467F-9584-08B42EB3E75A}" destId="{438F2D0D-D406-4C6C-A5B4-D25679EC529B}" srcOrd="3" destOrd="0" presId="urn:microsoft.com/office/officeart/2018/2/layout/IconCircleList"/>
    <dgm:cxn modelId="{14662E7D-FB69-44CB-9092-7823D99BCC9E}" type="presParOf" srcId="{2E0C1761-BFFF-4F6D-ADBB-CB9B1FDAC406}" destId="{FD131910-61F2-4476-B7CA-3DDD90317728}" srcOrd="5" destOrd="0" presId="urn:microsoft.com/office/officeart/2018/2/layout/IconCircleList"/>
    <dgm:cxn modelId="{2C0C3545-9EC9-4DEE-B718-B7B694CC38D1}" type="presParOf" srcId="{2E0C1761-BFFF-4F6D-ADBB-CB9B1FDAC406}" destId="{05C633CA-A308-46C9-BB5B-5F6BF9DEEE65}" srcOrd="6" destOrd="0" presId="urn:microsoft.com/office/officeart/2018/2/layout/IconCircleList"/>
    <dgm:cxn modelId="{0954EBF7-8FA7-4891-BA78-86CE72532812}" type="presParOf" srcId="{05C633CA-A308-46C9-BB5B-5F6BF9DEEE65}" destId="{1B1865F1-3E5F-401F-BD85-779C15A66B38}" srcOrd="0" destOrd="0" presId="urn:microsoft.com/office/officeart/2018/2/layout/IconCircleList"/>
    <dgm:cxn modelId="{CF1F6C82-8EEC-4375-B173-30D1FA013111}" type="presParOf" srcId="{05C633CA-A308-46C9-BB5B-5F6BF9DEEE65}" destId="{26A0C14B-15ED-4BBC-8497-C9540E9DCCBD}" srcOrd="1" destOrd="0" presId="urn:microsoft.com/office/officeart/2018/2/layout/IconCircleList"/>
    <dgm:cxn modelId="{D9ECAA25-12D2-47BB-AA9C-AF71745EB614}" type="presParOf" srcId="{05C633CA-A308-46C9-BB5B-5F6BF9DEEE65}" destId="{EBF98CAA-28A2-42F0-A5D4-AEA4FA0132A1}" srcOrd="2" destOrd="0" presId="urn:microsoft.com/office/officeart/2018/2/layout/IconCircleList"/>
    <dgm:cxn modelId="{F6FC046B-BC97-4B22-A69F-798C100B07EF}" type="presParOf" srcId="{05C633CA-A308-46C9-BB5B-5F6BF9DEEE65}" destId="{E75148E6-B0F6-44AE-BB6C-69A7B513A2F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2BEC8F-D695-4424-BFEB-120B2A164DF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210D62ED-7B3B-46FB-BDAA-C4C8E7BF2A60}">
      <dgm:prSet custT="1"/>
      <dgm:spPr/>
      <dgm:t>
        <a:bodyPr/>
        <a:lstStyle/>
        <a:p>
          <a:r>
            <a:rPr lang="tr-TR" sz="1200" dirty="0">
              <a:latin typeface="Times New Roman" panose="02020603050405020304" pitchFamily="18" charset="0"/>
              <a:cs typeface="Times New Roman" panose="02020603050405020304" pitchFamily="18" charset="0"/>
            </a:rPr>
            <a:t>Hareketsiz görüntülerin kapasiteleri belirlenen sınırları aşamadığından </a:t>
          </a:r>
          <a:r>
            <a:rPr lang="tr-TR" sz="1200" dirty="0" err="1">
              <a:latin typeface="Times New Roman" panose="02020603050405020304" pitchFamily="18" charset="0"/>
              <a:cs typeface="Times New Roman" panose="02020603050405020304" pitchFamily="18" charset="0"/>
            </a:rPr>
            <a:t>steganografi</a:t>
          </a:r>
          <a:r>
            <a:rPr lang="tr-TR" sz="1200" dirty="0">
              <a:latin typeface="Times New Roman" panose="02020603050405020304" pitchFamily="18" charset="0"/>
              <a:cs typeface="Times New Roman" panose="02020603050405020304" pitchFamily="18" charset="0"/>
            </a:rPr>
            <a:t> üzerinde çalışan araştırmacılar hareketli görüntü dosyaları yani video üzerinde yoğunlaşmaktadır.</a:t>
          </a:r>
          <a:endParaRPr lang="en-US" sz="1200" dirty="0">
            <a:latin typeface="Times New Roman" panose="02020603050405020304" pitchFamily="18" charset="0"/>
            <a:cs typeface="Times New Roman" panose="02020603050405020304" pitchFamily="18" charset="0"/>
          </a:endParaRPr>
        </a:p>
      </dgm:t>
    </dgm:pt>
    <dgm:pt modelId="{33C10086-33B3-48D0-B1A4-EF599D339CA9}" type="parTrans" cxnId="{CC2DAE6C-93D1-45E0-92AD-6F1A1A35CF4E}">
      <dgm:prSet/>
      <dgm:spPr/>
      <dgm:t>
        <a:bodyPr/>
        <a:lstStyle/>
        <a:p>
          <a:endParaRPr lang="en-US"/>
        </a:p>
      </dgm:t>
    </dgm:pt>
    <dgm:pt modelId="{9E0322EC-1474-4B96-8331-9743FDBBD572}" type="sibTrans" cxnId="{CC2DAE6C-93D1-45E0-92AD-6F1A1A35CF4E}">
      <dgm:prSet/>
      <dgm:spPr/>
      <dgm:t>
        <a:bodyPr/>
        <a:lstStyle/>
        <a:p>
          <a:endParaRPr lang="en-US"/>
        </a:p>
      </dgm:t>
    </dgm:pt>
    <dgm:pt modelId="{E3EB538C-CF80-421E-ADF9-2186BA4D96BE}">
      <dgm:prSet custT="1"/>
      <dgm:spPr/>
      <dgm:t>
        <a:bodyPr/>
        <a:lstStyle/>
        <a:p>
          <a:r>
            <a:rPr lang="tr-TR" sz="1200" dirty="0">
              <a:latin typeface="Times New Roman" panose="02020603050405020304" pitchFamily="18" charset="0"/>
              <a:cs typeface="Times New Roman" panose="02020603050405020304" pitchFamily="18" charset="0"/>
            </a:rPr>
            <a:t>Temel olarak ses ve görüntü türlerinin birleşimi ile oluşmuş bir türdür.</a:t>
          </a:r>
          <a:endParaRPr lang="en-US" sz="1200" dirty="0">
            <a:latin typeface="Times New Roman" panose="02020603050405020304" pitchFamily="18" charset="0"/>
            <a:cs typeface="Times New Roman" panose="02020603050405020304" pitchFamily="18" charset="0"/>
          </a:endParaRPr>
        </a:p>
      </dgm:t>
    </dgm:pt>
    <dgm:pt modelId="{D7A4EFF9-CF8A-4C06-8854-7802BBA96494}" type="parTrans" cxnId="{9D05DD11-8973-4CC3-B0B0-FAD391D02855}">
      <dgm:prSet/>
      <dgm:spPr/>
      <dgm:t>
        <a:bodyPr/>
        <a:lstStyle/>
        <a:p>
          <a:endParaRPr lang="en-US"/>
        </a:p>
      </dgm:t>
    </dgm:pt>
    <dgm:pt modelId="{DCABBE3A-AA7C-4105-A6FC-33C382277865}" type="sibTrans" cxnId="{9D05DD11-8973-4CC3-B0B0-FAD391D02855}">
      <dgm:prSet/>
      <dgm:spPr/>
      <dgm:t>
        <a:bodyPr/>
        <a:lstStyle/>
        <a:p>
          <a:endParaRPr lang="en-US"/>
        </a:p>
      </dgm:t>
    </dgm:pt>
    <dgm:pt modelId="{F7C267F2-6EA9-4D25-B5B0-43B8C3F30E2F}">
      <dgm:prSet custT="1"/>
      <dgm:spPr/>
      <dgm:t>
        <a:bodyPr/>
        <a:lstStyle/>
        <a:p>
          <a:r>
            <a:rPr lang="tr-TR" sz="1200" dirty="0">
              <a:latin typeface="Times New Roman" panose="02020603050405020304" pitchFamily="18" charset="0"/>
              <a:cs typeface="Times New Roman" panose="02020603050405020304" pitchFamily="18" charset="0"/>
            </a:rPr>
            <a:t>Kullanılma amaçlarının en başında büyük miktarda veri gizleme kapasitesi yer almaktadır.</a:t>
          </a:r>
          <a:endParaRPr lang="en-US" sz="1200" dirty="0">
            <a:latin typeface="Times New Roman" panose="02020603050405020304" pitchFamily="18" charset="0"/>
            <a:cs typeface="Times New Roman" panose="02020603050405020304" pitchFamily="18" charset="0"/>
          </a:endParaRPr>
        </a:p>
      </dgm:t>
    </dgm:pt>
    <dgm:pt modelId="{C70D1D57-42D5-477B-AE55-B3BD6CE83394}" type="parTrans" cxnId="{0D9A82CA-E296-4764-8A82-BD234AF061FF}">
      <dgm:prSet/>
      <dgm:spPr/>
      <dgm:t>
        <a:bodyPr/>
        <a:lstStyle/>
        <a:p>
          <a:endParaRPr lang="en-US"/>
        </a:p>
      </dgm:t>
    </dgm:pt>
    <dgm:pt modelId="{A4E44734-1FCF-438E-838D-131D93A9923A}" type="sibTrans" cxnId="{0D9A82CA-E296-4764-8A82-BD234AF061FF}">
      <dgm:prSet/>
      <dgm:spPr/>
      <dgm:t>
        <a:bodyPr/>
        <a:lstStyle/>
        <a:p>
          <a:endParaRPr lang="en-US"/>
        </a:p>
      </dgm:t>
    </dgm:pt>
    <dgm:pt modelId="{7A046C7B-5B6D-4C67-B3C5-16D117F1EC4B}">
      <dgm:prSet custT="1"/>
      <dgm:spPr/>
      <dgm:t>
        <a:bodyPr/>
        <a:lstStyle/>
        <a:p>
          <a:r>
            <a:rPr lang="tr-TR" sz="1200" dirty="0">
              <a:latin typeface="Times New Roman" panose="02020603050405020304" pitchFamily="18" charset="0"/>
              <a:cs typeface="Times New Roman" panose="02020603050405020304" pitchFamily="18" charset="0"/>
            </a:rPr>
            <a:t>Kullanılan formatlar MP4, AVI, MPEG, H.264 ve çeşitli formatlar olmaktadır</a:t>
          </a:r>
          <a:r>
            <a:rPr lang="tr-TR" sz="1200" dirty="0"/>
            <a:t>.</a:t>
          </a:r>
          <a:endParaRPr lang="en-US" sz="1200" dirty="0"/>
        </a:p>
      </dgm:t>
    </dgm:pt>
    <dgm:pt modelId="{CC11D244-B0E9-4205-929A-BE7755F12E09}" type="parTrans" cxnId="{F240A346-F50A-4DC7-BDD2-313D1FB9A3AA}">
      <dgm:prSet/>
      <dgm:spPr/>
      <dgm:t>
        <a:bodyPr/>
        <a:lstStyle/>
        <a:p>
          <a:endParaRPr lang="en-US"/>
        </a:p>
      </dgm:t>
    </dgm:pt>
    <dgm:pt modelId="{AE3DFA40-8AAB-4BCD-950F-832A6D7CBC90}" type="sibTrans" cxnId="{F240A346-F50A-4DC7-BDD2-313D1FB9A3AA}">
      <dgm:prSet/>
      <dgm:spPr/>
      <dgm:t>
        <a:bodyPr/>
        <a:lstStyle/>
        <a:p>
          <a:endParaRPr lang="en-US"/>
        </a:p>
      </dgm:t>
    </dgm:pt>
    <dgm:pt modelId="{8DB64FE7-871A-4F1F-B196-8CD4268DE57A}" type="pres">
      <dgm:prSet presAssocID="{B92BEC8F-D695-4424-BFEB-120B2A164DFB}" presName="diagram" presStyleCnt="0">
        <dgm:presLayoutVars>
          <dgm:dir/>
          <dgm:resizeHandles val="exact"/>
        </dgm:presLayoutVars>
      </dgm:prSet>
      <dgm:spPr/>
    </dgm:pt>
    <dgm:pt modelId="{9EF2D451-013D-48C4-B070-4D811362EFAE}" type="pres">
      <dgm:prSet presAssocID="{210D62ED-7B3B-46FB-BDAA-C4C8E7BF2A60}" presName="node" presStyleLbl="node1" presStyleIdx="0" presStyleCnt="4">
        <dgm:presLayoutVars>
          <dgm:bulletEnabled val="1"/>
        </dgm:presLayoutVars>
      </dgm:prSet>
      <dgm:spPr/>
    </dgm:pt>
    <dgm:pt modelId="{087E15E6-8D84-4ADA-94C6-4DA56A12BEB1}" type="pres">
      <dgm:prSet presAssocID="{9E0322EC-1474-4B96-8331-9743FDBBD572}" presName="sibTrans" presStyleCnt="0"/>
      <dgm:spPr/>
    </dgm:pt>
    <dgm:pt modelId="{C2706D72-1CE0-427D-8BE5-DF232B746388}" type="pres">
      <dgm:prSet presAssocID="{E3EB538C-CF80-421E-ADF9-2186BA4D96BE}" presName="node" presStyleLbl="node1" presStyleIdx="1" presStyleCnt="4">
        <dgm:presLayoutVars>
          <dgm:bulletEnabled val="1"/>
        </dgm:presLayoutVars>
      </dgm:prSet>
      <dgm:spPr/>
    </dgm:pt>
    <dgm:pt modelId="{A80E1C22-EAB9-4F96-A7A9-FDF9642DD9A7}" type="pres">
      <dgm:prSet presAssocID="{DCABBE3A-AA7C-4105-A6FC-33C382277865}" presName="sibTrans" presStyleCnt="0"/>
      <dgm:spPr/>
    </dgm:pt>
    <dgm:pt modelId="{D6883C8B-584B-4C35-9A15-8EB67CAB6DE9}" type="pres">
      <dgm:prSet presAssocID="{F7C267F2-6EA9-4D25-B5B0-43B8C3F30E2F}" presName="node" presStyleLbl="node1" presStyleIdx="2" presStyleCnt="4">
        <dgm:presLayoutVars>
          <dgm:bulletEnabled val="1"/>
        </dgm:presLayoutVars>
      </dgm:prSet>
      <dgm:spPr/>
    </dgm:pt>
    <dgm:pt modelId="{BCC843E1-6286-4D6C-81AD-953D2D79B245}" type="pres">
      <dgm:prSet presAssocID="{A4E44734-1FCF-438E-838D-131D93A9923A}" presName="sibTrans" presStyleCnt="0"/>
      <dgm:spPr/>
    </dgm:pt>
    <dgm:pt modelId="{0C759FA4-CBCA-4607-9FE7-BA2E63A6025F}" type="pres">
      <dgm:prSet presAssocID="{7A046C7B-5B6D-4C67-B3C5-16D117F1EC4B}" presName="node" presStyleLbl="node1" presStyleIdx="3" presStyleCnt="4">
        <dgm:presLayoutVars>
          <dgm:bulletEnabled val="1"/>
        </dgm:presLayoutVars>
      </dgm:prSet>
      <dgm:spPr/>
    </dgm:pt>
  </dgm:ptLst>
  <dgm:cxnLst>
    <dgm:cxn modelId="{9D05DD11-8973-4CC3-B0B0-FAD391D02855}" srcId="{B92BEC8F-D695-4424-BFEB-120B2A164DFB}" destId="{E3EB538C-CF80-421E-ADF9-2186BA4D96BE}" srcOrd="1" destOrd="0" parTransId="{D7A4EFF9-CF8A-4C06-8854-7802BBA96494}" sibTransId="{DCABBE3A-AA7C-4105-A6FC-33C382277865}"/>
    <dgm:cxn modelId="{02620C19-5043-4517-BB8A-348AA6FCCBB8}" type="presOf" srcId="{F7C267F2-6EA9-4D25-B5B0-43B8C3F30E2F}" destId="{D6883C8B-584B-4C35-9A15-8EB67CAB6DE9}" srcOrd="0" destOrd="0" presId="urn:microsoft.com/office/officeart/2005/8/layout/default"/>
    <dgm:cxn modelId="{A00C5E19-7219-4744-8F74-E225AFAD012A}" type="presOf" srcId="{7A046C7B-5B6D-4C67-B3C5-16D117F1EC4B}" destId="{0C759FA4-CBCA-4607-9FE7-BA2E63A6025F}" srcOrd="0" destOrd="0" presId="urn:microsoft.com/office/officeart/2005/8/layout/default"/>
    <dgm:cxn modelId="{4221EF2B-6FC9-4415-A49E-A7DFDC734318}" type="presOf" srcId="{E3EB538C-CF80-421E-ADF9-2186BA4D96BE}" destId="{C2706D72-1CE0-427D-8BE5-DF232B746388}" srcOrd="0" destOrd="0" presId="urn:microsoft.com/office/officeart/2005/8/layout/default"/>
    <dgm:cxn modelId="{F240A346-F50A-4DC7-BDD2-313D1FB9A3AA}" srcId="{B92BEC8F-D695-4424-BFEB-120B2A164DFB}" destId="{7A046C7B-5B6D-4C67-B3C5-16D117F1EC4B}" srcOrd="3" destOrd="0" parTransId="{CC11D244-B0E9-4205-929A-BE7755F12E09}" sibTransId="{AE3DFA40-8AAB-4BCD-950F-832A6D7CBC90}"/>
    <dgm:cxn modelId="{1E82926A-E260-4111-AB51-83AE42577BAD}" type="presOf" srcId="{210D62ED-7B3B-46FB-BDAA-C4C8E7BF2A60}" destId="{9EF2D451-013D-48C4-B070-4D811362EFAE}" srcOrd="0" destOrd="0" presId="urn:microsoft.com/office/officeart/2005/8/layout/default"/>
    <dgm:cxn modelId="{CC2DAE6C-93D1-45E0-92AD-6F1A1A35CF4E}" srcId="{B92BEC8F-D695-4424-BFEB-120B2A164DFB}" destId="{210D62ED-7B3B-46FB-BDAA-C4C8E7BF2A60}" srcOrd="0" destOrd="0" parTransId="{33C10086-33B3-48D0-B1A4-EF599D339CA9}" sibTransId="{9E0322EC-1474-4B96-8331-9743FDBBD572}"/>
    <dgm:cxn modelId="{9B5E4EAC-4F31-43CC-9964-1AE65122962F}" type="presOf" srcId="{B92BEC8F-D695-4424-BFEB-120B2A164DFB}" destId="{8DB64FE7-871A-4F1F-B196-8CD4268DE57A}" srcOrd="0" destOrd="0" presId="urn:microsoft.com/office/officeart/2005/8/layout/default"/>
    <dgm:cxn modelId="{0D9A82CA-E296-4764-8A82-BD234AF061FF}" srcId="{B92BEC8F-D695-4424-BFEB-120B2A164DFB}" destId="{F7C267F2-6EA9-4D25-B5B0-43B8C3F30E2F}" srcOrd="2" destOrd="0" parTransId="{C70D1D57-42D5-477B-AE55-B3BD6CE83394}" sibTransId="{A4E44734-1FCF-438E-838D-131D93A9923A}"/>
    <dgm:cxn modelId="{6F705460-EB70-4B11-88F6-E34D1005F86F}" type="presParOf" srcId="{8DB64FE7-871A-4F1F-B196-8CD4268DE57A}" destId="{9EF2D451-013D-48C4-B070-4D811362EFAE}" srcOrd="0" destOrd="0" presId="urn:microsoft.com/office/officeart/2005/8/layout/default"/>
    <dgm:cxn modelId="{5F7E3820-0F1A-453F-9D2E-E935D04643B2}" type="presParOf" srcId="{8DB64FE7-871A-4F1F-B196-8CD4268DE57A}" destId="{087E15E6-8D84-4ADA-94C6-4DA56A12BEB1}" srcOrd="1" destOrd="0" presId="urn:microsoft.com/office/officeart/2005/8/layout/default"/>
    <dgm:cxn modelId="{E02A1271-5F79-4765-ACC1-21C3BF0DE890}" type="presParOf" srcId="{8DB64FE7-871A-4F1F-B196-8CD4268DE57A}" destId="{C2706D72-1CE0-427D-8BE5-DF232B746388}" srcOrd="2" destOrd="0" presId="urn:microsoft.com/office/officeart/2005/8/layout/default"/>
    <dgm:cxn modelId="{3AD74981-A2A9-44FB-83E6-BEE31329871E}" type="presParOf" srcId="{8DB64FE7-871A-4F1F-B196-8CD4268DE57A}" destId="{A80E1C22-EAB9-4F96-A7A9-FDF9642DD9A7}" srcOrd="3" destOrd="0" presId="urn:microsoft.com/office/officeart/2005/8/layout/default"/>
    <dgm:cxn modelId="{497360EA-F76A-4AE8-A3C6-5FD7AA9C7223}" type="presParOf" srcId="{8DB64FE7-871A-4F1F-B196-8CD4268DE57A}" destId="{D6883C8B-584B-4C35-9A15-8EB67CAB6DE9}" srcOrd="4" destOrd="0" presId="urn:microsoft.com/office/officeart/2005/8/layout/default"/>
    <dgm:cxn modelId="{660C7200-7D7C-4CF0-B8A1-2C2218FA583E}" type="presParOf" srcId="{8DB64FE7-871A-4F1F-B196-8CD4268DE57A}" destId="{BCC843E1-6286-4D6C-81AD-953D2D79B245}" srcOrd="5" destOrd="0" presId="urn:microsoft.com/office/officeart/2005/8/layout/default"/>
    <dgm:cxn modelId="{E9A20877-0B71-4245-B9D0-9409D76E925F}" type="presParOf" srcId="{8DB64FE7-871A-4F1F-B196-8CD4268DE57A}" destId="{0C759FA4-CBCA-4607-9FE7-BA2E63A6025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73AE0-B2D5-4352-B080-F3F7EE5C7E16}"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C767747-37EE-473C-BA5D-2DF9B908BFCC}">
      <dgm:prSet/>
      <dgm:spPr/>
      <dgm:t>
        <a:bodyPr/>
        <a:lstStyle/>
        <a:p>
          <a:r>
            <a:rPr lang="tr-TR" b="1" dirty="0">
              <a:latin typeface="Times New Roman" panose="02020603050405020304" pitchFamily="18" charset="0"/>
              <a:cs typeface="Times New Roman" panose="02020603050405020304" pitchFamily="18" charset="0"/>
            </a:rPr>
            <a:t>Tekdüzen Olmayan Dikdörtgen Bölümleme Yöntemi: </a:t>
          </a:r>
          <a:r>
            <a:rPr lang="tr-TR" dirty="0">
              <a:latin typeface="Times New Roman" panose="02020603050405020304" pitchFamily="18" charset="0"/>
              <a:cs typeface="Times New Roman" panose="02020603050405020304" pitchFamily="18" charset="0"/>
            </a:rPr>
            <a:t>Sıkıştırılmamış videolar için kullanılmaktadır. Ana video içerisinde sıkıştırılmamış video saklanmaktadır.</a:t>
          </a:r>
          <a:endParaRPr lang="en-US" dirty="0">
            <a:latin typeface="Times New Roman" panose="02020603050405020304" pitchFamily="18" charset="0"/>
            <a:cs typeface="Times New Roman" panose="02020603050405020304" pitchFamily="18" charset="0"/>
          </a:endParaRPr>
        </a:p>
      </dgm:t>
    </dgm:pt>
    <dgm:pt modelId="{0A1BA8CF-3869-4BF3-940D-2E57BC4EC592}" type="parTrans" cxnId="{AD5B9735-6989-428C-AD59-25893A267DA3}">
      <dgm:prSet/>
      <dgm:spPr/>
      <dgm:t>
        <a:bodyPr/>
        <a:lstStyle/>
        <a:p>
          <a:endParaRPr lang="en-US"/>
        </a:p>
      </dgm:t>
    </dgm:pt>
    <dgm:pt modelId="{FF702388-07D8-426A-9EB9-96DDF86CD775}" type="sibTrans" cxnId="{AD5B9735-6989-428C-AD59-25893A267DA3}">
      <dgm:prSet/>
      <dgm:spPr/>
      <dgm:t>
        <a:bodyPr/>
        <a:lstStyle/>
        <a:p>
          <a:endParaRPr lang="en-US"/>
        </a:p>
      </dgm:t>
    </dgm:pt>
    <dgm:pt modelId="{84968A7B-649B-4994-9C11-04DDE6B8C193}">
      <dgm:prSet/>
      <dgm:spPr/>
      <dgm:t>
        <a:bodyPr/>
        <a:lstStyle/>
        <a:p>
          <a:r>
            <a:rPr lang="tr-TR" b="1" dirty="0">
              <a:latin typeface="Times New Roman" panose="02020603050405020304" pitchFamily="18" charset="0"/>
              <a:cs typeface="Times New Roman" panose="02020603050405020304" pitchFamily="18" charset="0"/>
            </a:rPr>
            <a:t>Maskeleme ve Filtreleme Yöntemleri: </a:t>
          </a:r>
          <a:r>
            <a:rPr lang="tr-TR" dirty="0">
              <a:latin typeface="Times New Roman" panose="02020603050405020304" pitchFamily="18" charset="0"/>
              <a:cs typeface="Times New Roman" panose="02020603050405020304" pitchFamily="18" charset="0"/>
            </a:rPr>
            <a:t>24-Bit renk kod yapısına sahip resimler kullanılmaktadır.</a:t>
          </a:r>
          <a:endParaRPr lang="en-US" dirty="0">
            <a:latin typeface="Times New Roman" panose="02020603050405020304" pitchFamily="18" charset="0"/>
            <a:cs typeface="Times New Roman" panose="02020603050405020304" pitchFamily="18" charset="0"/>
          </a:endParaRPr>
        </a:p>
      </dgm:t>
    </dgm:pt>
    <dgm:pt modelId="{CB3E7900-BCD9-4868-B0EC-28EAE8C0B884}" type="parTrans" cxnId="{33C27B9E-F8E9-404B-81F2-9B10DC5C901C}">
      <dgm:prSet/>
      <dgm:spPr/>
      <dgm:t>
        <a:bodyPr/>
        <a:lstStyle/>
        <a:p>
          <a:endParaRPr lang="en-US"/>
        </a:p>
      </dgm:t>
    </dgm:pt>
    <dgm:pt modelId="{07CB93DF-0DBB-476F-ACE0-21CD45317D5B}" type="sibTrans" cxnId="{33C27B9E-F8E9-404B-81F2-9B10DC5C901C}">
      <dgm:prSet/>
      <dgm:spPr/>
      <dgm:t>
        <a:bodyPr/>
        <a:lstStyle/>
        <a:p>
          <a:endParaRPr lang="en-US"/>
        </a:p>
      </dgm:t>
    </dgm:pt>
    <dgm:pt modelId="{FA7CC99E-986F-425A-9688-F6AB2A137C7E}">
      <dgm:prSet/>
      <dgm:spPr/>
      <dgm:t>
        <a:bodyPr/>
        <a:lstStyle/>
        <a:p>
          <a:r>
            <a:rPr lang="tr-TR" b="1" dirty="0">
              <a:latin typeface="Times New Roman" panose="02020603050405020304" pitchFamily="18" charset="0"/>
              <a:cs typeface="Times New Roman" panose="02020603050405020304" pitchFamily="18" charset="0"/>
            </a:rPr>
            <a:t>Sıkıştırma Video </a:t>
          </a:r>
          <a:r>
            <a:rPr lang="tr-TR" b="1" dirty="0" err="1">
              <a:latin typeface="Times New Roman" panose="02020603050405020304" pitchFamily="18" charset="0"/>
              <a:cs typeface="Times New Roman" panose="02020603050405020304" pitchFamily="18" charset="0"/>
            </a:rPr>
            <a:t>Steganografisi</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İşlemlerin tamamen sıkıştırılan alanda yapılması işlemine denmektedir.</a:t>
          </a:r>
          <a:endParaRPr lang="en-US" dirty="0">
            <a:latin typeface="Times New Roman" panose="02020603050405020304" pitchFamily="18" charset="0"/>
            <a:cs typeface="Times New Roman" panose="02020603050405020304" pitchFamily="18" charset="0"/>
          </a:endParaRPr>
        </a:p>
      </dgm:t>
    </dgm:pt>
    <dgm:pt modelId="{0415A6BC-B373-4179-9061-7600BD2D44AB}" type="parTrans" cxnId="{022A5D3B-1034-4BEE-AA83-FF283C431773}">
      <dgm:prSet/>
      <dgm:spPr/>
      <dgm:t>
        <a:bodyPr/>
        <a:lstStyle/>
        <a:p>
          <a:endParaRPr lang="en-US"/>
        </a:p>
      </dgm:t>
    </dgm:pt>
    <dgm:pt modelId="{DDE05A5D-213E-426E-BDE8-0930427DEDE8}" type="sibTrans" cxnId="{022A5D3B-1034-4BEE-AA83-FF283C431773}">
      <dgm:prSet/>
      <dgm:spPr/>
      <dgm:t>
        <a:bodyPr/>
        <a:lstStyle/>
        <a:p>
          <a:endParaRPr lang="en-US"/>
        </a:p>
      </dgm:t>
    </dgm:pt>
    <dgm:pt modelId="{1BFB572A-76EE-465A-9786-434849326127}">
      <dgm:prSet/>
      <dgm:spPr/>
      <dgm:t>
        <a:bodyPr/>
        <a:lstStyle/>
        <a:p>
          <a:r>
            <a:rPr lang="tr-TR" b="1" dirty="0">
              <a:latin typeface="Times New Roman" panose="02020603050405020304" pitchFamily="18" charset="0"/>
              <a:cs typeface="Times New Roman" panose="02020603050405020304" pitchFamily="18" charset="0"/>
            </a:rPr>
            <a:t>Anti-Adli Yöntemi: </a:t>
          </a:r>
          <a:r>
            <a:rPr lang="tr-TR" dirty="0">
              <a:latin typeface="Times New Roman" panose="02020603050405020304" pitchFamily="18" charset="0"/>
              <a:cs typeface="Times New Roman" panose="02020603050405020304" pitchFamily="18" charset="0"/>
            </a:rPr>
            <a:t>Bilgisayar hukuk bilimlerine saldırmak için bilgilere zarar vermek, gizlemek ve işletmek için yapılan alıştırmalardır.</a:t>
          </a:r>
          <a:endParaRPr lang="en-US" dirty="0">
            <a:latin typeface="Times New Roman" panose="02020603050405020304" pitchFamily="18" charset="0"/>
            <a:cs typeface="Times New Roman" panose="02020603050405020304" pitchFamily="18" charset="0"/>
          </a:endParaRPr>
        </a:p>
      </dgm:t>
    </dgm:pt>
    <dgm:pt modelId="{8CD72043-1C0F-4FEE-9EF9-2BB7ADCD520C}" type="parTrans" cxnId="{7D4C0D8F-B37C-4E56-932E-50734472AD7A}">
      <dgm:prSet/>
      <dgm:spPr/>
      <dgm:t>
        <a:bodyPr/>
        <a:lstStyle/>
        <a:p>
          <a:endParaRPr lang="en-US"/>
        </a:p>
      </dgm:t>
    </dgm:pt>
    <dgm:pt modelId="{191AE573-AACF-4D19-A94F-715417C48C84}" type="sibTrans" cxnId="{7D4C0D8F-B37C-4E56-932E-50734472AD7A}">
      <dgm:prSet/>
      <dgm:spPr/>
      <dgm:t>
        <a:bodyPr/>
        <a:lstStyle/>
        <a:p>
          <a:endParaRPr lang="en-US"/>
        </a:p>
      </dgm:t>
    </dgm:pt>
    <dgm:pt modelId="{59414686-AEB5-4C1A-8DED-81E9E0D01752}" type="pres">
      <dgm:prSet presAssocID="{A9973AE0-B2D5-4352-B080-F3F7EE5C7E16}" presName="matrix" presStyleCnt="0">
        <dgm:presLayoutVars>
          <dgm:chMax val="1"/>
          <dgm:dir/>
          <dgm:resizeHandles val="exact"/>
        </dgm:presLayoutVars>
      </dgm:prSet>
      <dgm:spPr/>
    </dgm:pt>
    <dgm:pt modelId="{65AE5D3E-1818-463E-9378-876FFBCB4144}" type="pres">
      <dgm:prSet presAssocID="{A9973AE0-B2D5-4352-B080-F3F7EE5C7E16}" presName="diamond" presStyleLbl="bgShp" presStyleIdx="0" presStyleCnt="1"/>
      <dgm:spPr/>
    </dgm:pt>
    <dgm:pt modelId="{8C8D54F9-524B-4FCC-8169-63A0DD7A24CD}" type="pres">
      <dgm:prSet presAssocID="{A9973AE0-B2D5-4352-B080-F3F7EE5C7E16}" presName="quad1" presStyleLbl="node1" presStyleIdx="0" presStyleCnt="4">
        <dgm:presLayoutVars>
          <dgm:chMax val="0"/>
          <dgm:chPref val="0"/>
          <dgm:bulletEnabled val="1"/>
        </dgm:presLayoutVars>
      </dgm:prSet>
      <dgm:spPr/>
    </dgm:pt>
    <dgm:pt modelId="{B99C0FFD-49E3-4E82-B380-3FF32542DEED}" type="pres">
      <dgm:prSet presAssocID="{A9973AE0-B2D5-4352-B080-F3F7EE5C7E16}" presName="quad2" presStyleLbl="node1" presStyleIdx="1" presStyleCnt="4">
        <dgm:presLayoutVars>
          <dgm:chMax val="0"/>
          <dgm:chPref val="0"/>
          <dgm:bulletEnabled val="1"/>
        </dgm:presLayoutVars>
      </dgm:prSet>
      <dgm:spPr/>
    </dgm:pt>
    <dgm:pt modelId="{4A0CF7DD-36AB-4DEC-BD1D-77393335791B}" type="pres">
      <dgm:prSet presAssocID="{A9973AE0-B2D5-4352-B080-F3F7EE5C7E16}" presName="quad3" presStyleLbl="node1" presStyleIdx="2" presStyleCnt="4">
        <dgm:presLayoutVars>
          <dgm:chMax val="0"/>
          <dgm:chPref val="0"/>
          <dgm:bulletEnabled val="1"/>
        </dgm:presLayoutVars>
      </dgm:prSet>
      <dgm:spPr/>
    </dgm:pt>
    <dgm:pt modelId="{A51F0FE3-2FC3-407A-A953-24C6DA18D2F0}" type="pres">
      <dgm:prSet presAssocID="{A9973AE0-B2D5-4352-B080-F3F7EE5C7E16}" presName="quad4" presStyleLbl="node1" presStyleIdx="3" presStyleCnt="4">
        <dgm:presLayoutVars>
          <dgm:chMax val="0"/>
          <dgm:chPref val="0"/>
          <dgm:bulletEnabled val="1"/>
        </dgm:presLayoutVars>
      </dgm:prSet>
      <dgm:spPr/>
    </dgm:pt>
  </dgm:ptLst>
  <dgm:cxnLst>
    <dgm:cxn modelId="{AD5B9735-6989-428C-AD59-25893A267DA3}" srcId="{A9973AE0-B2D5-4352-B080-F3F7EE5C7E16}" destId="{CC767747-37EE-473C-BA5D-2DF9B908BFCC}" srcOrd="0" destOrd="0" parTransId="{0A1BA8CF-3869-4BF3-940D-2E57BC4EC592}" sibTransId="{FF702388-07D8-426A-9EB9-96DDF86CD775}"/>
    <dgm:cxn modelId="{022A5D3B-1034-4BEE-AA83-FF283C431773}" srcId="{A9973AE0-B2D5-4352-B080-F3F7EE5C7E16}" destId="{FA7CC99E-986F-425A-9688-F6AB2A137C7E}" srcOrd="2" destOrd="0" parTransId="{0415A6BC-B373-4179-9061-7600BD2D44AB}" sibTransId="{DDE05A5D-213E-426E-BDE8-0930427DEDE8}"/>
    <dgm:cxn modelId="{AA69644A-6CDD-462A-98C0-5B0C88CFC83F}" type="presOf" srcId="{CC767747-37EE-473C-BA5D-2DF9B908BFCC}" destId="{8C8D54F9-524B-4FCC-8169-63A0DD7A24CD}" srcOrd="0" destOrd="0" presId="urn:microsoft.com/office/officeart/2005/8/layout/matrix3"/>
    <dgm:cxn modelId="{D5717571-FB92-4082-86E9-B3E767B28C40}" type="presOf" srcId="{A9973AE0-B2D5-4352-B080-F3F7EE5C7E16}" destId="{59414686-AEB5-4C1A-8DED-81E9E0D01752}" srcOrd="0" destOrd="0" presId="urn:microsoft.com/office/officeart/2005/8/layout/matrix3"/>
    <dgm:cxn modelId="{A2D80481-E155-4D69-9C88-BC25DDD3D275}" type="presOf" srcId="{FA7CC99E-986F-425A-9688-F6AB2A137C7E}" destId="{4A0CF7DD-36AB-4DEC-BD1D-77393335791B}" srcOrd="0" destOrd="0" presId="urn:microsoft.com/office/officeart/2005/8/layout/matrix3"/>
    <dgm:cxn modelId="{7D4C0D8F-B37C-4E56-932E-50734472AD7A}" srcId="{A9973AE0-B2D5-4352-B080-F3F7EE5C7E16}" destId="{1BFB572A-76EE-465A-9786-434849326127}" srcOrd="3" destOrd="0" parTransId="{8CD72043-1C0F-4FEE-9EF9-2BB7ADCD520C}" sibTransId="{191AE573-AACF-4D19-A94F-715417C48C84}"/>
    <dgm:cxn modelId="{33C27B9E-F8E9-404B-81F2-9B10DC5C901C}" srcId="{A9973AE0-B2D5-4352-B080-F3F7EE5C7E16}" destId="{84968A7B-649B-4994-9C11-04DDE6B8C193}" srcOrd="1" destOrd="0" parTransId="{CB3E7900-BCD9-4868-B0EC-28EAE8C0B884}" sibTransId="{07CB93DF-0DBB-476F-ACE0-21CD45317D5B}"/>
    <dgm:cxn modelId="{98E971B7-339A-47ED-A825-8623B2A0957A}" type="presOf" srcId="{84968A7B-649B-4994-9C11-04DDE6B8C193}" destId="{B99C0FFD-49E3-4E82-B380-3FF32542DEED}" srcOrd="0" destOrd="0" presId="urn:microsoft.com/office/officeart/2005/8/layout/matrix3"/>
    <dgm:cxn modelId="{E67C72DC-2C47-4059-8FD9-9EE8524E16A0}" type="presOf" srcId="{1BFB572A-76EE-465A-9786-434849326127}" destId="{A51F0FE3-2FC3-407A-A953-24C6DA18D2F0}" srcOrd="0" destOrd="0" presId="urn:microsoft.com/office/officeart/2005/8/layout/matrix3"/>
    <dgm:cxn modelId="{54E9805A-2183-4ACE-9CDE-D7D01249DCA2}" type="presParOf" srcId="{59414686-AEB5-4C1A-8DED-81E9E0D01752}" destId="{65AE5D3E-1818-463E-9378-876FFBCB4144}" srcOrd="0" destOrd="0" presId="urn:microsoft.com/office/officeart/2005/8/layout/matrix3"/>
    <dgm:cxn modelId="{0CF504EC-8929-4981-B2BC-D03AEF0E5CA9}" type="presParOf" srcId="{59414686-AEB5-4C1A-8DED-81E9E0D01752}" destId="{8C8D54F9-524B-4FCC-8169-63A0DD7A24CD}" srcOrd="1" destOrd="0" presId="urn:microsoft.com/office/officeart/2005/8/layout/matrix3"/>
    <dgm:cxn modelId="{3D91AA8C-0FAC-493F-AFA7-EDF2ED7A3DCD}" type="presParOf" srcId="{59414686-AEB5-4C1A-8DED-81E9E0D01752}" destId="{B99C0FFD-49E3-4E82-B380-3FF32542DEED}" srcOrd="2" destOrd="0" presId="urn:microsoft.com/office/officeart/2005/8/layout/matrix3"/>
    <dgm:cxn modelId="{3DCCEB0C-5903-48F4-BD42-2482F9DE9AA7}" type="presParOf" srcId="{59414686-AEB5-4C1A-8DED-81E9E0D01752}" destId="{4A0CF7DD-36AB-4DEC-BD1D-77393335791B}" srcOrd="3" destOrd="0" presId="urn:microsoft.com/office/officeart/2005/8/layout/matrix3"/>
    <dgm:cxn modelId="{42523E71-6DB2-4620-B56F-015DAC2779E8}" type="presParOf" srcId="{59414686-AEB5-4C1A-8DED-81E9E0D01752}" destId="{A51F0FE3-2FC3-407A-A953-24C6DA18D2F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6C529E-2C8E-4D9A-8226-38F2AC85609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0CB083B-A5A8-4465-89D7-5DDB6BCBF8B5}">
      <dgm:prSet/>
      <dgm:spPr/>
      <dgm:t>
        <a:bodyPr/>
        <a:lstStyle/>
        <a:p>
          <a:pPr>
            <a:lnSpc>
              <a:spcPct val="100000"/>
            </a:lnSpc>
          </a:pPr>
          <a:r>
            <a:rPr lang="tr-TR" b="1"/>
            <a:t>Signal Noise Ratio (SNR): </a:t>
          </a:r>
          <a:r>
            <a:rPr lang="tr-TR"/>
            <a:t>Sinyalin seviyesini arka plandaki gürültü seviyesiyle karşılaştıran bir ölçüdür.</a:t>
          </a:r>
          <a:endParaRPr lang="en-US"/>
        </a:p>
      </dgm:t>
    </dgm:pt>
    <dgm:pt modelId="{2F016FF7-B3A9-4DD3-B7B6-5AB89BA25CAE}" type="parTrans" cxnId="{932663F8-A0DE-4203-ADFA-0961AAECD262}">
      <dgm:prSet/>
      <dgm:spPr/>
      <dgm:t>
        <a:bodyPr/>
        <a:lstStyle/>
        <a:p>
          <a:endParaRPr lang="en-US"/>
        </a:p>
      </dgm:t>
    </dgm:pt>
    <dgm:pt modelId="{86D0B72C-D639-45C9-8E14-B91C316E8D9C}" type="sibTrans" cxnId="{932663F8-A0DE-4203-ADFA-0961AAECD262}">
      <dgm:prSet/>
      <dgm:spPr/>
      <dgm:t>
        <a:bodyPr/>
        <a:lstStyle/>
        <a:p>
          <a:endParaRPr lang="en-US"/>
        </a:p>
      </dgm:t>
    </dgm:pt>
    <dgm:pt modelId="{BC162970-28A9-4969-9513-5DBC644571B6}">
      <dgm:prSet/>
      <dgm:spPr/>
      <dgm:t>
        <a:bodyPr/>
        <a:lstStyle/>
        <a:p>
          <a:pPr>
            <a:lnSpc>
              <a:spcPct val="100000"/>
            </a:lnSpc>
          </a:pPr>
          <a:r>
            <a:rPr lang="tr-TR" b="1"/>
            <a:t>Entropi: </a:t>
          </a:r>
          <a:r>
            <a:rPr lang="tr-TR"/>
            <a:t>Bir sistemdeki rastgele oluşum veya bozukluk olarak tanımlanır.</a:t>
          </a:r>
          <a:endParaRPr lang="en-US"/>
        </a:p>
      </dgm:t>
    </dgm:pt>
    <dgm:pt modelId="{1F4C7AE1-D27B-4D67-AEFF-DA61A4198F78}" type="parTrans" cxnId="{47115ED7-2FB2-4D42-9808-E64B54DCDD55}">
      <dgm:prSet/>
      <dgm:spPr/>
      <dgm:t>
        <a:bodyPr/>
        <a:lstStyle/>
        <a:p>
          <a:endParaRPr lang="en-US"/>
        </a:p>
      </dgm:t>
    </dgm:pt>
    <dgm:pt modelId="{BB347A2E-F630-45BA-A0C3-A36F268C2F30}" type="sibTrans" cxnId="{47115ED7-2FB2-4D42-9808-E64B54DCDD55}">
      <dgm:prSet/>
      <dgm:spPr/>
      <dgm:t>
        <a:bodyPr/>
        <a:lstStyle/>
        <a:p>
          <a:endParaRPr lang="en-US"/>
        </a:p>
      </dgm:t>
    </dgm:pt>
    <dgm:pt modelId="{9E4FE7FE-0E67-45C3-A585-D6BC165D4C04}">
      <dgm:prSet/>
      <dgm:spPr/>
      <dgm:t>
        <a:bodyPr/>
        <a:lstStyle/>
        <a:p>
          <a:pPr>
            <a:lnSpc>
              <a:spcPct val="100000"/>
            </a:lnSpc>
          </a:pPr>
          <a:r>
            <a:rPr lang="tr-TR" b="1"/>
            <a:t>Structural Similarites (SSIM): </a:t>
          </a:r>
          <a:r>
            <a:rPr lang="tr-TR"/>
            <a:t>Steganografik olarak algılanamazlığın kalitesini, orijinal ve işlenmiş görüntü arasındaki benzerliği ölçmek için kullanılan bir yöntemdir.</a:t>
          </a:r>
          <a:endParaRPr lang="en-US"/>
        </a:p>
      </dgm:t>
    </dgm:pt>
    <dgm:pt modelId="{58E9B3E1-7801-46BA-90D3-A29F1597476C}" type="parTrans" cxnId="{C50F00BE-15A6-4173-8E2D-E0668AC7E651}">
      <dgm:prSet/>
      <dgm:spPr/>
      <dgm:t>
        <a:bodyPr/>
        <a:lstStyle/>
        <a:p>
          <a:endParaRPr lang="en-US"/>
        </a:p>
      </dgm:t>
    </dgm:pt>
    <dgm:pt modelId="{0A276406-FA9A-4DE1-AAC1-4F4B7681065A}" type="sibTrans" cxnId="{C50F00BE-15A6-4173-8E2D-E0668AC7E651}">
      <dgm:prSet/>
      <dgm:spPr/>
      <dgm:t>
        <a:bodyPr/>
        <a:lstStyle/>
        <a:p>
          <a:endParaRPr lang="en-US"/>
        </a:p>
      </dgm:t>
    </dgm:pt>
    <dgm:pt modelId="{DB08EEDE-D840-4535-990C-4E727C7CFD57}" type="pres">
      <dgm:prSet presAssocID="{386C529E-2C8E-4D9A-8226-38F2AC856092}" presName="root" presStyleCnt="0">
        <dgm:presLayoutVars>
          <dgm:dir/>
          <dgm:resizeHandles val="exact"/>
        </dgm:presLayoutVars>
      </dgm:prSet>
      <dgm:spPr/>
    </dgm:pt>
    <dgm:pt modelId="{659BA708-0911-4C12-98C7-0C0527A3D8AE}" type="pres">
      <dgm:prSet presAssocID="{10CB083B-A5A8-4465-89D7-5DDB6BCBF8B5}" presName="compNode" presStyleCnt="0"/>
      <dgm:spPr/>
    </dgm:pt>
    <dgm:pt modelId="{5AD876DB-3D3C-46AC-B1FA-1B212991D8D4}" type="pres">
      <dgm:prSet presAssocID="{10CB083B-A5A8-4465-89D7-5DDB6BCBF8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ulak"/>
        </a:ext>
      </dgm:extLst>
    </dgm:pt>
    <dgm:pt modelId="{EB3F0C09-CD08-4D62-9DDF-F8F908F5C339}" type="pres">
      <dgm:prSet presAssocID="{10CB083B-A5A8-4465-89D7-5DDB6BCBF8B5}" presName="spaceRect" presStyleCnt="0"/>
      <dgm:spPr/>
    </dgm:pt>
    <dgm:pt modelId="{6DFD4F5A-9B7D-49CF-B70F-1A5E38B812E1}" type="pres">
      <dgm:prSet presAssocID="{10CB083B-A5A8-4465-89D7-5DDB6BCBF8B5}" presName="textRect" presStyleLbl="revTx" presStyleIdx="0" presStyleCnt="3">
        <dgm:presLayoutVars>
          <dgm:chMax val="1"/>
          <dgm:chPref val="1"/>
        </dgm:presLayoutVars>
      </dgm:prSet>
      <dgm:spPr/>
    </dgm:pt>
    <dgm:pt modelId="{42C39F76-A925-4973-A4C2-AB0D567958E3}" type="pres">
      <dgm:prSet presAssocID="{86D0B72C-D639-45C9-8E14-B91C316E8D9C}" presName="sibTrans" presStyleCnt="0"/>
      <dgm:spPr/>
    </dgm:pt>
    <dgm:pt modelId="{D1277B88-6269-4BBA-962E-CE5F0AFCB0EA}" type="pres">
      <dgm:prSet presAssocID="{BC162970-28A9-4969-9513-5DBC644571B6}" presName="compNode" presStyleCnt="0"/>
      <dgm:spPr/>
    </dgm:pt>
    <dgm:pt modelId="{CBFF8404-2311-467A-8C59-2529FDEAACE1}" type="pres">
      <dgm:prSet presAssocID="{BC162970-28A9-4969-9513-5DBC644571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A557E9C0-2925-4C15-B60F-00EFB570C2AE}" type="pres">
      <dgm:prSet presAssocID="{BC162970-28A9-4969-9513-5DBC644571B6}" presName="spaceRect" presStyleCnt="0"/>
      <dgm:spPr/>
    </dgm:pt>
    <dgm:pt modelId="{1CF1A23E-7F8C-4096-9C55-AE87C2F363BA}" type="pres">
      <dgm:prSet presAssocID="{BC162970-28A9-4969-9513-5DBC644571B6}" presName="textRect" presStyleLbl="revTx" presStyleIdx="1" presStyleCnt="3">
        <dgm:presLayoutVars>
          <dgm:chMax val="1"/>
          <dgm:chPref val="1"/>
        </dgm:presLayoutVars>
      </dgm:prSet>
      <dgm:spPr/>
    </dgm:pt>
    <dgm:pt modelId="{5E26AC16-4B69-4A28-B6B9-3FFFFB82BE52}" type="pres">
      <dgm:prSet presAssocID="{BB347A2E-F630-45BA-A0C3-A36F268C2F30}" presName="sibTrans" presStyleCnt="0"/>
      <dgm:spPr/>
    </dgm:pt>
    <dgm:pt modelId="{E3B62DDD-F793-4374-BEEE-11471A3B497C}" type="pres">
      <dgm:prSet presAssocID="{9E4FE7FE-0E67-45C3-A585-D6BC165D4C04}" presName="compNode" presStyleCnt="0"/>
      <dgm:spPr/>
    </dgm:pt>
    <dgm:pt modelId="{65C09053-29AB-45D7-90CD-DCA5CC7A38F7}" type="pres">
      <dgm:prSet presAssocID="{9E4FE7FE-0E67-45C3-A585-D6BC165D4C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nabata Tree"/>
        </a:ext>
      </dgm:extLst>
    </dgm:pt>
    <dgm:pt modelId="{E8F7DF7B-0EA6-4057-8AE4-112372DEF169}" type="pres">
      <dgm:prSet presAssocID="{9E4FE7FE-0E67-45C3-A585-D6BC165D4C04}" presName="spaceRect" presStyleCnt="0"/>
      <dgm:spPr/>
    </dgm:pt>
    <dgm:pt modelId="{FAD0B712-10F5-4A4F-B554-A07E061E0709}" type="pres">
      <dgm:prSet presAssocID="{9E4FE7FE-0E67-45C3-A585-D6BC165D4C04}" presName="textRect" presStyleLbl="revTx" presStyleIdx="2" presStyleCnt="3">
        <dgm:presLayoutVars>
          <dgm:chMax val="1"/>
          <dgm:chPref val="1"/>
        </dgm:presLayoutVars>
      </dgm:prSet>
      <dgm:spPr/>
    </dgm:pt>
  </dgm:ptLst>
  <dgm:cxnLst>
    <dgm:cxn modelId="{5EC76749-CFEE-4985-A2D7-96E3647F02E9}" type="presOf" srcId="{BC162970-28A9-4969-9513-5DBC644571B6}" destId="{1CF1A23E-7F8C-4096-9C55-AE87C2F363BA}" srcOrd="0" destOrd="0" presId="urn:microsoft.com/office/officeart/2018/2/layout/IconLabelList"/>
    <dgm:cxn modelId="{ACABCE52-B1EE-4D2B-8FBC-9E1B112C86F0}" type="presOf" srcId="{386C529E-2C8E-4D9A-8226-38F2AC856092}" destId="{DB08EEDE-D840-4535-990C-4E727C7CFD57}" srcOrd="0" destOrd="0" presId="urn:microsoft.com/office/officeart/2018/2/layout/IconLabelList"/>
    <dgm:cxn modelId="{083A4FAA-1D39-43C7-9E56-FCA27DD3F35F}" type="presOf" srcId="{10CB083B-A5A8-4465-89D7-5DDB6BCBF8B5}" destId="{6DFD4F5A-9B7D-49CF-B70F-1A5E38B812E1}" srcOrd="0" destOrd="0" presId="urn:microsoft.com/office/officeart/2018/2/layout/IconLabelList"/>
    <dgm:cxn modelId="{C50F00BE-15A6-4173-8E2D-E0668AC7E651}" srcId="{386C529E-2C8E-4D9A-8226-38F2AC856092}" destId="{9E4FE7FE-0E67-45C3-A585-D6BC165D4C04}" srcOrd="2" destOrd="0" parTransId="{58E9B3E1-7801-46BA-90D3-A29F1597476C}" sibTransId="{0A276406-FA9A-4DE1-AAC1-4F4B7681065A}"/>
    <dgm:cxn modelId="{61F65CC2-53C1-4CF8-98A2-128A97781B95}" type="presOf" srcId="{9E4FE7FE-0E67-45C3-A585-D6BC165D4C04}" destId="{FAD0B712-10F5-4A4F-B554-A07E061E0709}" srcOrd="0" destOrd="0" presId="urn:microsoft.com/office/officeart/2018/2/layout/IconLabelList"/>
    <dgm:cxn modelId="{47115ED7-2FB2-4D42-9808-E64B54DCDD55}" srcId="{386C529E-2C8E-4D9A-8226-38F2AC856092}" destId="{BC162970-28A9-4969-9513-5DBC644571B6}" srcOrd="1" destOrd="0" parTransId="{1F4C7AE1-D27B-4D67-AEFF-DA61A4198F78}" sibTransId="{BB347A2E-F630-45BA-A0C3-A36F268C2F30}"/>
    <dgm:cxn modelId="{932663F8-A0DE-4203-ADFA-0961AAECD262}" srcId="{386C529E-2C8E-4D9A-8226-38F2AC856092}" destId="{10CB083B-A5A8-4465-89D7-5DDB6BCBF8B5}" srcOrd="0" destOrd="0" parTransId="{2F016FF7-B3A9-4DD3-B7B6-5AB89BA25CAE}" sibTransId="{86D0B72C-D639-45C9-8E14-B91C316E8D9C}"/>
    <dgm:cxn modelId="{83D9D3F0-AC04-4DA5-9543-2B8BCE58B332}" type="presParOf" srcId="{DB08EEDE-D840-4535-990C-4E727C7CFD57}" destId="{659BA708-0911-4C12-98C7-0C0527A3D8AE}" srcOrd="0" destOrd="0" presId="urn:microsoft.com/office/officeart/2018/2/layout/IconLabelList"/>
    <dgm:cxn modelId="{D80A1F56-347D-45E1-949A-C2B09D510C21}" type="presParOf" srcId="{659BA708-0911-4C12-98C7-0C0527A3D8AE}" destId="{5AD876DB-3D3C-46AC-B1FA-1B212991D8D4}" srcOrd="0" destOrd="0" presId="urn:microsoft.com/office/officeart/2018/2/layout/IconLabelList"/>
    <dgm:cxn modelId="{F922264F-BDA7-4877-828E-7DFE951EEC92}" type="presParOf" srcId="{659BA708-0911-4C12-98C7-0C0527A3D8AE}" destId="{EB3F0C09-CD08-4D62-9DDF-F8F908F5C339}" srcOrd="1" destOrd="0" presId="urn:microsoft.com/office/officeart/2018/2/layout/IconLabelList"/>
    <dgm:cxn modelId="{19B804BA-FB99-47C4-804E-42A05FCE9529}" type="presParOf" srcId="{659BA708-0911-4C12-98C7-0C0527A3D8AE}" destId="{6DFD4F5A-9B7D-49CF-B70F-1A5E38B812E1}" srcOrd="2" destOrd="0" presId="urn:microsoft.com/office/officeart/2018/2/layout/IconLabelList"/>
    <dgm:cxn modelId="{4B808BA7-43C5-43F5-8FF3-D135FBC98B5D}" type="presParOf" srcId="{DB08EEDE-D840-4535-990C-4E727C7CFD57}" destId="{42C39F76-A925-4973-A4C2-AB0D567958E3}" srcOrd="1" destOrd="0" presId="urn:microsoft.com/office/officeart/2018/2/layout/IconLabelList"/>
    <dgm:cxn modelId="{F8AAB926-08E2-4A15-9758-4735D2345877}" type="presParOf" srcId="{DB08EEDE-D840-4535-990C-4E727C7CFD57}" destId="{D1277B88-6269-4BBA-962E-CE5F0AFCB0EA}" srcOrd="2" destOrd="0" presId="urn:microsoft.com/office/officeart/2018/2/layout/IconLabelList"/>
    <dgm:cxn modelId="{A5D760E8-2479-4A1F-9803-6809DE89275D}" type="presParOf" srcId="{D1277B88-6269-4BBA-962E-CE5F0AFCB0EA}" destId="{CBFF8404-2311-467A-8C59-2529FDEAACE1}" srcOrd="0" destOrd="0" presId="urn:microsoft.com/office/officeart/2018/2/layout/IconLabelList"/>
    <dgm:cxn modelId="{B4C22C20-9058-4EB4-B912-A94CD8109769}" type="presParOf" srcId="{D1277B88-6269-4BBA-962E-CE5F0AFCB0EA}" destId="{A557E9C0-2925-4C15-B60F-00EFB570C2AE}" srcOrd="1" destOrd="0" presId="urn:microsoft.com/office/officeart/2018/2/layout/IconLabelList"/>
    <dgm:cxn modelId="{CD2EC0C6-E04B-4249-BB22-DD929554DA0F}" type="presParOf" srcId="{D1277B88-6269-4BBA-962E-CE5F0AFCB0EA}" destId="{1CF1A23E-7F8C-4096-9C55-AE87C2F363BA}" srcOrd="2" destOrd="0" presId="urn:microsoft.com/office/officeart/2018/2/layout/IconLabelList"/>
    <dgm:cxn modelId="{5DDF0C88-A8B1-4379-A19F-8036C7BFF7A2}" type="presParOf" srcId="{DB08EEDE-D840-4535-990C-4E727C7CFD57}" destId="{5E26AC16-4B69-4A28-B6B9-3FFFFB82BE52}" srcOrd="3" destOrd="0" presId="urn:microsoft.com/office/officeart/2018/2/layout/IconLabelList"/>
    <dgm:cxn modelId="{37FC09FE-0EE4-4507-9180-54349D91D375}" type="presParOf" srcId="{DB08EEDE-D840-4535-990C-4E727C7CFD57}" destId="{E3B62DDD-F793-4374-BEEE-11471A3B497C}" srcOrd="4" destOrd="0" presId="urn:microsoft.com/office/officeart/2018/2/layout/IconLabelList"/>
    <dgm:cxn modelId="{AF724D80-8A0F-4A9A-9AA1-07CB4563C63A}" type="presParOf" srcId="{E3B62DDD-F793-4374-BEEE-11471A3B497C}" destId="{65C09053-29AB-45D7-90CD-DCA5CC7A38F7}" srcOrd="0" destOrd="0" presId="urn:microsoft.com/office/officeart/2018/2/layout/IconLabelList"/>
    <dgm:cxn modelId="{EA7453ED-62BE-4F59-815F-F609767C8396}" type="presParOf" srcId="{E3B62DDD-F793-4374-BEEE-11471A3B497C}" destId="{E8F7DF7B-0EA6-4057-8AE4-112372DEF169}" srcOrd="1" destOrd="0" presId="urn:microsoft.com/office/officeart/2018/2/layout/IconLabelList"/>
    <dgm:cxn modelId="{DD90FF1B-DB99-46A0-8951-01D9DF1035CF}" type="presParOf" srcId="{E3B62DDD-F793-4374-BEEE-11471A3B497C}" destId="{FAD0B712-10F5-4A4F-B554-A07E061E07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BCC17-E1D0-4613-8F67-9BE6E58B7201}">
      <dsp:nvSpPr>
        <dsp:cNvPr id="0" name=""/>
        <dsp:cNvSpPr/>
      </dsp:nvSpPr>
      <dsp:spPr>
        <a:xfrm>
          <a:off x="629" y="880431"/>
          <a:ext cx="2455489" cy="14732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Veri gizleme işlemi dijital resme bakan bir kişinin anlayamayacağı bir şekilde gizlenmesi işlemidir.</a:t>
          </a:r>
          <a:endParaRPr lang="en-US" sz="1200" kern="1200" dirty="0">
            <a:latin typeface="Times New Roman" panose="02020603050405020304" pitchFamily="18" charset="0"/>
            <a:cs typeface="Times New Roman" panose="02020603050405020304" pitchFamily="18" charset="0"/>
          </a:endParaRPr>
        </a:p>
      </dsp:txBody>
      <dsp:txXfrm>
        <a:off x="629" y="880431"/>
        <a:ext cx="2455489" cy="1473293"/>
      </dsp:txXfrm>
    </dsp:sp>
    <dsp:sp modelId="{622E2C86-5961-4D7E-91C0-D7026B754425}">
      <dsp:nvSpPr>
        <dsp:cNvPr id="0" name=""/>
        <dsp:cNvSpPr/>
      </dsp:nvSpPr>
      <dsp:spPr>
        <a:xfrm>
          <a:off x="2701668" y="880431"/>
          <a:ext cx="2455489" cy="14732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PNG, JPEG, GIFF ve BMP formatları kullanılabilmektedir</a:t>
          </a:r>
          <a:r>
            <a:rPr lang="tr-TR" sz="1500" kern="1200" dirty="0"/>
            <a:t>.</a:t>
          </a:r>
          <a:endParaRPr lang="en-US" sz="1500" kern="1200" dirty="0"/>
        </a:p>
      </dsp:txBody>
      <dsp:txXfrm>
        <a:off x="2701668" y="880431"/>
        <a:ext cx="2455489" cy="1473293"/>
      </dsp:txXfrm>
    </dsp:sp>
    <dsp:sp modelId="{E984577F-46EA-4E6B-9E03-5CF6FA42C6B7}">
      <dsp:nvSpPr>
        <dsp:cNvPr id="0" name=""/>
        <dsp:cNvSpPr/>
      </dsp:nvSpPr>
      <dsp:spPr>
        <a:xfrm>
          <a:off x="629" y="2599274"/>
          <a:ext cx="2455489" cy="14732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İletişim ortamlarında fazla kullanılmakta ve iletimleri kolay ve yaygındır.</a:t>
          </a:r>
          <a:endParaRPr lang="en-US" sz="1200" kern="1200" dirty="0">
            <a:latin typeface="Times New Roman" panose="02020603050405020304" pitchFamily="18" charset="0"/>
            <a:cs typeface="Times New Roman" panose="02020603050405020304" pitchFamily="18" charset="0"/>
          </a:endParaRPr>
        </a:p>
      </dsp:txBody>
      <dsp:txXfrm>
        <a:off x="629" y="2599274"/>
        <a:ext cx="2455489" cy="1473293"/>
      </dsp:txXfrm>
    </dsp:sp>
    <dsp:sp modelId="{C0C36977-E2F1-430A-8702-4A35D7F82A72}">
      <dsp:nvSpPr>
        <dsp:cNvPr id="0" name=""/>
        <dsp:cNvSpPr/>
      </dsp:nvSpPr>
      <dsp:spPr>
        <a:xfrm>
          <a:off x="2701668" y="2599274"/>
          <a:ext cx="2455489" cy="14732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Kullanılmasının en önemli sebeplerinden biri saklanılacak verinin çok olmasıdır.</a:t>
          </a:r>
          <a:endParaRPr lang="en-US" sz="1200" kern="1200" dirty="0">
            <a:latin typeface="Times New Roman" panose="02020603050405020304" pitchFamily="18" charset="0"/>
            <a:cs typeface="Times New Roman" panose="02020603050405020304" pitchFamily="18" charset="0"/>
          </a:endParaRPr>
        </a:p>
      </dsp:txBody>
      <dsp:txXfrm>
        <a:off x="2701668" y="2599274"/>
        <a:ext cx="2455489" cy="1473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EBCB0-BD26-413A-8304-52328EAD2FFB}">
      <dsp:nvSpPr>
        <dsp:cNvPr id="0" name=""/>
        <dsp:cNvSpPr/>
      </dsp:nvSpPr>
      <dsp:spPr>
        <a:xfrm>
          <a:off x="33173" y="112455"/>
          <a:ext cx="1243444" cy="12434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C3732-317C-4363-9906-E2577A4CC408}">
      <dsp:nvSpPr>
        <dsp:cNvPr id="0" name=""/>
        <dsp:cNvSpPr/>
      </dsp:nvSpPr>
      <dsp:spPr>
        <a:xfrm>
          <a:off x="294297" y="373579"/>
          <a:ext cx="721197" cy="721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BF6CD6-FF91-4D01-BAB3-2778FC740167}">
      <dsp:nvSpPr>
        <dsp:cNvPr id="0" name=""/>
        <dsp:cNvSpPr/>
      </dsp:nvSpPr>
      <dsp:spPr>
        <a:xfrm>
          <a:off x="1543070" y="112455"/>
          <a:ext cx="2930976" cy="1243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Alan Dönüştürme Teknikleri</a:t>
          </a:r>
          <a:endParaRPr lang="en-US" sz="2400" kern="1200"/>
        </a:p>
      </dsp:txBody>
      <dsp:txXfrm>
        <a:off x="1543070" y="112455"/>
        <a:ext cx="2930976" cy="1243444"/>
      </dsp:txXfrm>
    </dsp:sp>
    <dsp:sp modelId="{F6CA6CFB-7EC5-40C3-9151-A90E8614F661}">
      <dsp:nvSpPr>
        <dsp:cNvPr id="0" name=""/>
        <dsp:cNvSpPr/>
      </dsp:nvSpPr>
      <dsp:spPr>
        <a:xfrm>
          <a:off x="4984747" y="112455"/>
          <a:ext cx="1243444" cy="12434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53A7A-FE73-49A4-A474-9070D95D9B25}">
      <dsp:nvSpPr>
        <dsp:cNvPr id="0" name=""/>
        <dsp:cNvSpPr/>
      </dsp:nvSpPr>
      <dsp:spPr>
        <a:xfrm>
          <a:off x="5245870" y="373579"/>
          <a:ext cx="721197" cy="721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1CBAE8-325C-4FB6-9837-4BA233F714CD}">
      <dsp:nvSpPr>
        <dsp:cNvPr id="0" name=""/>
        <dsp:cNvSpPr/>
      </dsp:nvSpPr>
      <dsp:spPr>
        <a:xfrm>
          <a:off x="6494644" y="112455"/>
          <a:ext cx="2930976" cy="1243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Maskeleme ve Filtreleme Yöntemleri</a:t>
          </a:r>
          <a:endParaRPr lang="en-US" sz="2400" kern="1200"/>
        </a:p>
      </dsp:txBody>
      <dsp:txXfrm>
        <a:off x="6494644" y="112455"/>
        <a:ext cx="2930976" cy="1243444"/>
      </dsp:txXfrm>
    </dsp:sp>
    <dsp:sp modelId="{4A314A1B-A7EF-4340-A11D-716449A1D501}">
      <dsp:nvSpPr>
        <dsp:cNvPr id="0" name=""/>
        <dsp:cNvSpPr/>
      </dsp:nvSpPr>
      <dsp:spPr>
        <a:xfrm>
          <a:off x="33173" y="1911329"/>
          <a:ext cx="1243444" cy="12434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9ECE8-EF14-41D8-9767-407648234C75}">
      <dsp:nvSpPr>
        <dsp:cNvPr id="0" name=""/>
        <dsp:cNvSpPr/>
      </dsp:nvSpPr>
      <dsp:spPr>
        <a:xfrm>
          <a:off x="294297" y="2172452"/>
          <a:ext cx="721197" cy="721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8F2D0D-D406-4C6C-A5B4-D25679EC529B}">
      <dsp:nvSpPr>
        <dsp:cNvPr id="0" name=""/>
        <dsp:cNvSpPr/>
      </dsp:nvSpPr>
      <dsp:spPr>
        <a:xfrm>
          <a:off x="1543070" y="1911329"/>
          <a:ext cx="2930976" cy="1243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Uzaysal Alanı Teknikleri</a:t>
          </a:r>
          <a:endParaRPr lang="en-US" sz="2400" kern="1200"/>
        </a:p>
      </dsp:txBody>
      <dsp:txXfrm>
        <a:off x="1543070" y="1911329"/>
        <a:ext cx="2930976" cy="1243444"/>
      </dsp:txXfrm>
    </dsp:sp>
    <dsp:sp modelId="{1B1865F1-3E5F-401F-BD85-779C15A66B38}">
      <dsp:nvSpPr>
        <dsp:cNvPr id="0" name=""/>
        <dsp:cNvSpPr/>
      </dsp:nvSpPr>
      <dsp:spPr>
        <a:xfrm>
          <a:off x="4984747" y="1911329"/>
          <a:ext cx="1243444" cy="12434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0C14B-15ED-4BBC-8497-C9540E9DCCBD}">
      <dsp:nvSpPr>
        <dsp:cNvPr id="0" name=""/>
        <dsp:cNvSpPr/>
      </dsp:nvSpPr>
      <dsp:spPr>
        <a:xfrm>
          <a:off x="5245870" y="2172452"/>
          <a:ext cx="721197" cy="7211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5148E6-B0F6-44AE-BB6C-69A7B513A2FC}">
      <dsp:nvSpPr>
        <dsp:cNvPr id="0" name=""/>
        <dsp:cNvSpPr/>
      </dsp:nvSpPr>
      <dsp:spPr>
        <a:xfrm>
          <a:off x="6494644" y="1911329"/>
          <a:ext cx="2930976" cy="1243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Çarpıtma Teknikleri</a:t>
          </a:r>
          <a:endParaRPr lang="en-US" sz="2400" kern="1200"/>
        </a:p>
      </dsp:txBody>
      <dsp:txXfrm>
        <a:off x="6494644" y="1911329"/>
        <a:ext cx="2930976" cy="1243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2D451-013D-48C4-B070-4D811362EFAE}">
      <dsp:nvSpPr>
        <dsp:cNvPr id="0" name=""/>
        <dsp:cNvSpPr/>
      </dsp:nvSpPr>
      <dsp:spPr>
        <a:xfrm>
          <a:off x="673" y="794657"/>
          <a:ext cx="2628287" cy="15769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Hareketsiz görüntülerin kapasiteleri belirlenen sınırları aşamadığından </a:t>
          </a:r>
          <a:r>
            <a:rPr lang="tr-TR" sz="1200" kern="1200" dirty="0" err="1">
              <a:latin typeface="Times New Roman" panose="02020603050405020304" pitchFamily="18" charset="0"/>
              <a:cs typeface="Times New Roman" panose="02020603050405020304" pitchFamily="18" charset="0"/>
            </a:rPr>
            <a:t>steganografi</a:t>
          </a:r>
          <a:r>
            <a:rPr lang="tr-TR" sz="1200" kern="1200" dirty="0">
              <a:latin typeface="Times New Roman" panose="02020603050405020304" pitchFamily="18" charset="0"/>
              <a:cs typeface="Times New Roman" panose="02020603050405020304" pitchFamily="18" charset="0"/>
            </a:rPr>
            <a:t> üzerinde çalışan araştırmacılar hareketli görüntü dosyaları yani video üzerinde yoğunlaşmaktadır.</a:t>
          </a:r>
          <a:endParaRPr lang="en-US" sz="1200" kern="1200" dirty="0">
            <a:latin typeface="Times New Roman" panose="02020603050405020304" pitchFamily="18" charset="0"/>
            <a:cs typeface="Times New Roman" panose="02020603050405020304" pitchFamily="18" charset="0"/>
          </a:endParaRPr>
        </a:p>
      </dsp:txBody>
      <dsp:txXfrm>
        <a:off x="673" y="794657"/>
        <a:ext cx="2628287" cy="1576972"/>
      </dsp:txXfrm>
    </dsp:sp>
    <dsp:sp modelId="{C2706D72-1CE0-427D-8BE5-DF232B746388}">
      <dsp:nvSpPr>
        <dsp:cNvPr id="0" name=""/>
        <dsp:cNvSpPr/>
      </dsp:nvSpPr>
      <dsp:spPr>
        <a:xfrm>
          <a:off x="2891790" y="794657"/>
          <a:ext cx="2628287" cy="15769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Temel olarak ses ve görüntü türlerinin birleşimi ile oluşmuş bir türdür.</a:t>
          </a:r>
          <a:endParaRPr lang="en-US" sz="1200" kern="1200" dirty="0">
            <a:latin typeface="Times New Roman" panose="02020603050405020304" pitchFamily="18" charset="0"/>
            <a:cs typeface="Times New Roman" panose="02020603050405020304" pitchFamily="18" charset="0"/>
          </a:endParaRPr>
        </a:p>
      </dsp:txBody>
      <dsp:txXfrm>
        <a:off x="2891790" y="794657"/>
        <a:ext cx="2628287" cy="1576972"/>
      </dsp:txXfrm>
    </dsp:sp>
    <dsp:sp modelId="{D6883C8B-584B-4C35-9A15-8EB67CAB6DE9}">
      <dsp:nvSpPr>
        <dsp:cNvPr id="0" name=""/>
        <dsp:cNvSpPr/>
      </dsp:nvSpPr>
      <dsp:spPr>
        <a:xfrm>
          <a:off x="673" y="2634458"/>
          <a:ext cx="2628287" cy="15769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Kullanılma amaçlarının en başında büyük miktarda veri gizleme kapasitesi yer almaktadır.</a:t>
          </a:r>
          <a:endParaRPr lang="en-US" sz="1200" kern="1200" dirty="0">
            <a:latin typeface="Times New Roman" panose="02020603050405020304" pitchFamily="18" charset="0"/>
            <a:cs typeface="Times New Roman" panose="02020603050405020304" pitchFamily="18" charset="0"/>
          </a:endParaRPr>
        </a:p>
      </dsp:txBody>
      <dsp:txXfrm>
        <a:off x="673" y="2634458"/>
        <a:ext cx="2628287" cy="1576972"/>
      </dsp:txXfrm>
    </dsp:sp>
    <dsp:sp modelId="{0C759FA4-CBCA-4607-9FE7-BA2E63A6025F}">
      <dsp:nvSpPr>
        <dsp:cNvPr id="0" name=""/>
        <dsp:cNvSpPr/>
      </dsp:nvSpPr>
      <dsp:spPr>
        <a:xfrm>
          <a:off x="2891790" y="2634458"/>
          <a:ext cx="2628287" cy="1576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latin typeface="Times New Roman" panose="02020603050405020304" pitchFamily="18" charset="0"/>
              <a:cs typeface="Times New Roman" panose="02020603050405020304" pitchFamily="18" charset="0"/>
            </a:rPr>
            <a:t>Kullanılan formatlar MP4, AVI, MPEG, H.264 ve çeşitli formatlar olmaktadır</a:t>
          </a:r>
          <a:r>
            <a:rPr lang="tr-TR" sz="1200" kern="1200" dirty="0"/>
            <a:t>.</a:t>
          </a:r>
          <a:endParaRPr lang="en-US" sz="1200" kern="1200" dirty="0"/>
        </a:p>
      </dsp:txBody>
      <dsp:txXfrm>
        <a:off x="2891790" y="2634458"/>
        <a:ext cx="2628287" cy="15769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E5D3E-1818-463E-9378-876FFBCB4144}">
      <dsp:nvSpPr>
        <dsp:cNvPr id="0" name=""/>
        <dsp:cNvSpPr/>
      </dsp:nvSpPr>
      <dsp:spPr>
        <a:xfrm>
          <a:off x="102393" y="0"/>
          <a:ext cx="4953000" cy="4953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D54F9-524B-4FCC-8169-63A0DD7A24CD}">
      <dsp:nvSpPr>
        <dsp:cNvPr id="0" name=""/>
        <dsp:cNvSpPr/>
      </dsp:nvSpPr>
      <dsp:spPr>
        <a:xfrm>
          <a:off x="572928" y="47053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dirty="0">
              <a:latin typeface="Times New Roman" panose="02020603050405020304" pitchFamily="18" charset="0"/>
              <a:cs typeface="Times New Roman" panose="02020603050405020304" pitchFamily="18" charset="0"/>
            </a:rPr>
            <a:t>Tekdüzen Olmayan Dikdörtgen Bölümleme Yöntemi: </a:t>
          </a:r>
          <a:r>
            <a:rPr lang="tr-TR" sz="1300" kern="1200" dirty="0">
              <a:latin typeface="Times New Roman" panose="02020603050405020304" pitchFamily="18" charset="0"/>
              <a:cs typeface="Times New Roman" panose="02020603050405020304" pitchFamily="18" charset="0"/>
            </a:rPr>
            <a:t>Sıkıştırılmamış videolar için kullanılmaktadır. Ana video içerisinde sıkıştırılmamış video saklanmaktadır.</a:t>
          </a:r>
          <a:endParaRPr lang="en-US" sz="1300" kern="1200" dirty="0">
            <a:latin typeface="Times New Roman" panose="02020603050405020304" pitchFamily="18" charset="0"/>
            <a:cs typeface="Times New Roman" panose="02020603050405020304" pitchFamily="18" charset="0"/>
          </a:endParaRPr>
        </a:p>
      </dsp:txBody>
      <dsp:txXfrm>
        <a:off x="667224" y="564831"/>
        <a:ext cx="1743078" cy="1743078"/>
      </dsp:txXfrm>
    </dsp:sp>
    <dsp:sp modelId="{B99C0FFD-49E3-4E82-B380-3FF32542DEED}">
      <dsp:nvSpPr>
        <dsp:cNvPr id="0" name=""/>
        <dsp:cNvSpPr/>
      </dsp:nvSpPr>
      <dsp:spPr>
        <a:xfrm>
          <a:off x="2653189" y="47053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dirty="0">
              <a:latin typeface="Times New Roman" panose="02020603050405020304" pitchFamily="18" charset="0"/>
              <a:cs typeface="Times New Roman" panose="02020603050405020304" pitchFamily="18" charset="0"/>
            </a:rPr>
            <a:t>Maskeleme ve Filtreleme Yöntemleri: </a:t>
          </a:r>
          <a:r>
            <a:rPr lang="tr-TR" sz="1300" kern="1200" dirty="0">
              <a:latin typeface="Times New Roman" panose="02020603050405020304" pitchFamily="18" charset="0"/>
              <a:cs typeface="Times New Roman" panose="02020603050405020304" pitchFamily="18" charset="0"/>
            </a:rPr>
            <a:t>24-Bit renk kod yapısına sahip resimler kullanılmaktadır.</a:t>
          </a:r>
          <a:endParaRPr lang="en-US" sz="1300" kern="1200" dirty="0">
            <a:latin typeface="Times New Roman" panose="02020603050405020304" pitchFamily="18" charset="0"/>
            <a:cs typeface="Times New Roman" panose="02020603050405020304" pitchFamily="18" charset="0"/>
          </a:endParaRPr>
        </a:p>
      </dsp:txBody>
      <dsp:txXfrm>
        <a:off x="2747485" y="564831"/>
        <a:ext cx="1743078" cy="1743078"/>
      </dsp:txXfrm>
    </dsp:sp>
    <dsp:sp modelId="{4A0CF7DD-36AB-4DEC-BD1D-77393335791B}">
      <dsp:nvSpPr>
        <dsp:cNvPr id="0" name=""/>
        <dsp:cNvSpPr/>
      </dsp:nvSpPr>
      <dsp:spPr>
        <a:xfrm>
          <a:off x="572928" y="255079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dirty="0">
              <a:latin typeface="Times New Roman" panose="02020603050405020304" pitchFamily="18" charset="0"/>
              <a:cs typeface="Times New Roman" panose="02020603050405020304" pitchFamily="18" charset="0"/>
            </a:rPr>
            <a:t>Sıkıştırma Video </a:t>
          </a:r>
          <a:r>
            <a:rPr lang="tr-TR" sz="1300" b="1" kern="1200" dirty="0" err="1">
              <a:latin typeface="Times New Roman" panose="02020603050405020304" pitchFamily="18" charset="0"/>
              <a:cs typeface="Times New Roman" panose="02020603050405020304" pitchFamily="18" charset="0"/>
            </a:rPr>
            <a:t>Steganografisi</a:t>
          </a:r>
          <a:r>
            <a:rPr lang="tr-TR" sz="1300" b="1" kern="1200" dirty="0">
              <a:latin typeface="Times New Roman" panose="02020603050405020304" pitchFamily="18" charset="0"/>
              <a:cs typeface="Times New Roman" panose="02020603050405020304" pitchFamily="18" charset="0"/>
            </a:rPr>
            <a:t>: </a:t>
          </a:r>
          <a:r>
            <a:rPr lang="tr-TR" sz="1300" kern="1200" dirty="0">
              <a:latin typeface="Times New Roman" panose="02020603050405020304" pitchFamily="18" charset="0"/>
              <a:cs typeface="Times New Roman" panose="02020603050405020304" pitchFamily="18" charset="0"/>
            </a:rPr>
            <a:t>İşlemlerin tamamen sıkıştırılan alanda yapılması işlemine denmektedir.</a:t>
          </a:r>
          <a:endParaRPr lang="en-US" sz="1300" kern="1200" dirty="0">
            <a:latin typeface="Times New Roman" panose="02020603050405020304" pitchFamily="18" charset="0"/>
            <a:cs typeface="Times New Roman" panose="02020603050405020304" pitchFamily="18" charset="0"/>
          </a:endParaRPr>
        </a:p>
      </dsp:txBody>
      <dsp:txXfrm>
        <a:off x="667224" y="2645091"/>
        <a:ext cx="1743078" cy="1743078"/>
      </dsp:txXfrm>
    </dsp:sp>
    <dsp:sp modelId="{A51F0FE3-2FC3-407A-A953-24C6DA18D2F0}">
      <dsp:nvSpPr>
        <dsp:cNvPr id="0" name=""/>
        <dsp:cNvSpPr/>
      </dsp:nvSpPr>
      <dsp:spPr>
        <a:xfrm>
          <a:off x="2653189" y="255079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dirty="0">
              <a:latin typeface="Times New Roman" panose="02020603050405020304" pitchFamily="18" charset="0"/>
              <a:cs typeface="Times New Roman" panose="02020603050405020304" pitchFamily="18" charset="0"/>
            </a:rPr>
            <a:t>Anti-Adli Yöntemi: </a:t>
          </a:r>
          <a:r>
            <a:rPr lang="tr-TR" sz="1300" kern="1200" dirty="0">
              <a:latin typeface="Times New Roman" panose="02020603050405020304" pitchFamily="18" charset="0"/>
              <a:cs typeface="Times New Roman" panose="02020603050405020304" pitchFamily="18" charset="0"/>
            </a:rPr>
            <a:t>Bilgisayar hukuk bilimlerine saldırmak için bilgilere zarar vermek, gizlemek ve işletmek için yapılan alıştırmalardır.</a:t>
          </a:r>
          <a:endParaRPr lang="en-US" sz="1300" kern="1200" dirty="0">
            <a:latin typeface="Times New Roman" panose="02020603050405020304" pitchFamily="18" charset="0"/>
            <a:cs typeface="Times New Roman" panose="02020603050405020304" pitchFamily="18" charset="0"/>
          </a:endParaRPr>
        </a:p>
      </dsp:txBody>
      <dsp:txXfrm>
        <a:off x="2747485" y="2645091"/>
        <a:ext cx="1743078" cy="17430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876DB-3D3C-46AC-B1FA-1B212991D8D4}">
      <dsp:nvSpPr>
        <dsp:cNvPr id="0" name=""/>
        <dsp:cNvSpPr/>
      </dsp:nvSpPr>
      <dsp:spPr>
        <a:xfrm>
          <a:off x="1063146" y="744474"/>
          <a:ext cx="1116970" cy="1116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FD4F5A-9B7D-49CF-B70F-1A5E38B812E1}">
      <dsp:nvSpPr>
        <dsp:cNvPr id="0" name=""/>
        <dsp:cNvSpPr/>
      </dsp:nvSpPr>
      <dsp:spPr>
        <a:xfrm>
          <a:off x="380553" y="2185680"/>
          <a:ext cx="24821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b="1" kern="1200"/>
            <a:t>Signal Noise Ratio (SNR): </a:t>
          </a:r>
          <a:r>
            <a:rPr lang="tr-TR" sz="1100" kern="1200"/>
            <a:t>Sinyalin seviyesini arka plandaki gürültü seviyesiyle karşılaştıran bir ölçüdür.</a:t>
          </a:r>
          <a:endParaRPr lang="en-US" sz="1100" kern="1200"/>
        </a:p>
      </dsp:txBody>
      <dsp:txXfrm>
        <a:off x="380553" y="2185680"/>
        <a:ext cx="2482155" cy="720000"/>
      </dsp:txXfrm>
    </dsp:sp>
    <dsp:sp modelId="{CBFF8404-2311-467A-8C59-2529FDEAACE1}">
      <dsp:nvSpPr>
        <dsp:cNvPr id="0" name=""/>
        <dsp:cNvSpPr/>
      </dsp:nvSpPr>
      <dsp:spPr>
        <a:xfrm>
          <a:off x="3979679" y="744474"/>
          <a:ext cx="1116970" cy="1116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1A23E-7F8C-4096-9C55-AE87C2F363BA}">
      <dsp:nvSpPr>
        <dsp:cNvPr id="0" name=""/>
        <dsp:cNvSpPr/>
      </dsp:nvSpPr>
      <dsp:spPr>
        <a:xfrm>
          <a:off x="3297086" y="2185680"/>
          <a:ext cx="24821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b="1" kern="1200"/>
            <a:t>Entropi: </a:t>
          </a:r>
          <a:r>
            <a:rPr lang="tr-TR" sz="1100" kern="1200"/>
            <a:t>Bir sistemdeki rastgele oluşum veya bozukluk olarak tanımlanır.</a:t>
          </a:r>
          <a:endParaRPr lang="en-US" sz="1100" kern="1200"/>
        </a:p>
      </dsp:txBody>
      <dsp:txXfrm>
        <a:off x="3297086" y="2185680"/>
        <a:ext cx="2482155" cy="720000"/>
      </dsp:txXfrm>
    </dsp:sp>
    <dsp:sp modelId="{65C09053-29AB-45D7-90CD-DCA5CC7A38F7}">
      <dsp:nvSpPr>
        <dsp:cNvPr id="0" name=""/>
        <dsp:cNvSpPr/>
      </dsp:nvSpPr>
      <dsp:spPr>
        <a:xfrm>
          <a:off x="6896212" y="744474"/>
          <a:ext cx="1116970" cy="1116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0B712-10F5-4A4F-B554-A07E061E0709}">
      <dsp:nvSpPr>
        <dsp:cNvPr id="0" name=""/>
        <dsp:cNvSpPr/>
      </dsp:nvSpPr>
      <dsp:spPr>
        <a:xfrm>
          <a:off x="6213619" y="2185680"/>
          <a:ext cx="24821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b="1" kern="1200"/>
            <a:t>Structural Similarites (SSIM): </a:t>
          </a:r>
          <a:r>
            <a:rPr lang="tr-TR" sz="1100" kern="1200"/>
            <a:t>Steganografik olarak algılanamazlığın kalitesini, orijinal ve işlenmiş görüntü arasındaki benzerliği ölçmek için kullanılan bir yöntemdir.</a:t>
          </a:r>
          <a:endParaRPr lang="en-US" sz="1100" kern="1200"/>
        </a:p>
      </dsp:txBody>
      <dsp:txXfrm>
        <a:off x="6213619" y="2185680"/>
        <a:ext cx="248215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0150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6924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8828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14850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48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3737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9299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00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223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3960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1/2/2024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16335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1/2/2024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63320486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yagram, metin, daire, tasarım içeren bir resim&#10;&#10;Açıklama otomatik olarak oluşturuldu">
            <a:extLst>
              <a:ext uri="{FF2B5EF4-FFF2-40B4-BE49-F238E27FC236}">
                <a16:creationId xmlns:a16="http://schemas.microsoft.com/office/drawing/2014/main" id="{98C7FA08-322D-FCAF-9251-7B41658566D4}"/>
              </a:ext>
            </a:extLst>
          </p:cNvPr>
          <p:cNvPicPr>
            <a:picLocks noChangeAspect="1"/>
          </p:cNvPicPr>
          <p:nvPr/>
        </p:nvPicPr>
        <p:blipFill rotWithShape="1">
          <a:blip r:embed="rId2"/>
          <a:srcRect t="8567" b="12762"/>
          <a:stretch/>
        </p:blipFill>
        <p:spPr>
          <a:xfrm>
            <a:off x="20" y="10"/>
            <a:ext cx="12191979" cy="6857989"/>
          </a:xfrm>
          <a:prstGeom prst="rect">
            <a:avLst/>
          </a:prstGeom>
        </p:spPr>
      </p:pic>
      <p:sp useBgFill="1">
        <p:nvSpPr>
          <p:cNvPr id="20" name="Freeform: Shape 19">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8B37B06-A203-BD01-987D-3FD915007F99}"/>
              </a:ext>
            </a:extLst>
          </p:cNvPr>
          <p:cNvSpPr>
            <a:spLocks noGrp="1"/>
          </p:cNvSpPr>
          <p:nvPr>
            <p:ph type="ctrTitle"/>
          </p:nvPr>
        </p:nvSpPr>
        <p:spPr>
          <a:xfrm>
            <a:off x="4521389" y="1826096"/>
            <a:ext cx="3149221" cy="2142699"/>
          </a:xfrm>
        </p:spPr>
        <p:txBody>
          <a:bodyPr anchor="b">
            <a:normAutofit/>
          </a:bodyPr>
          <a:lstStyle/>
          <a:p>
            <a:pPr algn="ctr"/>
            <a:r>
              <a:rPr lang="tr-TR" sz="4000">
                <a:latin typeface="Times New Roman" panose="02020603050405020304" pitchFamily="18" charset="0"/>
                <a:cs typeface="Times New Roman" panose="02020603050405020304" pitchFamily="18" charset="0"/>
              </a:rPr>
              <a:t>Görünti (Image) Steganografi</a:t>
            </a:r>
          </a:p>
        </p:txBody>
      </p:sp>
      <p:sp>
        <p:nvSpPr>
          <p:cNvPr id="3" name="Alt Başlık 2">
            <a:extLst>
              <a:ext uri="{FF2B5EF4-FFF2-40B4-BE49-F238E27FC236}">
                <a16:creationId xmlns:a16="http://schemas.microsoft.com/office/drawing/2014/main" id="{387002A6-2B25-55EC-4A5D-133BB4714BD1}"/>
              </a:ext>
            </a:extLst>
          </p:cNvPr>
          <p:cNvSpPr>
            <a:spLocks noGrp="1"/>
          </p:cNvSpPr>
          <p:nvPr>
            <p:ph type="subTitle" idx="1"/>
          </p:nvPr>
        </p:nvSpPr>
        <p:spPr>
          <a:xfrm>
            <a:off x="4642513" y="4196605"/>
            <a:ext cx="2906973" cy="948601"/>
          </a:xfrm>
        </p:spPr>
        <p:txBody>
          <a:bodyPr anchor="t">
            <a:normAutofit/>
          </a:bodyPr>
          <a:lstStyle/>
          <a:p>
            <a:pPr algn="ctr"/>
            <a:endParaRPr lang="tr-TR"/>
          </a:p>
        </p:txBody>
      </p:sp>
      <p:sp>
        <p:nvSpPr>
          <p:cNvPr id="22" name="Freeform: Shape 21">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327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BABF50-C7A9-7724-CEF8-49FAC6A82078}"/>
              </a:ext>
            </a:extLst>
          </p:cNvPr>
          <p:cNvSpPr>
            <a:spLocks noGrp="1"/>
          </p:cNvSpPr>
          <p:nvPr>
            <p:ph type="title"/>
          </p:nvPr>
        </p:nvSpPr>
        <p:spPr/>
        <p:txBody>
          <a:bodyPr>
            <a:normAutofit/>
          </a:bodyPr>
          <a:lstStyle/>
          <a:p>
            <a:r>
              <a:rPr lang="tr-TR" b="1" dirty="0">
                <a:latin typeface="Times New Roman" panose="02020603050405020304" pitchFamily="18" charset="0"/>
                <a:cs typeface="Times New Roman" panose="02020603050405020304" pitchFamily="18" charset="0"/>
              </a:rPr>
              <a:t>En Önemsiz Bite Ekleme Yöntemi (LSB)</a:t>
            </a:r>
          </a:p>
        </p:txBody>
      </p:sp>
      <p:sp>
        <p:nvSpPr>
          <p:cNvPr id="3" name="Metin Yer Tutucusu 2">
            <a:extLst>
              <a:ext uri="{FF2B5EF4-FFF2-40B4-BE49-F238E27FC236}">
                <a16:creationId xmlns:a16="http://schemas.microsoft.com/office/drawing/2014/main" id="{CE3A6CAD-C65C-391A-4B3E-DD50B65943E1}"/>
              </a:ext>
            </a:extLst>
          </p:cNvPr>
          <p:cNvSpPr>
            <a:spLocks noGrp="1"/>
          </p:cNvSpPr>
          <p:nvPr>
            <p:ph type="body" idx="1"/>
          </p:nvPr>
        </p:nvSpPr>
        <p:spPr/>
        <p:txBody>
          <a:bodyPr>
            <a:normAutofit/>
          </a:bodyPr>
          <a:lstStyle/>
          <a:p>
            <a:r>
              <a:rPr lang="tr-TR" sz="2000" b="0" i="1" dirty="0">
                <a:latin typeface="Times New Roman" panose="02020603050405020304" pitchFamily="18" charset="0"/>
                <a:cs typeface="Times New Roman" panose="02020603050405020304" pitchFamily="18" charset="0"/>
              </a:rPr>
              <a:t>Avantajları</a:t>
            </a:r>
          </a:p>
        </p:txBody>
      </p:sp>
      <p:sp>
        <p:nvSpPr>
          <p:cNvPr id="4" name="İçerik Yer Tutucusu 3">
            <a:extLst>
              <a:ext uri="{FF2B5EF4-FFF2-40B4-BE49-F238E27FC236}">
                <a16:creationId xmlns:a16="http://schemas.microsoft.com/office/drawing/2014/main" id="{B3183778-E90F-4805-BFDE-51502D5831B8}"/>
              </a:ext>
            </a:extLst>
          </p:cNvPr>
          <p:cNvSpPr>
            <a:spLocks noGrp="1"/>
          </p:cNvSpPr>
          <p:nvPr>
            <p:ph sz="half" idx="2"/>
          </p:nvPr>
        </p:nvSpPr>
        <p:spPr/>
        <p:txBody>
          <a:bodyPr>
            <a:normAutofit/>
          </a:bodyPr>
          <a:lstStyle/>
          <a:p>
            <a:r>
              <a:rPr lang="tr-TR" sz="1800" dirty="0">
                <a:latin typeface="Times New Roman" panose="02020603050405020304" pitchFamily="18" charset="0"/>
                <a:cs typeface="Times New Roman" panose="02020603050405020304" pitchFamily="18" charset="0"/>
              </a:rPr>
              <a:t>Görsel kalite </a:t>
            </a:r>
          </a:p>
          <a:p>
            <a:r>
              <a:rPr lang="tr-TR" sz="1800" dirty="0">
                <a:latin typeface="Times New Roman" panose="02020603050405020304" pitchFamily="18" charset="0"/>
                <a:cs typeface="Times New Roman" panose="02020603050405020304" pitchFamily="18" charset="0"/>
              </a:rPr>
              <a:t>Yüksek veri gizleme kapasitesi</a:t>
            </a:r>
          </a:p>
          <a:p>
            <a:r>
              <a:rPr lang="tr-TR" sz="1800" dirty="0">
                <a:latin typeface="Times New Roman" panose="02020603050405020304" pitchFamily="18" charset="0"/>
                <a:cs typeface="Times New Roman" panose="02020603050405020304" pitchFamily="18" charset="0"/>
              </a:rPr>
              <a:t>Kolay uygulanabilirlik</a:t>
            </a:r>
          </a:p>
        </p:txBody>
      </p:sp>
      <p:sp>
        <p:nvSpPr>
          <p:cNvPr id="5" name="Metin Yer Tutucusu 4">
            <a:extLst>
              <a:ext uri="{FF2B5EF4-FFF2-40B4-BE49-F238E27FC236}">
                <a16:creationId xmlns:a16="http://schemas.microsoft.com/office/drawing/2014/main" id="{8B73C812-B6CD-C64E-64CC-A4E9CBB0A247}"/>
              </a:ext>
            </a:extLst>
          </p:cNvPr>
          <p:cNvSpPr>
            <a:spLocks noGrp="1"/>
          </p:cNvSpPr>
          <p:nvPr>
            <p:ph type="body" sz="quarter" idx="3"/>
          </p:nvPr>
        </p:nvSpPr>
        <p:spPr/>
        <p:txBody>
          <a:bodyPr>
            <a:normAutofit/>
          </a:bodyPr>
          <a:lstStyle/>
          <a:p>
            <a:r>
              <a:rPr lang="tr-TR" sz="2000" b="0" dirty="0" err="1">
                <a:latin typeface="Times New Roman" panose="02020603050405020304" pitchFamily="18" charset="0"/>
                <a:cs typeface="Times New Roman" panose="02020603050405020304" pitchFamily="18" charset="0"/>
              </a:rPr>
              <a:t>dEZAVANTAJLARI</a:t>
            </a:r>
            <a:endParaRPr lang="tr-TR" sz="2000" b="0" dirty="0">
              <a:latin typeface="Times New Roman" panose="02020603050405020304" pitchFamily="18" charset="0"/>
              <a:cs typeface="Times New Roman" panose="02020603050405020304" pitchFamily="18" charset="0"/>
            </a:endParaRPr>
          </a:p>
        </p:txBody>
      </p:sp>
      <p:sp>
        <p:nvSpPr>
          <p:cNvPr id="6" name="İçerik Yer Tutucusu 5">
            <a:extLst>
              <a:ext uri="{FF2B5EF4-FFF2-40B4-BE49-F238E27FC236}">
                <a16:creationId xmlns:a16="http://schemas.microsoft.com/office/drawing/2014/main" id="{91443984-0611-F893-9E7F-C74305BC2973}"/>
              </a:ext>
            </a:extLst>
          </p:cNvPr>
          <p:cNvSpPr>
            <a:spLocks noGrp="1"/>
          </p:cNvSpPr>
          <p:nvPr>
            <p:ph sz="quarter" idx="4"/>
          </p:nvPr>
        </p:nvSpPr>
        <p:spPr/>
        <p:txBody>
          <a:bodyPr>
            <a:normAutofit/>
          </a:bodyPr>
          <a:lstStyle/>
          <a:p>
            <a:r>
              <a:rPr lang="tr-TR" sz="1800" dirty="0">
                <a:latin typeface="Times New Roman" panose="02020603050405020304" pitchFamily="18" charset="0"/>
                <a:cs typeface="Times New Roman" panose="02020603050405020304" pitchFamily="18" charset="0"/>
              </a:rPr>
              <a:t>Saldırılara karşı dayanıklı olmama</a:t>
            </a:r>
          </a:p>
          <a:p>
            <a:r>
              <a:rPr lang="tr-TR" sz="1800" dirty="0">
                <a:latin typeface="Times New Roman" panose="02020603050405020304" pitchFamily="18" charset="0"/>
                <a:cs typeface="Times New Roman" panose="02020603050405020304" pitchFamily="18" charset="0"/>
              </a:rPr>
              <a:t>Sıralı yapılmasından kaynaklı anlaşılabilir</a:t>
            </a:r>
          </a:p>
          <a:p>
            <a:r>
              <a:rPr lang="tr-TR" sz="1800" dirty="0">
                <a:latin typeface="Times New Roman" panose="02020603050405020304" pitchFamily="18" charset="0"/>
                <a:cs typeface="Times New Roman" panose="02020603050405020304" pitchFamily="18" charset="0"/>
              </a:rPr>
              <a:t>Veri kayıplarının ortaya çıkabilmesi</a:t>
            </a:r>
          </a:p>
        </p:txBody>
      </p:sp>
    </p:spTree>
    <p:extLst>
      <p:ext uri="{BB962C8B-B14F-4D97-AF65-F5344CB8AC3E}">
        <p14:creationId xmlns:p14="http://schemas.microsoft.com/office/powerpoint/2010/main" val="415634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5" name="Freeform: Shape 24">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0" name="Rectangle 2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EF7AF7-1E4A-F57D-15F7-BF7222DCAF21}"/>
              </a:ext>
            </a:extLst>
          </p:cNvPr>
          <p:cNvSpPr>
            <a:spLocks noGrp="1"/>
          </p:cNvSpPr>
          <p:nvPr>
            <p:ph type="title"/>
          </p:nvPr>
        </p:nvSpPr>
        <p:spPr>
          <a:xfrm>
            <a:off x="960120" y="960030"/>
            <a:ext cx="4470832" cy="1507398"/>
          </a:xfrm>
        </p:spPr>
        <p:txBody>
          <a:bodyPr vert="horz" lIns="91440" tIns="45720" rIns="91440" bIns="45720" rtlCol="0" anchor="ctr">
            <a:normAutofit/>
          </a:bodyPr>
          <a:lstStyle/>
          <a:p>
            <a:r>
              <a:rPr lang="en-US" kern="1200" dirty="0">
                <a:solidFill>
                  <a:schemeClr val="tx2"/>
                </a:solidFill>
                <a:latin typeface="+mj-lt"/>
                <a:ea typeface="+mj-ea"/>
                <a:cs typeface="+mj-cs"/>
              </a:rPr>
              <a:t>LSB </a:t>
            </a:r>
            <a:r>
              <a:rPr lang="en-US" kern="1200">
                <a:solidFill>
                  <a:schemeClr val="tx2"/>
                </a:solidFill>
                <a:latin typeface="+mj-lt"/>
                <a:ea typeface="+mj-ea"/>
                <a:cs typeface="+mj-cs"/>
              </a:rPr>
              <a:t>Uygulaması</a:t>
            </a:r>
            <a:endParaRPr lang="en-US" kern="1200" dirty="0">
              <a:solidFill>
                <a:schemeClr val="tx2"/>
              </a:solidFill>
              <a:latin typeface="+mj-lt"/>
              <a:ea typeface="+mj-ea"/>
              <a:cs typeface="+mj-cs"/>
            </a:endParaRPr>
          </a:p>
        </p:txBody>
      </p:sp>
      <p:sp>
        <p:nvSpPr>
          <p:cNvPr id="4" name="İçerik Yer Tutucusu 3">
            <a:extLst>
              <a:ext uri="{FF2B5EF4-FFF2-40B4-BE49-F238E27FC236}">
                <a16:creationId xmlns:a16="http://schemas.microsoft.com/office/drawing/2014/main" id="{B272A651-B076-E359-E069-1C22A1F1E7FD}"/>
              </a:ext>
            </a:extLst>
          </p:cNvPr>
          <p:cNvSpPr>
            <a:spLocks noGrp="1"/>
          </p:cNvSpPr>
          <p:nvPr>
            <p:ph sz="half" idx="2"/>
          </p:nvPr>
        </p:nvSpPr>
        <p:spPr>
          <a:xfrm>
            <a:off x="952501" y="2844800"/>
            <a:ext cx="4470831" cy="3053170"/>
          </a:xfrm>
        </p:spPr>
        <p:txBody>
          <a:bodyPr vert="horz" lIns="91440" tIns="45720" rIns="91440" bIns="45720" rtlCol="0" anchor="t">
            <a:normAutofit fontScale="92500"/>
          </a:bodyPr>
          <a:lstStyle/>
          <a:p>
            <a:r>
              <a:rPr lang="en-US" dirty="0">
                <a:latin typeface="Times New Roman" panose="02020603050405020304" pitchFamily="18" charset="0"/>
                <a:cs typeface="Times New Roman" panose="02020603050405020304" pitchFamily="18" charset="0"/>
              </a:rPr>
              <a:t>Var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karşılığı</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10001001 11101001 11101001 10011011 10011011 10001001 00011111 00011101</a:t>
            </a:r>
          </a:p>
          <a:p>
            <a:r>
              <a:rPr lang="en-US" dirty="0">
                <a:latin typeface="Times New Roman" panose="02020603050405020304" pitchFamily="18" charset="0"/>
                <a:cs typeface="Times New Roman" panose="02020603050405020304" pitchFamily="18" charset="0"/>
              </a:rPr>
              <a:t>T (01010100) </a:t>
            </a:r>
            <a:r>
              <a:rPr lang="en-US" dirty="0" err="1">
                <a:latin typeface="Times New Roman" panose="02020603050405020304" pitchFamily="18" charset="0"/>
                <a:cs typeface="Times New Roman" panose="02020603050405020304" pitchFamily="18" charset="0"/>
              </a:rPr>
              <a:t>değeri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ekliyoruz</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Oluşan</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ikili</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10001000 11101001 11101000 10011011 10011010 10001001 00011110 00011100</a:t>
            </a:r>
          </a:p>
        </p:txBody>
      </p:sp>
      <p:cxnSp>
        <p:nvCxnSpPr>
          <p:cNvPr id="32" name="Straight Connector 3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çizgi, diyagram, ekran görüntüsü, paralel içeren bir resim&#10;&#10;Açıklama otomatik olarak oluşturuldu">
            <a:extLst>
              <a:ext uri="{FF2B5EF4-FFF2-40B4-BE49-F238E27FC236}">
                <a16:creationId xmlns:a16="http://schemas.microsoft.com/office/drawing/2014/main" id="{4F15A3FF-4E37-E4B5-7D1B-8018445B8C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8669" y="2071405"/>
            <a:ext cx="4848551" cy="2715188"/>
          </a:xfrm>
          <a:prstGeom prst="rect">
            <a:avLst/>
          </a:prstGeom>
        </p:spPr>
      </p:pic>
    </p:spTree>
    <p:extLst>
      <p:ext uri="{BB962C8B-B14F-4D97-AF65-F5344CB8AC3E}">
        <p14:creationId xmlns:p14="http://schemas.microsoft.com/office/powerpoint/2010/main" val="424303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F54DFD6-3025-F867-2F11-A1F406897E39}"/>
              </a:ext>
            </a:extLst>
          </p:cNvPr>
          <p:cNvSpPr>
            <a:spLocks noGrp="1"/>
          </p:cNvSpPr>
          <p:nvPr>
            <p:ph type="title"/>
          </p:nvPr>
        </p:nvSpPr>
        <p:spPr>
          <a:xfrm>
            <a:off x="960120" y="960030"/>
            <a:ext cx="4470832" cy="1507398"/>
          </a:xfrm>
        </p:spPr>
        <p:txBody>
          <a:bodyPr anchor="ctr">
            <a:normAutofit/>
          </a:bodyPr>
          <a:lstStyle/>
          <a:p>
            <a:endParaRPr lang="tr-TR"/>
          </a:p>
        </p:txBody>
      </p:sp>
      <p:sp>
        <p:nvSpPr>
          <p:cNvPr id="9" name="Content Placeholder 8">
            <a:extLst>
              <a:ext uri="{FF2B5EF4-FFF2-40B4-BE49-F238E27FC236}">
                <a16:creationId xmlns:a16="http://schemas.microsoft.com/office/drawing/2014/main" id="{21061659-726D-AA48-73A4-15D3D1A404CB}"/>
              </a:ext>
            </a:extLst>
          </p:cNvPr>
          <p:cNvSpPr>
            <a:spLocks noGrp="1"/>
          </p:cNvSpPr>
          <p:nvPr>
            <p:ph idx="1"/>
          </p:nvPr>
        </p:nvSpPr>
        <p:spPr>
          <a:xfrm>
            <a:off x="952501" y="2844800"/>
            <a:ext cx="4470831" cy="3053170"/>
          </a:xfrm>
        </p:spPr>
        <p:txBody>
          <a:bodyPr anchor="t">
            <a:normAutofit/>
          </a:bodyPr>
          <a:lstStyle/>
          <a:p>
            <a:r>
              <a:rPr lang="tr-TR" dirty="0">
                <a:latin typeface="Times New Roman" panose="02020603050405020304" pitchFamily="18" charset="0"/>
                <a:cs typeface="Times New Roman" panose="02020603050405020304" pitchFamily="18" charset="0"/>
              </a:rPr>
              <a:t>«Y» Harfinin ASCII karakter karşılığı olan «01011001» verisinin bir görüntüye işlenmesi özetidir.</a:t>
            </a:r>
          </a:p>
          <a:p>
            <a:r>
              <a:rPr lang="tr-TR" dirty="0">
                <a:latin typeface="Times New Roman" panose="02020603050405020304" pitchFamily="18" charset="0"/>
                <a:cs typeface="Times New Roman" panose="02020603050405020304" pitchFamily="18" charset="0"/>
              </a:rPr>
              <a:t>Kırmızı renkli olan bitler değişmiş olduğunu</a:t>
            </a:r>
          </a:p>
          <a:p>
            <a:r>
              <a:rPr lang="tr-TR" dirty="0">
                <a:latin typeface="Times New Roman" panose="02020603050405020304" pitchFamily="18" charset="0"/>
                <a:cs typeface="Times New Roman" panose="02020603050405020304" pitchFamily="18" charset="0"/>
              </a:rPr>
              <a:t>Mavi renkli olan bitler aynı şekilde kaldığını göstermektedir.</a:t>
            </a:r>
            <a:endParaRPr lang="en-US"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İçerik Yer Tutucusu 4" descr="metin, ekran görüntüsü, sayı, numara, yazı tipi içeren bir resim&#10;&#10;Açıklama otomatik olarak oluşturuldu">
            <a:extLst>
              <a:ext uri="{FF2B5EF4-FFF2-40B4-BE49-F238E27FC236}">
                <a16:creationId xmlns:a16="http://schemas.microsoft.com/office/drawing/2014/main" id="{DBD0E439-038B-5E4D-2C63-6AC0B338D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669" y="1736461"/>
            <a:ext cx="4848551" cy="3385077"/>
          </a:xfrm>
          <a:prstGeom prst="rect">
            <a:avLst/>
          </a:prstGeom>
        </p:spPr>
      </p:pic>
    </p:spTree>
    <p:extLst>
      <p:ext uri="{BB962C8B-B14F-4D97-AF65-F5344CB8AC3E}">
        <p14:creationId xmlns:p14="http://schemas.microsoft.com/office/powerpoint/2010/main" val="197084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7A591E-863D-46C2-AEA3-E26C1714C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3F36832-FB53-ED45-D0B1-735EFE12196B}"/>
              </a:ext>
            </a:extLst>
          </p:cNvPr>
          <p:cNvSpPr>
            <a:spLocks noGrp="1"/>
          </p:cNvSpPr>
          <p:nvPr>
            <p:ph type="title"/>
          </p:nvPr>
        </p:nvSpPr>
        <p:spPr>
          <a:xfrm>
            <a:off x="5019741" y="960120"/>
            <a:ext cx="6219758" cy="1508760"/>
          </a:xfrm>
        </p:spPr>
        <p:txBody>
          <a:bodyPr anchor="ctr">
            <a:normAutofit/>
          </a:bodyPr>
          <a:lstStyle/>
          <a:p>
            <a:pPr algn="r"/>
            <a:r>
              <a:rPr lang="tr-TR" sz="3800" dirty="0">
                <a:latin typeface="Times New Roman" panose="02020603050405020304" pitchFamily="18" charset="0"/>
                <a:cs typeface="Times New Roman" panose="02020603050405020304" pitchFamily="18" charset="0"/>
              </a:rPr>
              <a:t>En Anlamlı Bit (MSB) Tekniği</a:t>
            </a:r>
          </a:p>
        </p:txBody>
      </p:sp>
      <p:grpSp>
        <p:nvGrpSpPr>
          <p:cNvPr id="10" name="Group 9">
            <a:extLst>
              <a:ext uri="{FF2B5EF4-FFF2-40B4-BE49-F238E27FC236}">
                <a16:creationId xmlns:a16="http://schemas.microsoft.com/office/drawing/2014/main" id="{AF034C8C-1C52-A142-B583-4E8C4B25B2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831057"/>
            <a:ext cx="3151640" cy="5028431"/>
            <a:chOff x="9040360" y="1829569"/>
            <a:chExt cx="3151640" cy="5028431"/>
          </a:xfrm>
        </p:grpSpPr>
        <p:grpSp>
          <p:nvGrpSpPr>
            <p:cNvPr id="11" name="Group 10">
              <a:extLst>
                <a:ext uri="{FF2B5EF4-FFF2-40B4-BE49-F238E27FC236}">
                  <a16:creationId xmlns:a16="http://schemas.microsoft.com/office/drawing/2014/main" id="{B68200D7-5B67-1D42-BC3B-7D00F4E2CF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3" name="Freeform: Shape 16">
                <a:extLst>
                  <a:ext uri="{FF2B5EF4-FFF2-40B4-BE49-F238E27FC236}">
                    <a16:creationId xmlns:a16="http://schemas.microsoft.com/office/drawing/2014/main" id="{06A2AC6A-4127-4642-A09C-231AA7BEA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4">
                <a:extLst>
                  <a:ext uri="{FF2B5EF4-FFF2-40B4-BE49-F238E27FC236}">
                    <a16:creationId xmlns:a16="http://schemas.microsoft.com/office/drawing/2014/main" id="{0F3FBD3E-D69C-EB4E-BA48-BC2213AF7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5">
                <a:extLst>
                  <a:ext uri="{FF2B5EF4-FFF2-40B4-BE49-F238E27FC236}">
                    <a16:creationId xmlns:a16="http://schemas.microsoft.com/office/drawing/2014/main" id="{EE755D87-FE5C-C54D-92F3-53A2F425A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Freeform: Shape 18">
              <a:extLst>
                <a:ext uri="{FF2B5EF4-FFF2-40B4-BE49-F238E27FC236}">
                  <a16:creationId xmlns:a16="http://schemas.microsoft.com/office/drawing/2014/main" id="{89AA25C0-9885-5842-81AB-B5B6973EC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1EEFD2D1-767A-983E-6600-42FF664861A5}"/>
              </a:ext>
            </a:extLst>
          </p:cNvPr>
          <p:cNvSpPr>
            <a:spLocks noGrp="1"/>
          </p:cNvSpPr>
          <p:nvPr>
            <p:ph idx="1"/>
          </p:nvPr>
        </p:nvSpPr>
        <p:spPr>
          <a:xfrm>
            <a:off x="3613455" y="2927927"/>
            <a:ext cx="5261748" cy="2977573"/>
          </a:xfrm>
        </p:spPr>
        <p:txBody>
          <a:bodyPr anchor="b">
            <a:normAutofit lnSpcReduction="10000"/>
          </a:bodyPr>
          <a:lstStyle/>
          <a:p>
            <a:pPr>
              <a:lnSpc>
                <a:spcPct val="100000"/>
              </a:lnSpc>
            </a:pPr>
            <a:r>
              <a:rPr lang="tr-TR" dirty="0">
                <a:latin typeface="Times New Roman" panose="02020603050405020304" pitchFamily="18" charset="0"/>
                <a:cs typeface="Times New Roman" panose="02020603050405020304" pitchFamily="18" charset="0"/>
              </a:rPr>
              <a:t>LSB den tek farkı en anlamsız yerine en anlamlı biti seçerek veri gömme işlemi gerçekleştirilir.</a:t>
            </a:r>
          </a:p>
          <a:p>
            <a:pPr marL="0" indent="0">
              <a:lnSpc>
                <a:spcPct val="100000"/>
              </a:lnSpc>
              <a:buNone/>
            </a:pPr>
            <a:r>
              <a:rPr lang="tr-TR" dirty="0">
                <a:latin typeface="Times New Roman" panose="02020603050405020304" pitchFamily="18" charset="0"/>
                <a:cs typeface="Times New Roman" panose="02020603050405020304" pitchFamily="18" charset="0"/>
              </a:rPr>
              <a:t>Avantajı:</a:t>
            </a:r>
          </a:p>
          <a:p>
            <a:pPr>
              <a:lnSpc>
                <a:spcPct val="100000"/>
              </a:lnSpc>
            </a:pPr>
            <a:r>
              <a:rPr lang="tr-TR" dirty="0">
                <a:latin typeface="Times New Roman" panose="02020603050405020304" pitchFamily="18" charset="0"/>
                <a:cs typeface="Times New Roman" panose="02020603050405020304" pitchFamily="18" charset="0"/>
              </a:rPr>
              <a:t>Sistemi daha güvenli hale getirir.</a:t>
            </a:r>
          </a:p>
          <a:p>
            <a:pPr>
              <a:lnSpc>
                <a:spcPct val="100000"/>
              </a:lnSpc>
            </a:pPr>
            <a:r>
              <a:rPr lang="tr-TR" dirty="0">
                <a:latin typeface="Times New Roman" panose="02020603050405020304" pitchFamily="18" charset="0"/>
                <a:cs typeface="Times New Roman" panose="02020603050405020304" pitchFamily="18" charset="0"/>
              </a:rPr>
              <a:t>Daha yüksek PSNR ve daha iyi taşıma kapasitesine sahiptir, bu da tek bir kapak görüntüsünde daha fazla veriyi gizlemek için kullanılabilir.</a:t>
            </a:r>
          </a:p>
        </p:txBody>
      </p:sp>
    </p:spTree>
    <p:extLst>
      <p:ext uri="{BB962C8B-B14F-4D97-AF65-F5344CB8AC3E}">
        <p14:creationId xmlns:p14="http://schemas.microsoft.com/office/powerpoint/2010/main" val="211461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12132D-6547-5553-3E5A-D68D73FFD5F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En Anlamlı Bit (MSB) Tekniği</a:t>
            </a:r>
          </a:p>
        </p:txBody>
      </p:sp>
      <p:sp>
        <p:nvSpPr>
          <p:cNvPr id="3" name="Metin Yer Tutucusu 2">
            <a:extLst>
              <a:ext uri="{FF2B5EF4-FFF2-40B4-BE49-F238E27FC236}">
                <a16:creationId xmlns:a16="http://schemas.microsoft.com/office/drawing/2014/main" id="{79FE2BBF-791B-FEA4-80F2-EC6EB1E4E84A}"/>
              </a:ext>
            </a:extLst>
          </p:cNvPr>
          <p:cNvSpPr>
            <a:spLocks noGrp="1"/>
          </p:cNvSpPr>
          <p:nvPr>
            <p:ph type="body" idx="1"/>
          </p:nvPr>
        </p:nvSpPr>
        <p:spPr/>
        <p:txBody>
          <a:bodyPr/>
          <a:lstStyle/>
          <a:p>
            <a:r>
              <a:rPr lang="tr-TR" dirty="0">
                <a:latin typeface="Times New Roman" panose="02020603050405020304" pitchFamily="18" charset="0"/>
                <a:cs typeface="Times New Roman" panose="02020603050405020304" pitchFamily="18" charset="0"/>
              </a:rPr>
              <a:t>Gömme Algoritması</a:t>
            </a:r>
          </a:p>
        </p:txBody>
      </p:sp>
      <p:sp>
        <p:nvSpPr>
          <p:cNvPr id="4" name="İçerik Yer Tutucusu 3">
            <a:extLst>
              <a:ext uri="{FF2B5EF4-FFF2-40B4-BE49-F238E27FC236}">
                <a16:creationId xmlns:a16="http://schemas.microsoft.com/office/drawing/2014/main" id="{66764C95-F590-C703-BF0E-D2615F3B83CD}"/>
              </a:ext>
            </a:extLst>
          </p:cNvPr>
          <p:cNvSpPr>
            <a:spLocks noGrp="1"/>
          </p:cNvSpPr>
          <p:nvPr>
            <p:ph sz="half" idx="2"/>
          </p:nvPr>
        </p:nvSpPr>
        <p:spPr/>
        <p:txBody>
          <a:bodyPr>
            <a:noAutofit/>
          </a:bodyPr>
          <a:lstStyle/>
          <a:p>
            <a:pPr algn="just"/>
            <a:r>
              <a:rPr lang="tr-TR" sz="1400" b="0" i="0" dirty="0">
                <a:solidFill>
                  <a:srgbClr val="374151"/>
                </a:solidFill>
                <a:effectLst/>
                <a:latin typeface="Times New Roman" panose="02020603050405020304" pitchFamily="18" charset="0"/>
                <a:cs typeface="Times New Roman" panose="02020603050405020304" pitchFamily="18" charset="0"/>
              </a:rPr>
              <a:t>Adım 1: Kapak görüntüsünü ve kapak görüntüsüne gizlenmesi gereken metin mesajını okuyun.</a:t>
            </a:r>
          </a:p>
          <a:p>
            <a:pPr algn="just"/>
            <a:r>
              <a:rPr lang="tr-TR" sz="1400" b="0" i="0" dirty="0">
                <a:solidFill>
                  <a:srgbClr val="374151"/>
                </a:solidFill>
                <a:effectLst/>
                <a:latin typeface="Times New Roman" panose="02020603050405020304" pitchFamily="18" charset="0"/>
                <a:cs typeface="Times New Roman" panose="02020603050405020304" pitchFamily="18" charset="0"/>
              </a:rPr>
              <a:t>Adım 2: Metin mesajını ikili sayıya dönüştürün.</a:t>
            </a:r>
          </a:p>
          <a:p>
            <a:pPr algn="just"/>
            <a:r>
              <a:rPr lang="tr-TR" sz="1400" b="0" i="0" dirty="0">
                <a:solidFill>
                  <a:srgbClr val="374151"/>
                </a:solidFill>
                <a:effectLst/>
                <a:latin typeface="Times New Roman" panose="02020603050405020304" pitchFamily="18" charset="0"/>
                <a:cs typeface="Times New Roman" panose="02020603050405020304" pitchFamily="18" charset="0"/>
              </a:rPr>
              <a:t>Adım 3: Kapak görüntüsünün her pikselin en anlamlı bitini hesaplayın.</a:t>
            </a:r>
          </a:p>
          <a:p>
            <a:pPr algn="just"/>
            <a:r>
              <a:rPr lang="tr-TR" sz="1400" b="0" i="0" dirty="0">
                <a:solidFill>
                  <a:srgbClr val="374151"/>
                </a:solidFill>
                <a:effectLst/>
                <a:latin typeface="Times New Roman" panose="02020603050405020304" pitchFamily="18" charset="0"/>
                <a:cs typeface="Times New Roman" panose="02020603050405020304" pitchFamily="18" charset="0"/>
              </a:rPr>
              <a:t>Adım 4: Kapak görüntüsünün her bir pikselinin en anlamlı bitini sırayla gizli mesajın her bitiyle değiştirin.</a:t>
            </a:r>
          </a:p>
          <a:p>
            <a:pPr algn="just"/>
            <a:r>
              <a:rPr lang="tr-TR" sz="1400" b="0" i="0" dirty="0">
                <a:solidFill>
                  <a:srgbClr val="374151"/>
                </a:solidFill>
                <a:effectLst/>
                <a:latin typeface="Times New Roman" panose="02020603050405020304" pitchFamily="18" charset="0"/>
                <a:cs typeface="Times New Roman" panose="02020603050405020304" pitchFamily="18" charset="0"/>
              </a:rPr>
              <a:t>Adım 5: </a:t>
            </a:r>
            <a:r>
              <a:rPr lang="tr-TR" sz="1400" b="0" i="0" dirty="0" err="1">
                <a:solidFill>
                  <a:srgbClr val="374151"/>
                </a:solidFill>
                <a:effectLst/>
                <a:latin typeface="Times New Roman" panose="02020603050405020304" pitchFamily="18" charset="0"/>
                <a:cs typeface="Times New Roman" panose="02020603050405020304" pitchFamily="18" charset="0"/>
              </a:rPr>
              <a:t>Stego</a:t>
            </a:r>
            <a:r>
              <a:rPr lang="tr-TR" sz="1400" b="0" i="0" dirty="0">
                <a:solidFill>
                  <a:srgbClr val="374151"/>
                </a:solidFill>
                <a:effectLst/>
                <a:latin typeface="Times New Roman" panose="02020603050405020304" pitchFamily="18" charset="0"/>
                <a:cs typeface="Times New Roman" panose="02020603050405020304" pitchFamily="18" charset="0"/>
              </a:rPr>
              <a:t> görüntüsünü yazın.</a:t>
            </a:r>
          </a:p>
          <a:p>
            <a:pPr algn="just"/>
            <a:r>
              <a:rPr lang="tr-TR" sz="1400" b="0" i="0" dirty="0">
                <a:solidFill>
                  <a:srgbClr val="374151"/>
                </a:solidFill>
                <a:effectLst/>
                <a:latin typeface="Times New Roman" panose="02020603050405020304" pitchFamily="18" charset="0"/>
                <a:cs typeface="Times New Roman" panose="02020603050405020304" pitchFamily="18" charset="0"/>
              </a:rPr>
              <a:t>Adım 6: </a:t>
            </a:r>
            <a:r>
              <a:rPr lang="tr-TR" sz="1400" b="0" i="0" dirty="0" err="1">
                <a:solidFill>
                  <a:srgbClr val="374151"/>
                </a:solidFill>
                <a:effectLst/>
                <a:latin typeface="Times New Roman" panose="02020603050405020304" pitchFamily="18" charset="0"/>
                <a:cs typeface="Times New Roman" panose="02020603050405020304" pitchFamily="18" charset="0"/>
              </a:rPr>
              <a:t>Stego</a:t>
            </a:r>
            <a:r>
              <a:rPr lang="tr-TR" sz="1400" b="0" i="0" dirty="0">
                <a:solidFill>
                  <a:srgbClr val="374151"/>
                </a:solidFill>
                <a:effectLst/>
                <a:latin typeface="Times New Roman" panose="02020603050405020304" pitchFamily="18" charset="0"/>
                <a:cs typeface="Times New Roman" panose="02020603050405020304" pitchFamily="18" charset="0"/>
              </a:rPr>
              <a:t> görüntüsünün Ortalama Kare Hatasını (MSE) ve Tepe Sinyal-Gürültü Oranını (PSNR) hesaplayın.</a:t>
            </a:r>
            <a:endParaRPr lang="tr-TR" sz="1400" dirty="0">
              <a:latin typeface="Times New Roman" panose="02020603050405020304" pitchFamily="18" charset="0"/>
              <a:cs typeface="Times New Roman" panose="02020603050405020304" pitchFamily="18" charset="0"/>
            </a:endParaRPr>
          </a:p>
        </p:txBody>
      </p:sp>
      <p:sp>
        <p:nvSpPr>
          <p:cNvPr id="5" name="Metin Yer Tutucusu 4">
            <a:extLst>
              <a:ext uri="{FF2B5EF4-FFF2-40B4-BE49-F238E27FC236}">
                <a16:creationId xmlns:a16="http://schemas.microsoft.com/office/drawing/2014/main" id="{0C46F848-5BAA-590F-66A0-6D2105C2E388}"/>
              </a:ext>
            </a:extLst>
          </p:cNvPr>
          <p:cNvSpPr>
            <a:spLocks noGrp="1"/>
          </p:cNvSpPr>
          <p:nvPr>
            <p:ph type="body" sz="quarter" idx="3"/>
          </p:nvPr>
        </p:nvSpPr>
        <p:spPr/>
        <p:txBody>
          <a:bodyPr/>
          <a:lstStyle/>
          <a:p>
            <a:r>
              <a:rPr lang="tr-TR" dirty="0">
                <a:latin typeface="Times New Roman" panose="02020603050405020304" pitchFamily="18" charset="0"/>
                <a:cs typeface="Times New Roman" panose="02020603050405020304" pitchFamily="18" charset="0"/>
              </a:rPr>
              <a:t>Çıkarma Algoritması</a:t>
            </a:r>
          </a:p>
        </p:txBody>
      </p:sp>
      <p:sp>
        <p:nvSpPr>
          <p:cNvPr id="6" name="İçerik Yer Tutucusu 5">
            <a:extLst>
              <a:ext uri="{FF2B5EF4-FFF2-40B4-BE49-F238E27FC236}">
                <a16:creationId xmlns:a16="http://schemas.microsoft.com/office/drawing/2014/main" id="{7EA909FA-21F7-5D5C-A53E-2FA26B2DD001}"/>
              </a:ext>
            </a:extLst>
          </p:cNvPr>
          <p:cNvSpPr>
            <a:spLocks noGrp="1"/>
          </p:cNvSpPr>
          <p:nvPr>
            <p:ph sz="quarter" idx="4"/>
          </p:nvPr>
        </p:nvSpPr>
        <p:spPr/>
        <p:txBody>
          <a:bodyPr>
            <a:normAutofit/>
          </a:bodyPr>
          <a:lstStyle/>
          <a:p>
            <a:r>
              <a:rPr lang="tr-TR" b="0" i="0" dirty="0">
                <a:solidFill>
                  <a:srgbClr val="374151"/>
                </a:solidFill>
                <a:effectLst/>
                <a:latin typeface="Times New Roman" panose="02020603050405020304" pitchFamily="18" charset="0"/>
                <a:cs typeface="Times New Roman" panose="02020603050405020304" pitchFamily="18" charset="0"/>
              </a:rPr>
              <a:t>Adım 1: </a:t>
            </a:r>
            <a:r>
              <a:rPr lang="tr-TR" b="0" i="0" dirty="0" err="1">
                <a:solidFill>
                  <a:srgbClr val="374151"/>
                </a:solidFill>
                <a:effectLst/>
                <a:latin typeface="Times New Roman" panose="02020603050405020304" pitchFamily="18" charset="0"/>
                <a:cs typeface="Times New Roman" panose="02020603050405020304" pitchFamily="18" charset="0"/>
              </a:rPr>
              <a:t>Stego</a:t>
            </a:r>
            <a:r>
              <a:rPr lang="tr-TR" b="0" i="0" dirty="0">
                <a:solidFill>
                  <a:srgbClr val="374151"/>
                </a:solidFill>
                <a:effectLst/>
                <a:latin typeface="Times New Roman" panose="02020603050405020304" pitchFamily="18" charset="0"/>
                <a:cs typeface="Times New Roman" panose="02020603050405020304" pitchFamily="18" charset="0"/>
              </a:rPr>
              <a:t> görüntüsünü okuyun. Adım 2: </a:t>
            </a:r>
            <a:r>
              <a:rPr lang="tr-TR" b="0" i="0" dirty="0" err="1">
                <a:solidFill>
                  <a:srgbClr val="374151"/>
                </a:solidFill>
                <a:effectLst/>
                <a:latin typeface="Times New Roman" panose="02020603050405020304" pitchFamily="18" charset="0"/>
                <a:cs typeface="Times New Roman" panose="02020603050405020304" pitchFamily="18" charset="0"/>
              </a:rPr>
              <a:t>Stego</a:t>
            </a:r>
            <a:r>
              <a:rPr lang="tr-TR" b="0" i="0" dirty="0">
                <a:solidFill>
                  <a:srgbClr val="374151"/>
                </a:solidFill>
                <a:effectLst/>
                <a:latin typeface="Times New Roman" panose="02020603050405020304" pitchFamily="18" charset="0"/>
                <a:cs typeface="Times New Roman" panose="02020603050405020304" pitchFamily="18" charset="0"/>
              </a:rPr>
              <a:t> görüntüsünün her pikselin en anlamlı bitini hesaplayın. Adım 3: Bitleri alın ve her 8 biti bir karaktere dönüştürün.</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09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355D020-B9F7-4EB3-8480-1BE42825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0BFBA87-2363-FA0A-63A4-DA43C8E7D1A4}"/>
              </a:ext>
            </a:extLst>
          </p:cNvPr>
          <p:cNvSpPr>
            <a:spLocks noGrp="1"/>
          </p:cNvSpPr>
          <p:nvPr>
            <p:ph type="title"/>
          </p:nvPr>
        </p:nvSpPr>
        <p:spPr>
          <a:xfrm>
            <a:off x="6092672" y="952499"/>
            <a:ext cx="5143501" cy="1508760"/>
          </a:xfrm>
        </p:spPr>
        <p:txBody>
          <a:bodyPr anchor="ctr">
            <a:normAutofit/>
          </a:bodyPr>
          <a:lstStyle/>
          <a:p>
            <a:pPr algn="r"/>
            <a:r>
              <a:rPr lang="tr-TR">
                <a:latin typeface="Times New Roman" panose="02020603050405020304" pitchFamily="18" charset="0"/>
                <a:cs typeface="Times New Roman" panose="02020603050405020304" pitchFamily="18" charset="0"/>
              </a:rPr>
              <a:t>Piksel Değer Farkı (PVD) Tekniği</a:t>
            </a:r>
          </a:p>
        </p:txBody>
      </p:sp>
      <p:sp>
        <p:nvSpPr>
          <p:cNvPr id="19" name="Freeform: Shape 9">
            <a:extLst>
              <a:ext uri="{FF2B5EF4-FFF2-40B4-BE49-F238E27FC236}">
                <a16:creationId xmlns:a16="http://schemas.microsoft.com/office/drawing/2014/main" id="{1A7935F8-81A6-44FF-B896-2E67958AA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9597"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1">
            <a:extLst>
              <a:ext uri="{FF2B5EF4-FFF2-40B4-BE49-F238E27FC236}">
                <a16:creationId xmlns:a16="http://schemas.microsoft.com/office/drawing/2014/main" id="{721285E4-C6FA-43AA-968B-F08BB8541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8393"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3">
            <a:extLst>
              <a:ext uri="{FF2B5EF4-FFF2-40B4-BE49-F238E27FC236}">
                <a16:creationId xmlns:a16="http://schemas.microsoft.com/office/drawing/2014/main" id="{85D3C335-07C9-4536-95C3-38B9B9CFC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563455" cy="2294745"/>
          </a:xfrm>
          <a:custGeom>
            <a:avLst/>
            <a:gdLst>
              <a:gd name="connsiteX0" fmla="*/ 0 w 1588440"/>
              <a:gd name="connsiteY0" fmla="*/ 0 h 2310709"/>
              <a:gd name="connsiteX1" fmla="*/ 1532882 w 1588440"/>
              <a:gd name="connsiteY1" fmla="*/ 0 h 2310709"/>
              <a:gd name="connsiteX2" fmla="*/ 1548735 w 1588440"/>
              <a:gd name="connsiteY2" fmla="*/ 39565 h 2310709"/>
              <a:gd name="connsiteX3" fmla="*/ 1588440 w 1588440"/>
              <a:gd name="connsiteY3" fmla="*/ 342897 h 2310709"/>
              <a:gd name="connsiteX4" fmla="*/ 1588440 w 1588440"/>
              <a:gd name="connsiteY4" fmla="*/ 438788 h 2310709"/>
              <a:gd name="connsiteX5" fmla="*/ 1588440 w 1588440"/>
              <a:gd name="connsiteY5" fmla="*/ 712498 h 2310709"/>
              <a:gd name="connsiteX6" fmla="*/ 1588440 w 1588440"/>
              <a:gd name="connsiteY6" fmla="*/ 864790 h 2310709"/>
              <a:gd name="connsiteX7" fmla="*/ 1588440 w 1588440"/>
              <a:gd name="connsiteY7" fmla="*/ 1074495 h 2310709"/>
              <a:gd name="connsiteX8" fmla="*/ 1588440 w 1588440"/>
              <a:gd name="connsiteY8" fmla="*/ 1234390 h 2310709"/>
              <a:gd name="connsiteX9" fmla="*/ 1294612 w 1588440"/>
              <a:gd name="connsiteY9" fmla="*/ 1861277 h 2310709"/>
              <a:gd name="connsiteX10" fmla="*/ 564068 w 1588440"/>
              <a:gd name="connsiteY10" fmla="*/ 2224184 h 2310709"/>
              <a:gd name="connsiteX11" fmla="*/ 465379 w 1588440"/>
              <a:gd name="connsiteY11" fmla="*/ 2310709 h 2310709"/>
              <a:gd name="connsiteX12" fmla="*/ 363004 w 1588440"/>
              <a:gd name="connsiteY12" fmla="*/ 2224184 h 2310709"/>
              <a:gd name="connsiteX13" fmla="*/ 79710 w 1588440"/>
              <a:gd name="connsiteY13" fmla="*/ 2058348 h 2310709"/>
              <a:gd name="connsiteX14" fmla="*/ 0 w 1588440"/>
              <a:gd name="connsiteY14" fmla="*/ 2024026 h 23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440" h="2310709">
                <a:moveTo>
                  <a:pt x="0" y="0"/>
                </a:moveTo>
                <a:lnTo>
                  <a:pt x="1532882" y="0"/>
                </a:lnTo>
                <a:lnTo>
                  <a:pt x="1548735" y="39565"/>
                </a:lnTo>
                <a:cubicBezTo>
                  <a:pt x="1575528" y="122898"/>
                  <a:pt x="1588440" y="221532"/>
                  <a:pt x="1588440" y="342897"/>
                </a:cubicBezTo>
                <a:lnTo>
                  <a:pt x="1588440" y="438788"/>
                </a:lnTo>
                <a:lnTo>
                  <a:pt x="1588440" y="712498"/>
                </a:lnTo>
                <a:lnTo>
                  <a:pt x="1588440" y="864790"/>
                </a:lnTo>
                <a:lnTo>
                  <a:pt x="1588440" y="1074495"/>
                </a:lnTo>
                <a:lnTo>
                  <a:pt x="1588440" y="1234390"/>
                </a:lnTo>
                <a:cubicBezTo>
                  <a:pt x="1588440" y="1558032"/>
                  <a:pt x="1496620" y="1720025"/>
                  <a:pt x="1294612" y="1861277"/>
                </a:cubicBezTo>
                <a:cubicBezTo>
                  <a:pt x="1084530" y="1982990"/>
                  <a:pt x="808776" y="2035079"/>
                  <a:pt x="564068" y="2224184"/>
                </a:cubicBezTo>
                <a:lnTo>
                  <a:pt x="465379" y="2310709"/>
                </a:lnTo>
                <a:lnTo>
                  <a:pt x="363004" y="2224184"/>
                </a:lnTo>
                <a:cubicBezTo>
                  <a:pt x="271238" y="2153269"/>
                  <a:pt x="175107" y="2101623"/>
                  <a:pt x="79710" y="2058348"/>
                </a:cubicBezTo>
                <a:lnTo>
                  <a:pt x="0" y="2024026"/>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97B7E9-D716-42DF-975A-73D89F175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4420" cy="2377558"/>
          </a:xfrm>
          <a:custGeom>
            <a:avLst/>
            <a:gdLst>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15" fmla="*/ 91440 w 1624420"/>
              <a:gd name="connsiteY15" fmla="*/ 91440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1586848 w 1624420"/>
              <a:gd name="connsiteY0" fmla="*/ 0 h 2377558"/>
              <a:gd name="connsiteX1" fmla="*/ 1605964 w 1624420"/>
              <a:gd name="connsiteY1" fmla="*/ 76379 h 2377558"/>
              <a:gd name="connsiteX2" fmla="*/ 1624420 w 1624420"/>
              <a:gd name="connsiteY2" fmla="*/ 302680 h 2377558"/>
              <a:gd name="connsiteX3" fmla="*/ 1624420 w 1624420"/>
              <a:gd name="connsiteY3" fmla="*/ 403788 h 2377558"/>
              <a:gd name="connsiteX4" fmla="*/ 1624420 w 1624420"/>
              <a:gd name="connsiteY4" fmla="*/ 692390 h 2377558"/>
              <a:gd name="connsiteX5" fmla="*/ 1624420 w 1624420"/>
              <a:gd name="connsiteY5" fmla="*/ 852968 h 2377558"/>
              <a:gd name="connsiteX6" fmla="*/ 1624420 w 1624420"/>
              <a:gd name="connsiteY6" fmla="*/ 1074083 h 2377558"/>
              <a:gd name="connsiteX7" fmla="*/ 1624420 w 1624420"/>
              <a:gd name="connsiteY7" fmla="*/ 1242678 h 2377558"/>
              <a:gd name="connsiteX8" fmla="*/ 1314605 w 1624420"/>
              <a:gd name="connsiteY8" fmla="*/ 1903673 h 2377558"/>
              <a:gd name="connsiteX9" fmla="*/ 544313 w 1624420"/>
              <a:gd name="connsiteY9" fmla="*/ 2286325 h 2377558"/>
              <a:gd name="connsiteX10" fmla="*/ 440255 w 1624420"/>
              <a:gd name="connsiteY10" fmla="*/ 2377558 h 2377558"/>
              <a:gd name="connsiteX11" fmla="*/ 332309 w 1624420"/>
              <a:gd name="connsiteY11" fmla="*/ 2286325 h 2377558"/>
              <a:gd name="connsiteX12" fmla="*/ 33602 w 1624420"/>
              <a:gd name="connsiteY12" fmla="*/ 2111466 h 2377558"/>
              <a:gd name="connsiteX13" fmla="*/ 0 w 1624420"/>
              <a:gd name="connsiteY13" fmla="*/ 209699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4420" h="2377558">
                <a:moveTo>
                  <a:pt x="1586848" y="0"/>
                </a:moveTo>
                <a:lnTo>
                  <a:pt x="1605964" y="76379"/>
                </a:lnTo>
                <a:cubicBezTo>
                  <a:pt x="1618369" y="142708"/>
                  <a:pt x="1624420" y="217368"/>
                  <a:pt x="1624420" y="302680"/>
                </a:cubicBezTo>
                <a:lnTo>
                  <a:pt x="1624420" y="403788"/>
                </a:lnTo>
                <a:lnTo>
                  <a:pt x="1624420" y="692390"/>
                </a:lnTo>
                <a:lnTo>
                  <a:pt x="1624420" y="852968"/>
                </a:lnTo>
                <a:lnTo>
                  <a:pt x="1624420" y="1074083"/>
                </a:lnTo>
                <a:lnTo>
                  <a:pt x="1624420" y="1242678"/>
                </a:lnTo>
                <a:cubicBezTo>
                  <a:pt x="1624420" y="1583929"/>
                  <a:pt x="1527604" y="1754736"/>
                  <a:pt x="1314605" y="1903673"/>
                </a:cubicBezTo>
                <a:cubicBezTo>
                  <a:pt x="1093093" y="2032009"/>
                  <a:pt x="802335" y="2086932"/>
                  <a:pt x="544313" y="2286325"/>
                </a:cubicBezTo>
                <a:lnTo>
                  <a:pt x="440255" y="2377558"/>
                </a:lnTo>
                <a:lnTo>
                  <a:pt x="332309" y="2286325"/>
                </a:lnTo>
                <a:cubicBezTo>
                  <a:pt x="235551" y="2211552"/>
                  <a:pt x="134190" y="2157096"/>
                  <a:pt x="33602" y="2111466"/>
                </a:cubicBezTo>
                <a:lnTo>
                  <a:pt x="0" y="209699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E46190F-6157-4EFA-8DE5-18CCA38C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3707"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2 w 2249810"/>
              <a:gd name="connsiteY9" fmla="*/ 1845313 h 2294745"/>
              <a:gd name="connsiteX10" fmla="*/ 1225438 w 2249810"/>
              <a:gd name="connsiteY10" fmla="*/ 2208220 h 2294745"/>
              <a:gd name="connsiteX11" fmla="*/ 1126749 w 2249810"/>
              <a:gd name="connsiteY11" fmla="*/ 2294745 h 2294745"/>
              <a:gd name="connsiteX12" fmla="*/ 1024374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90" y="1704061"/>
                  <a:pt x="1955982" y="1845313"/>
                </a:cubicBezTo>
                <a:cubicBezTo>
                  <a:pt x="1745900" y="1967026"/>
                  <a:pt x="1470146" y="2019115"/>
                  <a:pt x="1225438" y="2208220"/>
                </a:cubicBezTo>
                <a:lnTo>
                  <a:pt x="1126749" y="2294745"/>
                </a:lnTo>
                <a:lnTo>
                  <a:pt x="1024374" y="2208220"/>
                </a:lnTo>
                <a:cubicBezTo>
                  <a:pt x="779666" y="2019115"/>
                  <a:pt x="503912"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2" y="106934"/>
                  <a:pt x="39705"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5C8B97ED-AE6E-427E-BC29-1149E3092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330"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4 w 2372219"/>
              <a:gd name="connsiteY9" fmla="*/ 1903673 h 2377558"/>
              <a:gd name="connsiteX10" fmla="*/ 1292112 w 2372219"/>
              <a:gd name="connsiteY10" fmla="*/ 2286325 h 2377558"/>
              <a:gd name="connsiteX11" fmla="*/ 1188054 w 2372219"/>
              <a:gd name="connsiteY11" fmla="*/ 2377558 h 2377558"/>
              <a:gd name="connsiteX12" fmla="*/ 1080109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4 w 2426087"/>
              <a:gd name="connsiteY8" fmla="*/ 1903673 h 2377558"/>
              <a:gd name="connsiteX9" fmla="*/ 1292112 w 2426087"/>
              <a:gd name="connsiteY9" fmla="*/ 2286325 h 2377558"/>
              <a:gd name="connsiteX10" fmla="*/ 1188054 w 2426087"/>
              <a:gd name="connsiteY10" fmla="*/ 2377558 h 2377558"/>
              <a:gd name="connsiteX11" fmla="*/ 1080109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4 w 2372219"/>
              <a:gd name="connsiteY8" fmla="*/ 1903673 h 2377558"/>
              <a:gd name="connsiteX9" fmla="*/ 1292112 w 2372219"/>
              <a:gd name="connsiteY9" fmla="*/ 2286325 h 2377558"/>
              <a:gd name="connsiteX10" fmla="*/ 1188054 w 2372219"/>
              <a:gd name="connsiteY10" fmla="*/ 2377558 h 2377558"/>
              <a:gd name="connsiteX11" fmla="*/ 1080109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692390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4 w 2372219"/>
              <a:gd name="connsiteY7" fmla="*/ 1903673 h 2377558"/>
              <a:gd name="connsiteX8" fmla="*/ 1292112 w 2372219"/>
              <a:gd name="connsiteY8" fmla="*/ 2286325 h 2377558"/>
              <a:gd name="connsiteX9" fmla="*/ 1188054 w 2372219"/>
              <a:gd name="connsiteY9" fmla="*/ 2377558 h 2377558"/>
              <a:gd name="connsiteX10" fmla="*/ 1080109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852968 h 2377558"/>
              <a:gd name="connsiteX15" fmla="*/ 0 w 2372219"/>
              <a:gd name="connsiteY15" fmla="*/ 692390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852968 h 2377558"/>
              <a:gd name="connsiteX4" fmla="*/ 2372219 w 2372219"/>
              <a:gd name="connsiteY4" fmla="*/ 1074083 h 2377558"/>
              <a:gd name="connsiteX5" fmla="*/ 2372219 w 2372219"/>
              <a:gd name="connsiteY5" fmla="*/ 1242678 h 2377558"/>
              <a:gd name="connsiteX6" fmla="*/ 2062404 w 2372219"/>
              <a:gd name="connsiteY6" fmla="*/ 1903673 h 2377558"/>
              <a:gd name="connsiteX7" fmla="*/ 1292112 w 2372219"/>
              <a:gd name="connsiteY7" fmla="*/ 2286325 h 2377558"/>
              <a:gd name="connsiteX8" fmla="*/ 1188054 w 2372219"/>
              <a:gd name="connsiteY8" fmla="*/ 2377558 h 2377558"/>
              <a:gd name="connsiteX9" fmla="*/ 1080109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852968 h 2377558"/>
              <a:gd name="connsiteX14" fmla="*/ 0 w 2372219"/>
              <a:gd name="connsiteY14" fmla="*/ 692390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692390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4 w 2372219"/>
              <a:gd name="connsiteY4" fmla="*/ 1903673 h 2377558"/>
              <a:gd name="connsiteX5" fmla="*/ 1292112 w 2372219"/>
              <a:gd name="connsiteY5" fmla="*/ 2286325 h 2377558"/>
              <a:gd name="connsiteX6" fmla="*/ 1188054 w 2372219"/>
              <a:gd name="connsiteY6" fmla="*/ 2377558 h 2377558"/>
              <a:gd name="connsiteX7" fmla="*/ 1080109 w 2372219"/>
              <a:gd name="connsiteY7" fmla="*/ 2286325 h 2377558"/>
              <a:gd name="connsiteX8" fmla="*/ 309816 w 2372219"/>
              <a:gd name="connsiteY8" fmla="*/ 1903673 h 2377558"/>
              <a:gd name="connsiteX9" fmla="*/ 0 w 2372219"/>
              <a:gd name="connsiteY9" fmla="*/ 1242678 h 2377558"/>
              <a:gd name="connsiteX10" fmla="*/ 0 w 2372219"/>
              <a:gd name="connsiteY10" fmla="*/ 1074083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3" y="1754736"/>
                  <a:pt x="2062404" y="1903673"/>
                </a:cubicBezTo>
                <a:cubicBezTo>
                  <a:pt x="1840892" y="2032009"/>
                  <a:pt x="1550134" y="2086932"/>
                  <a:pt x="1292112" y="2286325"/>
                </a:cubicBezTo>
                <a:lnTo>
                  <a:pt x="1188054" y="2377558"/>
                </a:lnTo>
                <a:lnTo>
                  <a:pt x="1080109" y="2286325"/>
                </a:lnTo>
                <a:cubicBezTo>
                  <a:pt x="822087" y="2086932"/>
                  <a:pt x="531329" y="2032009"/>
                  <a:pt x="309816" y="1903673"/>
                </a:cubicBezTo>
                <a:cubicBezTo>
                  <a:pt x="96817" y="1754736"/>
                  <a:pt x="0" y="1583929"/>
                  <a:pt x="0" y="1242678"/>
                </a:cubicBezTo>
                <a:lnTo>
                  <a:pt x="0" y="1074083"/>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54821217-15A9-8CD5-75A0-848F0F2B50DA}"/>
              </a:ext>
            </a:extLst>
          </p:cNvPr>
          <p:cNvSpPr>
            <a:spLocks noGrp="1"/>
          </p:cNvSpPr>
          <p:nvPr>
            <p:ph idx="1"/>
          </p:nvPr>
        </p:nvSpPr>
        <p:spPr>
          <a:xfrm>
            <a:off x="3899887" y="2927927"/>
            <a:ext cx="5991639" cy="2977573"/>
          </a:xfrm>
        </p:spPr>
        <p:txBody>
          <a:bodyPr anchor="b">
            <a:normAutofit/>
          </a:bodyPr>
          <a:lstStyle/>
          <a:p>
            <a:r>
              <a:rPr lang="tr-TR" dirty="0">
                <a:latin typeface="Times New Roman" panose="02020603050405020304" pitchFamily="18" charset="0"/>
                <a:cs typeface="Times New Roman" panose="02020603050405020304" pitchFamily="18" charset="0"/>
              </a:rPr>
              <a:t>Bir bloktaki iki ardışık piksel arasındaki fark değeri, kaç bit metin gömülebileceğini belirlemek için kullanılır. Hem yüksek gömme kapasitesi hem de olağanüstü </a:t>
            </a:r>
            <a:r>
              <a:rPr lang="tr-TR" dirty="0" err="1">
                <a:latin typeface="Times New Roman" panose="02020603050405020304" pitchFamily="18" charset="0"/>
                <a:cs typeface="Times New Roman" panose="02020603050405020304" pitchFamily="18" charset="0"/>
              </a:rPr>
              <a:t>seçilebilirlik</a:t>
            </a:r>
            <a:r>
              <a:rPr lang="tr-TR" dirty="0">
                <a:latin typeface="Times New Roman" panose="02020603050405020304" pitchFamily="18" charset="0"/>
                <a:cs typeface="Times New Roman" panose="02020603050405020304" pitchFamily="18" charset="0"/>
              </a:rPr>
              <a:t> sağlar.</a:t>
            </a:r>
          </a:p>
        </p:txBody>
      </p:sp>
    </p:spTree>
    <p:extLst>
      <p:ext uri="{BB962C8B-B14F-4D97-AF65-F5344CB8AC3E}">
        <p14:creationId xmlns:p14="http://schemas.microsoft.com/office/powerpoint/2010/main" val="203634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BAB44-3509-0F76-2804-4E84659A262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Piksel Değer Farkı (PVD) Tekniği</a:t>
            </a:r>
          </a:p>
        </p:txBody>
      </p:sp>
      <p:sp>
        <p:nvSpPr>
          <p:cNvPr id="3" name="Metin Yer Tutucusu 2">
            <a:extLst>
              <a:ext uri="{FF2B5EF4-FFF2-40B4-BE49-F238E27FC236}">
                <a16:creationId xmlns:a16="http://schemas.microsoft.com/office/drawing/2014/main" id="{4296F42A-CDA3-F2CE-75E2-1F046A012162}"/>
              </a:ext>
            </a:extLst>
          </p:cNvPr>
          <p:cNvSpPr>
            <a:spLocks noGrp="1"/>
          </p:cNvSpPr>
          <p:nvPr>
            <p:ph type="body" idx="1"/>
          </p:nvPr>
        </p:nvSpPr>
        <p:spPr/>
        <p:txBody>
          <a:bodyPr/>
          <a:lstStyle/>
          <a:p>
            <a:r>
              <a:rPr lang="tr-TR" dirty="0">
                <a:latin typeface="Times New Roman" panose="02020603050405020304" pitchFamily="18" charset="0"/>
                <a:cs typeface="Times New Roman" panose="02020603050405020304" pitchFamily="18" charset="0"/>
              </a:rPr>
              <a:t>Gömme Algoritması</a:t>
            </a:r>
          </a:p>
        </p:txBody>
      </p:sp>
      <p:sp>
        <p:nvSpPr>
          <p:cNvPr id="4" name="İçerik Yer Tutucusu 3">
            <a:extLst>
              <a:ext uri="{FF2B5EF4-FFF2-40B4-BE49-F238E27FC236}">
                <a16:creationId xmlns:a16="http://schemas.microsoft.com/office/drawing/2014/main" id="{AA1338A3-37CB-E4DB-2785-DDC94A75F3D9}"/>
              </a:ext>
            </a:extLst>
          </p:cNvPr>
          <p:cNvSpPr>
            <a:spLocks noGrp="1"/>
          </p:cNvSpPr>
          <p:nvPr>
            <p:ph sz="half" idx="2"/>
          </p:nvPr>
        </p:nvSpPr>
        <p:spPr/>
        <p:txBody>
          <a:bodyPr>
            <a:normAutofit fontScale="92500" lnSpcReduction="10000"/>
          </a:bodyPr>
          <a:lstStyle/>
          <a:p>
            <a:r>
              <a:rPr lang="tr-TR" sz="1800" dirty="0">
                <a:latin typeface="Times New Roman" panose="02020603050405020304" pitchFamily="18" charset="0"/>
                <a:cs typeface="Times New Roman" panose="02020603050405020304" pitchFamily="18" charset="0"/>
              </a:rPr>
              <a:t>1. Adım: Mesajı 8-bit ikili sayıysa dönüştür.</a:t>
            </a:r>
          </a:p>
          <a:p>
            <a:r>
              <a:rPr lang="tr-TR" sz="1800" dirty="0">
                <a:latin typeface="Times New Roman" panose="02020603050405020304" pitchFamily="18" charset="0"/>
                <a:cs typeface="Times New Roman" panose="02020603050405020304" pitchFamily="18" charset="0"/>
              </a:rPr>
              <a:t>2. Adım: Kapak görüntüsündeki iki bitişik piksel arasındaki farkı hesapla.</a:t>
            </a:r>
          </a:p>
          <a:p>
            <a:r>
              <a:rPr lang="tr-TR" sz="1800" dirty="0">
                <a:latin typeface="Times New Roman" panose="02020603050405020304" pitchFamily="18" charset="0"/>
                <a:cs typeface="Times New Roman" panose="02020603050405020304" pitchFamily="18" charset="0"/>
              </a:rPr>
              <a:t>3. Adım: Alt sınır değerini ve n adet biti belirt.</a:t>
            </a:r>
          </a:p>
          <a:p>
            <a:r>
              <a:rPr lang="tr-TR" sz="1800" dirty="0">
                <a:latin typeface="Times New Roman" panose="02020603050405020304" pitchFamily="18" charset="0"/>
                <a:cs typeface="Times New Roman" panose="02020603050405020304" pitchFamily="18" charset="0"/>
              </a:rPr>
              <a:t>4. Adım: Mesajın n bitini al ve ondalık olarak dönüştür.</a:t>
            </a:r>
          </a:p>
          <a:p>
            <a:r>
              <a:rPr lang="tr-TR" sz="1800" dirty="0">
                <a:latin typeface="Times New Roman" panose="02020603050405020304" pitchFamily="18" charset="0"/>
                <a:cs typeface="Times New Roman" panose="02020603050405020304" pitchFamily="18" charset="0"/>
              </a:rPr>
              <a:t>5. Adım: Yeni piksel değerleri arasındaki farkı hesapla.</a:t>
            </a:r>
          </a:p>
          <a:p>
            <a:r>
              <a:rPr lang="tr-TR" sz="1800" dirty="0">
                <a:latin typeface="Times New Roman" panose="02020603050405020304" pitchFamily="18" charset="0"/>
                <a:cs typeface="Times New Roman" panose="02020603050405020304" pitchFamily="18" charset="0"/>
              </a:rPr>
              <a:t>6. Adım: Yeni görüntüyü </a:t>
            </a:r>
            <a:r>
              <a:rPr lang="tr-TR" sz="1800" dirty="0" err="1">
                <a:latin typeface="Times New Roman" panose="02020603050405020304" pitchFamily="18" charset="0"/>
                <a:cs typeface="Times New Roman" panose="02020603050405020304" pitchFamily="18" charset="0"/>
              </a:rPr>
              <a:t>stego</a:t>
            </a:r>
            <a:r>
              <a:rPr lang="tr-TR" sz="1800" dirty="0">
                <a:latin typeface="Times New Roman" panose="02020603050405020304" pitchFamily="18" charset="0"/>
                <a:cs typeface="Times New Roman" panose="02020603050405020304" pitchFamily="18" charset="0"/>
              </a:rPr>
              <a:t>-görüntü olarak kaydet. </a:t>
            </a:r>
            <a:endParaRPr lang="tr-TR" sz="1800" dirty="0"/>
          </a:p>
        </p:txBody>
      </p:sp>
      <p:sp>
        <p:nvSpPr>
          <p:cNvPr id="5" name="Metin Yer Tutucusu 4">
            <a:extLst>
              <a:ext uri="{FF2B5EF4-FFF2-40B4-BE49-F238E27FC236}">
                <a16:creationId xmlns:a16="http://schemas.microsoft.com/office/drawing/2014/main" id="{5350E729-C4D1-4953-8F78-D689404F3C02}"/>
              </a:ext>
            </a:extLst>
          </p:cNvPr>
          <p:cNvSpPr>
            <a:spLocks noGrp="1"/>
          </p:cNvSpPr>
          <p:nvPr>
            <p:ph type="body" sz="quarter" idx="3"/>
          </p:nvPr>
        </p:nvSpPr>
        <p:spPr/>
        <p:txBody>
          <a:bodyPr/>
          <a:lstStyle/>
          <a:p>
            <a:r>
              <a:rPr lang="tr-TR" dirty="0">
                <a:latin typeface="Times New Roman" panose="02020603050405020304" pitchFamily="18" charset="0"/>
                <a:cs typeface="Times New Roman" panose="02020603050405020304" pitchFamily="18" charset="0"/>
              </a:rPr>
              <a:t>Çıkarma Algoritması</a:t>
            </a:r>
          </a:p>
        </p:txBody>
      </p:sp>
      <p:sp>
        <p:nvSpPr>
          <p:cNvPr id="6" name="İçerik Yer Tutucusu 5">
            <a:extLst>
              <a:ext uri="{FF2B5EF4-FFF2-40B4-BE49-F238E27FC236}">
                <a16:creationId xmlns:a16="http://schemas.microsoft.com/office/drawing/2014/main" id="{653AA6D1-06A1-41C8-327A-0FC1C2D044B6}"/>
              </a:ext>
            </a:extLst>
          </p:cNvPr>
          <p:cNvSpPr>
            <a:spLocks noGrp="1"/>
          </p:cNvSpPr>
          <p:nvPr>
            <p:ph sz="quarter" idx="4"/>
          </p:nvPr>
        </p:nvSpPr>
        <p:spPr/>
        <p:txBody>
          <a:bodyPr>
            <a:noAutofit/>
          </a:bodyPr>
          <a:lstStyle/>
          <a:p>
            <a:r>
              <a:rPr lang="tr-TR" sz="1900" dirty="0">
                <a:latin typeface="Times New Roman" panose="02020603050405020304" pitchFamily="18" charset="0"/>
                <a:cs typeface="Times New Roman" panose="02020603050405020304" pitchFamily="18" charset="0"/>
              </a:rPr>
              <a:t>1. Adım: </a:t>
            </a:r>
            <a:r>
              <a:rPr lang="tr-TR" sz="1900" dirty="0" err="1">
                <a:latin typeface="Times New Roman" panose="02020603050405020304" pitchFamily="18" charset="0"/>
                <a:cs typeface="Times New Roman" panose="02020603050405020304" pitchFamily="18" charset="0"/>
              </a:rPr>
              <a:t>Stego</a:t>
            </a:r>
            <a:r>
              <a:rPr lang="tr-TR" sz="1900" dirty="0">
                <a:latin typeface="Times New Roman" panose="02020603050405020304" pitchFamily="18" charset="0"/>
                <a:cs typeface="Times New Roman" panose="02020603050405020304" pitchFamily="18" charset="0"/>
              </a:rPr>
              <a:t>-görüntüdeki bitişik piksel değerleri arasındaki farkı hesapla.</a:t>
            </a:r>
          </a:p>
          <a:p>
            <a:r>
              <a:rPr lang="tr-TR" sz="1900" dirty="0">
                <a:latin typeface="Times New Roman" panose="02020603050405020304" pitchFamily="18" charset="0"/>
                <a:cs typeface="Times New Roman" panose="02020603050405020304" pitchFamily="18" charset="0"/>
              </a:rPr>
              <a:t>2. Adım: Alt sınır değerini ve n adet biti belirt.</a:t>
            </a:r>
          </a:p>
          <a:p>
            <a:r>
              <a:rPr lang="tr-TR" sz="1900" dirty="0">
                <a:latin typeface="Times New Roman" panose="02020603050405020304" pitchFamily="18" charset="0"/>
                <a:cs typeface="Times New Roman" panose="02020603050405020304" pitchFamily="18" charset="0"/>
              </a:rPr>
              <a:t>3. Adım: Ondalık değeri hesapla.</a:t>
            </a:r>
          </a:p>
          <a:p>
            <a:r>
              <a:rPr lang="tr-TR" sz="1900" dirty="0">
                <a:latin typeface="Times New Roman" panose="02020603050405020304" pitchFamily="18" charset="0"/>
                <a:cs typeface="Times New Roman" panose="02020603050405020304" pitchFamily="18" charset="0"/>
              </a:rPr>
              <a:t>4. Adım: Ondalık değerini ikili n bitine dönüştür.</a:t>
            </a:r>
          </a:p>
          <a:p>
            <a:r>
              <a:rPr lang="tr-TR" sz="1900" dirty="0">
                <a:latin typeface="Times New Roman" panose="02020603050405020304" pitchFamily="18" charset="0"/>
                <a:cs typeface="Times New Roman" panose="02020603050405020304" pitchFamily="18" charset="0"/>
              </a:rPr>
              <a:t>5. Adım: Mesajı alın</a:t>
            </a:r>
          </a:p>
        </p:txBody>
      </p:sp>
    </p:spTree>
    <p:extLst>
      <p:ext uri="{BB962C8B-B14F-4D97-AF65-F5344CB8AC3E}">
        <p14:creationId xmlns:p14="http://schemas.microsoft.com/office/powerpoint/2010/main" val="194303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EA8142-180F-7477-846A-F0A79F1B16A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Piksel Değer Farkı (PVD) Tekniği</a:t>
            </a:r>
          </a:p>
        </p:txBody>
      </p:sp>
      <p:sp>
        <p:nvSpPr>
          <p:cNvPr id="3" name="Metin Yer Tutucusu 2">
            <a:extLst>
              <a:ext uri="{FF2B5EF4-FFF2-40B4-BE49-F238E27FC236}">
                <a16:creationId xmlns:a16="http://schemas.microsoft.com/office/drawing/2014/main" id="{2822FDEB-3F0F-3917-A5ED-72CA6D9E1D02}"/>
              </a:ext>
            </a:extLst>
          </p:cNvPr>
          <p:cNvSpPr>
            <a:spLocks noGrp="1"/>
          </p:cNvSpPr>
          <p:nvPr>
            <p:ph type="body" idx="1"/>
          </p:nvPr>
        </p:nvSpPr>
        <p:spPr/>
        <p:txBody>
          <a:bodyPr/>
          <a:lstStyle/>
          <a:p>
            <a:r>
              <a:rPr lang="tr-TR" dirty="0">
                <a:latin typeface="Times New Roman" panose="02020603050405020304" pitchFamily="18" charset="0"/>
                <a:cs typeface="Times New Roman" panose="02020603050405020304" pitchFamily="18" charset="0"/>
              </a:rPr>
              <a:t>Avantajları</a:t>
            </a:r>
          </a:p>
        </p:txBody>
      </p:sp>
      <p:sp>
        <p:nvSpPr>
          <p:cNvPr id="4" name="İçerik Yer Tutucusu 3">
            <a:extLst>
              <a:ext uri="{FF2B5EF4-FFF2-40B4-BE49-F238E27FC236}">
                <a16:creationId xmlns:a16="http://schemas.microsoft.com/office/drawing/2014/main" id="{3141C530-41DC-5907-6ED0-70B7A46DD4E4}"/>
              </a:ext>
            </a:extLst>
          </p:cNvPr>
          <p:cNvSpPr>
            <a:spLocks noGrp="1"/>
          </p:cNvSpPr>
          <p:nvPr>
            <p:ph sz="half" idx="2"/>
          </p:nvPr>
        </p:nvSpPr>
        <p:spPr/>
        <p:txBody>
          <a:bodyPr/>
          <a:lstStyle/>
          <a:p>
            <a:pPr algn="just"/>
            <a:r>
              <a:rPr lang="tr-TR" dirty="0">
                <a:latin typeface="Times New Roman" panose="02020603050405020304" pitchFamily="18" charset="0"/>
                <a:cs typeface="Times New Roman" panose="02020603050405020304" pitchFamily="18" charset="0"/>
              </a:rPr>
              <a:t>Yüksek kapasiteli gömme ve </a:t>
            </a:r>
            <a:r>
              <a:rPr lang="tr-TR" dirty="0" err="1">
                <a:latin typeface="Times New Roman" panose="02020603050405020304" pitchFamily="18" charset="0"/>
                <a:cs typeface="Times New Roman" panose="02020603050405020304" pitchFamily="18" charset="0"/>
              </a:rPr>
              <a:t>stego</a:t>
            </a:r>
            <a:r>
              <a:rPr lang="tr-TR" dirty="0">
                <a:latin typeface="Times New Roman" panose="02020603050405020304" pitchFamily="18" charset="0"/>
                <a:cs typeface="Times New Roman" panose="02020603050405020304" pitchFamily="18" charset="0"/>
              </a:rPr>
              <a:t>-görüntünün olağanüstü </a:t>
            </a:r>
            <a:r>
              <a:rPr lang="tr-TR" dirty="0" err="1">
                <a:latin typeface="Times New Roman" panose="02020603050405020304" pitchFamily="18" charset="0"/>
                <a:cs typeface="Times New Roman" panose="02020603050405020304" pitchFamily="18" charset="0"/>
              </a:rPr>
              <a:t>seçilebilirliği</a:t>
            </a:r>
            <a:endParaRPr lang="tr-TR" dirty="0">
              <a:latin typeface="Times New Roman" panose="02020603050405020304" pitchFamily="18" charset="0"/>
              <a:cs typeface="Times New Roman" panose="02020603050405020304" pitchFamily="18" charset="0"/>
            </a:endParaRPr>
          </a:p>
        </p:txBody>
      </p:sp>
      <p:sp>
        <p:nvSpPr>
          <p:cNvPr id="5" name="Metin Yer Tutucusu 4">
            <a:extLst>
              <a:ext uri="{FF2B5EF4-FFF2-40B4-BE49-F238E27FC236}">
                <a16:creationId xmlns:a16="http://schemas.microsoft.com/office/drawing/2014/main" id="{4C1E89A7-9D2B-D19C-08DA-9FABD435DFDE}"/>
              </a:ext>
            </a:extLst>
          </p:cNvPr>
          <p:cNvSpPr>
            <a:spLocks noGrp="1"/>
          </p:cNvSpPr>
          <p:nvPr>
            <p:ph type="body" sz="quarter" idx="3"/>
          </p:nvPr>
        </p:nvSpPr>
        <p:spPr/>
        <p:txBody>
          <a:bodyPr/>
          <a:lstStyle/>
          <a:p>
            <a:r>
              <a:rPr lang="tr-TR" dirty="0">
                <a:latin typeface="Times New Roman" panose="02020603050405020304" pitchFamily="18" charset="0"/>
                <a:cs typeface="Times New Roman" panose="02020603050405020304" pitchFamily="18" charset="0"/>
              </a:rPr>
              <a:t>Dezavantajları</a:t>
            </a:r>
          </a:p>
        </p:txBody>
      </p:sp>
      <p:sp>
        <p:nvSpPr>
          <p:cNvPr id="6" name="İçerik Yer Tutucusu 5">
            <a:extLst>
              <a:ext uri="{FF2B5EF4-FFF2-40B4-BE49-F238E27FC236}">
                <a16:creationId xmlns:a16="http://schemas.microsoft.com/office/drawing/2014/main" id="{A1154AEA-D84F-9D69-2A86-8DA085913A44}"/>
              </a:ext>
            </a:extLst>
          </p:cNvPr>
          <p:cNvSpPr>
            <a:spLocks noGrp="1"/>
          </p:cNvSpPr>
          <p:nvPr>
            <p:ph sz="quarter" idx="4"/>
          </p:nvPr>
        </p:nvSpPr>
        <p:spPr/>
        <p:txBody>
          <a:bodyPr/>
          <a:lstStyle/>
          <a:p>
            <a:pPr algn="just"/>
            <a:r>
              <a:rPr lang="tr-TR" dirty="0">
                <a:latin typeface="Times New Roman" panose="02020603050405020304" pitchFamily="18" charset="0"/>
                <a:cs typeface="Times New Roman" panose="02020603050405020304" pitchFamily="18" charset="0"/>
              </a:rPr>
              <a:t>Kapak görüntüsünün her bölümü, veri gömme için her bloğu ikili bağlantılı piksel içeren örtüşmeyen bloklara böler ve her bir blokta farklı piksel değerine değişiklik yapar.</a:t>
            </a:r>
          </a:p>
          <a:p>
            <a:pPr algn="just"/>
            <a:r>
              <a:rPr lang="tr-TR" dirty="0">
                <a:latin typeface="Times New Roman" panose="02020603050405020304" pitchFamily="18" charset="0"/>
                <a:cs typeface="Times New Roman" panose="02020603050405020304" pitchFamily="18" charset="0"/>
              </a:rPr>
              <a:t>Orijinal piksel değerlerindeki daha büyük bir fark, geniş bir değişikliğe izin verir.</a:t>
            </a:r>
          </a:p>
        </p:txBody>
      </p:sp>
    </p:spTree>
    <p:extLst>
      <p:ext uri="{BB962C8B-B14F-4D97-AF65-F5344CB8AC3E}">
        <p14:creationId xmlns:p14="http://schemas.microsoft.com/office/powerpoint/2010/main" val="44924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3D37F1-1889-17AF-9868-B3AF43FA1E5C}"/>
              </a:ext>
            </a:extLst>
          </p:cNvPr>
          <p:cNvSpPr>
            <a:spLocks noGrp="1"/>
          </p:cNvSpPr>
          <p:nvPr>
            <p:ph type="title"/>
          </p:nvPr>
        </p:nvSpPr>
        <p:spPr>
          <a:xfrm>
            <a:off x="725241" y="959586"/>
            <a:ext cx="9076329" cy="1064277"/>
          </a:xfrm>
        </p:spPr>
        <p:txBody>
          <a:bodyPr/>
          <a:lstStyle/>
          <a:p>
            <a:r>
              <a:rPr lang="tr-TR" dirty="0">
                <a:latin typeface="Times New Roman" panose="02020603050405020304" pitchFamily="18" charset="0"/>
                <a:cs typeface="Times New Roman" panose="02020603050405020304" pitchFamily="18" charset="0"/>
              </a:rPr>
              <a:t>Karşılaştırma</a:t>
            </a:r>
          </a:p>
        </p:txBody>
      </p:sp>
      <p:pic>
        <p:nvPicPr>
          <p:cNvPr id="6" name="İçerik Yer Tutucusu 5" descr="metin, ekran görüntüsü, yazı tipi, sayı, numara içeren bir resim&#10;&#10;Açıklama otomatik olarak oluşturuldu">
            <a:extLst>
              <a:ext uri="{FF2B5EF4-FFF2-40B4-BE49-F238E27FC236}">
                <a16:creationId xmlns:a16="http://schemas.microsoft.com/office/drawing/2014/main" id="{8AF792D1-07CA-CA00-C7C6-C4752849B5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5241" y="2023863"/>
            <a:ext cx="6381615" cy="3752673"/>
          </a:xfrm>
        </p:spPr>
      </p:pic>
      <p:sp>
        <p:nvSpPr>
          <p:cNvPr id="4" name="İçerik Yer Tutucusu 3">
            <a:extLst>
              <a:ext uri="{FF2B5EF4-FFF2-40B4-BE49-F238E27FC236}">
                <a16:creationId xmlns:a16="http://schemas.microsoft.com/office/drawing/2014/main" id="{7FFE247B-6427-E42A-3C87-BEAE5D8FBF36}"/>
              </a:ext>
            </a:extLst>
          </p:cNvPr>
          <p:cNvSpPr>
            <a:spLocks noGrp="1"/>
          </p:cNvSpPr>
          <p:nvPr>
            <p:ph sz="half" idx="2"/>
          </p:nvPr>
        </p:nvSpPr>
        <p:spPr>
          <a:xfrm>
            <a:off x="7020860" y="2023863"/>
            <a:ext cx="4445899" cy="3752673"/>
          </a:xfrm>
        </p:spPr>
        <p:txBody>
          <a:bodyPr>
            <a:normAutofit fontScale="85000" lnSpcReduction="20000"/>
          </a:bodyPr>
          <a:lstStyle/>
          <a:p>
            <a:pPr algn="just"/>
            <a:r>
              <a:rPr lang="tr-TR" b="0" i="0" dirty="0">
                <a:solidFill>
                  <a:srgbClr val="374151"/>
                </a:solidFill>
                <a:effectLst/>
                <a:latin typeface="Times New Roman" panose="02020603050405020304" pitchFamily="18" charset="0"/>
                <a:cs typeface="Times New Roman" panose="02020603050405020304" pitchFamily="18" charset="0"/>
              </a:rPr>
              <a:t>Tablo 1, üç farklı renkli kapak görüntüsü için üç tekniğin elde ettiği PSNR, MSE ve SSIM sonuçlarını gösterdi. Deneysel sonuçlar, </a:t>
            </a:r>
            <a:r>
              <a:rPr lang="tr-TR" b="0" i="0" dirty="0" err="1">
                <a:solidFill>
                  <a:srgbClr val="374151"/>
                </a:solidFill>
                <a:effectLst/>
                <a:latin typeface="Times New Roman" panose="02020603050405020304" pitchFamily="18" charset="0"/>
                <a:cs typeface="Times New Roman" panose="02020603050405020304" pitchFamily="18" charset="0"/>
              </a:rPr>
              <a:t>LSB'nin</a:t>
            </a:r>
            <a:r>
              <a:rPr lang="tr-TR" b="0" i="0" dirty="0">
                <a:solidFill>
                  <a:srgbClr val="374151"/>
                </a:solidFill>
                <a:effectLst/>
                <a:latin typeface="Times New Roman" panose="02020603050405020304" pitchFamily="18" charset="0"/>
                <a:cs typeface="Times New Roman" panose="02020603050405020304" pitchFamily="18" charset="0"/>
              </a:rPr>
              <a:t> diğerlerine kıyasla daha yüksek tepe sinyal-gürültü oranına sahip olduğunu gösterdi. Üç tekniğin de SSIM için makul bir değere sahip olması, kapak görüntüsü ile </a:t>
            </a:r>
            <a:r>
              <a:rPr lang="tr-TR" b="0" i="0" dirty="0" err="1">
                <a:solidFill>
                  <a:srgbClr val="374151"/>
                </a:solidFill>
                <a:effectLst/>
                <a:latin typeface="Times New Roman" panose="02020603050405020304" pitchFamily="18" charset="0"/>
                <a:cs typeface="Times New Roman" panose="02020603050405020304" pitchFamily="18" charset="0"/>
              </a:rPr>
              <a:t>stego</a:t>
            </a:r>
            <a:r>
              <a:rPr lang="tr-TR" b="0" i="0" dirty="0">
                <a:solidFill>
                  <a:srgbClr val="374151"/>
                </a:solidFill>
                <a:effectLst/>
                <a:latin typeface="Times New Roman" panose="02020603050405020304" pitchFamily="18" charset="0"/>
                <a:cs typeface="Times New Roman" panose="02020603050405020304" pitchFamily="18" charset="0"/>
              </a:rPr>
              <a:t> görüntü arasında iyi bir benzerlik oranını göstermektedir.</a:t>
            </a:r>
          </a:p>
          <a:p>
            <a:pPr algn="just"/>
            <a:r>
              <a:rPr lang="tr-TR" b="0" i="0" dirty="0">
                <a:solidFill>
                  <a:srgbClr val="374151"/>
                </a:solidFill>
                <a:effectLst/>
                <a:latin typeface="Times New Roman" panose="02020603050405020304" pitchFamily="18" charset="0"/>
                <a:cs typeface="Times New Roman" panose="02020603050405020304" pitchFamily="18" charset="0"/>
              </a:rPr>
              <a:t>Tablo 2, üç farklı gri tonlu kapak görüntüsü için üç tekniğin elde ettiği PSNR, MSE ve SSIM sonuçlarını sundu. PVD tekniği, diğer iki tekniğe kıyasla daha düşük bir benzerlik indeksi üretti.</a:t>
            </a:r>
            <a:endParaRPr lang="tr-TR"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ECED65C9-FC01-649C-2664-E5181938A8F1}"/>
              </a:ext>
            </a:extLst>
          </p:cNvPr>
          <p:cNvSpPr>
            <a:spLocks noChangeArrowheads="1"/>
          </p:cNvSpPr>
          <p:nvPr/>
        </p:nvSpPr>
        <p:spPr bwMode="auto">
          <a:xfrm>
            <a:off x="0" y="0"/>
            <a:ext cx="276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rgbClr val="000000"/>
                </a:solidFill>
                <a:effectLst/>
                <a:latin typeface="Söhne"/>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C9B678B-1262-8455-6A34-C31FD41E1836}"/>
              </a:ext>
            </a:extLst>
          </p:cNvPr>
          <p:cNvSpPr>
            <a:spLocks noChangeArrowheads="1"/>
          </p:cNvSpPr>
          <p:nvPr/>
        </p:nvSpPr>
        <p:spPr bwMode="auto">
          <a:xfrm>
            <a:off x="152400" y="152400"/>
            <a:ext cx="276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rgbClr val="000000"/>
                </a:solidFill>
                <a:effectLst/>
                <a:latin typeface="Söhne"/>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8401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39B26-1B03-4384-C834-6D3B592203F5}"/>
              </a:ext>
            </a:extLst>
          </p:cNvPr>
          <p:cNvSpPr>
            <a:spLocks noGrp="1"/>
          </p:cNvSpPr>
          <p:nvPr>
            <p:ph type="title"/>
          </p:nvPr>
        </p:nvSpPr>
        <p:spPr/>
        <p:txBody>
          <a:bodyPr>
            <a:normAutofit/>
          </a:bodyPr>
          <a:lstStyle/>
          <a:p>
            <a:r>
              <a:rPr lang="tr-TR" sz="3000" dirty="0">
                <a:latin typeface="Times New Roman" panose="02020603050405020304" pitchFamily="18" charset="0"/>
                <a:cs typeface="Times New Roman" panose="02020603050405020304" pitchFamily="18" charset="0"/>
              </a:rPr>
              <a:t>Kalite Ölçüm Yöntemleri</a:t>
            </a:r>
          </a:p>
        </p:txBody>
      </p:sp>
      <p:sp>
        <p:nvSpPr>
          <p:cNvPr id="3" name="Metin Yer Tutucusu 2">
            <a:extLst>
              <a:ext uri="{FF2B5EF4-FFF2-40B4-BE49-F238E27FC236}">
                <a16:creationId xmlns:a16="http://schemas.microsoft.com/office/drawing/2014/main" id="{E67CFEF8-25A1-0D8B-1EC1-9FB83EDDFD01}"/>
              </a:ext>
            </a:extLst>
          </p:cNvPr>
          <p:cNvSpPr>
            <a:spLocks noGrp="1"/>
          </p:cNvSpPr>
          <p:nvPr>
            <p:ph type="body" idx="1"/>
          </p:nvPr>
        </p:nvSpPr>
        <p:spPr/>
        <p:txBody>
          <a:bodyPr>
            <a:normAutofit/>
          </a:bodyPr>
          <a:lstStyle/>
          <a:p>
            <a:r>
              <a:rPr lang="tr-TR" sz="2000" dirty="0" err="1">
                <a:latin typeface="Times New Roman" panose="02020603050405020304" pitchFamily="18" charset="0"/>
                <a:cs typeface="Times New Roman" panose="02020603050405020304" pitchFamily="18" charset="0"/>
              </a:rPr>
              <a:t>Mean</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Squared</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Error</a:t>
            </a:r>
            <a:r>
              <a:rPr lang="tr-TR" sz="2000" dirty="0">
                <a:latin typeface="Times New Roman" panose="02020603050405020304" pitchFamily="18" charset="0"/>
                <a:cs typeface="Times New Roman" panose="02020603050405020304" pitchFamily="18" charset="0"/>
              </a:rPr>
              <a:t> (MSE)</a:t>
            </a:r>
          </a:p>
        </p:txBody>
      </p:sp>
      <p:sp>
        <p:nvSpPr>
          <p:cNvPr id="4" name="İçerik Yer Tutucusu 3">
            <a:extLst>
              <a:ext uri="{FF2B5EF4-FFF2-40B4-BE49-F238E27FC236}">
                <a16:creationId xmlns:a16="http://schemas.microsoft.com/office/drawing/2014/main" id="{98A9EE45-0E85-7A19-0545-B476FEA07C55}"/>
              </a:ext>
            </a:extLst>
          </p:cNvPr>
          <p:cNvSpPr>
            <a:spLocks noGrp="1"/>
          </p:cNvSpPr>
          <p:nvPr>
            <p:ph sz="half" idx="2"/>
          </p:nvPr>
        </p:nvSpPr>
        <p:spPr/>
        <p:txBody>
          <a:bodyPr>
            <a:normAutofit fontScale="92500" lnSpcReduction="20000"/>
          </a:bodyPr>
          <a:lstStyle/>
          <a:p>
            <a:pPr algn="just"/>
            <a:r>
              <a:rPr lang="tr-TR" dirty="0">
                <a:latin typeface="Times New Roman" panose="02020603050405020304" pitchFamily="18" charset="0"/>
                <a:cs typeface="Times New Roman" panose="02020603050405020304" pitchFamily="18" charset="0"/>
              </a:rPr>
              <a:t>Sıkıştırılmış ve orijinal görüntü arasındaki kümülatif kare hatasını temsil eder.</a:t>
            </a:r>
          </a:p>
          <a:p>
            <a:pPr algn="just"/>
            <a:r>
              <a:rPr lang="tr-TR" dirty="0">
                <a:latin typeface="Times New Roman" panose="02020603050405020304" pitchFamily="18" charset="0"/>
                <a:cs typeface="Times New Roman" panose="02020603050405020304" pitchFamily="18" charset="0"/>
              </a:rPr>
              <a:t>Sıfıra yakın olan değerlerin daha iyi performans gösterdiği söylenebilir.</a:t>
            </a:r>
          </a:p>
        </p:txBody>
      </p:sp>
      <p:sp>
        <p:nvSpPr>
          <p:cNvPr id="5" name="Metin Yer Tutucusu 4">
            <a:extLst>
              <a:ext uri="{FF2B5EF4-FFF2-40B4-BE49-F238E27FC236}">
                <a16:creationId xmlns:a16="http://schemas.microsoft.com/office/drawing/2014/main" id="{725374B0-679D-3634-C4A3-F515A8E31AA3}"/>
              </a:ext>
            </a:extLst>
          </p:cNvPr>
          <p:cNvSpPr>
            <a:spLocks noGrp="1"/>
          </p:cNvSpPr>
          <p:nvPr>
            <p:ph type="body" sz="quarter" idx="3"/>
          </p:nvPr>
        </p:nvSpPr>
        <p:spPr/>
        <p:txBody>
          <a:bodyPr>
            <a:normAutofit/>
          </a:bodyPr>
          <a:lstStyle/>
          <a:p>
            <a:r>
              <a:rPr lang="tr-TR" sz="2000" dirty="0" err="1">
                <a:latin typeface="Times New Roman" panose="02020603050405020304" pitchFamily="18" charset="0"/>
                <a:cs typeface="Times New Roman" panose="02020603050405020304" pitchFamily="18" charset="0"/>
              </a:rPr>
              <a:t>Peak</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Signal</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Noise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Ratio</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psnr</a:t>
            </a:r>
            <a:r>
              <a:rPr lang="tr-TR" sz="2000" dirty="0">
                <a:latin typeface="Times New Roman" panose="02020603050405020304" pitchFamily="18" charset="0"/>
                <a:cs typeface="Times New Roman" panose="02020603050405020304" pitchFamily="18" charset="0"/>
              </a:rPr>
              <a:t>)</a:t>
            </a:r>
          </a:p>
        </p:txBody>
      </p:sp>
      <p:sp>
        <p:nvSpPr>
          <p:cNvPr id="6" name="İçerik Yer Tutucusu 5">
            <a:extLst>
              <a:ext uri="{FF2B5EF4-FFF2-40B4-BE49-F238E27FC236}">
                <a16:creationId xmlns:a16="http://schemas.microsoft.com/office/drawing/2014/main" id="{A242FFB3-0372-40FF-D4A3-2866A946D645}"/>
              </a:ext>
            </a:extLst>
          </p:cNvPr>
          <p:cNvSpPr>
            <a:spLocks noGrp="1"/>
          </p:cNvSpPr>
          <p:nvPr>
            <p:ph sz="quarter" idx="4"/>
          </p:nvPr>
        </p:nvSpPr>
        <p:spPr/>
        <p:txBody>
          <a:bodyPr>
            <a:normAutofit fontScale="92500" lnSpcReduction="20000"/>
          </a:bodyPr>
          <a:lstStyle/>
          <a:p>
            <a:pPr algn="just"/>
            <a:r>
              <a:rPr lang="tr-TR" dirty="0">
                <a:latin typeface="Times New Roman" panose="02020603050405020304" pitchFamily="18" charset="0"/>
                <a:cs typeface="Times New Roman" panose="02020603050405020304" pitchFamily="18" charset="0"/>
              </a:rPr>
              <a:t>Kayıplı ve kayıpsız sıkıştırmanın yeniden yapılandırma kalitesini ölçmek için kullanılır.</a:t>
            </a:r>
          </a:p>
          <a:p>
            <a:pPr algn="just"/>
            <a:r>
              <a:rPr lang="tr-TR" dirty="0">
                <a:latin typeface="Times New Roman" panose="02020603050405020304" pitchFamily="18" charset="0"/>
                <a:cs typeface="Times New Roman" panose="02020603050405020304" pitchFamily="18" charset="0"/>
              </a:rPr>
              <a:t>En kolay şekilde ortalama kare hatası ile açıklanır</a:t>
            </a:r>
          </a:p>
          <a:p>
            <a:pPr algn="just"/>
            <a:r>
              <a:rPr lang="tr-TR" dirty="0">
                <a:latin typeface="Times New Roman" panose="02020603050405020304" pitchFamily="18" charset="0"/>
                <a:cs typeface="Times New Roman" panose="02020603050405020304" pitchFamily="18" charset="0"/>
              </a:rPr>
              <a:t>Görüntü ve sinyal işlemeyle ilgili çoğu araştırma, kalite ölçüm aracı olarak kullanılmaktadır.</a:t>
            </a:r>
          </a:p>
          <a:p>
            <a:pPr algn="just"/>
            <a:r>
              <a:rPr lang="tr-TR" dirty="0">
                <a:latin typeface="Times New Roman" panose="02020603050405020304" pitchFamily="18" charset="0"/>
                <a:cs typeface="Times New Roman" panose="02020603050405020304" pitchFamily="18" charset="0"/>
              </a:rPr>
              <a:t>Ne kadar yüksekse, sıkıştırılmış veya yeniden yapılandırılmış görüntünü kalitesi o kadar iyidir.</a:t>
            </a:r>
          </a:p>
        </p:txBody>
      </p:sp>
    </p:spTree>
    <p:extLst>
      <p:ext uri="{BB962C8B-B14F-4D97-AF65-F5344CB8AC3E}">
        <p14:creationId xmlns:p14="http://schemas.microsoft.com/office/powerpoint/2010/main" val="246045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E71EE8-0B30-4222-9B93-921A1530B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A577E7F-985C-4F15-99FB-3ABFA635A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89554714-B3FE-FCC8-8C74-0F2911488305}"/>
              </a:ext>
            </a:extLst>
          </p:cNvPr>
          <p:cNvSpPr>
            <a:spLocks noGrp="1"/>
          </p:cNvSpPr>
          <p:nvPr>
            <p:ph type="title"/>
          </p:nvPr>
        </p:nvSpPr>
        <p:spPr>
          <a:xfrm>
            <a:off x="1459043" y="1926236"/>
            <a:ext cx="3177915" cy="2983043"/>
          </a:xfrm>
        </p:spPr>
        <p:txBody>
          <a:bodyPr>
            <a:normAutofit/>
          </a:bodyPr>
          <a:lstStyle/>
          <a:p>
            <a:pPr algn="ctr"/>
            <a:r>
              <a:rPr lang="tr-TR" sz="3000" dirty="0">
                <a:latin typeface="Times New Roman" panose="02020603050405020304" pitchFamily="18" charset="0"/>
                <a:cs typeface="Times New Roman" panose="02020603050405020304" pitchFamily="18" charset="0"/>
              </a:rPr>
              <a:t>Görüntü </a:t>
            </a:r>
            <a:r>
              <a:rPr lang="tr-TR" sz="3000" dirty="0" err="1">
                <a:latin typeface="Times New Roman" panose="02020603050405020304" pitchFamily="18" charset="0"/>
                <a:cs typeface="Times New Roman" panose="02020603050405020304" pitchFamily="18" charset="0"/>
              </a:rPr>
              <a:t>Steganografi</a:t>
            </a:r>
            <a:r>
              <a:rPr lang="tr-TR" sz="3000" dirty="0">
                <a:latin typeface="Times New Roman" panose="02020603050405020304" pitchFamily="18" charset="0"/>
                <a:cs typeface="Times New Roman" panose="02020603050405020304" pitchFamily="18" charset="0"/>
              </a:rPr>
              <a:t> Nedir?</a:t>
            </a:r>
          </a:p>
        </p:txBody>
      </p:sp>
      <p:graphicFrame>
        <p:nvGraphicFramePr>
          <p:cNvPr id="5" name="İçerik Yer Tutucusu 2">
            <a:extLst>
              <a:ext uri="{FF2B5EF4-FFF2-40B4-BE49-F238E27FC236}">
                <a16:creationId xmlns:a16="http://schemas.microsoft.com/office/drawing/2014/main" id="{30F9B709-883D-C5A7-CF8B-012367B4601F}"/>
              </a:ext>
            </a:extLst>
          </p:cNvPr>
          <p:cNvGraphicFramePr>
            <a:graphicFrameLocks noGrp="1"/>
          </p:cNvGraphicFramePr>
          <p:nvPr>
            <p:ph idx="1"/>
            <p:extLst>
              <p:ext uri="{D42A27DB-BD31-4B8C-83A1-F6EECF244321}">
                <p14:modId xmlns:p14="http://schemas.microsoft.com/office/powerpoint/2010/main" val="373397102"/>
              </p:ext>
            </p:extLst>
          </p:nvPr>
        </p:nvGraphicFramePr>
        <p:xfrm>
          <a:off x="6081712" y="952501"/>
          <a:ext cx="5157788"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21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BF5C-9662-1A60-36E6-4AB1D5124A2F}"/>
              </a:ext>
            </a:extLst>
          </p:cNvPr>
          <p:cNvSpPr>
            <a:spLocks noGrp="1"/>
          </p:cNvSpPr>
          <p:nvPr>
            <p:ph type="title"/>
          </p:nvPr>
        </p:nvSpPr>
        <p:spPr/>
        <p:txBody>
          <a:bodyPr>
            <a:normAutofit/>
          </a:bodyPr>
          <a:lstStyle/>
          <a:p>
            <a:r>
              <a:rPr lang="tr-TR" sz="3000">
                <a:latin typeface="Times New Roman" panose="02020603050405020304" pitchFamily="18" charset="0"/>
                <a:cs typeface="Times New Roman" panose="02020603050405020304" pitchFamily="18" charset="0"/>
              </a:rPr>
              <a:t>Diğer Kalite Ölçüm Yöntemleri</a:t>
            </a:r>
          </a:p>
        </p:txBody>
      </p:sp>
      <p:graphicFrame>
        <p:nvGraphicFramePr>
          <p:cNvPr id="5" name="İçerik Yer Tutucusu 2">
            <a:extLst>
              <a:ext uri="{FF2B5EF4-FFF2-40B4-BE49-F238E27FC236}">
                <a16:creationId xmlns:a16="http://schemas.microsoft.com/office/drawing/2014/main" id="{B2AD2F38-0FAA-29A9-9CA5-542E4B08A309}"/>
              </a:ext>
            </a:extLst>
          </p:cNvPr>
          <p:cNvGraphicFramePr>
            <a:graphicFrameLocks noGrp="1"/>
          </p:cNvGraphicFramePr>
          <p:nvPr>
            <p:ph idx="1"/>
          </p:nvPr>
        </p:nvGraphicFramePr>
        <p:xfrm>
          <a:off x="966744" y="2248257"/>
          <a:ext cx="9076329" cy="3650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44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FD8613-B9E2-3299-C725-8DC72DA84CDC}"/>
              </a:ext>
            </a:extLst>
          </p:cNvPr>
          <p:cNvSpPr>
            <a:spLocks noGrp="1"/>
          </p:cNvSpPr>
          <p:nvPr>
            <p:ph type="title"/>
          </p:nvPr>
        </p:nvSpPr>
        <p:spPr/>
        <p:txBody>
          <a:bodyPr/>
          <a:lstStyle/>
          <a:p>
            <a:r>
              <a:rPr lang="tr-TR" dirty="0"/>
              <a:t>Önerilen Gömme İşlemi</a:t>
            </a:r>
          </a:p>
        </p:txBody>
      </p:sp>
      <p:pic>
        <p:nvPicPr>
          <p:cNvPr id="6" name="İçerik Yer Tutucusu 5" descr="diyagram, taslak, çizim, plan içeren bir resim&#10;&#10;Açıklama otomatik olarak oluşturuldu">
            <a:extLst>
              <a:ext uri="{FF2B5EF4-FFF2-40B4-BE49-F238E27FC236}">
                <a16:creationId xmlns:a16="http://schemas.microsoft.com/office/drawing/2014/main" id="{FA979AA1-DFF1-5FFA-7980-5E20A7548A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8787" y="2251075"/>
            <a:ext cx="3702588" cy="3752850"/>
          </a:xfrm>
        </p:spPr>
      </p:pic>
      <p:sp>
        <p:nvSpPr>
          <p:cNvPr id="4" name="İçerik Yer Tutucusu 3">
            <a:extLst>
              <a:ext uri="{FF2B5EF4-FFF2-40B4-BE49-F238E27FC236}">
                <a16:creationId xmlns:a16="http://schemas.microsoft.com/office/drawing/2014/main" id="{3E6FFA8D-A0BD-8ACE-819E-7EC9195024B8}"/>
              </a:ext>
            </a:extLst>
          </p:cNvPr>
          <p:cNvSpPr>
            <a:spLocks noGrp="1"/>
          </p:cNvSpPr>
          <p:nvPr>
            <p:ph sz="half" idx="2"/>
          </p:nvPr>
        </p:nvSpPr>
        <p:spPr/>
        <p:txBody>
          <a:bodyPr>
            <a:noAutofit/>
          </a:bodyPr>
          <a:lstStyle/>
          <a:p>
            <a:r>
              <a:rPr lang="tr-TR" sz="1700" dirty="0">
                <a:latin typeface="Times New Roman" panose="02020603050405020304" pitchFamily="18" charset="0"/>
                <a:cs typeface="Times New Roman" panose="02020603050405020304" pitchFamily="18" charset="0"/>
              </a:rPr>
              <a:t>Yöntem olarak En Önemsiz Bite Ekleme Yöntemi kullanılmıştır.</a:t>
            </a:r>
          </a:p>
          <a:p>
            <a:r>
              <a:rPr lang="tr-TR" sz="1700" dirty="0">
                <a:latin typeface="Times New Roman" panose="02020603050405020304" pitchFamily="18" charset="0"/>
                <a:cs typeface="Times New Roman" panose="02020603050405020304" pitchFamily="18" charset="0"/>
              </a:rPr>
              <a:t>Güvenliği arttırmak için AES ve RSA şifreleme teknikleri kullanılmıştır.</a:t>
            </a:r>
          </a:p>
          <a:p>
            <a:r>
              <a:rPr lang="tr-TR" sz="1700" dirty="0">
                <a:latin typeface="Times New Roman" panose="02020603050405020304" pitchFamily="18" charset="0"/>
                <a:cs typeface="Times New Roman" panose="02020603050405020304" pitchFamily="18" charset="0"/>
              </a:rPr>
              <a:t>Bilgiler rastgele ve sıralı olmak üzere iki şekilde gizlenmektedir.</a:t>
            </a:r>
          </a:p>
          <a:p>
            <a:r>
              <a:rPr lang="tr-TR" sz="1700" dirty="0">
                <a:latin typeface="Times New Roman" panose="02020603050405020304" pitchFamily="18" charset="0"/>
                <a:cs typeface="Times New Roman" panose="02020603050405020304" pitchFamily="18" charset="0"/>
              </a:rPr>
              <a:t>Sıralı gizleme de veri her bite 0. bitten başlayarak bit uzunluğu kadar saklanır.</a:t>
            </a:r>
          </a:p>
          <a:p>
            <a:r>
              <a:rPr lang="tr-TR" sz="1700" dirty="0">
                <a:latin typeface="Times New Roman" panose="02020603050405020304" pitchFamily="18" charset="0"/>
                <a:cs typeface="Times New Roman" panose="02020603050405020304" pitchFamily="18" charset="0"/>
              </a:rPr>
              <a:t>Rastgele gizleme yönteminde;</a:t>
            </a:r>
            <a:br>
              <a:rPr lang="tr-TR" sz="1700" dirty="0">
                <a:latin typeface="Times New Roman" panose="02020603050405020304" pitchFamily="18" charset="0"/>
                <a:cs typeface="Times New Roman" panose="02020603050405020304" pitchFamily="18" charset="0"/>
              </a:rPr>
            </a:br>
            <a:br>
              <a:rPr lang="tr-TR" sz="1700" dirty="0">
                <a:latin typeface="Times New Roman" panose="02020603050405020304" pitchFamily="18" charset="0"/>
                <a:cs typeface="Times New Roman" panose="02020603050405020304" pitchFamily="18" charset="0"/>
              </a:rPr>
            </a:br>
            <a:r>
              <a:rPr lang="tr-TR" sz="1700" dirty="0">
                <a:latin typeface="Times New Roman" panose="02020603050405020304" pitchFamily="18" charset="0"/>
                <a:cs typeface="Times New Roman" panose="02020603050405020304" pitchFamily="18" charset="0"/>
              </a:rPr>
              <a:t>f=(</a:t>
            </a:r>
            <a:r>
              <a:rPr lang="tr-TR" sz="1700" dirty="0" err="1">
                <a:latin typeface="Times New Roman" panose="02020603050405020304" pitchFamily="18" charset="0"/>
                <a:cs typeface="Times New Roman" panose="02020603050405020304" pitchFamily="18" charset="0"/>
              </a:rPr>
              <a:t>ax+b</a:t>
            </a:r>
            <a:r>
              <a:rPr lang="tr-TR" sz="1700" dirty="0">
                <a:latin typeface="Times New Roman" panose="02020603050405020304" pitchFamily="18" charset="0"/>
                <a:cs typeface="Times New Roman" panose="02020603050405020304" pitchFamily="18" charset="0"/>
              </a:rPr>
              <a:t>) mod c</a:t>
            </a:r>
            <a:br>
              <a:rPr lang="tr-TR" sz="1700" dirty="0">
                <a:latin typeface="Times New Roman" panose="02020603050405020304" pitchFamily="18" charset="0"/>
                <a:cs typeface="Times New Roman" panose="02020603050405020304" pitchFamily="18" charset="0"/>
              </a:rPr>
            </a:br>
            <a:br>
              <a:rPr lang="tr-TR" sz="1700" dirty="0">
                <a:latin typeface="Times New Roman" panose="02020603050405020304" pitchFamily="18" charset="0"/>
                <a:cs typeface="Times New Roman" panose="02020603050405020304" pitchFamily="18" charset="0"/>
              </a:rPr>
            </a:br>
            <a:r>
              <a:rPr lang="tr-TR" sz="1700" dirty="0">
                <a:latin typeface="Times New Roman" panose="02020603050405020304" pitchFamily="18" charset="0"/>
                <a:cs typeface="Times New Roman" panose="02020603050405020304" pitchFamily="18" charset="0"/>
              </a:rPr>
              <a:t>algoritması mevcuttur.</a:t>
            </a:r>
          </a:p>
        </p:txBody>
      </p:sp>
    </p:spTree>
    <p:extLst>
      <p:ext uri="{BB962C8B-B14F-4D97-AF65-F5344CB8AC3E}">
        <p14:creationId xmlns:p14="http://schemas.microsoft.com/office/powerpoint/2010/main" val="184649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E50EA2-743C-4B17-5626-35B3B4FC1061}"/>
              </a:ext>
            </a:extLst>
          </p:cNvPr>
          <p:cNvSpPr>
            <a:spLocks noGrp="1"/>
          </p:cNvSpPr>
          <p:nvPr>
            <p:ph type="title"/>
          </p:nvPr>
        </p:nvSpPr>
        <p:spPr>
          <a:xfrm>
            <a:off x="960120" y="960030"/>
            <a:ext cx="4470832" cy="1507398"/>
          </a:xfrm>
        </p:spPr>
        <p:txBody>
          <a:bodyPr anchor="ctr">
            <a:normAutofit/>
          </a:bodyPr>
          <a:lstStyle/>
          <a:p>
            <a:r>
              <a:rPr lang="tr-TR" sz="3700" dirty="0"/>
              <a:t>Gizli Veriyi Elde Etme İşleminin Algoritması</a:t>
            </a:r>
          </a:p>
        </p:txBody>
      </p:sp>
      <p:sp>
        <p:nvSpPr>
          <p:cNvPr id="9" name="Content Placeholder 8">
            <a:extLst>
              <a:ext uri="{FF2B5EF4-FFF2-40B4-BE49-F238E27FC236}">
                <a16:creationId xmlns:a16="http://schemas.microsoft.com/office/drawing/2014/main" id="{A45BEFF3-0D4E-76DB-12CB-0C7870BC521E}"/>
              </a:ext>
            </a:extLst>
          </p:cNvPr>
          <p:cNvSpPr>
            <a:spLocks noGrp="1"/>
          </p:cNvSpPr>
          <p:nvPr>
            <p:ph idx="1"/>
          </p:nvPr>
        </p:nvSpPr>
        <p:spPr>
          <a:xfrm>
            <a:off x="952501" y="2844800"/>
            <a:ext cx="4470831" cy="3053170"/>
          </a:xfrm>
        </p:spPr>
        <p:txBody>
          <a:bodyPr anchor="t">
            <a:normAutofit/>
          </a:bodyPr>
          <a:lstStyle/>
          <a:p>
            <a:endParaRPr lang="en-US"/>
          </a:p>
        </p:txBody>
      </p:sp>
      <p:cxnSp>
        <p:nvCxnSpPr>
          <p:cNvPr id="14" name="Straight Connector 13">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İçerik Yer Tutucusu 4" descr="taslak, diyagram, çizim, teknik çizim içeren bir resim&#10;&#10;Açıklama otomatik olarak oluşturuldu">
            <a:extLst>
              <a:ext uri="{FF2B5EF4-FFF2-40B4-BE49-F238E27FC236}">
                <a16:creationId xmlns:a16="http://schemas.microsoft.com/office/drawing/2014/main" id="{EC1D72C5-2E2B-D9E5-64D8-7692C8DA0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669" y="1010785"/>
            <a:ext cx="4848551" cy="4836429"/>
          </a:xfrm>
          <a:prstGeom prst="rect">
            <a:avLst/>
          </a:prstGeom>
        </p:spPr>
      </p:pic>
    </p:spTree>
    <p:extLst>
      <p:ext uri="{BB962C8B-B14F-4D97-AF65-F5344CB8AC3E}">
        <p14:creationId xmlns:p14="http://schemas.microsoft.com/office/powerpoint/2010/main" val="260262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3" name="Freeform: Shape 42">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48" name="Rectangle 47">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F10F2D9-AEFE-7055-C57C-3C4BE06FF674}"/>
              </a:ext>
            </a:extLst>
          </p:cNvPr>
          <p:cNvSpPr>
            <a:spLocks noGrp="1"/>
          </p:cNvSpPr>
          <p:nvPr>
            <p:ph type="title"/>
          </p:nvPr>
        </p:nvSpPr>
        <p:spPr>
          <a:xfrm>
            <a:off x="960120" y="960120"/>
            <a:ext cx="5428423" cy="1508760"/>
          </a:xfrm>
        </p:spPr>
        <p:txBody>
          <a:bodyPr vert="horz" lIns="91440" tIns="45720" rIns="91440" bIns="45720" rtlCol="0" anchor="ctr">
            <a:normAutofit/>
          </a:bodyPr>
          <a:lstStyle/>
          <a:p>
            <a:r>
              <a:rPr lang="en-US" kern="1200">
                <a:solidFill>
                  <a:schemeClr val="tx2"/>
                </a:solidFill>
                <a:latin typeface="+mj-lt"/>
                <a:ea typeface="+mj-ea"/>
                <a:cs typeface="+mj-cs"/>
              </a:rPr>
              <a:t>VİDE0 1 ve 2 SONUÇLARI</a:t>
            </a:r>
          </a:p>
        </p:txBody>
      </p:sp>
      <p:sp>
        <p:nvSpPr>
          <p:cNvPr id="14" name="Content Placeholder 13">
            <a:extLst>
              <a:ext uri="{FF2B5EF4-FFF2-40B4-BE49-F238E27FC236}">
                <a16:creationId xmlns:a16="http://schemas.microsoft.com/office/drawing/2014/main" id="{878F76A6-4CF7-8DCC-41B8-50B47399423F}"/>
              </a:ext>
            </a:extLst>
          </p:cNvPr>
          <p:cNvSpPr>
            <a:spLocks noGrp="1"/>
          </p:cNvSpPr>
          <p:nvPr>
            <p:ph sz="half" idx="1"/>
          </p:nvPr>
        </p:nvSpPr>
        <p:spPr>
          <a:xfrm>
            <a:off x="952499" y="2852331"/>
            <a:ext cx="5293857" cy="3053170"/>
          </a:xfrm>
        </p:spPr>
        <p:txBody>
          <a:bodyPr vert="horz" lIns="91440" tIns="45720" rIns="91440" bIns="45720" rtlCol="0" anchor="t">
            <a:normAutofit fontScale="85000" lnSpcReduction="20000"/>
          </a:bodyPr>
          <a:lstStyle/>
          <a:p>
            <a:r>
              <a:rPr lang="tr-TR" dirty="0">
                <a:latin typeface="Times New Roman" panose="02020603050405020304" pitchFamily="18" charset="0"/>
                <a:cs typeface="Times New Roman" panose="02020603050405020304" pitchFamily="18" charset="0"/>
              </a:rPr>
              <a:t>Gizlenmek istenen veri miktarı arttıkça bir fonksiyona bağlı olarak rastgele olarak yapılan gizleme işlemi sonucunda elde edilen değerlerin daha iyi olduğu görülmüştür. Orijinal dosya ile veri gizlenmiş dosya arasındaki PNSR ve MSE ölçümleri rastgele veri 79 gizlediğimizde sıralı gizlemeye göre daha başarılı sonuçlar vermiştir. Bu sonuçlar bize rastgele veri gizlemenin sıralıya göre daha iyi olduğunu göstermektedir. Bilgi gizleme işleminin ilk pikselden başlayıp son piksele doğru yapılması nedeniyle sıralı bilgi gizleme işleminin rastgele veri gizlemeye göre daha kolay anlaşılabileceği sonucuna varılmıştır</a:t>
            </a:r>
            <a:endParaRPr lang="en-US" dirty="0">
              <a:latin typeface="Times New Roman" panose="02020603050405020304" pitchFamily="18" charset="0"/>
              <a:cs typeface="Times New Roman" panose="02020603050405020304" pitchFamily="18" charset="0"/>
            </a:endParaRPr>
          </a:p>
        </p:txBody>
      </p:sp>
      <p:pic>
        <p:nvPicPr>
          <p:cNvPr id="10" name="İçerik Yer Tutucusu 9" descr="metin, sayı, numara, ekran görüntüsü, menü içeren bir resim&#10;&#10;Açıklama otomatik olarak oluşturuldu">
            <a:extLst>
              <a:ext uri="{FF2B5EF4-FFF2-40B4-BE49-F238E27FC236}">
                <a16:creationId xmlns:a16="http://schemas.microsoft.com/office/drawing/2014/main" id="{3CA05329-FB0D-2D63-FCA9-A76F3975C3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93042" y="870062"/>
            <a:ext cx="2314157" cy="2273660"/>
          </a:xfrm>
          <a:prstGeom prst="rect">
            <a:avLst/>
          </a:prstGeom>
        </p:spPr>
      </p:pic>
      <p:cxnSp>
        <p:nvCxnSpPr>
          <p:cNvPr id="50" name="Straight Connector 49">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metin, sayı, numara, yazı tipi, ekran görüntüsü içeren bir resim&#10;&#10;Açıklama otomatik olarak oluşturuldu">
            <a:extLst>
              <a:ext uri="{FF2B5EF4-FFF2-40B4-BE49-F238E27FC236}">
                <a16:creationId xmlns:a16="http://schemas.microsoft.com/office/drawing/2014/main" id="{E6DE49E1-621D-2FBC-A508-78486DFBC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373" y="3714278"/>
            <a:ext cx="2651497" cy="2273660"/>
          </a:xfrm>
          <a:prstGeom prst="rect">
            <a:avLst/>
          </a:prstGeom>
        </p:spPr>
      </p:pic>
    </p:spTree>
    <p:extLst>
      <p:ext uri="{BB962C8B-B14F-4D97-AF65-F5344CB8AC3E}">
        <p14:creationId xmlns:p14="http://schemas.microsoft.com/office/powerpoint/2010/main" val="161220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8" name="Freeform: Shape 1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954920-5259-3646-8C99-481CFE24E478}"/>
              </a:ext>
            </a:extLst>
          </p:cNvPr>
          <p:cNvSpPr>
            <a:spLocks noGrp="1"/>
          </p:cNvSpPr>
          <p:nvPr>
            <p:ph type="title"/>
          </p:nvPr>
        </p:nvSpPr>
        <p:spPr>
          <a:xfrm>
            <a:off x="960120" y="960030"/>
            <a:ext cx="4470832" cy="1507398"/>
          </a:xfrm>
        </p:spPr>
        <p:txBody>
          <a:bodyPr vert="horz" lIns="91440" tIns="45720" rIns="91440" bIns="45720" rtlCol="0" anchor="ctr">
            <a:normAutofit/>
          </a:bodyPr>
          <a:lstStyle/>
          <a:p>
            <a:r>
              <a:rPr lang="en-US" kern="1200" dirty="0">
                <a:solidFill>
                  <a:schemeClr val="tx2"/>
                </a:solidFill>
                <a:latin typeface="Times New Roman" panose="02020603050405020304" pitchFamily="18" charset="0"/>
                <a:cs typeface="Times New Roman" panose="02020603050405020304" pitchFamily="18" charset="0"/>
              </a:rPr>
              <a:t>Veri </a:t>
            </a:r>
            <a:r>
              <a:rPr lang="en-US" kern="1200" dirty="0" err="1">
                <a:solidFill>
                  <a:schemeClr val="tx2"/>
                </a:solidFill>
                <a:latin typeface="Times New Roman" panose="02020603050405020304" pitchFamily="18" charset="0"/>
                <a:cs typeface="Times New Roman" panose="02020603050405020304" pitchFamily="18" charset="0"/>
              </a:rPr>
              <a:t>Gizleme</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Akış</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Şeması</a:t>
            </a:r>
            <a:endParaRPr lang="en-US" kern="1200" dirty="0">
              <a:solidFill>
                <a:schemeClr val="tx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A50F8F15-2954-C10A-606A-D78AAB353E22}"/>
              </a:ext>
            </a:extLst>
          </p:cNvPr>
          <p:cNvSpPr>
            <a:spLocks noGrp="1"/>
          </p:cNvSpPr>
          <p:nvPr>
            <p:ph sz="half" idx="1"/>
          </p:nvPr>
        </p:nvSpPr>
        <p:spPr>
          <a:xfrm>
            <a:off x="952501" y="2844800"/>
            <a:ext cx="4470831" cy="3053170"/>
          </a:xfrm>
        </p:spPr>
        <p:txBody>
          <a:bodyPr vert="horz" lIns="91440" tIns="45720" rIns="91440" bIns="45720" rtlCol="0" anchor="t">
            <a:noAutofit/>
          </a:bodyPr>
          <a:lstStyle/>
          <a:p>
            <a:r>
              <a:rPr lang="tr-TR" sz="1600" dirty="0">
                <a:latin typeface="Times New Roman" panose="02020603050405020304" pitchFamily="18" charset="0"/>
                <a:cs typeface="Times New Roman" panose="02020603050405020304" pitchFamily="18" charset="0"/>
              </a:rPr>
              <a:t>Gizleme işleminin kaç farklı görüntü üzerinde yapılacağı belirlenir.</a:t>
            </a:r>
          </a:p>
          <a:p>
            <a:r>
              <a:rPr lang="tr-TR" sz="1600" dirty="0">
                <a:latin typeface="Times New Roman" panose="02020603050405020304" pitchFamily="18" charset="0"/>
                <a:cs typeface="Times New Roman" panose="02020603050405020304" pitchFamily="18" charset="0"/>
              </a:rPr>
              <a:t>Gizlenmek istenen mesajın karakterlerinden hangilerinin hangi resme gizleneceği belirlenir.</a:t>
            </a:r>
          </a:p>
          <a:p>
            <a:r>
              <a:rPr lang="tr-TR" sz="1600" dirty="0">
                <a:latin typeface="Times New Roman" panose="02020603050405020304" pitchFamily="18" charset="0"/>
                <a:cs typeface="Times New Roman" panose="02020603050405020304" pitchFamily="18" charset="0"/>
              </a:rPr>
              <a:t>Belirlenen karakterler sırayla ilgili resimlerin piksel değerlerine LSB yöntemiyle gizlenir.</a:t>
            </a:r>
          </a:p>
          <a:p>
            <a:r>
              <a:rPr lang="tr-TR" sz="1600" dirty="0">
                <a:latin typeface="Times New Roman" panose="02020603050405020304" pitchFamily="18" charset="0"/>
                <a:cs typeface="Times New Roman" panose="02020603050405020304" pitchFamily="18" charset="0"/>
              </a:rPr>
              <a:t>Karakter gizlemenin bittiğinin anlaşılması için her resimde en son karakterden sonra NULL «0000000000» değeri eklenmektedir.</a:t>
            </a:r>
            <a:endParaRPr lang="en-US" sz="16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metin, diyagram, çizgi, paralel içeren bir resim&#10;&#10;Açıklama otomatik olarak oluşturuldu">
            <a:extLst>
              <a:ext uri="{FF2B5EF4-FFF2-40B4-BE49-F238E27FC236}">
                <a16:creationId xmlns:a16="http://schemas.microsoft.com/office/drawing/2014/main" id="{DA38593D-AE31-C384-25B9-0775D8A53D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8669" y="1042621"/>
            <a:ext cx="4848551" cy="4803237"/>
          </a:xfrm>
          <a:prstGeom prst="rect">
            <a:avLst/>
          </a:prstGeom>
        </p:spPr>
      </p:pic>
    </p:spTree>
    <p:extLst>
      <p:ext uri="{BB962C8B-B14F-4D97-AF65-F5344CB8AC3E}">
        <p14:creationId xmlns:p14="http://schemas.microsoft.com/office/powerpoint/2010/main" val="219473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 name="Freeform: Shape 1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6496BF9-0BE1-ACA0-044E-8C77025DAACD}"/>
              </a:ext>
            </a:extLst>
          </p:cNvPr>
          <p:cNvSpPr>
            <a:spLocks noGrp="1"/>
          </p:cNvSpPr>
          <p:nvPr>
            <p:ph type="title"/>
          </p:nvPr>
        </p:nvSpPr>
        <p:spPr>
          <a:xfrm>
            <a:off x="960120" y="960030"/>
            <a:ext cx="4470832" cy="1507398"/>
          </a:xfrm>
        </p:spPr>
        <p:txBody>
          <a:bodyPr vert="horz" lIns="91440" tIns="45720" rIns="91440" bIns="45720" rtlCol="0" anchor="ctr">
            <a:normAutofit/>
          </a:bodyPr>
          <a:lstStyle/>
          <a:p>
            <a:r>
              <a:rPr lang="en-US" kern="1200" dirty="0">
                <a:solidFill>
                  <a:schemeClr val="tx2"/>
                </a:solidFill>
                <a:latin typeface="Times New Roman" panose="02020603050405020304" pitchFamily="18" charset="0"/>
                <a:cs typeface="Times New Roman" panose="02020603050405020304" pitchFamily="18" charset="0"/>
              </a:rPr>
              <a:t>Veri </a:t>
            </a:r>
            <a:r>
              <a:rPr lang="en-US" kern="1200" dirty="0" err="1">
                <a:solidFill>
                  <a:schemeClr val="tx2"/>
                </a:solidFill>
                <a:latin typeface="Times New Roman" panose="02020603050405020304" pitchFamily="18" charset="0"/>
                <a:cs typeface="Times New Roman" panose="02020603050405020304" pitchFamily="18" charset="0"/>
              </a:rPr>
              <a:t>Çıkarma</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Akış</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Şeması</a:t>
            </a:r>
            <a:endParaRPr lang="en-US" kern="1200" dirty="0">
              <a:solidFill>
                <a:schemeClr val="tx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9538C85-60F8-6173-14B1-9CBAF7A583DB}"/>
              </a:ext>
            </a:extLst>
          </p:cNvPr>
          <p:cNvSpPr>
            <a:spLocks noGrp="1"/>
          </p:cNvSpPr>
          <p:nvPr>
            <p:ph sz="half" idx="1"/>
          </p:nvPr>
        </p:nvSpPr>
        <p:spPr>
          <a:xfrm>
            <a:off x="952501" y="2844800"/>
            <a:ext cx="4470831" cy="3053170"/>
          </a:xfrm>
        </p:spPr>
        <p:txBody>
          <a:bodyPr vert="horz" lIns="91440" tIns="45720" rIns="91440" bIns="45720" rtlCol="0" anchor="t">
            <a:noAutofit/>
          </a:bodyPr>
          <a:lstStyle/>
          <a:p>
            <a:r>
              <a:rPr lang="tr-TR" sz="1600" dirty="0">
                <a:latin typeface="Times New Roman" panose="02020603050405020304" pitchFamily="18" charset="0"/>
                <a:cs typeface="Times New Roman" panose="02020603050405020304" pitchFamily="18" charset="0"/>
              </a:rPr>
              <a:t>Çözümleme işlemi kaç resim üzerinde yapılacağı belirlenir.</a:t>
            </a:r>
          </a:p>
          <a:p>
            <a:r>
              <a:rPr lang="tr-TR" sz="1600" dirty="0">
                <a:latin typeface="Times New Roman" panose="02020603050405020304" pitchFamily="18" charset="0"/>
                <a:cs typeface="Times New Roman" panose="02020603050405020304" pitchFamily="18" charset="0"/>
              </a:rPr>
              <a:t>Sıra ile resimler ele alınarak, piksellerin son bitlerine ulaşılır.</a:t>
            </a:r>
          </a:p>
          <a:p>
            <a:r>
              <a:rPr lang="tr-TR" sz="1600" dirty="0">
                <a:latin typeface="Times New Roman" panose="02020603050405020304" pitchFamily="18" charset="0"/>
                <a:cs typeface="Times New Roman" panose="02020603050405020304" pitchFamily="18" charset="0"/>
              </a:rPr>
              <a:t>10 adet bitin ilgili değere karşılık gelen harf bulunur.</a:t>
            </a:r>
          </a:p>
          <a:p>
            <a:r>
              <a:rPr lang="tr-TR" sz="1600" dirty="0">
                <a:latin typeface="Times New Roman" panose="02020603050405020304" pitchFamily="18" charset="0"/>
                <a:cs typeface="Times New Roman" panose="02020603050405020304" pitchFamily="18" charset="0"/>
              </a:rPr>
              <a:t>Eğer alınan değer NULL «0000000000» ise sonraki görüntüden değerler alınmaya başlanır.</a:t>
            </a:r>
          </a:p>
          <a:p>
            <a:r>
              <a:rPr lang="tr-TR" sz="1600" dirty="0">
                <a:latin typeface="Times New Roman" panose="02020603050405020304" pitchFamily="18" charset="0"/>
                <a:cs typeface="Times New Roman" panose="02020603050405020304" pitchFamily="18" charset="0"/>
              </a:rPr>
              <a:t>Bütün görüntüler bittikten sonra elde edilen karakterler sıralanır.</a:t>
            </a:r>
          </a:p>
          <a:p>
            <a:r>
              <a:rPr lang="tr-TR" sz="1600" dirty="0">
                <a:latin typeface="Times New Roman" panose="02020603050405020304" pitchFamily="18" charset="0"/>
                <a:cs typeface="Times New Roman" panose="02020603050405020304" pitchFamily="18" charset="0"/>
              </a:rPr>
              <a:t>Böylece mesaj elde edilir.</a:t>
            </a:r>
            <a:endParaRPr lang="en-US" sz="16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metin, diyagram, ekran görüntüsü, çizgi içeren bir resim&#10;&#10;Açıklama otomatik olarak oluşturuldu">
            <a:extLst>
              <a:ext uri="{FF2B5EF4-FFF2-40B4-BE49-F238E27FC236}">
                <a16:creationId xmlns:a16="http://schemas.microsoft.com/office/drawing/2014/main" id="{F124FC60-F374-0266-AC3F-E1A5DA9921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8669" y="816504"/>
            <a:ext cx="4848551" cy="5224990"/>
          </a:xfrm>
          <a:prstGeom prst="rect">
            <a:avLst/>
          </a:prstGeom>
        </p:spPr>
      </p:pic>
    </p:spTree>
    <p:extLst>
      <p:ext uri="{BB962C8B-B14F-4D97-AF65-F5344CB8AC3E}">
        <p14:creationId xmlns:p14="http://schemas.microsoft.com/office/powerpoint/2010/main" val="262467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 name="Freeform: Shape 1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40E6EB2-F546-0930-7FAA-8C8802157AFD}"/>
              </a:ext>
            </a:extLst>
          </p:cNvPr>
          <p:cNvSpPr>
            <a:spLocks noGrp="1"/>
          </p:cNvSpPr>
          <p:nvPr>
            <p:ph type="title"/>
          </p:nvPr>
        </p:nvSpPr>
        <p:spPr>
          <a:xfrm>
            <a:off x="960120" y="960030"/>
            <a:ext cx="4470832" cy="1507398"/>
          </a:xfrm>
        </p:spPr>
        <p:txBody>
          <a:bodyPr vert="horz" lIns="91440" tIns="45720" rIns="91440" bIns="45720" rtlCol="0" anchor="ctr">
            <a:normAutofit/>
          </a:bodyPr>
          <a:lstStyle/>
          <a:p>
            <a:r>
              <a:rPr lang="en-US" kern="1200" dirty="0" err="1">
                <a:solidFill>
                  <a:schemeClr val="tx2"/>
                </a:solidFill>
                <a:latin typeface="Times New Roman" panose="02020603050405020304" pitchFamily="18" charset="0"/>
                <a:cs typeface="Times New Roman" panose="02020603050405020304" pitchFamily="18" charset="0"/>
              </a:rPr>
              <a:t>Uygulama</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için</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kullanılan</a:t>
            </a:r>
            <a:r>
              <a:rPr lang="en-US" kern="1200" dirty="0">
                <a:solidFill>
                  <a:schemeClr val="tx2"/>
                </a:solidFill>
                <a:latin typeface="Times New Roman" panose="02020603050405020304" pitchFamily="18" charset="0"/>
                <a:cs typeface="Times New Roman" panose="02020603050405020304" pitchFamily="18" charset="0"/>
              </a:rPr>
              <a:t> </a:t>
            </a:r>
            <a:r>
              <a:rPr lang="en-US" kern="1200" dirty="0" err="1">
                <a:solidFill>
                  <a:schemeClr val="tx2"/>
                </a:solidFill>
                <a:latin typeface="Times New Roman" panose="02020603050405020304" pitchFamily="18" charset="0"/>
                <a:cs typeface="Times New Roman" panose="02020603050405020304" pitchFamily="18" charset="0"/>
              </a:rPr>
              <a:t>veriler</a:t>
            </a:r>
            <a:endParaRPr lang="en-US" kern="1200" dirty="0">
              <a:solidFill>
                <a:schemeClr val="tx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F42E190-FFA2-92BC-8422-30663B98CFFD}"/>
              </a:ext>
            </a:extLst>
          </p:cNvPr>
          <p:cNvSpPr>
            <a:spLocks noGrp="1"/>
          </p:cNvSpPr>
          <p:nvPr>
            <p:ph sz="half" idx="1"/>
          </p:nvPr>
        </p:nvSpPr>
        <p:spPr>
          <a:xfrm>
            <a:off x="952501" y="2844800"/>
            <a:ext cx="4470831" cy="3053170"/>
          </a:xfrm>
        </p:spPr>
        <p:txBody>
          <a:bodyPr vert="horz" lIns="91440" tIns="45720" rIns="91440" bIns="45720" rtlCol="0" anchor="t">
            <a:noAutofit/>
          </a:bodyPr>
          <a:lstStyle/>
          <a:p>
            <a:r>
              <a:rPr lang="tr-TR" sz="1400" dirty="0">
                <a:latin typeface="Times New Roman" panose="02020603050405020304" pitchFamily="18" charset="0"/>
                <a:cs typeface="Times New Roman" panose="02020603050405020304" pitchFamily="18" charset="0"/>
              </a:rPr>
              <a:t>Gizlenecek veri: </a:t>
            </a:r>
          </a:p>
          <a:p>
            <a:r>
              <a:rPr lang="tr-TR" sz="1400" dirty="0">
                <a:latin typeface="Times New Roman" panose="02020603050405020304" pitchFamily="18" charset="0"/>
                <a:cs typeface="Times New Roman" panose="02020603050405020304" pitchFamily="18" charset="0"/>
              </a:rPr>
              <a:t>Son yıllarda bilgi teknolojilerinin gelişmesi ve gün geçtikçe hayatımıza daha çok girmesiyle beraber yapılan birçok işlemin elektronik ortamlarda sağlanması, bu ortamlarda saklanan, işlenen, gönderilen verilerin güvenliğinin sağlanması önem arz etmektedir. Veri iletimi gerçekleştirilen ortamlarda göndericiden alıcıya iletilen veriye yetkisiz erişim, veriyi değiştirme ve hatta veriyi silme gibi bir çok güvenlik </a:t>
            </a:r>
            <a:r>
              <a:rPr lang="tr-TR" sz="1400" dirty="0" err="1">
                <a:latin typeface="Times New Roman" panose="02020603050405020304" pitchFamily="18" charset="0"/>
                <a:cs typeface="Times New Roman" panose="02020603050405020304" pitchFamily="18" charset="0"/>
              </a:rPr>
              <a:t>tehditi</a:t>
            </a:r>
            <a:r>
              <a:rPr lang="tr-TR" sz="1400" dirty="0">
                <a:latin typeface="Times New Roman" panose="02020603050405020304" pitchFamily="18" charset="0"/>
                <a:cs typeface="Times New Roman" panose="02020603050405020304" pitchFamily="18" charset="0"/>
              </a:rPr>
              <a:t> bulunmaktadır. Bu güvenlik tehditlerin ortadan kaldırılmasına yönelik teknikler devamlı geliştirilmektedir. Veri güvenliğinin sağlanmasına yönelik iki ana yöntem bulunmaktadır. Bunlar </a:t>
            </a:r>
            <a:r>
              <a:rPr lang="tr-TR" sz="1400" dirty="0" err="1">
                <a:latin typeface="Times New Roman" panose="02020603050405020304" pitchFamily="18" charset="0"/>
                <a:cs typeface="Times New Roman" panose="02020603050405020304" pitchFamily="18" charset="0"/>
              </a:rPr>
              <a:t>steganografi</a:t>
            </a:r>
            <a:r>
              <a:rPr lang="tr-TR" sz="1400" dirty="0">
                <a:latin typeface="Times New Roman" panose="02020603050405020304" pitchFamily="18" charset="0"/>
                <a:cs typeface="Times New Roman" panose="02020603050405020304" pitchFamily="18" charset="0"/>
              </a:rPr>
              <a:t> ve </a:t>
            </a:r>
            <a:r>
              <a:rPr lang="tr-TR" sz="1400" dirty="0" err="1">
                <a:latin typeface="Times New Roman" panose="02020603050405020304" pitchFamily="18" charset="0"/>
                <a:cs typeface="Times New Roman" panose="02020603050405020304" pitchFamily="18" charset="0"/>
              </a:rPr>
              <a:t>kriptigrafidir</a:t>
            </a:r>
            <a:r>
              <a:rPr lang="tr-TR" sz="1400" dirty="0">
                <a:latin typeface="Times New Roman" panose="02020603050405020304" pitchFamily="18" charset="0"/>
                <a:cs typeface="Times New Roman" panose="02020603050405020304" pitchFamily="18" charset="0"/>
              </a:rPr>
              <a:t>…</a:t>
            </a: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resim, sebze, dış mekan, sanat içeren bir resim&#10;&#10;Açıklama otomatik olarak oluşturuldu">
            <a:extLst>
              <a:ext uri="{FF2B5EF4-FFF2-40B4-BE49-F238E27FC236}">
                <a16:creationId xmlns:a16="http://schemas.microsoft.com/office/drawing/2014/main" id="{DA6D25A8-8C98-332A-7A8C-BF3C371198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51714" y="713992"/>
            <a:ext cx="3882461" cy="5430015"/>
          </a:xfrm>
          <a:prstGeom prst="rect">
            <a:avLst/>
          </a:prstGeom>
        </p:spPr>
      </p:pic>
    </p:spTree>
    <p:extLst>
      <p:ext uri="{BB962C8B-B14F-4D97-AF65-F5344CB8AC3E}">
        <p14:creationId xmlns:p14="http://schemas.microsoft.com/office/powerpoint/2010/main" val="2431624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14">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3" name="Freeform: Shape 15">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16">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17">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18">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47" name="Rectangle 20">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C335303-6B11-E9A0-6777-83DB89B4A4BE}"/>
              </a:ext>
            </a:extLst>
          </p:cNvPr>
          <p:cNvSpPr>
            <a:spLocks noGrp="1"/>
          </p:cNvSpPr>
          <p:nvPr>
            <p:ph type="title"/>
          </p:nvPr>
        </p:nvSpPr>
        <p:spPr>
          <a:xfrm>
            <a:off x="952499" y="952499"/>
            <a:ext cx="5673013" cy="1514929"/>
          </a:xfrm>
        </p:spPr>
        <p:txBody>
          <a:bodyPr vert="horz" lIns="91440" tIns="45720" rIns="91440" bIns="45720" rtlCol="0" anchor="ctr">
            <a:normAutofit/>
          </a:bodyPr>
          <a:lstStyle/>
          <a:p>
            <a:r>
              <a:rPr lang="en-US" kern="1200">
                <a:solidFill>
                  <a:schemeClr val="tx2"/>
                </a:solidFill>
                <a:latin typeface="+mj-lt"/>
                <a:ea typeface="+mj-ea"/>
                <a:cs typeface="+mj-cs"/>
              </a:rPr>
              <a:t>Uygulama Sonuçları</a:t>
            </a:r>
          </a:p>
        </p:txBody>
      </p:sp>
      <p:pic>
        <p:nvPicPr>
          <p:cNvPr id="8" name="Resim 7" descr="metin, yazı tipi, ekran görüntüsü, sayı, numara içeren bir resim&#10;&#10;Açıklama otomatik olarak oluşturuldu">
            <a:extLst>
              <a:ext uri="{FF2B5EF4-FFF2-40B4-BE49-F238E27FC236}">
                <a16:creationId xmlns:a16="http://schemas.microsoft.com/office/drawing/2014/main" id="{6DC07479-A795-D5DB-8679-1D2A6A2BF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343" y="3010921"/>
            <a:ext cx="2737307" cy="1015114"/>
          </a:xfrm>
          <a:prstGeom prst="rect">
            <a:avLst/>
          </a:prstGeom>
        </p:spPr>
      </p:pic>
      <p:cxnSp>
        <p:nvCxnSpPr>
          <p:cNvPr id="48" name="Straight Connector 22">
            <a:extLst>
              <a:ext uri="{FF2B5EF4-FFF2-40B4-BE49-F238E27FC236}">
                <a16:creationId xmlns:a16="http://schemas.microsoft.com/office/drawing/2014/main" id="{A6741653-0565-3C44-84D3-40BBDC550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1076" y="2385848"/>
            <a:ext cx="22373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373B97D4-2C07-3F94-7A80-305B6C2D3B46}"/>
              </a:ext>
            </a:extLst>
          </p:cNvPr>
          <p:cNvSpPr>
            <a:spLocks noGrp="1"/>
          </p:cNvSpPr>
          <p:nvPr>
            <p:ph sz="half" idx="1"/>
          </p:nvPr>
        </p:nvSpPr>
        <p:spPr>
          <a:xfrm>
            <a:off x="952499" y="2852331"/>
            <a:ext cx="5673012" cy="3053170"/>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İlk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adet</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resm</a:t>
            </a:r>
            <a:r>
              <a:rPr lang="tr-TR" dirty="0">
                <a:latin typeface="Times New Roman" panose="02020603050405020304" pitchFamily="18" charset="0"/>
                <a:cs typeface="Times New Roman" panose="02020603050405020304" pitchFamily="18" charset="0"/>
              </a:rPr>
              <a:t>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gizlenmiştir</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mesaj</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adet</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resmine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bölünerek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gizlenmiştir</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mesaj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farklı</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adet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gizlenmektedir</a:t>
            </a:r>
            <a:r>
              <a:rPr lang="en-US" dirty="0">
                <a:latin typeface="Times New Roman" panose="02020603050405020304" pitchFamily="18" charset="0"/>
                <a:cs typeface="Times New Roman" panose="02020603050405020304" pitchFamily="18" charset="0"/>
              </a:rPr>
              <a:t>.</a:t>
            </a:r>
          </a:p>
        </p:txBody>
      </p:sp>
      <p:pic>
        <p:nvPicPr>
          <p:cNvPr id="10" name="Resim 9" descr="metin, yazı tipi, ekran görüntüsü, sayı, numara içeren bir resim&#10;&#10;Açıklama otomatik olarak oluşturuldu">
            <a:extLst>
              <a:ext uri="{FF2B5EF4-FFF2-40B4-BE49-F238E27FC236}">
                <a16:creationId xmlns:a16="http://schemas.microsoft.com/office/drawing/2014/main" id="{A9518379-4EE8-37ED-F942-B250F7967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8343" y="5566881"/>
            <a:ext cx="2737307" cy="991575"/>
          </a:xfrm>
          <a:prstGeom prst="rect">
            <a:avLst/>
          </a:prstGeom>
        </p:spPr>
      </p:pic>
      <p:cxnSp>
        <p:nvCxnSpPr>
          <p:cNvPr id="49" name="Straight Connector 24">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1076" y="4472152"/>
            <a:ext cx="22373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metin, yazı tipi, ekran görüntüsü, çizgi içeren bir resim&#10;&#10;Açıklama otomatik olarak oluşturuldu">
            <a:extLst>
              <a:ext uri="{FF2B5EF4-FFF2-40B4-BE49-F238E27FC236}">
                <a16:creationId xmlns:a16="http://schemas.microsoft.com/office/drawing/2014/main" id="{96379EF7-8C5A-20D5-349C-FC8A9AA6C49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088343" y="1021466"/>
            <a:ext cx="2737307" cy="406045"/>
          </a:xfrm>
          <a:prstGeom prst="rect">
            <a:avLst/>
          </a:prstGeom>
        </p:spPr>
      </p:pic>
    </p:spTree>
    <p:extLst>
      <p:ext uri="{BB962C8B-B14F-4D97-AF65-F5344CB8AC3E}">
        <p14:creationId xmlns:p14="http://schemas.microsoft.com/office/powerpoint/2010/main" val="2002674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1700139-FE26-3EE5-E790-0B946CFD0D87}"/>
              </a:ext>
            </a:extLst>
          </p:cNvPr>
          <p:cNvPicPr>
            <a:picLocks noChangeAspect="1"/>
          </p:cNvPicPr>
          <p:nvPr/>
        </p:nvPicPr>
        <p:blipFill rotWithShape="1">
          <a:blip r:embed="rId2"/>
          <a:srcRect t="8907"/>
          <a:stretch/>
        </p:blipFill>
        <p:spPr>
          <a:xfrm>
            <a:off x="20" y="10"/>
            <a:ext cx="12191979" cy="6857989"/>
          </a:xfrm>
          <a:prstGeom prst="rect">
            <a:avLst/>
          </a:prstGeom>
        </p:spPr>
      </p:pic>
      <p:sp useBgFill="1">
        <p:nvSpPr>
          <p:cNvPr id="28" name="Freeform: Shape 2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D7F499A7-E6FA-57AB-175A-5BFAEBFA61CB}"/>
              </a:ext>
            </a:extLst>
          </p:cNvPr>
          <p:cNvSpPr>
            <a:spLocks noGrp="1"/>
          </p:cNvSpPr>
          <p:nvPr>
            <p:ph type="ctrTitle"/>
          </p:nvPr>
        </p:nvSpPr>
        <p:spPr>
          <a:xfrm>
            <a:off x="7569389" y="1826096"/>
            <a:ext cx="3149221" cy="2142699"/>
          </a:xfrm>
        </p:spPr>
        <p:txBody>
          <a:bodyPr anchor="b">
            <a:normAutofit/>
          </a:bodyPr>
          <a:lstStyle/>
          <a:p>
            <a:pPr algn="ctr">
              <a:lnSpc>
                <a:spcPct val="90000"/>
              </a:lnSpc>
            </a:pPr>
            <a:r>
              <a:rPr lang="tr-TR" sz="3700">
                <a:latin typeface="Times New Roman" panose="02020603050405020304" pitchFamily="18" charset="0"/>
                <a:cs typeface="Times New Roman" panose="02020603050405020304" pitchFamily="18" charset="0"/>
              </a:rPr>
              <a:t>Beni Dinlediğiniz İçin Teşekkürler</a:t>
            </a:r>
          </a:p>
        </p:txBody>
      </p:sp>
      <p:sp>
        <p:nvSpPr>
          <p:cNvPr id="3" name="Alt Başlık 2">
            <a:extLst>
              <a:ext uri="{FF2B5EF4-FFF2-40B4-BE49-F238E27FC236}">
                <a16:creationId xmlns:a16="http://schemas.microsoft.com/office/drawing/2014/main" id="{E5CD48C4-FD1B-3D3A-BDB5-E4C44B8F21F2}"/>
              </a:ext>
            </a:extLst>
          </p:cNvPr>
          <p:cNvSpPr>
            <a:spLocks noGrp="1"/>
          </p:cNvSpPr>
          <p:nvPr>
            <p:ph type="subTitle" idx="1"/>
          </p:nvPr>
        </p:nvSpPr>
        <p:spPr>
          <a:xfrm>
            <a:off x="7690513" y="4196605"/>
            <a:ext cx="2906973" cy="948601"/>
          </a:xfrm>
        </p:spPr>
        <p:txBody>
          <a:bodyPr anchor="t">
            <a:normAutofit/>
          </a:bodyPr>
          <a:lstStyle/>
          <a:p>
            <a:pPr algn="ctr"/>
            <a:endParaRPr lang="tr-TR"/>
          </a:p>
        </p:txBody>
      </p:sp>
      <p:sp>
        <p:nvSpPr>
          <p:cNvPr id="30" name="Freeform: Shape 2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2939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E169CC3-5CB1-A1E8-A629-11A3BEA717B4}"/>
              </a:ext>
            </a:extLst>
          </p:cNvPr>
          <p:cNvSpPr>
            <a:spLocks noGrp="1"/>
          </p:cNvSpPr>
          <p:nvPr>
            <p:ph type="title"/>
          </p:nvPr>
        </p:nvSpPr>
        <p:spPr>
          <a:xfrm>
            <a:off x="960120" y="960030"/>
            <a:ext cx="4470832" cy="1507398"/>
          </a:xfrm>
        </p:spPr>
        <p:txBody>
          <a:bodyPr anchor="ctr">
            <a:normAutofit/>
          </a:bodyPr>
          <a:lstStyle/>
          <a:p>
            <a:r>
              <a:rPr lang="tr-TR" sz="3000" dirty="0">
                <a:latin typeface="Times New Roman" panose="02020603050405020304" pitchFamily="18" charset="0"/>
                <a:cs typeface="Times New Roman" panose="02020603050405020304" pitchFamily="18" charset="0"/>
              </a:rPr>
              <a:t>Görüntü </a:t>
            </a:r>
            <a:r>
              <a:rPr lang="tr-TR" sz="3000" dirty="0" err="1">
                <a:latin typeface="Times New Roman" panose="02020603050405020304" pitchFamily="18" charset="0"/>
                <a:cs typeface="Times New Roman" panose="02020603050405020304" pitchFamily="18" charset="0"/>
              </a:rPr>
              <a:t>Steganografik</a:t>
            </a:r>
            <a:r>
              <a:rPr lang="tr-TR" sz="3000" dirty="0">
                <a:latin typeface="Times New Roman" panose="02020603050405020304" pitchFamily="18" charset="0"/>
                <a:cs typeface="Times New Roman" panose="02020603050405020304" pitchFamily="18" charset="0"/>
              </a:rPr>
              <a:t> Sistem</a:t>
            </a:r>
          </a:p>
        </p:txBody>
      </p:sp>
      <p:sp>
        <p:nvSpPr>
          <p:cNvPr id="17" name="Content Placeholder 8">
            <a:extLst>
              <a:ext uri="{FF2B5EF4-FFF2-40B4-BE49-F238E27FC236}">
                <a16:creationId xmlns:a16="http://schemas.microsoft.com/office/drawing/2014/main" id="{9D6AA3ED-0715-890C-99E0-B5DA27E60437}"/>
              </a:ext>
            </a:extLst>
          </p:cNvPr>
          <p:cNvSpPr>
            <a:spLocks noGrp="1"/>
          </p:cNvSpPr>
          <p:nvPr>
            <p:ph idx="1"/>
          </p:nvPr>
        </p:nvSpPr>
        <p:spPr>
          <a:xfrm>
            <a:off x="952501" y="2844800"/>
            <a:ext cx="4470831" cy="3053170"/>
          </a:xfrm>
        </p:spPr>
        <p:txBody>
          <a:bodyPr anchor="t">
            <a:normAutofit/>
          </a:bodyPr>
          <a:lstStyle/>
          <a:p>
            <a:r>
              <a:rPr lang="tr-TR" sz="1800" dirty="0">
                <a:latin typeface="Times New Roman" panose="02020603050405020304" pitchFamily="18" charset="0"/>
                <a:cs typeface="Times New Roman" panose="02020603050405020304" pitchFamily="18" charset="0"/>
              </a:rPr>
              <a:t>Resim dosyalarında </a:t>
            </a:r>
            <a:r>
              <a:rPr lang="tr-TR" sz="1800" dirty="0" err="1">
                <a:latin typeface="Times New Roman" panose="02020603050405020304" pitchFamily="18" charset="0"/>
                <a:cs typeface="Times New Roman" panose="02020603050405020304" pitchFamily="18" charset="0"/>
              </a:rPr>
              <a:t>steganografi</a:t>
            </a:r>
            <a:r>
              <a:rPr lang="tr-TR" sz="1800" dirty="0">
                <a:latin typeface="Times New Roman" panose="02020603050405020304" pitchFamily="18" charset="0"/>
                <a:cs typeface="Times New Roman" panose="02020603050405020304" pitchFamily="18" charset="0"/>
              </a:rPr>
              <a:t> kullanabilmek için öncelikle görüntü dosyasının dijital hale çevrilmesi gerekmektedir. Bu işlemden sonra dijitalleşen görüntü dosyalarının piksel değerleri alınarak seçilen gizleme fonksiyonu uygulanmaktadır.</a:t>
            </a:r>
            <a:endParaRPr lang="en-US" sz="1800"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İçerik Yer Tutucusu 4" descr="metin, ekran görüntüsü, komik, skeleton içeren bir resim&#10;&#10;Açıklama otomatik olarak oluşturuldu">
            <a:extLst>
              <a:ext uri="{FF2B5EF4-FFF2-40B4-BE49-F238E27FC236}">
                <a16:creationId xmlns:a16="http://schemas.microsoft.com/office/drawing/2014/main" id="{01129DEC-6A10-DFCC-E6A3-CA468C98D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669" y="2447168"/>
            <a:ext cx="4848551" cy="1963663"/>
          </a:xfrm>
          <a:prstGeom prst="rect">
            <a:avLst/>
          </a:prstGeom>
        </p:spPr>
      </p:pic>
    </p:spTree>
    <p:extLst>
      <p:ext uri="{BB962C8B-B14F-4D97-AF65-F5344CB8AC3E}">
        <p14:creationId xmlns:p14="http://schemas.microsoft.com/office/powerpoint/2010/main" val="332405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410F8B-155D-DB99-787E-82B5F150AD9D}"/>
              </a:ext>
            </a:extLst>
          </p:cNvPr>
          <p:cNvSpPr>
            <a:spLocks noGrp="1"/>
          </p:cNvSpPr>
          <p:nvPr>
            <p:ph type="title"/>
          </p:nvPr>
        </p:nvSpPr>
        <p:spPr>
          <a:xfrm>
            <a:off x="959994" y="5014210"/>
            <a:ext cx="10287000" cy="1049309"/>
          </a:xfrm>
        </p:spPr>
        <p:txBody>
          <a:bodyPr>
            <a:normAutofit/>
          </a:bodyPr>
          <a:lstStyle/>
          <a:p>
            <a:pPr algn="ctr"/>
            <a:r>
              <a:rPr lang="tr-TR" sz="3000" dirty="0">
                <a:latin typeface="Times New Roman" panose="02020603050405020304" pitchFamily="18" charset="0"/>
                <a:cs typeface="Times New Roman" panose="02020603050405020304" pitchFamily="18" charset="0"/>
              </a:rPr>
              <a:t>Görüntü Dosyalarına Bilgi Gizleme Teknikleri</a:t>
            </a:r>
          </a:p>
        </p:txBody>
      </p:sp>
      <p:cxnSp>
        <p:nvCxnSpPr>
          <p:cNvPr id="14" name="Straight Connector 13">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4661227"/>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7" name="İçerik Yer Tutucusu 2">
            <a:extLst>
              <a:ext uri="{FF2B5EF4-FFF2-40B4-BE49-F238E27FC236}">
                <a16:creationId xmlns:a16="http://schemas.microsoft.com/office/drawing/2014/main" id="{37572838-ABE2-01C7-68EC-2E2F67B4D0D4}"/>
              </a:ext>
            </a:extLst>
          </p:cNvPr>
          <p:cNvGraphicFramePr>
            <a:graphicFrameLocks noGrp="1"/>
          </p:cNvGraphicFramePr>
          <p:nvPr>
            <p:ph idx="1"/>
            <p:extLst>
              <p:ext uri="{D42A27DB-BD31-4B8C-83A1-F6EECF244321}">
                <p14:modId xmlns:p14="http://schemas.microsoft.com/office/powerpoint/2010/main" val="2153997014"/>
              </p:ext>
            </p:extLst>
          </p:nvPr>
        </p:nvGraphicFramePr>
        <p:xfrm>
          <a:off x="1386590" y="952500"/>
          <a:ext cx="9458794" cy="326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13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C158E9E-3E82-E044-6CB0-872340CF9D19}"/>
              </a:ext>
            </a:extLst>
          </p:cNvPr>
          <p:cNvSpPr>
            <a:spLocks noGrp="1"/>
          </p:cNvSpPr>
          <p:nvPr>
            <p:ph type="title"/>
          </p:nvPr>
        </p:nvSpPr>
        <p:spPr>
          <a:xfrm>
            <a:off x="1476531" y="2300991"/>
            <a:ext cx="3117954" cy="2878111"/>
          </a:xfrm>
        </p:spPr>
        <p:txBody>
          <a:bodyPr>
            <a:normAutofit/>
          </a:bodyPr>
          <a:lstStyle/>
          <a:p>
            <a:pPr algn="ctr"/>
            <a:r>
              <a:rPr lang="tr-TR" sz="3000" dirty="0">
                <a:latin typeface="Times New Roman" panose="02020603050405020304" pitchFamily="18" charset="0"/>
                <a:cs typeface="Times New Roman" panose="02020603050405020304" pitchFamily="18" charset="0"/>
              </a:rPr>
              <a:t>Video </a:t>
            </a:r>
            <a:r>
              <a:rPr lang="tr-TR" sz="3000" dirty="0" err="1">
                <a:latin typeface="Times New Roman" panose="02020603050405020304" pitchFamily="18" charset="0"/>
                <a:cs typeface="Times New Roman" panose="02020603050405020304" pitchFamily="18" charset="0"/>
              </a:rPr>
              <a:t>Steganografi</a:t>
            </a:r>
            <a:r>
              <a:rPr lang="tr-TR" sz="3000" dirty="0">
                <a:latin typeface="Times New Roman" panose="02020603050405020304" pitchFamily="18" charset="0"/>
                <a:cs typeface="Times New Roman" panose="02020603050405020304" pitchFamily="18" charset="0"/>
              </a:rPr>
              <a:t> Nedir?</a:t>
            </a:r>
          </a:p>
        </p:txBody>
      </p:sp>
      <p:graphicFrame>
        <p:nvGraphicFramePr>
          <p:cNvPr id="5" name="İçerik Yer Tutucusu 2">
            <a:extLst>
              <a:ext uri="{FF2B5EF4-FFF2-40B4-BE49-F238E27FC236}">
                <a16:creationId xmlns:a16="http://schemas.microsoft.com/office/drawing/2014/main" id="{98869AD7-D925-5AB7-6F45-A640E95176A7}"/>
              </a:ext>
            </a:extLst>
          </p:cNvPr>
          <p:cNvGraphicFramePr>
            <a:graphicFrameLocks noGrp="1"/>
          </p:cNvGraphicFramePr>
          <p:nvPr>
            <p:ph idx="1"/>
            <p:extLst>
              <p:ext uri="{D42A27DB-BD31-4B8C-83A1-F6EECF244321}">
                <p14:modId xmlns:p14="http://schemas.microsoft.com/office/powerpoint/2010/main" val="1765415730"/>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796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 name="Freeform: Shape 1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14EEE1-4FC2-70E0-04E6-A4464D9BE979}"/>
              </a:ext>
            </a:extLst>
          </p:cNvPr>
          <p:cNvSpPr>
            <a:spLocks noGrp="1"/>
          </p:cNvSpPr>
          <p:nvPr>
            <p:ph type="title"/>
          </p:nvPr>
        </p:nvSpPr>
        <p:spPr>
          <a:xfrm>
            <a:off x="960120" y="960030"/>
            <a:ext cx="4470832" cy="1507398"/>
          </a:xfrm>
        </p:spPr>
        <p:txBody>
          <a:bodyPr vert="horz" lIns="91440" tIns="45720" rIns="91440" bIns="45720" rtlCol="0" anchor="ctr">
            <a:noAutofit/>
          </a:bodyPr>
          <a:lstStyle/>
          <a:p>
            <a:pPr>
              <a:lnSpc>
                <a:spcPct val="90000"/>
              </a:lnSpc>
            </a:pPr>
            <a:r>
              <a:rPr lang="en-US" sz="3000" kern="1200" dirty="0">
                <a:solidFill>
                  <a:schemeClr val="tx2"/>
                </a:solidFill>
                <a:latin typeface="Times New Roman" panose="02020603050405020304" pitchFamily="18" charset="0"/>
                <a:cs typeface="Times New Roman" panose="02020603050405020304" pitchFamily="18" charset="0"/>
              </a:rPr>
              <a:t>Video </a:t>
            </a:r>
            <a:r>
              <a:rPr lang="en-US" sz="3000" kern="1200" dirty="0" err="1">
                <a:solidFill>
                  <a:schemeClr val="tx2"/>
                </a:solidFill>
                <a:latin typeface="Times New Roman" panose="02020603050405020304" pitchFamily="18" charset="0"/>
                <a:cs typeface="Times New Roman" panose="02020603050405020304" pitchFamily="18" charset="0"/>
              </a:rPr>
              <a:t>Steganografi</a:t>
            </a:r>
            <a:r>
              <a:rPr lang="en-US" sz="3000" kern="1200" dirty="0">
                <a:solidFill>
                  <a:schemeClr val="tx2"/>
                </a:solidFill>
                <a:latin typeface="Times New Roman" panose="02020603050405020304" pitchFamily="18" charset="0"/>
                <a:cs typeface="Times New Roman" panose="02020603050405020304" pitchFamily="18" charset="0"/>
              </a:rPr>
              <a:t> </a:t>
            </a:r>
            <a:r>
              <a:rPr lang="en-US" sz="3000" kern="1200" dirty="0" err="1">
                <a:solidFill>
                  <a:schemeClr val="tx2"/>
                </a:solidFill>
                <a:latin typeface="Times New Roman" panose="02020603050405020304" pitchFamily="18" charset="0"/>
                <a:cs typeface="Times New Roman" panose="02020603050405020304" pitchFamily="18" charset="0"/>
              </a:rPr>
              <a:t>İçin</a:t>
            </a:r>
            <a:r>
              <a:rPr lang="en-US" sz="3000" kern="1200" dirty="0">
                <a:solidFill>
                  <a:schemeClr val="tx2"/>
                </a:solidFill>
                <a:latin typeface="Times New Roman" panose="02020603050405020304" pitchFamily="18" charset="0"/>
                <a:cs typeface="Times New Roman" panose="02020603050405020304" pitchFamily="18" charset="0"/>
              </a:rPr>
              <a:t> </a:t>
            </a:r>
            <a:r>
              <a:rPr lang="en-US" sz="3000" kern="1200" dirty="0" err="1">
                <a:solidFill>
                  <a:schemeClr val="tx2"/>
                </a:solidFill>
                <a:latin typeface="Times New Roman" panose="02020603050405020304" pitchFamily="18" charset="0"/>
                <a:cs typeface="Times New Roman" panose="02020603050405020304" pitchFamily="18" charset="0"/>
              </a:rPr>
              <a:t>Gömme</a:t>
            </a:r>
            <a:r>
              <a:rPr lang="en-US" sz="3000" kern="1200" dirty="0">
                <a:solidFill>
                  <a:schemeClr val="tx2"/>
                </a:solidFill>
                <a:latin typeface="Times New Roman" panose="02020603050405020304" pitchFamily="18" charset="0"/>
                <a:cs typeface="Times New Roman" panose="02020603050405020304" pitchFamily="18" charset="0"/>
              </a:rPr>
              <a:t> </a:t>
            </a:r>
            <a:r>
              <a:rPr lang="en-US" sz="3000" kern="1200" dirty="0" err="1">
                <a:solidFill>
                  <a:schemeClr val="tx2"/>
                </a:solidFill>
                <a:latin typeface="Times New Roman" panose="02020603050405020304" pitchFamily="18" charset="0"/>
                <a:cs typeface="Times New Roman" panose="02020603050405020304" pitchFamily="18" charset="0"/>
              </a:rPr>
              <a:t>Algoritması</a:t>
            </a:r>
            <a:endParaRPr lang="en-US" sz="3000" kern="1200" dirty="0">
              <a:solidFill>
                <a:schemeClr val="tx2"/>
              </a:solidFill>
              <a:latin typeface="Times New Roman" panose="02020603050405020304" pitchFamily="18"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37026478-2616-F0FA-6F65-239F3D23BECF}"/>
              </a:ext>
            </a:extLst>
          </p:cNvPr>
          <p:cNvSpPr>
            <a:spLocks noGrp="1"/>
          </p:cNvSpPr>
          <p:nvPr>
            <p:ph sz="half" idx="2"/>
          </p:nvPr>
        </p:nvSpPr>
        <p:spPr>
          <a:xfrm>
            <a:off x="952501" y="2844800"/>
            <a:ext cx="4470831" cy="3053170"/>
          </a:xfrm>
        </p:spPr>
        <p:txBody>
          <a:bodyPr vert="horz" lIns="91440" tIns="45720" rIns="91440" bIns="45720" rtlCol="0" anchor="t">
            <a:normAutofit/>
          </a:bodyPr>
          <a:lstStyle/>
          <a:p>
            <a:r>
              <a:rPr lang="en-US" dirty="0" err="1">
                <a:latin typeface="Times New Roman" panose="02020603050405020304" pitchFamily="18" charset="0"/>
                <a:cs typeface="Times New Roman" panose="02020603050405020304" pitchFamily="18" charset="0"/>
              </a:rPr>
              <a:t>Orijinal</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dosya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mesajı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yapılmaktadır</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Gömme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gönderici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yapılmaktadır</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Gizli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mesajı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anahtar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vardır</a:t>
            </a:r>
            <a:r>
              <a:rPr lang="en-US" dirty="0">
                <a:latin typeface="Times New Roman" panose="02020603050405020304" pitchFamily="18" charset="0"/>
                <a:cs typeface="Times New Roman" panose="02020603050405020304" pitchFamily="18" charset="0"/>
              </a:rPr>
              <a:t>.</a:t>
            </a: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metin, ekran görüntüsü, diyagram, çizgi içeren bir resim&#10;&#10;Açıklama otomatik olarak oluşturuldu">
            <a:extLst>
              <a:ext uri="{FF2B5EF4-FFF2-40B4-BE49-F238E27FC236}">
                <a16:creationId xmlns:a16="http://schemas.microsoft.com/office/drawing/2014/main" id="{CCDEF17A-A9F4-2E84-286E-916FD01F55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8669" y="1574429"/>
            <a:ext cx="4848551" cy="3709141"/>
          </a:xfrm>
          <a:prstGeom prst="rect">
            <a:avLst/>
          </a:prstGeom>
        </p:spPr>
      </p:pic>
    </p:spTree>
    <p:extLst>
      <p:ext uri="{BB962C8B-B14F-4D97-AF65-F5344CB8AC3E}">
        <p14:creationId xmlns:p14="http://schemas.microsoft.com/office/powerpoint/2010/main" val="89654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 name="Freeform: Shape 1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611B064-18E9-E49E-1F77-7AE13348CF45}"/>
              </a:ext>
            </a:extLst>
          </p:cNvPr>
          <p:cNvSpPr>
            <a:spLocks noGrp="1"/>
          </p:cNvSpPr>
          <p:nvPr>
            <p:ph type="title"/>
          </p:nvPr>
        </p:nvSpPr>
        <p:spPr>
          <a:xfrm>
            <a:off x="960120" y="960030"/>
            <a:ext cx="4470832" cy="1507398"/>
          </a:xfrm>
        </p:spPr>
        <p:txBody>
          <a:bodyPr vert="horz" lIns="91440" tIns="45720" rIns="91440" bIns="45720" rtlCol="0" anchor="ctr">
            <a:normAutofit/>
          </a:bodyPr>
          <a:lstStyle/>
          <a:p>
            <a:pPr>
              <a:lnSpc>
                <a:spcPct val="90000"/>
              </a:lnSpc>
            </a:pPr>
            <a:r>
              <a:rPr lang="en-US" sz="3000" kern="1200">
                <a:solidFill>
                  <a:schemeClr val="tx2"/>
                </a:solidFill>
                <a:latin typeface="Times New Roman" panose="02020603050405020304" pitchFamily="18" charset="0"/>
                <a:cs typeface="Times New Roman" panose="02020603050405020304" pitchFamily="18" charset="0"/>
              </a:rPr>
              <a:t>Video Steganografi İçin Çıkarma Algoritması</a:t>
            </a:r>
            <a:endParaRPr lang="en-US" sz="3000" kern="1200" dirty="0">
              <a:solidFill>
                <a:schemeClr val="tx2"/>
              </a:solidFill>
              <a:latin typeface="Times New Roman" panose="02020603050405020304" pitchFamily="18"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46BE5098-DFBC-BD01-155C-CDDAEA4F41B1}"/>
              </a:ext>
            </a:extLst>
          </p:cNvPr>
          <p:cNvSpPr>
            <a:spLocks noGrp="1"/>
          </p:cNvSpPr>
          <p:nvPr>
            <p:ph sz="half" idx="2"/>
          </p:nvPr>
        </p:nvSpPr>
        <p:spPr>
          <a:xfrm>
            <a:off x="952501" y="2844800"/>
            <a:ext cx="4470831" cy="3053170"/>
          </a:xfrm>
        </p:spPr>
        <p:txBody>
          <a:bodyPr vert="horz" lIns="91440" tIns="45720" rIns="91440" bIns="45720" rtlCol="0" anchor="t">
            <a:noAutofit/>
          </a:bodyPr>
          <a:lstStyle/>
          <a:p>
            <a:r>
              <a:rPr lang="en-US" dirty="0" err="1">
                <a:latin typeface="Times New Roman" panose="02020603050405020304" pitchFamily="18" charset="0"/>
                <a:cs typeface="Times New Roman" panose="02020603050405020304" pitchFamily="18" charset="0"/>
              </a:rPr>
              <a:t>Gizli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çevirmek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kullanılır</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kapak</a:t>
            </a:r>
            <a:r>
              <a:rPr lang="en-US" dirty="0">
                <a:latin typeface="Times New Roman" panose="02020603050405020304" pitchFamily="18" charset="0"/>
                <a:cs typeface="Times New Roman" panose="02020603050405020304" pitchFamily="18" charset="0"/>
              </a:rPr>
              <a:t> video </a:t>
            </a:r>
            <a:r>
              <a:rPr lang="en-US" dirty="0" err="1">
                <a:latin typeface="Times New Roman" panose="02020603050405020304" pitchFamily="18" charset="0"/>
                <a:cs typeface="Times New Roman" panose="02020603050405020304" pitchFamily="18" charset="0"/>
              </a:rPr>
              <a:t>dosyası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okunur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toplanır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ardından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gizlendiği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çıkarır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Çerçeveden</a:t>
            </a:r>
            <a:r>
              <a:rPr lang="en-US" dirty="0">
                <a:latin typeface="Times New Roman" panose="02020603050405020304" pitchFamily="18" charset="0"/>
                <a:cs typeface="Times New Roman" panose="02020603050405020304" pitchFamily="18" charset="0"/>
              </a:rPr>
              <a:t> ilk </a:t>
            </a:r>
            <a:r>
              <a:rPr lang="en-US" dirty="0" err="1">
                <a:latin typeface="Times New Roman" panose="02020603050405020304" pitchFamily="18" charset="0"/>
                <a:cs typeface="Times New Roman" panose="02020603050405020304" pitchFamily="18" charset="0"/>
              </a:rPr>
              <a:t>mesajı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üzerinde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gizli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anahtar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kullanılır</a:t>
            </a:r>
            <a:r>
              <a:rPr lang="en-US" dirty="0">
                <a:latin typeface="Times New Roman" panose="02020603050405020304" pitchFamily="18" charset="0"/>
                <a:cs typeface="Times New Roman" panose="02020603050405020304" pitchFamily="18" charset="0"/>
              </a:rPr>
              <a:t>.</a:t>
            </a: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İçerik Yer Tutucusu 5" descr="metin, diyagram, ekran görüntüsü, çizgi içeren bir resim&#10;&#10;Açıklama otomatik olarak oluşturuldu">
            <a:extLst>
              <a:ext uri="{FF2B5EF4-FFF2-40B4-BE49-F238E27FC236}">
                <a16:creationId xmlns:a16="http://schemas.microsoft.com/office/drawing/2014/main" id="{81112D45-9DDA-4890-F291-E2878DDE52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8669" y="1647157"/>
            <a:ext cx="4848551" cy="3563684"/>
          </a:xfrm>
          <a:prstGeom prst="rect">
            <a:avLst/>
          </a:prstGeom>
        </p:spPr>
      </p:pic>
    </p:spTree>
    <p:extLst>
      <p:ext uri="{BB962C8B-B14F-4D97-AF65-F5344CB8AC3E}">
        <p14:creationId xmlns:p14="http://schemas.microsoft.com/office/powerpoint/2010/main" val="404833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E71EE8-0B30-4222-9B93-921A1530B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A577E7F-985C-4F15-99FB-3ABFA635A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19F0937-A2BC-F21B-CB25-5AF54D528884}"/>
              </a:ext>
            </a:extLst>
          </p:cNvPr>
          <p:cNvSpPr>
            <a:spLocks noGrp="1"/>
          </p:cNvSpPr>
          <p:nvPr>
            <p:ph type="title"/>
          </p:nvPr>
        </p:nvSpPr>
        <p:spPr>
          <a:xfrm>
            <a:off x="1459043" y="1926236"/>
            <a:ext cx="3177915" cy="2983043"/>
          </a:xfrm>
        </p:spPr>
        <p:txBody>
          <a:bodyPr>
            <a:normAutofit/>
          </a:bodyPr>
          <a:lstStyle/>
          <a:p>
            <a:pPr algn="ctr"/>
            <a:r>
              <a:rPr lang="tr-TR">
                <a:latin typeface="Times New Roman" panose="02020603050405020304" pitchFamily="18" charset="0"/>
                <a:cs typeface="Times New Roman" panose="02020603050405020304" pitchFamily="18" charset="0"/>
              </a:rPr>
              <a:t>Video </a:t>
            </a:r>
            <a:r>
              <a:rPr lang="tr-TR" err="1">
                <a:latin typeface="Times New Roman" panose="02020603050405020304" pitchFamily="18" charset="0"/>
                <a:cs typeface="Times New Roman" panose="02020603050405020304" pitchFamily="18" charset="0"/>
              </a:rPr>
              <a:t>Steganografi</a:t>
            </a:r>
            <a:r>
              <a:rPr lang="tr-TR">
                <a:latin typeface="Times New Roman" panose="02020603050405020304" pitchFamily="18" charset="0"/>
                <a:cs typeface="Times New Roman" panose="02020603050405020304" pitchFamily="18" charset="0"/>
              </a:rPr>
              <a:t> Yöntemleri</a:t>
            </a:r>
          </a:p>
        </p:txBody>
      </p:sp>
      <p:graphicFrame>
        <p:nvGraphicFramePr>
          <p:cNvPr id="5" name="İçerik Yer Tutucusu 2">
            <a:extLst>
              <a:ext uri="{FF2B5EF4-FFF2-40B4-BE49-F238E27FC236}">
                <a16:creationId xmlns:a16="http://schemas.microsoft.com/office/drawing/2014/main" id="{036964EC-2729-B59B-70ED-B979212A0358}"/>
              </a:ext>
            </a:extLst>
          </p:cNvPr>
          <p:cNvGraphicFramePr>
            <a:graphicFrameLocks noGrp="1"/>
          </p:cNvGraphicFramePr>
          <p:nvPr>
            <p:ph idx="1"/>
            <p:extLst>
              <p:ext uri="{D42A27DB-BD31-4B8C-83A1-F6EECF244321}">
                <p14:modId xmlns:p14="http://schemas.microsoft.com/office/powerpoint/2010/main" val="3372840631"/>
              </p:ext>
            </p:extLst>
          </p:nvPr>
        </p:nvGraphicFramePr>
        <p:xfrm>
          <a:off x="6081712" y="952501"/>
          <a:ext cx="5157788"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72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355D020-B9F7-4EB3-8480-1BE42825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FD0C213-F528-A0F5-CC86-EA8F17D16A0F}"/>
              </a:ext>
            </a:extLst>
          </p:cNvPr>
          <p:cNvSpPr>
            <a:spLocks noGrp="1"/>
          </p:cNvSpPr>
          <p:nvPr>
            <p:ph type="title"/>
          </p:nvPr>
        </p:nvSpPr>
        <p:spPr>
          <a:xfrm>
            <a:off x="6092672" y="952499"/>
            <a:ext cx="5143501" cy="1508760"/>
          </a:xfrm>
        </p:spPr>
        <p:txBody>
          <a:bodyPr anchor="ctr">
            <a:normAutofit/>
          </a:bodyPr>
          <a:lstStyle/>
          <a:p>
            <a:pPr algn="r"/>
            <a:r>
              <a:rPr lang="tr-TR">
                <a:latin typeface="Times New Roman" panose="02020603050405020304" pitchFamily="18" charset="0"/>
                <a:cs typeface="Times New Roman" panose="02020603050405020304" pitchFamily="18" charset="0"/>
              </a:rPr>
              <a:t>En Önemsiz Bite Ekleme Yöntemi (LSB)</a:t>
            </a:r>
          </a:p>
        </p:txBody>
      </p:sp>
      <p:sp>
        <p:nvSpPr>
          <p:cNvPr id="10" name="Freeform: Shape 9">
            <a:extLst>
              <a:ext uri="{FF2B5EF4-FFF2-40B4-BE49-F238E27FC236}">
                <a16:creationId xmlns:a16="http://schemas.microsoft.com/office/drawing/2014/main" id="{1A7935F8-81A6-44FF-B896-2E67958AA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9597"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21285E4-C6FA-43AA-968B-F08BB8541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8393"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5D3C335-07C9-4536-95C3-38B9B9CFC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563455" cy="2294745"/>
          </a:xfrm>
          <a:custGeom>
            <a:avLst/>
            <a:gdLst>
              <a:gd name="connsiteX0" fmla="*/ 0 w 1588440"/>
              <a:gd name="connsiteY0" fmla="*/ 0 h 2310709"/>
              <a:gd name="connsiteX1" fmla="*/ 1532882 w 1588440"/>
              <a:gd name="connsiteY1" fmla="*/ 0 h 2310709"/>
              <a:gd name="connsiteX2" fmla="*/ 1548735 w 1588440"/>
              <a:gd name="connsiteY2" fmla="*/ 39565 h 2310709"/>
              <a:gd name="connsiteX3" fmla="*/ 1588440 w 1588440"/>
              <a:gd name="connsiteY3" fmla="*/ 342897 h 2310709"/>
              <a:gd name="connsiteX4" fmla="*/ 1588440 w 1588440"/>
              <a:gd name="connsiteY4" fmla="*/ 438788 h 2310709"/>
              <a:gd name="connsiteX5" fmla="*/ 1588440 w 1588440"/>
              <a:gd name="connsiteY5" fmla="*/ 712498 h 2310709"/>
              <a:gd name="connsiteX6" fmla="*/ 1588440 w 1588440"/>
              <a:gd name="connsiteY6" fmla="*/ 864790 h 2310709"/>
              <a:gd name="connsiteX7" fmla="*/ 1588440 w 1588440"/>
              <a:gd name="connsiteY7" fmla="*/ 1074495 h 2310709"/>
              <a:gd name="connsiteX8" fmla="*/ 1588440 w 1588440"/>
              <a:gd name="connsiteY8" fmla="*/ 1234390 h 2310709"/>
              <a:gd name="connsiteX9" fmla="*/ 1294612 w 1588440"/>
              <a:gd name="connsiteY9" fmla="*/ 1861277 h 2310709"/>
              <a:gd name="connsiteX10" fmla="*/ 564068 w 1588440"/>
              <a:gd name="connsiteY10" fmla="*/ 2224184 h 2310709"/>
              <a:gd name="connsiteX11" fmla="*/ 465379 w 1588440"/>
              <a:gd name="connsiteY11" fmla="*/ 2310709 h 2310709"/>
              <a:gd name="connsiteX12" fmla="*/ 363004 w 1588440"/>
              <a:gd name="connsiteY12" fmla="*/ 2224184 h 2310709"/>
              <a:gd name="connsiteX13" fmla="*/ 79710 w 1588440"/>
              <a:gd name="connsiteY13" fmla="*/ 2058348 h 2310709"/>
              <a:gd name="connsiteX14" fmla="*/ 0 w 1588440"/>
              <a:gd name="connsiteY14" fmla="*/ 2024026 h 23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440" h="2310709">
                <a:moveTo>
                  <a:pt x="0" y="0"/>
                </a:moveTo>
                <a:lnTo>
                  <a:pt x="1532882" y="0"/>
                </a:lnTo>
                <a:lnTo>
                  <a:pt x="1548735" y="39565"/>
                </a:lnTo>
                <a:cubicBezTo>
                  <a:pt x="1575528" y="122898"/>
                  <a:pt x="1588440" y="221532"/>
                  <a:pt x="1588440" y="342897"/>
                </a:cubicBezTo>
                <a:lnTo>
                  <a:pt x="1588440" y="438788"/>
                </a:lnTo>
                <a:lnTo>
                  <a:pt x="1588440" y="712498"/>
                </a:lnTo>
                <a:lnTo>
                  <a:pt x="1588440" y="864790"/>
                </a:lnTo>
                <a:lnTo>
                  <a:pt x="1588440" y="1074495"/>
                </a:lnTo>
                <a:lnTo>
                  <a:pt x="1588440" y="1234390"/>
                </a:lnTo>
                <a:cubicBezTo>
                  <a:pt x="1588440" y="1558032"/>
                  <a:pt x="1496620" y="1720025"/>
                  <a:pt x="1294612" y="1861277"/>
                </a:cubicBezTo>
                <a:cubicBezTo>
                  <a:pt x="1084530" y="1982990"/>
                  <a:pt x="808776" y="2035079"/>
                  <a:pt x="564068" y="2224184"/>
                </a:cubicBezTo>
                <a:lnTo>
                  <a:pt x="465379" y="2310709"/>
                </a:lnTo>
                <a:lnTo>
                  <a:pt x="363004" y="2224184"/>
                </a:lnTo>
                <a:cubicBezTo>
                  <a:pt x="271238" y="2153269"/>
                  <a:pt x="175107" y="2101623"/>
                  <a:pt x="79710" y="2058348"/>
                </a:cubicBezTo>
                <a:lnTo>
                  <a:pt x="0" y="2024026"/>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97B7E9-D716-42DF-975A-73D89F175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4420" cy="2377558"/>
          </a:xfrm>
          <a:custGeom>
            <a:avLst/>
            <a:gdLst>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15" fmla="*/ 91440 w 1624420"/>
              <a:gd name="connsiteY15" fmla="*/ 91440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1586848 w 1624420"/>
              <a:gd name="connsiteY0" fmla="*/ 0 h 2377558"/>
              <a:gd name="connsiteX1" fmla="*/ 1605964 w 1624420"/>
              <a:gd name="connsiteY1" fmla="*/ 76379 h 2377558"/>
              <a:gd name="connsiteX2" fmla="*/ 1624420 w 1624420"/>
              <a:gd name="connsiteY2" fmla="*/ 302680 h 2377558"/>
              <a:gd name="connsiteX3" fmla="*/ 1624420 w 1624420"/>
              <a:gd name="connsiteY3" fmla="*/ 403788 h 2377558"/>
              <a:gd name="connsiteX4" fmla="*/ 1624420 w 1624420"/>
              <a:gd name="connsiteY4" fmla="*/ 692390 h 2377558"/>
              <a:gd name="connsiteX5" fmla="*/ 1624420 w 1624420"/>
              <a:gd name="connsiteY5" fmla="*/ 852968 h 2377558"/>
              <a:gd name="connsiteX6" fmla="*/ 1624420 w 1624420"/>
              <a:gd name="connsiteY6" fmla="*/ 1074083 h 2377558"/>
              <a:gd name="connsiteX7" fmla="*/ 1624420 w 1624420"/>
              <a:gd name="connsiteY7" fmla="*/ 1242678 h 2377558"/>
              <a:gd name="connsiteX8" fmla="*/ 1314605 w 1624420"/>
              <a:gd name="connsiteY8" fmla="*/ 1903673 h 2377558"/>
              <a:gd name="connsiteX9" fmla="*/ 544313 w 1624420"/>
              <a:gd name="connsiteY9" fmla="*/ 2286325 h 2377558"/>
              <a:gd name="connsiteX10" fmla="*/ 440255 w 1624420"/>
              <a:gd name="connsiteY10" fmla="*/ 2377558 h 2377558"/>
              <a:gd name="connsiteX11" fmla="*/ 332309 w 1624420"/>
              <a:gd name="connsiteY11" fmla="*/ 2286325 h 2377558"/>
              <a:gd name="connsiteX12" fmla="*/ 33602 w 1624420"/>
              <a:gd name="connsiteY12" fmla="*/ 2111466 h 2377558"/>
              <a:gd name="connsiteX13" fmla="*/ 0 w 1624420"/>
              <a:gd name="connsiteY13" fmla="*/ 209699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4420" h="2377558">
                <a:moveTo>
                  <a:pt x="1586848" y="0"/>
                </a:moveTo>
                <a:lnTo>
                  <a:pt x="1605964" y="76379"/>
                </a:lnTo>
                <a:cubicBezTo>
                  <a:pt x="1618369" y="142708"/>
                  <a:pt x="1624420" y="217368"/>
                  <a:pt x="1624420" y="302680"/>
                </a:cubicBezTo>
                <a:lnTo>
                  <a:pt x="1624420" y="403788"/>
                </a:lnTo>
                <a:lnTo>
                  <a:pt x="1624420" y="692390"/>
                </a:lnTo>
                <a:lnTo>
                  <a:pt x="1624420" y="852968"/>
                </a:lnTo>
                <a:lnTo>
                  <a:pt x="1624420" y="1074083"/>
                </a:lnTo>
                <a:lnTo>
                  <a:pt x="1624420" y="1242678"/>
                </a:lnTo>
                <a:cubicBezTo>
                  <a:pt x="1624420" y="1583929"/>
                  <a:pt x="1527604" y="1754736"/>
                  <a:pt x="1314605" y="1903673"/>
                </a:cubicBezTo>
                <a:cubicBezTo>
                  <a:pt x="1093093" y="2032009"/>
                  <a:pt x="802335" y="2086932"/>
                  <a:pt x="544313" y="2286325"/>
                </a:cubicBezTo>
                <a:lnTo>
                  <a:pt x="440255" y="2377558"/>
                </a:lnTo>
                <a:lnTo>
                  <a:pt x="332309" y="2286325"/>
                </a:lnTo>
                <a:cubicBezTo>
                  <a:pt x="235551" y="2211552"/>
                  <a:pt x="134190" y="2157096"/>
                  <a:pt x="33602" y="2111466"/>
                </a:cubicBezTo>
                <a:lnTo>
                  <a:pt x="0" y="209699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E46190F-6157-4EFA-8DE5-18CCA38C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3707"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2 w 2249810"/>
              <a:gd name="connsiteY9" fmla="*/ 1845313 h 2294745"/>
              <a:gd name="connsiteX10" fmla="*/ 1225438 w 2249810"/>
              <a:gd name="connsiteY10" fmla="*/ 2208220 h 2294745"/>
              <a:gd name="connsiteX11" fmla="*/ 1126749 w 2249810"/>
              <a:gd name="connsiteY11" fmla="*/ 2294745 h 2294745"/>
              <a:gd name="connsiteX12" fmla="*/ 1024374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90" y="1704061"/>
                  <a:pt x="1955982" y="1845313"/>
                </a:cubicBezTo>
                <a:cubicBezTo>
                  <a:pt x="1745900" y="1967026"/>
                  <a:pt x="1470146" y="2019115"/>
                  <a:pt x="1225438" y="2208220"/>
                </a:cubicBezTo>
                <a:lnTo>
                  <a:pt x="1126749" y="2294745"/>
                </a:lnTo>
                <a:lnTo>
                  <a:pt x="1024374" y="2208220"/>
                </a:lnTo>
                <a:cubicBezTo>
                  <a:pt x="779666" y="2019115"/>
                  <a:pt x="503912"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2" y="106934"/>
                  <a:pt x="39705"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5C8B97ED-AE6E-427E-BC29-1149E3092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330"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4 w 2372219"/>
              <a:gd name="connsiteY9" fmla="*/ 1903673 h 2377558"/>
              <a:gd name="connsiteX10" fmla="*/ 1292112 w 2372219"/>
              <a:gd name="connsiteY10" fmla="*/ 2286325 h 2377558"/>
              <a:gd name="connsiteX11" fmla="*/ 1188054 w 2372219"/>
              <a:gd name="connsiteY11" fmla="*/ 2377558 h 2377558"/>
              <a:gd name="connsiteX12" fmla="*/ 1080109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4 w 2426087"/>
              <a:gd name="connsiteY8" fmla="*/ 1903673 h 2377558"/>
              <a:gd name="connsiteX9" fmla="*/ 1292112 w 2426087"/>
              <a:gd name="connsiteY9" fmla="*/ 2286325 h 2377558"/>
              <a:gd name="connsiteX10" fmla="*/ 1188054 w 2426087"/>
              <a:gd name="connsiteY10" fmla="*/ 2377558 h 2377558"/>
              <a:gd name="connsiteX11" fmla="*/ 1080109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4 w 2372219"/>
              <a:gd name="connsiteY8" fmla="*/ 1903673 h 2377558"/>
              <a:gd name="connsiteX9" fmla="*/ 1292112 w 2372219"/>
              <a:gd name="connsiteY9" fmla="*/ 2286325 h 2377558"/>
              <a:gd name="connsiteX10" fmla="*/ 1188054 w 2372219"/>
              <a:gd name="connsiteY10" fmla="*/ 2377558 h 2377558"/>
              <a:gd name="connsiteX11" fmla="*/ 1080109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692390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4 w 2372219"/>
              <a:gd name="connsiteY7" fmla="*/ 1903673 h 2377558"/>
              <a:gd name="connsiteX8" fmla="*/ 1292112 w 2372219"/>
              <a:gd name="connsiteY8" fmla="*/ 2286325 h 2377558"/>
              <a:gd name="connsiteX9" fmla="*/ 1188054 w 2372219"/>
              <a:gd name="connsiteY9" fmla="*/ 2377558 h 2377558"/>
              <a:gd name="connsiteX10" fmla="*/ 1080109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852968 h 2377558"/>
              <a:gd name="connsiteX15" fmla="*/ 0 w 2372219"/>
              <a:gd name="connsiteY15" fmla="*/ 692390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852968 h 2377558"/>
              <a:gd name="connsiteX4" fmla="*/ 2372219 w 2372219"/>
              <a:gd name="connsiteY4" fmla="*/ 1074083 h 2377558"/>
              <a:gd name="connsiteX5" fmla="*/ 2372219 w 2372219"/>
              <a:gd name="connsiteY5" fmla="*/ 1242678 h 2377558"/>
              <a:gd name="connsiteX6" fmla="*/ 2062404 w 2372219"/>
              <a:gd name="connsiteY6" fmla="*/ 1903673 h 2377558"/>
              <a:gd name="connsiteX7" fmla="*/ 1292112 w 2372219"/>
              <a:gd name="connsiteY7" fmla="*/ 2286325 h 2377558"/>
              <a:gd name="connsiteX8" fmla="*/ 1188054 w 2372219"/>
              <a:gd name="connsiteY8" fmla="*/ 2377558 h 2377558"/>
              <a:gd name="connsiteX9" fmla="*/ 1080109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852968 h 2377558"/>
              <a:gd name="connsiteX14" fmla="*/ 0 w 2372219"/>
              <a:gd name="connsiteY14" fmla="*/ 692390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692390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4 w 2372219"/>
              <a:gd name="connsiteY4" fmla="*/ 1903673 h 2377558"/>
              <a:gd name="connsiteX5" fmla="*/ 1292112 w 2372219"/>
              <a:gd name="connsiteY5" fmla="*/ 2286325 h 2377558"/>
              <a:gd name="connsiteX6" fmla="*/ 1188054 w 2372219"/>
              <a:gd name="connsiteY6" fmla="*/ 2377558 h 2377558"/>
              <a:gd name="connsiteX7" fmla="*/ 1080109 w 2372219"/>
              <a:gd name="connsiteY7" fmla="*/ 2286325 h 2377558"/>
              <a:gd name="connsiteX8" fmla="*/ 309816 w 2372219"/>
              <a:gd name="connsiteY8" fmla="*/ 1903673 h 2377558"/>
              <a:gd name="connsiteX9" fmla="*/ 0 w 2372219"/>
              <a:gd name="connsiteY9" fmla="*/ 1242678 h 2377558"/>
              <a:gd name="connsiteX10" fmla="*/ 0 w 2372219"/>
              <a:gd name="connsiteY10" fmla="*/ 1074083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3" y="1754736"/>
                  <a:pt x="2062404" y="1903673"/>
                </a:cubicBezTo>
                <a:cubicBezTo>
                  <a:pt x="1840892" y="2032009"/>
                  <a:pt x="1550134" y="2086932"/>
                  <a:pt x="1292112" y="2286325"/>
                </a:cubicBezTo>
                <a:lnTo>
                  <a:pt x="1188054" y="2377558"/>
                </a:lnTo>
                <a:lnTo>
                  <a:pt x="1080109" y="2286325"/>
                </a:lnTo>
                <a:cubicBezTo>
                  <a:pt x="822087" y="2086932"/>
                  <a:pt x="531329" y="2032009"/>
                  <a:pt x="309816" y="1903673"/>
                </a:cubicBezTo>
                <a:cubicBezTo>
                  <a:pt x="96817" y="1754736"/>
                  <a:pt x="0" y="1583929"/>
                  <a:pt x="0" y="1242678"/>
                </a:cubicBezTo>
                <a:lnTo>
                  <a:pt x="0" y="1074083"/>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EDA3FC06-72DE-3174-3E58-483BF07E0369}"/>
              </a:ext>
            </a:extLst>
          </p:cNvPr>
          <p:cNvSpPr>
            <a:spLocks noGrp="1"/>
          </p:cNvSpPr>
          <p:nvPr>
            <p:ph idx="1"/>
          </p:nvPr>
        </p:nvSpPr>
        <p:spPr>
          <a:xfrm>
            <a:off x="3899887" y="2927927"/>
            <a:ext cx="5991639" cy="2977573"/>
          </a:xfrm>
        </p:spPr>
        <p:txBody>
          <a:bodyPr anchor="b">
            <a:noAutofit/>
          </a:bodyPr>
          <a:lstStyle/>
          <a:p>
            <a:pPr>
              <a:lnSpc>
                <a:spcPct val="100000"/>
              </a:lnSpc>
            </a:pPr>
            <a:r>
              <a:rPr lang="tr-TR" dirty="0">
                <a:latin typeface="Times New Roman" panose="02020603050405020304" pitchFamily="18" charset="0"/>
                <a:cs typeface="Times New Roman" panose="02020603050405020304" pitchFamily="18" charset="0"/>
              </a:rPr>
              <a:t>En basit, en yaygın ve aynı zamanda uygulanması en kolay yöntemdir.</a:t>
            </a:r>
          </a:p>
          <a:p>
            <a:pPr>
              <a:lnSpc>
                <a:spcPct val="100000"/>
              </a:lnSpc>
            </a:pPr>
            <a:r>
              <a:rPr lang="tr-TR" dirty="0">
                <a:latin typeface="Times New Roman" panose="02020603050405020304" pitchFamily="18" charset="0"/>
                <a:cs typeface="Times New Roman" panose="02020603050405020304" pitchFamily="18" charset="0"/>
              </a:rPr>
              <a:t>Veri gizleme işlemi; gizlenmek istenen verinin bitleri sıra ile görüntüyü oluşturan her pikselin her </a:t>
            </a:r>
            <a:r>
              <a:rPr lang="tr-TR" dirty="0" err="1">
                <a:latin typeface="Times New Roman" panose="02020603050405020304" pitchFamily="18" charset="0"/>
                <a:cs typeface="Times New Roman" panose="02020603050405020304" pitchFamily="18" charset="0"/>
              </a:rPr>
              <a:t>byte’nın</a:t>
            </a:r>
            <a:r>
              <a:rPr lang="tr-TR" dirty="0">
                <a:latin typeface="Times New Roman" panose="02020603050405020304" pitchFamily="18" charset="0"/>
                <a:cs typeface="Times New Roman" panose="02020603050405020304" pitchFamily="18" charset="0"/>
              </a:rPr>
              <a:t> en önemsiz biti olan son biti ile başlangıçtan itibaren değiştirilerek yapılmaktadır.</a:t>
            </a:r>
          </a:p>
          <a:p>
            <a:pPr>
              <a:lnSpc>
                <a:spcPct val="100000"/>
              </a:lnSpc>
            </a:pPr>
            <a:r>
              <a:rPr lang="tr-TR" dirty="0">
                <a:latin typeface="Times New Roman" panose="02020603050405020304" pitchFamily="18" charset="0"/>
                <a:cs typeface="Times New Roman" panose="02020603050405020304" pitchFamily="18" charset="0"/>
              </a:rPr>
              <a:t>Örtü verisi ile gömülü verinin oluşturduğu ortamda meydana gelen değişiklikler duyu organları ile </a:t>
            </a:r>
            <a:r>
              <a:rPr lang="tr-TR" dirty="0" err="1">
                <a:latin typeface="Times New Roman" panose="02020603050405020304" pitchFamily="18" charset="0"/>
                <a:cs typeface="Times New Roman" panose="02020603050405020304" pitchFamily="18" charset="0"/>
              </a:rPr>
              <a:t>farkedilmemektedir</a:t>
            </a:r>
            <a:r>
              <a:rPr lang="tr-T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8885441"/>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412624"/>
      </a:dk2>
      <a:lt2>
        <a:srgbClr val="E2E8E8"/>
      </a:lt2>
      <a:accent1>
        <a:srgbClr val="C69996"/>
      </a:accent1>
      <a:accent2>
        <a:srgbClr val="BA9C7F"/>
      </a:accent2>
      <a:accent3>
        <a:srgbClr val="A8A580"/>
      </a:accent3>
      <a:accent4>
        <a:srgbClr val="99AA74"/>
      </a:accent4>
      <a:accent5>
        <a:srgbClr val="8DAC82"/>
      </a:accent5>
      <a:accent6>
        <a:srgbClr val="78AF80"/>
      </a:accent6>
      <a:hlink>
        <a:srgbClr val="578D91"/>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406</TotalTime>
  <Words>1501</Words>
  <Application>Microsoft Office PowerPoint</Application>
  <PresentationFormat>Geniş ekran</PresentationFormat>
  <Paragraphs>135</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Goudy Old Style</vt:lpstr>
      <vt:lpstr>Söhne</vt:lpstr>
      <vt:lpstr>Times New Roman</vt:lpstr>
      <vt:lpstr>MarrakeshVTI</vt:lpstr>
      <vt:lpstr>Görünti (Image) Steganografi</vt:lpstr>
      <vt:lpstr>Görüntü Steganografi Nedir?</vt:lpstr>
      <vt:lpstr>Görüntü Steganografik Sistem</vt:lpstr>
      <vt:lpstr>Görüntü Dosyalarına Bilgi Gizleme Teknikleri</vt:lpstr>
      <vt:lpstr>Video Steganografi Nedir?</vt:lpstr>
      <vt:lpstr>Video Steganografi İçin Gömme Algoritması</vt:lpstr>
      <vt:lpstr>Video Steganografi İçin Çıkarma Algoritması</vt:lpstr>
      <vt:lpstr>Video Steganografi Yöntemleri</vt:lpstr>
      <vt:lpstr>En Önemsiz Bite Ekleme Yöntemi (LSB)</vt:lpstr>
      <vt:lpstr>En Önemsiz Bite Ekleme Yöntemi (LSB)</vt:lpstr>
      <vt:lpstr>LSB Uygulaması</vt:lpstr>
      <vt:lpstr>PowerPoint Sunusu</vt:lpstr>
      <vt:lpstr>En Anlamlı Bit (MSB) Tekniği</vt:lpstr>
      <vt:lpstr>En Anlamlı Bit (MSB) Tekniği</vt:lpstr>
      <vt:lpstr>Piksel Değer Farkı (PVD) Tekniği</vt:lpstr>
      <vt:lpstr>Piksel Değer Farkı (PVD) Tekniği</vt:lpstr>
      <vt:lpstr>Piksel Değer Farkı (PVD) Tekniği</vt:lpstr>
      <vt:lpstr>Karşılaştırma</vt:lpstr>
      <vt:lpstr>Kalite Ölçüm Yöntemleri</vt:lpstr>
      <vt:lpstr>Diğer Kalite Ölçüm Yöntemleri</vt:lpstr>
      <vt:lpstr>Önerilen Gömme İşlemi</vt:lpstr>
      <vt:lpstr>Gizli Veriyi Elde Etme İşleminin Algoritması</vt:lpstr>
      <vt:lpstr>VİDE0 1 ve 2 SONUÇLARI</vt:lpstr>
      <vt:lpstr>Veri Gizleme Akış Şeması</vt:lpstr>
      <vt:lpstr>Veri Çıkarma Akış Şeması</vt:lpstr>
      <vt:lpstr>Uygulama için kullanılan veriler</vt:lpstr>
      <vt:lpstr>Uygulama Sonuçları</vt:lpstr>
      <vt:lpstr>Beni 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Görünti (Image) Steganografi</dc:title>
  <dc:creator>dilara yıldız</dc:creator>
  <cp:lastModifiedBy>dilara yıldız</cp:lastModifiedBy>
  <cp:revision>14</cp:revision>
  <dcterms:created xsi:type="dcterms:W3CDTF">2023-12-06T23:41:29Z</dcterms:created>
  <dcterms:modified xsi:type="dcterms:W3CDTF">2024-01-02T16:03:13Z</dcterms:modified>
</cp:coreProperties>
</file>