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99" r:id="rId2"/>
    <p:sldId id="306" r:id="rId3"/>
    <p:sldId id="329" r:id="rId4"/>
    <p:sldId id="317" r:id="rId5"/>
    <p:sldId id="316" r:id="rId6"/>
    <p:sldId id="321" r:id="rId7"/>
    <p:sldId id="295" r:id="rId8"/>
    <p:sldId id="307" r:id="rId9"/>
    <p:sldId id="312" r:id="rId10"/>
    <p:sldId id="323" r:id="rId11"/>
    <p:sldId id="325" r:id="rId12"/>
    <p:sldId id="322" r:id="rId13"/>
    <p:sldId id="314" r:id="rId14"/>
    <p:sldId id="319" r:id="rId15"/>
    <p:sldId id="320" r:id="rId16"/>
    <p:sldId id="303" r:id="rId17"/>
    <p:sldId id="310" r:id="rId18"/>
    <p:sldId id="309" r:id="rId19"/>
    <p:sldId id="308" r:id="rId20"/>
    <p:sldId id="326" r:id="rId21"/>
    <p:sldId id="327" r:id="rId22"/>
    <p:sldId id="328" r:id="rId23"/>
    <p:sldId id="304" r:id="rId24"/>
    <p:sldId id="266" r:id="rId25"/>
    <p:sldId id="3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7"/>
    <a:srgbClr val="FFF0E1"/>
    <a:srgbClr val="100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80" autoAdjust="0"/>
    <p:restoredTop sz="94663"/>
  </p:normalViewPr>
  <p:slideViewPr>
    <p:cSldViewPr snapToGrid="0" snapToObjects="1" showGuides="1">
      <p:cViewPr varScale="1">
        <p:scale>
          <a:sx n="72" d="100"/>
          <a:sy n="72" d="100"/>
        </p:scale>
        <p:origin x="23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B894-E1A7-FD43-A252-8B5A60C1F34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FAEE0-8029-A94B-802A-8A286C4D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32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08FC6-91E6-4FF4-91B0-110CA1AA77DC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A8658-EB80-4DD7-A912-B2638ECE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0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A8658-EB80-4DD7-A912-B2638ECE9F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3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5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"/>
            <a:ext cx="12192000" cy="436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725" y="1960775"/>
            <a:ext cx="7072233" cy="1253627"/>
          </a:xfrm>
          <a:noFill/>
        </p:spPr>
        <p:txBody>
          <a:bodyPr anchor="b">
            <a:normAutofit/>
          </a:bodyPr>
          <a:lstStyle>
            <a:lvl1pPr algn="l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725" y="3443570"/>
            <a:ext cx="7072233" cy="508228"/>
          </a:xfrm>
          <a:noFill/>
        </p:spPr>
        <p:txBody>
          <a:bodyPr/>
          <a:lstStyle>
            <a:lvl1pPr marL="0" indent="0" algn="l">
              <a:buNone/>
              <a:defRPr sz="1500">
                <a:solidFill>
                  <a:schemeClr val="accent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61" y="524272"/>
            <a:ext cx="2432304" cy="4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8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2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7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853723" y="2943226"/>
            <a:ext cx="6480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thank</a:t>
            </a:r>
            <a:r>
              <a:rPr lang="en-US" sz="4800" baseline="0">
                <a:solidFill>
                  <a:schemeClr val="bg1"/>
                </a:solidFill>
              </a:rPr>
              <a:t> you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60" y="5792756"/>
            <a:ext cx="2432304" cy="4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1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 Title Slide - w/Clien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5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1"/>
            <a:ext cx="12192000" cy="436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725" y="1960775"/>
            <a:ext cx="7072233" cy="1253627"/>
          </a:xfrm>
          <a:noFill/>
        </p:spPr>
        <p:txBody>
          <a:bodyPr anchor="b">
            <a:normAutofit/>
          </a:bodyPr>
          <a:lstStyle>
            <a:lvl1pPr algn="l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725" y="3443570"/>
            <a:ext cx="7072233" cy="508228"/>
          </a:xfrm>
          <a:noFill/>
        </p:spPr>
        <p:txBody>
          <a:bodyPr/>
          <a:lstStyle>
            <a:lvl1pPr marL="0" indent="0" algn="l">
              <a:buNone/>
              <a:defRPr sz="1500">
                <a:solidFill>
                  <a:schemeClr val="accent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58725" y="5071705"/>
            <a:ext cx="3666188" cy="1081169"/>
          </a:xfrm>
          <a:prstGeom prst="roundRect">
            <a:avLst>
              <a:gd name="adj" fmla="val 80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61" y="524272"/>
            <a:ext cx="2432304" cy="46189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396473"/>
            <a:ext cx="11277600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1277600" cy="9144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49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5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885973" y="2180645"/>
            <a:ext cx="9299448" cy="109728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885973" y="3425318"/>
            <a:ext cx="9299448" cy="914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613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/>
          <a:stretch/>
        </p:blipFill>
        <p:spPr>
          <a:xfrm>
            <a:off x="0" y="0"/>
            <a:ext cx="122225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5973" y="2180645"/>
            <a:ext cx="9299448" cy="109728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973" y="3425318"/>
            <a:ext cx="9299448" cy="914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373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5974" y="2176931"/>
            <a:ext cx="9185679" cy="109728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974" y="3425318"/>
            <a:ext cx="9185679" cy="914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1090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1" y="1396473"/>
            <a:ext cx="5540828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193973" y="1396473"/>
            <a:ext cx="5540828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02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1" y="1396473"/>
            <a:ext cx="3635828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278086" y="1396473"/>
            <a:ext cx="3635828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098973" y="1396473"/>
            <a:ext cx="3635828" cy="4780491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0958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396473"/>
            <a:ext cx="5537200" cy="2252964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97600" y="1396473"/>
            <a:ext cx="5537200" cy="2252964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57200" y="3862087"/>
            <a:ext cx="5537200" cy="2252964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197600" y="3862087"/>
            <a:ext cx="5537200" cy="2252964"/>
          </a:xfrm>
        </p:spPr>
        <p:txBody>
          <a:bodyPr/>
          <a:lstStyle>
            <a:lvl1pPr marL="285750" indent="-285750">
              <a:buFont typeface="Arial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223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58919"/>
            <a:ext cx="12192000" cy="504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6477581"/>
            <a:ext cx="1276708" cy="2264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5167"/>
            <a:ext cx="11277600" cy="47817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noProof="0" dirty="0"/>
              <a:t>Heading </a:t>
            </a:r>
          </a:p>
          <a:p>
            <a:pPr lvl="0"/>
            <a:r>
              <a:rPr lang="en-US" noProof="0" dirty="0"/>
              <a:t>Bullet 1</a:t>
            </a:r>
          </a:p>
          <a:p>
            <a:pPr lvl="1"/>
            <a:r>
              <a:rPr lang="en-US" noProof="0" dirty="0"/>
              <a:t>Bullet 2</a:t>
            </a:r>
          </a:p>
          <a:p>
            <a:pPr lvl="2"/>
            <a:r>
              <a:rPr lang="en-US" noProof="0" dirty="0"/>
              <a:t>Bullet 3</a:t>
            </a:r>
          </a:p>
          <a:p>
            <a:pPr lvl="3"/>
            <a:r>
              <a:rPr lang="en-US" noProof="0" dirty="0"/>
              <a:t>Bullet 4</a:t>
            </a:r>
          </a:p>
          <a:p>
            <a:pPr lvl="4"/>
            <a:r>
              <a:rPr lang="en-US" noProof="0" dirty="0"/>
              <a:t>Bullet 5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9892" y="6504109"/>
            <a:ext cx="484909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75">
                <a:solidFill>
                  <a:schemeClr val="bg1"/>
                </a:solidFill>
              </a:defRPr>
            </a:lvl1pPr>
          </a:lstStyle>
          <a:p>
            <a:fld id="{8BC64C03-9EC0-4B7E-8FE4-24DBF62E6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244371" y="6504109"/>
            <a:ext cx="3703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2017 </a:t>
            </a:r>
            <a:r>
              <a:rPr lang="en-US" sz="80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Verscend</a:t>
            </a:r>
            <a:r>
              <a:rPr lang="en-US" sz="8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Technologies, Inc., CONFIDENTIAL AND PROPRIETARY </a:t>
            </a:r>
          </a:p>
        </p:txBody>
      </p:sp>
    </p:spTree>
    <p:extLst>
      <p:ext uri="{BB962C8B-B14F-4D97-AF65-F5344CB8AC3E}">
        <p14:creationId xmlns:p14="http://schemas.microsoft.com/office/powerpoint/2010/main" val="93193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2" r:id="rId2"/>
    <p:sldLayoutId id="2147483675" r:id="rId3"/>
    <p:sldLayoutId id="2147483677" r:id="rId4"/>
    <p:sldLayoutId id="2147483678" r:id="rId5"/>
    <p:sldLayoutId id="2147483676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5750" indent="-309880" algn="l" defTabSz="685800" rtl="0" eaLnBrk="1" latinLnBrk="0" hangingPunct="1">
        <a:lnSpc>
          <a:spcPct val="100000"/>
        </a:lnSpc>
        <a:spcBef>
          <a:spcPts val="100"/>
        </a:spcBef>
        <a:spcAft>
          <a:spcPts val="400"/>
        </a:spcAft>
        <a:buClr>
          <a:schemeClr val="accent2"/>
        </a:buClr>
        <a:buSzPct val="90000"/>
        <a:buFont typeface="Arial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6430" indent="-308610" algn="l" defTabSz="685800" rtl="0" eaLnBrk="1" latinLnBrk="0" hangingPunct="1">
        <a:lnSpc>
          <a:spcPct val="100000"/>
        </a:lnSpc>
        <a:spcBef>
          <a:spcPts val="100"/>
        </a:spcBef>
        <a:spcAft>
          <a:spcPts val="400"/>
        </a:spcAft>
        <a:buClr>
          <a:schemeClr val="accent2"/>
        </a:buClr>
        <a:buSzPct val="70000"/>
        <a:buFont typeface="Courier New"/>
        <a:buChar char="o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56540" algn="l" defTabSz="685800" rtl="0" eaLnBrk="1" latinLnBrk="0" hangingPunct="1">
        <a:lnSpc>
          <a:spcPct val="100000"/>
        </a:lnSpc>
        <a:spcBef>
          <a:spcPts val="100"/>
        </a:spcBef>
        <a:spcAft>
          <a:spcPts val="400"/>
        </a:spcAft>
        <a:buClr>
          <a:schemeClr val="accent2"/>
        </a:buClr>
        <a:buSzPct val="81000"/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10" indent="-191770" algn="l" defTabSz="685800" rtl="0" eaLnBrk="1" latinLnBrk="0" hangingPunct="1">
        <a:lnSpc>
          <a:spcPct val="100000"/>
        </a:lnSpc>
        <a:spcBef>
          <a:spcPts val="100"/>
        </a:spcBef>
        <a:spcAft>
          <a:spcPts val="400"/>
        </a:spcAft>
        <a:buClr>
          <a:schemeClr val="accent2"/>
        </a:buClr>
        <a:buSzPct val="75000"/>
        <a:buFont typeface="Lucida Grande"/>
        <a:buChar char="⎼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15720" indent="-187960" algn="l" defTabSz="685800" rtl="0" eaLnBrk="1" latinLnBrk="0" hangingPunct="1">
        <a:lnSpc>
          <a:spcPct val="100000"/>
        </a:lnSpc>
        <a:spcBef>
          <a:spcPts val="100"/>
        </a:spcBef>
        <a:spcAft>
          <a:spcPts val="400"/>
        </a:spcAft>
        <a:buClr>
          <a:schemeClr val="accent2"/>
        </a:buClr>
        <a:buSzPct val="70000"/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Session - Ember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Dilasha Shah</a:t>
            </a:r>
          </a:p>
        </p:txBody>
      </p:sp>
    </p:spTree>
    <p:extLst>
      <p:ext uri="{BB962C8B-B14F-4D97-AF65-F5344CB8AC3E}">
        <p14:creationId xmlns:p14="http://schemas.microsoft.com/office/powerpoint/2010/main" val="173515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178DAA-DE35-4524-B90B-083DE36B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A0F12-15EC-4702-B36B-14CFA470D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Ember components can be used in 2 ways</a:t>
            </a:r>
          </a:p>
          <a:p>
            <a:pPr lvl="1"/>
            <a:r>
              <a:rPr lang="en-US" sz="2000" dirty="0"/>
              <a:t>Inline</a:t>
            </a:r>
          </a:p>
          <a:p>
            <a:pPr lvl="2"/>
            <a:r>
              <a:rPr lang="en-US" sz="1800" dirty="0"/>
              <a:t>Without content inside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/>
              <a:t>Block </a:t>
            </a:r>
          </a:p>
          <a:p>
            <a:pPr lvl="2"/>
            <a:r>
              <a:rPr lang="en-US" sz="1800" dirty="0"/>
              <a:t>Allows components to be passed into another component as handlebars template</a:t>
            </a:r>
          </a:p>
          <a:p>
            <a:pPr lvl="2"/>
            <a:r>
              <a:rPr lang="en-US" sz="1800" dirty="0"/>
              <a:t>The passed block can be rendered through the {{yield}} expression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232E88-B1D1-45B9-94F5-90244C5F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WRAPPING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5855B-19B9-4931-9AF0-0B985BD6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487" y="2503954"/>
            <a:ext cx="58293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52FAFF-6A04-4A6E-921F-72C904D6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104" y="4521292"/>
            <a:ext cx="4362450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14E1D1-7E01-4D7B-BE35-11FEB80E0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148" y="4261458"/>
            <a:ext cx="40767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6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C522D5-2F6D-4EE8-932E-CE063E70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11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CB8BC-908E-4451-9175-2C7B627104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Introduced in Ember 2.3 to improve component composition</a:t>
            </a:r>
          </a:p>
          <a:p>
            <a:r>
              <a:rPr lang="en-US" sz="2400" dirty="0"/>
              <a:t>Useful in creating complex nested component structures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627C0C-D79F-401D-AF52-A7AB8446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EBD8F-F336-4492-85E4-18147A1FF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1" y="3143250"/>
            <a:ext cx="5600700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E5597B-4D88-4741-8680-D50C468D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6" y="3138486"/>
            <a:ext cx="5124450" cy="1162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3BE7EE-EDA8-4588-8BC7-6192D66892DA}"/>
              </a:ext>
            </a:extLst>
          </p:cNvPr>
          <p:cNvSpPr txBox="1"/>
          <p:nvPr/>
        </p:nvSpPr>
        <p:spPr>
          <a:xfrm>
            <a:off x="1317812" y="4733365"/>
            <a:ext cx="221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item-list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7DAEB-C312-4AD5-826C-90F4D04107DA}"/>
              </a:ext>
            </a:extLst>
          </p:cNvPr>
          <p:cNvSpPr txBox="1"/>
          <p:nvPr/>
        </p:nvSpPr>
        <p:spPr>
          <a:xfrm>
            <a:off x="6683187" y="4733365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item-row component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7766A6-844B-4377-B995-FD75B9A33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358" y="624705"/>
            <a:ext cx="7999262" cy="44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90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E74C1B-3159-4EA0-8F9A-12E35960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with surroundings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3D9190-5EC9-4A46-90A3-71D6B3001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down, Action 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47360-7626-4574-9126-B9771122E4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07813" y="6503988"/>
            <a:ext cx="484187" cy="274637"/>
          </a:xfrm>
        </p:spPr>
        <p:txBody>
          <a:bodyPr/>
          <a:lstStyle/>
          <a:p>
            <a:fld id="{8BC64C03-9EC0-4B7E-8FE4-24DBF62E63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914274-3257-44DE-A6B8-5EE878BD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13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F03CF-B34B-4F2C-A3B0-5E9C2F4A20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Components are isolated from surroundings so data required needs to be passed in through parameters</a:t>
            </a:r>
          </a:p>
          <a:p>
            <a:r>
              <a:rPr lang="en-US" sz="2000" dirty="0"/>
              <a:t>Passed in parameters are ‘bound’ to sync by default but can this </a:t>
            </a:r>
            <a:r>
              <a:rPr lang="en-US" sz="2000" dirty="0" err="1"/>
              <a:t>behaviour</a:t>
            </a:r>
            <a:r>
              <a:rPr lang="en-US" sz="2000" dirty="0"/>
              <a:t> can be modified in child component</a:t>
            </a:r>
          </a:p>
          <a:p>
            <a:r>
              <a:rPr lang="en-US" sz="2000" dirty="0"/>
              <a:t>Data is passed into child components by their parent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399D55-15E7-4299-912B-F3B437D6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INFORMATION – WITH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3FB5A-1F8B-4E48-80EB-69C786C98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34" y="3638801"/>
            <a:ext cx="4393885" cy="22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8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CEB8F-BE77-4433-A84D-BE162FC6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14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5F735-7083-4F8B-98CD-A737A770D0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Ember provides a number of pre-defined events that can be used to trigger changes and increase interactivity</a:t>
            </a:r>
          </a:p>
          <a:p>
            <a:pPr lvl="1"/>
            <a:r>
              <a:rPr lang="en-US" sz="2100" dirty="0"/>
              <a:t>click</a:t>
            </a:r>
          </a:p>
          <a:p>
            <a:pPr lvl="1"/>
            <a:r>
              <a:rPr lang="en-US" sz="2100" dirty="0" err="1"/>
              <a:t>doubleClick</a:t>
            </a:r>
            <a:endParaRPr lang="en-US" sz="2100" dirty="0"/>
          </a:p>
          <a:p>
            <a:pPr lvl="1"/>
            <a:r>
              <a:rPr lang="en-US" sz="2100" dirty="0" err="1"/>
              <a:t>dragOver</a:t>
            </a:r>
            <a:endParaRPr lang="en-US" sz="2100" dirty="0"/>
          </a:p>
          <a:p>
            <a:pPr lvl="1"/>
            <a:r>
              <a:rPr lang="en-US" sz="2100" dirty="0"/>
              <a:t>drop</a:t>
            </a:r>
          </a:p>
          <a:p>
            <a:pPr lvl="1"/>
            <a:r>
              <a:rPr lang="en-US" sz="2100" dirty="0" err="1"/>
              <a:t>mouseDown</a:t>
            </a:r>
            <a:endParaRPr lang="en-US" sz="2100" dirty="0"/>
          </a:p>
          <a:p>
            <a:pPr lvl="1"/>
            <a:r>
              <a:rPr lang="en-US" sz="2100" dirty="0" err="1"/>
              <a:t>mouseUp</a:t>
            </a:r>
            <a:endParaRPr lang="en-US" sz="2100" dirty="0"/>
          </a:p>
          <a:p>
            <a:pPr lvl="1"/>
            <a:r>
              <a:rPr lang="en-US" sz="2100" dirty="0"/>
              <a:t>submit …and more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E83A58-7A9B-43AA-8F0F-53F73B4A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CHANGES – WITH EVENTS</a:t>
            </a:r>
          </a:p>
        </p:txBody>
      </p:sp>
    </p:spTree>
    <p:extLst>
      <p:ext uri="{BB962C8B-B14F-4D97-AF65-F5344CB8AC3E}">
        <p14:creationId xmlns:p14="http://schemas.microsoft.com/office/powerpoint/2010/main" val="242595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CEB8F-BE77-4433-A84D-BE162FC6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15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5F735-7083-4F8B-98CD-A737A770D0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100" dirty="0"/>
              <a:t>Must be used to communicate with the component’s parent</a:t>
            </a:r>
          </a:p>
          <a:p>
            <a:r>
              <a:rPr lang="en-US" sz="2100" dirty="0"/>
              <a:t>Can be used to handle custom events</a:t>
            </a:r>
          </a:p>
          <a:p>
            <a:r>
              <a:rPr lang="en-US" sz="2100" dirty="0"/>
              <a:t>All actions must be defined in the component’s actions hook which can then be called using the {{action}} helper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E83A58-7A9B-43AA-8F0F-53F73B4A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CHANGES – WITH ACTIONS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DFDE2D-E42D-401C-A7D7-D6F9BB0AD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82" y="3985998"/>
            <a:ext cx="5521569" cy="189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1193D-6F20-48E7-BE4E-5EBD231D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7" y="3320484"/>
            <a:ext cx="11422983" cy="3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5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C1A9B4-02D9-419E-92E9-F31100FC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07813" y="6503988"/>
            <a:ext cx="484187" cy="274637"/>
          </a:xfrm>
        </p:spPr>
        <p:txBody>
          <a:bodyPr/>
          <a:lstStyle/>
          <a:p>
            <a:fld id="{8BC64C03-9EC0-4B7E-8FE4-24DBF62E63E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BD06B-F997-45E7-A4DF-6C2084CF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F3CAB8-1451-406B-A4BE-07D25E5918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 err="1"/>
              <a:t>init</a:t>
            </a:r>
            <a:r>
              <a:rPr lang="en-US" sz="2400" dirty="0"/>
              <a:t>()</a:t>
            </a:r>
          </a:p>
          <a:p>
            <a:pPr lvl="1"/>
            <a:r>
              <a:rPr lang="en-US" sz="2000" dirty="0"/>
              <a:t>Used to initialize component and objects to their initial states</a:t>
            </a:r>
          </a:p>
          <a:p>
            <a:r>
              <a:rPr lang="en-US" sz="2400" dirty="0" err="1"/>
              <a:t>didReceiveAttr</a:t>
            </a:r>
            <a:r>
              <a:rPr lang="en-US" sz="2400" dirty="0"/>
              <a:t>()</a:t>
            </a:r>
          </a:p>
          <a:p>
            <a:pPr lvl="1"/>
            <a:r>
              <a:rPr lang="en-US" sz="2000" dirty="0"/>
              <a:t>Fired each time an attribute is updated</a:t>
            </a:r>
          </a:p>
          <a:p>
            <a:r>
              <a:rPr lang="en-US" sz="2400" dirty="0" err="1"/>
              <a:t>willRender</a:t>
            </a:r>
            <a:r>
              <a:rPr lang="en-US" sz="2400" dirty="0"/>
              <a:t>()</a:t>
            </a:r>
          </a:p>
          <a:p>
            <a:pPr lvl="1"/>
            <a:r>
              <a:rPr lang="en-US" sz="2000" dirty="0"/>
              <a:t>Called before rendering starts</a:t>
            </a:r>
          </a:p>
          <a:p>
            <a:r>
              <a:rPr lang="en-US" sz="2400" dirty="0" err="1"/>
              <a:t>didInsertElement</a:t>
            </a:r>
            <a:r>
              <a:rPr lang="en-US" sz="2400" dirty="0"/>
              <a:t>()</a:t>
            </a:r>
            <a:endParaRPr lang="en-US" sz="2000" dirty="0"/>
          </a:p>
          <a:p>
            <a:pPr lvl="1"/>
            <a:r>
              <a:rPr lang="en-US" sz="2000" dirty="0"/>
              <a:t>Fired after component is created and inserted into DOM</a:t>
            </a:r>
          </a:p>
          <a:p>
            <a:pPr lvl="1"/>
            <a:r>
              <a:rPr lang="en-US" sz="2000" dirty="0"/>
              <a:t>Perfect for initializing 3</a:t>
            </a:r>
            <a:r>
              <a:rPr lang="en-US" sz="2000" baseline="30000" dirty="0"/>
              <a:t>rd</a:t>
            </a:r>
            <a:r>
              <a:rPr lang="en-US" sz="2000" dirty="0"/>
              <a:t> party libraries like jQuery</a:t>
            </a:r>
          </a:p>
          <a:p>
            <a:r>
              <a:rPr lang="en-US" sz="2400" dirty="0" err="1"/>
              <a:t>didRender</a:t>
            </a:r>
            <a:r>
              <a:rPr lang="en-US" sz="2400" dirty="0"/>
              <a:t>()</a:t>
            </a:r>
            <a:endParaRPr lang="en-US" sz="2000" dirty="0"/>
          </a:p>
          <a:p>
            <a:pPr lvl="1"/>
            <a:r>
              <a:rPr lang="en-US" sz="2000" dirty="0"/>
              <a:t>Fired after component is rendered and DOM is updated</a:t>
            </a:r>
          </a:p>
          <a:p>
            <a:pPr lvl="1"/>
            <a:r>
              <a:rPr lang="en-US" sz="2000" dirty="0"/>
              <a:t>For post-processing on component DOM after it has been updated</a:t>
            </a:r>
          </a:p>
          <a:p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F1E2E8-A57C-4910-B10E-16CED064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 - On initial render </a:t>
            </a:r>
          </a:p>
        </p:txBody>
      </p:sp>
    </p:spTree>
    <p:extLst>
      <p:ext uri="{BB962C8B-B14F-4D97-AF65-F5344CB8AC3E}">
        <p14:creationId xmlns:p14="http://schemas.microsoft.com/office/powerpoint/2010/main" val="83582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BD06B-F997-45E7-A4DF-6C2084CF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18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F3CAB8-1451-406B-A4BE-07D25E5918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 err="1"/>
              <a:t>didUpdateAttrs</a:t>
            </a:r>
            <a:r>
              <a:rPr lang="en-US" sz="2400" dirty="0"/>
              <a:t>()</a:t>
            </a:r>
            <a:endParaRPr lang="en-US" sz="2000" dirty="0"/>
          </a:p>
          <a:p>
            <a:pPr lvl="1"/>
            <a:r>
              <a:rPr lang="en-US" sz="2000" dirty="0"/>
              <a:t>Fires when attributes of a component have changed, runs prior to re-render</a:t>
            </a:r>
          </a:p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didRecieveAttrs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sz="2400" dirty="0" err="1"/>
              <a:t>willUpdate</a:t>
            </a:r>
            <a:r>
              <a:rPr lang="en-US" sz="2400" dirty="0"/>
              <a:t>()</a:t>
            </a:r>
          </a:p>
          <a:p>
            <a:pPr lvl="1"/>
            <a:r>
              <a:rPr lang="en-US" sz="2000" dirty="0"/>
              <a:t>Called when the component is about to update itself	</a:t>
            </a:r>
          </a:p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willRender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sz="2400" dirty="0" err="1"/>
              <a:t>didUpdate</a:t>
            </a:r>
            <a:r>
              <a:rPr lang="en-US" sz="2400" dirty="0"/>
              <a:t>()</a:t>
            </a:r>
          </a:p>
          <a:p>
            <a:pPr lvl="1"/>
            <a:r>
              <a:rPr lang="en-US" sz="2000" dirty="0"/>
              <a:t>Called after the component has updated itself</a:t>
            </a:r>
          </a:p>
          <a:p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didRender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F1E2E8-A57C-4910-B10E-16CED064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 - On re-render</a:t>
            </a:r>
          </a:p>
        </p:txBody>
      </p:sp>
    </p:spTree>
    <p:extLst>
      <p:ext uri="{BB962C8B-B14F-4D97-AF65-F5344CB8AC3E}">
        <p14:creationId xmlns:p14="http://schemas.microsoft.com/office/powerpoint/2010/main" val="721487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BD06B-F997-45E7-A4DF-6C2084CF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19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F3CAB8-1451-406B-A4BE-07D25E5918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 err="1"/>
              <a:t>willDestroyElement</a:t>
            </a:r>
            <a:r>
              <a:rPr lang="en-US" sz="2400" dirty="0"/>
              <a:t>()</a:t>
            </a:r>
          </a:p>
          <a:p>
            <a:pPr lvl="1"/>
            <a:r>
              <a:rPr lang="en-US" sz="2100" dirty="0"/>
              <a:t>Triggered when component detects it is time to remove itself from the DOM</a:t>
            </a:r>
          </a:p>
          <a:p>
            <a:pPr lvl="1"/>
            <a:r>
              <a:rPr lang="en-US" sz="2100" dirty="0"/>
              <a:t>Used for any teardown logic when exiting the component</a:t>
            </a:r>
          </a:p>
          <a:p>
            <a:r>
              <a:rPr lang="en-US" sz="2400" dirty="0" err="1"/>
              <a:t>willClearRender</a:t>
            </a:r>
            <a:r>
              <a:rPr lang="en-US" sz="2400" dirty="0"/>
              <a:t>()</a:t>
            </a:r>
          </a:p>
          <a:p>
            <a:pPr lvl="1"/>
            <a:r>
              <a:rPr lang="en-US" sz="2100" dirty="0"/>
              <a:t>Fired right before component DOM elements are cleared and re-render occurs</a:t>
            </a:r>
          </a:p>
          <a:p>
            <a:r>
              <a:rPr lang="en-US" sz="2400" dirty="0" err="1"/>
              <a:t>didDestroyElement</a:t>
            </a:r>
            <a:r>
              <a:rPr lang="en-US" sz="2400" dirty="0"/>
              <a:t>()</a:t>
            </a:r>
          </a:p>
          <a:p>
            <a:pPr lvl="1"/>
            <a:r>
              <a:rPr lang="en-US" sz="2100" dirty="0"/>
              <a:t>Fired after a component is destroyed and DOM has been cleared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F1E2E8-A57C-4910-B10E-16CED064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 – On component destroy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A1FF7-3BDD-48A9-9717-A3702BE9AA00}"/>
              </a:ext>
            </a:extLst>
          </p:cNvPr>
          <p:cNvSpPr txBox="1"/>
          <p:nvPr/>
        </p:nvSpPr>
        <p:spPr>
          <a:xfrm>
            <a:off x="914400" y="4545496"/>
            <a:ext cx="5115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component can be ‘destroyed’ when route transition takes place or conditional values in a template is changed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D913C-0DE9-4B2A-ACC7-9DB5E1FF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739" y="4306776"/>
            <a:ext cx="5387325" cy="15109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452A49-837A-4B4C-81C7-6CC5855041D5}"/>
              </a:ext>
            </a:extLst>
          </p:cNvPr>
          <p:cNvSpPr/>
          <p:nvPr/>
        </p:nvSpPr>
        <p:spPr>
          <a:xfrm>
            <a:off x="3631095" y="5722953"/>
            <a:ext cx="6321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D1C24"/>
                </a:solidFill>
                <a:latin typeface="Consolas" panose="020B0609020204030204" pitchFamily="49" charset="0"/>
              </a:rPr>
              <a:t>component destroyed if value of </a:t>
            </a:r>
            <a:r>
              <a:rPr lang="en-US" dirty="0" err="1">
                <a:solidFill>
                  <a:srgbClr val="ED1C24"/>
                </a:solidFill>
                <a:latin typeface="Consolas" panose="020B0609020204030204" pitchFamily="49" charset="0"/>
              </a:rPr>
              <a:t>isAdmin</a:t>
            </a:r>
            <a:r>
              <a:rPr lang="en-US" dirty="0">
                <a:solidFill>
                  <a:srgbClr val="ED1C24"/>
                </a:solidFill>
                <a:latin typeface="Consolas" panose="020B0609020204030204" pitchFamily="49" charset="0"/>
              </a:rPr>
              <a:t> is changed to false</a:t>
            </a:r>
          </a:p>
        </p:txBody>
      </p:sp>
    </p:spTree>
    <p:extLst>
      <p:ext uri="{BB962C8B-B14F-4D97-AF65-F5344CB8AC3E}">
        <p14:creationId xmlns:p14="http://schemas.microsoft.com/office/powerpoint/2010/main" val="107187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63B93A-5656-439F-81A8-4C6B727B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54CCC-D93F-46B9-9F08-C3AAF2560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Routing and templates refresher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Ember Components</a:t>
            </a:r>
          </a:p>
          <a:p>
            <a:pPr lvl="1"/>
            <a:r>
              <a:rPr lang="en-US" sz="2100" dirty="0"/>
              <a:t>Features</a:t>
            </a:r>
          </a:p>
          <a:p>
            <a:pPr lvl="1"/>
            <a:r>
              <a:rPr lang="en-US" sz="2000" dirty="0"/>
              <a:t>Anatomy</a:t>
            </a:r>
          </a:p>
          <a:p>
            <a:pPr lvl="1"/>
            <a:r>
              <a:rPr lang="en-US" sz="2000" dirty="0"/>
              <a:t>Customization</a:t>
            </a:r>
          </a:p>
          <a:p>
            <a:pPr lvl="1"/>
            <a:r>
              <a:rPr lang="en-US" sz="2000" dirty="0"/>
              <a:t>Content Wrapping</a:t>
            </a:r>
          </a:p>
          <a:p>
            <a:pPr lvl="1"/>
            <a:r>
              <a:rPr lang="en-US" sz="2000" dirty="0"/>
              <a:t>Contextual Components</a:t>
            </a:r>
          </a:p>
          <a:p>
            <a:pPr lvl="1"/>
            <a:r>
              <a:rPr lang="en-US" sz="2000" dirty="0"/>
              <a:t>Interaction with surroundings</a:t>
            </a:r>
          </a:p>
          <a:p>
            <a:pPr lvl="2"/>
            <a:r>
              <a:rPr lang="en-US" sz="1800" dirty="0"/>
              <a:t>Receiving information</a:t>
            </a:r>
          </a:p>
          <a:p>
            <a:pPr lvl="2"/>
            <a:r>
              <a:rPr lang="en-US" sz="1800" dirty="0"/>
              <a:t>Triggering changes</a:t>
            </a:r>
          </a:p>
          <a:p>
            <a:pPr lvl="1"/>
            <a:r>
              <a:rPr lang="en-US" sz="2000" dirty="0"/>
              <a:t>Lifecycle hooks</a:t>
            </a:r>
          </a:p>
          <a:p>
            <a:r>
              <a:rPr lang="en-US" sz="2400" dirty="0"/>
              <a:t>Some friends of ember components</a:t>
            </a:r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EB4817-64CC-4B93-B891-6A2F2305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5692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B17165-AD68-467B-A408-BDEB4D9E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friends of ember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254BA-168E-4B02-835B-EA7D35CC3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78FC06-EDCE-4172-94F1-A945587FBA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07813" y="6503988"/>
            <a:ext cx="484187" cy="274637"/>
          </a:xfrm>
        </p:spPr>
        <p:txBody>
          <a:bodyPr/>
          <a:lstStyle/>
          <a:p>
            <a:fld id="{8BC64C03-9EC0-4B7E-8FE4-24DBF62E63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52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CDE8A-6CB6-4084-9E27-1477136EA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Great for dividing pieces of reusable code into smaller singular responsibility objects</a:t>
            </a:r>
          </a:p>
          <a:p>
            <a:r>
              <a:rPr lang="en-US" sz="2400" dirty="0"/>
              <a:t>Can be used/shared across multiple components (or routes)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89285F-F21C-4BF1-B403-CD37E8A3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MIXINS</a:t>
            </a:r>
          </a:p>
        </p:txBody>
      </p:sp>
    </p:spTree>
    <p:extLst>
      <p:ext uri="{BB962C8B-B14F-4D97-AF65-F5344CB8AC3E}">
        <p14:creationId xmlns:p14="http://schemas.microsoft.com/office/powerpoint/2010/main" val="2555974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A343B-3455-40E3-B3B8-61E44917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22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DDDE-0BCB-4D70-9A91-4FAAF82F6E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Conditional helpers</a:t>
            </a:r>
          </a:p>
          <a:p>
            <a:r>
              <a:rPr lang="en-US" sz="2400" dirty="0"/>
              <a:t>Iteration helpers</a:t>
            </a:r>
          </a:p>
          <a:p>
            <a:r>
              <a:rPr lang="en-US" sz="2400" dirty="0"/>
              <a:t>Attribute helpers</a:t>
            </a:r>
          </a:p>
          <a:p>
            <a:r>
              <a:rPr lang="en-US" sz="2400" dirty="0"/>
              <a:t>Link helpers</a:t>
            </a:r>
          </a:p>
          <a:p>
            <a:r>
              <a:rPr lang="en-US" sz="2400" dirty="0"/>
              <a:t>Action helpers</a:t>
            </a:r>
          </a:p>
          <a:p>
            <a:r>
              <a:rPr lang="en-US" sz="2400" dirty="0"/>
              <a:t>Input helpers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9493D0-D806-4F2C-A2F3-8D2EE24C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FF549-FF75-4D82-9BDE-74276B05F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236" y="1087836"/>
            <a:ext cx="4109756" cy="958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E66483-40FB-4989-AFBD-2855FF9D9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776" y="2555467"/>
            <a:ext cx="3292646" cy="1425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4BECE-A639-420D-BDAC-78290F0CC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179" y="4489543"/>
            <a:ext cx="5014909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FAB7A5-69EC-497D-88FF-82BB1565B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973" y="5341131"/>
            <a:ext cx="9187322" cy="3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10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304464" y="5770564"/>
            <a:ext cx="363537" cy="206375"/>
          </a:xfrm>
        </p:spPr>
        <p:txBody>
          <a:bodyPr/>
          <a:lstStyle/>
          <a:p>
            <a:fld id="{D6324F67-CBAD-41D3-B5E6-6BC398DB6FC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08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Demo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6B2F4F-22AC-41B0-9CE4-76CD7FC77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shopping-list app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828463" y="5770563"/>
            <a:ext cx="363537" cy="206375"/>
          </a:xfrm>
        </p:spPr>
        <p:txBody>
          <a:bodyPr/>
          <a:lstStyle/>
          <a:p>
            <a:fld id="{D6324F67-CBAD-41D3-B5E6-6BC398DB6FC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5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A6F2-1D44-4DEE-868F-5C4E4B3D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820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6207F4-7D14-4176-846F-CDE6492E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2CDB5-9D9D-45A2-9330-152741BEFA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F4B036-6902-4521-AB02-ADC09F11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TEMPLATES (refresher)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55663-1384-4C61-8EB0-1B7A838F8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47" y="840169"/>
            <a:ext cx="6610458" cy="53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9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06A642-7EF1-49EB-89AC-85CB3131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798432-6BFD-42B7-9EF4-6FD35B392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CC0D0-973C-4D11-8DAF-3C9556D010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07813" y="6503988"/>
            <a:ext cx="484187" cy="274637"/>
          </a:xfrm>
        </p:spPr>
        <p:txBody>
          <a:bodyPr/>
          <a:lstStyle/>
          <a:p>
            <a:fld id="{8BC64C03-9EC0-4B7E-8FE4-24DBF62E6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5FA86-5EA1-4248-B98A-7DF0DC53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36A1-E3A2-4A63-876E-F8667479E3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In Ember, components are isolated, reusable chunks of code that extend the HTML standard to create complex, interactive User Interfaces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8DBB58-C296-4A60-990B-8F57B856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COMPONENT?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2A77F-BB1C-4A90-A66C-A2D22F20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787123"/>
            <a:ext cx="10096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5B6E14-0C52-4DDE-BDE2-FACEE43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Ember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175DBB-B7AA-4DB2-B0AB-38F156BEC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D17993-A042-4751-AAB1-954284B948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07813" y="6503988"/>
            <a:ext cx="484187" cy="274637"/>
          </a:xfrm>
        </p:spPr>
        <p:txBody>
          <a:bodyPr/>
          <a:lstStyle/>
          <a:p>
            <a:fld id="{8BC64C03-9EC0-4B7E-8FE4-24DBF62E63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1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63127-6343-4E6E-B9C0-8641934EB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Isolated from surroundings</a:t>
            </a:r>
          </a:p>
          <a:p>
            <a:r>
              <a:rPr lang="en-US" sz="2400" dirty="0"/>
              <a:t>Enables reuse of chunks of code</a:t>
            </a:r>
          </a:p>
          <a:p>
            <a:r>
              <a:rPr lang="en-US" sz="2400" dirty="0"/>
              <a:t>Helps minimize duplication</a:t>
            </a:r>
          </a:p>
          <a:p>
            <a:r>
              <a:rPr lang="en-US" sz="2400" dirty="0"/>
              <a:t>Allows nesting</a:t>
            </a:r>
          </a:p>
          <a:p>
            <a:r>
              <a:rPr lang="en-US" sz="2400" dirty="0"/>
              <a:t>Extends HTML but still adheres closely to W3C standards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B68BD-1E16-4F72-BD32-9A6CAC57DD11}"/>
              </a:ext>
            </a:extLst>
          </p:cNvPr>
          <p:cNvSpPr/>
          <p:nvPr/>
        </p:nvSpPr>
        <p:spPr>
          <a:xfrm>
            <a:off x="3048000" y="3786718"/>
            <a:ext cx="6096000" cy="1569660"/>
          </a:xfrm>
          <a:prstGeom prst="rect">
            <a:avLst/>
          </a:prstGeom>
          <a:solidFill>
            <a:srgbClr val="FFFBF7"/>
          </a:solidFill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865931"/>
                </a:solidFill>
                <a:latin typeface="Goudy Old Style" panose="02020502050305020303" pitchFamily="18" charset="0"/>
              </a:rPr>
              <a:t>“While templates describe how a user interface looks, components control how the user interface </a:t>
            </a:r>
            <a:r>
              <a:rPr lang="en-US" sz="2400" i="1" dirty="0">
                <a:solidFill>
                  <a:srgbClr val="865931"/>
                </a:solidFill>
                <a:latin typeface="Goudy Old Style" panose="02020502050305020303" pitchFamily="18" charset="0"/>
              </a:rPr>
              <a:t>behaves</a:t>
            </a:r>
            <a:r>
              <a:rPr lang="en-US" sz="2400" dirty="0">
                <a:solidFill>
                  <a:srgbClr val="865931"/>
                </a:solidFill>
                <a:latin typeface="Goudy Old Style" panose="02020502050305020303" pitchFamily="18" charset="0"/>
              </a:rPr>
              <a:t>.”</a:t>
            </a:r>
          </a:p>
          <a:p>
            <a:pPr algn="ctr"/>
            <a:r>
              <a:rPr lang="en-US" sz="2400" dirty="0">
                <a:solidFill>
                  <a:srgbClr val="865931"/>
                </a:solidFill>
                <a:latin typeface="Goudy Old Style" panose="02020502050305020303" pitchFamily="18" charset="0"/>
              </a:rPr>
              <a:t>- guides.emberjs.com</a:t>
            </a:r>
            <a:endParaRPr lang="en-US" sz="2400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9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81090E-2906-4F00-A738-64E88CF4C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Handlebars template</a:t>
            </a:r>
          </a:p>
          <a:p>
            <a:r>
              <a:rPr lang="en-US" sz="2400" dirty="0"/>
              <a:t>JavaScript file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566C7-8CAE-487E-B8EF-AA18F0EA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94"/>
            <a:ext cx="11277600" cy="914400"/>
          </a:xfrm>
        </p:spPr>
        <p:txBody>
          <a:bodyPr/>
          <a:lstStyle/>
          <a:p>
            <a:r>
              <a:rPr lang="en-US" dirty="0"/>
              <a:t>ANATOMY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0387A-CCBE-40CB-80D7-02FCD64A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8" y="4319732"/>
            <a:ext cx="7961681" cy="1617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8795C-514B-4CB4-863B-273FFA57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472" y="1341529"/>
            <a:ext cx="5183786" cy="1384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346AEA-3D40-40A4-A896-248523EFD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357" y="2876780"/>
            <a:ext cx="5370901" cy="1000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447E37-6A03-4324-8B10-EDDA14059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250" y="637243"/>
            <a:ext cx="2722251" cy="56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1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D4B85C-064C-42FA-B515-231C69BC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4C03-9EC0-4B7E-8FE4-24DBF62E63E5}" type="slidenum">
              <a:rPr lang="en-US" smtClean="0"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B203C-28BB-468C-8488-39687006A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/>
              <a:t>&lt;div&gt; tag assigned as component root by default</a:t>
            </a:r>
          </a:p>
          <a:p>
            <a:r>
              <a:rPr lang="en-US" sz="2400" dirty="0"/>
              <a:t>Root element can be customized during invocation or in its JS file</a:t>
            </a:r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3AB2AB-F17B-4190-87B3-4D83B0B7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83C68-FCCD-4D8A-96CB-25788C48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203" y="2312895"/>
            <a:ext cx="4905459" cy="2578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5AF6F-083E-4333-A6E0-0D92A712F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884" y="5008712"/>
            <a:ext cx="7970730" cy="1168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7E08F2-7BC5-4833-85B8-F88AC2C5E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50" y="2831302"/>
            <a:ext cx="5990140" cy="402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20A4B-E92E-4B68-8209-A39410286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67" y="3565627"/>
            <a:ext cx="4816707" cy="11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3241"/>
      </p:ext>
    </p:extLst>
  </p:cSld>
  <p:clrMapOvr>
    <a:masterClrMapping/>
  </p:clrMapOvr>
</p:sld>
</file>

<file path=ppt/theme/theme1.xml><?xml version="1.0" encoding="utf-8"?>
<a:theme xmlns:a="http://schemas.openxmlformats.org/drawingml/2006/main" name="Verscend_PPT_Template_4x3_V3">
  <a:themeElements>
    <a:clrScheme name="Verscend">
      <a:dk1>
        <a:srgbClr val="000000"/>
      </a:dk1>
      <a:lt1>
        <a:srgbClr val="FFFFFF"/>
      </a:lt1>
      <a:dk2>
        <a:srgbClr val="6CC5E9"/>
      </a:dk2>
      <a:lt2>
        <a:srgbClr val="D2D3DC"/>
      </a:lt2>
      <a:accent1>
        <a:srgbClr val="100699"/>
      </a:accent1>
      <a:accent2>
        <a:srgbClr val="EC008C"/>
      </a:accent2>
      <a:accent3>
        <a:srgbClr val="00BCB5"/>
      </a:accent3>
      <a:accent4>
        <a:srgbClr val="FF8C00"/>
      </a:accent4>
      <a:accent5>
        <a:srgbClr val="662D91"/>
      </a:accent5>
      <a:accent6>
        <a:srgbClr val="00A7E8"/>
      </a:accent6>
      <a:hlink>
        <a:srgbClr val="FF8C00"/>
      </a:hlink>
      <a:folHlink>
        <a:srgbClr val="62A70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erscend Template 4x3 081116" id="{FED91B02-5588-7E44-90F1-164BCDAA258C}" vid="{C64B0D19-B08A-2941-B445-82285C0695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3699</TotalTime>
  <Words>598</Words>
  <Application>Microsoft Office PowerPoint</Application>
  <PresentationFormat>Widescreen</PresentationFormat>
  <Paragraphs>138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Goudy Old Style</vt:lpstr>
      <vt:lpstr>Lucida Grande</vt:lpstr>
      <vt:lpstr>Wingdings</vt:lpstr>
      <vt:lpstr>Verscend_PPT_Template_4x3_V3</vt:lpstr>
      <vt:lpstr>Tech Session - Ember Components</vt:lpstr>
      <vt:lpstr>CONTENT</vt:lpstr>
      <vt:lpstr>ROUTING AND TEMPLATES (refresher)</vt:lpstr>
      <vt:lpstr>Introduction</vt:lpstr>
      <vt:lpstr>WHAT IS A COMPONENT?</vt:lpstr>
      <vt:lpstr>Ember Components</vt:lpstr>
      <vt:lpstr>FEATURES</vt:lpstr>
      <vt:lpstr>ANATOMY</vt:lpstr>
      <vt:lpstr>CUSTOMIZATION</vt:lpstr>
      <vt:lpstr>CONTENT WRAPPING</vt:lpstr>
      <vt:lpstr>CONTEXTUAL COMPONENTS</vt:lpstr>
      <vt:lpstr>Interaction with surroundings</vt:lpstr>
      <vt:lpstr>RECEIVING INFORMATION – WITH PARAMETERS</vt:lpstr>
      <vt:lpstr>TRIGGERING CHANGES – WITH EVENTS</vt:lpstr>
      <vt:lpstr>TRIGGERING CHANGES – WITH ACTIONS</vt:lpstr>
      <vt:lpstr>LIFECYCLE HOOKS</vt:lpstr>
      <vt:lpstr>LIFECYCLE HOOKS - On initial render </vt:lpstr>
      <vt:lpstr>LIFECYCLE HOOKS - On re-render</vt:lpstr>
      <vt:lpstr>LIFECYCLE HOOKS – On component destroy</vt:lpstr>
      <vt:lpstr>Some friends of ember components</vt:lpstr>
      <vt:lpstr>MIXINS</vt:lpstr>
      <vt:lpstr>HELPERS</vt:lpstr>
      <vt:lpstr>QUESTIONS?</vt:lpstr>
      <vt:lpstr>Demo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Verscend PPT Template</dc:title>
  <dc:subject/>
  <dc:creator>Verscend Technologies</dc:creator>
  <cp:keywords/>
  <dc:description/>
  <cp:lastModifiedBy>Dilasha Shah</cp:lastModifiedBy>
  <cp:revision>222</cp:revision>
  <dcterms:created xsi:type="dcterms:W3CDTF">2016-10-18T22:18:28Z</dcterms:created>
  <dcterms:modified xsi:type="dcterms:W3CDTF">2018-01-05T07:18:38Z</dcterms:modified>
  <cp:category/>
</cp:coreProperties>
</file>