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sldIdLst>
    <p:sldId id="864" r:id="rId2"/>
    <p:sldId id="863" r:id="rId3"/>
    <p:sldId id="847" r:id="rId4"/>
    <p:sldId id="854" r:id="rId5"/>
    <p:sldId id="890" r:id="rId6"/>
    <p:sldId id="862" r:id="rId7"/>
    <p:sldId id="898" r:id="rId8"/>
    <p:sldId id="851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lnSpc>
        <a:spcPct val="88000"/>
      </a:lnSpc>
      <a:spcBef>
        <a:spcPct val="0"/>
      </a:spcBef>
      <a:spcAft>
        <a:spcPct val="0"/>
      </a:spcAft>
      <a:buClr>
        <a:srgbClr val="FFFFFF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eaLnBrk="0" fontAlgn="base" hangingPunct="0">
      <a:lnSpc>
        <a:spcPct val="88000"/>
      </a:lnSpc>
      <a:spcBef>
        <a:spcPct val="0"/>
      </a:spcBef>
      <a:spcAft>
        <a:spcPct val="0"/>
      </a:spcAft>
      <a:buClr>
        <a:srgbClr val="FFFFFF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eaLnBrk="0" fontAlgn="base" hangingPunct="0">
      <a:lnSpc>
        <a:spcPct val="88000"/>
      </a:lnSpc>
      <a:spcBef>
        <a:spcPct val="0"/>
      </a:spcBef>
      <a:spcAft>
        <a:spcPct val="0"/>
      </a:spcAft>
      <a:buClr>
        <a:srgbClr val="FFFFFF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eaLnBrk="0" fontAlgn="base" hangingPunct="0">
      <a:lnSpc>
        <a:spcPct val="88000"/>
      </a:lnSpc>
      <a:spcBef>
        <a:spcPct val="0"/>
      </a:spcBef>
      <a:spcAft>
        <a:spcPct val="0"/>
      </a:spcAft>
      <a:buClr>
        <a:srgbClr val="FFFFFF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eaLnBrk="0" fontAlgn="base" hangingPunct="0">
      <a:lnSpc>
        <a:spcPct val="88000"/>
      </a:lnSpc>
      <a:spcBef>
        <a:spcPct val="0"/>
      </a:spcBef>
      <a:spcAft>
        <a:spcPct val="0"/>
      </a:spcAft>
      <a:buClr>
        <a:srgbClr val="FFFFFF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99FF"/>
    <a:srgbClr val="006600"/>
    <a:srgbClr val="666699"/>
    <a:srgbClr val="FF99CC"/>
    <a:srgbClr val="66FF66"/>
    <a:srgbClr val="CCCCFF"/>
    <a:srgbClr val="003399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6954" autoAdjust="0"/>
    <p:restoredTop sz="94971" autoAdjust="0"/>
  </p:normalViewPr>
  <p:slideViewPr>
    <p:cSldViewPr>
      <p:cViewPr varScale="1">
        <p:scale>
          <a:sx n="96" d="100"/>
          <a:sy n="96" d="100"/>
        </p:scale>
        <p:origin x="-81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41"/>
        <p:guide pos="236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1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1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-1511"/>
            <a:ext cx="2968492" cy="453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80" tIns="0" rIns="1908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i="1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86026" y="-1511"/>
            <a:ext cx="2968492" cy="453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80" tIns="0" rIns="1908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i="1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271"/>
            <a:ext cx="2968492" cy="456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80" tIns="0" rIns="1908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i="1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026" y="8686271"/>
            <a:ext cx="2968492" cy="456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80" tIns="0" rIns="1908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i="1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02CA1186-18F4-414F-804B-D7FE225ED6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5793" y="4343136"/>
            <a:ext cx="5021191" cy="41135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7520" rIns="968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noProof="0" smtClean="0"/>
          </a:p>
        </p:txBody>
      </p:sp>
      <p:sp>
        <p:nvSpPr>
          <p:cNvPr id="37898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0563"/>
            <a:ext cx="4556125" cy="34163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B348F-24C5-44F0-B3FC-15AA2259215F}" type="slidenum">
              <a:rPr lang="en-US"/>
              <a:pPr/>
              <a:t>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ABF4D-A254-43A3-AA06-2DC4E1CE8596}" type="slidenum">
              <a:rPr lang="en-US"/>
              <a:pPr/>
              <a:t>2</a:t>
            </a:fld>
            <a:endParaRPr lang="en-US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802422" y="690370"/>
            <a:ext cx="5254898" cy="3418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5561" y="4343136"/>
            <a:ext cx="5023398" cy="4115026"/>
          </a:xfrm>
          <a:ln/>
        </p:spPr>
        <p:txBody>
          <a:bodyPr wrap="none" anchor="ctr"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469A3-8C34-4D4C-A3B7-3BC6F94BF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9C94F-E433-4867-AFF1-21B72FD19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867F5-804B-4DB3-9940-A734970CF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7A2D4-6F6F-440E-9816-4982829E2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4CEC-1FBC-49B3-A647-6F06ACD41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E84C2-53CF-4E4F-9BFB-B3C25330A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BAA-6657-4173-9442-55709DEBA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B4CD2-A806-4D05-9140-EFAEAE096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75E79-C27D-4967-B94B-239B8D8BE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D5EAC-0D6C-440B-A281-BD3513556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D7A60-D5FC-4A28-A4AB-2EAF578A1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950EDE-36CC-430D-A458-755687A32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oose/" TargetMode="External"/><Relationship Id="rId2" Type="http://schemas.openxmlformats.org/officeDocument/2006/relationships/hyperlink" Target="http://moose.ncbs.res.i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4114800"/>
            <a:ext cx="2590800" cy="2057400"/>
            <a:chOff x="1600" y="1392"/>
            <a:chExt cx="2859" cy="2400"/>
          </a:xfrm>
        </p:grpSpPr>
        <p:sp>
          <p:nvSpPr>
            <p:cNvPr id="701443" name="Oval 3"/>
            <p:cNvSpPr>
              <a:spLocks noChangeArrowheads="1"/>
            </p:cNvSpPr>
            <p:nvPr/>
          </p:nvSpPr>
          <p:spPr bwMode="auto">
            <a:xfrm>
              <a:off x="1600" y="1392"/>
              <a:ext cx="2859" cy="2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8000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444" name="Oval 4"/>
            <p:cNvSpPr>
              <a:spLocks noChangeArrowheads="1"/>
            </p:cNvSpPr>
            <p:nvPr/>
          </p:nvSpPr>
          <p:spPr bwMode="auto">
            <a:xfrm>
              <a:off x="2837" y="1536"/>
              <a:ext cx="854" cy="1104"/>
            </a:xfrm>
            <a:prstGeom prst="ellipse">
              <a:avLst/>
            </a:prstGeom>
            <a:gradFill rotWithShape="0">
              <a:gsLst>
                <a:gs pos="0">
                  <a:srgbClr val="FE6464"/>
                </a:gs>
                <a:gs pos="100000">
                  <a:srgbClr val="FE6464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32" y="2232"/>
              <a:ext cx="2144" cy="1067"/>
              <a:chOff x="2174" y="2232"/>
              <a:chExt cx="2411" cy="106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85" y="2772"/>
                <a:ext cx="296" cy="140"/>
                <a:chOff x="3085" y="2772"/>
                <a:chExt cx="296" cy="140"/>
              </a:xfrm>
            </p:grpSpPr>
            <p:sp>
              <p:nvSpPr>
                <p:cNvPr id="701447" name="AutoShape 7"/>
                <p:cNvSpPr>
                  <a:spLocks noChangeArrowheads="1"/>
                </p:cNvSpPr>
                <p:nvPr/>
              </p:nvSpPr>
              <p:spPr bwMode="auto">
                <a:xfrm>
                  <a:off x="3085" y="2773"/>
                  <a:ext cx="236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AFD00"/>
                    </a:gs>
                    <a:gs pos="50000">
                      <a:srgbClr val="FAFD00">
                        <a:gamma/>
                        <a:tint val="30196"/>
                        <a:invGamma/>
                      </a:srgbClr>
                    </a:gs>
                    <a:gs pos="100000">
                      <a:srgbClr val="FAFD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48" name="Rectangle 8"/>
                <p:cNvSpPr>
                  <a:spLocks noChangeArrowheads="1"/>
                </p:cNvSpPr>
                <p:nvPr/>
              </p:nvSpPr>
              <p:spPr bwMode="auto">
                <a:xfrm>
                  <a:off x="3156" y="2772"/>
                  <a:ext cx="225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AC</a:t>
                  </a: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3410" y="2772"/>
                <a:ext cx="320" cy="140"/>
                <a:chOff x="3410" y="2772"/>
                <a:chExt cx="320" cy="140"/>
              </a:xfrm>
            </p:grpSpPr>
            <p:sp>
              <p:nvSpPr>
                <p:cNvPr id="701450" name="AutoShape 10"/>
                <p:cNvSpPr>
                  <a:spLocks noChangeArrowheads="1"/>
                </p:cNvSpPr>
                <p:nvPr/>
              </p:nvSpPr>
              <p:spPr bwMode="auto">
                <a:xfrm>
                  <a:off x="3410" y="2773"/>
                  <a:ext cx="235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AFD00"/>
                    </a:gs>
                    <a:gs pos="50000">
                      <a:srgbClr val="FAFD00">
                        <a:gamma/>
                        <a:tint val="30196"/>
                        <a:invGamma/>
                      </a:srgbClr>
                    </a:gs>
                    <a:gs pos="100000">
                      <a:srgbClr val="FAFD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57" y="2772"/>
                  <a:ext cx="273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PDE</a:t>
                  </a:r>
                </a:p>
              </p:txBody>
            </p:sp>
          </p:grpSp>
          <p:sp>
            <p:nvSpPr>
              <p:cNvPr id="701452" name="Line 12"/>
              <p:cNvSpPr>
                <a:spLocks noChangeShapeType="1"/>
              </p:cNvSpPr>
              <p:nvPr/>
            </p:nvSpPr>
            <p:spPr bwMode="auto">
              <a:xfrm>
                <a:off x="3484" y="2844"/>
                <a:ext cx="0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53" name="Line 13"/>
              <p:cNvSpPr>
                <a:spLocks noChangeShapeType="1"/>
              </p:cNvSpPr>
              <p:nvPr/>
            </p:nvSpPr>
            <p:spPr bwMode="auto">
              <a:xfrm flipH="1">
                <a:off x="3298" y="2960"/>
                <a:ext cx="1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54" name="Line 14"/>
              <p:cNvSpPr>
                <a:spLocks noChangeShapeType="1"/>
              </p:cNvSpPr>
              <p:nvPr/>
            </p:nvSpPr>
            <p:spPr bwMode="auto">
              <a:xfrm>
                <a:off x="3311" y="3113"/>
                <a:ext cx="2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55" name="Line 15"/>
              <p:cNvSpPr>
                <a:spLocks noChangeShapeType="1"/>
              </p:cNvSpPr>
              <p:nvPr/>
            </p:nvSpPr>
            <p:spPr bwMode="auto">
              <a:xfrm flipV="1">
                <a:off x="3570" y="2847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56" name="Line 16"/>
              <p:cNvSpPr>
                <a:spLocks noChangeShapeType="1"/>
              </p:cNvSpPr>
              <p:nvPr/>
            </p:nvSpPr>
            <p:spPr bwMode="auto">
              <a:xfrm>
                <a:off x="3203" y="2844"/>
                <a:ext cx="0" cy="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57" name="Line 17"/>
              <p:cNvSpPr>
                <a:spLocks noChangeShapeType="1"/>
              </p:cNvSpPr>
              <p:nvPr/>
            </p:nvSpPr>
            <p:spPr bwMode="auto">
              <a:xfrm>
                <a:off x="3203" y="2998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3105" y="2915"/>
                <a:ext cx="324" cy="142"/>
                <a:chOff x="3105" y="2915"/>
                <a:chExt cx="324" cy="142"/>
              </a:xfrm>
            </p:grpSpPr>
            <p:sp>
              <p:nvSpPr>
                <p:cNvPr id="701459" name="Oval 19"/>
                <p:cNvSpPr>
                  <a:spLocks noChangeArrowheads="1"/>
                </p:cNvSpPr>
                <p:nvPr/>
              </p:nvSpPr>
              <p:spPr bwMode="auto">
                <a:xfrm>
                  <a:off x="3105" y="2915"/>
                  <a:ext cx="184" cy="9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AFD00"/>
                    </a:gs>
                    <a:gs pos="50000">
                      <a:srgbClr val="FAFD00">
                        <a:gamma/>
                        <a:tint val="30196"/>
                        <a:invGamma/>
                      </a:srgbClr>
                    </a:gs>
                    <a:gs pos="100000">
                      <a:srgbClr val="FAFD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29" y="2933"/>
                  <a:ext cx="300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500">
                      <a:solidFill>
                        <a:schemeClr val="tx1"/>
                      </a:solidFill>
                    </a:rPr>
                    <a:t>cAMP</a:t>
                  </a:r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3085" y="3079"/>
                <a:ext cx="332" cy="140"/>
                <a:chOff x="3085" y="3079"/>
                <a:chExt cx="332" cy="140"/>
              </a:xfrm>
            </p:grpSpPr>
            <p:sp>
              <p:nvSpPr>
                <p:cNvPr id="701462" name="AutoShape 22"/>
                <p:cNvSpPr>
                  <a:spLocks noChangeArrowheads="1"/>
                </p:cNvSpPr>
                <p:nvPr/>
              </p:nvSpPr>
              <p:spPr bwMode="auto">
                <a:xfrm>
                  <a:off x="3085" y="3080"/>
                  <a:ext cx="236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AFD00"/>
                    </a:gs>
                    <a:gs pos="50000">
                      <a:srgbClr val="FAFD00">
                        <a:gamma/>
                        <a:tint val="30196"/>
                        <a:invGamma/>
                      </a:srgbClr>
                    </a:gs>
                    <a:gs pos="100000">
                      <a:srgbClr val="FAFD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63" name="Rectangle 23"/>
                <p:cNvSpPr>
                  <a:spLocks noChangeArrowheads="1"/>
                </p:cNvSpPr>
                <p:nvPr/>
              </p:nvSpPr>
              <p:spPr bwMode="auto">
                <a:xfrm>
                  <a:off x="3132" y="3079"/>
                  <a:ext cx="285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PKA</a:t>
                  </a:r>
                </a:p>
              </p:txBody>
            </p:sp>
          </p:grpSp>
          <p:sp>
            <p:nvSpPr>
              <p:cNvPr id="701464" name="Oval 24"/>
              <p:cNvSpPr>
                <a:spLocks noChangeArrowheads="1"/>
              </p:cNvSpPr>
              <p:nvPr/>
            </p:nvSpPr>
            <p:spPr bwMode="auto">
              <a:xfrm>
                <a:off x="3297" y="2939"/>
                <a:ext cx="44" cy="3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65" name="Line 25"/>
              <p:cNvSpPr>
                <a:spLocks noChangeShapeType="1"/>
              </p:cNvSpPr>
              <p:nvPr/>
            </p:nvSpPr>
            <p:spPr bwMode="auto">
              <a:xfrm>
                <a:off x="3570" y="3113"/>
                <a:ext cx="2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66" name="Line 26"/>
              <p:cNvSpPr>
                <a:spLocks noChangeShapeType="1"/>
              </p:cNvSpPr>
              <p:nvPr/>
            </p:nvSpPr>
            <p:spPr bwMode="auto">
              <a:xfrm flipH="1">
                <a:off x="3657" y="2806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2674" y="2605"/>
                <a:ext cx="296" cy="140"/>
                <a:chOff x="2674" y="2605"/>
                <a:chExt cx="296" cy="140"/>
              </a:xfrm>
            </p:grpSpPr>
            <p:sp>
              <p:nvSpPr>
                <p:cNvPr id="701468" name="AutoShape 28"/>
                <p:cNvSpPr>
                  <a:spLocks noChangeArrowheads="1"/>
                </p:cNvSpPr>
                <p:nvPr/>
              </p:nvSpPr>
              <p:spPr bwMode="auto">
                <a:xfrm>
                  <a:off x="2674" y="2606"/>
                  <a:ext cx="235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6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23" y="2605"/>
                  <a:ext cx="247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SoS</a:t>
                  </a:r>
                </a:p>
              </p:txBody>
            </p:sp>
          </p:grpSp>
          <p:sp>
            <p:nvSpPr>
              <p:cNvPr id="701470" name="Line 30"/>
              <p:cNvSpPr>
                <a:spLocks noChangeShapeType="1"/>
              </p:cNvSpPr>
              <p:nvPr/>
            </p:nvSpPr>
            <p:spPr bwMode="auto">
              <a:xfrm>
                <a:off x="2793" y="2518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71" name="Line 31"/>
              <p:cNvSpPr>
                <a:spLocks noChangeShapeType="1"/>
              </p:cNvSpPr>
              <p:nvPr/>
            </p:nvSpPr>
            <p:spPr bwMode="auto">
              <a:xfrm>
                <a:off x="2619" y="2806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72" name="Arc 32"/>
              <p:cNvSpPr>
                <a:spLocks/>
              </p:cNvSpPr>
              <p:nvPr/>
            </p:nvSpPr>
            <p:spPr bwMode="auto">
              <a:xfrm>
                <a:off x="2594" y="2821"/>
                <a:ext cx="89" cy="2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473" name="Oval 33"/>
              <p:cNvSpPr>
                <a:spLocks noChangeArrowheads="1"/>
              </p:cNvSpPr>
              <p:nvPr/>
            </p:nvSpPr>
            <p:spPr bwMode="auto">
              <a:xfrm>
                <a:off x="2294" y="2799"/>
                <a:ext cx="511" cy="4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2370" y="2809"/>
                <a:ext cx="41" cy="65"/>
                <a:chOff x="2370" y="2809"/>
                <a:chExt cx="41" cy="65"/>
              </a:xfrm>
            </p:grpSpPr>
            <p:sp useBgFill="1">
              <p:nvSpPr>
                <p:cNvPr id="701475" name="Rectangle 35"/>
                <p:cNvSpPr>
                  <a:spLocks noChangeArrowheads="1"/>
                </p:cNvSpPr>
                <p:nvPr/>
              </p:nvSpPr>
              <p:spPr bwMode="auto">
                <a:xfrm rot="7860000">
                  <a:off x="2359" y="2823"/>
                  <a:ext cx="65" cy="38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7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2370" y="2835"/>
                  <a:ext cx="29" cy="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2691" y="2839"/>
                <a:ext cx="65" cy="39"/>
                <a:chOff x="2691" y="2839"/>
                <a:chExt cx="65" cy="39"/>
              </a:xfrm>
            </p:grpSpPr>
            <p:sp useBgFill="1">
              <p:nvSpPr>
                <p:cNvPr id="701478" name="Rectangle 38"/>
                <p:cNvSpPr>
                  <a:spLocks noChangeArrowheads="1"/>
                </p:cNvSpPr>
                <p:nvPr/>
              </p:nvSpPr>
              <p:spPr bwMode="auto">
                <a:xfrm rot="13380000">
                  <a:off x="2691" y="2840"/>
                  <a:ext cx="65" cy="38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79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2700" y="2839"/>
                  <a:ext cx="32" cy="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2401" y="3208"/>
                <a:ext cx="65" cy="38"/>
                <a:chOff x="2401" y="3208"/>
                <a:chExt cx="65" cy="38"/>
              </a:xfrm>
            </p:grpSpPr>
            <p:sp useBgFill="1">
              <p:nvSpPr>
                <p:cNvPr id="701481" name="Rectangle 41"/>
                <p:cNvSpPr>
                  <a:spLocks noChangeArrowheads="1"/>
                </p:cNvSpPr>
                <p:nvPr/>
              </p:nvSpPr>
              <p:spPr bwMode="auto">
                <a:xfrm rot="1620000">
                  <a:off x="2401" y="3208"/>
                  <a:ext cx="65" cy="38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82" name="Line 42"/>
                <p:cNvSpPr>
                  <a:spLocks noChangeShapeType="1"/>
                </p:cNvSpPr>
                <p:nvPr/>
              </p:nvSpPr>
              <p:spPr bwMode="auto">
                <a:xfrm>
                  <a:off x="2424" y="3223"/>
                  <a:ext cx="38" cy="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/>
              </p:cNvGrpSpPr>
              <p:nvPr/>
            </p:nvGrpSpPr>
            <p:grpSpPr bwMode="auto">
              <a:xfrm>
                <a:off x="2787" y="3023"/>
                <a:ext cx="39" cy="65"/>
                <a:chOff x="2787" y="3023"/>
                <a:chExt cx="39" cy="65"/>
              </a:xfrm>
            </p:grpSpPr>
            <p:sp useBgFill="1">
              <p:nvSpPr>
                <p:cNvPr id="701484" name="Rectangle 44"/>
                <p:cNvSpPr>
                  <a:spLocks noChangeArrowheads="1"/>
                </p:cNvSpPr>
                <p:nvPr/>
              </p:nvSpPr>
              <p:spPr bwMode="auto">
                <a:xfrm rot="16440000">
                  <a:off x="2774" y="3036"/>
                  <a:ext cx="65" cy="39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8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02" y="3027"/>
                  <a:ext cx="3" cy="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2281" y="3037"/>
                <a:ext cx="38" cy="65"/>
                <a:chOff x="2281" y="3037"/>
                <a:chExt cx="38" cy="65"/>
              </a:xfrm>
            </p:grpSpPr>
            <p:sp useBgFill="1">
              <p:nvSpPr>
                <p:cNvPr id="701487" name="Rectangle 47"/>
                <p:cNvSpPr>
                  <a:spLocks noChangeArrowheads="1"/>
                </p:cNvSpPr>
                <p:nvPr/>
              </p:nvSpPr>
              <p:spPr bwMode="auto">
                <a:xfrm rot="4740000">
                  <a:off x="2267" y="3051"/>
                  <a:ext cx="65" cy="38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88" name="Line 48"/>
                <p:cNvSpPr>
                  <a:spLocks noChangeShapeType="1"/>
                </p:cNvSpPr>
                <p:nvPr/>
              </p:nvSpPr>
              <p:spPr bwMode="auto">
                <a:xfrm>
                  <a:off x="2298" y="3060"/>
                  <a:ext cx="8" cy="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2411" y="2764"/>
                <a:ext cx="324" cy="140"/>
                <a:chOff x="2411" y="2764"/>
                <a:chExt cx="324" cy="140"/>
              </a:xfrm>
            </p:grpSpPr>
            <p:sp>
              <p:nvSpPr>
                <p:cNvPr id="701490" name="AutoShape 50"/>
                <p:cNvSpPr>
                  <a:spLocks noChangeArrowheads="1"/>
                </p:cNvSpPr>
                <p:nvPr/>
              </p:nvSpPr>
              <p:spPr bwMode="auto">
                <a:xfrm>
                  <a:off x="2411" y="2770"/>
                  <a:ext cx="234" cy="70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95AB7"/>
                    </a:gs>
                    <a:gs pos="50000">
                      <a:srgbClr val="F95AB7">
                        <a:gamma/>
                        <a:tint val="30196"/>
                        <a:invGamma/>
                      </a:srgbClr>
                    </a:gs>
                    <a:gs pos="100000">
                      <a:srgbClr val="F95AB7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2456" y="2764"/>
                  <a:ext cx="279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PKC</a:t>
                  </a:r>
                </a:p>
              </p:txBody>
            </p:sp>
          </p:grpSp>
          <p:grpSp>
            <p:nvGrpSpPr>
              <p:cNvPr id="15" name="Group 52"/>
              <p:cNvGrpSpPr>
                <a:grpSpLocks/>
              </p:cNvGrpSpPr>
              <p:nvPr/>
            </p:nvGrpSpPr>
            <p:grpSpPr bwMode="auto">
              <a:xfrm>
                <a:off x="2242" y="2955"/>
                <a:ext cx="131" cy="241"/>
                <a:chOff x="2242" y="2955"/>
                <a:chExt cx="131" cy="241"/>
              </a:xfrm>
            </p:grpSpPr>
            <p:sp>
              <p:nvSpPr>
                <p:cNvPr id="701493" name="Oval 53"/>
                <p:cNvSpPr>
                  <a:spLocks noChangeArrowheads="1"/>
                </p:cNvSpPr>
                <p:nvPr/>
              </p:nvSpPr>
              <p:spPr bwMode="auto">
                <a:xfrm>
                  <a:off x="2242" y="2955"/>
                  <a:ext cx="131" cy="9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95AB7"/>
                    </a:gs>
                    <a:gs pos="50000">
                      <a:srgbClr val="F95AB7">
                        <a:gamma/>
                        <a:tint val="30196"/>
                        <a:invGamma/>
                      </a:srgbClr>
                    </a:gs>
                    <a:gs pos="100000">
                      <a:srgbClr val="F95AB7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94" name="Rectangle 54"/>
                <p:cNvSpPr>
                  <a:spLocks noChangeArrowheads="1"/>
                </p:cNvSpPr>
                <p:nvPr/>
              </p:nvSpPr>
              <p:spPr bwMode="auto">
                <a:xfrm>
                  <a:off x="2246" y="2962"/>
                  <a:ext cx="120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AA</a:t>
                  </a:r>
                </a:p>
              </p:txBody>
            </p:sp>
          </p:grpSp>
          <p:grpSp>
            <p:nvGrpSpPr>
              <p:cNvPr id="16" name="Group 55"/>
              <p:cNvGrpSpPr>
                <a:grpSpLocks/>
              </p:cNvGrpSpPr>
              <p:nvPr/>
            </p:nvGrpSpPr>
            <p:grpSpPr bwMode="auto">
              <a:xfrm>
                <a:off x="2685" y="2872"/>
                <a:ext cx="294" cy="140"/>
                <a:chOff x="2685" y="2872"/>
                <a:chExt cx="294" cy="140"/>
              </a:xfrm>
            </p:grpSpPr>
            <p:sp>
              <p:nvSpPr>
                <p:cNvPr id="701496" name="AutoShape 56"/>
                <p:cNvSpPr>
                  <a:spLocks noChangeArrowheads="1"/>
                </p:cNvSpPr>
                <p:nvPr/>
              </p:nvSpPr>
              <p:spPr bwMode="auto">
                <a:xfrm>
                  <a:off x="2685" y="2878"/>
                  <a:ext cx="234" cy="70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95AB7"/>
                    </a:gs>
                    <a:gs pos="50000">
                      <a:srgbClr val="F95AB7">
                        <a:gamma/>
                        <a:tint val="30196"/>
                        <a:invGamma/>
                      </a:srgbClr>
                    </a:gs>
                    <a:gs pos="100000">
                      <a:srgbClr val="F95AB7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497" name="Rectangle 57"/>
                <p:cNvSpPr>
                  <a:spLocks noChangeArrowheads="1"/>
                </p:cNvSpPr>
                <p:nvPr/>
              </p:nvSpPr>
              <p:spPr bwMode="auto">
                <a:xfrm>
                  <a:off x="2744" y="2872"/>
                  <a:ext cx="235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Ras</a:t>
                  </a:r>
                </a:p>
              </p:txBody>
            </p:sp>
          </p:grpSp>
          <p:grpSp>
            <p:nvGrpSpPr>
              <p:cNvPr id="17" name="Group 58"/>
              <p:cNvGrpSpPr>
                <a:grpSpLocks/>
              </p:cNvGrpSpPr>
              <p:nvPr/>
            </p:nvGrpSpPr>
            <p:grpSpPr bwMode="auto">
              <a:xfrm>
                <a:off x="2627" y="3074"/>
                <a:ext cx="405" cy="225"/>
                <a:chOff x="2627" y="3074"/>
                <a:chExt cx="405" cy="225"/>
              </a:xfrm>
            </p:grpSpPr>
            <p:sp>
              <p:nvSpPr>
                <p:cNvPr id="701499" name="AutoShape 59"/>
                <p:cNvSpPr>
                  <a:spLocks noChangeArrowheads="1"/>
                </p:cNvSpPr>
                <p:nvPr/>
              </p:nvSpPr>
              <p:spPr bwMode="auto">
                <a:xfrm>
                  <a:off x="2627" y="3074"/>
                  <a:ext cx="234" cy="208"/>
                </a:xfrm>
                <a:prstGeom prst="roundRect">
                  <a:avLst>
                    <a:gd name="adj" fmla="val 24727"/>
                  </a:avLst>
                </a:prstGeom>
                <a:gradFill rotWithShape="0">
                  <a:gsLst>
                    <a:gs pos="0">
                      <a:srgbClr val="F95AB7"/>
                    </a:gs>
                    <a:gs pos="50000">
                      <a:srgbClr val="F95AB7">
                        <a:gamma/>
                        <a:tint val="30196"/>
                        <a:invGamma/>
                      </a:srgbClr>
                    </a:gs>
                    <a:gs pos="100000">
                      <a:srgbClr val="F95AB7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00" name="Rectangle 60"/>
                <p:cNvSpPr>
                  <a:spLocks noChangeArrowheads="1"/>
                </p:cNvSpPr>
                <p:nvPr/>
              </p:nvSpPr>
              <p:spPr bwMode="auto">
                <a:xfrm>
                  <a:off x="2652" y="3107"/>
                  <a:ext cx="370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MAPK</a:t>
                  </a:r>
                </a:p>
              </p:txBody>
            </p:sp>
            <p:sp>
              <p:nvSpPr>
                <p:cNvPr id="701501" name="Rectangle 61"/>
                <p:cNvSpPr>
                  <a:spLocks noChangeArrowheads="1"/>
                </p:cNvSpPr>
                <p:nvPr/>
              </p:nvSpPr>
              <p:spPr bwMode="auto">
                <a:xfrm>
                  <a:off x="2646" y="3159"/>
                  <a:ext cx="386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cascade</a:t>
                  </a:r>
                </a:p>
              </p:txBody>
            </p:sp>
          </p:grpSp>
          <p:grpSp>
            <p:nvGrpSpPr>
              <p:cNvPr id="18" name="Group 62"/>
              <p:cNvGrpSpPr>
                <a:grpSpLocks/>
              </p:cNvGrpSpPr>
              <p:nvPr/>
            </p:nvGrpSpPr>
            <p:grpSpPr bwMode="auto">
              <a:xfrm>
                <a:off x="2234" y="3142"/>
                <a:ext cx="340" cy="140"/>
                <a:chOff x="2234" y="3142"/>
                <a:chExt cx="340" cy="140"/>
              </a:xfrm>
            </p:grpSpPr>
            <p:sp>
              <p:nvSpPr>
                <p:cNvPr id="701503" name="AutoShape 63"/>
                <p:cNvSpPr>
                  <a:spLocks noChangeArrowheads="1"/>
                </p:cNvSpPr>
                <p:nvPr/>
              </p:nvSpPr>
              <p:spPr bwMode="auto">
                <a:xfrm>
                  <a:off x="2234" y="3146"/>
                  <a:ext cx="234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95AB7"/>
                    </a:gs>
                    <a:gs pos="50000">
                      <a:srgbClr val="F95AB7">
                        <a:gamma/>
                        <a:tint val="30196"/>
                        <a:invGamma/>
                      </a:srgbClr>
                    </a:gs>
                    <a:gs pos="100000">
                      <a:srgbClr val="F95AB7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04" name="Rectangle 64"/>
                <p:cNvSpPr>
                  <a:spLocks noChangeArrowheads="1"/>
                </p:cNvSpPr>
                <p:nvPr/>
              </p:nvSpPr>
              <p:spPr bwMode="auto">
                <a:xfrm>
                  <a:off x="2270" y="3142"/>
                  <a:ext cx="304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PLA</a:t>
                  </a:r>
                  <a:r>
                    <a:rPr lang="en-US" sz="600" baseline="-25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>
                <a:off x="2674" y="2451"/>
                <a:ext cx="290" cy="140"/>
                <a:chOff x="2674" y="2451"/>
                <a:chExt cx="290" cy="140"/>
              </a:xfrm>
            </p:grpSpPr>
            <p:sp>
              <p:nvSpPr>
                <p:cNvPr id="701506" name="AutoShape 66"/>
                <p:cNvSpPr>
                  <a:spLocks noChangeArrowheads="1"/>
                </p:cNvSpPr>
                <p:nvPr/>
              </p:nvSpPr>
              <p:spPr bwMode="auto">
                <a:xfrm>
                  <a:off x="2674" y="2453"/>
                  <a:ext cx="235" cy="70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723" y="2451"/>
                  <a:ext cx="241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Grb</a:t>
                  </a:r>
                </a:p>
              </p:txBody>
            </p:sp>
          </p:grpSp>
          <p:sp>
            <p:nvSpPr>
              <p:cNvPr id="701508" name="Line 68"/>
              <p:cNvSpPr>
                <a:spLocks noChangeShapeType="1"/>
              </p:cNvSpPr>
              <p:nvPr/>
            </p:nvSpPr>
            <p:spPr bwMode="auto">
              <a:xfrm>
                <a:off x="2615" y="2307"/>
                <a:ext cx="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69"/>
              <p:cNvGrpSpPr>
                <a:grpSpLocks/>
              </p:cNvGrpSpPr>
              <p:nvPr/>
            </p:nvGrpSpPr>
            <p:grpSpPr bwMode="auto">
              <a:xfrm>
                <a:off x="2479" y="2232"/>
                <a:ext cx="223" cy="183"/>
                <a:chOff x="2479" y="2232"/>
                <a:chExt cx="223" cy="183"/>
              </a:xfrm>
            </p:grpSpPr>
            <p:sp>
              <p:nvSpPr>
                <p:cNvPr id="701510" name="AutoShape 70"/>
                <p:cNvSpPr>
                  <a:spLocks noChangeArrowheads="1"/>
                </p:cNvSpPr>
                <p:nvPr/>
              </p:nvSpPr>
              <p:spPr bwMode="auto">
                <a:xfrm>
                  <a:off x="2507" y="2232"/>
                  <a:ext cx="132" cy="139"/>
                </a:xfrm>
                <a:prstGeom prst="roundRect">
                  <a:avLst>
                    <a:gd name="adj" fmla="val 24708"/>
                  </a:avLst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" name="Group 71"/>
                <p:cNvGrpSpPr>
                  <a:grpSpLocks/>
                </p:cNvGrpSpPr>
                <p:nvPr/>
              </p:nvGrpSpPr>
              <p:grpSpPr bwMode="auto">
                <a:xfrm>
                  <a:off x="2479" y="2275"/>
                  <a:ext cx="223" cy="140"/>
                  <a:chOff x="2479" y="2275"/>
                  <a:chExt cx="223" cy="140"/>
                </a:xfrm>
              </p:grpSpPr>
              <p:sp>
                <p:nvSpPr>
                  <p:cNvPr id="701512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279"/>
                    <a:ext cx="130" cy="68"/>
                  </a:xfrm>
                  <a:prstGeom prst="roundRect">
                    <a:avLst>
                      <a:gd name="adj" fmla="val 2439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51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79" y="2275"/>
                    <a:ext cx="89" cy="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51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519" y="2275"/>
                    <a:ext cx="183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  <a:latin typeface="Symbol" pitchFamily="18" charset="2"/>
                      </a:rPr>
                      <a:t>bg</a:t>
                    </a:r>
                  </a:p>
                </p:txBody>
              </p:sp>
            </p:grpSp>
          </p:grpSp>
          <p:sp>
            <p:nvSpPr>
              <p:cNvPr id="701515" name="Line 75"/>
              <p:cNvSpPr>
                <a:spLocks noChangeShapeType="1"/>
              </p:cNvSpPr>
              <p:nvPr/>
            </p:nvSpPr>
            <p:spPr bwMode="auto">
              <a:xfrm flipV="1">
                <a:off x="3765" y="2652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16" name="Line 76"/>
              <p:cNvSpPr>
                <a:spLocks noChangeShapeType="1"/>
              </p:cNvSpPr>
              <p:nvPr/>
            </p:nvSpPr>
            <p:spPr bwMode="auto">
              <a:xfrm>
                <a:off x="2921" y="2652"/>
                <a:ext cx="8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3820" y="2925"/>
                <a:ext cx="315" cy="140"/>
                <a:chOff x="3820" y="2925"/>
                <a:chExt cx="315" cy="140"/>
              </a:xfrm>
            </p:grpSpPr>
            <p:sp>
              <p:nvSpPr>
                <p:cNvPr id="701518" name="AutoShape 78"/>
                <p:cNvSpPr>
                  <a:spLocks noChangeArrowheads="1"/>
                </p:cNvSpPr>
                <p:nvPr/>
              </p:nvSpPr>
              <p:spPr bwMode="auto">
                <a:xfrm>
                  <a:off x="3820" y="2927"/>
                  <a:ext cx="235" cy="70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DC0081"/>
                    </a:gs>
                    <a:gs pos="50000">
                      <a:srgbClr val="DC0081">
                        <a:gamma/>
                        <a:tint val="30196"/>
                        <a:invGamma/>
                      </a:srgbClr>
                    </a:gs>
                    <a:gs pos="100000">
                      <a:srgbClr val="DC008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19" name="Rectangle 79"/>
                <p:cNvSpPr>
                  <a:spLocks noChangeArrowheads="1"/>
                </p:cNvSpPr>
                <p:nvPr/>
              </p:nvSpPr>
              <p:spPr bwMode="auto">
                <a:xfrm>
                  <a:off x="3868" y="2925"/>
                  <a:ext cx="267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CaN</a:t>
                  </a:r>
                </a:p>
              </p:txBody>
            </p:sp>
          </p:grpSp>
          <p:sp>
            <p:nvSpPr>
              <p:cNvPr id="701520" name="Line 80"/>
              <p:cNvSpPr>
                <a:spLocks noChangeShapeType="1"/>
              </p:cNvSpPr>
              <p:nvPr/>
            </p:nvSpPr>
            <p:spPr bwMode="auto">
              <a:xfrm>
                <a:off x="3938" y="2844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21" name="Line 81"/>
              <p:cNvSpPr>
                <a:spLocks noChangeShapeType="1"/>
              </p:cNvSpPr>
              <p:nvPr/>
            </p:nvSpPr>
            <p:spPr bwMode="auto">
              <a:xfrm>
                <a:off x="3938" y="2998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22" name="Line 82"/>
              <p:cNvSpPr>
                <a:spLocks noChangeShapeType="1"/>
              </p:cNvSpPr>
              <p:nvPr/>
            </p:nvSpPr>
            <p:spPr bwMode="auto">
              <a:xfrm>
                <a:off x="4046" y="2806"/>
                <a:ext cx="1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23" name="Line 83"/>
              <p:cNvSpPr>
                <a:spLocks noChangeShapeType="1"/>
              </p:cNvSpPr>
              <p:nvPr/>
            </p:nvSpPr>
            <p:spPr bwMode="auto">
              <a:xfrm>
                <a:off x="4046" y="3113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24" name="Line 84"/>
              <p:cNvSpPr>
                <a:spLocks noChangeShapeType="1"/>
              </p:cNvSpPr>
              <p:nvPr/>
            </p:nvSpPr>
            <p:spPr bwMode="auto">
              <a:xfrm flipV="1">
                <a:off x="4219" y="2857"/>
                <a:ext cx="0" cy="2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85"/>
              <p:cNvGrpSpPr>
                <a:grpSpLocks/>
              </p:cNvGrpSpPr>
              <p:nvPr/>
            </p:nvGrpSpPr>
            <p:grpSpPr bwMode="auto">
              <a:xfrm>
                <a:off x="3820" y="2772"/>
                <a:ext cx="331" cy="140"/>
                <a:chOff x="3820" y="2772"/>
                <a:chExt cx="331" cy="140"/>
              </a:xfrm>
            </p:grpSpPr>
            <p:sp>
              <p:nvSpPr>
                <p:cNvPr id="701526" name="AutoShape 86"/>
                <p:cNvSpPr>
                  <a:spLocks noChangeArrowheads="1"/>
                </p:cNvSpPr>
                <p:nvPr/>
              </p:nvSpPr>
              <p:spPr bwMode="auto">
                <a:xfrm>
                  <a:off x="3820" y="2773"/>
                  <a:ext cx="235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DC0081"/>
                    </a:gs>
                    <a:gs pos="50000">
                      <a:srgbClr val="DC0081">
                        <a:gamma/>
                        <a:tint val="30196"/>
                        <a:invGamma/>
                      </a:srgbClr>
                    </a:gs>
                    <a:gs pos="100000">
                      <a:srgbClr val="DC008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27" name="Rectangle 87"/>
                <p:cNvSpPr>
                  <a:spLocks noChangeArrowheads="1"/>
                </p:cNvSpPr>
                <p:nvPr/>
              </p:nvSpPr>
              <p:spPr bwMode="auto">
                <a:xfrm>
                  <a:off x="3868" y="2772"/>
                  <a:ext cx="283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CaM</a:t>
                  </a:r>
                </a:p>
              </p:txBody>
            </p:sp>
          </p:grpSp>
          <p:sp>
            <p:nvSpPr>
              <p:cNvPr id="701528" name="Oval 88"/>
              <p:cNvSpPr>
                <a:spLocks noChangeArrowheads="1"/>
              </p:cNvSpPr>
              <p:nvPr/>
            </p:nvSpPr>
            <p:spPr bwMode="auto">
              <a:xfrm>
                <a:off x="3765" y="3094"/>
                <a:ext cx="43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29" name="Oval 89"/>
              <p:cNvSpPr>
                <a:spLocks noChangeArrowheads="1"/>
              </p:cNvSpPr>
              <p:nvPr/>
            </p:nvSpPr>
            <p:spPr bwMode="auto">
              <a:xfrm>
                <a:off x="4197" y="2848"/>
                <a:ext cx="43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90"/>
              <p:cNvGrpSpPr>
                <a:grpSpLocks/>
              </p:cNvGrpSpPr>
              <p:nvPr/>
            </p:nvGrpSpPr>
            <p:grpSpPr bwMode="auto">
              <a:xfrm>
                <a:off x="3820" y="3079"/>
                <a:ext cx="295" cy="140"/>
                <a:chOff x="3820" y="3079"/>
                <a:chExt cx="295" cy="140"/>
              </a:xfrm>
            </p:grpSpPr>
            <p:sp>
              <p:nvSpPr>
                <p:cNvPr id="701531" name="AutoShape 91"/>
                <p:cNvSpPr>
                  <a:spLocks noChangeArrowheads="1"/>
                </p:cNvSpPr>
                <p:nvPr/>
              </p:nvSpPr>
              <p:spPr bwMode="auto">
                <a:xfrm>
                  <a:off x="3820" y="3080"/>
                  <a:ext cx="235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DC0081"/>
                    </a:gs>
                    <a:gs pos="50000">
                      <a:srgbClr val="DC0081">
                        <a:gamma/>
                        <a:tint val="30196"/>
                        <a:invGamma/>
                      </a:srgbClr>
                    </a:gs>
                    <a:gs pos="100000">
                      <a:srgbClr val="DC008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32" name="Rectangle 92"/>
                <p:cNvSpPr>
                  <a:spLocks noChangeArrowheads="1"/>
                </p:cNvSpPr>
                <p:nvPr/>
              </p:nvSpPr>
              <p:spPr bwMode="auto">
                <a:xfrm>
                  <a:off x="3868" y="3079"/>
                  <a:ext cx="247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PP1</a:t>
                  </a:r>
                </a:p>
              </p:txBody>
            </p:sp>
          </p:grpSp>
          <p:sp>
            <p:nvSpPr>
              <p:cNvPr id="701533" name="Oval 93"/>
              <p:cNvSpPr>
                <a:spLocks noChangeArrowheads="1"/>
              </p:cNvSpPr>
              <p:nvPr/>
            </p:nvSpPr>
            <p:spPr bwMode="auto">
              <a:xfrm>
                <a:off x="4345" y="2811"/>
                <a:ext cx="122" cy="10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94"/>
              <p:cNvGrpSpPr>
                <a:grpSpLocks/>
              </p:cNvGrpSpPr>
              <p:nvPr/>
            </p:nvGrpSpPr>
            <p:grpSpPr bwMode="auto">
              <a:xfrm>
                <a:off x="4326" y="2827"/>
                <a:ext cx="39" cy="65"/>
                <a:chOff x="4326" y="2827"/>
                <a:chExt cx="39" cy="65"/>
              </a:xfrm>
            </p:grpSpPr>
            <p:sp useBgFill="1">
              <p:nvSpPr>
                <p:cNvPr id="701535" name="Rectangle 95"/>
                <p:cNvSpPr>
                  <a:spLocks noChangeArrowheads="1"/>
                </p:cNvSpPr>
                <p:nvPr/>
              </p:nvSpPr>
              <p:spPr bwMode="auto">
                <a:xfrm rot="4740000">
                  <a:off x="4313" y="2840"/>
                  <a:ext cx="65" cy="39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36" name="Line 96"/>
                <p:cNvSpPr>
                  <a:spLocks noChangeShapeType="1"/>
                </p:cNvSpPr>
                <p:nvPr/>
              </p:nvSpPr>
              <p:spPr bwMode="auto">
                <a:xfrm>
                  <a:off x="4344" y="2850"/>
                  <a:ext cx="9" cy="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roup 97"/>
              <p:cNvGrpSpPr>
                <a:grpSpLocks/>
              </p:cNvGrpSpPr>
              <p:nvPr/>
            </p:nvGrpSpPr>
            <p:grpSpPr bwMode="auto">
              <a:xfrm>
                <a:off x="4166" y="2772"/>
                <a:ext cx="419" cy="140"/>
                <a:chOff x="4166" y="2772"/>
                <a:chExt cx="419" cy="140"/>
              </a:xfrm>
            </p:grpSpPr>
            <p:sp>
              <p:nvSpPr>
                <p:cNvPr id="701538" name="AutoShape 98"/>
                <p:cNvSpPr>
                  <a:spLocks noChangeArrowheads="1"/>
                </p:cNvSpPr>
                <p:nvPr/>
              </p:nvSpPr>
              <p:spPr bwMode="auto">
                <a:xfrm>
                  <a:off x="4166" y="2773"/>
                  <a:ext cx="235" cy="71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DC0081"/>
                    </a:gs>
                    <a:gs pos="50000">
                      <a:srgbClr val="DC0081">
                        <a:gamma/>
                        <a:tint val="30196"/>
                        <a:invGamma/>
                      </a:srgbClr>
                    </a:gs>
                    <a:gs pos="100000">
                      <a:srgbClr val="DC008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39" name="Rectangle 99"/>
                <p:cNvSpPr>
                  <a:spLocks noChangeArrowheads="1"/>
                </p:cNvSpPr>
                <p:nvPr/>
              </p:nvSpPr>
              <p:spPr bwMode="auto">
                <a:xfrm>
                  <a:off x="4169" y="2772"/>
                  <a:ext cx="416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CaMKII</a:t>
                  </a:r>
                </a:p>
              </p:txBody>
            </p:sp>
          </p:grpSp>
          <p:sp>
            <p:nvSpPr>
              <p:cNvPr id="701540" name="Line 100"/>
              <p:cNvSpPr>
                <a:spLocks noChangeShapeType="1"/>
              </p:cNvSpPr>
              <p:nvPr/>
            </p:nvSpPr>
            <p:spPr bwMode="auto">
              <a:xfrm>
                <a:off x="3203" y="2652"/>
                <a:ext cx="0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41" name="Line 101"/>
              <p:cNvSpPr>
                <a:spLocks noChangeShapeType="1"/>
              </p:cNvSpPr>
              <p:nvPr/>
            </p:nvSpPr>
            <p:spPr bwMode="auto">
              <a:xfrm>
                <a:off x="2793" y="2364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102"/>
              <p:cNvGrpSpPr>
                <a:grpSpLocks/>
              </p:cNvGrpSpPr>
              <p:nvPr/>
            </p:nvGrpSpPr>
            <p:grpSpPr bwMode="auto">
              <a:xfrm>
                <a:off x="2692" y="2232"/>
                <a:ext cx="354" cy="183"/>
                <a:chOff x="2692" y="2232"/>
                <a:chExt cx="354" cy="183"/>
              </a:xfrm>
            </p:grpSpPr>
            <p:sp>
              <p:nvSpPr>
                <p:cNvPr id="701543" name="AutoShape 103"/>
                <p:cNvSpPr>
                  <a:spLocks noChangeArrowheads="1"/>
                </p:cNvSpPr>
                <p:nvPr/>
              </p:nvSpPr>
              <p:spPr bwMode="auto">
                <a:xfrm>
                  <a:off x="2692" y="2232"/>
                  <a:ext cx="199" cy="139"/>
                </a:xfrm>
                <a:prstGeom prst="roundRect">
                  <a:avLst>
                    <a:gd name="adj" fmla="val 24708"/>
                  </a:avLst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104"/>
                <p:cNvGrpSpPr>
                  <a:grpSpLocks/>
                </p:cNvGrpSpPr>
                <p:nvPr/>
              </p:nvGrpSpPr>
              <p:grpSpPr bwMode="auto">
                <a:xfrm>
                  <a:off x="2710" y="2275"/>
                  <a:ext cx="336" cy="140"/>
                  <a:chOff x="2710" y="2275"/>
                  <a:chExt cx="336" cy="140"/>
                </a:xfrm>
              </p:grpSpPr>
              <p:sp>
                <p:nvSpPr>
                  <p:cNvPr id="701545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2279"/>
                    <a:ext cx="128" cy="68"/>
                  </a:xfrm>
                  <a:prstGeom prst="roundRect">
                    <a:avLst>
                      <a:gd name="adj" fmla="val 2439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54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710" y="2275"/>
                    <a:ext cx="336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EGFR</a:t>
                    </a:r>
                  </a:p>
                </p:txBody>
              </p:sp>
              <p:sp>
                <p:nvSpPr>
                  <p:cNvPr id="70154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746" y="2276"/>
                    <a:ext cx="85" cy="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01548" name="Line 108"/>
              <p:cNvSpPr>
                <a:spLocks noChangeShapeType="1"/>
              </p:cNvSpPr>
              <p:nvPr/>
            </p:nvSpPr>
            <p:spPr bwMode="auto">
              <a:xfrm>
                <a:off x="3938" y="2652"/>
                <a:ext cx="0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109"/>
              <p:cNvGrpSpPr>
                <a:grpSpLocks/>
              </p:cNvGrpSpPr>
              <p:nvPr/>
            </p:nvGrpSpPr>
            <p:grpSpPr bwMode="auto">
              <a:xfrm>
                <a:off x="3859" y="2586"/>
                <a:ext cx="225" cy="143"/>
                <a:chOff x="3859" y="2586"/>
                <a:chExt cx="225" cy="143"/>
              </a:xfrm>
            </p:grpSpPr>
            <p:sp>
              <p:nvSpPr>
                <p:cNvPr id="701550" name="Oval 110"/>
                <p:cNvSpPr>
                  <a:spLocks noChangeArrowheads="1"/>
                </p:cNvSpPr>
                <p:nvPr/>
              </p:nvSpPr>
              <p:spPr bwMode="auto">
                <a:xfrm>
                  <a:off x="3859" y="2586"/>
                  <a:ext cx="149" cy="9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51" name="Rectangle 111"/>
                <p:cNvSpPr>
                  <a:spLocks noChangeArrowheads="1"/>
                </p:cNvSpPr>
                <p:nvPr/>
              </p:nvSpPr>
              <p:spPr bwMode="auto">
                <a:xfrm>
                  <a:off x="3863" y="2605"/>
                  <a:ext cx="221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500">
                      <a:solidFill>
                        <a:schemeClr val="tx1"/>
                      </a:solidFill>
                    </a:rPr>
                    <a:t>  Ca</a:t>
                  </a:r>
                </a:p>
              </p:txBody>
            </p:sp>
          </p:grpSp>
          <p:sp>
            <p:nvSpPr>
              <p:cNvPr id="701552" name="Line 112"/>
              <p:cNvSpPr>
                <a:spLocks noChangeShapeType="1"/>
              </p:cNvSpPr>
              <p:nvPr/>
            </p:nvSpPr>
            <p:spPr bwMode="auto">
              <a:xfrm>
                <a:off x="2447" y="2499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Group 113"/>
              <p:cNvGrpSpPr>
                <a:grpSpLocks/>
              </p:cNvGrpSpPr>
              <p:nvPr/>
            </p:nvGrpSpPr>
            <p:grpSpPr bwMode="auto">
              <a:xfrm>
                <a:off x="2321" y="2451"/>
                <a:ext cx="318" cy="140"/>
                <a:chOff x="2321" y="2451"/>
                <a:chExt cx="318" cy="140"/>
              </a:xfrm>
            </p:grpSpPr>
            <p:sp>
              <p:nvSpPr>
                <p:cNvPr id="701554" name="AutoShape 114"/>
                <p:cNvSpPr>
                  <a:spLocks noChangeArrowheads="1"/>
                </p:cNvSpPr>
                <p:nvPr/>
              </p:nvSpPr>
              <p:spPr bwMode="auto">
                <a:xfrm>
                  <a:off x="2321" y="2453"/>
                  <a:ext cx="235" cy="70"/>
                </a:xfrm>
                <a:prstGeom prst="roundRect">
                  <a:avLst>
                    <a:gd name="adj" fmla="val 24398"/>
                  </a:avLst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55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72" y="2451"/>
                  <a:ext cx="267" cy="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PLC</a:t>
                  </a:r>
                </a:p>
              </p:txBody>
            </p:sp>
          </p:grpSp>
          <p:sp>
            <p:nvSpPr>
              <p:cNvPr id="701556" name="Line 116"/>
              <p:cNvSpPr>
                <a:spLocks noChangeShapeType="1"/>
              </p:cNvSpPr>
              <p:nvPr/>
            </p:nvSpPr>
            <p:spPr bwMode="auto">
              <a:xfrm>
                <a:off x="2316" y="2806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557" name="Line 117"/>
              <p:cNvSpPr>
                <a:spLocks noChangeShapeType="1"/>
              </p:cNvSpPr>
              <p:nvPr/>
            </p:nvSpPr>
            <p:spPr bwMode="auto">
              <a:xfrm>
                <a:off x="2447" y="26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118"/>
              <p:cNvGrpSpPr>
                <a:grpSpLocks/>
              </p:cNvGrpSpPr>
              <p:nvPr/>
            </p:nvGrpSpPr>
            <p:grpSpPr bwMode="auto">
              <a:xfrm>
                <a:off x="2368" y="2586"/>
                <a:ext cx="271" cy="143"/>
                <a:chOff x="2368" y="2586"/>
                <a:chExt cx="271" cy="143"/>
              </a:xfrm>
            </p:grpSpPr>
            <p:sp>
              <p:nvSpPr>
                <p:cNvPr id="701559" name="Oval 119"/>
                <p:cNvSpPr>
                  <a:spLocks noChangeArrowheads="1"/>
                </p:cNvSpPr>
                <p:nvPr/>
              </p:nvSpPr>
              <p:spPr bwMode="auto">
                <a:xfrm>
                  <a:off x="2368" y="2586"/>
                  <a:ext cx="149" cy="9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6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74" y="2605"/>
                  <a:ext cx="265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500">
                      <a:solidFill>
                        <a:schemeClr val="tx1"/>
                      </a:solidFill>
                    </a:rPr>
                    <a:t>DAG</a:t>
                  </a:r>
                </a:p>
              </p:txBody>
            </p:sp>
          </p:grpSp>
          <p:grpSp>
            <p:nvGrpSpPr>
              <p:cNvPr id="701440" name="Group 121"/>
              <p:cNvGrpSpPr>
                <a:grpSpLocks/>
              </p:cNvGrpSpPr>
              <p:nvPr/>
            </p:nvGrpSpPr>
            <p:grpSpPr bwMode="auto">
              <a:xfrm>
                <a:off x="2174" y="2759"/>
                <a:ext cx="228" cy="142"/>
                <a:chOff x="2174" y="2759"/>
                <a:chExt cx="228" cy="142"/>
              </a:xfrm>
            </p:grpSpPr>
            <p:sp>
              <p:nvSpPr>
                <p:cNvPr id="701562" name="Oval 122"/>
                <p:cNvSpPr>
                  <a:spLocks noChangeArrowheads="1"/>
                </p:cNvSpPr>
                <p:nvPr/>
              </p:nvSpPr>
              <p:spPr bwMode="auto">
                <a:xfrm>
                  <a:off x="2174" y="2759"/>
                  <a:ext cx="149" cy="9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181" y="2777"/>
                  <a:ext cx="221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500">
                      <a:solidFill>
                        <a:schemeClr val="tx1"/>
                      </a:solidFill>
                    </a:rPr>
                    <a:t>  Ca</a:t>
                  </a:r>
                </a:p>
              </p:txBody>
            </p:sp>
          </p:grpSp>
          <p:sp>
            <p:nvSpPr>
              <p:cNvPr id="701564" name="Line 124"/>
              <p:cNvSpPr>
                <a:spLocks noChangeShapeType="1"/>
              </p:cNvSpPr>
              <p:nvPr/>
            </p:nvSpPr>
            <p:spPr bwMode="auto">
              <a:xfrm>
                <a:off x="2447" y="2364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1441" name="Group 125"/>
              <p:cNvGrpSpPr>
                <a:grpSpLocks/>
              </p:cNvGrpSpPr>
              <p:nvPr/>
            </p:nvGrpSpPr>
            <p:grpSpPr bwMode="auto">
              <a:xfrm>
                <a:off x="2377" y="2232"/>
                <a:ext cx="201" cy="183"/>
                <a:chOff x="2377" y="2232"/>
                <a:chExt cx="201" cy="183"/>
              </a:xfrm>
            </p:grpSpPr>
            <p:sp>
              <p:nvSpPr>
                <p:cNvPr id="701566" name="AutoShape 126"/>
                <p:cNvSpPr>
                  <a:spLocks noChangeArrowheads="1"/>
                </p:cNvSpPr>
                <p:nvPr/>
              </p:nvSpPr>
              <p:spPr bwMode="auto">
                <a:xfrm>
                  <a:off x="2377" y="2232"/>
                  <a:ext cx="131" cy="139"/>
                </a:xfrm>
                <a:prstGeom prst="roundRect">
                  <a:avLst>
                    <a:gd name="adj" fmla="val 24708"/>
                  </a:avLst>
                </a:prstGeom>
                <a:gradFill rotWithShape="0">
                  <a:gsLst>
                    <a:gs pos="0">
                      <a:srgbClr val="FE9B03"/>
                    </a:gs>
                    <a:gs pos="50000">
                      <a:srgbClr val="FE9B03">
                        <a:gamma/>
                        <a:tint val="30196"/>
                        <a:invGamma/>
                      </a:srgbClr>
                    </a:gs>
                    <a:gs pos="100000">
                      <a:srgbClr val="FE9B0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01442" name="Group 127"/>
                <p:cNvGrpSpPr>
                  <a:grpSpLocks/>
                </p:cNvGrpSpPr>
                <p:nvPr/>
              </p:nvGrpSpPr>
              <p:grpSpPr bwMode="auto">
                <a:xfrm>
                  <a:off x="2390" y="2275"/>
                  <a:ext cx="188" cy="140"/>
                  <a:chOff x="2390" y="2275"/>
                  <a:chExt cx="188" cy="140"/>
                </a:xfrm>
              </p:grpSpPr>
              <p:sp>
                <p:nvSpPr>
                  <p:cNvPr id="701568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279"/>
                    <a:ext cx="128" cy="68"/>
                  </a:xfrm>
                  <a:prstGeom prst="roundRect">
                    <a:avLst>
                      <a:gd name="adj" fmla="val 2439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569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390" y="2275"/>
                    <a:ext cx="161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70157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2275"/>
                    <a:ext cx="151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  <a:latin typeface="Symbol" pitchFamily="18" charset="2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701445" name="Group 131"/>
              <p:cNvGrpSpPr>
                <a:grpSpLocks/>
              </p:cNvGrpSpPr>
              <p:nvPr/>
            </p:nvGrpSpPr>
            <p:grpSpPr bwMode="auto">
              <a:xfrm>
                <a:off x="2793" y="2676"/>
                <a:ext cx="14" cy="198"/>
                <a:chOff x="2793" y="2676"/>
                <a:chExt cx="14" cy="198"/>
              </a:xfrm>
            </p:grpSpPr>
            <p:sp>
              <p:nvSpPr>
                <p:cNvPr id="701572" name="Line 132"/>
                <p:cNvSpPr>
                  <a:spLocks noChangeShapeType="1"/>
                </p:cNvSpPr>
                <p:nvPr/>
              </p:nvSpPr>
              <p:spPr bwMode="auto">
                <a:xfrm>
                  <a:off x="2793" y="2676"/>
                  <a:ext cx="0" cy="1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573" name="Line 133"/>
                <p:cNvSpPr>
                  <a:spLocks noChangeShapeType="1"/>
                </p:cNvSpPr>
                <p:nvPr/>
              </p:nvSpPr>
              <p:spPr bwMode="auto">
                <a:xfrm>
                  <a:off x="2793" y="2816"/>
                  <a:ext cx="0" cy="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01446" name="Group 134"/>
                <p:cNvGrpSpPr>
                  <a:grpSpLocks/>
                </p:cNvGrpSpPr>
                <p:nvPr/>
              </p:nvGrpSpPr>
              <p:grpSpPr bwMode="auto">
                <a:xfrm>
                  <a:off x="2793" y="2796"/>
                  <a:ext cx="14" cy="21"/>
                  <a:chOff x="2793" y="2796"/>
                  <a:chExt cx="14" cy="21"/>
                </a:xfrm>
              </p:grpSpPr>
              <p:sp>
                <p:nvSpPr>
                  <p:cNvPr id="701575" name="Arc 135"/>
                  <p:cNvSpPr>
                    <a:spLocks/>
                  </p:cNvSpPr>
                  <p:nvPr/>
                </p:nvSpPr>
                <p:spPr bwMode="auto">
                  <a:xfrm>
                    <a:off x="2793" y="2796"/>
                    <a:ext cx="14" cy="1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576" name="Arc 136"/>
                  <p:cNvSpPr>
                    <a:spLocks/>
                  </p:cNvSpPr>
                  <p:nvPr/>
                </p:nvSpPr>
                <p:spPr bwMode="auto">
                  <a:xfrm>
                    <a:off x="2793" y="2805"/>
                    <a:ext cx="14" cy="12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01449" name="Group 137"/>
            <p:cNvGrpSpPr>
              <a:grpSpLocks/>
            </p:cNvGrpSpPr>
            <p:nvPr/>
          </p:nvGrpSpPr>
          <p:grpSpPr bwMode="auto">
            <a:xfrm>
              <a:off x="3136" y="1732"/>
              <a:ext cx="217" cy="720"/>
              <a:chOff x="3528" y="1732"/>
              <a:chExt cx="244" cy="720"/>
            </a:xfrm>
          </p:grpSpPr>
          <p:grpSp>
            <p:nvGrpSpPr>
              <p:cNvPr id="701458" name="Group 138"/>
              <p:cNvGrpSpPr>
                <a:grpSpLocks/>
              </p:cNvGrpSpPr>
              <p:nvPr/>
            </p:nvGrpSpPr>
            <p:grpSpPr bwMode="auto">
              <a:xfrm>
                <a:off x="3528" y="1732"/>
                <a:ext cx="244" cy="390"/>
                <a:chOff x="3528" y="1732"/>
                <a:chExt cx="244" cy="390"/>
              </a:xfrm>
            </p:grpSpPr>
            <p:grpSp>
              <p:nvGrpSpPr>
                <p:cNvPr id="701461" name="Group 139"/>
                <p:cNvGrpSpPr>
                  <a:grpSpLocks/>
                </p:cNvGrpSpPr>
                <p:nvPr/>
              </p:nvGrpSpPr>
              <p:grpSpPr bwMode="auto">
                <a:xfrm>
                  <a:off x="3528" y="1732"/>
                  <a:ext cx="244" cy="345"/>
                  <a:chOff x="3528" y="1732"/>
                  <a:chExt cx="244" cy="345"/>
                </a:xfrm>
              </p:grpSpPr>
              <p:grpSp>
                <p:nvGrpSpPr>
                  <p:cNvPr id="701467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3651" y="1732"/>
                    <a:ext cx="121" cy="180"/>
                    <a:chOff x="3651" y="1732"/>
                    <a:chExt cx="121" cy="180"/>
                  </a:xfrm>
                </p:grpSpPr>
                <p:sp>
                  <p:nvSpPr>
                    <p:cNvPr id="701581" name="Arc 141"/>
                    <p:cNvSpPr>
                      <a:spLocks/>
                    </p:cNvSpPr>
                    <p:nvPr/>
                  </p:nvSpPr>
                  <p:spPr bwMode="auto">
                    <a:xfrm>
                      <a:off x="3651" y="1732"/>
                      <a:ext cx="121" cy="90"/>
                    </a:xfrm>
                    <a:custGeom>
                      <a:avLst/>
                      <a:gdLst>
                        <a:gd name="G0" fmla="+- 180 0 0"/>
                        <a:gd name="G1" fmla="+- 21600 0 0"/>
                        <a:gd name="G2" fmla="+- 21600 0 0"/>
                        <a:gd name="T0" fmla="*/ 0 w 21780"/>
                        <a:gd name="T1" fmla="*/ 1 h 21600"/>
                        <a:gd name="T2" fmla="*/ 21780 w 21780"/>
                        <a:gd name="T3" fmla="*/ 21600 h 21600"/>
                        <a:gd name="T4" fmla="*/ 180 w 2178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780" h="21600" fill="none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</a:path>
                        <a:path w="21780" h="21600" stroke="0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  <a:lnTo>
                            <a:pt x="18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582" name="Arc 14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52" y="1822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01474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3528" y="1897"/>
                    <a:ext cx="124" cy="180"/>
                    <a:chOff x="3528" y="1897"/>
                    <a:chExt cx="124" cy="180"/>
                  </a:xfrm>
                </p:grpSpPr>
                <p:sp>
                  <p:nvSpPr>
                    <p:cNvPr id="701584" name="Arc 144"/>
                    <p:cNvSpPr>
                      <a:spLocks/>
                    </p:cNvSpPr>
                    <p:nvPr/>
                  </p:nvSpPr>
                  <p:spPr bwMode="auto">
                    <a:xfrm>
                      <a:off x="3532" y="1897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585" name="Arc 14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28" y="1987"/>
                      <a:ext cx="120" cy="9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01477" name="Group 146"/>
                <p:cNvGrpSpPr>
                  <a:grpSpLocks/>
                </p:cNvGrpSpPr>
                <p:nvPr/>
              </p:nvGrpSpPr>
              <p:grpSpPr bwMode="auto">
                <a:xfrm>
                  <a:off x="3528" y="1777"/>
                  <a:ext cx="244" cy="345"/>
                  <a:chOff x="3528" y="1777"/>
                  <a:chExt cx="244" cy="345"/>
                </a:xfrm>
              </p:grpSpPr>
              <p:grpSp>
                <p:nvGrpSpPr>
                  <p:cNvPr id="701480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3651" y="1777"/>
                    <a:ext cx="121" cy="180"/>
                    <a:chOff x="3651" y="1777"/>
                    <a:chExt cx="121" cy="180"/>
                  </a:xfrm>
                </p:grpSpPr>
                <p:sp>
                  <p:nvSpPr>
                    <p:cNvPr id="701588" name="Arc 148"/>
                    <p:cNvSpPr>
                      <a:spLocks/>
                    </p:cNvSpPr>
                    <p:nvPr/>
                  </p:nvSpPr>
                  <p:spPr bwMode="auto">
                    <a:xfrm>
                      <a:off x="3651" y="1777"/>
                      <a:ext cx="121" cy="90"/>
                    </a:xfrm>
                    <a:custGeom>
                      <a:avLst/>
                      <a:gdLst>
                        <a:gd name="G0" fmla="+- 180 0 0"/>
                        <a:gd name="G1" fmla="+- 21600 0 0"/>
                        <a:gd name="G2" fmla="+- 21600 0 0"/>
                        <a:gd name="T0" fmla="*/ 0 w 21780"/>
                        <a:gd name="T1" fmla="*/ 1 h 21600"/>
                        <a:gd name="T2" fmla="*/ 21780 w 21780"/>
                        <a:gd name="T3" fmla="*/ 21600 h 21600"/>
                        <a:gd name="T4" fmla="*/ 180 w 2178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780" h="21600" fill="none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</a:path>
                        <a:path w="21780" h="21600" stroke="0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  <a:lnTo>
                            <a:pt x="18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589" name="Arc 14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52" y="1867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0148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3528" y="1942"/>
                    <a:ext cx="124" cy="180"/>
                    <a:chOff x="3528" y="1942"/>
                    <a:chExt cx="124" cy="180"/>
                  </a:xfrm>
                </p:grpSpPr>
                <p:sp>
                  <p:nvSpPr>
                    <p:cNvPr id="701591" name="Arc 151"/>
                    <p:cNvSpPr>
                      <a:spLocks/>
                    </p:cNvSpPr>
                    <p:nvPr/>
                  </p:nvSpPr>
                  <p:spPr bwMode="auto">
                    <a:xfrm>
                      <a:off x="3532" y="1942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592" name="Arc 15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28" y="2032"/>
                      <a:ext cx="120" cy="9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701486" name="Group 153"/>
              <p:cNvGrpSpPr>
                <a:grpSpLocks/>
              </p:cNvGrpSpPr>
              <p:nvPr/>
            </p:nvGrpSpPr>
            <p:grpSpPr bwMode="auto">
              <a:xfrm>
                <a:off x="3528" y="2062"/>
                <a:ext cx="244" cy="390"/>
                <a:chOff x="3528" y="2062"/>
                <a:chExt cx="244" cy="390"/>
              </a:xfrm>
            </p:grpSpPr>
            <p:grpSp>
              <p:nvGrpSpPr>
                <p:cNvPr id="701489" name="Group 154"/>
                <p:cNvGrpSpPr>
                  <a:grpSpLocks/>
                </p:cNvGrpSpPr>
                <p:nvPr/>
              </p:nvGrpSpPr>
              <p:grpSpPr bwMode="auto">
                <a:xfrm>
                  <a:off x="3528" y="2062"/>
                  <a:ext cx="244" cy="345"/>
                  <a:chOff x="3528" y="2062"/>
                  <a:chExt cx="244" cy="345"/>
                </a:xfrm>
              </p:grpSpPr>
              <p:grpSp>
                <p:nvGrpSpPr>
                  <p:cNvPr id="701492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3651" y="2062"/>
                    <a:ext cx="121" cy="180"/>
                    <a:chOff x="3651" y="2062"/>
                    <a:chExt cx="121" cy="180"/>
                  </a:xfrm>
                </p:grpSpPr>
                <p:sp>
                  <p:nvSpPr>
                    <p:cNvPr id="701596" name="Arc 156"/>
                    <p:cNvSpPr>
                      <a:spLocks/>
                    </p:cNvSpPr>
                    <p:nvPr/>
                  </p:nvSpPr>
                  <p:spPr bwMode="auto">
                    <a:xfrm>
                      <a:off x="3651" y="2062"/>
                      <a:ext cx="121" cy="90"/>
                    </a:xfrm>
                    <a:custGeom>
                      <a:avLst/>
                      <a:gdLst>
                        <a:gd name="G0" fmla="+- 180 0 0"/>
                        <a:gd name="G1" fmla="+- 21600 0 0"/>
                        <a:gd name="G2" fmla="+- 21600 0 0"/>
                        <a:gd name="T0" fmla="*/ 0 w 21780"/>
                        <a:gd name="T1" fmla="*/ 1 h 21600"/>
                        <a:gd name="T2" fmla="*/ 21780 w 21780"/>
                        <a:gd name="T3" fmla="*/ 21600 h 21600"/>
                        <a:gd name="T4" fmla="*/ 180 w 2178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780" h="21600" fill="none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</a:path>
                        <a:path w="21780" h="21600" stroke="0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  <a:lnTo>
                            <a:pt x="18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597" name="Arc 15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52" y="2152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01495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3528" y="2227"/>
                    <a:ext cx="124" cy="180"/>
                    <a:chOff x="3528" y="2227"/>
                    <a:chExt cx="124" cy="180"/>
                  </a:xfrm>
                </p:grpSpPr>
                <p:sp>
                  <p:nvSpPr>
                    <p:cNvPr id="701599" name="Arc 159"/>
                    <p:cNvSpPr>
                      <a:spLocks/>
                    </p:cNvSpPr>
                    <p:nvPr/>
                  </p:nvSpPr>
                  <p:spPr bwMode="auto">
                    <a:xfrm>
                      <a:off x="3532" y="2227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600" name="Arc 16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28" y="2317"/>
                      <a:ext cx="120" cy="9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01498" name="Group 161"/>
                <p:cNvGrpSpPr>
                  <a:grpSpLocks/>
                </p:cNvGrpSpPr>
                <p:nvPr/>
              </p:nvGrpSpPr>
              <p:grpSpPr bwMode="auto">
                <a:xfrm>
                  <a:off x="3528" y="2107"/>
                  <a:ext cx="244" cy="345"/>
                  <a:chOff x="3528" y="2107"/>
                  <a:chExt cx="244" cy="345"/>
                </a:xfrm>
              </p:grpSpPr>
              <p:grpSp>
                <p:nvGrpSpPr>
                  <p:cNvPr id="70150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3651" y="2107"/>
                    <a:ext cx="121" cy="180"/>
                    <a:chOff x="3651" y="2107"/>
                    <a:chExt cx="121" cy="180"/>
                  </a:xfrm>
                </p:grpSpPr>
                <p:sp>
                  <p:nvSpPr>
                    <p:cNvPr id="701603" name="Arc 163"/>
                    <p:cNvSpPr>
                      <a:spLocks/>
                    </p:cNvSpPr>
                    <p:nvPr/>
                  </p:nvSpPr>
                  <p:spPr bwMode="auto">
                    <a:xfrm>
                      <a:off x="3651" y="2107"/>
                      <a:ext cx="121" cy="90"/>
                    </a:xfrm>
                    <a:custGeom>
                      <a:avLst/>
                      <a:gdLst>
                        <a:gd name="G0" fmla="+- 180 0 0"/>
                        <a:gd name="G1" fmla="+- 21600 0 0"/>
                        <a:gd name="G2" fmla="+- 21600 0 0"/>
                        <a:gd name="T0" fmla="*/ 0 w 21780"/>
                        <a:gd name="T1" fmla="*/ 1 h 21600"/>
                        <a:gd name="T2" fmla="*/ 21780 w 21780"/>
                        <a:gd name="T3" fmla="*/ 21600 h 21600"/>
                        <a:gd name="T4" fmla="*/ 180 w 2178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780" h="21600" fill="none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</a:path>
                        <a:path w="21780" h="21600" stroke="0" extrusionOk="0">
                          <a:moveTo>
                            <a:pt x="-1" y="0"/>
                          </a:moveTo>
                          <a:cubicBezTo>
                            <a:pt x="59" y="0"/>
                            <a:pt x="119" y="-1"/>
                            <a:pt x="180" y="0"/>
                          </a:cubicBezTo>
                          <a:cubicBezTo>
                            <a:pt x="12109" y="0"/>
                            <a:pt x="21780" y="9670"/>
                            <a:pt x="21780" y="21600"/>
                          </a:cubicBezTo>
                          <a:lnTo>
                            <a:pt x="18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604" name="Arc 1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52" y="2197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01505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3528" y="2272"/>
                    <a:ext cx="124" cy="180"/>
                    <a:chOff x="3528" y="2272"/>
                    <a:chExt cx="124" cy="180"/>
                  </a:xfrm>
                </p:grpSpPr>
                <p:sp>
                  <p:nvSpPr>
                    <p:cNvPr id="701606" name="Arc 166"/>
                    <p:cNvSpPr>
                      <a:spLocks/>
                    </p:cNvSpPr>
                    <p:nvPr/>
                  </p:nvSpPr>
                  <p:spPr bwMode="auto">
                    <a:xfrm>
                      <a:off x="3532" y="2272"/>
                      <a:ext cx="120" cy="90"/>
                    </a:xfrm>
                    <a:custGeom>
                      <a:avLst/>
                      <a:gdLst>
                        <a:gd name="G0" fmla="+- 21588 0 0"/>
                        <a:gd name="G1" fmla="+- 21599 0 0"/>
                        <a:gd name="G2" fmla="+- 21600 0 0"/>
                        <a:gd name="T0" fmla="*/ 0 w 21588"/>
                        <a:gd name="T1" fmla="*/ 20879 h 21599"/>
                        <a:gd name="T2" fmla="*/ 21408 w 21588"/>
                        <a:gd name="T3" fmla="*/ 0 h 21599"/>
                        <a:gd name="T4" fmla="*/ 21588 w 21588"/>
                        <a:gd name="T5" fmla="*/ 21599 h 215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88" h="21599" fill="none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</a:path>
                        <a:path w="21588" h="21599" stroke="0" extrusionOk="0">
                          <a:moveTo>
                            <a:pt x="0" y="20879"/>
                          </a:moveTo>
                          <a:cubicBezTo>
                            <a:pt x="385" y="9306"/>
                            <a:pt x="9829" y="96"/>
                            <a:pt x="21407" y="-1"/>
                          </a:cubicBezTo>
                          <a:lnTo>
                            <a:pt x="21588" y="21599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1607" name="Arc 16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28" y="2362"/>
                      <a:ext cx="120" cy="90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701608" name="Line 168"/>
            <p:cNvSpPr>
              <a:spLocks noChangeShapeType="1"/>
            </p:cNvSpPr>
            <p:nvPr/>
          </p:nvSpPr>
          <p:spPr bwMode="auto">
            <a:xfrm flipV="1">
              <a:off x="2709" y="2304"/>
              <a:ext cx="299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1609" name="AutoShape 169"/>
          <p:cNvSpPr>
            <a:spLocks noChangeArrowheads="1"/>
          </p:cNvSpPr>
          <p:nvPr/>
        </p:nvSpPr>
        <p:spPr bwMode="auto">
          <a:xfrm>
            <a:off x="1447800" y="2438400"/>
            <a:ext cx="685800" cy="1828800"/>
          </a:xfrm>
          <a:prstGeom prst="can">
            <a:avLst>
              <a:gd name="adj" fmla="val 22222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1509" name="Group 170"/>
          <p:cNvGrpSpPr>
            <a:grpSpLocks/>
          </p:cNvGrpSpPr>
          <p:nvPr/>
        </p:nvGrpSpPr>
        <p:grpSpPr bwMode="auto">
          <a:xfrm>
            <a:off x="381000" y="1066800"/>
            <a:ext cx="1422400" cy="1828800"/>
            <a:chOff x="2224" y="720"/>
            <a:chExt cx="896" cy="1152"/>
          </a:xfrm>
        </p:grpSpPr>
        <p:sp>
          <p:nvSpPr>
            <p:cNvPr id="701611" name="AutoShape 171"/>
            <p:cNvSpPr>
              <a:spLocks noChangeArrowheads="1"/>
            </p:cNvSpPr>
            <p:nvPr/>
          </p:nvSpPr>
          <p:spPr bwMode="auto">
            <a:xfrm rot="18998901" flipH="1">
              <a:off x="2544" y="720"/>
              <a:ext cx="240" cy="1152"/>
            </a:xfrm>
            <a:prstGeom prst="can">
              <a:avLst>
                <a:gd name="adj" fmla="val 4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75686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2" name="Freeform 172"/>
            <p:cNvSpPr>
              <a:spLocks/>
            </p:cNvSpPr>
            <p:nvPr/>
          </p:nvSpPr>
          <p:spPr bwMode="auto">
            <a:xfrm rot="-7742731">
              <a:off x="2200" y="1032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3" name="Freeform 173"/>
            <p:cNvSpPr>
              <a:spLocks/>
            </p:cNvSpPr>
            <p:nvPr/>
          </p:nvSpPr>
          <p:spPr bwMode="auto">
            <a:xfrm rot="-7742731">
              <a:off x="2296" y="1128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4" name="Freeform 174"/>
            <p:cNvSpPr>
              <a:spLocks/>
            </p:cNvSpPr>
            <p:nvPr/>
          </p:nvSpPr>
          <p:spPr bwMode="auto">
            <a:xfrm rot="-7742731">
              <a:off x="2392" y="1224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5" name="Freeform 175"/>
            <p:cNvSpPr>
              <a:spLocks/>
            </p:cNvSpPr>
            <p:nvPr/>
          </p:nvSpPr>
          <p:spPr bwMode="auto">
            <a:xfrm rot="-7742731">
              <a:off x="2488" y="1320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6" name="Freeform 176"/>
            <p:cNvSpPr>
              <a:spLocks/>
            </p:cNvSpPr>
            <p:nvPr/>
          </p:nvSpPr>
          <p:spPr bwMode="auto">
            <a:xfrm rot="-7742731">
              <a:off x="2584" y="1416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7" name="Freeform 177"/>
            <p:cNvSpPr>
              <a:spLocks/>
            </p:cNvSpPr>
            <p:nvPr/>
          </p:nvSpPr>
          <p:spPr bwMode="auto">
            <a:xfrm rot="-7742731">
              <a:off x="2680" y="1512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8" name="Freeform 178"/>
            <p:cNvSpPr>
              <a:spLocks/>
            </p:cNvSpPr>
            <p:nvPr/>
          </p:nvSpPr>
          <p:spPr bwMode="auto">
            <a:xfrm rot="-7742731" flipH="1" flipV="1">
              <a:off x="2424" y="888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19" name="Freeform 179"/>
            <p:cNvSpPr>
              <a:spLocks/>
            </p:cNvSpPr>
            <p:nvPr/>
          </p:nvSpPr>
          <p:spPr bwMode="auto">
            <a:xfrm rot="-7742731" flipH="1" flipV="1">
              <a:off x="2520" y="984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20" name="Freeform 180"/>
            <p:cNvSpPr>
              <a:spLocks/>
            </p:cNvSpPr>
            <p:nvPr/>
          </p:nvSpPr>
          <p:spPr bwMode="auto">
            <a:xfrm rot="-7742731" flipH="1" flipV="1">
              <a:off x="2616" y="1080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21" name="Freeform 181"/>
            <p:cNvSpPr>
              <a:spLocks/>
            </p:cNvSpPr>
            <p:nvPr/>
          </p:nvSpPr>
          <p:spPr bwMode="auto">
            <a:xfrm rot="-7742731" flipH="1" flipV="1">
              <a:off x="2712" y="1176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22" name="Freeform 182"/>
            <p:cNvSpPr>
              <a:spLocks/>
            </p:cNvSpPr>
            <p:nvPr/>
          </p:nvSpPr>
          <p:spPr bwMode="auto">
            <a:xfrm rot="-7742731" flipH="1" flipV="1">
              <a:off x="2808" y="1272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23" name="Freeform 183"/>
            <p:cNvSpPr>
              <a:spLocks/>
            </p:cNvSpPr>
            <p:nvPr/>
          </p:nvSpPr>
          <p:spPr bwMode="auto">
            <a:xfrm rot="-7742731" flipH="1" flipV="1">
              <a:off x="2904" y="1368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24" name="Freeform 184"/>
            <p:cNvSpPr>
              <a:spLocks/>
            </p:cNvSpPr>
            <p:nvPr/>
          </p:nvSpPr>
          <p:spPr bwMode="auto">
            <a:xfrm rot="-7742731" flipH="1" flipV="1">
              <a:off x="3000" y="1464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25" name="Freeform 185"/>
            <p:cNvSpPr>
              <a:spLocks/>
            </p:cNvSpPr>
            <p:nvPr/>
          </p:nvSpPr>
          <p:spPr bwMode="auto">
            <a:xfrm rot="-7742731">
              <a:off x="2776" y="1608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1626" name="AutoShape 186"/>
          <p:cNvSpPr>
            <a:spLocks noChangeArrowheads="1"/>
          </p:cNvSpPr>
          <p:nvPr/>
        </p:nvSpPr>
        <p:spPr bwMode="auto">
          <a:xfrm rot="2601099">
            <a:off x="2387600" y="1066800"/>
            <a:ext cx="381000" cy="1828800"/>
          </a:xfrm>
          <a:prstGeom prst="can">
            <a:avLst>
              <a:gd name="adj" fmla="val 4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27" name="Freeform 187"/>
          <p:cNvSpPr>
            <a:spLocks/>
          </p:cNvSpPr>
          <p:nvPr/>
        </p:nvSpPr>
        <p:spPr bwMode="auto">
          <a:xfrm rot="7742731" flipH="1">
            <a:off x="2933700" y="17145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28" name="Freeform 188"/>
          <p:cNvSpPr>
            <a:spLocks/>
          </p:cNvSpPr>
          <p:nvPr/>
        </p:nvSpPr>
        <p:spPr bwMode="auto">
          <a:xfrm rot="7742731" flipH="1">
            <a:off x="2781300" y="18669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29" name="Freeform 189"/>
          <p:cNvSpPr>
            <a:spLocks/>
          </p:cNvSpPr>
          <p:nvPr/>
        </p:nvSpPr>
        <p:spPr bwMode="auto">
          <a:xfrm rot="7742731" flipH="1">
            <a:off x="2628900" y="20193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0" name="Freeform 190"/>
          <p:cNvSpPr>
            <a:spLocks/>
          </p:cNvSpPr>
          <p:nvPr/>
        </p:nvSpPr>
        <p:spPr bwMode="auto">
          <a:xfrm rot="7742731" flipH="1">
            <a:off x="2476500" y="21717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1" name="Freeform 191"/>
          <p:cNvSpPr>
            <a:spLocks/>
          </p:cNvSpPr>
          <p:nvPr/>
        </p:nvSpPr>
        <p:spPr bwMode="auto">
          <a:xfrm rot="7742731" flipH="1">
            <a:off x="2324100" y="23241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2" name="Freeform 192"/>
          <p:cNvSpPr>
            <a:spLocks/>
          </p:cNvSpPr>
          <p:nvPr/>
        </p:nvSpPr>
        <p:spPr bwMode="auto">
          <a:xfrm rot="7742731" flipV="1">
            <a:off x="2730500" y="13335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3" name="Freeform 193"/>
          <p:cNvSpPr>
            <a:spLocks/>
          </p:cNvSpPr>
          <p:nvPr/>
        </p:nvSpPr>
        <p:spPr bwMode="auto">
          <a:xfrm rot="7742731" flipV="1">
            <a:off x="2578100" y="14859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4" name="Freeform 194"/>
          <p:cNvSpPr>
            <a:spLocks/>
          </p:cNvSpPr>
          <p:nvPr/>
        </p:nvSpPr>
        <p:spPr bwMode="auto">
          <a:xfrm rot="7742731" flipV="1">
            <a:off x="2425700" y="16383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5" name="Freeform 195"/>
          <p:cNvSpPr>
            <a:spLocks/>
          </p:cNvSpPr>
          <p:nvPr/>
        </p:nvSpPr>
        <p:spPr bwMode="auto">
          <a:xfrm rot="7742731" flipV="1">
            <a:off x="2273300" y="17907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6" name="Freeform 196"/>
          <p:cNvSpPr>
            <a:spLocks/>
          </p:cNvSpPr>
          <p:nvPr/>
        </p:nvSpPr>
        <p:spPr bwMode="auto">
          <a:xfrm rot="7742731" flipV="1">
            <a:off x="2120900" y="19431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7" name="Freeform 197"/>
          <p:cNvSpPr>
            <a:spLocks/>
          </p:cNvSpPr>
          <p:nvPr/>
        </p:nvSpPr>
        <p:spPr bwMode="auto">
          <a:xfrm rot="7742731" flipV="1">
            <a:off x="1968500" y="20955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8" name="Freeform 198"/>
          <p:cNvSpPr>
            <a:spLocks/>
          </p:cNvSpPr>
          <p:nvPr/>
        </p:nvSpPr>
        <p:spPr bwMode="auto">
          <a:xfrm rot="7742731" flipV="1">
            <a:off x="1816100" y="22479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39" name="Freeform 199"/>
          <p:cNvSpPr>
            <a:spLocks/>
          </p:cNvSpPr>
          <p:nvPr/>
        </p:nvSpPr>
        <p:spPr bwMode="auto">
          <a:xfrm rot="7742731" flipH="1">
            <a:off x="2171700" y="24765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0" name="Line 200"/>
          <p:cNvSpPr>
            <a:spLocks noChangeShapeType="1"/>
          </p:cNvSpPr>
          <p:nvPr/>
        </p:nvSpPr>
        <p:spPr bwMode="auto">
          <a:xfrm>
            <a:off x="1752600" y="6172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1" name="Line 201"/>
          <p:cNvSpPr>
            <a:spLocks noChangeShapeType="1"/>
          </p:cNvSpPr>
          <p:nvPr/>
        </p:nvSpPr>
        <p:spPr bwMode="auto">
          <a:xfrm>
            <a:off x="1752600" y="6400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2" name="Line 202"/>
          <p:cNvSpPr>
            <a:spLocks noChangeShapeType="1"/>
          </p:cNvSpPr>
          <p:nvPr/>
        </p:nvSpPr>
        <p:spPr bwMode="auto">
          <a:xfrm>
            <a:off x="1066800" y="1981200"/>
            <a:ext cx="685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3" name="Line 203"/>
          <p:cNvSpPr>
            <a:spLocks noChangeShapeType="1"/>
          </p:cNvSpPr>
          <p:nvPr/>
        </p:nvSpPr>
        <p:spPr bwMode="auto">
          <a:xfrm>
            <a:off x="1752600" y="2667000"/>
            <a:ext cx="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4" name="Line 204"/>
          <p:cNvSpPr>
            <a:spLocks noChangeShapeType="1"/>
          </p:cNvSpPr>
          <p:nvPr/>
        </p:nvSpPr>
        <p:spPr bwMode="auto">
          <a:xfrm flipH="1">
            <a:off x="1371600" y="4114800"/>
            <a:ext cx="3810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5" name="Line 205"/>
          <p:cNvSpPr>
            <a:spLocks noChangeShapeType="1"/>
          </p:cNvSpPr>
          <p:nvPr/>
        </p:nvSpPr>
        <p:spPr bwMode="auto">
          <a:xfrm flipH="1" flipV="1">
            <a:off x="1905000" y="4114800"/>
            <a:ext cx="2286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6" name="Line 206"/>
          <p:cNvSpPr>
            <a:spLocks noChangeShapeType="1"/>
          </p:cNvSpPr>
          <p:nvPr/>
        </p:nvSpPr>
        <p:spPr bwMode="auto">
          <a:xfrm flipV="1">
            <a:off x="1905000" y="2667000"/>
            <a:ext cx="0" cy="1447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7" name="Line 207"/>
          <p:cNvSpPr>
            <a:spLocks noChangeShapeType="1"/>
          </p:cNvSpPr>
          <p:nvPr/>
        </p:nvSpPr>
        <p:spPr bwMode="auto">
          <a:xfrm flipV="1">
            <a:off x="1905000" y="1600200"/>
            <a:ext cx="1066800" cy="1066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8" name="Line 208"/>
          <p:cNvSpPr>
            <a:spLocks noChangeShapeType="1"/>
          </p:cNvSpPr>
          <p:nvPr/>
        </p:nvSpPr>
        <p:spPr bwMode="auto">
          <a:xfrm flipH="1" flipV="1">
            <a:off x="762000" y="1524000"/>
            <a:ext cx="1143000" cy="1143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1649" name="Text Box 209"/>
          <p:cNvSpPr txBox="1">
            <a:spLocks noChangeArrowheads="1"/>
          </p:cNvSpPr>
          <p:nvPr/>
        </p:nvSpPr>
        <p:spPr bwMode="auto">
          <a:xfrm>
            <a:off x="1233488" y="106363"/>
            <a:ext cx="3708066" cy="5256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Modeling: Chemistry</a:t>
            </a:r>
          </a:p>
        </p:txBody>
      </p:sp>
      <p:sp>
        <p:nvSpPr>
          <p:cNvPr id="701650" name="Text Box 210"/>
          <p:cNvSpPr txBox="1">
            <a:spLocks noChangeArrowheads="1"/>
          </p:cNvSpPr>
          <p:nvPr/>
        </p:nvSpPr>
        <p:spPr bwMode="auto">
          <a:xfrm>
            <a:off x="4572000" y="762000"/>
            <a:ext cx="3415422" cy="4173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Reaction-diffusion system</a:t>
            </a:r>
          </a:p>
        </p:txBody>
      </p:sp>
      <p:grpSp>
        <p:nvGrpSpPr>
          <p:cNvPr id="701511" name="Group 211"/>
          <p:cNvGrpSpPr>
            <a:grpSpLocks/>
          </p:cNvGrpSpPr>
          <p:nvPr/>
        </p:nvGrpSpPr>
        <p:grpSpPr bwMode="auto">
          <a:xfrm>
            <a:off x="3641725" y="1465263"/>
            <a:ext cx="2759075" cy="1343025"/>
            <a:chOff x="2174" y="2232"/>
            <a:chExt cx="2293" cy="1050"/>
          </a:xfrm>
        </p:grpSpPr>
        <p:grpSp>
          <p:nvGrpSpPr>
            <p:cNvPr id="701517" name="Group 212"/>
            <p:cNvGrpSpPr>
              <a:grpSpLocks/>
            </p:cNvGrpSpPr>
            <p:nvPr/>
          </p:nvGrpSpPr>
          <p:grpSpPr bwMode="auto">
            <a:xfrm>
              <a:off x="3085" y="2772"/>
              <a:ext cx="236" cy="94"/>
              <a:chOff x="3085" y="2772"/>
              <a:chExt cx="236" cy="94"/>
            </a:xfrm>
          </p:grpSpPr>
          <p:sp>
            <p:nvSpPr>
              <p:cNvPr id="701653" name="AutoShape 213"/>
              <p:cNvSpPr>
                <a:spLocks noChangeArrowheads="1"/>
              </p:cNvSpPr>
              <p:nvPr/>
            </p:nvSpPr>
            <p:spPr bwMode="auto">
              <a:xfrm>
                <a:off x="3085" y="2773"/>
                <a:ext cx="236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AFD00"/>
                  </a:gs>
                  <a:gs pos="50000">
                    <a:srgbClr val="FAFD00">
                      <a:gamma/>
                      <a:tint val="30196"/>
                      <a:invGamma/>
                    </a:srgbClr>
                  </a:gs>
                  <a:gs pos="100000">
                    <a:srgbClr val="FAFD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54" name="Rectangle 214"/>
              <p:cNvSpPr>
                <a:spLocks noChangeArrowheads="1"/>
              </p:cNvSpPr>
              <p:nvPr/>
            </p:nvSpPr>
            <p:spPr bwMode="auto">
              <a:xfrm>
                <a:off x="3157" y="2772"/>
                <a:ext cx="15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AC</a:t>
                </a:r>
              </a:p>
            </p:txBody>
          </p:sp>
        </p:grpSp>
        <p:grpSp>
          <p:nvGrpSpPr>
            <p:cNvPr id="701525" name="Group 215"/>
            <p:cNvGrpSpPr>
              <a:grpSpLocks/>
            </p:cNvGrpSpPr>
            <p:nvPr/>
          </p:nvGrpSpPr>
          <p:grpSpPr bwMode="auto">
            <a:xfrm>
              <a:off x="3410" y="2772"/>
              <a:ext cx="235" cy="94"/>
              <a:chOff x="3410" y="2772"/>
              <a:chExt cx="235" cy="94"/>
            </a:xfrm>
          </p:grpSpPr>
          <p:sp>
            <p:nvSpPr>
              <p:cNvPr id="701656" name="AutoShape 216"/>
              <p:cNvSpPr>
                <a:spLocks noChangeArrowheads="1"/>
              </p:cNvSpPr>
              <p:nvPr/>
            </p:nvSpPr>
            <p:spPr bwMode="auto">
              <a:xfrm>
                <a:off x="3410" y="2773"/>
                <a:ext cx="235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AFD00"/>
                  </a:gs>
                  <a:gs pos="50000">
                    <a:srgbClr val="FAFD00">
                      <a:gamma/>
                      <a:tint val="30196"/>
                      <a:invGamma/>
                    </a:srgbClr>
                  </a:gs>
                  <a:gs pos="100000">
                    <a:srgbClr val="FAFD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57" name="Rectangle 217"/>
              <p:cNvSpPr>
                <a:spLocks noChangeArrowheads="1"/>
              </p:cNvSpPr>
              <p:nvPr/>
            </p:nvSpPr>
            <p:spPr bwMode="auto">
              <a:xfrm>
                <a:off x="3458" y="2772"/>
                <a:ext cx="183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PDE</a:t>
                </a:r>
              </a:p>
            </p:txBody>
          </p:sp>
        </p:grpSp>
        <p:sp>
          <p:nvSpPr>
            <p:cNvPr id="701658" name="Line 218"/>
            <p:cNvSpPr>
              <a:spLocks noChangeShapeType="1"/>
            </p:cNvSpPr>
            <p:nvPr/>
          </p:nvSpPr>
          <p:spPr bwMode="auto">
            <a:xfrm>
              <a:off x="3484" y="2844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59" name="Line 219"/>
            <p:cNvSpPr>
              <a:spLocks noChangeShapeType="1"/>
            </p:cNvSpPr>
            <p:nvPr/>
          </p:nvSpPr>
          <p:spPr bwMode="auto">
            <a:xfrm flipH="1">
              <a:off x="3298" y="2960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60" name="Line 220"/>
            <p:cNvSpPr>
              <a:spLocks noChangeShapeType="1"/>
            </p:cNvSpPr>
            <p:nvPr/>
          </p:nvSpPr>
          <p:spPr bwMode="auto">
            <a:xfrm>
              <a:off x="3311" y="3113"/>
              <a:ext cx="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61" name="Line 221"/>
            <p:cNvSpPr>
              <a:spLocks noChangeShapeType="1"/>
            </p:cNvSpPr>
            <p:nvPr/>
          </p:nvSpPr>
          <p:spPr bwMode="auto">
            <a:xfrm flipV="1">
              <a:off x="3570" y="2847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62" name="Line 222"/>
            <p:cNvSpPr>
              <a:spLocks noChangeShapeType="1"/>
            </p:cNvSpPr>
            <p:nvPr/>
          </p:nvSpPr>
          <p:spPr bwMode="auto">
            <a:xfrm>
              <a:off x="3203" y="2844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63" name="Line 223"/>
            <p:cNvSpPr>
              <a:spLocks noChangeShapeType="1"/>
            </p:cNvSpPr>
            <p:nvPr/>
          </p:nvSpPr>
          <p:spPr bwMode="auto">
            <a:xfrm>
              <a:off x="3203" y="2998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30" name="Group 224"/>
            <p:cNvGrpSpPr>
              <a:grpSpLocks/>
            </p:cNvGrpSpPr>
            <p:nvPr/>
          </p:nvGrpSpPr>
          <p:grpSpPr bwMode="auto">
            <a:xfrm>
              <a:off x="3105" y="2915"/>
              <a:ext cx="225" cy="101"/>
              <a:chOff x="3105" y="2915"/>
              <a:chExt cx="225" cy="101"/>
            </a:xfrm>
          </p:grpSpPr>
          <p:sp>
            <p:nvSpPr>
              <p:cNvPr id="701665" name="Oval 225"/>
              <p:cNvSpPr>
                <a:spLocks noChangeArrowheads="1"/>
              </p:cNvSpPr>
              <p:nvPr/>
            </p:nvSpPr>
            <p:spPr bwMode="auto">
              <a:xfrm>
                <a:off x="3105" y="2915"/>
                <a:ext cx="184" cy="94"/>
              </a:xfrm>
              <a:prstGeom prst="ellipse">
                <a:avLst/>
              </a:prstGeom>
              <a:gradFill rotWithShape="0">
                <a:gsLst>
                  <a:gs pos="0">
                    <a:srgbClr val="FAFD00"/>
                  </a:gs>
                  <a:gs pos="50000">
                    <a:srgbClr val="FAFD00">
                      <a:gamma/>
                      <a:tint val="30196"/>
                      <a:invGamma/>
                    </a:srgbClr>
                  </a:gs>
                  <a:gs pos="100000">
                    <a:srgbClr val="FAFD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66" name="Rectangle 226"/>
              <p:cNvSpPr>
                <a:spLocks noChangeArrowheads="1"/>
              </p:cNvSpPr>
              <p:nvPr/>
            </p:nvSpPr>
            <p:spPr bwMode="auto">
              <a:xfrm>
                <a:off x="3129" y="2933"/>
                <a:ext cx="20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500">
                    <a:solidFill>
                      <a:schemeClr val="tx1"/>
                    </a:solidFill>
                  </a:rPr>
                  <a:t>cAMP</a:t>
                </a:r>
              </a:p>
            </p:txBody>
          </p:sp>
        </p:grpSp>
        <p:grpSp>
          <p:nvGrpSpPr>
            <p:cNvPr id="701534" name="Group 227"/>
            <p:cNvGrpSpPr>
              <a:grpSpLocks/>
            </p:cNvGrpSpPr>
            <p:nvPr/>
          </p:nvGrpSpPr>
          <p:grpSpPr bwMode="auto">
            <a:xfrm>
              <a:off x="3085" y="3078"/>
              <a:ext cx="239" cy="94"/>
              <a:chOff x="3085" y="3078"/>
              <a:chExt cx="239" cy="94"/>
            </a:xfrm>
          </p:grpSpPr>
          <p:sp>
            <p:nvSpPr>
              <p:cNvPr id="701668" name="AutoShape 228"/>
              <p:cNvSpPr>
                <a:spLocks noChangeArrowheads="1"/>
              </p:cNvSpPr>
              <p:nvPr/>
            </p:nvSpPr>
            <p:spPr bwMode="auto">
              <a:xfrm>
                <a:off x="3085" y="3080"/>
                <a:ext cx="236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AFD00"/>
                  </a:gs>
                  <a:gs pos="50000">
                    <a:srgbClr val="FAFD00">
                      <a:gamma/>
                      <a:tint val="30196"/>
                      <a:invGamma/>
                    </a:srgbClr>
                  </a:gs>
                  <a:gs pos="100000">
                    <a:srgbClr val="FAFD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69" name="Rectangle 229"/>
              <p:cNvSpPr>
                <a:spLocks noChangeArrowheads="1"/>
              </p:cNvSpPr>
              <p:nvPr/>
            </p:nvSpPr>
            <p:spPr bwMode="auto">
              <a:xfrm>
                <a:off x="3133" y="3078"/>
                <a:ext cx="19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PKA</a:t>
                </a:r>
              </a:p>
            </p:txBody>
          </p:sp>
        </p:grpSp>
        <p:sp>
          <p:nvSpPr>
            <p:cNvPr id="701670" name="Oval 230"/>
            <p:cNvSpPr>
              <a:spLocks noChangeArrowheads="1"/>
            </p:cNvSpPr>
            <p:nvPr/>
          </p:nvSpPr>
          <p:spPr bwMode="auto">
            <a:xfrm>
              <a:off x="3297" y="2939"/>
              <a:ext cx="44" cy="3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71" name="Line 231"/>
            <p:cNvSpPr>
              <a:spLocks noChangeShapeType="1"/>
            </p:cNvSpPr>
            <p:nvPr/>
          </p:nvSpPr>
          <p:spPr bwMode="auto">
            <a:xfrm>
              <a:off x="3570" y="3113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72" name="Line 232"/>
            <p:cNvSpPr>
              <a:spLocks noChangeShapeType="1"/>
            </p:cNvSpPr>
            <p:nvPr/>
          </p:nvSpPr>
          <p:spPr bwMode="auto">
            <a:xfrm flipH="1">
              <a:off x="3657" y="2806"/>
              <a:ext cx="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37" name="Group 233"/>
            <p:cNvGrpSpPr>
              <a:grpSpLocks/>
            </p:cNvGrpSpPr>
            <p:nvPr/>
          </p:nvGrpSpPr>
          <p:grpSpPr bwMode="auto">
            <a:xfrm>
              <a:off x="2674" y="2606"/>
              <a:ext cx="235" cy="94"/>
              <a:chOff x="2674" y="2606"/>
              <a:chExt cx="235" cy="94"/>
            </a:xfrm>
          </p:grpSpPr>
          <p:sp>
            <p:nvSpPr>
              <p:cNvPr id="701674" name="AutoShape 234"/>
              <p:cNvSpPr>
                <a:spLocks noChangeArrowheads="1"/>
              </p:cNvSpPr>
              <p:nvPr/>
            </p:nvSpPr>
            <p:spPr bwMode="auto">
              <a:xfrm>
                <a:off x="2674" y="2606"/>
                <a:ext cx="235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75" name="Rectangle 235"/>
              <p:cNvSpPr>
                <a:spLocks noChangeArrowheads="1"/>
              </p:cNvSpPr>
              <p:nvPr/>
            </p:nvSpPr>
            <p:spPr bwMode="auto">
              <a:xfrm>
                <a:off x="2723" y="2606"/>
                <a:ext cx="165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SoS</a:t>
                </a:r>
              </a:p>
            </p:txBody>
          </p:sp>
        </p:grpSp>
        <p:sp>
          <p:nvSpPr>
            <p:cNvPr id="701676" name="Line 236"/>
            <p:cNvSpPr>
              <a:spLocks noChangeShapeType="1"/>
            </p:cNvSpPr>
            <p:nvPr/>
          </p:nvSpPr>
          <p:spPr bwMode="auto">
            <a:xfrm>
              <a:off x="2793" y="2518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77" name="Line 237"/>
            <p:cNvSpPr>
              <a:spLocks noChangeShapeType="1"/>
            </p:cNvSpPr>
            <p:nvPr/>
          </p:nvSpPr>
          <p:spPr bwMode="auto">
            <a:xfrm>
              <a:off x="2619" y="2806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78" name="Arc 238"/>
            <p:cNvSpPr>
              <a:spLocks/>
            </p:cNvSpPr>
            <p:nvPr/>
          </p:nvSpPr>
          <p:spPr bwMode="auto">
            <a:xfrm>
              <a:off x="2594" y="2821"/>
              <a:ext cx="89" cy="2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679" name="Oval 239"/>
            <p:cNvSpPr>
              <a:spLocks noChangeArrowheads="1"/>
            </p:cNvSpPr>
            <p:nvPr/>
          </p:nvSpPr>
          <p:spPr bwMode="auto">
            <a:xfrm>
              <a:off x="2294" y="2799"/>
              <a:ext cx="511" cy="45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42" name="Group 240"/>
            <p:cNvGrpSpPr>
              <a:grpSpLocks/>
            </p:cNvGrpSpPr>
            <p:nvPr/>
          </p:nvGrpSpPr>
          <p:grpSpPr bwMode="auto">
            <a:xfrm>
              <a:off x="2370" y="2809"/>
              <a:ext cx="41" cy="65"/>
              <a:chOff x="2370" y="2809"/>
              <a:chExt cx="41" cy="65"/>
            </a:xfrm>
          </p:grpSpPr>
          <p:sp useBgFill="1">
            <p:nvSpPr>
              <p:cNvPr id="701681" name="Rectangle 241"/>
              <p:cNvSpPr>
                <a:spLocks noChangeArrowheads="1"/>
              </p:cNvSpPr>
              <p:nvPr/>
            </p:nvSpPr>
            <p:spPr bwMode="auto">
              <a:xfrm rot="7860000">
                <a:off x="2359" y="2823"/>
                <a:ext cx="65" cy="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82" name="Line 242"/>
              <p:cNvSpPr>
                <a:spLocks noChangeShapeType="1"/>
              </p:cNvSpPr>
              <p:nvPr/>
            </p:nvSpPr>
            <p:spPr bwMode="auto">
              <a:xfrm flipH="1">
                <a:off x="2370" y="2835"/>
                <a:ext cx="29" cy="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1544" name="Group 243"/>
            <p:cNvGrpSpPr>
              <a:grpSpLocks/>
            </p:cNvGrpSpPr>
            <p:nvPr/>
          </p:nvGrpSpPr>
          <p:grpSpPr bwMode="auto">
            <a:xfrm>
              <a:off x="2691" y="2839"/>
              <a:ext cx="65" cy="39"/>
              <a:chOff x="2691" y="2839"/>
              <a:chExt cx="65" cy="39"/>
            </a:xfrm>
          </p:grpSpPr>
          <p:sp useBgFill="1">
            <p:nvSpPr>
              <p:cNvPr id="701684" name="Rectangle 244"/>
              <p:cNvSpPr>
                <a:spLocks noChangeArrowheads="1"/>
              </p:cNvSpPr>
              <p:nvPr/>
            </p:nvSpPr>
            <p:spPr bwMode="auto">
              <a:xfrm rot="13380000">
                <a:off x="2691" y="2840"/>
                <a:ext cx="65" cy="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85" name="Line 245"/>
              <p:cNvSpPr>
                <a:spLocks noChangeShapeType="1"/>
              </p:cNvSpPr>
              <p:nvPr/>
            </p:nvSpPr>
            <p:spPr bwMode="auto">
              <a:xfrm flipH="1" flipV="1">
                <a:off x="2700" y="2839"/>
                <a:ext cx="32" cy="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1549" name="Group 246"/>
            <p:cNvGrpSpPr>
              <a:grpSpLocks/>
            </p:cNvGrpSpPr>
            <p:nvPr/>
          </p:nvGrpSpPr>
          <p:grpSpPr bwMode="auto">
            <a:xfrm>
              <a:off x="2401" y="3208"/>
              <a:ext cx="65" cy="38"/>
              <a:chOff x="2401" y="3208"/>
              <a:chExt cx="65" cy="38"/>
            </a:xfrm>
          </p:grpSpPr>
          <p:sp useBgFill="1">
            <p:nvSpPr>
              <p:cNvPr id="701687" name="Rectangle 247"/>
              <p:cNvSpPr>
                <a:spLocks noChangeArrowheads="1"/>
              </p:cNvSpPr>
              <p:nvPr/>
            </p:nvSpPr>
            <p:spPr bwMode="auto">
              <a:xfrm rot="1620000">
                <a:off x="2401" y="3208"/>
                <a:ext cx="65" cy="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88" name="Line 248"/>
              <p:cNvSpPr>
                <a:spLocks noChangeShapeType="1"/>
              </p:cNvSpPr>
              <p:nvPr/>
            </p:nvSpPr>
            <p:spPr bwMode="auto">
              <a:xfrm>
                <a:off x="2424" y="3223"/>
                <a:ext cx="38" cy="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1553" name="Group 249"/>
            <p:cNvGrpSpPr>
              <a:grpSpLocks/>
            </p:cNvGrpSpPr>
            <p:nvPr/>
          </p:nvGrpSpPr>
          <p:grpSpPr bwMode="auto">
            <a:xfrm>
              <a:off x="2787" y="3023"/>
              <a:ext cx="39" cy="65"/>
              <a:chOff x="2787" y="3023"/>
              <a:chExt cx="39" cy="65"/>
            </a:xfrm>
          </p:grpSpPr>
          <p:sp useBgFill="1">
            <p:nvSpPr>
              <p:cNvPr id="701690" name="Rectangle 250"/>
              <p:cNvSpPr>
                <a:spLocks noChangeArrowheads="1"/>
              </p:cNvSpPr>
              <p:nvPr/>
            </p:nvSpPr>
            <p:spPr bwMode="auto">
              <a:xfrm rot="16440000">
                <a:off x="2774" y="3036"/>
                <a:ext cx="65" cy="39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91" name="Line 251"/>
              <p:cNvSpPr>
                <a:spLocks noChangeShapeType="1"/>
              </p:cNvSpPr>
              <p:nvPr/>
            </p:nvSpPr>
            <p:spPr bwMode="auto">
              <a:xfrm flipV="1">
                <a:off x="2802" y="3027"/>
                <a:ext cx="3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1558" name="Group 252"/>
            <p:cNvGrpSpPr>
              <a:grpSpLocks/>
            </p:cNvGrpSpPr>
            <p:nvPr/>
          </p:nvGrpSpPr>
          <p:grpSpPr bwMode="auto">
            <a:xfrm>
              <a:off x="2281" y="3037"/>
              <a:ext cx="38" cy="65"/>
              <a:chOff x="2281" y="3037"/>
              <a:chExt cx="38" cy="65"/>
            </a:xfrm>
          </p:grpSpPr>
          <p:sp useBgFill="1">
            <p:nvSpPr>
              <p:cNvPr id="701693" name="Rectangle 253"/>
              <p:cNvSpPr>
                <a:spLocks noChangeArrowheads="1"/>
              </p:cNvSpPr>
              <p:nvPr/>
            </p:nvSpPr>
            <p:spPr bwMode="auto">
              <a:xfrm rot="4740000">
                <a:off x="2267" y="3051"/>
                <a:ext cx="65" cy="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94" name="Line 254"/>
              <p:cNvSpPr>
                <a:spLocks noChangeShapeType="1"/>
              </p:cNvSpPr>
              <p:nvPr/>
            </p:nvSpPr>
            <p:spPr bwMode="auto">
              <a:xfrm>
                <a:off x="2298" y="3060"/>
                <a:ext cx="8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1561" name="Group 255"/>
            <p:cNvGrpSpPr>
              <a:grpSpLocks/>
            </p:cNvGrpSpPr>
            <p:nvPr/>
          </p:nvGrpSpPr>
          <p:grpSpPr bwMode="auto">
            <a:xfrm>
              <a:off x="2411" y="2764"/>
              <a:ext cx="234" cy="94"/>
              <a:chOff x="2411" y="2764"/>
              <a:chExt cx="234" cy="94"/>
            </a:xfrm>
          </p:grpSpPr>
          <p:sp>
            <p:nvSpPr>
              <p:cNvPr id="701696" name="AutoShape 256"/>
              <p:cNvSpPr>
                <a:spLocks noChangeArrowheads="1"/>
              </p:cNvSpPr>
              <p:nvPr/>
            </p:nvSpPr>
            <p:spPr bwMode="auto">
              <a:xfrm>
                <a:off x="2411" y="2770"/>
                <a:ext cx="234" cy="70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95AB7"/>
                  </a:gs>
                  <a:gs pos="50000">
                    <a:srgbClr val="F95AB7">
                      <a:gamma/>
                      <a:tint val="30196"/>
                      <a:invGamma/>
                    </a:srgbClr>
                  </a:gs>
                  <a:gs pos="100000">
                    <a:srgbClr val="F95AB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697" name="Rectangle 257"/>
              <p:cNvSpPr>
                <a:spLocks noChangeArrowheads="1"/>
              </p:cNvSpPr>
              <p:nvPr/>
            </p:nvSpPr>
            <p:spPr bwMode="auto">
              <a:xfrm>
                <a:off x="2456" y="2764"/>
                <a:ext cx="187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PKC</a:t>
                </a:r>
              </a:p>
            </p:txBody>
          </p:sp>
        </p:grpSp>
        <p:grpSp>
          <p:nvGrpSpPr>
            <p:cNvPr id="701565" name="Group 258"/>
            <p:cNvGrpSpPr>
              <a:grpSpLocks/>
            </p:cNvGrpSpPr>
            <p:nvPr/>
          </p:nvGrpSpPr>
          <p:grpSpPr bwMode="auto">
            <a:xfrm>
              <a:off x="2242" y="2955"/>
              <a:ext cx="131" cy="165"/>
              <a:chOff x="2242" y="2955"/>
              <a:chExt cx="131" cy="165"/>
            </a:xfrm>
          </p:grpSpPr>
          <p:sp>
            <p:nvSpPr>
              <p:cNvPr id="701699" name="Oval 259"/>
              <p:cNvSpPr>
                <a:spLocks noChangeArrowheads="1"/>
              </p:cNvSpPr>
              <p:nvPr/>
            </p:nvSpPr>
            <p:spPr bwMode="auto">
              <a:xfrm>
                <a:off x="2242" y="2955"/>
                <a:ext cx="131" cy="93"/>
              </a:xfrm>
              <a:prstGeom prst="ellipse">
                <a:avLst/>
              </a:prstGeom>
              <a:gradFill rotWithShape="0">
                <a:gsLst>
                  <a:gs pos="0">
                    <a:srgbClr val="F95AB7"/>
                  </a:gs>
                  <a:gs pos="50000">
                    <a:srgbClr val="F95AB7">
                      <a:gamma/>
                      <a:tint val="30196"/>
                      <a:invGamma/>
                    </a:srgbClr>
                  </a:gs>
                  <a:gs pos="100000">
                    <a:srgbClr val="F95AB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00" name="Rectangle 260"/>
              <p:cNvSpPr>
                <a:spLocks noChangeArrowheads="1"/>
              </p:cNvSpPr>
              <p:nvPr/>
            </p:nvSpPr>
            <p:spPr bwMode="auto">
              <a:xfrm>
                <a:off x="2247" y="2963"/>
                <a:ext cx="12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AA</a:t>
                </a:r>
              </a:p>
            </p:txBody>
          </p:sp>
        </p:grpSp>
        <p:grpSp>
          <p:nvGrpSpPr>
            <p:cNvPr id="701567" name="Group 261"/>
            <p:cNvGrpSpPr>
              <a:grpSpLocks/>
            </p:cNvGrpSpPr>
            <p:nvPr/>
          </p:nvGrpSpPr>
          <p:grpSpPr bwMode="auto">
            <a:xfrm>
              <a:off x="2685" y="2872"/>
              <a:ext cx="234" cy="94"/>
              <a:chOff x="2685" y="2872"/>
              <a:chExt cx="234" cy="94"/>
            </a:xfrm>
          </p:grpSpPr>
          <p:sp>
            <p:nvSpPr>
              <p:cNvPr id="701702" name="AutoShape 262"/>
              <p:cNvSpPr>
                <a:spLocks noChangeArrowheads="1"/>
              </p:cNvSpPr>
              <p:nvPr/>
            </p:nvSpPr>
            <p:spPr bwMode="auto">
              <a:xfrm>
                <a:off x="2685" y="2878"/>
                <a:ext cx="234" cy="70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95AB7"/>
                  </a:gs>
                  <a:gs pos="50000">
                    <a:srgbClr val="F95AB7">
                      <a:gamma/>
                      <a:tint val="30196"/>
                      <a:invGamma/>
                    </a:srgbClr>
                  </a:gs>
                  <a:gs pos="100000">
                    <a:srgbClr val="F95AB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03" name="Rectangle 263"/>
              <p:cNvSpPr>
                <a:spLocks noChangeArrowheads="1"/>
              </p:cNvSpPr>
              <p:nvPr/>
            </p:nvSpPr>
            <p:spPr bwMode="auto">
              <a:xfrm>
                <a:off x="2744" y="2872"/>
                <a:ext cx="157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Ras</a:t>
                </a:r>
              </a:p>
            </p:txBody>
          </p:sp>
        </p:grpSp>
        <p:grpSp>
          <p:nvGrpSpPr>
            <p:cNvPr id="701571" name="Group 264"/>
            <p:cNvGrpSpPr>
              <a:grpSpLocks/>
            </p:cNvGrpSpPr>
            <p:nvPr/>
          </p:nvGrpSpPr>
          <p:grpSpPr bwMode="auto">
            <a:xfrm>
              <a:off x="2627" y="3074"/>
              <a:ext cx="276" cy="208"/>
              <a:chOff x="2627" y="3074"/>
              <a:chExt cx="276" cy="208"/>
            </a:xfrm>
          </p:grpSpPr>
          <p:sp>
            <p:nvSpPr>
              <p:cNvPr id="701705" name="AutoShape 265"/>
              <p:cNvSpPr>
                <a:spLocks noChangeArrowheads="1"/>
              </p:cNvSpPr>
              <p:nvPr/>
            </p:nvSpPr>
            <p:spPr bwMode="auto">
              <a:xfrm>
                <a:off x="2627" y="3074"/>
                <a:ext cx="234" cy="208"/>
              </a:xfrm>
              <a:prstGeom prst="roundRect">
                <a:avLst>
                  <a:gd name="adj" fmla="val 24727"/>
                </a:avLst>
              </a:prstGeom>
              <a:gradFill rotWithShape="0">
                <a:gsLst>
                  <a:gs pos="0">
                    <a:srgbClr val="F95AB7"/>
                  </a:gs>
                  <a:gs pos="50000">
                    <a:srgbClr val="F95AB7">
                      <a:gamma/>
                      <a:tint val="30196"/>
                      <a:invGamma/>
                    </a:srgbClr>
                  </a:gs>
                  <a:gs pos="100000">
                    <a:srgbClr val="F95AB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06" name="Rectangle 266"/>
              <p:cNvSpPr>
                <a:spLocks noChangeArrowheads="1"/>
              </p:cNvSpPr>
              <p:nvPr/>
            </p:nvSpPr>
            <p:spPr bwMode="auto">
              <a:xfrm>
                <a:off x="2652" y="3107"/>
                <a:ext cx="248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MAPK</a:t>
                </a:r>
              </a:p>
            </p:txBody>
          </p:sp>
          <p:sp>
            <p:nvSpPr>
              <p:cNvPr id="701707" name="Rectangle 267"/>
              <p:cNvSpPr>
                <a:spLocks noChangeArrowheads="1"/>
              </p:cNvSpPr>
              <p:nvPr/>
            </p:nvSpPr>
            <p:spPr bwMode="auto">
              <a:xfrm>
                <a:off x="2645" y="3160"/>
                <a:ext cx="258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cascade</a:t>
                </a:r>
              </a:p>
            </p:txBody>
          </p:sp>
        </p:grpSp>
        <p:grpSp>
          <p:nvGrpSpPr>
            <p:cNvPr id="701574" name="Group 268"/>
            <p:cNvGrpSpPr>
              <a:grpSpLocks/>
            </p:cNvGrpSpPr>
            <p:nvPr/>
          </p:nvGrpSpPr>
          <p:grpSpPr bwMode="auto">
            <a:xfrm>
              <a:off x="2234" y="3142"/>
              <a:ext cx="239" cy="94"/>
              <a:chOff x="2234" y="3142"/>
              <a:chExt cx="239" cy="94"/>
            </a:xfrm>
          </p:grpSpPr>
          <p:sp>
            <p:nvSpPr>
              <p:cNvPr id="701709" name="AutoShape 269"/>
              <p:cNvSpPr>
                <a:spLocks noChangeArrowheads="1"/>
              </p:cNvSpPr>
              <p:nvPr/>
            </p:nvSpPr>
            <p:spPr bwMode="auto">
              <a:xfrm>
                <a:off x="2234" y="3146"/>
                <a:ext cx="234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95AB7"/>
                  </a:gs>
                  <a:gs pos="50000">
                    <a:srgbClr val="F95AB7">
                      <a:gamma/>
                      <a:tint val="30196"/>
                      <a:invGamma/>
                    </a:srgbClr>
                  </a:gs>
                  <a:gs pos="100000">
                    <a:srgbClr val="F95AB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10" name="Rectangle 270"/>
              <p:cNvSpPr>
                <a:spLocks noChangeArrowheads="1"/>
              </p:cNvSpPr>
              <p:nvPr/>
            </p:nvSpPr>
            <p:spPr bwMode="auto">
              <a:xfrm>
                <a:off x="2269" y="3142"/>
                <a:ext cx="204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PLA</a:t>
                </a:r>
                <a:r>
                  <a:rPr lang="en-US" sz="600" baseline="-2500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701577" name="Group 271"/>
            <p:cNvGrpSpPr>
              <a:grpSpLocks/>
            </p:cNvGrpSpPr>
            <p:nvPr/>
          </p:nvGrpSpPr>
          <p:grpSpPr bwMode="auto">
            <a:xfrm>
              <a:off x="2674" y="2451"/>
              <a:ext cx="235" cy="94"/>
              <a:chOff x="2674" y="2451"/>
              <a:chExt cx="235" cy="94"/>
            </a:xfrm>
          </p:grpSpPr>
          <p:sp>
            <p:nvSpPr>
              <p:cNvPr id="701712" name="AutoShape 272"/>
              <p:cNvSpPr>
                <a:spLocks noChangeArrowheads="1"/>
              </p:cNvSpPr>
              <p:nvPr/>
            </p:nvSpPr>
            <p:spPr bwMode="auto">
              <a:xfrm>
                <a:off x="2674" y="2453"/>
                <a:ext cx="235" cy="70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13" name="Rectangle 273"/>
              <p:cNvSpPr>
                <a:spLocks noChangeArrowheads="1"/>
              </p:cNvSpPr>
              <p:nvPr/>
            </p:nvSpPr>
            <p:spPr bwMode="auto">
              <a:xfrm>
                <a:off x="2723" y="2451"/>
                <a:ext cx="16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Grb</a:t>
                </a:r>
              </a:p>
            </p:txBody>
          </p:sp>
        </p:grpSp>
        <p:sp>
          <p:nvSpPr>
            <p:cNvPr id="701714" name="Line 274"/>
            <p:cNvSpPr>
              <a:spLocks noChangeShapeType="1"/>
            </p:cNvSpPr>
            <p:nvPr/>
          </p:nvSpPr>
          <p:spPr bwMode="auto">
            <a:xfrm>
              <a:off x="2615" y="2307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78" name="Group 275"/>
            <p:cNvGrpSpPr>
              <a:grpSpLocks/>
            </p:cNvGrpSpPr>
            <p:nvPr/>
          </p:nvGrpSpPr>
          <p:grpSpPr bwMode="auto">
            <a:xfrm>
              <a:off x="2479" y="2232"/>
              <a:ext cx="162" cy="139"/>
              <a:chOff x="2479" y="2232"/>
              <a:chExt cx="162" cy="139"/>
            </a:xfrm>
          </p:grpSpPr>
          <p:sp>
            <p:nvSpPr>
              <p:cNvPr id="701716" name="AutoShape 276"/>
              <p:cNvSpPr>
                <a:spLocks noChangeArrowheads="1"/>
              </p:cNvSpPr>
              <p:nvPr/>
            </p:nvSpPr>
            <p:spPr bwMode="auto">
              <a:xfrm>
                <a:off x="2507" y="2232"/>
                <a:ext cx="132" cy="139"/>
              </a:xfrm>
              <a:prstGeom prst="roundRect">
                <a:avLst>
                  <a:gd name="adj" fmla="val 24708"/>
                </a:avLst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1579" name="Group 277"/>
              <p:cNvGrpSpPr>
                <a:grpSpLocks/>
              </p:cNvGrpSpPr>
              <p:nvPr/>
            </p:nvGrpSpPr>
            <p:grpSpPr bwMode="auto">
              <a:xfrm>
                <a:off x="2479" y="2275"/>
                <a:ext cx="162" cy="94"/>
                <a:chOff x="2479" y="2275"/>
                <a:chExt cx="162" cy="94"/>
              </a:xfrm>
            </p:grpSpPr>
            <p:sp>
              <p:nvSpPr>
                <p:cNvPr id="701718" name="AutoShape 278"/>
                <p:cNvSpPr>
                  <a:spLocks noChangeArrowheads="1"/>
                </p:cNvSpPr>
                <p:nvPr/>
              </p:nvSpPr>
              <p:spPr bwMode="auto">
                <a:xfrm>
                  <a:off x="2486" y="2279"/>
                  <a:ext cx="130" cy="68"/>
                </a:xfrm>
                <a:prstGeom prst="roundRect">
                  <a:avLst>
                    <a:gd name="adj" fmla="val 2439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71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479" y="2275"/>
                  <a:ext cx="89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720" name="Rectangle 280"/>
                <p:cNvSpPr>
                  <a:spLocks noChangeArrowheads="1"/>
                </p:cNvSpPr>
                <p:nvPr/>
              </p:nvSpPr>
              <p:spPr bwMode="auto">
                <a:xfrm>
                  <a:off x="2518" y="2275"/>
                  <a:ext cx="123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  <a:latin typeface="Symbol" pitchFamily="18" charset="2"/>
                    </a:rPr>
                    <a:t>bg</a:t>
                  </a:r>
                </a:p>
              </p:txBody>
            </p:sp>
          </p:grpSp>
        </p:grpSp>
        <p:sp>
          <p:nvSpPr>
            <p:cNvPr id="701721" name="Line 281"/>
            <p:cNvSpPr>
              <a:spLocks noChangeShapeType="1"/>
            </p:cNvSpPr>
            <p:nvPr/>
          </p:nvSpPr>
          <p:spPr bwMode="auto">
            <a:xfrm flipV="1">
              <a:off x="3765" y="2652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22" name="Line 282"/>
            <p:cNvSpPr>
              <a:spLocks noChangeShapeType="1"/>
            </p:cNvSpPr>
            <p:nvPr/>
          </p:nvSpPr>
          <p:spPr bwMode="auto">
            <a:xfrm>
              <a:off x="2921" y="2652"/>
              <a:ext cx="8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80" name="Group 283"/>
            <p:cNvGrpSpPr>
              <a:grpSpLocks/>
            </p:cNvGrpSpPr>
            <p:nvPr/>
          </p:nvGrpSpPr>
          <p:grpSpPr bwMode="auto">
            <a:xfrm>
              <a:off x="3820" y="2925"/>
              <a:ext cx="235" cy="94"/>
              <a:chOff x="3820" y="2925"/>
              <a:chExt cx="235" cy="94"/>
            </a:xfrm>
          </p:grpSpPr>
          <p:sp>
            <p:nvSpPr>
              <p:cNvPr id="701724" name="AutoShape 284"/>
              <p:cNvSpPr>
                <a:spLocks noChangeArrowheads="1"/>
              </p:cNvSpPr>
              <p:nvPr/>
            </p:nvSpPr>
            <p:spPr bwMode="auto">
              <a:xfrm>
                <a:off x="3820" y="2927"/>
                <a:ext cx="235" cy="70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DC0081"/>
                  </a:gs>
                  <a:gs pos="50000">
                    <a:srgbClr val="DC0081">
                      <a:gamma/>
                      <a:tint val="30196"/>
                      <a:invGamma/>
                    </a:srgbClr>
                  </a:gs>
                  <a:gs pos="100000">
                    <a:srgbClr val="DC008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25" name="Rectangle 285"/>
              <p:cNvSpPr>
                <a:spLocks noChangeArrowheads="1"/>
              </p:cNvSpPr>
              <p:nvPr/>
            </p:nvSpPr>
            <p:spPr bwMode="auto">
              <a:xfrm>
                <a:off x="3868" y="2925"/>
                <a:ext cx="179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CaN</a:t>
                </a:r>
              </a:p>
            </p:txBody>
          </p:sp>
        </p:grpSp>
        <p:sp>
          <p:nvSpPr>
            <p:cNvPr id="701726" name="Line 286"/>
            <p:cNvSpPr>
              <a:spLocks noChangeShapeType="1"/>
            </p:cNvSpPr>
            <p:nvPr/>
          </p:nvSpPr>
          <p:spPr bwMode="auto">
            <a:xfrm>
              <a:off x="3938" y="2844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27" name="Line 287"/>
            <p:cNvSpPr>
              <a:spLocks noChangeShapeType="1"/>
            </p:cNvSpPr>
            <p:nvPr/>
          </p:nvSpPr>
          <p:spPr bwMode="auto">
            <a:xfrm>
              <a:off x="3938" y="2998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28" name="Line 288"/>
            <p:cNvSpPr>
              <a:spLocks noChangeShapeType="1"/>
            </p:cNvSpPr>
            <p:nvPr/>
          </p:nvSpPr>
          <p:spPr bwMode="auto">
            <a:xfrm>
              <a:off x="4046" y="2806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29" name="Line 289"/>
            <p:cNvSpPr>
              <a:spLocks noChangeShapeType="1"/>
            </p:cNvSpPr>
            <p:nvPr/>
          </p:nvSpPr>
          <p:spPr bwMode="auto">
            <a:xfrm>
              <a:off x="4046" y="3113"/>
              <a:ext cx="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30" name="Line 290"/>
            <p:cNvSpPr>
              <a:spLocks noChangeShapeType="1"/>
            </p:cNvSpPr>
            <p:nvPr/>
          </p:nvSpPr>
          <p:spPr bwMode="auto">
            <a:xfrm flipV="1">
              <a:off x="4219" y="2857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83" name="Group 291"/>
            <p:cNvGrpSpPr>
              <a:grpSpLocks/>
            </p:cNvGrpSpPr>
            <p:nvPr/>
          </p:nvGrpSpPr>
          <p:grpSpPr bwMode="auto">
            <a:xfrm>
              <a:off x="3820" y="2772"/>
              <a:ext cx="237" cy="94"/>
              <a:chOff x="3820" y="2772"/>
              <a:chExt cx="237" cy="94"/>
            </a:xfrm>
          </p:grpSpPr>
          <p:sp>
            <p:nvSpPr>
              <p:cNvPr id="701732" name="AutoShape 292"/>
              <p:cNvSpPr>
                <a:spLocks noChangeArrowheads="1"/>
              </p:cNvSpPr>
              <p:nvPr/>
            </p:nvSpPr>
            <p:spPr bwMode="auto">
              <a:xfrm>
                <a:off x="3820" y="2773"/>
                <a:ext cx="235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DC0081"/>
                  </a:gs>
                  <a:gs pos="50000">
                    <a:srgbClr val="DC0081">
                      <a:gamma/>
                      <a:tint val="30196"/>
                      <a:invGamma/>
                    </a:srgbClr>
                  </a:gs>
                  <a:gs pos="100000">
                    <a:srgbClr val="DC008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33" name="Rectangle 293"/>
              <p:cNvSpPr>
                <a:spLocks noChangeArrowheads="1"/>
              </p:cNvSpPr>
              <p:nvPr/>
            </p:nvSpPr>
            <p:spPr bwMode="auto">
              <a:xfrm>
                <a:off x="3868" y="2772"/>
                <a:ext cx="189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CaM</a:t>
                </a:r>
              </a:p>
            </p:txBody>
          </p:sp>
        </p:grpSp>
        <p:sp>
          <p:nvSpPr>
            <p:cNvPr id="701734" name="Oval 294"/>
            <p:cNvSpPr>
              <a:spLocks noChangeArrowheads="1"/>
            </p:cNvSpPr>
            <p:nvPr/>
          </p:nvSpPr>
          <p:spPr bwMode="auto">
            <a:xfrm>
              <a:off x="3765" y="3094"/>
              <a:ext cx="43" cy="3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35" name="Oval 295"/>
            <p:cNvSpPr>
              <a:spLocks noChangeArrowheads="1"/>
            </p:cNvSpPr>
            <p:nvPr/>
          </p:nvSpPr>
          <p:spPr bwMode="auto">
            <a:xfrm>
              <a:off x="4197" y="2848"/>
              <a:ext cx="43" cy="3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86" name="Group 296"/>
            <p:cNvGrpSpPr>
              <a:grpSpLocks/>
            </p:cNvGrpSpPr>
            <p:nvPr/>
          </p:nvGrpSpPr>
          <p:grpSpPr bwMode="auto">
            <a:xfrm>
              <a:off x="3820" y="3079"/>
              <a:ext cx="235" cy="94"/>
              <a:chOff x="3820" y="3079"/>
              <a:chExt cx="235" cy="94"/>
            </a:xfrm>
          </p:grpSpPr>
          <p:sp>
            <p:nvSpPr>
              <p:cNvPr id="701737" name="AutoShape 297"/>
              <p:cNvSpPr>
                <a:spLocks noChangeArrowheads="1"/>
              </p:cNvSpPr>
              <p:nvPr/>
            </p:nvSpPr>
            <p:spPr bwMode="auto">
              <a:xfrm>
                <a:off x="3820" y="3080"/>
                <a:ext cx="235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DC0081"/>
                  </a:gs>
                  <a:gs pos="50000">
                    <a:srgbClr val="DC0081">
                      <a:gamma/>
                      <a:tint val="30196"/>
                      <a:invGamma/>
                    </a:srgbClr>
                  </a:gs>
                  <a:gs pos="100000">
                    <a:srgbClr val="DC008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38" name="Rectangle 298"/>
              <p:cNvSpPr>
                <a:spLocks noChangeArrowheads="1"/>
              </p:cNvSpPr>
              <p:nvPr/>
            </p:nvSpPr>
            <p:spPr bwMode="auto">
              <a:xfrm>
                <a:off x="3868" y="3079"/>
                <a:ext cx="165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PP1</a:t>
                </a:r>
              </a:p>
            </p:txBody>
          </p:sp>
        </p:grpSp>
        <p:sp>
          <p:nvSpPr>
            <p:cNvPr id="701739" name="Oval 299"/>
            <p:cNvSpPr>
              <a:spLocks noChangeArrowheads="1"/>
            </p:cNvSpPr>
            <p:nvPr/>
          </p:nvSpPr>
          <p:spPr bwMode="auto">
            <a:xfrm>
              <a:off x="4345" y="2811"/>
              <a:ext cx="122" cy="10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87" name="Group 300"/>
            <p:cNvGrpSpPr>
              <a:grpSpLocks/>
            </p:cNvGrpSpPr>
            <p:nvPr/>
          </p:nvGrpSpPr>
          <p:grpSpPr bwMode="auto">
            <a:xfrm>
              <a:off x="4326" y="2827"/>
              <a:ext cx="39" cy="65"/>
              <a:chOff x="4326" y="2827"/>
              <a:chExt cx="39" cy="65"/>
            </a:xfrm>
          </p:grpSpPr>
          <p:sp useBgFill="1">
            <p:nvSpPr>
              <p:cNvPr id="701741" name="Rectangle 301"/>
              <p:cNvSpPr>
                <a:spLocks noChangeArrowheads="1"/>
              </p:cNvSpPr>
              <p:nvPr/>
            </p:nvSpPr>
            <p:spPr bwMode="auto">
              <a:xfrm rot="4740000">
                <a:off x="4313" y="2840"/>
                <a:ext cx="65" cy="39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42" name="Line 302"/>
              <p:cNvSpPr>
                <a:spLocks noChangeShapeType="1"/>
              </p:cNvSpPr>
              <p:nvPr/>
            </p:nvSpPr>
            <p:spPr bwMode="auto">
              <a:xfrm>
                <a:off x="4344" y="2850"/>
                <a:ext cx="9" cy="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1590" name="Group 303"/>
            <p:cNvGrpSpPr>
              <a:grpSpLocks/>
            </p:cNvGrpSpPr>
            <p:nvPr/>
          </p:nvGrpSpPr>
          <p:grpSpPr bwMode="auto">
            <a:xfrm>
              <a:off x="4166" y="2772"/>
              <a:ext cx="281" cy="94"/>
              <a:chOff x="4166" y="2772"/>
              <a:chExt cx="281" cy="94"/>
            </a:xfrm>
          </p:grpSpPr>
          <p:sp>
            <p:nvSpPr>
              <p:cNvPr id="701744" name="AutoShape 304"/>
              <p:cNvSpPr>
                <a:spLocks noChangeArrowheads="1"/>
              </p:cNvSpPr>
              <p:nvPr/>
            </p:nvSpPr>
            <p:spPr bwMode="auto">
              <a:xfrm>
                <a:off x="4166" y="2773"/>
                <a:ext cx="235" cy="71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DC0081"/>
                  </a:gs>
                  <a:gs pos="50000">
                    <a:srgbClr val="DC0081">
                      <a:gamma/>
                      <a:tint val="30196"/>
                      <a:invGamma/>
                    </a:srgbClr>
                  </a:gs>
                  <a:gs pos="100000">
                    <a:srgbClr val="DC008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45" name="Rectangle 305"/>
              <p:cNvSpPr>
                <a:spLocks noChangeArrowheads="1"/>
              </p:cNvSpPr>
              <p:nvPr/>
            </p:nvSpPr>
            <p:spPr bwMode="auto">
              <a:xfrm>
                <a:off x="4169" y="2772"/>
                <a:ext cx="278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CaMKII</a:t>
                </a:r>
              </a:p>
            </p:txBody>
          </p:sp>
        </p:grpSp>
        <p:sp>
          <p:nvSpPr>
            <p:cNvPr id="701746" name="Line 306"/>
            <p:cNvSpPr>
              <a:spLocks noChangeShapeType="1"/>
            </p:cNvSpPr>
            <p:nvPr/>
          </p:nvSpPr>
          <p:spPr bwMode="auto">
            <a:xfrm>
              <a:off x="3203" y="2652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47" name="Line 307"/>
            <p:cNvSpPr>
              <a:spLocks noChangeShapeType="1"/>
            </p:cNvSpPr>
            <p:nvPr/>
          </p:nvSpPr>
          <p:spPr bwMode="auto">
            <a:xfrm>
              <a:off x="2793" y="2364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93" name="Group 308"/>
            <p:cNvGrpSpPr>
              <a:grpSpLocks/>
            </p:cNvGrpSpPr>
            <p:nvPr/>
          </p:nvGrpSpPr>
          <p:grpSpPr bwMode="auto">
            <a:xfrm>
              <a:off x="2692" y="2232"/>
              <a:ext cx="244" cy="139"/>
              <a:chOff x="2692" y="2232"/>
              <a:chExt cx="244" cy="139"/>
            </a:xfrm>
          </p:grpSpPr>
          <p:sp>
            <p:nvSpPr>
              <p:cNvPr id="701749" name="AutoShape 309"/>
              <p:cNvSpPr>
                <a:spLocks noChangeArrowheads="1"/>
              </p:cNvSpPr>
              <p:nvPr/>
            </p:nvSpPr>
            <p:spPr bwMode="auto">
              <a:xfrm>
                <a:off x="2692" y="2232"/>
                <a:ext cx="199" cy="139"/>
              </a:xfrm>
              <a:prstGeom prst="roundRect">
                <a:avLst>
                  <a:gd name="adj" fmla="val 24708"/>
                </a:avLst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1594" name="Group 310"/>
              <p:cNvGrpSpPr>
                <a:grpSpLocks/>
              </p:cNvGrpSpPr>
              <p:nvPr/>
            </p:nvGrpSpPr>
            <p:grpSpPr bwMode="auto">
              <a:xfrm>
                <a:off x="2711" y="2275"/>
                <a:ext cx="225" cy="94"/>
                <a:chOff x="2711" y="2275"/>
                <a:chExt cx="225" cy="94"/>
              </a:xfrm>
            </p:grpSpPr>
            <p:sp>
              <p:nvSpPr>
                <p:cNvPr id="701751" name="AutoShape 311"/>
                <p:cNvSpPr>
                  <a:spLocks noChangeArrowheads="1"/>
                </p:cNvSpPr>
                <p:nvPr/>
              </p:nvSpPr>
              <p:spPr bwMode="auto">
                <a:xfrm>
                  <a:off x="2715" y="2279"/>
                  <a:ext cx="128" cy="68"/>
                </a:xfrm>
                <a:prstGeom prst="roundRect">
                  <a:avLst>
                    <a:gd name="adj" fmla="val 2439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752" name="Rectangle 312"/>
                <p:cNvSpPr>
                  <a:spLocks noChangeArrowheads="1"/>
                </p:cNvSpPr>
                <p:nvPr/>
              </p:nvSpPr>
              <p:spPr bwMode="auto">
                <a:xfrm>
                  <a:off x="2711" y="2275"/>
                  <a:ext cx="225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EGFR</a:t>
                  </a:r>
                </a:p>
              </p:txBody>
            </p:sp>
            <p:sp>
              <p:nvSpPr>
                <p:cNvPr id="701753" name="Rectangle 313"/>
                <p:cNvSpPr>
                  <a:spLocks noChangeArrowheads="1"/>
                </p:cNvSpPr>
                <p:nvPr/>
              </p:nvSpPr>
              <p:spPr bwMode="auto">
                <a:xfrm>
                  <a:off x="2746" y="2276"/>
                  <a:ext cx="85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01754" name="Line 314"/>
            <p:cNvSpPr>
              <a:spLocks noChangeShapeType="1"/>
            </p:cNvSpPr>
            <p:nvPr/>
          </p:nvSpPr>
          <p:spPr bwMode="auto">
            <a:xfrm>
              <a:off x="3938" y="2652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95" name="Group 315"/>
            <p:cNvGrpSpPr>
              <a:grpSpLocks/>
            </p:cNvGrpSpPr>
            <p:nvPr/>
          </p:nvGrpSpPr>
          <p:grpSpPr bwMode="auto">
            <a:xfrm>
              <a:off x="3859" y="2586"/>
              <a:ext cx="152" cy="101"/>
              <a:chOff x="3859" y="2586"/>
              <a:chExt cx="152" cy="101"/>
            </a:xfrm>
          </p:grpSpPr>
          <p:sp>
            <p:nvSpPr>
              <p:cNvPr id="701756" name="Oval 316"/>
              <p:cNvSpPr>
                <a:spLocks noChangeArrowheads="1"/>
              </p:cNvSpPr>
              <p:nvPr/>
            </p:nvSpPr>
            <p:spPr bwMode="auto">
              <a:xfrm>
                <a:off x="3859" y="2586"/>
                <a:ext cx="149" cy="94"/>
              </a:xfrm>
              <a:prstGeom prst="ellipse">
                <a:avLst/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57" name="Rectangle 317"/>
              <p:cNvSpPr>
                <a:spLocks noChangeArrowheads="1"/>
              </p:cNvSpPr>
              <p:nvPr/>
            </p:nvSpPr>
            <p:spPr bwMode="auto">
              <a:xfrm>
                <a:off x="3863" y="2604"/>
                <a:ext cx="14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500">
                    <a:solidFill>
                      <a:schemeClr val="tx1"/>
                    </a:solidFill>
                  </a:rPr>
                  <a:t>  Ca</a:t>
                </a:r>
              </a:p>
            </p:txBody>
          </p:sp>
        </p:grpSp>
        <p:sp>
          <p:nvSpPr>
            <p:cNvPr id="701758" name="Line 318"/>
            <p:cNvSpPr>
              <a:spLocks noChangeShapeType="1"/>
            </p:cNvSpPr>
            <p:nvPr/>
          </p:nvSpPr>
          <p:spPr bwMode="auto">
            <a:xfrm>
              <a:off x="2447" y="249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598" name="Group 319"/>
            <p:cNvGrpSpPr>
              <a:grpSpLocks/>
            </p:cNvGrpSpPr>
            <p:nvPr/>
          </p:nvGrpSpPr>
          <p:grpSpPr bwMode="auto">
            <a:xfrm>
              <a:off x="2321" y="2451"/>
              <a:ext cx="235" cy="94"/>
              <a:chOff x="2321" y="2451"/>
              <a:chExt cx="235" cy="94"/>
            </a:xfrm>
          </p:grpSpPr>
          <p:sp>
            <p:nvSpPr>
              <p:cNvPr id="701760" name="AutoShape 320"/>
              <p:cNvSpPr>
                <a:spLocks noChangeArrowheads="1"/>
              </p:cNvSpPr>
              <p:nvPr/>
            </p:nvSpPr>
            <p:spPr bwMode="auto">
              <a:xfrm>
                <a:off x="2321" y="2453"/>
                <a:ext cx="235" cy="70"/>
              </a:xfrm>
              <a:prstGeom prst="roundRect">
                <a:avLst>
                  <a:gd name="adj" fmla="val 24398"/>
                </a:avLst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61" name="Rectangle 321"/>
              <p:cNvSpPr>
                <a:spLocks noChangeArrowheads="1"/>
              </p:cNvSpPr>
              <p:nvPr/>
            </p:nvSpPr>
            <p:spPr bwMode="auto">
              <a:xfrm>
                <a:off x="2372" y="2451"/>
                <a:ext cx="179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600">
                    <a:solidFill>
                      <a:schemeClr val="tx1"/>
                    </a:solidFill>
                  </a:rPr>
                  <a:t>PLC</a:t>
                </a:r>
              </a:p>
            </p:txBody>
          </p:sp>
        </p:grpSp>
        <p:sp>
          <p:nvSpPr>
            <p:cNvPr id="701762" name="Line 322"/>
            <p:cNvSpPr>
              <a:spLocks noChangeShapeType="1"/>
            </p:cNvSpPr>
            <p:nvPr/>
          </p:nvSpPr>
          <p:spPr bwMode="auto">
            <a:xfrm>
              <a:off x="2316" y="2806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63" name="Line 323"/>
            <p:cNvSpPr>
              <a:spLocks noChangeShapeType="1"/>
            </p:cNvSpPr>
            <p:nvPr/>
          </p:nvSpPr>
          <p:spPr bwMode="auto">
            <a:xfrm>
              <a:off x="2447" y="26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601" name="Group 324"/>
            <p:cNvGrpSpPr>
              <a:grpSpLocks/>
            </p:cNvGrpSpPr>
            <p:nvPr/>
          </p:nvGrpSpPr>
          <p:grpSpPr bwMode="auto">
            <a:xfrm>
              <a:off x="2368" y="2586"/>
              <a:ext cx="184" cy="101"/>
              <a:chOff x="2368" y="2586"/>
              <a:chExt cx="184" cy="101"/>
            </a:xfrm>
          </p:grpSpPr>
          <p:sp>
            <p:nvSpPr>
              <p:cNvPr id="701765" name="Oval 325"/>
              <p:cNvSpPr>
                <a:spLocks noChangeArrowheads="1"/>
              </p:cNvSpPr>
              <p:nvPr/>
            </p:nvSpPr>
            <p:spPr bwMode="auto">
              <a:xfrm>
                <a:off x="2368" y="2586"/>
                <a:ext cx="149" cy="94"/>
              </a:xfrm>
              <a:prstGeom prst="ellipse">
                <a:avLst/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66" name="Rectangle 326"/>
              <p:cNvSpPr>
                <a:spLocks noChangeArrowheads="1"/>
              </p:cNvSpPr>
              <p:nvPr/>
            </p:nvSpPr>
            <p:spPr bwMode="auto">
              <a:xfrm>
                <a:off x="2375" y="2604"/>
                <a:ext cx="17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500">
                    <a:solidFill>
                      <a:schemeClr val="tx1"/>
                    </a:solidFill>
                  </a:rPr>
                  <a:t>DAG</a:t>
                </a:r>
              </a:p>
            </p:txBody>
          </p:sp>
        </p:grpSp>
        <p:grpSp>
          <p:nvGrpSpPr>
            <p:cNvPr id="701602" name="Group 327"/>
            <p:cNvGrpSpPr>
              <a:grpSpLocks/>
            </p:cNvGrpSpPr>
            <p:nvPr/>
          </p:nvGrpSpPr>
          <p:grpSpPr bwMode="auto">
            <a:xfrm>
              <a:off x="2174" y="2759"/>
              <a:ext cx="155" cy="101"/>
              <a:chOff x="2174" y="2759"/>
              <a:chExt cx="155" cy="101"/>
            </a:xfrm>
          </p:grpSpPr>
          <p:sp>
            <p:nvSpPr>
              <p:cNvPr id="701768" name="Oval 328"/>
              <p:cNvSpPr>
                <a:spLocks noChangeArrowheads="1"/>
              </p:cNvSpPr>
              <p:nvPr/>
            </p:nvSpPr>
            <p:spPr bwMode="auto">
              <a:xfrm>
                <a:off x="2174" y="2759"/>
                <a:ext cx="149" cy="94"/>
              </a:xfrm>
              <a:prstGeom prst="ellipse">
                <a:avLst/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69" name="Rectangle 329"/>
              <p:cNvSpPr>
                <a:spLocks noChangeArrowheads="1"/>
              </p:cNvSpPr>
              <p:nvPr/>
            </p:nvSpPr>
            <p:spPr bwMode="auto">
              <a:xfrm>
                <a:off x="2181" y="2777"/>
                <a:ext cx="14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36513" tIns="19050" rIns="36513" bIns="19050">
                <a:spAutoFit/>
              </a:bodyPr>
              <a:lstStyle/>
              <a:p>
                <a:pPr defTabSz="146050"/>
                <a:r>
                  <a:rPr lang="en-US" sz="500">
                    <a:solidFill>
                      <a:schemeClr val="tx1"/>
                    </a:solidFill>
                  </a:rPr>
                  <a:t>  Ca</a:t>
                </a:r>
              </a:p>
            </p:txBody>
          </p:sp>
        </p:grpSp>
        <p:sp>
          <p:nvSpPr>
            <p:cNvPr id="701770" name="Line 330"/>
            <p:cNvSpPr>
              <a:spLocks noChangeShapeType="1"/>
            </p:cNvSpPr>
            <p:nvPr/>
          </p:nvSpPr>
          <p:spPr bwMode="auto">
            <a:xfrm>
              <a:off x="2447" y="2364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01605" name="Group 331"/>
            <p:cNvGrpSpPr>
              <a:grpSpLocks/>
            </p:cNvGrpSpPr>
            <p:nvPr/>
          </p:nvGrpSpPr>
          <p:grpSpPr bwMode="auto">
            <a:xfrm>
              <a:off x="2377" y="2232"/>
              <a:ext cx="151" cy="139"/>
              <a:chOff x="2377" y="2232"/>
              <a:chExt cx="151" cy="139"/>
            </a:xfrm>
          </p:grpSpPr>
          <p:sp>
            <p:nvSpPr>
              <p:cNvPr id="701772" name="AutoShape 332"/>
              <p:cNvSpPr>
                <a:spLocks noChangeArrowheads="1"/>
              </p:cNvSpPr>
              <p:nvPr/>
            </p:nvSpPr>
            <p:spPr bwMode="auto">
              <a:xfrm>
                <a:off x="2377" y="2232"/>
                <a:ext cx="131" cy="139"/>
              </a:xfrm>
              <a:prstGeom prst="roundRect">
                <a:avLst>
                  <a:gd name="adj" fmla="val 24708"/>
                </a:avLst>
              </a:prstGeom>
              <a:gradFill rotWithShape="0">
                <a:gsLst>
                  <a:gs pos="0">
                    <a:srgbClr val="FE9B03"/>
                  </a:gs>
                  <a:gs pos="50000">
                    <a:srgbClr val="FE9B03">
                      <a:gamma/>
                      <a:tint val="30196"/>
                      <a:invGamma/>
                    </a:srgbClr>
                  </a:gs>
                  <a:gs pos="100000">
                    <a:srgbClr val="FE9B0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1610" name="Group 333"/>
              <p:cNvGrpSpPr>
                <a:grpSpLocks/>
              </p:cNvGrpSpPr>
              <p:nvPr/>
            </p:nvGrpSpPr>
            <p:grpSpPr bwMode="auto">
              <a:xfrm>
                <a:off x="2390" y="2275"/>
                <a:ext cx="138" cy="94"/>
                <a:chOff x="2390" y="2275"/>
                <a:chExt cx="138" cy="94"/>
              </a:xfrm>
            </p:grpSpPr>
            <p:sp>
              <p:nvSpPr>
                <p:cNvPr id="701774" name="AutoShape 334"/>
                <p:cNvSpPr>
                  <a:spLocks noChangeArrowheads="1"/>
                </p:cNvSpPr>
                <p:nvPr/>
              </p:nvSpPr>
              <p:spPr bwMode="auto">
                <a:xfrm>
                  <a:off x="2400" y="2279"/>
                  <a:ext cx="128" cy="68"/>
                </a:xfrm>
                <a:prstGeom prst="roundRect">
                  <a:avLst>
                    <a:gd name="adj" fmla="val 2439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775" name="Rectangle 335"/>
                <p:cNvSpPr>
                  <a:spLocks noChangeArrowheads="1"/>
                </p:cNvSpPr>
                <p:nvPr/>
              </p:nvSpPr>
              <p:spPr bwMode="auto">
                <a:xfrm>
                  <a:off x="2390" y="2275"/>
                  <a:ext cx="108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sp>
              <p:nvSpPr>
                <p:cNvPr id="701776" name="Rectangle 336"/>
                <p:cNvSpPr>
                  <a:spLocks noChangeArrowheads="1"/>
                </p:cNvSpPr>
                <p:nvPr/>
              </p:nvSpPr>
              <p:spPr bwMode="auto">
                <a:xfrm>
                  <a:off x="2427" y="2275"/>
                  <a:ext cx="101" cy="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6513" tIns="19050" rIns="36513" bIns="19050">
                  <a:spAutoFit/>
                </a:bodyPr>
                <a:lstStyle/>
                <a:p>
                  <a:pPr defTabSz="146050"/>
                  <a:r>
                    <a:rPr lang="en-US" sz="600">
                      <a:solidFill>
                        <a:schemeClr val="tx1"/>
                      </a:solidFill>
                      <a:latin typeface="Symbol" pitchFamily="18" charset="2"/>
                    </a:rPr>
                    <a:t>a</a:t>
                  </a:r>
                </a:p>
              </p:txBody>
            </p:sp>
          </p:grpSp>
        </p:grpSp>
        <p:grpSp>
          <p:nvGrpSpPr>
            <p:cNvPr id="701651" name="Group 337"/>
            <p:cNvGrpSpPr>
              <a:grpSpLocks/>
            </p:cNvGrpSpPr>
            <p:nvPr/>
          </p:nvGrpSpPr>
          <p:grpSpPr bwMode="auto">
            <a:xfrm>
              <a:off x="2793" y="2676"/>
              <a:ext cx="14" cy="198"/>
              <a:chOff x="2793" y="2676"/>
              <a:chExt cx="14" cy="198"/>
            </a:xfrm>
          </p:grpSpPr>
          <p:sp>
            <p:nvSpPr>
              <p:cNvPr id="701778" name="Line 338"/>
              <p:cNvSpPr>
                <a:spLocks noChangeShapeType="1"/>
              </p:cNvSpPr>
              <p:nvPr/>
            </p:nvSpPr>
            <p:spPr bwMode="auto">
              <a:xfrm>
                <a:off x="2793" y="2676"/>
                <a:ext cx="0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79" name="Line 339"/>
              <p:cNvSpPr>
                <a:spLocks noChangeShapeType="1"/>
              </p:cNvSpPr>
              <p:nvPr/>
            </p:nvSpPr>
            <p:spPr bwMode="auto">
              <a:xfrm>
                <a:off x="2793" y="2816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1652" name="Group 340"/>
              <p:cNvGrpSpPr>
                <a:grpSpLocks/>
              </p:cNvGrpSpPr>
              <p:nvPr/>
            </p:nvGrpSpPr>
            <p:grpSpPr bwMode="auto">
              <a:xfrm>
                <a:off x="2793" y="2796"/>
                <a:ext cx="14" cy="21"/>
                <a:chOff x="2793" y="2796"/>
                <a:chExt cx="14" cy="21"/>
              </a:xfrm>
            </p:grpSpPr>
            <p:sp>
              <p:nvSpPr>
                <p:cNvPr id="701781" name="Arc 341"/>
                <p:cNvSpPr>
                  <a:spLocks/>
                </p:cNvSpPr>
                <p:nvPr/>
              </p:nvSpPr>
              <p:spPr bwMode="auto">
                <a:xfrm>
                  <a:off x="2793" y="2796"/>
                  <a:ext cx="14" cy="1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782" name="Arc 342"/>
                <p:cNvSpPr>
                  <a:spLocks/>
                </p:cNvSpPr>
                <p:nvPr/>
              </p:nvSpPr>
              <p:spPr bwMode="auto">
                <a:xfrm>
                  <a:off x="2793" y="2805"/>
                  <a:ext cx="14" cy="1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01655" name="Group 343"/>
          <p:cNvGrpSpPr>
            <a:grpSpLocks/>
          </p:cNvGrpSpPr>
          <p:nvPr/>
        </p:nvGrpSpPr>
        <p:grpSpPr bwMode="auto">
          <a:xfrm>
            <a:off x="6248400" y="1585915"/>
            <a:ext cx="2763838" cy="417513"/>
            <a:chOff x="3926" y="967"/>
            <a:chExt cx="1741" cy="263"/>
          </a:xfrm>
        </p:grpSpPr>
        <p:sp>
          <p:nvSpPr>
            <p:cNvPr id="701784" name="Text Box 344"/>
            <p:cNvSpPr txBox="1">
              <a:spLocks noChangeArrowheads="1"/>
            </p:cNvSpPr>
            <p:nvPr/>
          </p:nvSpPr>
          <p:spPr bwMode="auto">
            <a:xfrm>
              <a:off x="3926" y="967"/>
              <a:ext cx="1741" cy="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Arial" pitchFamily="34" charset="0"/>
                </a:rPr>
                <a:t>A + B                   C</a:t>
              </a:r>
            </a:p>
          </p:txBody>
        </p:sp>
        <p:grpSp>
          <p:nvGrpSpPr>
            <p:cNvPr id="701664" name="Group 345"/>
            <p:cNvGrpSpPr>
              <a:grpSpLocks/>
            </p:cNvGrpSpPr>
            <p:nvPr/>
          </p:nvGrpSpPr>
          <p:grpSpPr bwMode="auto">
            <a:xfrm>
              <a:off x="4550" y="1008"/>
              <a:ext cx="624" cy="192"/>
              <a:chOff x="4022" y="2592"/>
              <a:chExt cx="624" cy="192"/>
            </a:xfrm>
          </p:grpSpPr>
          <p:sp>
            <p:nvSpPr>
              <p:cNvPr id="701786" name="Line 346"/>
              <p:cNvSpPr>
                <a:spLocks noChangeShapeType="1"/>
              </p:cNvSpPr>
              <p:nvPr/>
            </p:nvSpPr>
            <p:spPr bwMode="auto">
              <a:xfrm flipH="1" flipV="1">
                <a:off x="4022" y="268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87" name="Line 347"/>
              <p:cNvSpPr>
                <a:spLocks noChangeShapeType="1"/>
              </p:cNvSpPr>
              <p:nvPr/>
            </p:nvSpPr>
            <p:spPr bwMode="auto">
              <a:xfrm>
                <a:off x="4022" y="268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1788" name="Line 348"/>
              <p:cNvSpPr>
                <a:spLocks noChangeShapeType="1"/>
              </p:cNvSpPr>
              <p:nvPr/>
            </p:nvSpPr>
            <p:spPr bwMode="auto">
              <a:xfrm flipH="1" flipV="1">
                <a:off x="4550" y="2592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1789" name="Text Box 349"/>
          <p:cNvSpPr txBox="1">
            <a:spLocks noChangeArrowheads="1"/>
          </p:cNvSpPr>
          <p:nvPr/>
        </p:nvSpPr>
        <p:spPr bwMode="auto">
          <a:xfrm>
            <a:off x="4191000" y="5181600"/>
            <a:ext cx="4564776" cy="4173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Differential equation representation</a:t>
            </a:r>
          </a:p>
        </p:txBody>
      </p:sp>
      <p:sp>
        <p:nvSpPr>
          <p:cNvPr id="701790" name="Rectangle 350"/>
          <p:cNvSpPr>
            <a:spLocks noChangeArrowheads="1"/>
          </p:cNvSpPr>
          <p:nvPr/>
        </p:nvSpPr>
        <p:spPr bwMode="auto">
          <a:xfrm>
            <a:off x="4333875" y="5638800"/>
            <a:ext cx="4240263" cy="4173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dA/dt = -kf[A][B] + kb[C] + flux</a:t>
            </a:r>
          </a:p>
        </p:txBody>
      </p:sp>
      <p:grpSp>
        <p:nvGrpSpPr>
          <p:cNvPr id="701667" name="Group 351"/>
          <p:cNvGrpSpPr>
            <a:grpSpLocks/>
          </p:cNvGrpSpPr>
          <p:nvPr/>
        </p:nvGrpSpPr>
        <p:grpSpPr bwMode="auto">
          <a:xfrm rot="5400000">
            <a:off x="4800600" y="3200400"/>
            <a:ext cx="762000" cy="2438400"/>
            <a:chOff x="3456" y="2736"/>
            <a:chExt cx="480" cy="1536"/>
          </a:xfrm>
        </p:grpSpPr>
        <p:sp>
          <p:nvSpPr>
            <p:cNvPr id="701792" name="AutoShape 352"/>
            <p:cNvSpPr>
              <a:spLocks noChangeArrowheads="1"/>
            </p:cNvSpPr>
            <p:nvPr/>
          </p:nvSpPr>
          <p:spPr bwMode="auto">
            <a:xfrm>
              <a:off x="3456" y="3696"/>
              <a:ext cx="480" cy="576"/>
            </a:xfrm>
            <a:prstGeom prst="can">
              <a:avLst>
                <a:gd name="adj" fmla="val 2166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3" name="AutoShape 353"/>
            <p:cNvSpPr>
              <a:spLocks noChangeArrowheads="1"/>
            </p:cNvSpPr>
            <p:nvPr/>
          </p:nvSpPr>
          <p:spPr bwMode="auto">
            <a:xfrm>
              <a:off x="3456" y="2928"/>
              <a:ext cx="480" cy="576"/>
            </a:xfrm>
            <a:prstGeom prst="can">
              <a:avLst>
                <a:gd name="adj" fmla="val 2166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4" name="Line 354"/>
            <p:cNvSpPr>
              <a:spLocks noChangeShapeType="1"/>
            </p:cNvSpPr>
            <p:nvPr/>
          </p:nvSpPr>
          <p:spPr bwMode="auto">
            <a:xfrm flipV="1">
              <a:off x="369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5" name="Line 355"/>
            <p:cNvSpPr>
              <a:spLocks noChangeShapeType="1"/>
            </p:cNvSpPr>
            <p:nvPr/>
          </p:nvSpPr>
          <p:spPr bwMode="auto">
            <a:xfrm flipV="1">
              <a:off x="3696" y="27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6" name="Oval 356"/>
            <p:cNvSpPr>
              <a:spLocks noChangeArrowheads="1"/>
            </p:cNvSpPr>
            <p:nvPr/>
          </p:nvSpPr>
          <p:spPr bwMode="auto">
            <a:xfrm>
              <a:off x="3552" y="3120"/>
              <a:ext cx="240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7" name="AutoShape 357"/>
            <p:cNvSpPr>
              <a:spLocks noChangeArrowheads="1"/>
            </p:cNvSpPr>
            <p:nvPr/>
          </p:nvSpPr>
          <p:spPr bwMode="auto">
            <a:xfrm>
              <a:off x="3696" y="3264"/>
              <a:ext cx="192" cy="14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8" name="Oval 358"/>
            <p:cNvSpPr>
              <a:spLocks noChangeArrowheads="1"/>
            </p:cNvSpPr>
            <p:nvPr/>
          </p:nvSpPr>
          <p:spPr bwMode="auto">
            <a:xfrm>
              <a:off x="3552" y="3888"/>
              <a:ext cx="240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799" name="AutoShape 359"/>
            <p:cNvSpPr>
              <a:spLocks noChangeArrowheads="1"/>
            </p:cNvSpPr>
            <p:nvPr/>
          </p:nvSpPr>
          <p:spPr bwMode="auto">
            <a:xfrm>
              <a:off x="3696" y="4032"/>
              <a:ext cx="192" cy="14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1800" name="Text Box 360"/>
          <p:cNvSpPr txBox="1">
            <a:spLocks noChangeArrowheads="1"/>
          </p:cNvSpPr>
          <p:nvPr/>
        </p:nvSpPr>
        <p:spPr bwMode="auto">
          <a:xfrm>
            <a:off x="3962400" y="3048000"/>
            <a:ext cx="4876800" cy="7423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Diffusion represented as flux of molecules between compartments</a:t>
            </a:r>
          </a:p>
        </p:txBody>
      </p:sp>
      <p:grpSp>
        <p:nvGrpSpPr>
          <p:cNvPr id="701673" name="Group 361"/>
          <p:cNvGrpSpPr>
            <a:grpSpLocks/>
          </p:cNvGrpSpPr>
          <p:nvPr/>
        </p:nvGrpSpPr>
        <p:grpSpPr bwMode="auto">
          <a:xfrm rot="5400000">
            <a:off x="7239000" y="3200400"/>
            <a:ext cx="762000" cy="2438400"/>
            <a:chOff x="3456" y="2736"/>
            <a:chExt cx="480" cy="1536"/>
          </a:xfrm>
        </p:grpSpPr>
        <p:sp>
          <p:nvSpPr>
            <p:cNvPr id="701802" name="AutoShape 362"/>
            <p:cNvSpPr>
              <a:spLocks noChangeArrowheads="1"/>
            </p:cNvSpPr>
            <p:nvPr/>
          </p:nvSpPr>
          <p:spPr bwMode="auto">
            <a:xfrm>
              <a:off x="3456" y="3696"/>
              <a:ext cx="480" cy="576"/>
            </a:xfrm>
            <a:prstGeom prst="can">
              <a:avLst>
                <a:gd name="adj" fmla="val 2166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3" name="AutoShape 363"/>
            <p:cNvSpPr>
              <a:spLocks noChangeArrowheads="1"/>
            </p:cNvSpPr>
            <p:nvPr/>
          </p:nvSpPr>
          <p:spPr bwMode="auto">
            <a:xfrm>
              <a:off x="3456" y="2928"/>
              <a:ext cx="480" cy="576"/>
            </a:xfrm>
            <a:prstGeom prst="can">
              <a:avLst>
                <a:gd name="adj" fmla="val 2166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4" name="Line 364"/>
            <p:cNvSpPr>
              <a:spLocks noChangeShapeType="1"/>
            </p:cNvSpPr>
            <p:nvPr/>
          </p:nvSpPr>
          <p:spPr bwMode="auto">
            <a:xfrm flipV="1">
              <a:off x="369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5" name="Line 365"/>
            <p:cNvSpPr>
              <a:spLocks noChangeShapeType="1"/>
            </p:cNvSpPr>
            <p:nvPr/>
          </p:nvSpPr>
          <p:spPr bwMode="auto">
            <a:xfrm flipV="1">
              <a:off x="3696" y="27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6" name="Oval 366"/>
            <p:cNvSpPr>
              <a:spLocks noChangeArrowheads="1"/>
            </p:cNvSpPr>
            <p:nvPr/>
          </p:nvSpPr>
          <p:spPr bwMode="auto">
            <a:xfrm>
              <a:off x="3552" y="3120"/>
              <a:ext cx="240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7" name="AutoShape 367"/>
            <p:cNvSpPr>
              <a:spLocks noChangeArrowheads="1"/>
            </p:cNvSpPr>
            <p:nvPr/>
          </p:nvSpPr>
          <p:spPr bwMode="auto">
            <a:xfrm>
              <a:off x="3696" y="3264"/>
              <a:ext cx="192" cy="14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8" name="Oval 368"/>
            <p:cNvSpPr>
              <a:spLocks noChangeArrowheads="1"/>
            </p:cNvSpPr>
            <p:nvPr/>
          </p:nvSpPr>
          <p:spPr bwMode="auto">
            <a:xfrm>
              <a:off x="3552" y="3888"/>
              <a:ext cx="240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1809" name="AutoShape 369"/>
            <p:cNvSpPr>
              <a:spLocks noChangeArrowheads="1"/>
            </p:cNvSpPr>
            <p:nvPr/>
          </p:nvSpPr>
          <p:spPr bwMode="auto">
            <a:xfrm>
              <a:off x="3696" y="4032"/>
              <a:ext cx="192" cy="14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Oval 2"/>
          <p:cNvSpPr>
            <a:spLocks noChangeArrowheads="1"/>
          </p:cNvSpPr>
          <p:nvPr/>
        </p:nvSpPr>
        <p:spPr bwMode="auto">
          <a:xfrm>
            <a:off x="457200" y="4114800"/>
            <a:ext cx="2590800" cy="2057400"/>
          </a:xfrm>
          <a:prstGeom prst="ellipse">
            <a:avLst/>
          </a:prstGeom>
          <a:gradFill rotWithShape="0">
            <a:gsLst>
              <a:gs pos="0">
                <a:srgbClr val="DC0081"/>
              </a:gs>
              <a:gs pos="100000">
                <a:srgbClr val="AF00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491" name="Oval 3"/>
          <p:cNvSpPr>
            <a:spLocks noChangeArrowheads="1"/>
          </p:cNvSpPr>
          <p:nvPr/>
        </p:nvSpPr>
        <p:spPr bwMode="auto">
          <a:xfrm>
            <a:off x="1577975" y="4238625"/>
            <a:ext cx="774700" cy="946150"/>
          </a:xfrm>
          <a:prstGeom prst="ellipse">
            <a:avLst/>
          </a:prstGeom>
          <a:gradFill rotWithShape="0">
            <a:gsLst>
              <a:gs pos="0">
                <a:srgbClr val="FE6464"/>
              </a:gs>
              <a:gs pos="100000">
                <a:srgbClr val="752E2E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auto">
          <a:xfrm>
            <a:off x="1447800" y="2438400"/>
            <a:ext cx="685800" cy="1828800"/>
          </a:xfrm>
          <a:prstGeom prst="can">
            <a:avLst>
              <a:gd name="adj" fmla="val 22222"/>
            </a:avLst>
          </a:pr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325" y="1185863"/>
            <a:ext cx="1543050" cy="1595437"/>
            <a:chOff x="198" y="747"/>
            <a:chExt cx="972" cy="1005"/>
          </a:xfrm>
        </p:grpSpPr>
        <p:sp>
          <p:nvSpPr>
            <p:cNvPr id="703494" name="AutoShape 6"/>
            <p:cNvSpPr>
              <a:spLocks noChangeArrowheads="1"/>
            </p:cNvSpPr>
            <p:nvPr/>
          </p:nvSpPr>
          <p:spPr bwMode="auto">
            <a:xfrm rot="19020000" flipH="1">
              <a:off x="559" y="675"/>
              <a:ext cx="240" cy="1152"/>
            </a:xfrm>
            <a:prstGeom prst="can">
              <a:avLst>
                <a:gd name="adj" fmla="val 40000"/>
              </a:avLst>
            </a:prstGeom>
            <a:gradFill rotWithShape="0">
              <a:gsLst>
                <a:gs pos="0">
                  <a:srgbClr val="A50061"/>
                </a:gs>
                <a:gs pos="100000">
                  <a:srgbClr val="DC0081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495" name="Freeform 7"/>
            <p:cNvSpPr>
              <a:spLocks noChangeArrowheads="1"/>
            </p:cNvSpPr>
            <p:nvPr/>
          </p:nvSpPr>
          <p:spPr bwMode="auto">
            <a:xfrm rot="13860000">
              <a:off x="216" y="984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496" name="Freeform 8"/>
            <p:cNvSpPr>
              <a:spLocks noChangeArrowheads="1"/>
            </p:cNvSpPr>
            <p:nvPr/>
          </p:nvSpPr>
          <p:spPr bwMode="auto">
            <a:xfrm rot="13860000">
              <a:off x="312" y="1080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497" name="Freeform 9"/>
            <p:cNvSpPr>
              <a:spLocks noChangeArrowheads="1"/>
            </p:cNvSpPr>
            <p:nvPr/>
          </p:nvSpPr>
          <p:spPr bwMode="auto">
            <a:xfrm rot="13860000">
              <a:off x="408" y="1176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498" name="Freeform 10"/>
            <p:cNvSpPr>
              <a:spLocks noChangeArrowheads="1"/>
            </p:cNvSpPr>
            <p:nvPr/>
          </p:nvSpPr>
          <p:spPr bwMode="auto">
            <a:xfrm rot="13860000">
              <a:off x="504" y="1272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499" name="Freeform 11"/>
            <p:cNvSpPr>
              <a:spLocks noChangeArrowheads="1"/>
            </p:cNvSpPr>
            <p:nvPr/>
          </p:nvSpPr>
          <p:spPr bwMode="auto">
            <a:xfrm rot="13860000">
              <a:off x="600" y="1368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0" name="Freeform 12"/>
            <p:cNvSpPr>
              <a:spLocks noChangeArrowheads="1"/>
            </p:cNvSpPr>
            <p:nvPr/>
          </p:nvSpPr>
          <p:spPr bwMode="auto">
            <a:xfrm rot="13860000">
              <a:off x="696" y="1464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1" name="Freeform 13"/>
            <p:cNvSpPr>
              <a:spLocks noChangeArrowheads="1"/>
            </p:cNvSpPr>
            <p:nvPr/>
          </p:nvSpPr>
          <p:spPr bwMode="auto">
            <a:xfrm rot="13860000" flipH="1" flipV="1">
              <a:off x="440" y="840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2" name="Freeform 14"/>
            <p:cNvSpPr>
              <a:spLocks noChangeArrowheads="1"/>
            </p:cNvSpPr>
            <p:nvPr/>
          </p:nvSpPr>
          <p:spPr bwMode="auto">
            <a:xfrm rot="13860000" flipH="1" flipV="1">
              <a:off x="535" y="936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3" name="Freeform 15"/>
            <p:cNvSpPr>
              <a:spLocks noChangeArrowheads="1"/>
            </p:cNvSpPr>
            <p:nvPr/>
          </p:nvSpPr>
          <p:spPr bwMode="auto">
            <a:xfrm rot="13860000" flipH="1" flipV="1">
              <a:off x="632" y="1032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4" name="Freeform 16"/>
            <p:cNvSpPr>
              <a:spLocks noChangeArrowheads="1"/>
            </p:cNvSpPr>
            <p:nvPr/>
          </p:nvSpPr>
          <p:spPr bwMode="auto">
            <a:xfrm rot="13860000" flipH="1" flipV="1">
              <a:off x="728" y="1128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5" name="Freeform 17"/>
            <p:cNvSpPr>
              <a:spLocks noChangeArrowheads="1"/>
            </p:cNvSpPr>
            <p:nvPr/>
          </p:nvSpPr>
          <p:spPr bwMode="auto">
            <a:xfrm rot="13860000" flipH="1" flipV="1">
              <a:off x="823" y="1224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6" name="Freeform 18"/>
            <p:cNvSpPr>
              <a:spLocks noChangeArrowheads="1"/>
            </p:cNvSpPr>
            <p:nvPr/>
          </p:nvSpPr>
          <p:spPr bwMode="auto">
            <a:xfrm rot="13860000" flipH="1" flipV="1">
              <a:off x="920" y="1320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7" name="Freeform 19"/>
            <p:cNvSpPr>
              <a:spLocks noChangeArrowheads="1"/>
            </p:cNvSpPr>
            <p:nvPr/>
          </p:nvSpPr>
          <p:spPr bwMode="auto">
            <a:xfrm rot="13860000" flipH="1" flipV="1">
              <a:off x="1016" y="1416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08" name="Freeform 20"/>
            <p:cNvSpPr>
              <a:spLocks noChangeArrowheads="1"/>
            </p:cNvSpPr>
            <p:nvPr/>
          </p:nvSpPr>
          <p:spPr bwMode="auto">
            <a:xfrm rot="13860000">
              <a:off x="792" y="1560"/>
              <a:ext cx="144" cy="96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3509" name="AutoShape 21"/>
          <p:cNvSpPr>
            <a:spLocks noChangeArrowheads="1"/>
          </p:cNvSpPr>
          <p:nvPr/>
        </p:nvSpPr>
        <p:spPr bwMode="auto">
          <a:xfrm rot="2580000">
            <a:off x="2387600" y="1071563"/>
            <a:ext cx="381000" cy="1828800"/>
          </a:xfrm>
          <a:prstGeom prst="can">
            <a:avLst>
              <a:gd name="adj" fmla="val 40000"/>
            </a:avLst>
          </a:prstGeom>
          <a:gradFill rotWithShape="0">
            <a:gsLst>
              <a:gs pos="0">
                <a:srgbClr val="A50061"/>
              </a:gs>
              <a:gs pos="100000">
                <a:srgbClr val="DC0081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0" name="Freeform 22"/>
          <p:cNvSpPr>
            <a:spLocks noChangeArrowheads="1"/>
          </p:cNvSpPr>
          <p:nvPr/>
        </p:nvSpPr>
        <p:spPr bwMode="auto">
          <a:xfrm rot="7740000" flipH="1">
            <a:off x="2933700" y="17145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1" name="Freeform 23"/>
          <p:cNvSpPr>
            <a:spLocks noChangeArrowheads="1"/>
          </p:cNvSpPr>
          <p:nvPr/>
        </p:nvSpPr>
        <p:spPr bwMode="auto">
          <a:xfrm rot="7740000" flipH="1">
            <a:off x="2781300" y="18669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2" name="Freeform 24"/>
          <p:cNvSpPr>
            <a:spLocks noChangeArrowheads="1"/>
          </p:cNvSpPr>
          <p:nvPr/>
        </p:nvSpPr>
        <p:spPr bwMode="auto">
          <a:xfrm rot="7740000" flipH="1">
            <a:off x="2627313" y="20193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3" name="Freeform 25"/>
          <p:cNvSpPr>
            <a:spLocks noChangeArrowheads="1"/>
          </p:cNvSpPr>
          <p:nvPr/>
        </p:nvSpPr>
        <p:spPr bwMode="auto">
          <a:xfrm rot="7740000" flipH="1">
            <a:off x="2476500" y="21717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4" name="Freeform 26"/>
          <p:cNvSpPr>
            <a:spLocks noChangeArrowheads="1"/>
          </p:cNvSpPr>
          <p:nvPr/>
        </p:nvSpPr>
        <p:spPr bwMode="auto">
          <a:xfrm rot="7740000" flipH="1">
            <a:off x="2324100" y="23241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5" name="Freeform 27"/>
          <p:cNvSpPr>
            <a:spLocks noChangeArrowheads="1"/>
          </p:cNvSpPr>
          <p:nvPr/>
        </p:nvSpPr>
        <p:spPr bwMode="auto">
          <a:xfrm rot="7740000" flipV="1">
            <a:off x="2730500" y="1331913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6" name="Freeform 28"/>
          <p:cNvSpPr>
            <a:spLocks noChangeArrowheads="1"/>
          </p:cNvSpPr>
          <p:nvPr/>
        </p:nvSpPr>
        <p:spPr bwMode="auto">
          <a:xfrm rot="7740000" flipV="1">
            <a:off x="2578100" y="14859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7" name="Freeform 29"/>
          <p:cNvSpPr>
            <a:spLocks noChangeArrowheads="1"/>
          </p:cNvSpPr>
          <p:nvPr/>
        </p:nvSpPr>
        <p:spPr bwMode="auto">
          <a:xfrm rot="7740000" flipV="1">
            <a:off x="2425700" y="1636713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8" name="Freeform 30"/>
          <p:cNvSpPr>
            <a:spLocks noChangeArrowheads="1"/>
          </p:cNvSpPr>
          <p:nvPr/>
        </p:nvSpPr>
        <p:spPr bwMode="auto">
          <a:xfrm rot="7740000" flipV="1">
            <a:off x="2273300" y="1789113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19" name="Freeform 31"/>
          <p:cNvSpPr>
            <a:spLocks noChangeArrowheads="1"/>
          </p:cNvSpPr>
          <p:nvPr/>
        </p:nvSpPr>
        <p:spPr bwMode="auto">
          <a:xfrm rot="7740000" flipV="1">
            <a:off x="2120900" y="19431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20" name="Freeform 32"/>
          <p:cNvSpPr>
            <a:spLocks noChangeArrowheads="1"/>
          </p:cNvSpPr>
          <p:nvPr/>
        </p:nvSpPr>
        <p:spPr bwMode="auto">
          <a:xfrm rot="7740000" flipV="1">
            <a:off x="1968500" y="2093913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21" name="Freeform 33"/>
          <p:cNvSpPr>
            <a:spLocks noChangeArrowheads="1"/>
          </p:cNvSpPr>
          <p:nvPr/>
        </p:nvSpPr>
        <p:spPr bwMode="auto">
          <a:xfrm rot="7740000" flipV="1">
            <a:off x="1816100" y="2246313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22" name="Freeform 34"/>
          <p:cNvSpPr>
            <a:spLocks noChangeArrowheads="1"/>
          </p:cNvSpPr>
          <p:nvPr/>
        </p:nvSpPr>
        <p:spPr bwMode="auto">
          <a:xfrm rot="7740000" flipH="1">
            <a:off x="2170113" y="2476500"/>
            <a:ext cx="228600" cy="152400"/>
          </a:xfrm>
          <a:custGeom>
            <a:avLst/>
            <a:gdLst/>
            <a:ahLst/>
            <a:cxnLst>
              <a:cxn ang="0">
                <a:pos x="568" y="1000"/>
              </a:cxn>
              <a:cxn ang="0">
                <a:pos x="592" y="896"/>
              </a:cxn>
              <a:cxn ang="0">
                <a:pos x="656" y="688"/>
              </a:cxn>
              <a:cxn ang="0">
                <a:pos x="224" y="496"/>
              </a:cxn>
              <a:cxn ang="0">
                <a:pos x="32" y="112"/>
              </a:cxn>
              <a:cxn ang="0">
                <a:pos x="416" y="16"/>
              </a:cxn>
              <a:cxn ang="0">
                <a:pos x="944" y="16"/>
              </a:cxn>
              <a:cxn ang="0">
                <a:pos x="1328" y="112"/>
              </a:cxn>
              <a:cxn ang="0">
                <a:pos x="1184" y="400"/>
              </a:cxn>
              <a:cxn ang="0">
                <a:pos x="848" y="688"/>
              </a:cxn>
              <a:cxn ang="0">
                <a:pos x="896" y="928"/>
              </a:cxn>
              <a:cxn ang="0">
                <a:pos x="944" y="976"/>
              </a:cxn>
            </a:cxnLst>
            <a:rect l="0" t="0" r="r" b="b"/>
            <a:pathLst>
              <a:path w="1368" h="1000">
                <a:moveTo>
                  <a:pt x="568" y="1000"/>
                </a:moveTo>
                <a:cubicBezTo>
                  <a:pt x="573" y="983"/>
                  <a:pt x="577" y="948"/>
                  <a:pt x="592" y="896"/>
                </a:cubicBezTo>
                <a:cubicBezTo>
                  <a:pt x="607" y="844"/>
                  <a:pt x="717" y="755"/>
                  <a:pt x="656" y="688"/>
                </a:cubicBezTo>
                <a:cubicBezTo>
                  <a:pt x="595" y="621"/>
                  <a:pt x="328" y="592"/>
                  <a:pt x="224" y="496"/>
                </a:cubicBezTo>
                <a:cubicBezTo>
                  <a:pt x="120" y="400"/>
                  <a:pt x="0" y="192"/>
                  <a:pt x="32" y="112"/>
                </a:cubicBezTo>
                <a:cubicBezTo>
                  <a:pt x="64" y="32"/>
                  <a:pt x="264" y="32"/>
                  <a:pt x="416" y="16"/>
                </a:cubicBezTo>
                <a:cubicBezTo>
                  <a:pt x="568" y="0"/>
                  <a:pt x="792" y="0"/>
                  <a:pt x="944" y="16"/>
                </a:cubicBezTo>
                <a:cubicBezTo>
                  <a:pt x="1096" y="32"/>
                  <a:pt x="1288" y="48"/>
                  <a:pt x="1328" y="112"/>
                </a:cubicBezTo>
                <a:cubicBezTo>
                  <a:pt x="1368" y="176"/>
                  <a:pt x="1264" y="304"/>
                  <a:pt x="1184" y="400"/>
                </a:cubicBezTo>
                <a:cubicBezTo>
                  <a:pt x="1104" y="496"/>
                  <a:pt x="896" y="600"/>
                  <a:pt x="848" y="688"/>
                </a:cubicBezTo>
                <a:cubicBezTo>
                  <a:pt x="800" y="776"/>
                  <a:pt x="880" y="880"/>
                  <a:pt x="896" y="928"/>
                </a:cubicBezTo>
                <a:cubicBezTo>
                  <a:pt x="912" y="976"/>
                  <a:pt x="928" y="976"/>
                  <a:pt x="944" y="976"/>
                </a:cubicBezTo>
              </a:path>
            </a:pathLst>
          </a:cu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66800" y="3222625"/>
            <a:ext cx="608013" cy="569913"/>
            <a:chOff x="672" y="2030"/>
            <a:chExt cx="383" cy="359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72" y="2030"/>
              <a:ext cx="383" cy="64"/>
              <a:chOff x="672" y="2030"/>
              <a:chExt cx="383" cy="64"/>
            </a:xfrm>
          </p:grpSpPr>
          <p:sp>
            <p:nvSpPr>
              <p:cNvPr id="703525" name="Line 37"/>
              <p:cNvSpPr>
                <a:spLocks noChangeShapeType="1"/>
              </p:cNvSpPr>
              <p:nvPr/>
            </p:nvSpPr>
            <p:spPr bwMode="auto">
              <a:xfrm>
                <a:off x="832" y="2060"/>
                <a:ext cx="224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26" name="AutoShape 38"/>
              <p:cNvSpPr>
                <a:spLocks noChangeArrowheads="1"/>
              </p:cNvSpPr>
              <p:nvPr/>
            </p:nvSpPr>
            <p:spPr bwMode="auto">
              <a:xfrm rot="16200000" flipH="1">
                <a:off x="832" y="1968"/>
                <a:ext cx="65" cy="192"/>
              </a:xfrm>
              <a:prstGeom prst="can">
                <a:avLst>
                  <a:gd name="adj" fmla="val 73846"/>
                </a:avLst>
              </a:prstGeom>
              <a:solidFill>
                <a:srgbClr val="00DFCA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27" name="Line 39"/>
              <p:cNvSpPr>
                <a:spLocks noChangeShapeType="1"/>
              </p:cNvSpPr>
              <p:nvPr/>
            </p:nvSpPr>
            <p:spPr bwMode="auto">
              <a:xfrm>
                <a:off x="672" y="2060"/>
                <a:ext cx="128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672" y="2177"/>
              <a:ext cx="383" cy="65"/>
              <a:chOff x="672" y="2177"/>
              <a:chExt cx="383" cy="65"/>
            </a:xfrm>
          </p:grpSpPr>
          <p:sp>
            <p:nvSpPr>
              <p:cNvPr id="703529" name="Line 41"/>
              <p:cNvSpPr>
                <a:spLocks noChangeShapeType="1"/>
              </p:cNvSpPr>
              <p:nvPr/>
            </p:nvSpPr>
            <p:spPr bwMode="auto">
              <a:xfrm>
                <a:off x="832" y="2208"/>
                <a:ext cx="224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30" name="AutoShape 42"/>
              <p:cNvSpPr>
                <a:spLocks noChangeArrowheads="1"/>
              </p:cNvSpPr>
              <p:nvPr/>
            </p:nvSpPr>
            <p:spPr bwMode="auto">
              <a:xfrm rot="16200000" flipH="1">
                <a:off x="832" y="2115"/>
                <a:ext cx="66" cy="192"/>
              </a:xfrm>
              <a:prstGeom prst="can">
                <a:avLst>
                  <a:gd name="adj" fmla="val 72727"/>
                </a:avLst>
              </a:prstGeom>
              <a:solidFill>
                <a:srgbClr val="D989B8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31" name="Line 43"/>
              <p:cNvSpPr>
                <a:spLocks noChangeShapeType="1"/>
              </p:cNvSpPr>
              <p:nvPr/>
            </p:nvSpPr>
            <p:spPr bwMode="auto">
              <a:xfrm>
                <a:off x="672" y="2208"/>
                <a:ext cx="128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672" y="2325"/>
              <a:ext cx="383" cy="64"/>
              <a:chOff x="672" y="2325"/>
              <a:chExt cx="383" cy="64"/>
            </a:xfrm>
          </p:grpSpPr>
          <p:sp>
            <p:nvSpPr>
              <p:cNvPr id="703533" name="Line 45"/>
              <p:cNvSpPr>
                <a:spLocks noChangeShapeType="1"/>
              </p:cNvSpPr>
              <p:nvPr/>
            </p:nvSpPr>
            <p:spPr bwMode="auto">
              <a:xfrm>
                <a:off x="832" y="2355"/>
                <a:ext cx="224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34" name="AutoShape 46"/>
              <p:cNvSpPr>
                <a:spLocks noChangeArrowheads="1"/>
              </p:cNvSpPr>
              <p:nvPr/>
            </p:nvSpPr>
            <p:spPr bwMode="auto">
              <a:xfrm rot="16200000" flipH="1">
                <a:off x="832" y="2263"/>
                <a:ext cx="65" cy="192"/>
              </a:xfrm>
              <a:prstGeom prst="can">
                <a:avLst>
                  <a:gd name="adj" fmla="val 73846"/>
                </a:avLst>
              </a:prstGeom>
              <a:solidFill>
                <a:srgbClr val="FE9B03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35" name="Line 47"/>
              <p:cNvSpPr>
                <a:spLocks noChangeShapeType="1"/>
              </p:cNvSpPr>
              <p:nvPr/>
            </p:nvSpPr>
            <p:spPr bwMode="auto">
              <a:xfrm>
                <a:off x="672" y="2355"/>
                <a:ext cx="128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2381250" y="4135438"/>
            <a:ext cx="874713" cy="871537"/>
            <a:chOff x="1500" y="2605"/>
            <a:chExt cx="551" cy="549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1777" y="2883"/>
              <a:ext cx="274" cy="271"/>
              <a:chOff x="1777" y="2883"/>
              <a:chExt cx="274" cy="271"/>
            </a:xfrm>
          </p:grpSpPr>
          <p:sp>
            <p:nvSpPr>
              <p:cNvPr id="703538" name="Line 50"/>
              <p:cNvSpPr>
                <a:spLocks noChangeShapeType="1"/>
              </p:cNvSpPr>
              <p:nvPr/>
            </p:nvSpPr>
            <p:spPr bwMode="auto">
              <a:xfrm flipH="1">
                <a:off x="1776" y="2996"/>
                <a:ext cx="165" cy="159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39" name="AutoShape 51"/>
              <p:cNvSpPr>
                <a:spLocks noChangeArrowheads="1"/>
              </p:cNvSpPr>
              <p:nvPr/>
            </p:nvSpPr>
            <p:spPr bwMode="auto">
              <a:xfrm rot="2700000" flipH="1">
                <a:off x="1868" y="2923"/>
                <a:ext cx="88" cy="192"/>
              </a:xfrm>
              <a:prstGeom prst="can">
                <a:avLst>
                  <a:gd name="adj" fmla="val 54545"/>
                </a:avLst>
              </a:prstGeom>
              <a:solidFill>
                <a:srgbClr val="00DFCA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40" name="Line 52"/>
              <p:cNvSpPr>
                <a:spLocks noChangeShapeType="1"/>
              </p:cNvSpPr>
              <p:nvPr/>
            </p:nvSpPr>
            <p:spPr bwMode="auto">
              <a:xfrm flipH="1">
                <a:off x="1957" y="2883"/>
                <a:ext cx="96" cy="9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639" y="2744"/>
              <a:ext cx="274" cy="270"/>
              <a:chOff x="1639" y="2744"/>
              <a:chExt cx="274" cy="270"/>
            </a:xfrm>
          </p:grpSpPr>
          <p:sp>
            <p:nvSpPr>
              <p:cNvPr id="703542" name="Line 54"/>
              <p:cNvSpPr>
                <a:spLocks noChangeShapeType="1"/>
              </p:cNvSpPr>
              <p:nvPr/>
            </p:nvSpPr>
            <p:spPr bwMode="auto">
              <a:xfrm flipH="1">
                <a:off x="1638" y="2857"/>
                <a:ext cx="164" cy="158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43" name="AutoShape 55"/>
              <p:cNvSpPr>
                <a:spLocks noChangeArrowheads="1"/>
              </p:cNvSpPr>
              <p:nvPr/>
            </p:nvSpPr>
            <p:spPr bwMode="auto">
              <a:xfrm rot="2700000" flipH="1">
                <a:off x="1729" y="2784"/>
                <a:ext cx="88" cy="192"/>
              </a:xfrm>
              <a:prstGeom prst="can">
                <a:avLst>
                  <a:gd name="adj" fmla="val 54545"/>
                </a:avLst>
              </a:prstGeom>
              <a:solidFill>
                <a:srgbClr val="D989B8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44" name="Line 56"/>
              <p:cNvSpPr>
                <a:spLocks noChangeShapeType="1"/>
              </p:cNvSpPr>
              <p:nvPr/>
            </p:nvSpPr>
            <p:spPr bwMode="auto">
              <a:xfrm flipH="1">
                <a:off x="1819" y="2744"/>
                <a:ext cx="96" cy="9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500" y="2605"/>
              <a:ext cx="274" cy="270"/>
              <a:chOff x="1500" y="2605"/>
              <a:chExt cx="274" cy="270"/>
            </a:xfrm>
          </p:grpSpPr>
          <p:sp>
            <p:nvSpPr>
              <p:cNvPr id="703546" name="Line 58"/>
              <p:cNvSpPr>
                <a:spLocks noChangeShapeType="1"/>
              </p:cNvSpPr>
              <p:nvPr/>
            </p:nvSpPr>
            <p:spPr bwMode="auto">
              <a:xfrm flipH="1">
                <a:off x="1499" y="2718"/>
                <a:ext cx="164" cy="158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47" name="AutoShape 59"/>
              <p:cNvSpPr>
                <a:spLocks noChangeArrowheads="1"/>
              </p:cNvSpPr>
              <p:nvPr/>
            </p:nvSpPr>
            <p:spPr bwMode="auto">
              <a:xfrm rot="2700000" flipH="1">
                <a:off x="1590" y="2645"/>
                <a:ext cx="88" cy="192"/>
              </a:xfrm>
              <a:prstGeom prst="can">
                <a:avLst>
                  <a:gd name="adj" fmla="val 54545"/>
                </a:avLst>
              </a:prstGeom>
              <a:solidFill>
                <a:srgbClr val="FE9B03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548" name="Line 60"/>
              <p:cNvSpPr>
                <a:spLocks noChangeShapeType="1"/>
              </p:cNvSpPr>
              <p:nvPr/>
            </p:nvSpPr>
            <p:spPr bwMode="auto">
              <a:xfrm flipH="1">
                <a:off x="1679" y="2605"/>
                <a:ext cx="97" cy="9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3549" name="Line 61"/>
          <p:cNvSpPr>
            <a:spLocks noChangeShapeType="1"/>
          </p:cNvSpPr>
          <p:nvPr/>
        </p:nvSpPr>
        <p:spPr bwMode="auto">
          <a:xfrm>
            <a:off x="1752600" y="6172200"/>
            <a:ext cx="1588" cy="2286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50" name="Line 62"/>
          <p:cNvSpPr>
            <a:spLocks noChangeShapeType="1"/>
          </p:cNvSpPr>
          <p:nvPr/>
        </p:nvSpPr>
        <p:spPr bwMode="auto">
          <a:xfrm>
            <a:off x="1752600" y="6400800"/>
            <a:ext cx="27432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51" name="Text Box 63"/>
          <p:cNvSpPr txBox="1">
            <a:spLocks noChangeArrowheads="1"/>
          </p:cNvSpPr>
          <p:nvPr/>
        </p:nvSpPr>
        <p:spPr bwMode="auto">
          <a:xfrm>
            <a:off x="1231900" y="106363"/>
            <a:ext cx="3703556" cy="52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>
                <a:solidFill>
                  <a:schemeClr val="tx1"/>
                </a:solidFill>
              </a:rPr>
              <a:t>Modeling: Electricity</a:t>
            </a: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990975" y="1462088"/>
            <a:ext cx="4316413" cy="922337"/>
            <a:chOff x="2514" y="921"/>
            <a:chExt cx="2719" cy="581"/>
          </a:xfrm>
        </p:grpSpPr>
        <p:sp>
          <p:nvSpPr>
            <p:cNvPr id="703553" name="Text Box 65"/>
            <p:cNvSpPr txBox="1">
              <a:spLocks noChangeArrowheads="1"/>
            </p:cNvSpPr>
            <p:nvPr/>
          </p:nvSpPr>
          <p:spPr bwMode="auto">
            <a:xfrm>
              <a:off x="2582" y="925"/>
              <a:ext cx="415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  <a:latin typeface="Arial Unicode MS"/>
                  <a:ea typeface="Arial Unicode MS"/>
                  <a:cs typeface="Arial Unicode MS"/>
                </a:rPr>
                <a:t>∂</a:t>
              </a:r>
              <a:r>
                <a:rPr lang="en-GB" baseline="30000">
                  <a:solidFill>
                    <a:schemeClr val="tx1"/>
                  </a:solidFill>
                </a:rPr>
                <a:t>2</a:t>
              </a:r>
              <a:r>
                <a:rPr lang="en-GB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703554" name="Line 66"/>
            <p:cNvSpPr>
              <a:spLocks noChangeShapeType="1"/>
            </p:cNvSpPr>
            <p:nvPr/>
          </p:nvSpPr>
          <p:spPr bwMode="auto">
            <a:xfrm>
              <a:off x="2514" y="1190"/>
              <a:ext cx="372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55" name="Text Box 67"/>
            <p:cNvSpPr txBox="1">
              <a:spLocks noChangeArrowheads="1"/>
            </p:cNvSpPr>
            <p:nvPr/>
          </p:nvSpPr>
          <p:spPr bwMode="auto">
            <a:xfrm>
              <a:off x="2589" y="1212"/>
              <a:ext cx="372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  <a:latin typeface="Arial Unicode MS"/>
                  <a:ea typeface="Arial Unicode MS"/>
                  <a:cs typeface="Arial Unicode MS"/>
                </a:rPr>
                <a:t>∂</a:t>
              </a:r>
              <a:r>
                <a:rPr lang="en-GB">
                  <a:solidFill>
                    <a:schemeClr val="tx1"/>
                  </a:solidFill>
                </a:rPr>
                <a:t>x</a:t>
              </a:r>
              <a:r>
                <a:rPr lang="en-GB" baseline="3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03556" name="Text Box 68"/>
            <p:cNvSpPr txBox="1">
              <a:spLocks noChangeArrowheads="1"/>
            </p:cNvSpPr>
            <p:nvPr/>
          </p:nvSpPr>
          <p:spPr bwMode="auto">
            <a:xfrm>
              <a:off x="2938" y="1037"/>
              <a:ext cx="394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</a:rPr>
                <a:t>= r</a:t>
              </a:r>
              <a:r>
                <a:rPr lang="en-GB" baseline="-25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3557" name="Text Box 69"/>
            <p:cNvSpPr txBox="1">
              <a:spLocks noChangeArrowheads="1"/>
            </p:cNvSpPr>
            <p:nvPr/>
          </p:nvSpPr>
          <p:spPr bwMode="auto">
            <a:xfrm>
              <a:off x="3337" y="929"/>
              <a:ext cx="909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</a:rPr>
                <a:t>(V – E</a:t>
              </a:r>
              <a:r>
                <a:rPr lang="en-GB" baseline="-25000">
                  <a:solidFill>
                    <a:schemeClr val="tx1"/>
                  </a:solidFill>
                </a:rPr>
                <a:t>leak</a:t>
              </a:r>
              <a:r>
                <a:rPr lang="en-GB">
                  <a:solidFill>
                    <a:schemeClr val="tx1"/>
                  </a:solidFill>
                </a:rPr>
                <a:t>)</a:t>
              </a:r>
              <a:r>
                <a:rPr lang="ar-SA">
                  <a:solidFill>
                    <a:schemeClr val="tx1"/>
                  </a:solidFill>
                  <a:cs typeface="Arial" pitchFamily="34" charset="0"/>
                </a:rPr>
                <a:t>‏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3558" name="Text Box 70"/>
            <p:cNvSpPr txBox="1">
              <a:spLocks noChangeArrowheads="1"/>
            </p:cNvSpPr>
            <p:nvPr/>
          </p:nvSpPr>
          <p:spPr bwMode="auto">
            <a:xfrm>
              <a:off x="4124" y="1109"/>
              <a:ext cx="502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</a:rPr>
                <a:t>+ C</a:t>
              </a:r>
              <a:r>
                <a:rPr lang="en-GB" baseline="-250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703559" name="Text Box 71"/>
            <p:cNvSpPr txBox="1">
              <a:spLocks noChangeArrowheads="1"/>
            </p:cNvSpPr>
            <p:nvPr/>
          </p:nvSpPr>
          <p:spPr bwMode="auto">
            <a:xfrm>
              <a:off x="4658" y="952"/>
              <a:ext cx="351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  <a:latin typeface="Arial Unicode MS"/>
                  <a:ea typeface="Arial Unicode MS"/>
                  <a:cs typeface="Arial Unicode MS"/>
                </a:rPr>
                <a:t>∂</a:t>
              </a:r>
              <a:r>
                <a:rPr lang="en-GB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703560" name="Line 72"/>
            <p:cNvSpPr>
              <a:spLocks noChangeShapeType="1"/>
            </p:cNvSpPr>
            <p:nvPr/>
          </p:nvSpPr>
          <p:spPr bwMode="auto">
            <a:xfrm>
              <a:off x="4591" y="1217"/>
              <a:ext cx="371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61" name="Text Box 73"/>
            <p:cNvSpPr txBox="1">
              <a:spLocks noChangeArrowheads="1"/>
            </p:cNvSpPr>
            <p:nvPr/>
          </p:nvSpPr>
          <p:spPr bwMode="auto">
            <a:xfrm>
              <a:off x="4663" y="1238"/>
              <a:ext cx="264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  <a:latin typeface="Arial Unicode MS"/>
                  <a:ea typeface="Arial Unicode MS"/>
                  <a:cs typeface="Arial Unicode MS"/>
                </a:rPr>
                <a:t>∂</a:t>
              </a:r>
              <a:r>
                <a:rPr lang="en-GB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03562" name="Line 74"/>
            <p:cNvSpPr>
              <a:spLocks noChangeShapeType="1"/>
            </p:cNvSpPr>
            <p:nvPr/>
          </p:nvSpPr>
          <p:spPr bwMode="auto">
            <a:xfrm>
              <a:off x="3302" y="1217"/>
              <a:ext cx="793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63" name="Text Box 75"/>
            <p:cNvSpPr txBox="1">
              <a:spLocks noChangeArrowheads="1"/>
            </p:cNvSpPr>
            <p:nvPr/>
          </p:nvSpPr>
          <p:spPr bwMode="auto">
            <a:xfrm>
              <a:off x="3555" y="1194"/>
              <a:ext cx="28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>
                  <a:solidFill>
                    <a:schemeClr val="tx1"/>
                  </a:solidFill>
                </a:rPr>
                <a:t>r</a:t>
              </a:r>
              <a:r>
                <a:rPr lang="en-GB" baseline="-250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703564" name="Text Box 76"/>
            <p:cNvSpPr txBox="1">
              <a:spLocks noChangeArrowheads="1"/>
            </p:cNvSpPr>
            <p:nvPr/>
          </p:nvSpPr>
          <p:spPr bwMode="auto">
            <a:xfrm>
              <a:off x="3178" y="921"/>
              <a:ext cx="244" cy="4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4800">
                  <a:solidFill>
                    <a:schemeClr val="tx1"/>
                  </a:solidFill>
                </a:rPr>
                <a:t>[</a:t>
              </a:r>
            </a:p>
          </p:txBody>
        </p:sp>
        <p:sp>
          <p:nvSpPr>
            <p:cNvPr id="703565" name="Text Box 77"/>
            <p:cNvSpPr txBox="1">
              <a:spLocks noChangeArrowheads="1"/>
            </p:cNvSpPr>
            <p:nvPr/>
          </p:nvSpPr>
          <p:spPr bwMode="auto">
            <a:xfrm flipH="1">
              <a:off x="4989" y="921"/>
              <a:ext cx="244" cy="4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480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703566" name="Text Box 78"/>
          <p:cNvSpPr txBox="1">
            <a:spLocks noChangeArrowheads="1"/>
          </p:cNvSpPr>
          <p:nvPr/>
        </p:nvSpPr>
        <p:spPr bwMode="auto">
          <a:xfrm>
            <a:off x="4570413" y="925513"/>
            <a:ext cx="4061025" cy="41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DFCA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>
                <a:solidFill>
                  <a:schemeClr val="tx1"/>
                </a:solidFill>
              </a:rPr>
              <a:t>Cable equation + HH equations</a:t>
            </a:r>
          </a:p>
        </p:txBody>
      </p:sp>
      <p:sp>
        <p:nvSpPr>
          <p:cNvPr id="703567" name="Line 79"/>
          <p:cNvSpPr>
            <a:spLocks noChangeShapeType="1"/>
          </p:cNvSpPr>
          <p:nvPr/>
        </p:nvSpPr>
        <p:spPr bwMode="auto">
          <a:xfrm>
            <a:off x="5643563" y="3875088"/>
            <a:ext cx="2509837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8148638" y="3784600"/>
            <a:ext cx="306387" cy="136525"/>
            <a:chOff x="5133" y="2384"/>
            <a:chExt cx="193" cy="86"/>
          </a:xfrm>
        </p:grpSpPr>
        <p:sp>
          <p:nvSpPr>
            <p:cNvPr id="703569" name="Line 81"/>
            <p:cNvSpPr>
              <a:spLocks noChangeShapeType="1"/>
            </p:cNvSpPr>
            <p:nvPr/>
          </p:nvSpPr>
          <p:spPr bwMode="auto">
            <a:xfrm flipV="1">
              <a:off x="5133" y="2383"/>
              <a:ext cx="28" cy="6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70" name="Line 82"/>
            <p:cNvSpPr>
              <a:spLocks noChangeShapeType="1"/>
            </p:cNvSpPr>
            <p:nvPr/>
          </p:nvSpPr>
          <p:spPr bwMode="auto">
            <a:xfrm>
              <a:off x="5161" y="2386"/>
              <a:ext cx="28" cy="83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71" name="Line 83"/>
            <p:cNvSpPr>
              <a:spLocks noChangeShapeType="1"/>
            </p:cNvSpPr>
            <p:nvPr/>
          </p:nvSpPr>
          <p:spPr bwMode="auto">
            <a:xfrm flipV="1">
              <a:off x="5188" y="2383"/>
              <a:ext cx="28" cy="89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72" name="Line 84"/>
            <p:cNvSpPr>
              <a:spLocks noChangeShapeType="1"/>
            </p:cNvSpPr>
            <p:nvPr/>
          </p:nvSpPr>
          <p:spPr bwMode="auto">
            <a:xfrm>
              <a:off x="5216" y="2386"/>
              <a:ext cx="28" cy="83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73" name="Line 85"/>
            <p:cNvSpPr>
              <a:spLocks noChangeShapeType="1"/>
            </p:cNvSpPr>
            <p:nvPr/>
          </p:nvSpPr>
          <p:spPr bwMode="auto">
            <a:xfrm flipV="1">
              <a:off x="5244" y="2383"/>
              <a:ext cx="28" cy="89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74" name="Line 86"/>
            <p:cNvSpPr>
              <a:spLocks noChangeShapeType="1"/>
            </p:cNvSpPr>
            <p:nvPr/>
          </p:nvSpPr>
          <p:spPr bwMode="auto">
            <a:xfrm>
              <a:off x="5272" y="2386"/>
              <a:ext cx="28" cy="83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75" name="Line 87"/>
            <p:cNvSpPr>
              <a:spLocks noChangeShapeType="1"/>
            </p:cNvSpPr>
            <p:nvPr/>
          </p:nvSpPr>
          <p:spPr bwMode="auto">
            <a:xfrm flipV="1">
              <a:off x="5299" y="2438"/>
              <a:ext cx="28" cy="34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3576" name="Line 88"/>
          <p:cNvSpPr>
            <a:spLocks noChangeShapeType="1"/>
          </p:cNvSpPr>
          <p:nvPr/>
        </p:nvSpPr>
        <p:spPr bwMode="auto">
          <a:xfrm>
            <a:off x="8456613" y="3875088"/>
            <a:ext cx="306387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77" name="Line 89"/>
          <p:cNvSpPr>
            <a:spLocks noChangeShapeType="1"/>
          </p:cNvSpPr>
          <p:nvPr/>
        </p:nvSpPr>
        <p:spPr bwMode="auto">
          <a:xfrm>
            <a:off x="5862638" y="3875088"/>
            <a:ext cx="1587" cy="5270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78" name="Line 90"/>
          <p:cNvSpPr>
            <a:spLocks noChangeShapeType="1"/>
          </p:cNvSpPr>
          <p:nvPr/>
        </p:nvSpPr>
        <p:spPr bwMode="auto">
          <a:xfrm>
            <a:off x="5599113" y="4402138"/>
            <a:ext cx="527050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79" name="Line 91"/>
          <p:cNvSpPr>
            <a:spLocks noChangeShapeType="1"/>
          </p:cNvSpPr>
          <p:nvPr/>
        </p:nvSpPr>
        <p:spPr bwMode="auto">
          <a:xfrm>
            <a:off x="5599113" y="4489450"/>
            <a:ext cx="527050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0" name="Line 92"/>
          <p:cNvSpPr>
            <a:spLocks noChangeShapeType="1"/>
          </p:cNvSpPr>
          <p:nvPr/>
        </p:nvSpPr>
        <p:spPr bwMode="auto">
          <a:xfrm>
            <a:off x="5862638" y="4489450"/>
            <a:ext cx="1587" cy="4826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1" name="Line 93"/>
          <p:cNvSpPr>
            <a:spLocks noChangeShapeType="1"/>
          </p:cNvSpPr>
          <p:nvPr/>
        </p:nvSpPr>
        <p:spPr bwMode="auto">
          <a:xfrm>
            <a:off x="6500813" y="3875088"/>
            <a:ext cx="1587" cy="176212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2" name="Line 94"/>
          <p:cNvSpPr>
            <a:spLocks noChangeShapeType="1"/>
          </p:cNvSpPr>
          <p:nvPr/>
        </p:nvSpPr>
        <p:spPr bwMode="auto">
          <a:xfrm>
            <a:off x="6500813" y="4357688"/>
            <a:ext cx="1587" cy="263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3" name="Line 95"/>
          <p:cNvSpPr>
            <a:spLocks noChangeShapeType="1"/>
          </p:cNvSpPr>
          <p:nvPr/>
        </p:nvSpPr>
        <p:spPr bwMode="auto">
          <a:xfrm>
            <a:off x="6456363" y="4621213"/>
            <a:ext cx="88900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4" name="Line 96"/>
          <p:cNvSpPr>
            <a:spLocks noChangeShapeType="1"/>
          </p:cNvSpPr>
          <p:nvPr/>
        </p:nvSpPr>
        <p:spPr bwMode="auto">
          <a:xfrm>
            <a:off x="6324600" y="4708525"/>
            <a:ext cx="352425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5" name="Line 97"/>
          <p:cNvSpPr>
            <a:spLocks noChangeShapeType="1"/>
          </p:cNvSpPr>
          <p:nvPr/>
        </p:nvSpPr>
        <p:spPr bwMode="auto">
          <a:xfrm>
            <a:off x="6500813" y="4708525"/>
            <a:ext cx="1587" cy="263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586" name="Line 98"/>
          <p:cNvSpPr>
            <a:spLocks noChangeShapeType="1"/>
          </p:cNvSpPr>
          <p:nvPr/>
        </p:nvSpPr>
        <p:spPr bwMode="auto">
          <a:xfrm>
            <a:off x="5073650" y="4972050"/>
            <a:ext cx="3689350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35588" y="3784600"/>
            <a:ext cx="306387" cy="136525"/>
            <a:chOff x="3361" y="2384"/>
            <a:chExt cx="193" cy="86"/>
          </a:xfrm>
        </p:grpSpPr>
        <p:sp>
          <p:nvSpPr>
            <p:cNvPr id="703588" name="Line 100"/>
            <p:cNvSpPr>
              <a:spLocks noChangeShapeType="1"/>
            </p:cNvSpPr>
            <p:nvPr/>
          </p:nvSpPr>
          <p:spPr bwMode="auto">
            <a:xfrm flipV="1">
              <a:off x="3361" y="2383"/>
              <a:ext cx="28" cy="6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89" name="Line 101"/>
            <p:cNvSpPr>
              <a:spLocks noChangeShapeType="1"/>
            </p:cNvSpPr>
            <p:nvPr/>
          </p:nvSpPr>
          <p:spPr bwMode="auto">
            <a:xfrm>
              <a:off x="3389" y="2386"/>
              <a:ext cx="28" cy="83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0" name="Line 102"/>
            <p:cNvSpPr>
              <a:spLocks noChangeShapeType="1"/>
            </p:cNvSpPr>
            <p:nvPr/>
          </p:nvSpPr>
          <p:spPr bwMode="auto">
            <a:xfrm flipV="1">
              <a:off x="3416" y="2383"/>
              <a:ext cx="28" cy="89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1" name="Line 103"/>
            <p:cNvSpPr>
              <a:spLocks noChangeShapeType="1"/>
            </p:cNvSpPr>
            <p:nvPr/>
          </p:nvSpPr>
          <p:spPr bwMode="auto">
            <a:xfrm>
              <a:off x="3444" y="2386"/>
              <a:ext cx="28" cy="83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2" name="Line 104"/>
            <p:cNvSpPr>
              <a:spLocks noChangeShapeType="1"/>
            </p:cNvSpPr>
            <p:nvPr/>
          </p:nvSpPr>
          <p:spPr bwMode="auto">
            <a:xfrm flipV="1">
              <a:off x="3472" y="2383"/>
              <a:ext cx="28" cy="89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3" name="Line 105"/>
            <p:cNvSpPr>
              <a:spLocks noChangeShapeType="1"/>
            </p:cNvSpPr>
            <p:nvPr/>
          </p:nvSpPr>
          <p:spPr bwMode="auto">
            <a:xfrm>
              <a:off x="3500" y="2386"/>
              <a:ext cx="28" cy="83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4" name="Line 106"/>
            <p:cNvSpPr>
              <a:spLocks noChangeShapeType="1"/>
            </p:cNvSpPr>
            <p:nvPr/>
          </p:nvSpPr>
          <p:spPr bwMode="auto">
            <a:xfrm flipV="1">
              <a:off x="3527" y="2438"/>
              <a:ext cx="28" cy="34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6453188" y="4049713"/>
            <a:ext cx="136525" cy="306387"/>
            <a:chOff x="4065" y="2551"/>
            <a:chExt cx="86" cy="193"/>
          </a:xfrm>
        </p:grpSpPr>
        <p:sp>
          <p:nvSpPr>
            <p:cNvPr id="703596" name="Line 108"/>
            <p:cNvSpPr>
              <a:spLocks noChangeShapeType="1"/>
            </p:cNvSpPr>
            <p:nvPr/>
          </p:nvSpPr>
          <p:spPr bwMode="auto">
            <a:xfrm>
              <a:off x="4095" y="2551"/>
              <a:ext cx="55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7" name="Line 109"/>
            <p:cNvSpPr>
              <a:spLocks noChangeShapeType="1"/>
            </p:cNvSpPr>
            <p:nvPr/>
          </p:nvSpPr>
          <p:spPr bwMode="auto">
            <a:xfrm flipH="1">
              <a:off x="4064" y="2579"/>
              <a:ext cx="89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8" name="Line 110"/>
            <p:cNvSpPr>
              <a:spLocks noChangeShapeType="1"/>
            </p:cNvSpPr>
            <p:nvPr/>
          </p:nvSpPr>
          <p:spPr bwMode="auto">
            <a:xfrm>
              <a:off x="4067" y="2607"/>
              <a:ext cx="83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599" name="Line 111"/>
            <p:cNvSpPr>
              <a:spLocks noChangeShapeType="1"/>
            </p:cNvSpPr>
            <p:nvPr/>
          </p:nvSpPr>
          <p:spPr bwMode="auto">
            <a:xfrm flipH="1">
              <a:off x="4064" y="2635"/>
              <a:ext cx="89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00" name="Line 112"/>
            <p:cNvSpPr>
              <a:spLocks noChangeShapeType="1"/>
            </p:cNvSpPr>
            <p:nvPr/>
          </p:nvSpPr>
          <p:spPr bwMode="auto">
            <a:xfrm>
              <a:off x="4067" y="2662"/>
              <a:ext cx="83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01" name="Line 113"/>
            <p:cNvSpPr>
              <a:spLocks noChangeShapeType="1"/>
            </p:cNvSpPr>
            <p:nvPr/>
          </p:nvSpPr>
          <p:spPr bwMode="auto">
            <a:xfrm flipH="1">
              <a:off x="4064" y="2690"/>
              <a:ext cx="89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02" name="Line 114"/>
            <p:cNvSpPr>
              <a:spLocks noChangeShapeType="1"/>
            </p:cNvSpPr>
            <p:nvPr/>
          </p:nvSpPr>
          <p:spPr bwMode="auto">
            <a:xfrm>
              <a:off x="4067" y="2718"/>
              <a:ext cx="27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3603" name="Line 115"/>
          <p:cNvSpPr>
            <a:spLocks noChangeShapeType="1"/>
          </p:cNvSpPr>
          <p:nvPr/>
        </p:nvSpPr>
        <p:spPr bwMode="auto">
          <a:xfrm>
            <a:off x="5029200" y="3875088"/>
            <a:ext cx="306388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04" name="Text Box 116"/>
          <p:cNvSpPr txBox="1">
            <a:spLocks noChangeArrowheads="1"/>
          </p:cNvSpPr>
          <p:nvPr/>
        </p:nvSpPr>
        <p:spPr bwMode="auto">
          <a:xfrm>
            <a:off x="8072438" y="3429000"/>
            <a:ext cx="617775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Ra/2</a:t>
            </a:r>
          </a:p>
        </p:txBody>
      </p:sp>
      <p:sp>
        <p:nvSpPr>
          <p:cNvPr id="703605" name="Text Box 117"/>
          <p:cNvSpPr txBox="1">
            <a:spLocks noChangeArrowheads="1"/>
          </p:cNvSpPr>
          <p:nvPr/>
        </p:nvSpPr>
        <p:spPr bwMode="auto">
          <a:xfrm>
            <a:off x="5294313" y="3429000"/>
            <a:ext cx="617775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Ra/2</a:t>
            </a:r>
          </a:p>
        </p:txBody>
      </p:sp>
      <p:sp>
        <p:nvSpPr>
          <p:cNvPr id="703606" name="Text Box 118"/>
          <p:cNvSpPr txBox="1">
            <a:spLocks noChangeArrowheads="1"/>
          </p:cNvSpPr>
          <p:nvPr/>
        </p:nvSpPr>
        <p:spPr bwMode="auto">
          <a:xfrm>
            <a:off x="5908675" y="4087813"/>
            <a:ext cx="515182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Cm</a:t>
            </a:r>
          </a:p>
        </p:txBody>
      </p:sp>
      <p:sp>
        <p:nvSpPr>
          <p:cNvPr id="703607" name="Text Box 119"/>
          <p:cNvSpPr txBox="1">
            <a:spLocks noChangeArrowheads="1"/>
          </p:cNvSpPr>
          <p:nvPr/>
        </p:nvSpPr>
        <p:spPr bwMode="auto">
          <a:xfrm>
            <a:off x="6711950" y="4565650"/>
            <a:ext cx="502358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Em</a:t>
            </a:r>
          </a:p>
        </p:txBody>
      </p:sp>
      <p:sp>
        <p:nvSpPr>
          <p:cNvPr id="703608" name="Text Box 120"/>
          <p:cNvSpPr txBox="1">
            <a:spLocks noChangeArrowheads="1"/>
          </p:cNvSpPr>
          <p:nvPr/>
        </p:nvSpPr>
        <p:spPr bwMode="auto">
          <a:xfrm>
            <a:off x="6669088" y="4083050"/>
            <a:ext cx="515182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703609" name="Line 121"/>
          <p:cNvSpPr>
            <a:spLocks noChangeShapeType="1"/>
          </p:cNvSpPr>
          <p:nvPr/>
        </p:nvSpPr>
        <p:spPr bwMode="auto">
          <a:xfrm>
            <a:off x="7099300" y="4972050"/>
            <a:ext cx="1588" cy="3063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10" name="Line 122"/>
          <p:cNvSpPr>
            <a:spLocks noChangeShapeType="1"/>
          </p:cNvSpPr>
          <p:nvPr/>
        </p:nvSpPr>
        <p:spPr bwMode="auto">
          <a:xfrm>
            <a:off x="6858000" y="5278438"/>
            <a:ext cx="482600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11" name="Line 123"/>
          <p:cNvSpPr>
            <a:spLocks noChangeShapeType="1"/>
          </p:cNvSpPr>
          <p:nvPr/>
        </p:nvSpPr>
        <p:spPr bwMode="auto">
          <a:xfrm>
            <a:off x="6945313" y="5322888"/>
            <a:ext cx="306387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12" name="Line 124"/>
          <p:cNvSpPr>
            <a:spLocks noChangeShapeType="1"/>
          </p:cNvSpPr>
          <p:nvPr/>
        </p:nvSpPr>
        <p:spPr bwMode="auto">
          <a:xfrm>
            <a:off x="7032625" y="5365750"/>
            <a:ext cx="131763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13" name="Line 125"/>
          <p:cNvSpPr>
            <a:spLocks noChangeShapeType="1"/>
          </p:cNvSpPr>
          <p:nvPr/>
        </p:nvSpPr>
        <p:spPr bwMode="auto">
          <a:xfrm>
            <a:off x="7077075" y="5410200"/>
            <a:ext cx="42863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14" name="Text Box 126"/>
          <p:cNvSpPr txBox="1">
            <a:spLocks noChangeArrowheads="1"/>
          </p:cNvSpPr>
          <p:nvPr/>
        </p:nvSpPr>
        <p:spPr bwMode="auto">
          <a:xfrm>
            <a:off x="4870450" y="2982913"/>
            <a:ext cx="3910343" cy="41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DFCA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>
                <a:solidFill>
                  <a:schemeClr val="tx1"/>
                </a:solidFill>
              </a:rPr>
              <a:t>Compartmental representation</a:t>
            </a:r>
          </a:p>
        </p:txBody>
      </p:sp>
      <p:sp>
        <p:nvSpPr>
          <p:cNvPr id="703615" name="AutoShape 127"/>
          <p:cNvSpPr>
            <a:spLocks noChangeArrowheads="1"/>
          </p:cNvSpPr>
          <p:nvPr/>
        </p:nvSpPr>
        <p:spPr bwMode="auto">
          <a:xfrm>
            <a:off x="3886200" y="3505200"/>
            <a:ext cx="685800" cy="1828800"/>
          </a:xfrm>
          <a:prstGeom prst="can">
            <a:avLst>
              <a:gd name="adj" fmla="val 22222"/>
            </a:avLst>
          </a:prstGeom>
          <a:gradFill rotWithShape="0">
            <a:gsLst>
              <a:gs pos="0">
                <a:srgbClr val="65003B"/>
              </a:gs>
              <a:gs pos="50000">
                <a:srgbClr val="DC0081"/>
              </a:gs>
              <a:gs pos="100000">
                <a:srgbClr val="65003B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3581400" y="4137025"/>
            <a:ext cx="608013" cy="569913"/>
            <a:chOff x="2256" y="2606"/>
            <a:chExt cx="383" cy="359"/>
          </a:xfrm>
        </p:grpSpPr>
        <p:grpSp>
          <p:nvGrpSpPr>
            <p:cNvPr id="16" name="Group 129"/>
            <p:cNvGrpSpPr>
              <a:grpSpLocks/>
            </p:cNvGrpSpPr>
            <p:nvPr/>
          </p:nvGrpSpPr>
          <p:grpSpPr bwMode="auto">
            <a:xfrm>
              <a:off x="2256" y="2606"/>
              <a:ext cx="383" cy="64"/>
              <a:chOff x="2256" y="2606"/>
              <a:chExt cx="383" cy="64"/>
            </a:xfrm>
          </p:grpSpPr>
          <p:sp>
            <p:nvSpPr>
              <p:cNvPr id="703618" name="Line 130"/>
              <p:cNvSpPr>
                <a:spLocks noChangeShapeType="1"/>
              </p:cNvSpPr>
              <p:nvPr/>
            </p:nvSpPr>
            <p:spPr bwMode="auto">
              <a:xfrm>
                <a:off x="2416" y="2636"/>
                <a:ext cx="224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619" name="AutoShape 131"/>
              <p:cNvSpPr>
                <a:spLocks noChangeArrowheads="1"/>
              </p:cNvSpPr>
              <p:nvPr/>
            </p:nvSpPr>
            <p:spPr bwMode="auto">
              <a:xfrm rot="16200000" flipH="1">
                <a:off x="2416" y="2544"/>
                <a:ext cx="65" cy="192"/>
              </a:xfrm>
              <a:prstGeom prst="can">
                <a:avLst>
                  <a:gd name="adj" fmla="val 73846"/>
                </a:avLst>
              </a:prstGeom>
              <a:solidFill>
                <a:srgbClr val="00DFCA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620" name="Line 132"/>
              <p:cNvSpPr>
                <a:spLocks noChangeShapeType="1"/>
              </p:cNvSpPr>
              <p:nvPr/>
            </p:nvSpPr>
            <p:spPr bwMode="auto">
              <a:xfrm>
                <a:off x="2256" y="2636"/>
                <a:ext cx="128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33"/>
            <p:cNvGrpSpPr>
              <a:grpSpLocks/>
            </p:cNvGrpSpPr>
            <p:nvPr/>
          </p:nvGrpSpPr>
          <p:grpSpPr bwMode="auto">
            <a:xfrm>
              <a:off x="2256" y="2753"/>
              <a:ext cx="383" cy="65"/>
              <a:chOff x="2256" y="2753"/>
              <a:chExt cx="383" cy="65"/>
            </a:xfrm>
          </p:grpSpPr>
          <p:sp>
            <p:nvSpPr>
              <p:cNvPr id="703622" name="Line 134"/>
              <p:cNvSpPr>
                <a:spLocks noChangeShapeType="1"/>
              </p:cNvSpPr>
              <p:nvPr/>
            </p:nvSpPr>
            <p:spPr bwMode="auto">
              <a:xfrm>
                <a:off x="2416" y="2784"/>
                <a:ext cx="224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623" name="AutoShape 135"/>
              <p:cNvSpPr>
                <a:spLocks noChangeArrowheads="1"/>
              </p:cNvSpPr>
              <p:nvPr/>
            </p:nvSpPr>
            <p:spPr bwMode="auto">
              <a:xfrm rot="16200000" flipH="1">
                <a:off x="2416" y="2691"/>
                <a:ext cx="66" cy="192"/>
              </a:xfrm>
              <a:prstGeom prst="can">
                <a:avLst>
                  <a:gd name="adj" fmla="val 72727"/>
                </a:avLst>
              </a:prstGeom>
              <a:solidFill>
                <a:srgbClr val="D989B8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624" name="Line 136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128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37"/>
            <p:cNvGrpSpPr>
              <a:grpSpLocks/>
            </p:cNvGrpSpPr>
            <p:nvPr/>
          </p:nvGrpSpPr>
          <p:grpSpPr bwMode="auto">
            <a:xfrm>
              <a:off x="2256" y="2901"/>
              <a:ext cx="383" cy="64"/>
              <a:chOff x="2256" y="2901"/>
              <a:chExt cx="383" cy="64"/>
            </a:xfrm>
          </p:grpSpPr>
          <p:sp>
            <p:nvSpPr>
              <p:cNvPr id="703626" name="Line 138"/>
              <p:cNvSpPr>
                <a:spLocks noChangeShapeType="1"/>
              </p:cNvSpPr>
              <p:nvPr/>
            </p:nvSpPr>
            <p:spPr bwMode="auto">
              <a:xfrm>
                <a:off x="2416" y="2931"/>
                <a:ext cx="224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627" name="AutoShape 139"/>
              <p:cNvSpPr>
                <a:spLocks noChangeArrowheads="1"/>
              </p:cNvSpPr>
              <p:nvPr/>
            </p:nvSpPr>
            <p:spPr bwMode="auto">
              <a:xfrm rot="16200000" flipH="1">
                <a:off x="2416" y="2839"/>
                <a:ext cx="65" cy="192"/>
              </a:xfrm>
              <a:prstGeom prst="can">
                <a:avLst>
                  <a:gd name="adj" fmla="val 73846"/>
                </a:avLst>
              </a:prstGeom>
              <a:solidFill>
                <a:srgbClr val="FE9B03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3628" name="Line 140"/>
              <p:cNvSpPr>
                <a:spLocks noChangeShapeType="1"/>
              </p:cNvSpPr>
              <p:nvPr/>
            </p:nvSpPr>
            <p:spPr bwMode="auto">
              <a:xfrm>
                <a:off x="2256" y="2931"/>
                <a:ext cx="128" cy="1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3629" name="Line 141"/>
          <p:cNvSpPr>
            <a:spLocks noChangeShapeType="1"/>
          </p:cNvSpPr>
          <p:nvPr/>
        </p:nvSpPr>
        <p:spPr bwMode="auto">
          <a:xfrm>
            <a:off x="7491413" y="3886200"/>
            <a:ext cx="1587" cy="176213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30" name="Line 142"/>
          <p:cNvSpPr>
            <a:spLocks noChangeShapeType="1"/>
          </p:cNvSpPr>
          <p:nvPr/>
        </p:nvSpPr>
        <p:spPr bwMode="auto">
          <a:xfrm>
            <a:off x="7491413" y="4368800"/>
            <a:ext cx="1587" cy="263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31" name="Line 143"/>
          <p:cNvSpPr>
            <a:spLocks noChangeShapeType="1"/>
          </p:cNvSpPr>
          <p:nvPr/>
        </p:nvSpPr>
        <p:spPr bwMode="auto">
          <a:xfrm>
            <a:off x="7446963" y="4632325"/>
            <a:ext cx="88900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32" name="Line 144"/>
          <p:cNvSpPr>
            <a:spLocks noChangeShapeType="1"/>
          </p:cNvSpPr>
          <p:nvPr/>
        </p:nvSpPr>
        <p:spPr bwMode="auto">
          <a:xfrm>
            <a:off x="7315200" y="4719638"/>
            <a:ext cx="352425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33" name="Line 145"/>
          <p:cNvSpPr>
            <a:spLocks noChangeShapeType="1"/>
          </p:cNvSpPr>
          <p:nvPr/>
        </p:nvSpPr>
        <p:spPr bwMode="auto">
          <a:xfrm>
            <a:off x="7491413" y="4719638"/>
            <a:ext cx="1587" cy="263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46"/>
          <p:cNvGrpSpPr>
            <a:grpSpLocks/>
          </p:cNvGrpSpPr>
          <p:nvPr/>
        </p:nvGrpSpPr>
        <p:grpSpPr bwMode="auto">
          <a:xfrm>
            <a:off x="7443788" y="4060825"/>
            <a:ext cx="136525" cy="306388"/>
            <a:chOff x="4689" y="2558"/>
            <a:chExt cx="86" cy="193"/>
          </a:xfrm>
        </p:grpSpPr>
        <p:sp>
          <p:nvSpPr>
            <p:cNvPr id="703635" name="Line 147"/>
            <p:cNvSpPr>
              <a:spLocks noChangeShapeType="1"/>
            </p:cNvSpPr>
            <p:nvPr/>
          </p:nvSpPr>
          <p:spPr bwMode="auto">
            <a:xfrm>
              <a:off x="4719" y="2558"/>
              <a:ext cx="55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36" name="Line 148"/>
            <p:cNvSpPr>
              <a:spLocks noChangeShapeType="1"/>
            </p:cNvSpPr>
            <p:nvPr/>
          </p:nvSpPr>
          <p:spPr bwMode="auto">
            <a:xfrm flipH="1">
              <a:off x="4688" y="2586"/>
              <a:ext cx="89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37" name="Line 149"/>
            <p:cNvSpPr>
              <a:spLocks noChangeShapeType="1"/>
            </p:cNvSpPr>
            <p:nvPr/>
          </p:nvSpPr>
          <p:spPr bwMode="auto">
            <a:xfrm>
              <a:off x="4691" y="2614"/>
              <a:ext cx="83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38" name="Line 150"/>
            <p:cNvSpPr>
              <a:spLocks noChangeShapeType="1"/>
            </p:cNvSpPr>
            <p:nvPr/>
          </p:nvSpPr>
          <p:spPr bwMode="auto">
            <a:xfrm flipH="1">
              <a:off x="4688" y="2642"/>
              <a:ext cx="89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39" name="Line 151"/>
            <p:cNvSpPr>
              <a:spLocks noChangeShapeType="1"/>
            </p:cNvSpPr>
            <p:nvPr/>
          </p:nvSpPr>
          <p:spPr bwMode="auto">
            <a:xfrm>
              <a:off x="4691" y="2669"/>
              <a:ext cx="83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40" name="Line 152"/>
            <p:cNvSpPr>
              <a:spLocks noChangeShapeType="1"/>
            </p:cNvSpPr>
            <p:nvPr/>
          </p:nvSpPr>
          <p:spPr bwMode="auto">
            <a:xfrm flipH="1">
              <a:off x="4688" y="2697"/>
              <a:ext cx="89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41" name="Line 153"/>
            <p:cNvSpPr>
              <a:spLocks noChangeShapeType="1"/>
            </p:cNvSpPr>
            <p:nvPr/>
          </p:nvSpPr>
          <p:spPr bwMode="auto">
            <a:xfrm>
              <a:off x="4691" y="2725"/>
              <a:ext cx="28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3642" name="Line 154"/>
          <p:cNvSpPr>
            <a:spLocks noChangeShapeType="1"/>
          </p:cNvSpPr>
          <p:nvPr/>
        </p:nvSpPr>
        <p:spPr bwMode="auto">
          <a:xfrm>
            <a:off x="8053388" y="3886200"/>
            <a:ext cx="1587" cy="176213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43" name="Line 155"/>
          <p:cNvSpPr>
            <a:spLocks noChangeShapeType="1"/>
          </p:cNvSpPr>
          <p:nvPr/>
        </p:nvSpPr>
        <p:spPr bwMode="auto">
          <a:xfrm>
            <a:off x="8053388" y="4368800"/>
            <a:ext cx="1587" cy="263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44" name="Line 156"/>
          <p:cNvSpPr>
            <a:spLocks noChangeShapeType="1"/>
          </p:cNvSpPr>
          <p:nvPr/>
        </p:nvSpPr>
        <p:spPr bwMode="auto">
          <a:xfrm>
            <a:off x="8008938" y="4632325"/>
            <a:ext cx="88900" cy="1588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45" name="Line 157"/>
          <p:cNvSpPr>
            <a:spLocks noChangeShapeType="1"/>
          </p:cNvSpPr>
          <p:nvPr/>
        </p:nvSpPr>
        <p:spPr bwMode="auto">
          <a:xfrm>
            <a:off x="7877175" y="4719638"/>
            <a:ext cx="352425" cy="158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46" name="Line 158"/>
          <p:cNvSpPr>
            <a:spLocks noChangeShapeType="1"/>
          </p:cNvSpPr>
          <p:nvPr/>
        </p:nvSpPr>
        <p:spPr bwMode="auto">
          <a:xfrm>
            <a:off x="8053388" y="4719638"/>
            <a:ext cx="1587" cy="263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59"/>
          <p:cNvGrpSpPr>
            <a:grpSpLocks/>
          </p:cNvGrpSpPr>
          <p:nvPr/>
        </p:nvGrpSpPr>
        <p:grpSpPr bwMode="auto">
          <a:xfrm>
            <a:off x="8005763" y="4060825"/>
            <a:ext cx="136525" cy="306388"/>
            <a:chOff x="5043" y="2558"/>
            <a:chExt cx="86" cy="193"/>
          </a:xfrm>
        </p:grpSpPr>
        <p:sp>
          <p:nvSpPr>
            <p:cNvPr id="703648" name="Line 160"/>
            <p:cNvSpPr>
              <a:spLocks noChangeShapeType="1"/>
            </p:cNvSpPr>
            <p:nvPr/>
          </p:nvSpPr>
          <p:spPr bwMode="auto">
            <a:xfrm>
              <a:off x="5073" y="2558"/>
              <a:ext cx="55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49" name="Line 161"/>
            <p:cNvSpPr>
              <a:spLocks noChangeShapeType="1"/>
            </p:cNvSpPr>
            <p:nvPr/>
          </p:nvSpPr>
          <p:spPr bwMode="auto">
            <a:xfrm flipH="1">
              <a:off x="5042" y="2586"/>
              <a:ext cx="89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50" name="Line 162"/>
            <p:cNvSpPr>
              <a:spLocks noChangeShapeType="1"/>
            </p:cNvSpPr>
            <p:nvPr/>
          </p:nvSpPr>
          <p:spPr bwMode="auto">
            <a:xfrm>
              <a:off x="5045" y="2614"/>
              <a:ext cx="83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51" name="Line 163"/>
            <p:cNvSpPr>
              <a:spLocks noChangeShapeType="1"/>
            </p:cNvSpPr>
            <p:nvPr/>
          </p:nvSpPr>
          <p:spPr bwMode="auto">
            <a:xfrm flipH="1">
              <a:off x="5042" y="2642"/>
              <a:ext cx="89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52" name="Line 164"/>
            <p:cNvSpPr>
              <a:spLocks noChangeShapeType="1"/>
            </p:cNvSpPr>
            <p:nvPr/>
          </p:nvSpPr>
          <p:spPr bwMode="auto">
            <a:xfrm>
              <a:off x="5045" y="2669"/>
              <a:ext cx="83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53" name="Line 165"/>
            <p:cNvSpPr>
              <a:spLocks noChangeShapeType="1"/>
            </p:cNvSpPr>
            <p:nvPr/>
          </p:nvSpPr>
          <p:spPr bwMode="auto">
            <a:xfrm flipH="1">
              <a:off x="5042" y="2697"/>
              <a:ext cx="89" cy="28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654" name="Line 166"/>
            <p:cNvSpPr>
              <a:spLocks noChangeShapeType="1"/>
            </p:cNvSpPr>
            <p:nvPr/>
          </p:nvSpPr>
          <p:spPr bwMode="auto">
            <a:xfrm>
              <a:off x="5045" y="2725"/>
              <a:ext cx="28" cy="27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3655" name="Line 167"/>
          <p:cNvSpPr>
            <a:spLocks noChangeShapeType="1"/>
          </p:cNvSpPr>
          <p:nvPr/>
        </p:nvSpPr>
        <p:spPr bwMode="auto">
          <a:xfrm flipV="1">
            <a:off x="7315200" y="4033838"/>
            <a:ext cx="381000" cy="390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56" name="Line 168"/>
          <p:cNvSpPr>
            <a:spLocks noChangeShapeType="1"/>
          </p:cNvSpPr>
          <p:nvPr/>
        </p:nvSpPr>
        <p:spPr bwMode="auto">
          <a:xfrm flipV="1">
            <a:off x="7848600" y="4033838"/>
            <a:ext cx="381000" cy="39052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3657" name="Text Box 169"/>
          <p:cNvSpPr txBox="1">
            <a:spLocks noChangeArrowheads="1"/>
          </p:cNvSpPr>
          <p:nvPr/>
        </p:nvSpPr>
        <p:spPr bwMode="auto">
          <a:xfrm>
            <a:off x="8220075" y="4098925"/>
            <a:ext cx="984863" cy="41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chemeClr val="tx1"/>
                </a:solidFill>
              </a:rPr>
              <a:t>Gchan</a:t>
            </a:r>
          </a:p>
        </p:txBody>
      </p:sp>
      <p:sp>
        <p:nvSpPr>
          <p:cNvPr id="703658" name="Text Box 170"/>
          <p:cNvSpPr txBox="1">
            <a:spLocks noChangeArrowheads="1"/>
          </p:cNvSpPr>
          <p:nvPr/>
        </p:nvSpPr>
        <p:spPr bwMode="auto">
          <a:xfrm>
            <a:off x="8229600" y="4479925"/>
            <a:ext cx="949597" cy="41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>
                <a:solidFill>
                  <a:schemeClr val="tx1"/>
                </a:solidFill>
              </a:rPr>
              <a:t>Echan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Detailed </a:t>
            </a:r>
            <a:r>
              <a:rPr lang="en-US" dirty="0" err="1" smtClean="0"/>
              <a:t>cell+chemical</a:t>
            </a:r>
            <a:r>
              <a:rPr lang="en-US" dirty="0" smtClean="0"/>
              <a:t> pathways in abstract network</a:t>
            </a:r>
            <a:endParaRPr lang="en-US" dirty="0"/>
          </a:p>
        </p:txBody>
      </p:sp>
      <p:pic>
        <p:nvPicPr>
          <p:cNvPr id="255" name="Picture 213" descr="usb_c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8444" y="4419600"/>
            <a:ext cx="550639" cy="202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" name="Group 551"/>
          <p:cNvGrpSpPr/>
          <p:nvPr/>
        </p:nvGrpSpPr>
        <p:grpSpPr>
          <a:xfrm rot="19896923">
            <a:off x="3688214" y="4742429"/>
            <a:ext cx="685800" cy="685799"/>
            <a:chOff x="7839355" y="2362200"/>
            <a:chExt cx="685800" cy="685799"/>
          </a:xfrm>
        </p:grpSpPr>
        <p:sp>
          <p:nvSpPr>
            <p:cNvPr id="257" name="Oval 256"/>
            <p:cNvSpPr/>
            <p:nvPr/>
          </p:nvSpPr>
          <p:spPr bwMode="auto">
            <a:xfrm>
              <a:off x="7839355" y="2362200"/>
              <a:ext cx="457200" cy="457200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58" name="Straight Connector 257"/>
            <p:cNvCxnSpPr>
              <a:stCxn id="257" idx="5"/>
            </p:cNvCxnSpPr>
            <p:nvPr/>
          </p:nvCxnSpPr>
          <p:spPr bwMode="auto">
            <a:xfrm rot="16200000" flipH="1">
              <a:off x="8229600" y="2752444"/>
              <a:ext cx="295555" cy="295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4" name="Group 263"/>
          <p:cNvGrpSpPr/>
          <p:nvPr/>
        </p:nvGrpSpPr>
        <p:grpSpPr>
          <a:xfrm>
            <a:off x="5638800" y="3304226"/>
            <a:ext cx="3352800" cy="3477574"/>
            <a:chOff x="3429000" y="465158"/>
            <a:chExt cx="5715000" cy="5927683"/>
          </a:xfrm>
        </p:grpSpPr>
        <p:pic>
          <p:nvPicPr>
            <p:cNvPr id="260" name="Picture 259" descr="Gallery_Moose_Multiscale.png"/>
            <p:cNvPicPr>
              <a:picLocks noChangeAspect="1"/>
            </p:cNvPicPr>
            <p:nvPr/>
          </p:nvPicPr>
          <p:blipFill>
            <a:blip r:embed="rId3"/>
            <a:srcRect l="38036"/>
            <a:stretch>
              <a:fillRect/>
            </a:stretch>
          </p:blipFill>
          <p:spPr>
            <a:xfrm>
              <a:off x="3478052" y="465158"/>
              <a:ext cx="5665948" cy="5927683"/>
            </a:xfrm>
            <a:prstGeom prst="rect">
              <a:avLst/>
            </a:prstGeom>
          </p:spPr>
        </p:pic>
        <p:sp>
          <p:nvSpPr>
            <p:cNvPr id="261" name="Rectangle 260"/>
            <p:cNvSpPr/>
            <p:nvPr/>
          </p:nvSpPr>
          <p:spPr bwMode="auto">
            <a:xfrm>
              <a:off x="3429000" y="1066800"/>
              <a:ext cx="533400" cy="1447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3429000" y="2438400"/>
              <a:ext cx="11430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3429000" y="3657600"/>
              <a:ext cx="152400" cy="1447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152400" y="1447800"/>
            <a:ext cx="6858000" cy="2514600"/>
            <a:chOff x="1600200" y="2286000"/>
            <a:chExt cx="6858000" cy="2514600"/>
          </a:xfrm>
        </p:grpSpPr>
        <p:pic>
          <p:nvPicPr>
            <p:cNvPr id="243" name="Picture 213" descr="usb_ce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07176" y="2286000"/>
              <a:ext cx="455356" cy="202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Oval 2"/>
            <p:cNvSpPr/>
            <p:nvPr/>
          </p:nvSpPr>
          <p:spPr bwMode="auto">
            <a:xfrm>
              <a:off x="19050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20574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2098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62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5146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70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194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9718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242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4290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581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7338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0386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209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667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19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971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1242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276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429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581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733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8862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0386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1910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343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514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6670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9718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1242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2766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429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581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733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8862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0386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3434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4495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46482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1600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752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905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57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09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362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14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67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819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971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124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276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429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8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3733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124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276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429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581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33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886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38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4191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4343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495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648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4800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4953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105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257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34290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5814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338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3886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0386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1910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3434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4958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6482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800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9530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105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2578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5410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55626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3733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8862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0386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191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343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495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46482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4800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105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257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4102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5626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7150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867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28194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971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31242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276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34290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581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3733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38862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40386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4191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4343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4495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46482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800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9530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43434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4495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46482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4800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9530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105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5257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4102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5626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5715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867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6019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6324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64770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4648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4800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4953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5105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5257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5410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5562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5715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5867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6019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6172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24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6477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662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6781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49530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51054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52578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410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55626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57150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58674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60198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61722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6324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64770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62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>
              <a:off x="67818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6934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70866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4038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41910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43434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44958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46482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48006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5105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5257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55626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5715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58674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601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61722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5562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57150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58674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60198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61722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63246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6477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6781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69342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70866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7239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73914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7543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76962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58674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6019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6324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64770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6629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6781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69342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70866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 bwMode="auto">
            <a:xfrm>
              <a:off x="7239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8" name="Oval 207"/>
            <p:cNvSpPr/>
            <p:nvPr/>
          </p:nvSpPr>
          <p:spPr bwMode="auto">
            <a:xfrm>
              <a:off x="739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9" name="Oval 208"/>
            <p:cNvSpPr/>
            <p:nvPr/>
          </p:nvSpPr>
          <p:spPr bwMode="auto">
            <a:xfrm>
              <a:off x="7543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0" name="Oval 209"/>
            <p:cNvSpPr/>
            <p:nvPr/>
          </p:nvSpPr>
          <p:spPr bwMode="auto">
            <a:xfrm>
              <a:off x="76962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1" name="Oval 210"/>
            <p:cNvSpPr/>
            <p:nvPr/>
          </p:nvSpPr>
          <p:spPr bwMode="auto">
            <a:xfrm>
              <a:off x="7848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80010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6172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6324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6629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6781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6934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7086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7239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7391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7543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7696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7848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8001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8153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8305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5257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54102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55626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5715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5867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6019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61722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6324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6629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6781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69342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70866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72390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7391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 bwMode="auto">
            <a:xfrm rot="5400000">
              <a:off x="4609306" y="2856706"/>
              <a:ext cx="8382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 bwMode="auto">
            <a:xfrm rot="5400000">
              <a:off x="5029994" y="2894806"/>
              <a:ext cx="304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 bwMode="auto">
            <a:xfrm flipV="1">
              <a:off x="5029200" y="3048000"/>
              <a:ext cx="152400" cy="76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 bwMode="auto">
            <a:xfrm rot="5400000">
              <a:off x="4647406" y="3123406"/>
              <a:ext cx="1524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 bwMode="auto">
            <a:xfrm>
              <a:off x="4724400" y="3200400"/>
              <a:ext cx="304800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6" name="Straight Connector 265"/>
          <p:cNvCxnSpPr/>
          <p:nvPr/>
        </p:nvCxnSpPr>
        <p:spPr bwMode="auto">
          <a:xfrm flipV="1">
            <a:off x="4114800" y="4648200"/>
            <a:ext cx="2057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4038600" y="5334000"/>
            <a:ext cx="160020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solvers for </a:t>
            </a:r>
            <a:r>
              <a:rPr lang="en-US" dirty="0" err="1" smtClean="0"/>
              <a:t>multiscaling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6200" y="1071563"/>
            <a:ext cx="2941638" cy="5100637"/>
            <a:chOff x="314325" y="1071563"/>
            <a:chExt cx="2941638" cy="5100637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457200" y="4114800"/>
              <a:ext cx="2590800" cy="2057400"/>
            </a:xfrm>
            <a:prstGeom prst="ellipse">
              <a:avLst/>
            </a:prstGeom>
            <a:gradFill rotWithShape="0">
              <a:gsLst>
                <a:gs pos="0">
                  <a:srgbClr val="DC0081"/>
                </a:gs>
                <a:gs pos="100000">
                  <a:srgbClr val="AF0066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577975" y="4238625"/>
              <a:ext cx="774700" cy="946150"/>
            </a:xfrm>
            <a:prstGeom prst="ellipse">
              <a:avLst/>
            </a:prstGeom>
            <a:gradFill rotWithShape="0">
              <a:gsLst>
                <a:gs pos="0">
                  <a:srgbClr val="FE6464"/>
                </a:gs>
                <a:gs pos="100000">
                  <a:srgbClr val="752E2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447800" y="2438400"/>
              <a:ext cx="685800" cy="1828800"/>
            </a:xfrm>
            <a:prstGeom prst="can">
              <a:avLst>
                <a:gd name="adj" fmla="val 22222"/>
              </a:avLst>
            </a:pr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14325" y="1185863"/>
              <a:ext cx="1543050" cy="1595437"/>
              <a:chOff x="198" y="747"/>
              <a:chExt cx="972" cy="1005"/>
            </a:xfrm>
          </p:grpSpPr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 rot="19020000" flipH="1">
                <a:off x="559" y="675"/>
                <a:ext cx="240" cy="1152"/>
              </a:xfrm>
              <a:prstGeom prst="can">
                <a:avLst>
                  <a:gd name="adj" fmla="val 40000"/>
                </a:avLst>
              </a:prstGeom>
              <a:gradFill rotWithShape="0">
                <a:gsLst>
                  <a:gs pos="0">
                    <a:srgbClr val="A50061"/>
                  </a:gs>
                  <a:gs pos="100000">
                    <a:srgbClr val="DC0081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7"/>
              <p:cNvSpPr>
                <a:spLocks noChangeArrowheads="1"/>
              </p:cNvSpPr>
              <p:nvPr/>
            </p:nvSpPr>
            <p:spPr bwMode="auto">
              <a:xfrm rot="13860000">
                <a:off x="216" y="984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8"/>
              <p:cNvSpPr>
                <a:spLocks noChangeArrowheads="1"/>
              </p:cNvSpPr>
              <p:nvPr/>
            </p:nvSpPr>
            <p:spPr bwMode="auto">
              <a:xfrm rot="13860000">
                <a:off x="312" y="1080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9"/>
              <p:cNvSpPr>
                <a:spLocks noChangeArrowheads="1"/>
              </p:cNvSpPr>
              <p:nvPr/>
            </p:nvSpPr>
            <p:spPr bwMode="auto">
              <a:xfrm rot="13860000">
                <a:off x="408" y="1176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0"/>
              <p:cNvSpPr>
                <a:spLocks noChangeArrowheads="1"/>
              </p:cNvSpPr>
              <p:nvPr/>
            </p:nvSpPr>
            <p:spPr bwMode="auto">
              <a:xfrm rot="13860000">
                <a:off x="504" y="1272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1"/>
              <p:cNvSpPr>
                <a:spLocks noChangeArrowheads="1"/>
              </p:cNvSpPr>
              <p:nvPr/>
            </p:nvSpPr>
            <p:spPr bwMode="auto">
              <a:xfrm rot="13860000">
                <a:off x="600" y="1368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12"/>
              <p:cNvSpPr>
                <a:spLocks noChangeArrowheads="1"/>
              </p:cNvSpPr>
              <p:nvPr/>
            </p:nvSpPr>
            <p:spPr bwMode="auto">
              <a:xfrm rot="13860000">
                <a:off x="696" y="1464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13"/>
              <p:cNvSpPr>
                <a:spLocks noChangeArrowheads="1"/>
              </p:cNvSpPr>
              <p:nvPr/>
            </p:nvSpPr>
            <p:spPr bwMode="auto">
              <a:xfrm rot="13860000" flipH="1" flipV="1">
                <a:off x="440" y="840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4"/>
              <p:cNvSpPr>
                <a:spLocks noChangeArrowheads="1"/>
              </p:cNvSpPr>
              <p:nvPr/>
            </p:nvSpPr>
            <p:spPr bwMode="auto">
              <a:xfrm rot="13860000" flipH="1" flipV="1">
                <a:off x="535" y="936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 15"/>
              <p:cNvSpPr>
                <a:spLocks noChangeArrowheads="1"/>
              </p:cNvSpPr>
              <p:nvPr/>
            </p:nvSpPr>
            <p:spPr bwMode="auto">
              <a:xfrm rot="13860000" flipH="1" flipV="1">
                <a:off x="632" y="1032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16"/>
              <p:cNvSpPr>
                <a:spLocks noChangeArrowheads="1"/>
              </p:cNvSpPr>
              <p:nvPr/>
            </p:nvSpPr>
            <p:spPr bwMode="auto">
              <a:xfrm rot="13860000" flipH="1" flipV="1">
                <a:off x="728" y="1128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7"/>
              <p:cNvSpPr>
                <a:spLocks noChangeArrowheads="1"/>
              </p:cNvSpPr>
              <p:nvPr/>
            </p:nvSpPr>
            <p:spPr bwMode="auto">
              <a:xfrm rot="13860000" flipH="1" flipV="1">
                <a:off x="823" y="1224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 18"/>
              <p:cNvSpPr>
                <a:spLocks noChangeArrowheads="1"/>
              </p:cNvSpPr>
              <p:nvPr/>
            </p:nvSpPr>
            <p:spPr bwMode="auto">
              <a:xfrm rot="13860000" flipH="1" flipV="1">
                <a:off x="920" y="1320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 19"/>
              <p:cNvSpPr>
                <a:spLocks noChangeArrowheads="1"/>
              </p:cNvSpPr>
              <p:nvPr/>
            </p:nvSpPr>
            <p:spPr bwMode="auto">
              <a:xfrm rot="13860000" flipH="1" flipV="1">
                <a:off x="1016" y="1416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 20"/>
              <p:cNvSpPr>
                <a:spLocks noChangeArrowheads="1"/>
              </p:cNvSpPr>
              <p:nvPr/>
            </p:nvSpPr>
            <p:spPr bwMode="auto">
              <a:xfrm rot="13860000">
                <a:off x="792" y="1560"/>
                <a:ext cx="144" cy="96"/>
              </a:xfrm>
              <a:custGeom>
                <a:avLst/>
                <a:gdLst/>
                <a:ahLst/>
                <a:cxnLst>
                  <a:cxn ang="0">
                    <a:pos x="568" y="1000"/>
                  </a:cxn>
                  <a:cxn ang="0">
                    <a:pos x="592" y="896"/>
                  </a:cxn>
                  <a:cxn ang="0">
                    <a:pos x="656" y="688"/>
                  </a:cxn>
                  <a:cxn ang="0">
                    <a:pos x="224" y="496"/>
                  </a:cxn>
                  <a:cxn ang="0">
                    <a:pos x="32" y="112"/>
                  </a:cxn>
                  <a:cxn ang="0">
                    <a:pos x="416" y="16"/>
                  </a:cxn>
                  <a:cxn ang="0">
                    <a:pos x="944" y="16"/>
                  </a:cxn>
                  <a:cxn ang="0">
                    <a:pos x="1328" y="112"/>
                  </a:cxn>
                  <a:cxn ang="0">
                    <a:pos x="1184" y="400"/>
                  </a:cxn>
                  <a:cxn ang="0">
                    <a:pos x="848" y="688"/>
                  </a:cxn>
                  <a:cxn ang="0">
                    <a:pos x="896" y="928"/>
                  </a:cxn>
                  <a:cxn ang="0">
                    <a:pos x="944" y="976"/>
                  </a:cxn>
                </a:cxnLst>
                <a:rect l="0" t="0" r="r" b="b"/>
                <a:pathLst>
                  <a:path w="1368" h="1000">
                    <a:moveTo>
                      <a:pt x="568" y="1000"/>
                    </a:moveTo>
                    <a:cubicBezTo>
                      <a:pt x="573" y="983"/>
                      <a:pt x="577" y="948"/>
                      <a:pt x="592" y="896"/>
                    </a:cubicBezTo>
                    <a:cubicBezTo>
                      <a:pt x="607" y="844"/>
                      <a:pt x="717" y="755"/>
                      <a:pt x="656" y="688"/>
                    </a:cubicBezTo>
                    <a:cubicBezTo>
                      <a:pt x="595" y="621"/>
                      <a:pt x="328" y="592"/>
                      <a:pt x="224" y="496"/>
                    </a:cubicBezTo>
                    <a:cubicBezTo>
                      <a:pt x="120" y="400"/>
                      <a:pt x="0" y="192"/>
                      <a:pt x="32" y="112"/>
                    </a:cubicBezTo>
                    <a:cubicBezTo>
                      <a:pt x="64" y="32"/>
                      <a:pt x="264" y="32"/>
                      <a:pt x="416" y="16"/>
                    </a:cubicBezTo>
                    <a:cubicBezTo>
                      <a:pt x="568" y="0"/>
                      <a:pt x="792" y="0"/>
                      <a:pt x="944" y="16"/>
                    </a:cubicBezTo>
                    <a:cubicBezTo>
                      <a:pt x="1096" y="32"/>
                      <a:pt x="1288" y="48"/>
                      <a:pt x="1328" y="112"/>
                    </a:cubicBezTo>
                    <a:cubicBezTo>
                      <a:pt x="1368" y="176"/>
                      <a:pt x="1264" y="304"/>
                      <a:pt x="1184" y="400"/>
                    </a:cubicBezTo>
                    <a:cubicBezTo>
                      <a:pt x="1104" y="496"/>
                      <a:pt x="896" y="600"/>
                      <a:pt x="848" y="688"/>
                    </a:cubicBezTo>
                    <a:cubicBezTo>
                      <a:pt x="800" y="776"/>
                      <a:pt x="880" y="880"/>
                      <a:pt x="896" y="928"/>
                    </a:cubicBezTo>
                    <a:cubicBezTo>
                      <a:pt x="912" y="976"/>
                      <a:pt x="928" y="976"/>
                      <a:pt x="944" y="976"/>
                    </a:cubicBezTo>
                  </a:path>
                </a:pathLst>
              </a:custGeom>
              <a:gradFill rotWithShape="0">
                <a:gsLst>
                  <a:gs pos="0">
                    <a:srgbClr val="65003B"/>
                  </a:gs>
                  <a:gs pos="50000">
                    <a:srgbClr val="DC0081"/>
                  </a:gs>
                  <a:gs pos="100000">
                    <a:srgbClr val="65003B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 rot="2580000">
              <a:off x="2387600" y="1071563"/>
              <a:ext cx="381000" cy="1828800"/>
            </a:xfrm>
            <a:prstGeom prst="can">
              <a:avLst>
                <a:gd name="adj" fmla="val 40000"/>
              </a:avLst>
            </a:prstGeom>
            <a:gradFill rotWithShape="0">
              <a:gsLst>
                <a:gs pos="0">
                  <a:srgbClr val="A50061"/>
                </a:gs>
                <a:gs pos="100000">
                  <a:srgbClr val="DC0081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 rot="7740000" flipH="1">
              <a:off x="2933700" y="17145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 rot="7740000" flipH="1">
              <a:off x="2781300" y="18669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 rot="7740000" flipH="1">
              <a:off x="2627313" y="20193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 rot="7740000" flipH="1">
              <a:off x="2476500" y="21717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 rot="7740000" flipH="1">
              <a:off x="2324100" y="23241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 rot="7740000" flipV="1">
              <a:off x="2730500" y="1331913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 rot="7740000" flipV="1">
              <a:off x="2578100" y="14859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 rot="7740000" flipV="1">
              <a:off x="2425700" y="1636713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 rot="7740000" flipV="1">
              <a:off x="2273300" y="1789113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 rot="7740000" flipV="1">
              <a:off x="2120900" y="19431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 rot="7740000" flipV="1">
              <a:off x="1968500" y="2093913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 rot="7740000" flipV="1">
              <a:off x="1816100" y="2246313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 rot="7740000" flipH="1">
              <a:off x="2170113" y="2476500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1066800" y="3222625"/>
              <a:ext cx="608013" cy="569913"/>
              <a:chOff x="672" y="2030"/>
              <a:chExt cx="383" cy="359"/>
            </a:xfrm>
          </p:grpSpPr>
          <p:grpSp>
            <p:nvGrpSpPr>
              <p:cNvPr id="39" name="Group 36"/>
              <p:cNvGrpSpPr>
                <a:grpSpLocks/>
              </p:cNvGrpSpPr>
              <p:nvPr/>
            </p:nvGrpSpPr>
            <p:grpSpPr bwMode="auto">
              <a:xfrm>
                <a:off x="672" y="2031"/>
                <a:ext cx="384" cy="65"/>
                <a:chOff x="672" y="2031"/>
                <a:chExt cx="384" cy="65"/>
              </a:xfrm>
            </p:grpSpPr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auto">
                <a:xfrm>
                  <a:off x="832" y="2060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AutoShape 3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832" y="1968"/>
                  <a:ext cx="65" cy="192"/>
                </a:xfrm>
                <a:prstGeom prst="can">
                  <a:avLst>
                    <a:gd name="adj" fmla="val 73846"/>
                  </a:avLst>
                </a:prstGeom>
                <a:solidFill>
                  <a:srgbClr val="00DFCA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auto">
                <a:xfrm>
                  <a:off x="672" y="2060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40"/>
              <p:cNvGrpSpPr>
                <a:grpSpLocks/>
              </p:cNvGrpSpPr>
              <p:nvPr/>
            </p:nvGrpSpPr>
            <p:grpSpPr bwMode="auto">
              <a:xfrm>
                <a:off x="672" y="2178"/>
                <a:ext cx="384" cy="66"/>
                <a:chOff x="672" y="2178"/>
                <a:chExt cx="384" cy="66"/>
              </a:xfrm>
            </p:grpSpPr>
            <p:sp>
              <p:nvSpPr>
                <p:cNvPr id="45" name="Line 41"/>
                <p:cNvSpPr>
                  <a:spLocks noChangeShapeType="1"/>
                </p:cNvSpPr>
                <p:nvPr/>
              </p:nvSpPr>
              <p:spPr bwMode="auto">
                <a:xfrm>
                  <a:off x="832" y="2208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AutoShape 4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832" y="2115"/>
                  <a:ext cx="66" cy="192"/>
                </a:xfrm>
                <a:prstGeom prst="can">
                  <a:avLst>
                    <a:gd name="adj" fmla="val 72727"/>
                  </a:avLst>
                </a:prstGeom>
                <a:solidFill>
                  <a:srgbClr val="D989B8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Line 43"/>
                <p:cNvSpPr>
                  <a:spLocks noChangeShapeType="1"/>
                </p:cNvSpPr>
                <p:nvPr/>
              </p:nvSpPr>
              <p:spPr bwMode="auto">
                <a:xfrm>
                  <a:off x="672" y="2208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4"/>
              <p:cNvGrpSpPr>
                <a:grpSpLocks/>
              </p:cNvGrpSpPr>
              <p:nvPr/>
            </p:nvGrpSpPr>
            <p:grpSpPr bwMode="auto">
              <a:xfrm>
                <a:off x="672" y="2326"/>
                <a:ext cx="384" cy="65"/>
                <a:chOff x="672" y="2326"/>
                <a:chExt cx="384" cy="65"/>
              </a:xfrm>
            </p:grpSpPr>
            <p:sp>
              <p:nvSpPr>
                <p:cNvPr id="42" name="Line 45"/>
                <p:cNvSpPr>
                  <a:spLocks noChangeShapeType="1"/>
                </p:cNvSpPr>
                <p:nvPr/>
              </p:nvSpPr>
              <p:spPr bwMode="auto">
                <a:xfrm>
                  <a:off x="832" y="2355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AutoShape 46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832" y="2263"/>
                  <a:ext cx="65" cy="192"/>
                </a:xfrm>
                <a:prstGeom prst="can">
                  <a:avLst>
                    <a:gd name="adj" fmla="val 73846"/>
                  </a:avLst>
                </a:prstGeom>
                <a:solidFill>
                  <a:srgbClr val="FE9B03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Line 47"/>
                <p:cNvSpPr>
                  <a:spLocks noChangeShapeType="1"/>
                </p:cNvSpPr>
                <p:nvPr/>
              </p:nvSpPr>
              <p:spPr bwMode="auto">
                <a:xfrm>
                  <a:off x="672" y="2355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381250" y="4135438"/>
              <a:ext cx="874713" cy="871537"/>
              <a:chOff x="1500" y="2605"/>
              <a:chExt cx="551" cy="549"/>
            </a:xfrm>
          </p:grpSpPr>
          <p:grpSp>
            <p:nvGrpSpPr>
              <p:cNvPr id="52" name="Group 49"/>
              <p:cNvGrpSpPr>
                <a:grpSpLocks/>
              </p:cNvGrpSpPr>
              <p:nvPr/>
            </p:nvGrpSpPr>
            <p:grpSpPr bwMode="auto">
              <a:xfrm>
                <a:off x="1776" y="2883"/>
                <a:ext cx="277" cy="272"/>
                <a:chOff x="1776" y="2883"/>
                <a:chExt cx="277" cy="272"/>
              </a:xfrm>
            </p:grpSpPr>
            <p:sp>
              <p:nvSpPr>
                <p:cNvPr id="61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776" y="2996"/>
                  <a:ext cx="165" cy="159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AutoShape 51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868" y="2923"/>
                  <a:ext cx="88" cy="192"/>
                </a:xfrm>
                <a:prstGeom prst="can">
                  <a:avLst>
                    <a:gd name="adj" fmla="val 54545"/>
                  </a:avLst>
                </a:prstGeom>
                <a:solidFill>
                  <a:srgbClr val="00DFCA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957" y="2883"/>
                  <a:ext cx="96" cy="90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1638" y="2744"/>
                <a:ext cx="277" cy="271"/>
                <a:chOff x="1638" y="2744"/>
                <a:chExt cx="277" cy="271"/>
              </a:xfrm>
            </p:grpSpPr>
            <p:sp>
              <p:nvSpPr>
                <p:cNvPr id="5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638" y="2857"/>
                  <a:ext cx="164" cy="158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AutoShape 55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729" y="2784"/>
                  <a:ext cx="88" cy="192"/>
                </a:xfrm>
                <a:prstGeom prst="can">
                  <a:avLst>
                    <a:gd name="adj" fmla="val 54545"/>
                  </a:avLst>
                </a:prstGeom>
                <a:solidFill>
                  <a:srgbClr val="D989B8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819" y="2744"/>
                  <a:ext cx="96" cy="90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roup 57"/>
              <p:cNvGrpSpPr>
                <a:grpSpLocks/>
              </p:cNvGrpSpPr>
              <p:nvPr/>
            </p:nvGrpSpPr>
            <p:grpSpPr bwMode="auto">
              <a:xfrm>
                <a:off x="1499" y="2605"/>
                <a:ext cx="277" cy="271"/>
                <a:chOff x="1499" y="2605"/>
                <a:chExt cx="277" cy="271"/>
              </a:xfrm>
            </p:grpSpPr>
            <p:sp>
              <p:nvSpPr>
                <p:cNvPr id="5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499" y="2718"/>
                  <a:ext cx="164" cy="158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AutoShape 59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590" y="2645"/>
                  <a:ext cx="88" cy="192"/>
                </a:xfrm>
                <a:prstGeom prst="can">
                  <a:avLst>
                    <a:gd name="adj" fmla="val 54545"/>
                  </a:avLst>
                </a:prstGeom>
                <a:solidFill>
                  <a:srgbClr val="FE9B03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679" y="2605"/>
                  <a:ext cx="97" cy="9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1752600" y="6172200"/>
            <a:ext cx="1588" cy="2286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6299200" y="1295400"/>
            <a:ext cx="2692400" cy="1371600"/>
            <a:chOff x="6168017" y="2415928"/>
            <a:chExt cx="2692400" cy="1371600"/>
          </a:xfrm>
          <a:solidFill>
            <a:srgbClr val="00B0F0"/>
          </a:solidFill>
        </p:grpSpPr>
        <p:sp>
          <p:nvSpPr>
            <p:cNvPr id="296" name="Freeform 172"/>
            <p:cNvSpPr>
              <a:spLocks/>
            </p:cNvSpPr>
            <p:nvPr/>
          </p:nvSpPr>
          <p:spPr bwMode="auto">
            <a:xfrm rot="13857269">
              <a:off x="6129917" y="26826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" name="Freeform 173"/>
            <p:cNvSpPr>
              <a:spLocks/>
            </p:cNvSpPr>
            <p:nvPr/>
          </p:nvSpPr>
          <p:spPr bwMode="auto">
            <a:xfrm rot="13857269">
              <a:off x="6282317" y="2835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8" name="Freeform 174"/>
            <p:cNvSpPr>
              <a:spLocks/>
            </p:cNvSpPr>
            <p:nvPr/>
          </p:nvSpPr>
          <p:spPr bwMode="auto">
            <a:xfrm rot="13857269">
              <a:off x="6434717" y="29874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Freeform 175"/>
            <p:cNvSpPr>
              <a:spLocks/>
            </p:cNvSpPr>
            <p:nvPr/>
          </p:nvSpPr>
          <p:spPr bwMode="auto">
            <a:xfrm rot="13857269">
              <a:off x="6587117" y="31398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0" name="Freeform 176"/>
            <p:cNvSpPr>
              <a:spLocks/>
            </p:cNvSpPr>
            <p:nvPr/>
          </p:nvSpPr>
          <p:spPr bwMode="auto">
            <a:xfrm rot="13857269">
              <a:off x="6739517" y="32922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Freeform 177"/>
            <p:cNvSpPr>
              <a:spLocks/>
            </p:cNvSpPr>
            <p:nvPr/>
          </p:nvSpPr>
          <p:spPr bwMode="auto">
            <a:xfrm rot="13857269">
              <a:off x="6917317" y="34446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2" name="Freeform 178"/>
            <p:cNvSpPr>
              <a:spLocks/>
            </p:cNvSpPr>
            <p:nvPr/>
          </p:nvSpPr>
          <p:spPr bwMode="auto">
            <a:xfrm rot="13857269" flipH="1" flipV="1">
              <a:off x="6485517" y="2454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Freeform 179"/>
            <p:cNvSpPr>
              <a:spLocks/>
            </p:cNvSpPr>
            <p:nvPr/>
          </p:nvSpPr>
          <p:spPr bwMode="auto">
            <a:xfrm rot="13857269" flipH="1" flipV="1">
              <a:off x="6637917" y="26064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4" name="Freeform 180"/>
            <p:cNvSpPr>
              <a:spLocks/>
            </p:cNvSpPr>
            <p:nvPr/>
          </p:nvSpPr>
          <p:spPr bwMode="auto">
            <a:xfrm rot="13857269" flipH="1" flipV="1">
              <a:off x="6790317" y="27588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5" name="Freeform 181"/>
            <p:cNvSpPr>
              <a:spLocks/>
            </p:cNvSpPr>
            <p:nvPr/>
          </p:nvSpPr>
          <p:spPr bwMode="auto">
            <a:xfrm rot="13857269" flipH="1" flipV="1">
              <a:off x="6942717" y="29112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6" name="Freeform 182"/>
            <p:cNvSpPr>
              <a:spLocks/>
            </p:cNvSpPr>
            <p:nvPr/>
          </p:nvSpPr>
          <p:spPr bwMode="auto">
            <a:xfrm rot="13857269" flipH="1" flipV="1">
              <a:off x="7095117" y="30636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Freeform 183"/>
            <p:cNvSpPr>
              <a:spLocks/>
            </p:cNvSpPr>
            <p:nvPr/>
          </p:nvSpPr>
          <p:spPr bwMode="auto">
            <a:xfrm rot="13857269" flipH="1" flipV="1">
              <a:off x="7247517" y="3216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Freeform 184"/>
            <p:cNvSpPr>
              <a:spLocks/>
            </p:cNvSpPr>
            <p:nvPr/>
          </p:nvSpPr>
          <p:spPr bwMode="auto">
            <a:xfrm rot="13857269" flipH="1" flipV="1">
              <a:off x="7399917" y="33684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Freeform 185"/>
            <p:cNvSpPr>
              <a:spLocks/>
            </p:cNvSpPr>
            <p:nvPr/>
          </p:nvSpPr>
          <p:spPr bwMode="auto">
            <a:xfrm rot="13857269">
              <a:off x="7069717" y="3597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Freeform 187"/>
            <p:cNvSpPr>
              <a:spLocks/>
            </p:cNvSpPr>
            <p:nvPr/>
          </p:nvSpPr>
          <p:spPr bwMode="auto">
            <a:xfrm rot="7742731" flipH="1">
              <a:off x="8669917" y="2835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Freeform 188"/>
            <p:cNvSpPr>
              <a:spLocks/>
            </p:cNvSpPr>
            <p:nvPr/>
          </p:nvSpPr>
          <p:spPr bwMode="auto">
            <a:xfrm rot="7742731" flipH="1">
              <a:off x="8517517" y="29874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3" name="Freeform 189"/>
            <p:cNvSpPr>
              <a:spLocks/>
            </p:cNvSpPr>
            <p:nvPr/>
          </p:nvSpPr>
          <p:spPr bwMode="auto">
            <a:xfrm rot="7742731" flipH="1">
              <a:off x="8365117" y="31398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Freeform 190"/>
            <p:cNvSpPr>
              <a:spLocks/>
            </p:cNvSpPr>
            <p:nvPr/>
          </p:nvSpPr>
          <p:spPr bwMode="auto">
            <a:xfrm rot="7742731" flipH="1">
              <a:off x="8212717" y="32922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5" name="Freeform 191"/>
            <p:cNvSpPr>
              <a:spLocks/>
            </p:cNvSpPr>
            <p:nvPr/>
          </p:nvSpPr>
          <p:spPr bwMode="auto">
            <a:xfrm rot="7742731" flipH="1">
              <a:off x="8060317" y="34446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6" name="Freeform 192"/>
            <p:cNvSpPr>
              <a:spLocks/>
            </p:cNvSpPr>
            <p:nvPr/>
          </p:nvSpPr>
          <p:spPr bwMode="auto">
            <a:xfrm rot="7742731" flipV="1">
              <a:off x="8466717" y="2454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Freeform 193"/>
            <p:cNvSpPr>
              <a:spLocks/>
            </p:cNvSpPr>
            <p:nvPr/>
          </p:nvSpPr>
          <p:spPr bwMode="auto">
            <a:xfrm rot="7742731" flipV="1">
              <a:off x="8314317" y="26064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Freeform 194"/>
            <p:cNvSpPr>
              <a:spLocks/>
            </p:cNvSpPr>
            <p:nvPr/>
          </p:nvSpPr>
          <p:spPr bwMode="auto">
            <a:xfrm rot="7742731" flipV="1">
              <a:off x="8161917" y="27588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Freeform 195"/>
            <p:cNvSpPr>
              <a:spLocks/>
            </p:cNvSpPr>
            <p:nvPr/>
          </p:nvSpPr>
          <p:spPr bwMode="auto">
            <a:xfrm rot="7742731" flipV="1">
              <a:off x="8009517" y="29112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0" name="Freeform 196"/>
            <p:cNvSpPr>
              <a:spLocks/>
            </p:cNvSpPr>
            <p:nvPr/>
          </p:nvSpPr>
          <p:spPr bwMode="auto">
            <a:xfrm rot="7742731" flipV="1">
              <a:off x="7857117" y="30636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Freeform 197"/>
            <p:cNvSpPr>
              <a:spLocks/>
            </p:cNvSpPr>
            <p:nvPr/>
          </p:nvSpPr>
          <p:spPr bwMode="auto">
            <a:xfrm rot="7742731" flipV="1">
              <a:off x="7704717" y="3216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2" name="Freeform 198"/>
            <p:cNvSpPr>
              <a:spLocks/>
            </p:cNvSpPr>
            <p:nvPr/>
          </p:nvSpPr>
          <p:spPr bwMode="auto">
            <a:xfrm rot="7742731" flipV="1">
              <a:off x="7603117" y="33684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Freeform 199"/>
            <p:cNvSpPr>
              <a:spLocks/>
            </p:cNvSpPr>
            <p:nvPr/>
          </p:nvSpPr>
          <p:spPr bwMode="auto">
            <a:xfrm rot="7742731" flipH="1">
              <a:off x="7907917" y="3597028"/>
              <a:ext cx="228600" cy="152400"/>
            </a:xfrm>
            <a:custGeom>
              <a:avLst/>
              <a:gdLst/>
              <a:ahLst/>
              <a:cxnLst>
                <a:cxn ang="0">
                  <a:pos x="568" y="1000"/>
                </a:cxn>
                <a:cxn ang="0">
                  <a:pos x="592" y="896"/>
                </a:cxn>
                <a:cxn ang="0">
                  <a:pos x="656" y="688"/>
                </a:cxn>
                <a:cxn ang="0">
                  <a:pos x="224" y="496"/>
                </a:cxn>
                <a:cxn ang="0">
                  <a:pos x="32" y="112"/>
                </a:cxn>
                <a:cxn ang="0">
                  <a:pos x="416" y="16"/>
                </a:cxn>
                <a:cxn ang="0">
                  <a:pos x="944" y="16"/>
                </a:cxn>
                <a:cxn ang="0">
                  <a:pos x="1328" y="112"/>
                </a:cxn>
                <a:cxn ang="0">
                  <a:pos x="1184" y="400"/>
                </a:cxn>
                <a:cxn ang="0">
                  <a:pos x="848" y="688"/>
                </a:cxn>
                <a:cxn ang="0">
                  <a:pos x="896" y="928"/>
                </a:cxn>
                <a:cxn ang="0">
                  <a:pos x="944" y="976"/>
                </a:cxn>
              </a:cxnLst>
              <a:rect l="0" t="0" r="r" b="b"/>
              <a:pathLst>
                <a:path w="1368" h="1000">
                  <a:moveTo>
                    <a:pt x="568" y="1000"/>
                  </a:moveTo>
                  <a:cubicBezTo>
                    <a:pt x="573" y="983"/>
                    <a:pt x="577" y="948"/>
                    <a:pt x="592" y="896"/>
                  </a:cubicBezTo>
                  <a:cubicBezTo>
                    <a:pt x="607" y="844"/>
                    <a:pt x="717" y="755"/>
                    <a:pt x="656" y="688"/>
                  </a:cubicBezTo>
                  <a:cubicBezTo>
                    <a:pt x="595" y="621"/>
                    <a:pt x="328" y="592"/>
                    <a:pt x="224" y="496"/>
                  </a:cubicBezTo>
                  <a:cubicBezTo>
                    <a:pt x="120" y="400"/>
                    <a:pt x="0" y="192"/>
                    <a:pt x="32" y="112"/>
                  </a:cubicBezTo>
                  <a:cubicBezTo>
                    <a:pt x="64" y="32"/>
                    <a:pt x="264" y="32"/>
                    <a:pt x="416" y="16"/>
                  </a:cubicBezTo>
                  <a:cubicBezTo>
                    <a:pt x="568" y="0"/>
                    <a:pt x="792" y="0"/>
                    <a:pt x="944" y="16"/>
                  </a:cubicBezTo>
                  <a:cubicBezTo>
                    <a:pt x="1096" y="32"/>
                    <a:pt x="1288" y="48"/>
                    <a:pt x="1328" y="112"/>
                  </a:cubicBezTo>
                  <a:cubicBezTo>
                    <a:pt x="1368" y="176"/>
                    <a:pt x="1264" y="304"/>
                    <a:pt x="1184" y="400"/>
                  </a:cubicBezTo>
                  <a:cubicBezTo>
                    <a:pt x="1104" y="496"/>
                    <a:pt x="896" y="600"/>
                    <a:pt x="848" y="688"/>
                  </a:cubicBezTo>
                  <a:cubicBezTo>
                    <a:pt x="800" y="776"/>
                    <a:pt x="880" y="880"/>
                    <a:pt x="896" y="928"/>
                  </a:cubicBezTo>
                  <a:cubicBezTo>
                    <a:pt x="912" y="976"/>
                    <a:pt x="928" y="976"/>
                    <a:pt x="944" y="976"/>
                  </a:cubicBezTo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3276600" y="1066800"/>
            <a:ext cx="2590800" cy="5367337"/>
            <a:chOff x="3733800" y="1066800"/>
            <a:chExt cx="2590800" cy="5367337"/>
          </a:xfrm>
        </p:grpSpPr>
        <p:sp>
          <p:nvSpPr>
            <p:cNvPr id="124" name="Line 61"/>
            <p:cNvSpPr>
              <a:spLocks noChangeShapeType="1"/>
            </p:cNvSpPr>
            <p:nvPr/>
          </p:nvSpPr>
          <p:spPr bwMode="auto">
            <a:xfrm>
              <a:off x="5117157" y="6205537"/>
              <a:ext cx="1588" cy="22860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Group 2"/>
            <p:cNvGrpSpPr>
              <a:grpSpLocks/>
            </p:cNvGrpSpPr>
            <p:nvPr/>
          </p:nvGrpSpPr>
          <p:grpSpPr bwMode="auto">
            <a:xfrm>
              <a:off x="3733800" y="4114800"/>
              <a:ext cx="2590800" cy="2057400"/>
              <a:chOff x="1600" y="1392"/>
              <a:chExt cx="2859" cy="2400"/>
            </a:xfrm>
          </p:grpSpPr>
          <p:sp>
            <p:nvSpPr>
              <p:cNvPr id="127" name="Oval 3"/>
              <p:cNvSpPr>
                <a:spLocks noChangeArrowheads="1"/>
              </p:cNvSpPr>
              <p:nvPr/>
            </p:nvSpPr>
            <p:spPr bwMode="auto">
              <a:xfrm>
                <a:off x="1600" y="1392"/>
                <a:ext cx="2859" cy="240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000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837" y="1536"/>
                <a:ext cx="854" cy="1104"/>
              </a:xfrm>
              <a:prstGeom prst="ellipse">
                <a:avLst/>
              </a:prstGeom>
              <a:gradFill rotWithShape="0">
                <a:gsLst>
                  <a:gs pos="0">
                    <a:srgbClr val="FE6464"/>
                  </a:gs>
                  <a:gs pos="100000">
                    <a:srgbClr val="FE6464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9" name="Group 5"/>
              <p:cNvGrpSpPr>
                <a:grpSpLocks/>
              </p:cNvGrpSpPr>
              <p:nvPr/>
            </p:nvGrpSpPr>
            <p:grpSpPr bwMode="auto">
              <a:xfrm>
                <a:off x="1930" y="2232"/>
                <a:ext cx="2144" cy="1067"/>
                <a:chOff x="2174" y="2232"/>
                <a:chExt cx="2411" cy="1067"/>
              </a:xfrm>
            </p:grpSpPr>
            <p:grpSp>
              <p:nvGrpSpPr>
                <p:cNvPr id="162" name="Group 6"/>
                <p:cNvGrpSpPr>
                  <a:grpSpLocks/>
                </p:cNvGrpSpPr>
                <p:nvPr/>
              </p:nvGrpSpPr>
              <p:grpSpPr bwMode="auto">
                <a:xfrm>
                  <a:off x="3085" y="2772"/>
                  <a:ext cx="296" cy="140"/>
                  <a:chOff x="3085" y="2772"/>
                  <a:chExt cx="296" cy="140"/>
                </a:xfrm>
              </p:grpSpPr>
              <p:sp>
                <p:nvSpPr>
                  <p:cNvPr id="291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2773"/>
                    <a:ext cx="236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AFD00"/>
                      </a:gs>
                      <a:gs pos="50000">
                        <a:srgbClr val="FAFD00">
                          <a:gamma/>
                          <a:tint val="30196"/>
                          <a:invGamma/>
                        </a:srgbClr>
                      </a:gs>
                      <a:gs pos="100000">
                        <a:srgbClr val="FAFD00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156" y="2772"/>
                    <a:ext cx="225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AC</a:t>
                    </a:r>
                  </a:p>
                </p:txBody>
              </p:sp>
            </p:grpSp>
            <p:grpSp>
              <p:nvGrpSpPr>
                <p:cNvPr id="163" name="Group 9"/>
                <p:cNvGrpSpPr>
                  <a:grpSpLocks/>
                </p:cNvGrpSpPr>
                <p:nvPr/>
              </p:nvGrpSpPr>
              <p:grpSpPr bwMode="auto">
                <a:xfrm>
                  <a:off x="3410" y="2772"/>
                  <a:ext cx="320" cy="140"/>
                  <a:chOff x="3410" y="2772"/>
                  <a:chExt cx="320" cy="140"/>
                </a:xfrm>
              </p:grpSpPr>
              <p:sp>
                <p:nvSpPr>
                  <p:cNvPr id="289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2773"/>
                    <a:ext cx="235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AFD00"/>
                      </a:gs>
                      <a:gs pos="50000">
                        <a:srgbClr val="FAFD00">
                          <a:gamma/>
                          <a:tint val="30196"/>
                          <a:invGamma/>
                        </a:srgbClr>
                      </a:gs>
                      <a:gs pos="100000">
                        <a:srgbClr val="FAFD00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2772"/>
                    <a:ext cx="273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PDE</a:t>
                    </a:r>
                  </a:p>
                </p:txBody>
              </p:sp>
            </p:grp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484" y="2844"/>
                  <a:ext cx="0" cy="1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298" y="2960"/>
                  <a:ext cx="1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Line 14"/>
                <p:cNvSpPr>
                  <a:spLocks noChangeShapeType="1"/>
                </p:cNvSpPr>
                <p:nvPr/>
              </p:nvSpPr>
              <p:spPr bwMode="auto">
                <a:xfrm>
                  <a:off x="3311" y="3113"/>
                  <a:ext cx="2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570" y="2847"/>
                  <a:ext cx="0" cy="2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Line 16"/>
                <p:cNvSpPr>
                  <a:spLocks noChangeShapeType="1"/>
                </p:cNvSpPr>
                <p:nvPr/>
              </p:nvSpPr>
              <p:spPr bwMode="auto">
                <a:xfrm>
                  <a:off x="3203" y="2844"/>
                  <a:ext cx="0" cy="6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Line 17"/>
                <p:cNvSpPr>
                  <a:spLocks noChangeShapeType="1"/>
                </p:cNvSpPr>
                <p:nvPr/>
              </p:nvSpPr>
              <p:spPr bwMode="auto">
                <a:xfrm>
                  <a:off x="3203" y="2998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0" name="Group 18"/>
                <p:cNvGrpSpPr>
                  <a:grpSpLocks/>
                </p:cNvGrpSpPr>
                <p:nvPr/>
              </p:nvGrpSpPr>
              <p:grpSpPr bwMode="auto">
                <a:xfrm>
                  <a:off x="3105" y="2915"/>
                  <a:ext cx="324" cy="142"/>
                  <a:chOff x="3105" y="2915"/>
                  <a:chExt cx="324" cy="142"/>
                </a:xfrm>
              </p:grpSpPr>
              <p:sp>
                <p:nvSpPr>
                  <p:cNvPr id="28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105" y="2915"/>
                    <a:ext cx="184" cy="9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FD00"/>
                      </a:gs>
                      <a:gs pos="50000">
                        <a:srgbClr val="FAFD00">
                          <a:gamma/>
                          <a:tint val="30196"/>
                          <a:invGamma/>
                        </a:srgbClr>
                      </a:gs>
                      <a:gs pos="100000">
                        <a:srgbClr val="FAFD00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33"/>
                    <a:ext cx="300" cy="1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500">
                        <a:solidFill>
                          <a:schemeClr val="tx1"/>
                        </a:solidFill>
                      </a:rPr>
                      <a:t>cAMP</a:t>
                    </a:r>
                  </a:p>
                </p:txBody>
              </p:sp>
            </p:grpSp>
            <p:grpSp>
              <p:nvGrpSpPr>
                <p:cNvPr id="171" name="Group 21"/>
                <p:cNvGrpSpPr>
                  <a:grpSpLocks/>
                </p:cNvGrpSpPr>
                <p:nvPr/>
              </p:nvGrpSpPr>
              <p:grpSpPr bwMode="auto">
                <a:xfrm>
                  <a:off x="3085" y="3079"/>
                  <a:ext cx="332" cy="140"/>
                  <a:chOff x="3085" y="3079"/>
                  <a:chExt cx="332" cy="140"/>
                </a:xfrm>
              </p:grpSpPr>
              <p:sp>
                <p:nvSpPr>
                  <p:cNvPr id="285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3080"/>
                    <a:ext cx="236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AFD00"/>
                      </a:gs>
                      <a:gs pos="50000">
                        <a:srgbClr val="FAFD00">
                          <a:gamma/>
                          <a:tint val="30196"/>
                          <a:invGamma/>
                        </a:srgbClr>
                      </a:gs>
                      <a:gs pos="100000">
                        <a:srgbClr val="FAFD00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079"/>
                    <a:ext cx="285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PKA</a:t>
                    </a:r>
                  </a:p>
                </p:txBody>
              </p:sp>
            </p:grpSp>
            <p:sp>
              <p:nvSpPr>
                <p:cNvPr id="172" name="Oval 24"/>
                <p:cNvSpPr>
                  <a:spLocks noChangeArrowheads="1"/>
                </p:cNvSpPr>
                <p:nvPr/>
              </p:nvSpPr>
              <p:spPr bwMode="auto">
                <a:xfrm>
                  <a:off x="3297" y="2939"/>
                  <a:ext cx="44" cy="3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Line 25"/>
                <p:cNvSpPr>
                  <a:spLocks noChangeShapeType="1"/>
                </p:cNvSpPr>
                <p:nvPr/>
              </p:nvSpPr>
              <p:spPr bwMode="auto">
                <a:xfrm>
                  <a:off x="3570" y="3113"/>
                  <a:ext cx="2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657" y="2806"/>
                  <a:ext cx="17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27"/>
                <p:cNvGrpSpPr>
                  <a:grpSpLocks/>
                </p:cNvGrpSpPr>
                <p:nvPr/>
              </p:nvGrpSpPr>
              <p:grpSpPr bwMode="auto">
                <a:xfrm>
                  <a:off x="2674" y="2605"/>
                  <a:ext cx="296" cy="140"/>
                  <a:chOff x="2674" y="2605"/>
                  <a:chExt cx="296" cy="140"/>
                </a:xfrm>
              </p:grpSpPr>
              <p:sp>
                <p:nvSpPr>
                  <p:cNvPr id="283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2674" y="2606"/>
                    <a:ext cx="235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723" y="2605"/>
                    <a:ext cx="247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SoS</a:t>
                    </a:r>
                  </a:p>
                </p:txBody>
              </p:sp>
            </p:grpSp>
            <p:sp>
              <p:nvSpPr>
                <p:cNvPr id="176" name="Line 30"/>
                <p:cNvSpPr>
                  <a:spLocks noChangeShapeType="1"/>
                </p:cNvSpPr>
                <p:nvPr/>
              </p:nvSpPr>
              <p:spPr bwMode="auto">
                <a:xfrm>
                  <a:off x="2793" y="2518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Line 31"/>
                <p:cNvSpPr>
                  <a:spLocks noChangeShapeType="1"/>
                </p:cNvSpPr>
                <p:nvPr/>
              </p:nvSpPr>
              <p:spPr bwMode="auto">
                <a:xfrm>
                  <a:off x="2619" y="2806"/>
                  <a:ext cx="4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Arc 32"/>
                <p:cNvSpPr>
                  <a:spLocks/>
                </p:cNvSpPr>
                <p:nvPr/>
              </p:nvSpPr>
              <p:spPr bwMode="auto">
                <a:xfrm>
                  <a:off x="2594" y="2821"/>
                  <a:ext cx="89" cy="2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Oval 33"/>
                <p:cNvSpPr>
                  <a:spLocks noChangeArrowheads="1"/>
                </p:cNvSpPr>
                <p:nvPr/>
              </p:nvSpPr>
              <p:spPr bwMode="auto">
                <a:xfrm>
                  <a:off x="2294" y="2799"/>
                  <a:ext cx="511" cy="45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0" name="Group 34"/>
                <p:cNvGrpSpPr>
                  <a:grpSpLocks/>
                </p:cNvGrpSpPr>
                <p:nvPr/>
              </p:nvGrpSpPr>
              <p:grpSpPr bwMode="auto">
                <a:xfrm>
                  <a:off x="2370" y="2809"/>
                  <a:ext cx="41" cy="65"/>
                  <a:chOff x="2370" y="2809"/>
                  <a:chExt cx="41" cy="65"/>
                </a:xfrm>
              </p:grpSpPr>
              <p:sp useBgFill="1">
                <p:nvSpPr>
                  <p:cNvPr id="281" name="Rectangle 35"/>
                  <p:cNvSpPr>
                    <a:spLocks noChangeArrowheads="1"/>
                  </p:cNvSpPr>
                  <p:nvPr/>
                </p:nvSpPr>
                <p:spPr bwMode="auto">
                  <a:xfrm rot="7860000">
                    <a:off x="2359" y="2823"/>
                    <a:ext cx="65" cy="38"/>
                  </a:xfrm>
                  <a:prstGeom prst="rect">
                    <a:avLst/>
                  </a:prstGeom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70" y="2835"/>
                    <a:ext cx="29" cy="2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1" name="Group 37"/>
                <p:cNvGrpSpPr>
                  <a:grpSpLocks/>
                </p:cNvGrpSpPr>
                <p:nvPr/>
              </p:nvGrpSpPr>
              <p:grpSpPr bwMode="auto">
                <a:xfrm>
                  <a:off x="2691" y="2839"/>
                  <a:ext cx="65" cy="39"/>
                  <a:chOff x="2691" y="2839"/>
                  <a:chExt cx="65" cy="39"/>
                </a:xfrm>
              </p:grpSpPr>
              <p:sp useBgFill="1">
                <p:nvSpPr>
                  <p:cNvPr id="279" name="Rectangle 38"/>
                  <p:cNvSpPr>
                    <a:spLocks noChangeArrowheads="1"/>
                  </p:cNvSpPr>
                  <p:nvPr/>
                </p:nvSpPr>
                <p:spPr bwMode="auto">
                  <a:xfrm rot="13380000">
                    <a:off x="2691" y="2840"/>
                    <a:ext cx="65" cy="38"/>
                  </a:xfrm>
                  <a:prstGeom prst="rect">
                    <a:avLst/>
                  </a:prstGeom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0" name="Line 3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700" y="2839"/>
                    <a:ext cx="32" cy="2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40"/>
                <p:cNvGrpSpPr>
                  <a:grpSpLocks/>
                </p:cNvGrpSpPr>
                <p:nvPr/>
              </p:nvGrpSpPr>
              <p:grpSpPr bwMode="auto">
                <a:xfrm>
                  <a:off x="2401" y="3208"/>
                  <a:ext cx="65" cy="38"/>
                  <a:chOff x="2401" y="3208"/>
                  <a:chExt cx="65" cy="38"/>
                </a:xfrm>
              </p:grpSpPr>
              <p:sp useBgFill="1">
                <p:nvSpPr>
                  <p:cNvPr id="277" name="Rectangle 41"/>
                  <p:cNvSpPr>
                    <a:spLocks noChangeArrowheads="1"/>
                  </p:cNvSpPr>
                  <p:nvPr/>
                </p:nvSpPr>
                <p:spPr bwMode="auto">
                  <a:xfrm rot="1620000">
                    <a:off x="2401" y="3208"/>
                    <a:ext cx="65" cy="38"/>
                  </a:xfrm>
                  <a:prstGeom prst="rect">
                    <a:avLst/>
                  </a:prstGeom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424" y="3223"/>
                    <a:ext cx="38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up 43"/>
                <p:cNvGrpSpPr>
                  <a:grpSpLocks/>
                </p:cNvGrpSpPr>
                <p:nvPr/>
              </p:nvGrpSpPr>
              <p:grpSpPr bwMode="auto">
                <a:xfrm>
                  <a:off x="2787" y="3023"/>
                  <a:ext cx="39" cy="65"/>
                  <a:chOff x="2787" y="3023"/>
                  <a:chExt cx="39" cy="65"/>
                </a:xfrm>
              </p:grpSpPr>
              <p:sp useBgFill="1">
                <p:nvSpPr>
                  <p:cNvPr id="275" name="Rectangle 44"/>
                  <p:cNvSpPr>
                    <a:spLocks noChangeArrowheads="1"/>
                  </p:cNvSpPr>
                  <p:nvPr/>
                </p:nvSpPr>
                <p:spPr bwMode="auto">
                  <a:xfrm rot="16440000">
                    <a:off x="2774" y="3036"/>
                    <a:ext cx="65" cy="39"/>
                  </a:xfrm>
                  <a:prstGeom prst="rect">
                    <a:avLst/>
                  </a:prstGeom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02" y="3027"/>
                    <a:ext cx="3" cy="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4" name="Group 46"/>
                <p:cNvGrpSpPr>
                  <a:grpSpLocks/>
                </p:cNvGrpSpPr>
                <p:nvPr/>
              </p:nvGrpSpPr>
              <p:grpSpPr bwMode="auto">
                <a:xfrm>
                  <a:off x="2281" y="3037"/>
                  <a:ext cx="38" cy="65"/>
                  <a:chOff x="2281" y="3037"/>
                  <a:chExt cx="38" cy="65"/>
                </a:xfrm>
              </p:grpSpPr>
              <p:sp useBgFill="1">
                <p:nvSpPr>
                  <p:cNvPr id="273" name="Rectangle 47"/>
                  <p:cNvSpPr>
                    <a:spLocks noChangeArrowheads="1"/>
                  </p:cNvSpPr>
                  <p:nvPr/>
                </p:nvSpPr>
                <p:spPr bwMode="auto">
                  <a:xfrm rot="4740000">
                    <a:off x="2267" y="3051"/>
                    <a:ext cx="65" cy="38"/>
                  </a:xfrm>
                  <a:prstGeom prst="rect">
                    <a:avLst/>
                  </a:prstGeom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298" y="3060"/>
                    <a:ext cx="8" cy="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5" name="Group 49"/>
                <p:cNvGrpSpPr>
                  <a:grpSpLocks/>
                </p:cNvGrpSpPr>
                <p:nvPr/>
              </p:nvGrpSpPr>
              <p:grpSpPr bwMode="auto">
                <a:xfrm>
                  <a:off x="2411" y="2764"/>
                  <a:ext cx="324" cy="140"/>
                  <a:chOff x="2411" y="2764"/>
                  <a:chExt cx="324" cy="140"/>
                </a:xfrm>
              </p:grpSpPr>
              <p:sp>
                <p:nvSpPr>
                  <p:cNvPr id="271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2411" y="2770"/>
                    <a:ext cx="234" cy="70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95AB7"/>
                      </a:gs>
                      <a:gs pos="50000">
                        <a:srgbClr val="F95AB7">
                          <a:gamma/>
                          <a:tint val="30196"/>
                          <a:invGamma/>
                        </a:srgbClr>
                      </a:gs>
                      <a:gs pos="100000">
                        <a:srgbClr val="F95AB7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2764"/>
                    <a:ext cx="279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PKC</a:t>
                    </a:r>
                  </a:p>
                </p:txBody>
              </p:sp>
            </p:grpSp>
            <p:grpSp>
              <p:nvGrpSpPr>
                <p:cNvPr id="186" name="Group 52"/>
                <p:cNvGrpSpPr>
                  <a:grpSpLocks/>
                </p:cNvGrpSpPr>
                <p:nvPr/>
              </p:nvGrpSpPr>
              <p:grpSpPr bwMode="auto">
                <a:xfrm>
                  <a:off x="2242" y="2955"/>
                  <a:ext cx="131" cy="241"/>
                  <a:chOff x="2242" y="2955"/>
                  <a:chExt cx="131" cy="241"/>
                </a:xfrm>
              </p:grpSpPr>
              <p:sp>
                <p:nvSpPr>
                  <p:cNvPr id="269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242" y="2955"/>
                    <a:ext cx="131" cy="9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95AB7"/>
                      </a:gs>
                      <a:gs pos="50000">
                        <a:srgbClr val="F95AB7">
                          <a:gamma/>
                          <a:tint val="30196"/>
                          <a:invGamma/>
                        </a:srgbClr>
                      </a:gs>
                      <a:gs pos="100000">
                        <a:srgbClr val="F95AB7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246" y="2962"/>
                    <a:ext cx="120" cy="2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AA</a:t>
                    </a:r>
                  </a:p>
                </p:txBody>
              </p:sp>
            </p:grpSp>
            <p:grpSp>
              <p:nvGrpSpPr>
                <p:cNvPr id="187" name="Group 55"/>
                <p:cNvGrpSpPr>
                  <a:grpSpLocks/>
                </p:cNvGrpSpPr>
                <p:nvPr/>
              </p:nvGrpSpPr>
              <p:grpSpPr bwMode="auto">
                <a:xfrm>
                  <a:off x="2685" y="2872"/>
                  <a:ext cx="294" cy="140"/>
                  <a:chOff x="2685" y="2872"/>
                  <a:chExt cx="294" cy="140"/>
                </a:xfrm>
              </p:grpSpPr>
              <p:sp>
                <p:nvSpPr>
                  <p:cNvPr id="267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2878"/>
                    <a:ext cx="234" cy="70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95AB7"/>
                      </a:gs>
                      <a:gs pos="50000">
                        <a:srgbClr val="F95AB7">
                          <a:gamma/>
                          <a:tint val="30196"/>
                          <a:invGamma/>
                        </a:srgbClr>
                      </a:gs>
                      <a:gs pos="100000">
                        <a:srgbClr val="F95AB7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2872"/>
                    <a:ext cx="235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Ras</a:t>
                    </a:r>
                  </a:p>
                </p:txBody>
              </p:sp>
            </p:grpSp>
            <p:grpSp>
              <p:nvGrpSpPr>
                <p:cNvPr id="188" name="Group 58"/>
                <p:cNvGrpSpPr>
                  <a:grpSpLocks/>
                </p:cNvGrpSpPr>
                <p:nvPr/>
              </p:nvGrpSpPr>
              <p:grpSpPr bwMode="auto">
                <a:xfrm>
                  <a:off x="2627" y="3074"/>
                  <a:ext cx="405" cy="225"/>
                  <a:chOff x="2627" y="3074"/>
                  <a:chExt cx="405" cy="225"/>
                </a:xfrm>
              </p:grpSpPr>
              <p:sp>
                <p:nvSpPr>
                  <p:cNvPr id="264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2627" y="3074"/>
                    <a:ext cx="234" cy="208"/>
                  </a:xfrm>
                  <a:prstGeom prst="roundRect">
                    <a:avLst>
                      <a:gd name="adj" fmla="val 24727"/>
                    </a:avLst>
                  </a:prstGeom>
                  <a:gradFill rotWithShape="0">
                    <a:gsLst>
                      <a:gs pos="0">
                        <a:srgbClr val="F95AB7"/>
                      </a:gs>
                      <a:gs pos="50000">
                        <a:srgbClr val="F95AB7">
                          <a:gamma/>
                          <a:tint val="30196"/>
                          <a:invGamma/>
                        </a:srgbClr>
                      </a:gs>
                      <a:gs pos="100000">
                        <a:srgbClr val="F95AB7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652" y="3107"/>
                    <a:ext cx="370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MAPK</a:t>
                    </a:r>
                  </a:p>
                </p:txBody>
              </p:sp>
              <p:sp>
                <p:nvSpPr>
                  <p:cNvPr id="26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3159"/>
                    <a:ext cx="386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cascade</a:t>
                    </a:r>
                  </a:p>
                </p:txBody>
              </p:sp>
            </p:grpSp>
            <p:grpSp>
              <p:nvGrpSpPr>
                <p:cNvPr id="189" name="Group 62"/>
                <p:cNvGrpSpPr>
                  <a:grpSpLocks/>
                </p:cNvGrpSpPr>
                <p:nvPr/>
              </p:nvGrpSpPr>
              <p:grpSpPr bwMode="auto">
                <a:xfrm>
                  <a:off x="2234" y="3142"/>
                  <a:ext cx="340" cy="140"/>
                  <a:chOff x="2234" y="3142"/>
                  <a:chExt cx="340" cy="140"/>
                </a:xfrm>
              </p:grpSpPr>
              <p:sp>
                <p:nvSpPr>
                  <p:cNvPr id="262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2234" y="3146"/>
                    <a:ext cx="234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95AB7"/>
                      </a:gs>
                      <a:gs pos="50000">
                        <a:srgbClr val="F95AB7">
                          <a:gamma/>
                          <a:tint val="30196"/>
                          <a:invGamma/>
                        </a:srgbClr>
                      </a:gs>
                      <a:gs pos="100000">
                        <a:srgbClr val="F95AB7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3142"/>
                    <a:ext cx="304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PLA</a:t>
                    </a:r>
                    <a:r>
                      <a:rPr lang="en-US" sz="600" baseline="-2500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90" name="Group 189"/>
                <p:cNvGrpSpPr>
                  <a:grpSpLocks/>
                </p:cNvGrpSpPr>
                <p:nvPr/>
              </p:nvGrpSpPr>
              <p:grpSpPr bwMode="auto">
                <a:xfrm>
                  <a:off x="2674" y="2451"/>
                  <a:ext cx="290" cy="140"/>
                  <a:chOff x="2674" y="2451"/>
                  <a:chExt cx="290" cy="140"/>
                </a:xfrm>
              </p:grpSpPr>
              <p:sp>
                <p:nvSpPr>
                  <p:cNvPr id="260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2674" y="2453"/>
                    <a:ext cx="235" cy="70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723" y="2451"/>
                    <a:ext cx="241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Grb</a:t>
                    </a:r>
                  </a:p>
                </p:txBody>
              </p:sp>
            </p:grpSp>
            <p:sp>
              <p:nvSpPr>
                <p:cNvPr id="191" name="Line 68"/>
                <p:cNvSpPr>
                  <a:spLocks noChangeShapeType="1"/>
                </p:cNvSpPr>
                <p:nvPr/>
              </p:nvSpPr>
              <p:spPr bwMode="auto">
                <a:xfrm>
                  <a:off x="2615" y="2307"/>
                  <a:ext cx="8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2" name="Group 69"/>
                <p:cNvGrpSpPr>
                  <a:grpSpLocks/>
                </p:cNvGrpSpPr>
                <p:nvPr/>
              </p:nvGrpSpPr>
              <p:grpSpPr bwMode="auto">
                <a:xfrm>
                  <a:off x="2479" y="2232"/>
                  <a:ext cx="223" cy="183"/>
                  <a:chOff x="2479" y="2232"/>
                  <a:chExt cx="223" cy="183"/>
                </a:xfrm>
              </p:grpSpPr>
              <p:sp>
                <p:nvSpPr>
                  <p:cNvPr id="255" name="AutoShape 70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2232"/>
                    <a:ext cx="132" cy="139"/>
                  </a:xfrm>
                  <a:prstGeom prst="roundRect">
                    <a:avLst>
                      <a:gd name="adj" fmla="val 24708"/>
                    </a:avLst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479" y="2275"/>
                    <a:ext cx="223" cy="140"/>
                    <a:chOff x="2479" y="2275"/>
                    <a:chExt cx="223" cy="140"/>
                  </a:xfrm>
                </p:grpSpPr>
                <p:sp>
                  <p:nvSpPr>
                    <p:cNvPr id="257" name="AutoShap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6" y="2279"/>
                      <a:ext cx="130" cy="68"/>
                    </a:xfrm>
                    <a:prstGeom prst="roundRect">
                      <a:avLst>
                        <a:gd name="adj" fmla="val 2439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9" y="2275"/>
                      <a:ext cx="89" cy="7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9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9" y="2275"/>
                      <a:ext cx="183" cy="1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36513" tIns="19050" rIns="36513" bIns="19050">
                      <a:spAutoFit/>
                    </a:bodyPr>
                    <a:lstStyle/>
                    <a:p>
                      <a:pPr defTabSz="146050"/>
                      <a:r>
                        <a:rPr lang="en-US" sz="60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bg</a:t>
                      </a:r>
                    </a:p>
                  </p:txBody>
                </p:sp>
              </p:grpSp>
            </p:grpSp>
            <p:sp>
              <p:nvSpPr>
                <p:cNvPr id="19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765" y="2652"/>
                  <a:ext cx="0" cy="1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Line 76"/>
                <p:cNvSpPr>
                  <a:spLocks noChangeShapeType="1"/>
                </p:cNvSpPr>
                <p:nvPr/>
              </p:nvSpPr>
              <p:spPr bwMode="auto">
                <a:xfrm>
                  <a:off x="2921" y="2652"/>
                  <a:ext cx="8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5" name="Group 77"/>
                <p:cNvGrpSpPr>
                  <a:grpSpLocks/>
                </p:cNvGrpSpPr>
                <p:nvPr/>
              </p:nvGrpSpPr>
              <p:grpSpPr bwMode="auto">
                <a:xfrm>
                  <a:off x="3820" y="2925"/>
                  <a:ext cx="315" cy="140"/>
                  <a:chOff x="3820" y="2925"/>
                  <a:chExt cx="315" cy="140"/>
                </a:xfrm>
              </p:grpSpPr>
              <p:sp>
                <p:nvSpPr>
                  <p:cNvPr id="25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3820" y="2927"/>
                    <a:ext cx="235" cy="70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DC0081"/>
                      </a:gs>
                      <a:gs pos="50000">
                        <a:srgbClr val="DC0081">
                          <a:gamma/>
                          <a:tint val="30196"/>
                          <a:invGamma/>
                        </a:srgbClr>
                      </a:gs>
                      <a:gs pos="100000">
                        <a:srgbClr val="DC008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868" y="2925"/>
                    <a:ext cx="267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CaN</a:t>
                    </a:r>
                  </a:p>
                </p:txBody>
              </p:sp>
            </p:grpSp>
            <p:sp>
              <p:nvSpPr>
                <p:cNvPr id="196" name="Line 80"/>
                <p:cNvSpPr>
                  <a:spLocks noChangeShapeType="1"/>
                </p:cNvSpPr>
                <p:nvPr/>
              </p:nvSpPr>
              <p:spPr bwMode="auto">
                <a:xfrm>
                  <a:off x="3938" y="2844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Line 81"/>
                <p:cNvSpPr>
                  <a:spLocks noChangeShapeType="1"/>
                </p:cNvSpPr>
                <p:nvPr/>
              </p:nvSpPr>
              <p:spPr bwMode="auto">
                <a:xfrm>
                  <a:off x="3938" y="2998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Line 82"/>
                <p:cNvSpPr>
                  <a:spLocks noChangeShapeType="1"/>
                </p:cNvSpPr>
                <p:nvPr/>
              </p:nvSpPr>
              <p:spPr bwMode="auto">
                <a:xfrm>
                  <a:off x="4046" y="2806"/>
                  <a:ext cx="10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Line 83"/>
                <p:cNvSpPr>
                  <a:spLocks noChangeShapeType="1"/>
                </p:cNvSpPr>
                <p:nvPr/>
              </p:nvSpPr>
              <p:spPr bwMode="auto">
                <a:xfrm>
                  <a:off x="4046" y="3113"/>
                  <a:ext cx="17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219" y="2857"/>
                  <a:ext cx="0" cy="25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1" name="Group 85"/>
                <p:cNvGrpSpPr>
                  <a:grpSpLocks/>
                </p:cNvGrpSpPr>
                <p:nvPr/>
              </p:nvGrpSpPr>
              <p:grpSpPr bwMode="auto">
                <a:xfrm>
                  <a:off x="3820" y="2772"/>
                  <a:ext cx="331" cy="140"/>
                  <a:chOff x="3820" y="2772"/>
                  <a:chExt cx="331" cy="140"/>
                </a:xfrm>
              </p:grpSpPr>
              <p:sp>
                <p:nvSpPr>
                  <p:cNvPr id="25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3820" y="2773"/>
                    <a:ext cx="235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DC0081"/>
                      </a:gs>
                      <a:gs pos="50000">
                        <a:srgbClr val="DC0081">
                          <a:gamma/>
                          <a:tint val="30196"/>
                          <a:invGamma/>
                        </a:srgbClr>
                      </a:gs>
                      <a:gs pos="100000">
                        <a:srgbClr val="DC008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868" y="2772"/>
                    <a:ext cx="283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CaM</a:t>
                    </a:r>
                  </a:p>
                </p:txBody>
              </p:sp>
            </p:grpSp>
            <p:sp>
              <p:nvSpPr>
                <p:cNvPr id="202" name="Oval 88"/>
                <p:cNvSpPr>
                  <a:spLocks noChangeArrowheads="1"/>
                </p:cNvSpPr>
                <p:nvPr/>
              </p:nvSpPr>
              <p:spPr bwMode="auto">
                <a:xfrm>
                  <a:off x="3765" y="3094"/>
                  <a:ext cx="43" cy="3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89"/>
                <p:cNvSpPr>
                  <a:spLocks noChangeArrowheads="1"/>
                </p:cNvSpPr>
                <p:nvPr/>
              </p:nvSpPr>
              <p:spPr bwMode="auto">
                <a:xfrm>
                  <a:off x="4197" y="2848"/>
                  <a:ext cx="43" cy="3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4" name="Group 90"/>
                <p:cNvGrpSpPr>
                  <a:grpSpLocks/>
                </p:cNvGrpSpPr>
                <p:nvPr/>
              </p:nvGrpSpPr>
              <p:grpSpPr bwMode="auto">
                <a:xfrm>
                  <a:off x="3820" y="3079"/>
                  <a:ext cx="295" cy="140"/>
                  <a:chOff x="3820" y="3079"/>
                  <a:chExt cx="295" cy="140"/>
                </a:xfrm>
              </p:grpSpPr>
              <p:sp>
                <p:nvSpPr>
                  <p:cNvPr id="249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3820" y="3080"/>
                    <a:ext cx="235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DC0081"/>
                      </a:gs>
                      <a:gs pos="50000">
                        <a:srgbClr val="DC0081">
                          <a:gamma/>
                          <a:tint val="30196"/>
                          <a:invGamma/>
                        </a:srgbClr>
                      </a:gs>
                      <a:gs pos="100000">
                        <a:srgbClr val="DC008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868" y="3079"/>
                    <a:ext cx="247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PP1</a:t>
                    </a:r>
                  </a:p>
                </p:txBody>
              </p:sp>
            </p:grpSp>
            <p:sp>
              <p:nvSpPr>
                <p:cNvPr id="205" name="Oval 93"/>
                <p:cNvSpPr>
                  <a:spLocks noChangeArrowheads="1"/>
                </p:cNvSpPr>
                <p:nvPr/>
              </p:nvSpPr>
              <p:spPr bwMode="auto">
                <a:xfrm>
                  <a:off x="4345" y="2811"/>
                  <a:ext cx="122" cy="107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6" name="Group 94"/>
                <p:cNvGrpSpPr>
                  <a:grpSpLocks/>
                </p:cNvGrpSpPr>
                <p:nvPr/>
              </p:nvGrpSpPr>
              <p:grpSpPr bwMode="auto">
                <a:xfrm>
                  <a:off x="4326" y="2827"/>
                  <a:ext cx="39" cy="65"/>
                  <a:chOff x="4326" y="2827"/>
                  <a:chExt cx="39" cy="65"/>
                </a:xfrm>
              </p:grpSpPr>
              <p:sp useBgFill="1">
                <p:nvSpPr>
                  <p:cNvPr id="247" name="Rectangle 95"/>
                  <p:cNvSpPr>
                    <a:spLocks noChangeArrowheads="1"/>
                  </p:cNvSpPr>
                  <p:nvPr/>
                </p:nvSpPr>
                <p:spPr bwMode="auto">
                  <a:xfrm rot="4740000">
                    <a:off x="4313" y="2840"/>
                    <a:ext cx="65" cy="39"/>
                  </a:xfrm>
                  <a:prstGeom prst="rect">
                    <a:avLst/>
                  </a:prstGeom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344" y="2850"/>
                    <a:ext cx="9" cy="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7" name="Group 97"/>
                <p:cNvGrpSpPr>
                  <a:grpSpLocks/>
                </p:cNvGrpSpPr>
                <p:nvPr/>
              </p:nvGrpSpPr>
              <p:grpSpPr bwMode="auto">
                <a:xfrm>
                  <a:off x="4166" y="2772"/>
                  <a:ext cx="419" cy="140"/>
                  <a:chOff x="4166" y="2772"/>
                  <a:chExt cx="419" cy="140"/>
                </a:xfrm>
              </p:grpSpPr>
              <p:sp>
                <p:nvSpPr>
                  <p:cNvPr id="245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4166" y="2773"/>
                    <a:ext cx="235" cy="71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DC0081"/>
                      </a:gs>
                      <a:gs pos="50000">
                        <a:srgbClr val="DC0081">
                          <a:gamma/>
                          <a:tint val="30196"/>
                          <a:invGamma/>
                        </a:srgbClr>
                      </a:gs>
                      <a:gs pos="100000">
                        <a:srgbClr val="DC008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4169" y="2772"/>
                    <a:ext cx="416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CaMKII</a:t>
                    </a:r>
                  </a:p>
                </p:txBody>
              </p:sp>
            </p:grpSp>
            <p:sp>
              <p:nvSpPr>
                <p:cNvPr id="208" name="Line 100"/>
                <p:cNvSpPr>
                  <a:spLocks noChangeShapeType="1"/>
                </p:cNvSpPr>
                <p:nvPr/>
              </p:nvSpPr>
              <p:spPr bwMode="auto">
                <a:xfrm>
                  <a:off x="3203" y="2652"/>
                  <a:ext cx="0" cy="1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Line 101"/>
                <p:cNvSpPr>
                  <a:spLocks noChangeShapeType="1"/>
                </p:cNvSpPr>
                <p:nvPr/>
              </p:nvSpPr>
              <p:spPr bwMode="auto">
                <a:xfrm>
                  <a:off x="2793" y="236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0" name="Group 102"/>
                <p:cNvGrpSpPr>
                  <a:grpSpLocks/>
                </p:cNvGrpSpPr>
                <p:nvPr/>
              </p:nvGrpSpPr>
              <p:grpSpPr bwMode="auto">
                <a:xfrm>
                  <a:off x="2692" y="2232"/>
                  <a:ext cx="354" cy="183"/>
                  <a:chOff x="2692" y="2232"/>
                  <a:chExt cx="354" cy="183"/>
                </a:xfrm>
              </p:grpSpPr>
              <p:sp>
                <p:nvSpPr>
                  <p:cNvPr id="240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2232"/>
                    <a:ext cx="199" cy="139"/>
                  </a:xfrm>
                  <a:prstGeom prst="roundRect">
                    <a:avLst>
                      <a:gd name="adj" fmla="val 24708"/>
                    </a:avLst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4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710" y="2275"/>
                    <a:ext cx="336" cy="140"/>
                    <a:chOff x="2710" y="2275"/>
                    <a:chExt cx="336" cy="140"/>
                  </a:xfrm>
                </p:grpSpPr>
                <p:sp>
                  <p:nvSpPr>
                    <p:cNvPr id="242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5" y="2279"/>
                      <a:ext cx="128" cy="68"/>
                    </a:xfrm>
                    <a:prstGeom prst="roundRect">
                      <a:avLst>
                        <a:gd name="adj" fmla="val 2439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0" y="2275"/>
                      <a:ext cx="336" cy="1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36513" tIns="19050" rIns="36513" bIns="19050">
                      <a:spAutoFit/>
                    </a:bodyPr>
                    <a:lstStyle/>
                    <a:p>
                      <a:pPr defTabSz="146050"/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EGFR</a:t>
                      </a:r>
                    </a:p>
                  </p:txBody>
                </p:sp>
                <p:sp>
                  <p:nvSpPr>
                    <p:cNvPr id="244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6" y="2276"/>
                      <a:ext cx="85" cy="7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11" name="Line 108"/>
                <p:cNvSpPr>
                  <a:spLocks noChangeShapeType="1"/>
                </p:cNvSpPr>
                <p:nvPr/>
              </p:nvSpPr>
              <p:spPr bwMode="auto">
                <a:xfrm>
                  <a:off x="3938" y="2652"/>
                  <a:ext cx="0" cy="1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2" name="Group 109"/>
                <p:cNvGrpSpPr>
                  <a:grpSpLocks/>
                </p:cNvGrpSpPr>
                <p:nvPr/>
              </p:nvGrpSpPr>
              <p:grpSpPr bwMode="auto">
                <a:xfrm>
                  <a:off x="3859" y="2586"/>
                  <a:ext cx="225" cy="143"/>
                  <a:chOff x="3859" y="2586"/>
                  <a:chExt cx="225" cy="143"/>
                </a:xfrm>
              </p:grpSpPr>
              <p:sp>
                <p:nvSpPr>
                  <p:cNvPr id="238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859" y="2586"/>
                    <a:ext cx="149" cy="9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863" y="2605"/>
                    <a:ext cx="221" cy="1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500">
                        <a:solidFill>
                          <a:schemeClr val="tx1"/>
                        </a:solidFill>
                      </a:rPr>
                      <a:t>  Ca</a:t>
                    </a:r>
                  </a:p>
                </p:txBody>
              </p:sp>
            </p:grpSp>
            <p:sp>
              <p:nvSpPr>
                <p:cNvPr id="213" name="Line 112"/>
                <p:cNvSpPr>
                  <a:spLocks noChangeShapeType="1"/>
                </p:cNvSpPr>
                <p:nvPr/>
              </p:nvSpPr>
              <p:spPr bwMode="auto">
                <a:xfrm>
                  <a:off x="2447" y="2499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4" name="Group 113"/>
                <p:cNvGrpSpPr>
                  <a:grpSpLocks/>
                </p:cNvGrpSpPr>
                <p:nvPr/>
              </p:nvGrpSpPr>
              <p:grpSpPr bwMode="auto">
                <a:xfrm>
                  <a:off x="2321" y="2451"/>
                  <a:ext cx="318" cy="140"/>
                  <a:chOff x="2321" y="2451"/>
                  <a:chExt cx="318" cy="140"/>
                </a:xfrm>
              </p:grpSpPr>
              <p:sp>
                <p:nvSpPr>
                  <p:cNvPr id="23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321" y="2453"/>
                    <a:ext cx="235" cy="70"/>
                  </a:xfrm>
                  <a:prstGeom prst="roundRect">
                    <a:avLst>
                      <a:gd name="adj" fmla="val 24398"/>
                    </a:avLst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2451"/>
                    <a:ext cx="267" cy="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600">
                        <a:solidFill>
                          <a:schemeClr val="tx1"/>
                        </a:solidFill>
                      </a:rPr>
                      <a:t>PLC</a:t>
                    </a:r>
                  </a:p>
                </p:txBody>
              </p:sp>
            </p:grpSp>
            <p:sp>
              <p:nvSpPr>
                <p:cNvPr id="215" name="Line 116"/>
                <p:cNvSpPr>
                  <a:spLocks noChangeShapeType="1"/>
                </p:cNvSpPr>
                <p:nvPr/>
              </p:nvSpPr>
              <p:spPr bwMode="auto">
                <a:xfrm>
                  <a:off x="2316" y="2806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Line 117"/>
                <p:cNvSpPr>
                  <a:spLocks noChangeShapeType="1"/>
                </p:cNvSpPr>
                <p:nvPr/>
              </p:nvSpPr>
              <p:spPr bwMode="auto">
                <a:xfrm>
                  <a:off x="2447" y="267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7" name="Group 118"/>
                <p:cNvGrpSpPr>
                  <a:grpSpLocks/>
                </p:cNvGrpSpPr>
                <p:nvPr/>
              </p:nvGrpSpPr>
              <p:grpSpPr bwMode="auto">
                <a:xfrm>
                  <a:off x="2368" y="2586"/>
                  <a:ext cx="271" cy="143"/>
                  <a:chOff x="2368" y="2586"/>
                  <a:chExt cx="271" cy="143"/>
                </a:xfrm>
              </p:grpSpPr>
              <p:sp>
                <p:nvSpPr>
                  <p:cNvPr id="234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2586"/>
                    <a:ext cx="149" cy="9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2605"/>
                    <a:ext cx="265" cy="1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500">
                        <a:solidFill>
                          <a:schemeClr val="tx1"/>
                        </a:solidFill>
                      </a:rPr>
                      <a:t>DAG</a:t>
                    </a:r>
                  </a:p>
                </p:txBody>
              </p:sp>
            </p:grpSp>
            <p:grpSp>
              <p:nvGrpSpPr>
                <p:cNvPr id="218" name="Group 121"/>
                <p:cNvGrpSpPr>
                  <a:grpSpLocks/>
                </p:cNvGrpSpPr>
                <p:nvPr/>
              </p:nvGrpSpPr>
              <p:grpSpPr bwMode="auto">
                <a:xfrm>
                  <a:off x="2174" y="2759"/>
                  <a:ext cx="228" cy="142"/>
                  <a:chOff x="2174" y="2759"/>
                  <a:chExt cx="228" cy="142"/>
                </a:xfrm>
              </p:grpSpPr>
              <p:sp>
                <p:nvSpPr>
                  <p:cNvPr id="232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174" y="2759"/>
                    <a:ext cx="149" cy="9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2777"/>
                    <a:ext cx="221" cy="1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36513" tIns="19050" rIns="36513" bIns="19050">
                    <a:spAutoFit/>
                  </a:bodyPr>
                  <a:lstStyle/>
                  <a:p>
                    <a:pPr defTabSz="146050"/>
                    <a:r>
                      <a:rPr lang="en-US" sz="500">
                        <a:solidFill>
                          <a:schemeClr val="tx1"/>
                        </a:solidFill>
                      </a:rPr>
                      <a:t>  Ca</a:t>
                    </a:r>
                  </a:p>
                </p:txBody>
              </p:sp>
            </p:grpSp>
            <p:sp>
              <p:nvSpPr>
                <p:cNvPr id="219" name="Line 124"/>
                <p:cNvSpPr>
                  <a:spLocks noChangeShapeType="1"/>
                </p:cNvSpPr>
                <p:nvPr/>
              </p:nvSpPr>
              <p:spPr bwMode="auto">
                <a:xfrm>
                  <a:off x="2447" y="2364"/>
                  <a:ext cx="0" cy="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0" name="Group 125"/>
                <p:cNvGrpSpPr>
                  <a:grpSpLocks/>
                </p:cNvGrpSpPr>
                <p:nvPr/>
              </p:nvGrpSpPr>
              <p:grpSpPr bwMode="auto">
                <a:xfrm>
                  <a:off x="2377" y="2232"/>
                  <a:ext cx="201" cy="183"/>
                  <a:chOff x="2377" y="2232"/>
                  <a:chExt cx="201" cy="183"/>
                </a:xfrm>
              </p:grpSpPr>
              <p:sp>
                <p:nvSpPr>
                  <p:cNvPr id="227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2377" y="2232"/>
                    <a:ext cx="131" cy="139"/>
                  </a:xfrm>
                  <a:prstGeom prst="roundRect">
                    <a:avLst>
                      <a:gd name="adj" fmla="val 24708"/>
                    </a:avLst>
                  </a:prstGeom>
                  <a:gradFill rotWithShape="0">
                    <a:gsLst>
                      <a:gs pos="0">
                        <a:srgbClr val="FE9B03"/>
                      </a:gs>
                      <a:gs pos="50000">
                        <a:srgbClr val="FE9B03">
                          <a:gamma/>
                          <a:tint val="30196"/>
                          <a:invGamma/>
                        </a:srgbClr>
                      </a:gs>
                      <a:gs pos="100000">
                        <a:srgbClr val="FE9B03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8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390" y="2275"/>
                    <a:ext cx="188" cy="140"/>
                    <a:chOff x="2390" y="2275"/>
                    <a:chExt cx="188" cy="140"/>
                  </a:xfrm>
                </p:grpSpPr>
                <p:sp>
                  <p:nvSpPr>
                    <p:cNvPr id="229" name="AutoShap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279"/>
                      <a:ext cx="128" cy="68"/>
                    </a:xfrm>
                    <a:prstGeom prst="roundRect">
                      <a:avLst>
                        <a:gd name="adj" fmla="val 2439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0" y="2275"/>
                      <a:ext cx="161" cy="1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36513" tIns="19050" rIns="36513" bIns="19050">
                      <a:spAutoFit/>
                    </a:bodyPr>
                    <a:lstStyle/>
                    <a:p>
                      <a:pPr defTabSz="146050"/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p:txBody>
                </p:sp>
                <p:sp>
                  <p:nvSpPr>
                    <p:cNvPr id="231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275"/>
                      <a:ext cx="151" cy="1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36513" tIns="19050" rIns="36513" bIns="19050">
                      <a:spAutoFit/>
                    </a:bodyPr>
                    <a:lstStyle/>
                    <a:p>
                      <a:pPr defTabSz="146050"/>
                      <a:r>
                        <a:rPr lang="en-US" sz="60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a</a:t>
                      </a:r>
                    </a:p>
                  </p:txBody>
                </p:sp>
              </p:grpSp>
            </p:grpSp>
            <p:grpSp>
              <p:nvGrpSpPr>
                <p:cNvPr id="221" name="Group 131"/>
                <p:cNvGrpSpPr>
                  <a:grpSpLocks/>
                </p:cNvGrpSpPr>
                <p:nvPr/>
              </p:nvGrpSpPr>
              <p:grpSpPr bwMode="auto">
                <a:xfrm>
                  <a:off x="2793" y="2676"/>
                  <a:ext cx="14" cy="198"/>
                  <a:chOff x="2793" y="2676"/>
                  <a:chExt cx="14" cy="198"/>
                </a:xfrm>
              </p:grpSpPr>
              <p:sp>
                <p:nvSpPr>
                  <p:cNvPr id="222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2676"/>
                    <a:ext cx="0" cy="1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2816"/>
                    <a:ext cx="0" cy="5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4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793" y="2796"/>
                    <a:ext cx="14" cy="21"/>
                    <a:chOff x="2793" y="2796"/>
                    <a:chExt cx="14" cy="21"/>
                  </a:xfrm>
                </p:grpSpPr>
                <p:sp>
                  <p:nvSpPr>
                    <p:cNvPr id="225" name="Arc 135"/>
                    <p:cNvSpPr>
                      <a:spLocks/>
                    </p:cNvSpPr>
                    <p:nvPr/>
                  </p:nvSpPr>
                  <p:spPr bwMode="auto">
                    <a:xfrm>
                      <a:off x="2793" y="2796"/>
                      <a:ext cx="14" cy="1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" name="Arc 136"/>
                    <p:cNvSpPr>
                      <a:spLocks/>
                    </p:cNvSpPr>
                    <p:nvPr/>
                  </p:nvSpPr>
                  <p:spPr bwMode="auto">
                    <a:xfrm>
                      <a:off x="2793" y="2805"/>
                      <a:ext cx="14" cy="12"/>
                    </a:xfrm>
                    <a:custGeom>
                      <a:avLst/>
                      <a:gdLst>
                        <a:gd name="G0" fmla="+- 0 0 0"/>
                        <a:gd name="G1" fmla="+- 0 0 0"/>
                        <a:gd name="G2" fmla="+- 21600 0 0"/>
                        <a:gd name="T0" fmla="*/ 21600 w 21600"/>
                        <a:gd name="T1" fmla="*/ 0 h 21600"/>
                        <a:gd name="T2" fmla="*/ 0 w 21600"/>
                        <a:gd name="T3" fmla="*/ 21600 h 21600"/>
                        <a:gd name="T4" fmla="*/ 0 w 21600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600"/>
                          </a:cubicBezTo>
                        </a:path>
                        <a:path w="21600" h="21600" stroke="0" extrusionOk="0">
                          <a:moveTo>
                            <a:pt x="21600" y="0"/>
                          </a:moveTo>
                          <a:cubicBezTo>
                            <a:pt x="21600" y="11929"/>
                            <a:pt x="11929" y="21599"/>
                            <a:pt x="0" y="2160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0" name="Group 137"/>
              <p:cNvGrpSpPr>
                <a:grpSpLocks/>
              </p:cNvGrpSpPr>
              <p:nvPr/>
            </p:nvGrpSpPr>
            <p:grpSpPr bwMode="auto">
              <a:xfrm>
                <a:off x="3136" y="1732"/>
                <a:ext cx="217" cy="720"/>
                <a:chOff x="3528" y="1732"/>
                <a:chExt cx="244" cy="720"/>
              </a:xfrm>
            </p:grpSpPr>
            <p:grpSp>
              <p:nvGrpSpPr>
                <p:cNvPr id="132" name="Group 138"/>
                <p:cNvGrpSpPr>
                  <a:grpSpLocks/>
                </p:cNvGrpSpPr>
                <p:nvPr/>
              </p:nvGrpSpPr>
              <p:grpSpPr bwMode="auto">
                <a:xfrm>
                  <a:off x="3528" y="1732"/>
                  <a:ext cx="244" cy="390"/>
                  <a:chOff x="3528" y="1732"/>
                  <a:chExt cx="244" cy="390"/>
                </a:xfrm>
              </p:grpSpPr>
              <p:grpSp>
                <p:nvGrpSpPr>
                  <p:cNvPr id="148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3528" y="1732"/>
                    <a:ext cx="244" cy="345"/>
                    <a:chOff x="3528" y="1732"/>
                    <a:chExt cx="244" cy="345"/>
                  </a:xfrm>
                </p:grpSpPr>
                <p:grpSp>
                  <p:nvGrpSpPr>
                    <p:cNvPr id="156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1732"/>
                      <a:ext cx="121" cy="180"/>
                      <a:chOff x="3651" y="1732"/>
                      <a:chExt cx="121" cy="180"/>
                    </a:xfrm>
                  </p:grpSpPr>
                  <p:sp>
                    <p:nvSpPr>
                      <p:cNvPr id="160" name="Arc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1732"/>
                        <a:ext cx="121" cy="90"/>
                      </a:xfrm>
                      <a:custGeom>
                        <a:avLst/>
                        <a:gdLst>
                          <a:gd name="G0" fmla="+- 180 0 0"/>
                          <a:gd name="G1" fmla="+- 21600 0 0"/>
                          <a:gd name="G2" fmla="+- 21600 0 0"/>
                          <a:gd name="T0" fmla="*/ 0 w 21780"/>
                          <a:gd name="T1" fmla="*/ 1 h 21600"/>
                          <a:gd name="T2" fmla="*/ 21780 w 21780"/>
                          <a:gd name="T3" fmla="*/ 21600 h 21600"/>
                          <a:gd name="T4" fmla="*/ 180 w 2178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780" h="21600" fill="none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</a:path>
                          <a:path w="21780" h="21600" stroke="0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  <a:lnTo>
                              <a:pt x="18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1" name="Arc 142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652" y="1822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7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28" y="1897"/>
                      <a:ext cx="124" cy="180"/>
                      <a:chOff x="3528" y="1897"/>
                      <a:chExt cx="124" cy="180"/>
                    </a:xfrm>
                  </p:grpSpPr>
                  <p:sp>
                    <p:nvSpPr>
                      <p:cNvPr id="158" name="Arc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2" y="1897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Arc 145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528" y="1987"/>
                        <a:ext cx="120" cy="90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49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3528" y="1777"/>
                    <a:ext cx="244" cy="345"/>
                    <a:chOff x="3528" y="1777"/>
                    <a:chExt cx="244" cy="345"/>
                  </a:xfrm>
                </p:grpSpPr>
                <p:grpSp>
                  <p:nvGrpSpPr>
                    <p:cNvPr id="150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1777"/>
                      <a:ext cx="121" cy="180"/>
                      <a:chOff x="3651" y="1777"/>
                      <a:chExt cx="121" cy="180"/>
                    </a:xfrm>
                  </p:grpSpPr>
                  <p:sp>
                    <p:nvSpPr>
                      <p:cNvPr id="154" name="Arc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1777"/>
                        <a:ext cx="121" cy="90"/>
                      </a:xfrm>
                      <a:custGeom>
                        <a:avLst/>
                        <a:gdLst>
                          <a:gd name="G0" fmla="+- 180 0 0"/>
                          <a:gd name="G1" fmla="+- 21600 0 0"/>
                          <a:gd name="G2" fmla="+- 21600 0 0"/>
                          <a:gd name="T0" fmla="*/ 0 w 21780"/>
                          <a:gd name="T1" fmla="*/ 1 h 21600"/>
                          <a:gd name="T2" fmla="*/ 21780 w 21780"/>
                          <a:gd name="T3" fmla="*/ 21600 h 21600"/>
                          <a:gd name="T4" fmla="*/ 180 w 2178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780" h="21600" fill="none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</a:path>
                          <a:path w="21780" h="21600" stroke="0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  <a:lnTo>
                              <a:pt x="18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5" name="Arc 149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652" y="1867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28" y="1942"/>
                      <a:ext cx="124" cy="180"/>
                      <a:chOff x="3528" y="1942"/>
                      <a:chExt cx="124" cy="180"/>
                    </a:xfrm>
                  </p:grpSpPr>
                  <p:sp>
                    <p:nvSpPr>
                      <p:cNvPr id="152" name="Arc 1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2" y="1942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3" name="Arc 152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528" y="2032"/>
                        <a:ext cx="120" cy="90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3" name="Group 153"/>
                <p:cNvGrpSpPr>
                  <a:grpSpLocks/>
                </p:cNvGrpSpPr>
                <p:nvPr/>
              </p:nvGrpSpPr>
              <p:grpSpPr bwMode="auto">
                <a:xfrm>
                  <a:off x="3528" y="2062"/>
                  <a:ext cx="244" cy="390"/>
                  <a:chOff x="3528" y="2062"/>
                  <a:chExt cx="244" cy="390"/>
                </a:xfrm>
              </p:grpSpPr>
              <p:grpSp>
                <p:nvGrpSpPr>
                  <p:cNvPr id="134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3528" y="2062"/>
                    <a:ext cx="244" cy="345"/>
                    <a:chOff x="3528" y="2062"/>
                    <a:chExt cx="244" cy="345"/>
                  </a:xfrm>
                </p:grpSpPr>
                <p:grpSp>
                  <p:nvGrpSpPr>
                    <p:cNvPr id="142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2062"/>
                      <a:ext cx="121" cy="180"/>
                      <a:chOff x="3651" y="2062"/>
                      <a:chExt cx="121" cy="180"/>
                    </a:xfrm>
                  </p:grpSpPr>
                  <p:sp>
                    <p:nvSpPr>
                      <p:cNvPr id="146" name="Arc 1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2062"/>
                        <a:ext cx="121" cy="90"/>
                      </a:xfrm>
                      <a:custGeom>
                        <a:avLst/>
                        <a:gdLst>
                          <a:gd name="G0" fmla="+- 180 0 0"/>
                          <a:gd name="G1" fmla="+- 21600 0 0"/>
                          <a:gd name="G2" fmla="+- 21600 0 0"/>
                          <a:gd name="T0" fmla="*/ 0 w 21780"/>
                          <a:gd name="T1" fmla="*/ 1 h 21600"/>
                          <a:gd name="T2" fmla="*/ 21780 w 21780"/>
                          <a:gd name="T3" fmla="*/ 21600 h 21600"/>
                          <a:gd name="T4" fmla="*/ 180 w 2178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780" h="21600" fill="none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</a:path>
                          <a:path w="21780" h="21600" stroke="0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  <a:lnTo>
                              <a:pt x="18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7" name="Arc 157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652" y="2152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3" name="Group 1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28" y="2227"/>
                      <a:ext cx="124" cy="180"/>
                      <a:chOff x="3528" y="2227"/>
                      <a:chExt cx="124" cy="180"/>
                    </a:xfrm>
                  </p:grpSpPr>
                  <p:sp>
                    <p:nvSpPr>
                      <p:cNvPr id="144" name="Arc 1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2" y="2227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Arc 160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528" y="2317"/>
                        <a:ext cx="120" cy="90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5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3528" y="2107"/>
                    <a:ext cx="244" cy="345"/>
                    <a:chOff x="3528" y="2107"/>
                    <a:chExt cx="244" cy="345"/>
                  </a:xfrm>
                </p:grpSpPr>
                <p:grpSp>
                  <p:nvGrpSpPr>
                    <p:cNvPr id="136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1" y="2107"/>
                      <a:ext cx="121" cy="180"/>
                      <a:chOff x="3651" y="2107"/>
                      <a:chExt cx="121" cy="180"/>
                    </a:xfrm>
                  </p:grpSpPr>
                  <p:sp>
                    <p:nvSpPr>
                      <p:cNvPr id="140" name="Arc 1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2107"/>
                        <a:ext cx="121" cy="90"/>
                      </a:xfrm>
                      <a:custGeom>
                        <a:avLst/>
                        <a:gdLst>
                          <a:gd name="G0" fmla="+- 180 0 0"/>
                          <a:gd name="G1" fmla="+- 21600 0 0"/>
                          <a:gd name="G2" fmla="+- 21600 0 0"/>
                          <a:gd name="T0" fmla="*/ 0 w 21780"/>
                          <a:gd name="T1" fmla="*/ 1 h 21600"/>
                          <a:gd name="T2" fmla="*/ 21780 w 21780"/>
                          <a:gd name="T3" fmla="*/ 21600 h 21600"/>
                          <a:gd name="T4" fmla="*/ 180 w 2178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780" h="21600" fill="none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</a:path>
                          <a:path w="21780" h="21600" stroke="0" extrusionOk="0">
                            <a:moveTo>
                              <a:pt x="-1" y="0"/>
                            </a:moveTo>
                            <a:cubicBezTo>
                              <a:pt x="59" y="0"/>
                              <a:pt x="119" y="-1"/>
                              <a:pt x="180" y="0"/>
                            </a:cubicBezTo>
                            <a:cubicBezTo>
                              <a:pt x="12109" y="0"/>
                              <a:pt x="21780" y="9670"/>
                              <a:pt x="21780" y="21600"/>
                            </a:cubicBezTo>
                            <a:lnTo>
                              <a:pt x="18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1" name="Arc 164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652" y="2197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28" y="2272"/>
                      <a:ext cx="124" cy="180"/>
                      <a:chOff x="3528" y="2272"/>
                      <a:chExt cx="124" cy="180"/>
                    </a:xfrm>
                  </p:grpSpPr>
                  <p:sp>
                    <p:nvSpPr>
                      <p:cNvPr id="138" name="Arc 1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2" y="2272"/>
                        <a:ext cx="120" cy="90"/>
                      </a:xfrm>
                      <a:custGeom>
                        <a:avLst/>
                        <a:gdLst>
                          <a:gd name="G0" fmla="+- 21588 0 0"/>
                          <a:gd name="G1" fmla="+- 21599 0 0"/>
                          <a:gd name="G2" fmla="+- 21600 0 0"/>
                          <a:gd name="T0" fmla="*/ 0 w 21588"/>
                          <a:gd name="T1" fmla="*/ 20879 h 21599"/>
                          <a:gd name="T2" fmla="*/ 21408 w 21588"/>
                          <a:gd name="T3" fmla="*/ 0 h 21599"/>
                          <a:gd name="T4" fmla="*/ 21588 w 21588"/>
                          <a:gd name="T5" fmla="*/ 21599 h 215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588" h="21599" fill="none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</a:path>
                          <a:path w="21588" h="21599" stroke="0" extrusionOk="0">
                            <a:moveTo>
                              <a:pt x="0" y="20879"/>
                            </a:moveTo>
                            <a:cubicBezTo>
                              <a:pt x="385" y="9306"/>
                              <a:pt x="9829" y="96"/>
                              <a:pt x="21407" y="-1"/>
                            </a:cubicBezTo>
                            <a:lnTo>
                              <a:pt x="21588" y="21599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9" name="Arc 167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3528" y="2362"/>
                        <a:ext cx="120" cy="90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31" name="Line 168"/>
              <p:cNvSpPr>
                <a:spLocks noChangeShapeType="1"/>
              </p:cNvSpPr>
              <p:nvPr/>
            </p:nvSpPr>
            <p:spPr bwMode="auto">
              <a:xfrm flipV="1">
                <a:off x="2709" y="2304"/>
                <a:ext cx="299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" name="AutoShape 169"/>
            <p:cNvSpPr>
              <a:spLocks noChangeArrowheads="1"/>
            </p:cNvSpPr>
            <p:nvPr/>
          </p:nvSpPr>
          <p:spPr bwMode="auto">
            <a:xfrm>
              <a:off x="4724400" y="2438400"/>
              <a:ext cx="685800" cy="1828800"/>
            </a:xfrm>
            <a:prstGeom prst="can">
              <a:avLst>
                <a:gd name="adj" fmla="val 22222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5" name="AutoShape 171"/>
            <p:cNvSpPr>
              <a:spLocks noChangeArrowheads="1"/>
            </p:cNvSpPr>
            <p:nvPr/>
          </p:nvSpPr>
          <p:spPr bwMode="auto">
            <a:xfrm rot="18998901" flipH="1">
              <a:off x="4165600" y="1066800"/>
              <a:ext cx="381000" cy="1828800"/>
            </a:xfrm>
            <a:prstGeom prst="can">
              <a:avLst>
                <a:gd name="adj" fmla="val 4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75686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0" name="AutoShape 186"/>
            <p:cNvSpPr>
              <a:spLocks noChangeArrowheads="1"/>
            </p:cNvSpPr>
            <p:nvPr/>
          </p:nvSpPr>
          <p:spPr bwMode="auto">
            <a:xfrm rot="2601099">
              <a:off x="5664200" y="1066800"/>
              <a:ext cx="381000" cy="1828800"/>
            </a:xfrm>
            <a:prstGeom prst="can">
              <a:avLst>
                <a:gd name="adj" fmla="val 4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75686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Line 202"/>
            <p:cNvSpPr>
              <a:spLocks noChangeShapeType="1"/>
            </p:cNvSpPr>
            <p:nvPr/>
          </p:nvSpPr>
          <p:spPr bwMode="auto">
            <a:xfrm>
              <a:off x="4343400" y="1981200"/>
              <a:ext cx="6858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Line 203"/>
            <p:cNvSpPr>
              <a:spLocks noChangeShapeType="1"/>
            </p:cNvSpPr>
            <p:nvPr/>
          </p:nvSpPr>
          <p:spPr bwMode="auto">
            <a:xfrm>
              <a:off x="5029200" y="2667000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Line 204"/>
            <p:cNvSpPr>
              <a:spLocks noChangeShapeType="1"/>
            </p:cNvSpPr>
            <p:nvPr/>
          </p:nvSpPr>
          <p:spPr bwMode="auto">
            <a:xfrm flipH="1">
              <a:off x="4648200" y="4114800"/>
              <a:ext cx="381000" cy="533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Line 205"/>
            <p:cNvSpPr>
              <a:spLocks noChangeShapeType="1"/>
            </p:cNvSpPr>
            <p:nvPr/>
          </p:nvSpPr>
          <p:spPr bwMode="auto">
            <a:xfrm flipH="1" flipV="1">
              <a:off x="5181600" y="4114800"/>
              <a:ext cx="22860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Line 206"/>
            <p:cNvSpPr>
              <a:spLocks noChangeShapeType="1"/>
            </p:cNvSpPr>
            <p:nvPr/>
          </p:nvSpPr>
          <p:spPr bwMode="auto">
            <a:xfrm flipV="1">
              <a:off x="5181600" y="2667000"/>
              <a:ext cx="0" cy="1447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0" name="Line 207"/>
            <p:cNvSpPr>
              <a:spLocks noChangeShapeType="1"/>
            </p:cNvSpPr>
            <p:nvPr/>
          </p:nvSpPr>
          <p:spPr bwMode="auto">
            <a:xfrm flipV="1">
              <a:off x="5181600" y="1600200"/>
              <a:ext cx="1066800" cy="1066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Line 208"/>
            <p:cNvSpPr>
              <a:spLocks noChangeShapeType="1"/>
            </p:cNvSpPr>
            <p:nvPr/>
          </p:nvSpPr>
          <p:spPr bwMode="auto">
            <a:xfrm flipH="1" flipV="1">
              <a:off x="4038600" y="1524000"/>
              <a:ext cx="1143000" cy="1143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73932" y="6096000"/>
            <a:ext cx="1519968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Electrical: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HSolve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388132" y="6115617"/>
            <a:ext cx="2479268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ODE + Diffusion: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Ksolve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Dsolve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6324600" y="6115617"/>
            <a:ext cx="2749471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Stochastic (GSSA)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+mn-lt"/>
              </a:rPr>
              <a:t>Gsolve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52" name="Group 551"/>
          <p:cNvGrpSpPr/>
          <p:nvPr/>
        </p:nvGrpSpPr>
        <p:grpSpPr>
          <a:xfrm rot="19896923">
            <a:off x="7955414" y="2331586"/>
            <a:ext cx="685800" cy="685799"/>
            <a:chOff x="7839355" y="2362200"/>
            <a:chExt cx="685800" cy="685799"/>
          </a:xfrm>
        </p:grpSpPr>
        <p:sp>
          <p:nvSpPr>
            <p:cNvPr id="545" name="Oval 544"/>
            <p:cNvSpPr/>
            <p:nvPr/>
          </p:nvSpPr>
          <p:spPr bwMode="auto">
            <a:xfrm>
              <a:off x="7839355" y="2362200"/>
              <a:ext cx="457200" cy="457200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7" name="Straight Connector 546"/>
            <p:cNvCxnSpPr>
              <a:stCxn id="545" idx="5"/>
            </p:cNvCxnSpPr>
            <p:nvPr/>
          </p:nvCxnSpPr>
          <p:spPr bwMode="auto">
            <a:xfrm rot="16200000" flipH="1">
              <a:off x="8229600" y="2752444"/>
              <a:ext cx="295555" cy="295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1" name="Straight Connector 550"/>
          <p:cNvCxnSpPr/>
          <p:nvPr/>
        </p:nvCxnSpPr>
        <p:spPr bwMode="auto">
          <a:xfrm rot="5400000">
            <a:off x="7353300" y="2857500"/>
            <a:ext cx="6096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4" name="Straight Connector 553"/>
          <p:cNvCxnSpPr/>
          <p:nvPr/>
        </p:nvCxnSpPr>
        <p:spPr bwMode="auto">
          <a:xfrm rot="16200000" flipH="1">
            <a:off x="8382000" y="2819400"/>
            <a:ext cx="609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30" name="Group 629"/>
          <p:cNvGrpSpPr/>
          <p:nvPr/>
        </p:nvGrpSpPr>
        <p:grpSpPr>
          <a:xfrm>
            <a:off x="7239000" y="3352800"/>
            <a:ext cx="1752599" cy="1709853"/>
            <a:chOff x="1295401" y="3006552"/>
            <a:chExt cx="2057399" cy="2007219"/>
          </a:xfrm>
        </p:grpSpPr>
        <p:sp>
          <p:nvSpPr>
            <p:cNvPr id="631" name="Freeform 630"/>
            <p:cNvSpPr/>
            <p:nvPr/>
          </p:nvSpPr>
          <p:spPr>
            <a:xfrm>
              <a:off x="1345580" y="3181157"/>
              <a:ext cx="1957040" cy="1832614"/>
            </a:xfrm>
            <a:custGeom>
              <a:avLst/>
              <a:gdLst>
                <a:gd name="connsiteX0" fmla="*/ 60960 w 2834640"/>
                <a:gd name="connsiteY0" fmla="*/ 3108960 h 3108960"/>
                <a:gd name="connsiteX1" fmla="*/ 1173480 w 2834640"/>
                <a:gd name="connsiteY1" fmla="*/ 2941320 h 3108960"/>
                <a:gd name="connsiteX2" fmla="*/ 1234440 w 2834640"/>
                <a:gd name="connsiteY2" fmla="*/ 1950720 h 3108960"/>
                <a:gd name="connsiteX3" fmla="*/ 0 w 2834640"/>
                <a:gd name="connsiteY3" fmla="*/ 1615440 h 3108960"/>
                <a:gd name="connsiteX4" fmla="*/ 76200 w 2834640"/>
                <a:gd name="connsiteY4" fmla="*/ 0 h 3108960"/>
                <a:gd name="connsiteX5" fmla="*/ 2225040 w 2834640"/>
                <a:gd name="connsiteY5" fmla="*/ 121920 h 3108960"/>
                <a:gd name="connsiteX6" fmla="*/ 2438400 w 2834640"/>
                <a:gd name="connsiteY6" fmla="*/ 960120 h 3108960"/>
                <a:gd name="connsiteX7" fmla="*/ 1310640 w 2834640"/>
                <a:gd name="connsiteY7" fmla="*/ 1432560 h 3108960"/>
                <a:gd name="connsiteX8" fmla="*/ 1325880 w 2834640"/>
                <a:gd name="connsiteY8" fmla="*/ 2301240 h 3108960"/>
                <a:gd name="connsiteX9" fmla="*/ 2834640 w 2834640"/>
                <a:gd name="connsiteY9" fmla="*/ 2590800 h 3108960"/>
                <a:gd name="connsiteX0" fmla="*/ 60960 w 2834640"/>
                <a:gd name="connsiteY0" fmla="*/ 2987040 h 2987040"/>
                <a:gd name="connsiteX1" fmla="*/ 1173480 w 2834640"/>
                <a:gd name="connsiteY1" fmla="*/ 2819400 h 2987040"/>
                <a:gd name="connsiteX2" fmla="*/ 1234440 w 2834640"/>
                <a:gd name="connsiteY2" fmla="*/ 1828800 h 2987040"/>
                <a:gd name="connsiteX3" fmla="*/ 0 w 2834640"/>
                <a:gd name="connsiteY3" fmla="*/ 1493520 h 2987040"/>
                <a:gd name="connsiteX4" fmla="*/ 304800 w 2834640"/>
                <a:gd name="connsiteY4" fmla="*/ 563880 h 2987040"/>
                <a:gd name="connsiteX5" fmla="*/ 2225040 w 2834640"/>
                <a:gd name="connsiteY5" fmla="*/ 0 h 2987040"/>
                <a:gd name="connsiteX6" fmla="*/ 2438400 w 2834640"/>
                <a:gd name="connsiteY6" fmla="*/ 838200 h 2987040"/>
                <a:gd name="connsiteX7" fmla="*/ 1310640 w 2834640"/>
                <a:gd name="connsiteY7" fmla="*/ 1310640 h 2987040"/>
                <a:gd name="connsiteX8" fmla="*/ 1325880 w 2834640"/>
                <a:gd name="connsiteY8" fmla="*/ 2179320 h 2987040"/>
                <a:gd name="connsiteX9" fmla="*/ 2834640 w 2834640"/>
                <a:gd name="connsiteY9" fmla="*/ 2468880 h 2987040"/>
                <a:gd name="connsiteX0" fmla="*/ 60960 w 2834640"/>
                <a:gd name="connsiteY0" fmla="*/ 2453640 h 2453640"/>
                <a:gd name="connsiteX1" fmla="*/ 1173480 w 2834640"/>
                <a:gd name="connsiteY1" fmla="*/ 2286000 h 2453640"/>
                <a:gd name="connsiteX2" fmla="*/ 1234440 w 2834640"/>
                <a:gd name="connsiteY2" fmla="*/ 1295400 h 2453640"/>
                <a:gd name="connsiteX3" fmla="*/ 0 w 2834640"/>
                <a:gd name="connsiteY3" fmla="*/ 960120 h 2453640"/>
                <a:gd name="connsiteX4" fmla="*/ 304800 w 2834640"/>
                <a:gd name="connsiteY4" fmla="*/ 30480 h 2453640"/>
                <a:gd name="connsiteX5" fmla="*/ 2225040 w 2834640"/>
                <a:gd name="connsiteY5" fmla="*/ 0 h 2453640"/>
                <a:gd name="connsiteX6" fmla="*/ 2438400 w 2834640"/>
                <a:gd name="connsiteY6" fmla="*/ 304800 h 2453640"/>
                <a:gd name="connsiteX7" fmla="*/ 1310640 w 2834640"/>
                <a:gd name="connsiteY7" fmla="*/ 777240 h 2453640"/>
                <a:gd name="connsiteX8" fmla="*/ 1325880 w 2834640"/>
                <a:gd name="connsiteY8" fmla="*/ 1645920 h 2453640"/>
                <a:gd name="connsiteX9" fmla="*/ 2834640 w 2834640"/>
                <a:gd name="connsiteY9" fmla="*/ 1935480 h 2453640"/>
                <a:gd name="connsiteX0" fmla="*/ 60960 w 2834640"/>
                <a:gd name="connsiteY0" fmla="*/ 2453640 h 2453640"/>
                <a:gd name="connsiteX1" fmla="*/ 1173480 w 2834640"/>
                <a:gd name="connsiteY1" fmla="*/ 2286000 h 2453640"/>
                <a:gd name="connsiteX2" fmla="*/ 1234440 w 2834640"/>
                <a:gd name="connsiteY2" fmla="*/ 1295400 h 2453640"/>
                <a:gd name="connsiteX3" fmla="*/ 0 w 2834640"/>
                <a:gd name="connsiteY3" fmla="*/ 960120 h 2453640"/>
                <a:gd name="connsiteX4" fmla="*/ 304800 w 2834640"/>
                <a:gd name="connsiteY4" fmla="*/ 30480 h 2453640"/>
                <a:gd name="connsiteX5" fmla="*/ 2225040 w 2834640"/>
                <a:gd name="connsiteY5" fmla="*/ 0 h 2453640"/>
                <a:gd name="connsiteX6" fmla="*/ 2286000 w 2834640"/>
                <a:gd name="connsiteY6" fmla="*/ 1219200 h 2453640"/>
                <a:gd name="connsiteX7" fmla="*/ 1310640 w 2834640"/>
                <a:gd name="connsiteY7" fmla="*/ 777240 h 2453640"/>
                <a:gd name="connsiteX8" fmla="*/ 1325880 w 2834640"/>
                <a:gd name="connsiteY8" fmla="*/ 1645920 h 2453640"/>
                <a:gd name="connsiteX9" fmla="*/ 2834640 w 2834640"/>
                <a:gd name="connsiteY9" fmla="*/ 1935480 h 2453640"/>
                <a:gd name="connsiteX0" fmla="*/ 60960 w 2834640"/>
                <a:gd name="connsiteY0" fmla="*/ 2453640 h 2453640"/>
                <a:gd name="connsiteX1" fmla="*/ 1173480 w 2834640"/>
                <a:gd name="connsiteY1" fmla="*/ 2286000 h 2453640"/>
                <a:gd name="connsiteX2" fmla="*/ 1234440 w 2834640"/>
                <a:gd name="connsiteY2" fmla="*/ 1295400 h 2453640"/>
                <a:gd name="connsiteX3" fmla="*/ 0 w 2834640"/>
                <a:gd name="connsiteY3" fmla="*/ 960120 h 2453640"/>
                <a:gd name="connsiteX4" fmla="*/ 304800 w 2834640"/>
                <a:gd name="connsiteY4" fmla="*/ 30480 h 2453640"/>
                <a:gd name="connsiteX5" fmla="*/ 2225040 w 2834640"/>
                <a:gd name="connsiteY5" fmla="*/ 0 h 2453640"/>
                <a:gd name="connsiteX6" fmla="*/ 2286000 w 2834640"/>
                <a:gd name="connsiteY6" fmla="*/ 1219200 h 2453640"/>
                <a:gd name="connsiteX7" fmla="*/ 1539240 w 2834640"/>
                <a:gd name="connsiteY7" fmla="*/ 1310640 h 2453640"/>
                <a:gd name="connsiteX8" fmla="*/ 1325880 w 2834640"/>
                <a:gd name="connsiteY8" fmla="*/ 1645920 h 2453640"/>
                <a:gd name="connsiteX9" fmla="*/ 2834640 w 2834640"/>
                <a:gd name="connsiteY9" fmla="*/ 1935480 h 2453640"/>
                <a:gd name="connsiteX0" fmla="*/ 60960 w 2834640"/>
                <a:gd name="connsiteY0" fmla="*/ 2453640 h 2509326"/>
                <a:gd name="connsiteX1" fmla="*/ 1173480 w 2834640"/>
                <a:gd name="connsiteY1" fmla="*/ 2286000 h 2509326"/>
                <a:gd name="connsiteX2" fmla="*/ 1234440 w 2834640"/>
                <a:gd name="connsiteY2" fmla="*/ 1295400 h 2509326"/>
                <a:gd name="connsiteX3" fmla="*/ 0 w 2834640"/>
                <a:gd name="connsiteY3" fmla="*/ 960120 h 2509326"/>
                <a:gd name="connsiteX4" fmla="*/ 304800 w 2834640"/>
                <a:gd name="connsiteY4" fmla="*/ 30480 h 2509326"/>
                <a:gd name="connsiteX5" fmla="*/ 2225040 w 2834640"/>
                <a:gd name="connsiteY5" fmla="*/ 0 h 2509326"/>
                <a:gd name="connsiteX6" fmla="*/ 2286000 w 2834640"/>
                <a:gd name="connsiteY6" fmla="*/ 1219200 h 2509326"/>
                <a:gd name="connsiteX7" fmla="*/ 1539240 w 2834640"/>
                <a:gd name="connsiteY7" fmla="*/ 1310640 h 2509326"/>
                <a:gd name="connsiteX8" fmla="*/ 1554480 w 2834640"/>
                <a:gd name="connsiteY8" fmla="*/ 2407920 h 2509326"/>
                <a:gd name="connsiteX9" fmla="*/ 2834640 w 2834640"/>
                <a:gd name="connsiteY9" fmla="*/ 1935480 h 2509326"/>
                <a:gd name="connsiteX0" fmla="*/ 60960 w 2834640"/>
                <a:gd name="connsiteY0" fmla="*/ 2453640 h 2904778"/>
                <a:gd name="connsiteX1" fmla="*/ 1173480 w 2834640"/>
                <a:gd name="connsiteY1" fmla="*/ 2286000 h 2904778"/>
                <a:gd name="connsiteX2" fmla="*/ 1234440 w 2834640"/>
                <a:gd name="connsiteY2" fmla="*/ 1295400 h 2904778"/>
                <a:gd name="connsiteX3" fmla="*/ 0 w 2834640"/>
                <a:gd name="connsiteY3" fmla="*/ 960120 h 2904778"/>
                <a:gd name="connsiteX4" fmla="*/ 304800 w 2834640"/>
                <a:gd name="connsiteY4" fmla="*/ 30480 h 2904778"/>
                <a:gd name="connsiteX5" fmla="*/ 2225040 w 2834640"/>
                <a:gd name="connsiteY5" fmla="*/ 0 h 2904778"/>
                <a:gd name="connsiteX6" fmla="*/ 2286000 w 2834640"/>
                <a:gd name="connsiteY6" fmla="*/ 1219200 h 2904778"/>
                <a:gd name="connsiteX7" fmla="*/ 1539240 w 2834640"/>
                <a:gd name="connsiteY7" fmla="*/ 1310640 h 2904778"/>
                <a:gd name="connsiteX8" fmla="*/ 1554480 w 2834640"/>
                <a:gd name="connsiteY8" fmla="*/ 2407920 h 2904778"/>
                <a:gd name="connsiteX9" fmla="*/ 2834640 w 2834640"/>
                <a:gd name="connsiteY9" fmla="*/ 2392680 h 2904778"/>
                <a:gd name="connsiteX0" fmla="*/ 60960 w 2834640"/>
                <a:gd name="connsiteY0" fmla="*/ 2453640 h 2904778"/>
                <a:gd name="connsiteX1" fmla="*/ 1173480 w 2834640"/>
                <a:gd name="connsiteY1" fmla="*/ 2286000 h 2904778"/>
                <a:gd name="connsiteX2" fmla="*/ 883920 w 2834640"/>
                <a:gd name="connsiteY2" fmla="*/ 2240280 h 2904778"/>
                <a:gd name="connsiteX3" fmla="*/ 1234440 w 2834640"/>
                <a:gd name="connsiteY3" fmla="*/ 1295400 h 2904778"/>
                <a:gd name="connsiteX4" fmla="*/ 0 w 2834640"/>
                <a:gd name="connsiteY4" fmla="*/ 960120 h 2904778"/>
                <a:gd name="connsiteX5" fmla="*/ 304800 w 2834640"/>
                <a:gd name="connsiteY5" fmla="*/ 30480 h 2904778"/>
                <a:gd name="connsiteX6" fmla="*/ 2225040 w 2834640"/>
                <a:gd name="connsiteY6" fmla="*/ 0 h 2904778"/>
                <a:gd name="connsiteX7" fmla="*/ 2286000 w 2834640"/>
                <a:gd name="connsiteY7" fmla="*/ 1219200 h 2904778"/>
                <a:gd name="connsiteX8" fmla="*/ 1539240 w 2834640"/>
                <a:gd name="connsiteY8" fmla="*/ 1310640 h 2904778"/>
                <a:gd name="connsiteX9" fmla="*/ 1554480 w 2834640"/>
                <a:gd name="connsiteY9" fmla="*/ 2407920 h 2904778"/>
                <a:gd name="connsiteX10" fmla="*/ 2834640 w 2834640"/>
                <a:gd name="connsiteY10" fmla="*/ 2392680 h 2904778"/>
                <a:gd name="connsiteX0" fmla="*/ 60960 w 2834640"/>
                <a:gd name="connsiteY0" fmla="*/ 2453640 h 2904778"/>
                <a:gd name="connsiteX1" fmla="*/ 1173480 w 2834640"/>
                <a:gd name="connsiteY1" fmla="*/ 2286000 h 2904778"/>
                <a:gd name="connsiteX2" fmla="*/ 883920 w 2834640"/>
                <a:gd name="connsiteY2" fmla="*/ 2240280 h 2904778"/>
                <a:gd name="connsiteX3" fmla="*/ 1005840 w 2834640"/>
                <a:gd name="connsiteY3" fmla="*/ 1295400 h 2904778"/>
                <a:gd name="connsiteX4" fmla="*/ 0 w 2834640"/>
                <a:gd name="connsiteY4" fmla="*/ 960120 h 2904778"/>
                <a:gd name="connsiteX5" fmla="*/ 304800 w 2834640"/>
                <a:gd name="connsiteY5" fmla="*/ 30480 h 2904778"/>
                <a:gd name="connsiteX6" fmla="*/ 2225040 w 2834640"/>
                <a:gd name="connsiteY6" fmla="*/ 0 h 2904778"/>
                <a:gd name="connsiteX7" fmla="*/ 2286000 w 2834640"/>
                <a:gd name="connsiteY7" fmla="*/ 1219200 h 2904778"/>
                <a:gd name="connsiteX8" fmla="*/ 1539240 w 2834640"/>
                <a:gd name="connsiteY8" fmla="*/ 1310640 h 2904778"/>
                <a:gd name="connsiteX9" fmla="*/ 1554480 w 2834640"/>
                <a:gd name="connsiteY9" fmla="*/ 2407920 h 2904778"/>
                <a:gd name="connsiteX10" fmla="*/ 2834640 w 2834640"/>
                <a:gd name="connsiteY10" fmla="*/ 2392680 h 2904778"/>
                <a:gd name="connsiteX0" fmla="*/ 0 w 2773680"/>
                <a:gd name="connsiteY0" fmla="*/ 2453640 h 2904778"/>
                <a:gd name="connsiteX1" fmla="*/ 1112520 w 2773680"/>
                <a:gd name="connsiteY1" fmla="*/ 2286000 h 2904778"/>
                <a:gd name="connsiteX2" fmla="*/ 822960 w 2773680"/>
                <a:gd name="connsiteY2" fmla="*/ 2240280 h 2904778"/>
                <a:gd name="connsiteX3" fmla="*/ 944880 w 2773680"/>
                <a:gd name="connsiteY3" fmla="*/ 1295400 h 2904778"/>
                <a:gd name="connsiteX4" fmla="*/ 243840 w 2773680"/>
                <a:gd name="connsiteY4" fmla="*/ 1188720 h 2904778"/>
                <a:gd name="connsiteX5" fmla="*/ 243840 w 2773680"/>
                <a:gd name="connsiteY5" fmla="*/ 30480 h 2904778"/>
                <a:gd name="connsiteX6" fmla="*/ 2164080 w 2773680"/>
                <a:gd name="connsiteY6" fmla="*/ 0 h 2904778"/>
                <a:gd name="connsiteX7" fmla="*/ 2225040 w 2773680"/>
                <a:gd name="connsiteY7" fmla="*/ 1219200 h 2904778"/>
                <a:gd name="connsiteX8" fmla="*/ 1478280 w 2773680"/>
                <a:gd name="connsiteY8" fmla="*/ 1310640 h 2904778"/>
                <a:gd name="connsiteX9" fmla="*/ 1493520 w 2773680"/>
                <a:gd name="connsiteY9" fmla="*/ 2407920 h 2904778"/>
                <a:gd name="connsiteX10" fmla="*/ 2773680 w 2773680"/>
                <a:gd name="connsiteY10" fmla="*/ 2392680 h 2904778"/>
                <a:gd name="connsiteX0" fmla="*/ 0 w 2773680"/>
                <a:gd name="connsiteY0" fmla="*/ 2453640 h 2904778"/>
                <a:gd name="connsiteX1" fmla="*/ 1112520 w 2773680"/>
                <a:gd name="connsiteY1" fmla="*/ 2286000 h 2904778"/>
                <a:gd name="connsiteX2" fmla="*/ 853440 w 2773680"/>
                <a:gd name="connsiteY2" fmla="*/ 2667000 h 2904778"/>
                <a:gd name="connsiteX3" fmla="*/ 822960 w 2773680"/>
                <a:gd name="connsiteY3" fmla="*/ 2240280 h 2904778"/>
                <a:gd name="connsiteX4" fmla="*/ 944880 w 2773680"/>
                <a:gd name="connsiteY4" fmla="*/ 1295400 h 2904778"/>
                <a:gd name="connsiteX5" fmla="*/ 243840 w 2773680"/>
                <a:gd name="connsiteY5" fmla="*/ 1188720 h 2904778"/>
                <a:gd name="connsiteX6" fmla="*/ 243840 w 2773680"/>
                <a:gd name="connsiteY6" fmla="*/ 30480 h 2904778"/>
                <a:gd name="connsiteX7" fmla="*/ 2164080 w 2773680"/>
                <a:gd name="connsiteY7" fmla="*/ 0 h 2904778"/>
                <a:gd name="connsiteX8" fmla="*/ 2225040 w 2773680"/>
                <a:gd name="connsiteY8" fmla="*/ 1219200 h 2904778"/>
                <a:gd name="connsiteX9" fmla="*/ 1478280 w 2773680"/>
                <a:gd name="connsiteY9" fmla="*/ 1310640 h 2904778"/>
                <a:gd name="connsiteX10" fmla="*/ 1493520 w 2773680"/>
                <a:gd name="connsiteY10" fmla="*/ 2407920 h 2904778"/>
                <a:gd name="connsiteX11" fmla="*/ 2773680 w 2773680"/>
                <a:gd name="connsiteY11" fmla="*/ 2392680 h 2904778"/>
                <a:gd name="connsiteX0" fmla="*/ 0 w 2773680"/>
                <a:gd name="connsiteY0" fmla="*/ 2453640 h 2904778"/>
                <a:gd name="connsiteX1" fmla="*/ 121920 w 2773680"/>
                <a:gd name="connsiteY1" fmla="*/ 2895600 h 2904778"/>
                <a:gd name="connsiteX2" fmla="*/ 853440 w 2773680"/>
                <a:gd name="connsiteY2" fmla="*/ 2667000 h 2904778"/>
                <a:gd name="connsiteX3" fmla="*/ 822960 w 2773680"/>
                <a:gd name="connsiteY3" fmla="*/ 2240280 h 2904778"/>
                <a:gd name="connsiteX4" fmla="*/ 944880 w 2773680"/>
                <a:gd name="connsiteY4" fmla="*/ 1295400 h 2904778"/>
                <a:gd name="connsiteX5" fmla="*/ 243840 w 2773680"/>
                <a:gd name="connsiteY5" fmla="*/ 1188720 h 2904778"/>
                <a:gd name="connsiteX6" fmla="*/ 243840 w 2773680"/>
                <a:gd name="connsiteY6" fmla="*/ 30480 h 2904778"/>
                <a:gd name="connsiteX7" fmla="*/ 2164080 w 2773680"/>
                <a:gd name="connsiteY7" fmla="*/ 0 h 2904778"/>
                <a:gd name="connsiteX8" fmla="*/ 2225040 w 2773680"/>
                <a:gd name="connsiteY8" fmla="*/ 1219200 h 2904778"/>
                <a:gd name="connsiteX9" fmla="*/ 1478280 w 2773680"/>
                <a:gd name="connsiteY9" fmla="*/ 1310640 h 2904778"/>
                <a:gd name="connsiteX10" fmla="*/ 1493520 w 2773680"/>
                <a:gd name="connsiteY10" fmla="*/ 2407920 h 2904778"/>
                <a:gd name="connsiteX11" fmla="*/ 2773680 w 2773680"/>
                <a:gd name="connsiteY11" fmla="*/ 2392680 h 2904778"/>
                <a:gd name="connsiteX0" fmla="*/ 0 w 2773680"/>
                <a:gd name="connsiteY0" fmla="*/ 2453640 h 2904778"/>
                <a:gd name="connsiteX1" fmla="*/ 121920 w 2773680"/>
                <a:gd name="connsiteY1" fmla="*/ 2895600 h 2904778"/>
                <a:gd name="connsiteX2" fmla="*/ 853440 w 2773680"/>
                <a:gd name="connsiteY2" fmla="*/ 2667000 h 2904778"/>
                <a:gd name="connsiteX3" fmla="*/ 822960 w 2773680"/>
                <a:gd name="connsiteY3" fmla="*/ 2468880 h 2904778"/>
                <a:gd name="connsiteX4" fmla="*/ 944880 w 2773680"/>
                <a:gd name="connsiteY4" fmla="*/ 1295400 h 2904778"/>
                <a:gd name="connsiteX5" fmla="*/ 243840 w 2773680"/>
                <a:gd name="connsiteY5" fmla="*/ 1188720 h 2904778"/>
                <a:gd name="connsiteX6" fmla="*/ 243840 w 2773680"/>
                <a:gd name="connsiteY6" fmla="*/ 30480 h 2904778"/>
                <a:gd name="connsiteX7" fmla="*/ 2164080 w 2773680"/>
                <a:gd name="connsiteY7" fmla="*/ 0 h 2904778"/>
                <a:gd name="connsiteX8" fmla="*/ 2225040 w 2773680"/>
                <a:gd name="connsiteY8" fmla="*/ 1219200 h 2904778"/>
                <a:gd name="connsiteX9" fmla="*/ 1478280 w 2773680"/>
                <a:gd name="connsiteY9" fmla="*/ 1310640 h 2904778"/>
                <a:gd name="connsiteX10" fmla="*/ 1493520 w 2773680"/>
                <a:gd name="connsiteY10" fmla="*/ 2407920 h 2904778"/>
                <a:gd name="connsiteX11" fmla="*/ 2773680 w 2773680"/>
                <a:gd name="connsiteY11" fmla="*/ 2392680 h 2904778"/>
                <a:gd name="connsiteX0" fmla="*/ 0 w 2773680"/>
                <a:gd name="connsiteY0" fmla="*/ 2453640 h 2904778"/>
                <a:gd name="connsiteX1" fmla="*/ 121920 w 2773680"/>
                <a:gd name="connsiteY1" fmla="*/ 2895600 h 2904778"/>
                <a:gd name="connsiteX2" fmla="*/ 853440 w 2773680"/>
                <a:gd name="connsiteY2" fmla="*/ 2667000 h 2904778"/>
                <a:gd name="connsiteX3" fmla="*/ 822960 w 2773680"/>
                <a:gd name="connsiteY3" fmla="*/ 2468880 h 2904778"/>
                <a:gd name="connsiteX4" fmla="*/ 944880 w 2773680"/>
                <a:gd name="connsiteY4" fmla="*/ 1295400 h 2904778"/>
                <a:gd name="connsiteX5" fmla="*/ 243840 w 2773680"/>
                <a:gd name="connsiteY5" fmla="*/ 1188720 h 2904778"/>
                <a:gd name="connsiteX6" fmla="*/ 243840 w 2773680"/>
                <a:gd name="connsiteY6" fmla="*/ 30480 h 2904778"/>
                <a:gd name="connsiteX7" fmla="*/ 2164080 w 2773680"/>
                <a:gd name="connsiteY7" fmla="*/ 0 h 2904778"/>
                <a:gd name="connsiteX8" fmla="*/ 2225040 w 2773680"/>
                <a:gd name="connsiteY8" fmla="*/ 1219200 h 2904778"/>
                <a:gd name="connsiteX9" fmla="*/ 1478280 w 2773680"/>
                <a:gd name="connsiteY9" fmla="*/ 1310640 h 2904778"/>
                <a:gd name="connsiteX10" fmla="*/ 1493520 w 2773680"/>
                <a:gd name="connsiteY10" fmla="*/ 2407920 h 2904778"/>
                <a:gd name="connsiteX11" fmla="*/ 2773680 w 2773680"/>
                <a:gd name="connsiteY11" fmla="*/ 2392680 h 2904778"/>
                <a:gd name="connsiteX0" fmla="*/ 0 w 2773680"/>
                <a:gd name="connsiteY0" fmla="*/ 2453640 h 2933700"/>
                <a:gd name="connsiteX1" fmla="*/ 121920 w 2773680"/>
                <a:gd name="connsiteY1" fmla="*/ 2895600 h 2933700"/>
                <a:gd name="connsiteX2" fmla="*/ 853440 w 2773680"/>
                <a:gd name="connsiteY2" fmla="*/ 2667000 h 2933700"/>
                <a:gd name="connsiteX3" fmla="*/ 944880 w 2773680"/>
                <a:gd name="connsiteY3" fmla="*/ 1295400 h 2933700"/>
                <a:gd name="connsiteX4" fmla="*/ 243840 w 2773680"/>
                <a:gd name="connsiteY4" fmla="*/ 1188720 h 2933700"/>
                <a:gd name="connsiteX5" fmla="*/ 243840 w 2773680"/>
                <a:gd name="connsiteY5" fmla="*/ 30480 h 2933700"/>
                <a:gd name="connsiteX6" fmla="*/ 2164080 w 2773680"/>
                <a:gd name="connsiteY6" fmla="*/ 0 h 2933700"/>
                <a:gd name="connsiteX7" fmla="*/ 2225040 w 2773680"/>
                <a:gd name="connsiteY7" fmla="*/ 1219200 h 2933700"/>
                <a:gd name="connsiteX8" fmla="*/ 1478280 w 2773680"/>
                <a:gd name="connsiteY8" fmla="*/ 1310640 h 2933700"/>
                <a:gd name="connsiteX9" fmla="*/ 1493520 w 2773680"/>
                <a:gd name="connsiteY9" fmla="*/ 2407920 h 2933700"/>
                <a:gd name="connsiteX10" fmla="*/ 2773680 w 2773680"/>
                <a:gd name="connsiteY10" fmla="*/ 2392680 h 2933700"/>
                <a:gd name="connsiteX0" fmla="*/ 0 w 2773680"/>
                <a:gd name="connsiteY0" fmla="*/ 2453640 h 2904778"/>
                <a:gd name="connsiteX1" fmla="*/ 853440 w 2773680"/>
                <a:gd name="connsiteY1" fmla="*/ 2667000 h 2904778"/>
                <a:gd name="connsiteX2" fmla="*/ 944880 w 2773680"/>
                <a:gd name="connsiteY2" fmla="*/ 1295400 h 2904778"/>
                <a:gd name="connsiteX3" fmla="*/ 243840 w 2773680"/>
                <a:gd name="connsiteY3" fmla="*/ 1188720 h 2904778"/>
                <a:gd name="connsiteX4" fmla="*/ 243840 w 2773680"/>
                <a:gd name="connsiteY4" fmla="*/ 30480 h 2904778"/>
                <a:gd name="connsiteX5" fmla="*/ 2164080 w 2773680"/>
                <a:gd name="connsiteY5" fmla="*/ 0 h 2904778"/>
                <a:gd name="connsiteX6" fmla="*/ 2225040 w 2773680"/>
                <a:gd name="connsiteY6" fmla="*/ 1219200 h 2904778"/>
                <a:gd name="connsiteX7" fmla="*/ 1478280 w 2773680"/>
                <a:gd name="connsiteY7" fmla="*/ 1310640 h 2904778"/>
                <a:gd name="connsiteX8" fmla="*/ 1493520 w 2773680"/>
                <a:gd name="connsiteY8" fmla="*/ 2407920 h 2904778"/>
                <a:gd name="connsiteX9" fmla="*/ 2773680 w 2773680"/>
                <a:gd name="connsiteY9" fmla="*/ 2392680 h 2904778"/>
                <a:gd name="connsiteX0" fmla="*/ 0 w 2773680"/>
                <a:gd name="connsiteY0" fmla="*/ 2453640 h 2904778"/>
                <a:gd name="connsiteX1" fmla="*/ 853440 w 2773680"/>
                <a:gd name="connsiteY1" fmla="*/ 2667000 h 2904778"/>
                <a:gd name="connsiteX2" fmla="*/ 853440 w 2773680"/>
                <a:gd name="connsiteY2" fmla="*/ 2407920 h 2904778"/>
                <a:gd name="connsiteX3" fmla="*/ 944880 w 2773680"/>
                <a:gd name="connsiteY3" fmla="*/ 1295400 h 2904778"/>
                <a:gd name="connsiteX4" fmla="*/ 243840 w 2773680"/>
                <a:gd name="connsiteY4" fmla="*/ 1188720 h 2904778"/>
                <a:gd name="connsiteX5" fmla="*/ 243840 w 2773680"/>
                <a:gd name="connsiteY5" fmla="*/ 30480 h 2904778"/>
                <a:gd name="connsiteX6" fmla="*/ 2164080 w 2773680"/>
                <a:gd name="connsiteY6" fmla="*/ 0 h 2904778"/>
                <a:gd name="connsiteX7" fmla="*/ 2225040 w 2773680"/>
                <a:gd name="connsiteY7" fmla="*/ 1219200 h 2904778"/>
                <a:gd name="connsiteX8" fmla="*/ 1478280 w 2773680"/>
                <a:gd name="connsiteY8" fmla="*/ 1310640 h 2904778"/>
                <a:gd name="connsiteX9" fmla="*/ 1493520 w 2773680"/>
                <a:gd name="connsiteY9" fmla="*/ 2407920 h 2904778"/>
                <a:gd name="connsiteX10" fmla="*/ 2773680 w 2773680"/>
                <a:gd name="connsiteY10" fmla="*/ 2392680 h 2904778"/>
                <a:gd name="connsiteX0" fmla="*/ 0 w 2773680"/>
                <a:gd name="connsiteY0" fmla="*/ 2453640 h 2904778"/>
                <a:gd name="connsiteX1" fmla="*/ 853440 w 2773680"/>
                <a:gd name="connsiteY1" fmla="*/ 2667000 h 2904778"/>
                <a:gd name="connsiteX2" fmla="*/ 944880 w 2773680"/>
                <a:gd name="connsiteY2" fmla="*/ 1295400 h 2904778"/>
                <a:gd name="connsiteX3" fmla="*/ 243840 w 2773680"/>
                <a:gd name="connsiteY3" fmla="*/ 1188720 h 2904778"/>
                <a:gd name="connsiteX4" fmla="*/ 243840 w 2773680"/>
                <a:gd name="connsiteY4" fmla="*/ 30480 h 2904778"/>
                <a:gd name="connsiteX5" fmla="*/ 2164080 w 2773680"/>
                <a:gd name="connsiteY5" fmla="*/ 0 h 2904778"/>
                <a:gd name="connsiteX6" fmla="*/ 2225040 w 2773680"/>
                <a:gd name="connsiteY6" fmla="*/ 1219200 h 2904778"/>
                <a:gd name="connsiteX7" fmla="*/ 1478280 w 2773680"/>
                <a:gd name="connsiteY7" fmla="*/ 1310640 h 2904778"/>
                <a:gd name="connsiteX8" fmla="*/ 1493520 w 2773680"/>
                <a:gd name="connsiteY8" fmla="*/ 2407920 h 2904778"/>
                <a:gd name="connsiteX9" fmla="*/ 2773680 w 2773680"/>
                <a:gd name="connsiteY9" fmla="*/ 2392680 h 2904778"/>
                <a:gd name="connsiteX0" fmla="*/ 0 w 2773680"/>
                <a:gd name="connsiteY0" fmla="*/ 2453640 h 2904778"/>
                <a:gd name="connsiteX1" fmla="*/ 853440 w 2773680"/>
                <a:gd name="connsiteY1" fmla="*/ 2438400 h 2904778"/>
                <a:gd name="connsiteX2" fmla="*/ 944880 w 2773680"/>
                <a:gd name="connsiteY2" fmla="*/ 1295400 h 2904778"/>
                <a:gd name="connsiteX3" fmla="*/ 243840 w 2773680"/>
                <a:gd name="connsiteY3" fmla="*/ 1188720 h 2904778"/>
                <a:gd name="connsiteX4" fmla="*/ 243840 w 2773680"/>
                <a:gd name="connsiteY4" fmla="*/ 30480 h 2904778"/>
                <a:gd name="connsiteX5" fmla="*/ 2164080 w 2773680"/>
                <a:gd name="connsiteY5" fmla="*/ 0 h 2904778"/>
                <a:gd name="connsiteX6" fmla="*/ 2225040 w 2773680"/>
                <a:gd name="connsiteY6" fmla="*/ 1219200 h 2904778"/>
                <a:gd name="connsiteX7" fmla="*/ 1478280 w 2773680"/>
                <a:gd name="connsiteY7" fmla="*/ 1310640 h 2904778"/>
                <a:gd name="connsiteX8" fmla="*/ 1493520 w 2773680"/>
                <a:gd name="connsiteY8" fmla="*/ 2407920 h 2904778"/>
                <a:gd name="connsiteX9" fmla="*/ 2773680 w 2773680"/>
                <a:gd name="connsiteY9" fmla="*/ 2392680 h 290477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2164080 w 2773680"/>
                <a:gd name="connsiteY5" fmla="*/ 0 h 2539018"/>
                <a:gd name="connsiteX6" fmla="*/ 2225040 w 2773680"/>
                <a:gd name="connsiteY6" fmla="*/ 1219200 h 2539018"/>
                <a:gd name="connsiteX7" fmla="*/ 1478280 w 2773680"/>
                <a:gd name="connsiteY7" fmla="*/ 1310640 h 2539018"/>
                <a:gd name="connsiteX8" fmla="*/ 1493520 w 2773680"/>
                <a:gd name="connsiteY8" fmla="*/ 2407920 h 2539018"/>
                <a:gd name="connsiteX9" fmla="*/ 2773680 w 2773680"/>
                <a:gd name="connsiteY9" fmla="*/ 2392680 h 253901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2164080 w 2773680"/>
                <a:gd name="connsiteY5" fmla="*/ 0 h 2539018"/>
                <a:gd name="connsiteX6" fmla="*/ 2225040 w 2773680"/>
                <a:gd name="connsiteY6" fmla="*/ 1219200 h 2539018"/>
                <a:gd name="connsiteX7" fmla="*/ 1478280 w 2773680"/>
                <a:gd name="connsiteY7" fmla="*/ 1310640 h 2539018"/>
                <a:gd name="connsiteX8" fmla="*/ 1493520 w 2773680"/>
                <a:gd name="connsiteY8" fmla="*/ 2407920 h 2539018"/>
                <a:gd name="connsiteX9" fmla="*/ 2773680 w 2773680"/>
                <a:gd name="connsiteY9" fmla="*/ 2392680 h 253901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2164080 w 2773680"/>
                <a:gd name="connsiteY5" fmla="*/ 0 h 2539018"/>
                <a:gd name="connsiteX6" fmla="*/ 2225040 w 2773680"/>
                <a:gd name="connsiteY6" fmla="*/ 1219200 h 2539018"/>
                <a:gd name="connsiteX7" fmla="*/ 1478280 w 2773680"/>
                <a:gd name="connsiteY7" fmla="*/ 1310640 h 2539018"/>
                <a:gd name="connsiteX8" fmla="*/ 1493520 w 2773680"/>
                <a:gd name="connsiteY8" fmla="*/ 2407920 h 2539018"/>
                <a:gd name="connsiteX9" fmla="*/ 2773680 w 2773680"/>
                <a:gd name="connsiteY9" fmla="*/ 2392680 h 253901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1249680 w 2773680"/>
                <a:gd name="connsiteY5" fmla="*/ 0 h 2539018"/>
                <a:gd name="connsiteX6" fmla="*/ 2164080 w 2773680"/>
                <a:gd name="connsiteY6" fmla="*/ 0 h 2539018"/>
                <a:gd name="connsiteX7" fmla="*/ 2225040 w 2773680"/>
                <a:gd name="connsiteY7" fmla="*/ 1219200 h 2539018"/>
                <a:gd name="connsiteX8" fmla="*/ 1478280 w 2773680"/>
                <a:gd name="connsiteY8" fmla="*/ 1310640 h 2539018"/>
                <a:gd name="connsiteX9" fmla="*/ 1493520 w 2773680"/>
                <a:gd name="connsiteY9" fmla="*/ 2407920 h 2539018"/>
                <a:gd name="connsiteX10" fmla="*/ 2773680 w 2773680"/>
                <a:gd name="connsiteY10" fmla="*/ 2392680 h 253901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1249680 w 2773680"/>
                <a:gd name="connsiteY5" fmla="*/ 0 h 2539018"/>
                <a:gd name="connsiteX6" fmla="*/ 2164080 w 2773680"/>
                <a:gd name="connsiteY6" fmla="*/ 0 h 2539018"/>
                <a:gd name="connsiteX7" fmla="*/ 2225040 w 2773680"/>
                <a:gd name="connsiteY7" fmla="*/ 1219200 h 2539018"/>
                <a:gd name="connsiteX8" fmla="*/ 1478280 w 2773680"/>
                <a:gd name="connsiteY8" fmla="*/ 1310640 h 2539018"/>
                <a:gd name="connsiteX9" fmla="*/ 1493520 w 2773680"/>
                <a:gd name="connsiteY9" fmla="*/ 2407920 h 2539018"/>
                <a:gd name="connsiteX10" fmla="*/ 2773680 w 2773680"/>
                <a:gd name="connsiteY10" fmla="*/ 2392680 h 253901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243840 h 2782858"/>
                <a:gd name="connsiteX6" fmla="*/ 1554480 w 2773680"/>
                <a:gd name="connsiteY6" fmla="*/ 0 h 2782858"/>
                <a:gd name="connsiteX7" fmla="*/ 2164080 w 2773680"/>
                <a:gd name="connsiteY7" fmla="*/ 243840 h 2782858"/>
                <a:gd name="connsiteX8" fmla="*/ 2225040 w 2773680"/>
                <a:gd name="connsiteY8" fmla="*/ 1463040 h 2782858"/>
                <a:gd name="connsiteX9" fmla="*/ 1478280 w 2773680"/>
                <a:gd name="connsiteY9" fmla="*/ 1554480 h 2782858"/>
                <a:gd name="connsiteX10" fmla="*/ 1493520 w 2773680"/>
                <a:gd name="connsiteY10" fmla="*/ 2651760 h 2782858"/>
                <a:gd name="connsiteX11" fmla="*/ 2773680 w 2773680"/>
                <a:gd name="connsiteY11" fmla="*/ 2636520 h 278285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1249680 w 2773680"/>
                <a:gd name="connsiteY5" fmla="*/ 0 h 2539018"/>
                <a:gd name="connsiteX6" fmla="*/ 2164080 w 2773680"/>
                <a:gd name="connsiteY6" fmla="*/ 0 h 2539018"/>
                <a:gd name="connsiteX7" fmla="*/ 2225040 w 2773680"/>
                <a:gd name="connsiteY7" fmla="*/ 1219200 h 2539018"/>
                <a:gd name="connsiteX8" fmla="*/ 1478280 w 2773680"/>
                <a:gd name="connsiteY8" fmla="*/ 1310640 h 2539018"/>
                <a:gd name="connsiteX9" fmla="*/ 1493520 w 2773680"/>
                <a:gd name="connsiteY9" fmla="*/ 2407920 h 2539018"/>
                <a:gd name="connsiteX10" fmla="*/ 2773680 w 2773680"/>
                <a:gd name="connsiteY10" fmla="*/ 2392680 h 2539018"/>
                <a:gd name="connsiteX0" fmla="*/ 0 w 2773680"/>
                <a:gd name="connsiteY0" fmla="*/ 2453640 h 2539018"/>
                <a:gd name="connsiteX1" fmla="*/ 853440 w 2773680"/>
                <a:gd name="connsiteY1" fmla="*/ 2438400 h 2539018"/>
                <a:gd name="connsiteX2" fmla="*/ 944880 w 2773680"/>
                <a:gd name="connsiteY2" fmla="*/ 1295400 h 2539018"/>
                <a:gd name="connsiteX3" fmla="*/ 243840 w 2773680"/>
                <a:gd name="connsiteY3" fmla="*/ 1188720 h 2539018"/>
                <a:gd name="connsiteX4" fmla="*/ 243840 w 2773680"/>
                <a:gd name="connsiteY4" fmla="*/ 30480 h 2539018"/>
                <a:gd name="connsiteX5" fmla="*/ 1249680 w 2773680"/>
                <a:gd name="connsiteY5" fmla="*/ 0 h 2539018"/>
                <a:gd name="connsiteX6" fmla="*/ 2164080 w 2773680"/>
                <a:gd name="connsiteY6" fmla="*/ 0 h 2539018"/>
                <a:gd name="connsiteX7" fmla="*/ 2225040 w 2773680"/>
                <a:gd name="connsiteY7" fmla="*/ 1219200 h 2539018"/>
                <a:gd name="connsiteX8" fmla="*/ 1478280 w 2773680"/>
                <a:gd name="connsiteY8" fmla="*/ 1310640 h 2539018"/>
                <a:gd name="connsiteX9" fmla="*/ 1493520 w 2773680"/>
                <a:gd name="connsiteY9" fmla="*/ 2407920 h 2539018"/>
                <a:gd name="connsiteX10" fmla="*/ 2773680 w 2773680"/>
                <a:gd name="connsiteY10" fmla="*/ 2392680 h 2539018"/>
                <a:gd name="connsiteX0" fmla="*/ 0 w 2773680"/>
                <a:gd name="connsiteY0" fmla="*/ 2682240 h 2767618"/>
                <a:gd name="connsiteX1" fmla="*/ 853440 w 2773680"/>
                <a:gd name="connsiteY1" fmla="*/ 2667000 h 2767618"/>
                <a:gd name="connsiteX2" fmla="*/ 944880 w 2773680"/>
                <a:gd name="connsiteY2" fmla="*/ 1524000 h 2767618"/>
                <a:gd name="connsiteX3" fmla="*/ 243840 w 2773680"/>
                <a:gd name="connsiteY3" fmla="*/ 1417320 h 2767618"/>
                <a:gd name="connsiteX4" fmla="*/ 243840 w 2773680"/>
                <a:gd name="connsiteY4" fmla="*/ 259080 h 2767618"/>
                <a:gd name="connsiteX5" fmla="*/ 1249680 w 2773680"/>
                <a:gd name="connsiteY5" fmla="*/ 0 h 2767618"/>
                <a:gd name="connsiteX6" fmla="*/ 2164080 w 2773680"/>
                <a:gd name="connsiteY6" fmla="*/ 228600 h 2767618"/>
                <a:gd name="connsiteX7" fmla="*/ 2225040 w 2773680"/>
                <a:gd name="connsiteY7" fmla="*/ 1447800 h 2767618"/>
                <a:gd name="connsiteX8" fmla="*/ 1478280 w 2773680"/>
                <a:gd name="connsiteY8" fmla="*/ 1539240 h 2767618"/>
                <a:gd name="connsiteX9" fmla="*/ 1493520 w 2773680"/>
                <a:gd name="connsiteY9" fmla="*/ 2636520 h 2767618"/>
                <a:gd name="connsiteX10" fmla="*/ 2773680 w 2773680"/>
                <a:gd name="connsiteY10" fmla="*/ 2621280 h 276761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733040 h 2818418"/>
                <a:gd name="connsiteX1" fmla="*/ 853440 w 2773680"/>
                <a:gd name="connsiteY1" fmla="*/ 2717800 h 2818418"/>
                <a:gd name="connsiteX2" fmla="*/ 944880 w 2773680"/>
                <a:gd name="connsiteY2" fmla="*/ 1574800 h 2818418"/>
                <a:gd name="connsiteX3" fmla="*/ 243840 w 2773680"/>
                <a:gd name="connsiteY3" fmla="*/ 1468120 h 2818418"/>
                <a:gd name="connsiteX4" fmla="*/ 243840 w 2773680"/>
                <a:gd name="connsiteY4" fmla="*/ 309880 h 2818418"/>
                <a:gd name="connsiteX5" fmla="*/ 1249680 w 2773680"/>
                <a:gd name="connsiteY5" fmla="*/ 50800 h 2818418"/>
                <a:gd name="connsiteX6" fmla="*/ 2164080 w 2773680"/>
                <a:gd name="connsiteY6" fmla="*/ 279400 h 2818418"/>
                <a:gd name="connsiteX7" fmla="*/ 2225040 w 2773680"/>
                <a:gd name="connsiteY7" fmla="*/ 1498600 h 2818418"/>
                <a:gd name="connsiteX8" fmla="*/ 1478280 w 2773680"/>
                <a:gd name="connsiteY8" fmla="*/ 1590040 h 2818418"/>
                <a:gd name="connsiteX9" fmla="*/ 1493520 w 2773680"/>
                <a:gd name="connsiteY9" fmla="*/ 2687320 h 2818418"/>
                <a:gd name="connsiteX10" fmla="*/ 2773680 w 2773680"/>
                <a:gd name="connsiteY10" fmla="*/ 2672080 h 281841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773680"/>
                <a:gd name="connsiteY0" fmla="*/ 2697480 h 2782858"/>
                <a:gd name="connsiteX1" fmla="*/ 853440 w 2773680"/>
                <a:gd name="connsiteY1" fmla="*/ 2682240 h 2782858"/>
                <a:gd name="connsiteX2" fmla="*/ 944880 w 2773680"/>
                <a:gd name="connsiteY2" fmla="*/ 1539240 h 2782858"/>
                <a:gd name="connsiteX3" fmla="*/ 243840 w 2773680"/>
                <a:gd name="connsiteY3" fmla="*/ 1432560 h 2782858"/>
                <a:gd name="connsiteX4" fmla="*/ 243840 w 2773680"/>
                <a:gd name="connsiteY4" fmla="*/ 274320 h 2782858"/>
                <a:gd name="connsiteX5" fmla="*/ 1249680 w 2773680"/>
                <a:gd name="connsiteY5" fmla="*/ 15240 h 2782858"/>
                <a:gd name="connsiteX6" fmla="*/ 2164080 w 2773680"/>
                <a:gd name="connsiteY6" fmla="*/ 243840 h 2782858"/>
                <a:gd name="connsiteX7" fmla="*/ 2225040 w 2773680"/>
                <a:gd name="connsiteY7" fmla="*/ 1463040 h 2782858"/>
                <a:gd name="connsiteX8" fmla="*/ 1478280 w 2773680"/>
                <a:gd name="connsiteY8" fmla="*/ 1554480 h 2782858"/>
                <a:gd name="connsiteX9" fmla="*/ 1493520 w 2773680"/>
                <a:gd name="connsiteY9" fmla="*/ 2651760 h 2782858"/>
                <a:gd name="connsiteX10" fmla="*/ 2773680 w 2773680"/>
                <a:gd name="connsiteY10" fmla="*/ 2636520 h 2782858"/>
                <a:gd name="connsiteX0" fmla="*/ 0 w 2489200"/>
                <a:gd name="connsiteY0" fmla="*/ 2697480 h 2782858"/>
                <a:gd name="connsiteX1" fmla="*/ 853440 w 2489200"/>
                <a:gd name="connsiteY1" fmla="*/ 2682240 h 2782858"/>
                <a:gd name="connsiteX2" fmla="*/ 944880 w 2489200"/>
                <a:gd name="connsiteY2" fmla="*/ 1539240 h 2782858"/>
                <a:gd name="connsiteX3" fmla="*/ 243840 w 2489200"/>
                <a:gd name="connsiteY3" fmla="*/ 1432560 h 2782858"/>
                <a:gd name="connsiteX4" fmla="*/ 243840 w 2489200"/>
                <a:gd name="connsiteY4" fmla="*/ 274320 h 2782858"/>
                <a:gd name="connsiteX5" fmla="*/ 1249680 w 2489200"/>
                <a:gd name="connsiteY5" fmla="*/ 15240 h 2782858"/>
                <a:gd name="connsiteX6" fmla="*/ 2164080 w 2489200"/>
                <a:gd name="connsiteY6" fmla="*/ 243840 h 2782858"/>
                <a:gd name="connsiteX7" fmla="*/ 2225040 w 2489200"/>
                <a:gd name="connsiteY7" fmla="*/ 1463040 h 2782858"/>
                <a:gd name="connsiteX8" fmla="*/ 1478280 w 2489200"/>
                <a:gd name="connsiteY8" fmla="*/ 1554480 h 2782858"/>
                <a:gd name="connsiteX9" fmla="*/ 1493520 w 2489200"/>
                <a:gd name="connsiteY9" fmla="*/ 2651760 h 2782858"/>
                <a:gd name="connsiteX10" fmla="*/ 2426970 w 2489200"/>
                <a:gd name="connsiteY10" fmla="*/ 2636520 h 278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9200" h="2782858">
                  <a:moveTo>
                    <a:pt x="0" y="2697480"/>
                  </a:moveTo>
                  <a:cubicBezTo>
                    <a:pt x="284480" y="2692400"/>
                    <a:pt x="553720" y="2778760"/>
                    <a:pt x="853440" y="2682240"/>
                  </a:cubicBezTo>
                  <a:cubicBezTo>
                    <a:pt x="1087120" y="2565400"/>
                    <a:pt x="1107440" y="1709420"/>
                    <a:pt x="944880" y="1539240"/>
                  </a:cubicBezTo>
                  <a:cubicBezTo>
                    <a:pt x="711200" y="1397000"/>
                    <a:pt x="492760" y="1590040"/>
                    <a:pt x="243840" y="1432560"/>
                  </a:cubicBezTo>
                  <a:cubicBezTo>
                    <a:pt x="86601" y="955051"/>
                    <a:pt x="15240" y="859119"/>
                    <a:pt x="243840" y="274320"/>
                  </a:cubicBezTo>
                  <a:cubicBezTo>
                    <a:pt x="548640" y="111760"/>
                    <a:pt x="716280" y="25400"/>
                    <a:pt x="1249680" y="15240"/>
                  </a:cubicBezTo>
                  <a:cubicBezTo>
                    <a:pt x="1767840" y="0"/>
                    <a:pt x="1905000" y="60960"/>
                    <a:pt x="2164080" y="243840"/>
                  </a:cubicBezTo>
                  <a:cubicBezTo>
                    <a:pt x="2489200" y="589280"/>
                    <a:pt x="2402840" y="1026160"/>
                    <a:pt x="2225040" y="1463040"/>
                  </a:cubicBezTo>
                  <a:cubicBezTo>
                    <a:pt x="1926092" y="1713790"/>
                    <a:pt x="1794413" y="1310640"/>
                    <a:pt x="1478280" y="1554480"/>
                  </a:cubicBezTo>
                  <a:cubicBezTo>
                    <a:pt x="1463296" y="1881700"/>
                    <a:pt x="1283326" y="2343794"/>
                    <a:pt x="1493520" y="2651760"/>
                  </a:cubicBezTo>
                  <a:cubicBezTo>
                    <a:pt x="1995478" y="2753166"/>
                    <a:pt x="1863090" y="2782858"/>
                    <a:pt x="2426970" y="263652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32" name="Regular Pentagon 631"/>
            <p:cNvSpPr/>
            <p:nvPr/>
          </p:nvSpPr>
          <p:spPr>
            <a:xfrm rot="14892411" flipH="1">
              <a:off x="1445941" y="4001176"/>
              <a:ext cx="150541" cy="250902"/>
            </a:xfrm>
            <a:prstGeom prst="pentag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33" name="Regular Pentagon 632"/>
            <p:cNvSpPr/>
            <p:nvPr/>
          </p:nvSpPr>
          <p:spPr>
            <a:xfrm rot="16200000" flipH="1">
              <a:off x="1345581" y="3759259"/>
              <a:ext cx="150541" cy="250902"/>
            </a:xfrm>
            <a:prstGeom prst="pentag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34" name="Freeform 633"/>
            <p:cNvSpPr/>
            <p:nvPr/>
          </p:nvSpPr>
          <p:spPr>
            <a:xfrm rot="268401">
              <a:off x="2509287" y="3062221"/>
              <a:ext cx="150541" cy="250902"/>
            </a:xfrm>
            <a:custGeom>
              <a:avLst/>
              <a:gdLst>
                <a:gd name="connsiteX0" fmla="*/ 0 w 1761179"/>
                <a:gd name="connsiteY0" fmla="*/ 424950 h 597479"/>
                <a:gd name="connsiteX1" fmla="*/ 17253 w 1761179"/>
                <a:gd name="connsiteY1" fmla="*/ 252422 h 597479"/>
                <a:gd name="connsiteX2" fmla="*/ 25880 w 1761179"/>
                <a:gd name="connsiteY2" fmla="*/ 226543 h 597479"/>
                <a:gd name="connsiteX3" fmla="*/ 51759 w 1761179"/>
                <a:gd name="connsiteY3" fmla="*/ 209290 h 597479"/>
                <a:gd name="connsiteX4" fmla="*/ 112144 w 1761179"/>
                <a:gd name="connsiteY4" fmla="*/ 192037 h 597479"/>
                <a:gd name="connsiteX5" fmla="*/ 181155 w 1761179"/>
                <a:gd name="connsiteY5" fmla="*/ 200664 h 597479"/>
                <a:gd name="connsiteX6" fmla="*/ 189782 w 1761179"/>
                <a:gd name="connsiteY6" fmla="*/ 226543 h 597479"/>
                <a:gd name="connsiteX7" fmla="*/ 198408 w 1761179"/>
                <a:gd name="connsiteY7" fmla="*/ 278301 h 597479"/>
                <a:gd name="connsiteX8" fmla="*/ 215661 w 1761179"/>
                <a:gd name="connsiteY8" fmla="*/ 459456 h 597479"/>
                <a:gd name="connsiteX9" fmla="*/ 241540 w 1761179"/>
                <a:gd name="connsiteY9" fmla="*/ 562973 h 597479"/>
                <a:gd name="connsiteX10" fmla="*/ 276046 w 1761179"/>
                <a:gd name="connsiteY10" fmla="*/ 580226 h 597479"/>
                <a:gd name="connsiteX11" fmla="*/ 362310 w 1761179"/>
                <a:gd name="connsiteY11" fmla="*/ 571600 h 597479"/>
                <a:gd name="connsiteX12" fmla="*/ 414068 w 1761179"/>
                <a:gd name="connsiteY12" fmla="*/ 554347 h 597479"/>
                <a:gd name="connsiteX13" fmla="*/ 448574 w 1761179"/>
                <a:gd name="connsiteY13" fmla="*/ 511215 h 597479"/>
                <a:gd name="connsiteX14" fmla="*/ 465827 w 1761179"/>
                <a:gd name="connsiteY14" fmla="*/ 209290 h 597479"/>
                <a:gd name="connsiteX15" fmla="*/ 474453 w 1761179"/>
                <a:gd name="connsiteY15" fmla="*/ 157532 h 597479"/>
                <a:gd name="connsiteX16" fmla="*/ 517585 w 1761179"/>
                <a:gd name="connsiteY16" fmla="*/ 114400 h 597479"/>
                <a:gd name="connsiteX17" fmla="*/ 595223 w 1761179"/>
                <a:gd name="connsiteY17" fmla="*/ 79894 h 597479"/>
                <a:gd name="connsiteX18" fmla="*/ 638355 w 1761179"/>
                <a:gd name="connsiteY18" fmla="*/ 71267 h 597479"/>
                <a:gd name="connsiteX19" fmla="*/ 664234 w 1761179"/>
                <a:gd name="connsiteY19" fmla="*/ 54015 h 597479"/>
                <a:gd name="connsiteX20" fmla="*/ 690114 w 1761179"/>
                <a:gd name="connsiteY20" fmla="*/ 105773 h 597479"/>
                <a:gd name="connsiteX21" fmla="*/ 698740 w 1761179"/>
                <a:gd name="connsiteY21" fmla="*/ 295554 h 597479"/>
                <a:gd name="connsiteX22" fmla="*/ 715993 w 1761179"/>
                <a:gd name="connsiteY22" fmla="*/ 442203 h 597479"/>
                <a:gd name="connsiteX23" fmla="*/ 733246 w 1761179"/>
                <a:gd name="connsiteY23" fmla="*/ 468083 h 597479"/>
                <a:gd name="connsiteX24" fmla="*/ 836763 w 1761179"/>
                <a:gd name="connsiteY24" fmla="*/ 433577 h 597479"/>
                <a:gd name="connsiteX25" fmla="*/ 854015 w 1761179"/>
                <a:gd name="connsiteY25" fmla="*/ 364566 h 597479"/>
                <a:gd name="connsiteX26" fmla="*/ 862642 w 1761179"/>
                <a:gd name="connsiteY26" fmla="*/ 148905 h 597479"/>
                <a:gd name="connsiteX27" fmla="*/ 871268 w 1761179"/>
                <a:gd name="connsiteY27" fmla="*/ 97147 h 597479"/>
                <a:gd name="connsiteX28" fmla="*/ 879895 w 1761179"/>
                <a:gd name="connsiteY28" fmla="*/ 71267 h 597479"/>
                <a:gd name="connsiteX29" fmla="*/ 905774 w 1761179"/>
                <a:gd name="connsiteY29" fmla="*/ 62641 h 597479"/>
                <a:gd name="connsiteX30" fmla="*/ 940280 w 1761179"/>
                <a:gd name="connsiteY30" fmla="*/ 36762 h 597479"/>
                <a:gd name="connsiteX31" fmla="*/ 1009291 w 1761179"/>
                <a:gd name="connsiteY31" fmla="*/ 10883 h 597479"/>
                <a:gd name="connsiteX32" fmla="*/ 1043797 w 1761179"/>
                <a:gd name="connsiteY32" fmla="*/ 19509 h 597479"/>
                <a:gd name="connsiteX33" fmla="*/ 1069676 w 1761179"/>
                <a:gd name="connsiteY33" fmla="*/ 88520 h 597479"/>
                <a:gd name="connsiteX34" fmla="*/ 1078302 w 1761179"/>
                <a:gd name="connsiteY34" fmla="*/ 114400 h 597479"/>
                <a:gd name="connsiteX35" fmla="*/ 1095555 w 1761179"/>
                <a:gd name="connsiteY35" fmla="*/ 235169 h 597479"/>
                <a:gd name="connsiteX36" fmla="*/ 1104182 w 1761179"/>
                <a:gd name="connsiteY36" fmla="*/ 278301 h 597479"/>
                <a:gd name="connsiteX37" fmla="*/ 1121434 w 1761179"/>
                <a:gd name="connsiteY37" fmla="*/ 416324 h 597479"/>
                <a:gd name="connsiteX38" fmla="*/ 1130061 w 1761179"/>
                <a:gd name="connsiteY38" fmla="*/ 485335 h 597479"/>
                <a:gd name="connsiteX39" fmla="*/ 1138687 w 1761179"/>
                <a:gd name="connsiteY39" fmla="*/ 511215 h 597479"/>
                <a:gd name="connsiteX40" fmla="*/ 1207698 w 1761179"/>
                <a:gd name="connsiteY40" fmla="*/ 562973 h 597479"/>
                <a:gd name="connsiteX41" fmla="*/ 1233578 w 1761179"/>
                <a:gd name="connsiteY41" fmla="*/ 580226 h 597479"/>
                <a:gd name="connsiteX42" fmla="*/ 1285336 w 1761179"/>
                <a:gd name="connsiteY42" fmla="*/ 597479 h 597479"/>
                <a:gd name="connsiteX43" fmla="*/ 1302589 w 1761179"/>
                <a:gd name="connsiteY43" fmla="*/ 562973 h 597479"/>
                <a:gd name="connsiteX44" fmla="*/ 1328468 w 1761179"/>
                <a:gd name="connsiteY44" fmla="*/ 493962 h 597479"/>
                <a:gd name="connsiteX45" fmla="*/ 1345721 w 1761179"/>
                <a:gd name="connsiteY45" fmla="*/ 355939 h 597479"/>
                <a:gd name="connsiteX46" fmla="*/ 1354348 w 1761179"/>
                <a:gd name="connsiteY46" fmla="*/ 226543 h 597479"/>
                <a:gd name="connsiteX47" fmla="*/ 1362974 w 1761179"/>
                <a:gd name="connsiteY47" fmla="*/ 166158 h 597479"/>
                <a:gd name="connsiteX48" fmla="*/ 1423359 w 1761179"/>
                <a:gd name="connsiteY48" fmla="*/ 79894 h 597479"/>
                <a:gd name="connsiteX49" fmla="*/ 1457865 w 1761179"/>
                <a:gd name="connsiteY49" fmla="*/ 54015 h 597479"/>
                <a:gd name="connsiteX50" fmla="*/ 1492370 w 1761179"/>
                <a:gd name="connsiteY50" fmla="*/ 45388 h 597479"/>
                <a:gd name="connsiteX51" fmla="*/ 1544129 w 1761179"/>
                <a:gd name="connsiteY51" fmla="*/ 28135 h 597479"/>
                <a:gd name="connsiteX52" fmla="*/ 1578634 w 1761179"/>
                <a:gd name="connsiteY52" fmla="*/ 2256 h 597479"/>
                <a:gd name="connsiteX53" fmla="*/ 1699404 w 1761179"/>
                <a:gd name="connsiteY53" fmla="*/ 19509 h 597479"/>
                <a:gd name="connsiteX54" fmla="*/ 1759789 w 1761179"/>
                <a:gd name="connsiteY54" fmla="*/ 28135 h 597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761179" h="597479">
                  <a:moveTo>
                    <a:pt x="0" y="424950"/>
                  </a:moveTo>
                  <a:cubicBezTo>
                    <a:pt x="3128" y="387417"/>
                    <a:pt x="9303" y="296145"/>
                    <a:pt x="17253" y="252422"/>
                  </a:cubicBezTo>
                  <a:cubicBezTo>
                    <a:pt x="18880" y="243476"/>
                    <a:pt x="20200" y="233643"/>
                    <a:pt x="25880" y="226543"/>
                  </a:cubicBezTo>
                  <a:cubicBezTo>
                    <a:pt x="32357" y="218447"/>
                    <a:pt x="42486" y="213927"/>
                    <a:pt x="51759" y="209290"/>
                  </a:cubicBezTo>
                  <a:cubicBezTo>
                    <a:pt x="64131" y="203104"/>
                    <a:pt x="101093" y="194800"/>
                    <a:pt x="112144" y="192037"/>
                  </a:cubicBezTo>
                  <a:cubicBezTo>
                    <a:pt x="135148" y="194913"/>
                    <a:pt x="159970" y="191249"/>
                    <a:pt x="181155" y="200664"/>
                  </a:cubicBezTo>
                  <a:cubicBezTo>
                    <a:pt x="189464" y="204357"/>
                    <a:pt x="187809" y="217667"/>
                    <a:pt x="189782" y="226543"/>
                  </a:cubicBezTo>
                  <a:cubicBezTo>
                    <a:pt x="193576" y="243617"/>
                    <a:pt x="196096" y="260964"/>
                    <a:pt x="198408" y="278301"/>
                  </a:cubicBezTo>
                  <a:cubicBezTo>
                    <a:pt x="214632" y="399984"/>
                    <a:pt x="199853" y="317183"/>
                    <a:pt x="215661" y="459456"/>
                  </a:cubicBezTo>
                  <a:cubicBezTo>
                    <a:pt x="216732" y="469099"/>
                    <a:pt x="229719" y="557062"/>
                    <a:pt x="241540" y="562973"/>
                  </a:cubicBezTo>
                  <a:lnTo>
                    <a:pt x="276046" y="580226"/>
                  </a:lnTo>
                  <a:cubicBezTo>
                    <a:pt x="304801" y="577351"/>
                    <a:pt x="333907" y="576926"/>
                    <a:pt x="362310" y="571600"/>
                  </a:cubicBezTo>
                  <a:cubicBezTo>
                    <a:pt x="380184" y="568249"/>
                    <a:pt x="414068" y="554347"/>
                    <a:pt x="414068" y="554347"/>
                  </a:cubicBezTo>
                  <a:cubicBezTo>
                    <a:pt x="436580" y="539340"/>
                    <a:pt x="446259" y="540537"/>
                    <a:pt x="448574" y="511215"/>
                  </a:cubicBezTo>
                  <a:cubicBezTo>
                    <a:pt x="456508" y="410722"/>
                    <a:pt x="449255" y="308724"/>
                    <a:pt x="465827" y="209290"/>
                  </a:cubicBezTo>
                  <a:cubicBezTo>
                    <a:pt x="468702" y="192037"/>
                    <a:pt x="468922" y="174125"/>
                    <a:pt x="474453" y="157532"/>
                  </a:cubicBezTo>
                  <a:cubicBezTo>
                    <a:pt x="481896" y="135203"/>
                    <a:pt x="498640" y="125226"/>
                    <a:pt x="517585" y="114400"/>
                  </a:cubicBezTo>
                  <a:cubicBezTo>
                    <a:pt x="536367" y="103668"/>
                    <a:pt x="575763" y="85732"/>
                    <a:pt x="595223" y="79894"/>
                  </a:cubicBezTo>
                  <a:cubicBezTo>
                    <a:pt x="609267" y="75681"/>
                    <a:pt x="623978" y="74143"/>
                    <a:pt x="638355" y="71267"/>
                  </a:cubicBezTo>
                  <a:cubicBezTo>
                    <a:pt x="646981" y="65516"/>
                    <a:pt x="654068" y="51982"/>
                    <a:pt x="664234" y="54015"/>
                  </a:cubicBezTo>
                  <a:cubicBezTo>
                    <a:pt x="676178" y="56404"/>
                    <a:pt x="687288" y="97296"/>
                    <a:pt x="690114" y="105773"/>
                  </a:cubicBezTo>
                  <a:cubicBezTo>
                    <a:pt x="692989" y="169033"/>
                    <a:pt x="695227" y="232326"/>
                    <a:pt x="698740" y="295554"/>
                  </a:cubicBezTo>
                  <a:cubicBezTo>
                    <a:pt x="699763" y="313969"/>
                    <a:pt x="696461" y="403140"/>
                    <a:pt x="715993" y="442203"/>
                  </a:cubicBezTo>
                  <a:cubicBezTo>
                    <a:pt x="720630" y="451476"/>
                    <a:pt x="727495" y="459456"/>
                    <a:pt x="733246" y="468083"/>
                  </a:cubicBezTo>
                  <a:cubicBezTo>
                    <a:pt x="768699" y="464143"/>
                    <a:pt x="817916" y="475040"/>
                    <a:pt x="836763" y="433577"/>
                  </a:cubicBezTo>
                  <a:cubicBezTo>
                    <a:pt x="846575" y="411991"/>
                    <a:pt x="854015" y="364566"/>
                    <a:pt x="854015" y="364566"/>
                  </a:cubicBezTo>
                  <a:cubicBezTo>
                    <a:pt x="856891" y="292679"/>
                    <a:pt x="858010" y="220700"/>
                    <a:pt x="862642" y="148905"/>
                  </a:cubicBezTo>
                  <a:cubicBezTo>
                    <a:pt x="863768" y="131451"/>
                    <a:pt x="867474" y="114221"/>
                    <a:pt x="871268" y="97147"/>
                  </a:cubicBezTo>
                  <a:cubicBezTo>
                    <a:pt x="873241" y="88270"/>
                    <a:pt x="873465" y="77697"/>
                    <a:pt x="879895" y="71267"/>
                  </a:cubicBezTo>
                  <a:cubicBezTo>
                    <a:pt x="886325" y="64837"/>
                    <a:pt x="897148" y="65516"/>
                    <a:pt x="905774" y="62641"/>
                  </a:cubicBezTo>
                  <a:cubicBezTo>
                    <a:pt x="917276" y="54015"/>
                    <a:pt x="927712" y="43744"/>
                    <a:pt x="940280" y="36762"/>
                  </a:cubicBezTo>
                  <a:cubicBezTo>
                    <a:pt x="955756" y="28164"/>
                    <a:pt x="989919" y="17340"/>
                    <a:pt x="1009291" y="10883"/>
                  </a:cubicBezTo>
                  <a:cubicBezTo>
                    <a:pt x="1020793" y="13758"/>
                    <a:pt x="1033932" y="12933"/>
                    <a:pt x="1043797" y="19509"/>
                  </a:cubicBezTo>
                  <a:cubicBezTo>
                    <a:pt x="1065096" y="33708"/>
                    <a:pt x="1064794" y="68994"/>
                    <a:pt x="1069676" y="88520"/>
                  </a:cubicBezTo>
                  <a:cubicBezTo>
                    <a:pt x="1071881" y="97342"/>
                    <a:pt x="1075427" y="105773"/>
                    <a:pt x="1078302" y="114400"/>
                  </a:cubicBezTo>
                  <a:cubicBezTo>
                    <a:pt x="1084053" y="154656"/>
                    <a:pt x="1087579" y="195294"/>
                    <a:pt x="1095555" y="235169"/>
                  </a:cubicBezTo>
                  <a:cubicBezTo>
                    <a:pt x="1098431" y="249546"/>
                    <a:pt x="1102108" y="263786"/>
                    <a:pt x="1104182" y="278301"/>
                  </a:cubicBezTo>
                  <a:cubicBezTo>
                    <a:pt x="1110739" y="324201"/>
                    <a:pt x="1115683" y="370316"/>
                    <a:pt x="1121434" y="416324"/>
                  </a:cubicBezTo>
                  <a:cubicBezTo>
                    <a:pt x="1124309" y="439328"/>
                    <a:pt x="1122730" y="463342"/>
                    <a:pt x="1130061" y="485335"/>
                  </a:cubicBezTo>
                  <a:cubicBezTo>
                    <a:pt x="1132936" y="493962"/>
                    <a:pt x="1132257" y="504785"/>
                    <a:pt x="1138687" y="511215"/>
                  </a:cubicBezTo>
                  <a:cubicBezTo>
                    <a:pt x="1159019" y="531548"/>
                    <a:pt x="1183773" y="547023"/>
                    <a:pt x="1207698" y="562973"/>
                  </a:cubicBezTo>
                  <a:cubicBezTo>
                    <a:pt x="1216325" y="568724"/>
                    <a:pt x="1224104" y="576015"/>
                    <a:pt x="1233578" y="580226"/>
                  </a:cubicBezTo>
                  <a:cubicBezTo>
                    <a:pt x="1250197" y="587612"/>
                    <a:pt x="1285336" y="597479"/>
                    <a:pt x="1285336" y="597479"/>
                  </a:cubicBezTo>
                  <a:cubicBezTo>
                    <a:pt x="1291087" y="585977"/>
                    <a:pt x="1297366" y="574724"/>
                    <a:pt x="1302589" y="562973"/>
                  </a:cubicBezTo>
                  <a:cubicBezTo>
                    <a:pt x="1316344" y="532025"/>
                    <a:pt x="1318983" y="522419"/>
                    <a:pt x="1328468" y="493962"/>
                  </a:cubicBezTo>
                  <a:cubicBezTo>
                    <a:pt x="1335686" y="443442"/>
                    <a:pt x="1341371" y="408141"/>
                    <a:pt x="1345721" y="355939"/>
                  </a:cubicBezTo>
                  <a:cubicBezTo>
                    <a:pt x="1349311" y="312861"/>
                    <a:pt x="1350434" y="269593"/>
                    <a:pt x="1354348" y="226543"/>
                  </a:cubicBezTo>
                  <a:cubicBezTo>
                    <a:pt x="1356189" y="206294"/>
                    <a:pt x="1355675" y="185135"/>
                    <a:pt x="1362974" y="166158"/>
                  </a:cubicBezTo>
                  <a:cubicBezTo>
                    <a:pt x="1364734" y="161582"/>
                    <a:pt x="1413274" y="89979"/>
                    <a:pt x="1423359" y="79894"/>
                  </a:cubicBezTo>
                  <a:cubicBezTo>
                    <a:pt x="1433525" y="69728"/>
                    <a:pt x="1445005" y="60445"/>
                    <a:pt x="1457865" y="54015"/>
                  </a:cubicBezTo>
                  <a:cubicBezTo>
                    <a:pt x="1468469" y="48713"/>
                    <a:pt x="1481014" y="48795"/>
                    <a:pt x="1492370" y="45388"/>
                  </a:cubicBezTo>
                  <a:cubicBezTo>
                    <a:pt x="1509789" y="40162"/>
                    <a:pt x="1526876" y="33886"/>
                    <a:pt x="1544129" y="28135"/>
                  </a:cubicBezTo>
                  <a:cubicBezTo>
                    <a:pt x="1555631" y="19509"/>
                    <a:pt x="1564279" y="3053"/>
                    <a:pt x="1578634" y="2256"/>
                  </a:cubicBezTo>
                  <a:cubicBezTo>
                    <a:pt x="1619237" y="0"/>
                    <a:pt x="1659236" y="13167"/>
                    <a:pt x="1699404" y="19509"/>
                  </a:cubicBezTo>
                  <a:cubicBezTo>
                    <a:pt x="1761179" y="29263"/>
                    <a:pt x="1722774" y="28135"/>
                    <a:pt x="1759789" y="28135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35" name="Trapezoid 634"/>
            <p:cNvSpPr/>
            <p:nvPr/>
          </p:nvSpPr>
          <p:spPr>
            <a:xfrm flipH="1" flipV="1">
              <a:off x="1797205" y="3157093"/>
              <a:ext cx="150541" cy="200722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grpSp>
          <p:nvGrpSpPr>
            <p:cNvPr id="636" name="Group 58"/>
            <p:cNvGrpSpPr/>
            <p:nvPr/>
          </p:nvGrpSpPr>
          <p:grpSpPr>
            <a:xfrm flipH="1">
              <a:off x="1997927" y="3257450"/>
              <a:ext cx="351264" cy="301082"/>
              <a:chOff x="5105400" y="2819400"/>
              <a:chExt cx="609600" cy="609600"/>
            </a:xfrm>
          </p:grpSpPr>
          <p:sp>
            <p:nvSpPr>
              <p:cNvPr id="672" name="Oval 671"/>
              <p:cNvSpPr/>
              <p:nvPr/>
            </p:nvSpPr>
            <p:spPr>
              <a:xfrm>
                <a:off x="5105400" y="2895600"/>
                <a:ext cx="609600" cy="457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3" name="Trapezoid 672"/>
              <p:cNvSpPr/>
              <p:nvPr/>
            </p:nvSpPr>
            <p:spPr>
              <a:xfrm flipV="1">
                <a:off x="5314950" y="2819400"/>
                <a:ext cx="171450" cy="228600"/>
              </a:xfrm>
              <a:prstGeom prst="trapezoi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Trapezoid 673"/>
              <p:cNvSpPr/>
              <p:nvPr/>
            </p:nvSpPr>
            <p:spPr>
              <a:xfrm>
                <a:off x="5410200" y="3200400"/>
                <a:ext cx="171450" cy="228600"/>
              </a:xfrm>
              <a:prstGeom prst="trapezoi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7" name="Freeform 636"/>
            <p:cNvSpPr/>
            <p:nvPr/>
          </p:nvSpPr>
          <p:spPr>
            <a:xfrm rot="9843198" flipH="1">
              <a:off x="1842477" y="3338523"/>
              <a:ext cx="169165" cy="185309"/>
            </a:xfrm>
            <a:custGeom>
              <a:avLst/>
              <a:gdLst>
                <a:gd name="connsiteX0" fmla="*/ 0 w 172529"/>
                <a:gd name="connsiteY0" fmla="*/ 414068 h 414068"/>
                <a:gd name="connsiteX1" fmla="*/ 34506 w 172529"/>
                <a:gd name="connsiteY1" fmla="*/ 103517 h 414068"/>
                <a:gd name="connsiteX2" fmla="*/ 94891 w 172529"/>
                <a:gd name="connsiteY2" fmla="*/ 60385 h 414068"/>
                <a:gd name="connsiteX3" fmla="*/ 172529 w 172529"/>
                <a:gd name="connsiteY3" fmla="*/ 0 h 414068"/>
                <a:gd name="connsiteX0" fmla="*/ 0 w 172529"/>
                <a:gd name="connsiteY0" fmla="*/ 414068 h 414068"/>
                <a:gd name="connsiteX1" fmla="*/ 34506 w 172529"/>
                <a:gd name="connsiteY1" fmla="*/ 103517 h 414068"/>
                <a:gd name="connsiteX2" fmla="*/ 172529 w 172529"/>
                <a:gd name="connsiteY2" fmla="*/ 0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529" h="414068">
                  <a:moveTo>
                    <a:pt x="0" y="414068"/>
                  </a:moveTo>
                  <a:cubicBezTo>
                    <a:pt x="9345" y="288266"/>
                    <a:pt x="5751" y="172528"/>
                    <a:pt x="34506" y="103517"/>
                  </a:cubicBezTo>
                  <a:cubicBezTo>
                    <a:pt x="63261" y="34506"/>
                    <a:pt x="143774" y="21566"/>
                    <a:pt x="172529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38" name="Arc 637"/>
            <p:cNvSpPr/>
            <p:nvPr/>
          </p:nvSpPr>
          <p:spPr>
            <a:xfrm rot="3444002">
              <a:off x="2524852" y="3288487"/>
              <a:ext cx="182104" cy="198054"/>
            </a:xfrm>
            <a:prstGeom prst="arc">
              <a:avLst>
                <a:gd name="adj1" fmla="val 13271158"/>
                <a:gd name="adj2" fmla="val 2013463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639" name="Straight Arrow Connector 638"/>
            <p:cNvCxnSpPr>
              <a:stCxn id="646" idx="2"/>
            </p:cNvCxnSpPr>
            <p:nvPr/>
          </p:nvCxnSpPr>
          <p:spPr>
            <a:xfrm rot="10800000" flipH="1" flipV="1">
              <a:off x="2412466" y="3759179"/>
              <a:ext cx="940334" cy="2008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rot="10800000">
              <a:off x="1696844" y="3959981"/>
              <a:ext cx="150541" cy="512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" name="Arc 640"/>
            <p:cNvSpPr/>
            <p:nvPr/>
          </p:nvSpPr>
          <p:spPr>
            <a:xfrm>
              <a:off x="1546302" y="3859620"/>
              <a:ext cx="150541" cy="250902"/>
            </a:xfrm>
            <a:prstGeom prst="arc">
              <a:avLst>
                <a:gd name="adj1" fmla="val 15971786"/>
                <a:gd name="adj2" fmla="val 3842472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2198649" y="3656937"/>
              <a:ext cx="301083" cy="1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smtClean="0">
                  <a:solidFill>
                    <a:schemeClr val="tx1"/>
                  </a:solidFill>
                </a:rPr>
                <a:t>Ca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43" name="Oval 642"/>
            <p:cNvSpPr/>
            <p:nvPr/>
          </p:nvSpPr>
          <p:spPr>
            <a:xfrm>
              <a:off x="2700454" y="3386805"/>
              <a:ext cx="351264" cy="2258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cxnSp>
          <p:nvCxnSpPr>
            <p:cNvPr id="644" name="Curved Connector 71"/>
            <p:cNvCxnSpPr>
              <a:stCxn id="642" idx="0"/>
            </p:cNvCxnSpPr>
            <p:nvPr/>
          </p:nvCxnSpPr>
          <p:spPr>
            <a:xfrm rot="5400000" flipH="1" flipV="1">
              <a:off x="2503650" y="3309592"/>
              <a:ext cx="192887" cy="501806"/>
            </a:xfrm>
            <a:prstGeom prst="curved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Rectangle 644"/>
            <p:cNvSpPr/>
            <p:nvPr/>
          </p:nvSpPr>
          <p:spPr>
            <a:xfrm rot="15900000">
              <a:off x="2677359" y="3428807"/>
              <a:ext cx="50181" cy="100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46" name="Arc 645"/>
            <p:cNvSpPr/>
            <p:nvPr/>
          </p:nvSpPr>
          <p:spPr>
            <a:xfrm>
              <a:off x="1947746" y="3257454"/>
              <a:ext cx="953429" cy="501805"/>
            </a:xfrm>
            <a:prstGeom prst="arc">
              <a:avLst>
                <a:gd name="adj1" fmla="val 21382085"/>
                <a:gd name="adj2" fmla="val 5564274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47" name="Can 646"/>
            <p:cNvSpPr/>
            <p:nvPr/>
          </p:nvSpPr>
          <p:spPr>
            <a:xfrm rot="2040000">
              <a:off x="2824586" y="3559710"/>
              <a:ext cx="50181" cy="100361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48" name="TextBox 647"/>
            <p:cNvSpPr txBox="1"/>
            <p:nvPr/>
          </p:nvSpPr>
          <p:spPr>
            <a:xfrm>
              <a:off x="2349190" y="3907840"/>
              <a:ext cx="351264" cy="1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 smtClean="0">
                  <a:solidFill>
                    <a:schemeClr val="tx1"/>
                  </a:solidFill>
                </a:rPr>
                <a:t>CaM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49" name="TextBox 648"/>
            <p:cNvSpPr txBox="1"/>
            <p:nvPr/>
          </p:nvSpPr>
          <p:spPr>
            <a:xfrm>
              <a:off x="1797205" y="3907840"/>
              <a:ext cx="501804" cy="1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 smtClean="0">
                  <a:solidFill>
                    <a:schemeClr val="tx1"/>
                  </a:solidFill>
                </a:rPr>
                <a:t>CaMKII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50" name="Straight Arrow Connector 649"/>
            <p:cNvCxnSpPr/>
            <p:nvPr/>
          </p:nvCxnSpPr>
          <p:spPr>
            <a:xfrm rot="16200000" flipH="1">
              <a:off x="2334641" y="3845070"/>
              <a:ext cx="200723" cy="2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 rot="10800000">
              <a:off x="2248829" y="4010161"/>
              <a:ext cx="150541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rapezoid 651"/>
            <p:cNvSpPr/>
            <p:nvPr/>
          </p:nvSpPr>
          <p:spPr>
            <a:xfrm flipV="1">
              <a:off x="1596483" y="3207273"/>
              <a:ext cx="150541" cy="200722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53" name="Can 652"/>
            <p:cNvSpPr/>
            <p:nvPr/>
          </p:nvSpPr>
          <p:spPr>
            <a:xfrm rot="6300000">
              <a:off x="3122379" y="3823234"/>
              <a:ext cx="89797" cy="215211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54" name="Freeform 653"/>
            <p:cNvSpPr/>
            <p:nvPr/>
          </p:nvSpPr>
          <p:spPr>
            <a:xfrm rot="19874055" flipH="1">
              <a:off x="1964307" y="3243055"/>
              <a:ext cx="67240" cy="86069"/>
            </a:xfrm>
            <a:custGeom>
              <a:avLst/>
              <a:gdLst>
                <a:gd name="connsiteX0" fmla="*/ 0 w 172529"/>
                <a:gd name="connsiteY0" fmla="*/ 414068 h 414068"/>
                <a:gd name="connsiteX1" fmla="*/ 34506 w 172529"/>
                <a:gd name="connsiteY1" fmla="*/ 103517 h 414068"/>
                <a:gd name="connsiteX2" fmla="*/ 94891 w 172529"/>
                <a:gd name="connsiteY2" fmla="*/ 60385 h 414068"/>
                <a:gd name="connsiteX3" fmla="*/ 172529 w 172529"/>
                <a:gd name="connsiteY3" fmla="*/ 0 h 414068"/>
                <a:gd name="connsiteX0" fmla="*/ 0 w 172529"/>
                <a:gd name="connsiteY0" fmla="*/ 414068 h 414068"/>
                <a:gd name="connsiteX1" fmla="*/ 34506 w 172529"/>
                <a:gd name="connsiteY1" fmla="*/ 103517 h 414068"/>
                <a:gd name="connsiteX2" fmla="*/ 172529 w 172529"/>
                <a:gd name="connsiteY2" fmla="*/ 0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529" h="414068">
                  <a:moveTo>
                    <a:pt x="0" y="414068"/>
                  </a:moveTo>
                  <a:cubicBezTo>
                    <a:pt x="9345" y="288266"/>
                    <a:pt x="5751" y="172528"/>
                    <a:pt x="34506" y="103517"/>
                  </a:cubicBezTo>
                  <a:cubicBezTo>
                    <a:pt x="63261" y="34506"/>
                    <a:pt x="143774" y="21566"/>
                    <a:pt x="172529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655" name="Straight Arrow Connector 654"/>
            <p:cNvCxnSpPr/>
            <p:nvPr/>
          </p:nvCxnSpPr>
          <p:spPr>
            <a:xfrm rot="5400000" flipH="1" flipV="1">
              <a:off x="1671754" y="3734169"/>
              <a:ext cx="451624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Oval 655"/>
            <p:cNvSpPr/>
            <p:nvPr/>
          </p:nvSpPr>
          <p:spPr>
            <a:xfrm>
              <a:off x="2198649" y="312698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57" name="Oval 656"/>
            <p:cNvSpPr/>
            <p:nvPr/>
          </p:nvSpPr>
          <p:spPr>
            <a:xfrm>
              <a:off x="2299010" y="3006552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58" name="Oval 657"/>
            <p:cNvSpPr/>
            <p:nvPr/>
          </p:nvSpPr>
          <p:spPr>
            <a:xfrm>
              <a:off x="2098288" y="3006552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1897566" y="3006552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0" name="Oval 659"/>
            <p:cNvSpPr/>
            <p:nvPr/>
          </p:nvSpPr>
          <p:spPr>
            <a:xfrm>
              <a:off x="2018000" y="3026624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1" name="Oval 660"/>
            <p:cNvSpPr/>
            <p:nvPr/>
          </p:nvSpPr>
          <p:spPr>
            <a:xfrm>
              <a:off x="1747024" y="312698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2" name="Oval 661"/>
            <p:cNvSpPr/>
            <p:nvPr/>
          </p:nvSpPr>
          <p:spPr>
            <a:xfrm>
              <a:off x="2469624" y="307680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3" name="Oval 662"/>
            <p:cNvSpPr/>
            <p:nvPr/>
          </p:nvSpPr>
          <p:spPr>
            <a:xfrm>
              <a:off x="2048107" y="312698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4" name="Oval 663"/>
            <p:cNvSpPr/>
            <p:nvPr/>
          </p:nvSpPr>
          <p:spPr>
            <a:xfrm>
              <a:off x="1867458" y="312698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2218722" y="3026624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6" name="Oval 665"/>
            <p:cNvSpPr/>
            <p:nvPr/>
          </p:nvSpPr>
          <p:spPr>
            <a:xfrm>
              <a:off x="2569985" y="3026624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7" name="Oval 666"/>
            <p:cNvSpPr/>
            <p:nvPr/>
          </p:nvSpPr>
          <p:spPr>
            <a:xfrm>
              <a:off x="1646664" y="307680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1666736" y="3177166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69" name="Oval 668"/>
            <p:cNvSpPr/>
            <p:nvPr/>
          </p:nvSpPr>
          <p:spPr>
            <a:xfrm>
              <a:off x="2419443" y="3006552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70" name="Oval 669"/>
            <p:cNvSpPr/>
            <p:nvPr/>
          </p:nvSpPr>
          <p:spPr>
            <a:xfrm>
              <a:off x="2369263" y="307680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2670346" y="3126985"/>
              <a:ext cx="30108" cy="30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 bwMode="auto">
          <a:xfrm>
            <a:off x="1524000" y="1066800"/>
            <a:ext cx="10668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Title 109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Solver communication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2667000" y="1241425"/>
            <a:ext cx="2743200" cy="3863975"/>
            <a:chOff x="457200" y="1393825"/>
            <a:chExt cx="2743200" cy="3863975"/>
          </a:xfrm>
        </p:grpSpPr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1447800" y="4267200"/>
              <a:ext cx="6858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rgbClr val="0070C0"/>
                  </a:solidFill>
                </a:rPr>
                <a:t>Ksolve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/</a:t>
              </a:r>
            </a:p>
            <a:p>
              <a:pPr algn="ctr"/>
              <a:r>
                <a:rPr lang="en-US" sz="1600" b="1" dirty="0" err="1" smtClean="0">
                  <a:solidFill>
                    <a:srgbClr val="0070C0"/>
                  </a:solidFill>
                </a:rPr>
                <a:t>Gsolve</a:t>
              </a:r>
              <a:endParaRPr lang="en-US" sz="1600" b="1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57200" y="2917825"/>
              <a:ext cx="1219200" cy="838200"/>
              <a:chOff x="2544" y="1392"/>
              <a:chExt cx="768" cy="528"/>
            </a:xfrm>
          </p:grpSpPr>
          <p:sp>
            <p:nvSpPr>
              <p:cNvPr id="6152" name="Oval 8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8" cy="192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3" name="AutoShape 9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4" name="AutoShape 10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192"/>
              </a:xfrm>
              <a:prstGeom prst="octagon">
                <a:avLst>
                  <a:gd name="adj" fmla="val 29287"/>
                </a:avLst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5" name="AutoShape 11"/>
              <p:cNvSpPr>
                <a:spLocks noChangeArrowheads="1"/>
              </p:cNvSpPr>
              <p:nvPr/>
            </p:nvSpPr>
            <p:spPr bwMode="auto">
              <a:xfrm>
                <a:off x="3024" y="1392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>
                <a:off x="2808" y="1560"/>
                <a:ext cx="24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 flipV="1">
                <a:off x="2820" y="1572"/>
                <a:ext cx="21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981200" y="2917825"/>
              <a:ext cx="1219200" cy="838200"/>
              <a:chOff x="2544" y="1392"/>
              <a:chExt cx="768" cy="528"/>
            </a:xfrm>
          </p:grpSpPr>
          <p:sp>
            <p:nvSpPr>
              <p:cNvPr id="6164" name="Oval 20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8" cy="192"/>
              </a:xfrm>
              <a:prstGeom prst="ellipse">
                <a:avLst/>
              </a:prstGeom>
              <a:solidFill>
                <a:srgbClr val="66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5" name="AutoShape 21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6" name="AutoShape 22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192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7" name="AutoShape 23"/>
              <p:cNvSpPr>
                <a:spLocks noChangeArrowheads="1"/>
              </p:cNvSpPr>
              <p:nvPr/>
            </p:nvSpPr>
            <p:spPr bwMode="auto">
              <a:xfrm>
                <a:off x="3024" y="1392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69" name="Line 25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70" name="Line 26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>
                <a:off x="2808" y="1560"/>
                <a:ext cx="24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 flipV="1">
                <a:off x="2820" y="1572"/>
                <a:ext cx="21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863953" y="1393825"/>
              <a:ext cx="184731" cy="308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6212" name="Line 68"/>
            <p:cNvSpPr>
              <a:spLocks noChangeShapeType="1"/>
            </p:cNvSpPr>
            <p:nvPr/>
          </p:nvSpPr>
          <p:spPr bwMode="auto">
            <a:xfrm>
              <a:off x="1676400" y="30702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213" name="Line 69"/>
            <p:cNvSpPr>
              <a:spLocks noChangeShapeType="1"/>
            </p:cNvSpPr>
            <p:nvPr/>
          </p:nvSpPr>
          <p:spPr bwMode="auto">
            <a:xfrm>
              <a:off x="1676400" y="36036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1981200" y="1774825"/>
              <a:ext cx="1219200" cy="838200"/>
              <a:chOff x="2544" y="1392"/>
              <a:chExt cx="768" cy="528"/>
            </a:xfrm>
          </p:grpSpPr>
          <p:sp>
            <p:nvSpPr>
              <p:cNvPr id="6215" name="Oval 71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8" cy="19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AutoShape 72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AutoShape 73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192"/>
              </a:xfrm>
              <a:prstGeom prst="octagon">
                <a:avLst>
                  <a:gd name="adj" fmla="val 29287"/>
                </a:avLst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AutoShape 74"/>
              <p:cNvSpPr>
                <a:spLocks noChangeArrowheads="1"/>
              </p:cNvSpPr>
              <p:nvPr/>
            </p:nvSpPr>
            <p:spPr bwMode="auto">
              <a:xfrm>
                <a:off x="3024" y="1392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66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75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Line 76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Line 77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Line 78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Line 79"/>
              <p:cNvSpPr>
                <a:spLocks noChangeShapeType="1"/>
              </p:cNvSpPr>
              <p:nvPr/>
            </p:nvSpPr>
            <p:spPr bwMode="auto">
              <a:xfrm>
                <a:off x="2808" y="1560"/>
                <a:ext cx="24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80"/>
              <p:cNvSpPr>
                <a:spLocks noChangeShapeType="1"/>
              </p:cNvSpPr>
              <p:nvPr/>
            </p:nvSpPr>
            <p:spPr bwMode="auto">
              <a:xfrm flipV="1">
                <a:off x="2820" y="1572"/>
                <a:ext cx="21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25" name="Line 81"/>
            <p:cNvSpPr>
              <a:spLocks noChangeShapeType="1"/>
            </p:cNvSpPr>
            <p:nvPr/>
          </p:nvSpPr>
          <p:spPr bwMode="auto">
            <a:xfrm>
              <a:off x="2209800" y="26130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226" name="Line 82"/>
            <p:cNvSpPr>
              <a:spLocks noChangeShapeType="1"/>
            </p:cNvSpPr>
            <p:nvPr/>
          </p:nvSpPr>
          <p:spPr bwMode="auto">
            <a:xfrm>
              <a:off x="2971800" y="26130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grpSp>
          <p:nvGrpSpPr>
            <p:cNvPr id="7" name="Group 88"/>
            <p:cNvGrpSpPr>
              <a:grpSpLocks/>
            </p:cNvGrpSpPr>
            <p:nvPr/>
          </p:nvGrpSpPr>
          <p:grpSpPr bwMode="auto">
            <a:xfrm>
              <a:off x="457200" y="1752600"/>
              <a:ext cx="1219200" cy="860425"/>
              <a:chOff x="2544" y="1378"/>
              <a:chExt cx="768" cy="542"/>
            </a:xfrm>
          </p:grpSpPr>
          <p:sp>
            <p:nvSpPr>
              <p:cNvPr id="6233" name="Oval 89"/>
              <p:cNvSpPr>
                <a:spLocks noChangeArrowheads="1"/>
              </p:cNvSpPr>
              <p:nvPr/>
            </p:nvSpPr>
            <p:spPr bwMode="auto">
              <a:xfrm>
                <a:off x="2544" y="1378"/>
                <a:ext cx="288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4" name="AutoShape 90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5" name="AutoShape 91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288" cy="192"/>
              </a:xfrm>
              <a:prstGeom prst="octagon">
                <a:avLst>
                  <a:gd name="adj" fmla="val 29287"/>
                </a:avLst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" name="AutoShape 92"/>
              <p:cNvSpPr>
                <a:spLocks noChangeArrowheads="1"/>
              </p:cNvSpPr>
              <p:nvPr/>
            </p:nvSpPr>
            <p:spPr bwMode="auto">
              <a:xfrm>
                <a:off x="3024" y="1392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7" name="Line 93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Line 94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9" name="Line 95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Line 96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Line 97"/>
              <p:cNvSpPr>
                <a:spLocks noChangeShapeType="1"/>
              </p:cNvSpPr>
              <p:nvPr/>
            </p:nvSpPr>
            <p:spPr bwMode="auto">
              <a:xfrm>
                <a:off x="2808" y="1560"/>
                <a:ext cx="24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Line 98"/>
              <p:cNvSpPr>
                <a:spLocks noChangeShapeType="1"/>
              </p:cNvSpPr>
              <p:nvPr/>
            </p:nvSpPr>
            <p:spPr bwMode="auto">
              <a:xfrm flipV="1">
                <a:off x="2820" y="1572"/>
                <a:ext cx="21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3" name="Line 99"/>
            <p:cNvSpPr>
              <a:spLocks noChangeShapeType="1"/>
            </p:cNvSpPr>
            <p:nvPr/>
          </p:nvSpPr>
          <p:spPr bwMode="auto">
            <a:xfrm>
              <a:off x="685800" y="26130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244" name="Line 100"/>
            <p:cNvSpPr>
              <a:spLocks noChangeShapeType="1"/>
            </p:cNvSpPr>
            <p:nvPr/>
          </p:nvSpPr>
          <p:spPr bwMode="auto">
            <a:xfrm>
              <a:off x="1447800" y="26130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245" name="Line 101"/>
            <p:cNvSpPr>
              <a:spLocks noChangeShapeType="1"/>
            </p:cNvSpPr>
            <p:nvPr/>
          </p:nvSpPr>
          <p:spPr bwMode="auto">
            <a:xfrm>
              <a:off x="1676400" y="24606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246" name="Line 102"/>
            <p:cNvSpPr>
              <a:spLocks noChangeShapeType="1"/>
            </p:cNvSpPr>
            <p:nvPr/>
          </p:nvSpPr>
          <p:spPr bwMode="auto">
            <a:xfrm>
              <a:off x="1676400" y="19272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4" name="Right Brace 113"/>
            <p:cNvSpPr/>
            <p:nvPr/>
          </p:nvSpPr>
          <p:spPr bwMode="auto">
            <a:xfrm rot="5400000">
              <a:off x="1714500" y="2933700"/>
              <a:ext cx="304800" cy="2209800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 flipH="1">
            <a:off x="457200" y="1143000"/>
            <a:ext cx="990600" cy="1828800"/>
            <a:chOff x="3581400" y="3505200"/>
            <a:chExt cx="990600" cy="1828800"/>
          </a:xfrm>
        </p:grpSpPr>
        <p:sp>
          <p:nvSpPr>
            <p:cNvPr id="115" name="AutoShape 127"/>
            <p:cNvSpPr>
              <a:spLocks noChangeArrowheads="1"/>
            </p:cNvSpPr>
            <p:nvPr/>
          </p:nvSpPr>
          <p:spPr bwMode="auto">
            <a:xfrm>
              <a:off x="3886200" y="3505200"/>
              <a:ext cx="685800" cy="1828800"/>
            </a:xfrm>
            <a:prstGeom prst="can">
              <a:avLst>
                <a:gd name="adj" fmla="val 22222"/>
              </a:avLst>
            </a:pr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6" name="Group 128"/>
            <p:cNvGrpSpPr>
              <a:grpSpLocks/>
            </p:cNvGrpSpPr>
            <p:nvPr/>
          </p:nvGrpSpPr>
          <p:grpSpPr bwMode="auto">
            <a:xfrm>
              <a:off x="3581400" y="4137025"/>
              <a:ext cx="608013" cy="569913"/>
              <a:chOff x="2256" y="2606"/>
              <a:chExt cx="383" cy="359"/>
            </a:xfrm>
          </p:grpSpPr>
          <p:grpSp>
            <p:nvGrpSpPr>
              <p:cNvPr id="117" name="Group 129"/>
              <p:cNvGrpSpPr>
                <a:grpSpLocks/>
              </p:cNvGrpSpPr>
              <p:nvPr/>
            </p:nvGrpSpPr>
            <p:grpSpPr bwMode="auto">
              <a:xfrm>
                <a:off x="2256" y="2607"/>
                <a:ext cx="384" cy="65"/>
                <a:chOff x="2256" y="2607"/>
                <a:chExt cx="384" cy="65"/>
              </a:xfrm>
            </p:grpSpPr>
            <p:sp>
              <p:nvSpPr>
                <p:cNvPr id="126" name="Line 130"/>
                <p:cNvSpPr>
                  <a:spLocks noChangeShapeType="1"/>
                </p:cNvSpPr>
                <p:nvPr/>
              </p:nvSpPr>
              <p:spPr bwMode="auto">
                <a:xfrm>
                  <a:off x="2416" y="2636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AutoShape 13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416" y="2544"/>
                  <a:ext cx="65" cy="192"/>
                </a:xfrm>
                <a:prstGeom prst="can">
                  <a:avLst>
                    <a:gd name="adj" fmla="val 73846"/>
                  </a:avLst>
                </a:prstGeom>
                <a:solidFill>
                  <a:srgbClr val="00DFCA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Line 132"/>
                <p:cNvSpPr>
                  <a:spLocks noChangeShapeType="1"/>
                </p:cNvSpPr>
                <p:nvPr/>
              </p:nvSpPr>
              <p:spPr bwMode="auto">
                <a:xfrm>
                  <a:off x="2256" y="2636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8" name="Group 133"/>
              <p:cNvGrpSpPr>
                <a:grpSpLocks/>
              </p:cNvGrpSpPr>
              <p:nvPr/>
            </p:nvGrpSpPr>
            <p:grpSpPr bwMode="auto">
              <a:xfrm>
                <a:off x="2256" y="2754"/>
                <a:ext cx="384" cy="66"/>
                <a:chOff x="2256" y="2754"/>
                <a:chExt cx="384" cy="66"/>
              </a:xfrm>
            </p:grpSpPr>
            <p:sp>
              <p:nvSpPr>
                <p:cNvPr id="123" name="Line 134"/>
                <p:cNvSpPr>
                  <a:spLocks noChangeShapeType="1"/>
                </p:cNvSpPr>
                <p:nvPr/>
              </p:nvSpPr>
              <p:spPr bwMode="auto">
                <a:xfrm>
                  <a:off x="2416" y="2784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AutoShape 135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416" y="2691"/>
                  <a:ext cx="66" cy="192"/>
                </a:xfrm>
                <a:prstGeom prst="can">
                  <a:avLst>
                    <a:gd name="adj" fmla="val 72727"/>
                  </a:avLst>
                </a:prstGeom>
                <a:solidFill>
                  <a:srgbClr val="D989B8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Line 136"/>
                <p:cNvSpPr>
                  <a:spLocks noChangeShapeType="1"/>
                </p:cNvSpPr>
                <p:nvPr/>
              </p:nvSpPr>
              <p:spPr bwMode="auto">
                <a:xfrm>
                  <a:off x="2256" y="2784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Group 137"/>
              <p:cNvGrpSpPr>
                <a:grpSpLocks/>
              </p:cNvGrpSpPr>
              <p:nvPr/>
            </p:nvGrpSpPr>
            <p:grpSpPr bwMode="auto">
              <a:xfrm>
                <a:off x="2256" y="2902"/>
                <a:ext cx="384" cy="65"/>
                <a:chOff x="2256" y="2902"/>
                <a:chExt cx="384" cy="65"/>
              </a:xfrm>
            </p:grpSpPr>
            <p:sp>
              <p:nvSpPr>
                <p:cNvPr id="120" name="Line 138"/>
                <p:cNvSpPr>
                  <a:spLocks noChangeShapeType="1"/>
                </p:cNvSpPr>
                <p:nvPr/>
              </p:nvSpPr>
              <p:spPr bwMode="auto">
                <a:xfrm>
                  <a:off x="2416" y="2931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AutoShape 139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416" y="2839"/>
                  <a:ext cx="65" cy="192"/>
                </a:xfrm>
                <a:prstGeom prst="can">
                  <a:avLst>
                    <a:gd name="adj" fmla="val 73846"/>
                  </a:avLst>
                </a:prstGeom>
                <a:solidFill>
                  <a:srgbClr val="FE9B03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Line 140"/>
                <p:cNvSpPr>
                  <a:spLocks noChangeShapeType="1"/>
                </p:cNvSpPr>
                <p:nvPr/>
              </p:nvSpPr>
              <p:spPr bwMode="auto">
                <a:xfrm>
                  <a:off x="2256" y="2931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457200" y="5105400"/>
            <a:ext cx="685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HSolve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 flipH="1">
            <a:off x="457200" y="2971800"/>
            <a:ext cx="990600" cy="1828800"/>
            <a:chOff x="3581400" y="3505200"/>
            <a:chExt cx="990600" cy="1828800"/>
          </a:xfrm>
        </p:grpSpPr>
        <p:sp>
          <p:nvSpPr>
            <p:cNvPr id="133" name="AutoShape 127"/>
            <p:cNvSpPr>
              <a:spLocks noChangeArrowheads="1"/>
            </p:cNvSpPr>
            <p:nvPr/>
          </p:nvSpPr>
          <p:spPr bwMode="auto">
            <a:xfrm>
              <a:off x="3886200" y="3505200"/>
              <a:ext cx="685800" cy="1828800"/>
            </a:xfrm>
            <a:prstGeom prst="can">
              <a:avLst>
                <a:gd name="adj" fmla="val 22222"/>
              </a:avLst>
            </a:prstGeom>
            <a:gradFill rotWithShape="0">
              <a:gsLst>
                <a:gs pos="0">
                  <a:srgbClr val="65003B"/>
                </a:gs>
                <a:gs pos="50000">
                  <a:srgbClr val="DC0081"/>
                </a:gs>
                <a:gs pos="100000">
                  <a:srgbClr val="65003B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4" name="Group 128"/>
            <p:cNvGrpSpPr>
              <a:grpSpLocks/>
            </p:cNvGrpSpPr>
            <p:nvPr/>
          </p:nvGrpSpPr>
          <p:grpSpPr bwMode="auto">
            <a:xfrm>
              <a:off x="3581403" y="4138629"/>
              <a:ext cx="609601" cy="571503"/>
              <a:chOff x="2256" y="2607"/>
              <a:chExt cx="384" cy="360"/>
            </a:xfrm>
          </p:grpSpPr>
          <p:grpSp>
            <p:nvGrpSpPr>
              <p:cNvPr id="135" name="Group 129"/>
              <p:cNvGrpSpPr>
                <a:grpSpLocks/>
              </p:cNvGrpSpPr>
              <p:nvPr/>
            </p:nvGrpSpPr>
            <p:grpSpPr bwMode="auto">
              <a:xfrm>
                <a:off x="2256" y="2607"/>
                <a:ext cx="384" cy="65"/>
                <a:chOff x="2256" y="2607"/>
                <a:chExt cx="384" cy="65"/>
              </a:xfrm>
            </p:grpSpPr>
            <p:sp>
              <p:nvSpPr>
                <p:cNvPr id="144" name="Line 130"/>
                <p:cNvSpPr>
                  <a:spLocks noChangeShapeType="1"/>
                </p:cNvSpPr>
                <p:nvPr/>
              </p:nvSpPr>
              <p:spPr bwMode="auto">
                <a:xfrm>
                  <a:off x="2416" y="2636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AutoShape 13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416" y="2544"/>
                  <a:ext cx="65" cy="192"/>
                </a:xfrm>
                <a:prstGeom prst="can">
                  <a:avLst>
                    <a:gd name="adj" fmla="val 73846"/>
                  </a:avLst>
                </a:prstGeom>
                <a:solidFill>
                  <a:srgbClr val="00DFCA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Line 132"/>
                <p:cNvSpPr>
                  <a:spLocks noChangeShapeType="1"/>
                </p:cNvSpPr>
                <p:nvPr/>
              </p:nvSpPr>
              <p:spPr bwMode="auto">
                <a:xfrm>
                  <a:off x="2256" y="2636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6" name="Group 133"/>
              <p:cNvGrpSpPr>
                <a:grpSpLocks/>
              </p:cNvGrpSpPr>
              <p:nvPr/>
            </p:nvGrpSpPr>
            <p:grpSpPr bwMode="auto">
              <a:xfrm>
                <a:off x="2256" y="2754"/>
                <a:ext cx="384" cy="66"/>
                <a:chOff x="2256" y="2754"/>
                <a:chExt cx="384" cy="66"/>
              </a:xfrm>
            </p:grpSpPr>
            <p:sp>
              <p:nvSpPr>
                <p:cNvPr id="141" name="Line 134"/>
                <p:cNvSpPr>
                  <a:spLocks noChangeShapeType="1"/>
                </p:cNvSpPr>
                <p:nvPr/>
              </p:nvSpPr>
              <p:spPr bwMode="auto">
                <a:xfrm>
                  <a:off x="2416" y="2784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AutoShape 135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416" y="2691"/>
                  <a:ext cx="66" cy="192"/>
                </a:xfrm>
                <a:prstGeom prst="can">
                  <a:avLst>
                    <a:gd name="adj" fmla="val 72727"/>
                  </a:avLst>
                </a:prstGeom>
                <a:solidFill>
                  <a:srgbClr val="D989B8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Line 136"/>
                <p:cNvSpPr>
                  <a:spLocks noChangeShapeType="1"/>
                </p:cNvSpPr>
                <p:nvPr/>
              </p:nvSpPr>
              <p:spPr bwMode="auto">
                <a:xfrm>
                  <a:off x="2256" y="2784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7" name="Group 137"/>
              <p:cNvGrpSpPr>
                <a:grpSpLocks/>
              </p:cNvGrpSpPr>
              <p:nvPr/>
            </p:nvGrpSpPr>
            <p:grpSpPr bwMode="auto">
              <a:xfrm>
                <a:off x="2256" y="2902"/>
                <a:ext cx="384" cy="65"/>
                <a:chOff x="2256" y="2902"/>
                <a:chExt cx="384" cy="65"/>
              </a:xfrm>
            </p:grpSpPr>
            <p:sp>
              <p:nvSpPr>
                <p:cNvPr id="138" name="Line 138"/>
                <p:cNvSpPr>
                  <a:spLocks noChangeShapeType="1"/>
                </p:cNvSpPr>
                <p:nvPr/>
              </p:nvSpPr>
              <p:spPr bwMode="auto">
                <a:xfrm>
                  <a:off x="2416" y="2931"/>
                  <a:ext cx="224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AutoShape 139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416" y="2839"/>
                  <a:ext cx="65" cy="192"/>
                </a:xfrm>
                <a:prstGeom prst="can">
                  <a:avLst>
                    <a:gd name="adj" fmla="val 73846"/>
                  </a:avLst>
                </a:prstGeom>
                <a:solidFill>
                  <a:srgbClr val="FE9B03"/>
                </a:solidFill>
                <a:ln w="126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Line 140"/>
                <p:cNvSpPr>
                  <a:spLocks noChangeShapeType="1"/>
                </p:cNvSpPr>
                <p:nvPr/>
              </p:nvSpPr>
              <p:spPr bwMode="auto">
                <a:xfrm>
                  <a:off x="2256" y="2931"/>
                  <a:ext cx="128" cy="1"/>
                </a:xfrm>
                <a:prstGeom prst="line">
                  <a:avLst/>
                </a:prstGeom>
                <a:noFill/>
                <a:ln w="1260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47" name="Left-Right Arrow Callout 146"/>
          <p:cNvSpPr/>
          <p:nvPr/>
        </p:nvSpPr>
        <p:spPr bwMode="auto">
          <a:xfrm>
            <a:off x="1524000" y="2209800"/>
            <a:ext cx="1066800" cy="228600"/>
          </a:xfrm>
          <a:prstGeom prst="leftRight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" name="Rectangle 6"/>
          <p:cNvSpPr>
            <a:spLocks noChangeArrowheads="1"/>
          </p:cNvSpPr>
          <p:nvPr/>
        </p:nvSpPr>
        <p:spPr bwMode="auto">
          <a:xfrm>
            <a:off x="7162800" y="4114800"/>
            <a:ext cx="685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Ksolve</a:t>
            </a:r>
            <a:r>
              <a:rPr lang="en-US" sz="1600" b="1" dirty="0" smtClean="0">
                <a:solidFill>
                  <a:srgbClr val="0070C0"/>
                </a:solidFill>
              </a:rPr>
              <a:t>/</a:t>
            </a:r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Gsolve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150" name="Group 7"/>
          <p:cNvGrpSpPr>
            <a:grpSpLocks/>
          </p:cNvGrpSpPr>
          <p:nvPr/>
        </p:nvGrpSpPr>
        <p:grpSpPr bwMode="auto">
          <a:xfrm>
            <a:off x="6172200" y="1600200"/>
            <a:ext cx="1219200" cy="838200"/>
            <a:chOff x="2544" y="1392"/>
            <a:chExt cx="768" cy="528"/>
          </a:xfrm>
        </p:grpSpPr>
        <p:sp>
          <p:nvSpPr>
            <p:cNvPr id="194" name="Oval 8"/>
            <p:cNvSpPr>
              <a:spLocks noChangeArrowheads="1"/>
            </p:cNvSpPr>
            <p:nvPr/>
          </p:nvSpPr>
          <p:spPr bwMode="auto">
            <a:xfrm>
              <a:off x="2544" y="1392"/>
              <a:ext cx="288" cy="19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5" name="AutoShape 9"/>
            <p:cNvSpPr>
              <a:spLocks noChangeArrowheads="1"/>
            </p:cNvSpPr>
            <p:nvPr/>
          </p:nvSpPr>
          <p:spPr bwMode="auto">
            <a:xfrm>
              <a:off x="2544" y="1728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6" name="AutoShape 10"/>
            <p:cNvSpPr>
              <a:spLocks noChangeArrowheads="1"/>
            </p:cNvSpPr>
            <p:nvPr/>
          </p:nvSpPr>
          <p:spPr bwMode="auto">
            <a:xfrm>
              <a:off x="3024" y="1728"/>
              <a:ext cx="288" cy="192"/>
            </a:xfrm>
            <a:prstGeom prst="octagon">
              <a:avLst>
                <a:gd name="adj" fmla="val 2928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7" name="AutoShape 11"/>
            <p:cNvSpPr>
              <a:spLocks noChangeArrowheads="1"/>
            </p:cNvSpPr>
            <p:nvPr/>
          </p:nvSpPr>
          <p:spPr bwMode="auto">
            <a:xfrm>
              <a:off x="3024" y="1392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8" name="Line 12"/>
            <p:cNvSpPr>
              <a:spLocks noChangeShapeType="1"/>
            </p:cNvSpPr>
            <p:nvPr/>
          </p:nvSpPr>
          <p:spPr bwMode="auto">
            <a:xfrm>
              <a:off x="283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9" name="Line 13"/>
            <p:cNvSpPr>
              <a:spLocks noChangeShapeType="1"/>
            </p:cNvSpPr>
            <p:nvPr/>
          </p:nvSpPr>
          <p:spPr bwMode="auto">
            <a:xfrm>
              <a:off x="283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0" name="Line 14"/>
            <p:cNvSpPr>
              <a:spLocks noChangeShapeType="1"/>
            </p:cNvSpPr>
            <p:nvPr/>
          </p:nvSpPr>
          <p:spPr bwMode="auto">
            <a:xfrm>
              <a:off x="268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1" name="Line 15"/>
            <p:cNvSpPr>
              <a:spLocks noChangeShapeType="1"/>
            </p:cNvSpPr>
            <p:nvPr/>
          </p:nvSpPr>
          <p:spPr bwMode="auto">
            <a:xfrm flipV="1">
              <a:off x="316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2" name="Line 16"/>
            <p:cNvSpPr>
              <a:spLocks noChangeShapeType="1"/>
            </p:cNvSpPr>
            <p:nvPr/>
          </p:nvSpPr>
          <p:spPr bwMode="auto">
            <a:xfrm>
              <a:off x="2808" y="1560"/>
              <a:ext cx="24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3" name="Line 17"/>
            <p:cNvSpPr>
              <a:spLocks noChangeShapeType="1"/>
            </p:cNvSpPr>
            <p:nvPr/>
          </p:nvSpPr>
          <p:spPr bwMode="auto">
            <a:xfrm flipV="1">
              <a:off x="2820" y="1572"/>
              <a:ext cx="21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51" name="Group 19"/>
          <p:cNvGrpSpPr>
            <a:grpSpLocks/>
          </p:cNvGrpSpPr>
          <p:nvPr/>
        </p:nvGrpSpPr>
        <p:grpSpPr bwMode="auto">
          <a:xfrm flipH="1">
            <a:off x="7696200" y="2765425"/>
            <a:ext cx="1219200" cy="838200"/>
            <a:chOff x="2544" y="1392"/>
            <a:chExt cx="768" cy="528"/>
          </a:xfrm>
        </p:grpSpPr>
        <p:sp>
          <p:nvSpPr>
            <p:cNvPr id="184" name="Oval 20"/>
            <p:cNvSpPr>
              <a:spLocks noChangeArrowheads="1"/>
            </p:cNvSpPr>
            <p:nvPr/>
          </p:nvSpPr>
          <p:spPr bwMode="auto">
            <a:xfrm>
              <a:off x="2544" y="1392"/>
              <a:ext cx="288" cy="192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5" name="AutoShape 21"/>
            <p:cNvSpPr>
              <a:spLocks noChangeArrowheads="1"/>
            </p:cNvSpPr>
            <p:nvPr/>
          </p:nvSpPr>
          <p:spPr bwMode="auto">
            <a:xfrm>
              <a:off x="2544" y="1728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6" name="AutoShape 22"/>
            <p:cNvSpPr>
              <a:spLocks noChangeArrowheads="1"/>
            </p:cNvSpPr>
            <p:nvPr/>
          </p:nvSpPr>
          <p:spPr bwMode="auto">
            <a:xfrm>
              <a:off x="3024" y="1728"/>
              <a:ext cx="288" cy="192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7" name="AutoShape 23"/>
            <p:cNvSpPr>
              <a:spLocks noChangeArrowheads="1"/>
            </p:cNvSpPr>
            <p:nvPr/>
          </p:nvSpPr>
          <p:spPr bwMode="auto">
            <a:xfrm>
              <a:off x="3024" y="1392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>
              <a:off x="283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>
              <a:off x="283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>
              <a:off x="268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1" name="Line 27"/>
            <p:cNvSpPr>
              <a:spLocks noChangeShapeType="1"/>
            </p:cNvSpPr>
            <p:nvPr/>
          </p:nvSpPr>
          <p:spPr bwMode="auto">
            <a:xfrm flipV="1">
              <a:off x="316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2" name="Line 28"/>
            <p:cNvSpPr>
              <a:spLocks noChangeShapeType="1"/>
            </p:cNvSpPr>
            <p:nvPr/>
          </p:nvSpPr>
          <p:spPr bwMode="auto">
            <a:xfrm>
              <a:off x="2808" y="1560"/>
              <a:ext cx="24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3" name="Line 29"/>
            <p:cNvSpPr>
              <a:spLocks noChangeShapeType="1"/>
            </p:cNvSpPr>
            <p:nvPr/>
          </p:nvSpPr>
          <p:spPr bwMode="auto">
            <a:xfrm flipV="1">
              <a:off x="2820" y="1572"/>
              <a:ext cx="21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52" name="Text Box 33"/>
          <p:cNvSpPr txBox="1">
            <a:spLocks noChangeArrowheads="1"/>
          </p:cNvSpPr>
          <p:nvPr/>
        </p:nvSpPr>
        <p:spPr bwMode="auto">
          <a:xfrm>
            <a:off x="6578953" y="1241425"/>
            <a:ext cx="184731" cy="3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53" name="Line 68"/>
          <p:cNvSpPr>
            <a:spLocks noChangeShapeType="1"/>
          </p:cNvSpPr>
          <p:nvPr/>
        </p:nvSpPr>
        <p:spPr bwMode="auto">
          <a:xfrm>
            <a:off x="7391400" y="2917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54" name="Line 69"/>
          <p:cNvSpPr>
            <a:spLocks noChangeShapeType="1"/>
          </p:cNvSpPr>
          <p:nvPr/>
        </p:nvSpPr>
        <p:spPr bwMode="auto">
          <a:xfrm>
            <a:off x="7391400" y="3451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55" name="Group 70"/>
          <p:cNvGrpSpPr>
            <a:grpSpLocks/>
          </p:cNvGrpSpPr>
          <p:nvPr/>
        </p:nvGrpSpPr>
        <p:grpSpPr bwMode="auto">
          <a:xfrm flipV="1">
            <a:off x="7696200" y="1622425"/>
            <a:ext cx="1219200" cy="838200"/>
            <a:chOff x="2544" y="1392"/>
            <a:chExt cx="768" cy="528"/>
          </a:xfrm>
        </p:grpSpPr>
        <p:sp>
          <p:nvSpPr>
            <p:cNvPr id="174" name="Oval 71"/>
            <p:cNvSpPr>
              <a:spLocks noChangeArrowheads="1"/>
            </p:cNvSpPr>
            <p:nvPr/>
          </p:nvSpPr>
          <p:spPr bwMode="auto">
            <a:xfrm>
              <a:off x="2544" y="1392"/>
              <a:ext cx="288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AutoShape 72"/>
            <p:cNvSpPr>
              <a:spLocks noChangeArrowheads="1"/>
            </p:cNvSpPr>
            <p:nvPr/>
          </p:nvSpPr>
          <p:spPr bwMode="auto">
            <a:xfrm>
              <a:off x="2544" y="1728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utoShape 73"/>
            <p:cNvSpPr>
              <a:spLocks noChangeArrowheads="1"/>
            </p:cNvSpPr>
            <p:nvPr/>
          </p:nvSpPr>
          <p:spPr bwMode="auto">
            <a:xfrm>
              <a:off x="3024" y="1728"/>
              <a:ext cx="288" cy="192"/>
            </a:xfrm>
            <a:prstGeom prst="octagon">
              <a:avLst>
                <a:gd name="adj" fmla="val 29287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utoShape 74"/>
            <p:cNvSpPr>
              <a:spLocks noChangeArrowheads="1"/>
            </p:cNvSpPr>
            <p:nvPr/>
          </p:nvSpPr>
          <p:spPr bwMode="auto">
            <a:xfrm>
              <a:off x="3024" y="1392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>
              <a:off x="283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76"/>
            <p:cNvSpPr>
              <a:spLocks noChangeShapeType="1"/>
            </p:cNvSpPr>
            <p:nvPr/>
          </p:nvSpPr>
          <p:spPr bwMode="auto">
            <a:xfrm>
              <a:off x="283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77"/>
            <p:cNvSpPr>
              <a:spLocks noChangeShapeType="1"/>
            </p:cNvSpPr>
            <p:nvPr/>
          </p:nvSpPr>
          <p:spPr bwMode="auto">
            <a:xfrm>
              <a:off x="268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78"/>
            <p:cNvSpPr>
              <a:spLocks noChangeShapeType="1"/>
            </p:cNvSpPr>
            <p:nvPr/>
          </p:nvSpPr>
          <p:spPr bwMode="auto">
            <a:xfrm flipV="1">
              <a:off x="316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79"/>
            <p:cNvSpPr>
              <a:spLocks noChangeShapeType="1"/>
            </p:cNvSpPr>
            <p:nvPr/>
          </p:nvSpPr>
          <p:spPr bwMode="auto">
            <a:xfrm>
              <a:off x="2808" y="1560"/>
              <a:ext cx="24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80"/>
            <p:cNvSpPr>
              <a:spLocks noChangeShapeType="1"/>
            </p:cNvSpPr>
            <p:nvPr/>
          </p:nvSpPr>
          <p:spPr bwMode="auto">
            <a:xfrm flipV="1">
              <a:off x="2820" y="1572"/>
              <a:ext cx="21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" name="Line 81"/>
          <p:cNvSpPr>
            <a:spLocks noChangeShapeType="1"/>
          </p:cNvSpPr>
          <p:nvPr/>
        </p:nvSpPr>
        <p:spPr bwMode="auto">
          <a:xfrm>
            <a:off x="7924800" y="2460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57" name="Line 82"/>
          <p:cNvSpPr>
            <a:spLocks noChangeShapeType="1"/>
          </p:cNvSpPr>
          <p:nvPr/>
        </p:nvSpPr>
        <p:spPr bwMode="auto">
          <a:xfrm>
            <a:off x="8686800" y="2460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58" name="Group 88"/>
          <p:cNvGrpSpPr>
            <a:grpSpLocks/>
          </p:cNvGrpSpPr>
          <p:nvPr/>
        </p:nvGrpSpPr>
        <p:grpSpPr bwMode="auto">
          <a:xfrm>
            <a:off x="6172200" y="2720975"/>
            <a:ext cx="1219200" cy="860425"/>
            <a:chOff x="2544" y="1378"/>
            <a:chExt cx="768" cy="542"/>
          </a:xfrm>
        </p:grpSpPr>
        <p:sp>
          <p:nvSpPr>
            <p:cNvPr id="164" name="Oval 89"/>
            <p:cNvSpPr>
              <a:spLocks noChangeArrowheads="1"/>
            </p:cNvSpPr>
            <p:nvPr/>
          </p:nvSpPr>
          <p:spPr bwMode="auto">
            <a:xfrm>
              <a:off x="2544" y="1378"/>
              <a:ext cx="288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utoShape 90"/>
            <p:cNvSpPr>
              <a:spLocks noChangeArrowheads="1"/>
            </p:cNvSpPr>
            <p:nvPr/>
          </p:nvSpPr>
          <p:spPr bwMode="auto">
            <a:xfrm>
              <a:off x="2544" y="1728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AutoShape 91"/>
            <p:cNvSpPr>
              <a:spLocks noChangeArrowheads="1"/>
            </p:cNvSpPr>
            <p:nvPr/>
          </p:nvSpPr>
          <p:spPr bwMode="auto">
            <a:xfrm>
              <a:off x="3024" y="1728"/>
              <a:ext cx="288" cy="192"/>
            </a:xfrm>
            <a:prstGeom prst="octagon">
              <a:avLst>
                <a:gd name="adj" fmla="val 2928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utoShape 92"/>
            <p:cNvSpPr>
              <a:spLocks noChangeArrowheads="1"/>
            </p:cNvSpPr>
            <p:nvPr/>
          </p:nvSpPr>
          <p:spPr bwMode="auto">
            <a:xfrm>
              <a:off x="3024" y="1392"/>
              <a:ext cx="288" cy="19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83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>
              <a:off x="283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>
              <a:off x="268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 flipV="1">
              <a:off x="316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2808" y="1560"/>
              <a:ext cx="24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 flipV="1">
              <a:off x="2820" y="1572"/>
              <a:ext cx="21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Line 99"/>
          <p:cNvSpPr>
            <a:spLocks noChangeShapeType="1"/>
          </p:cNvSpPr>
          <p:nvPr/>
        </p:nvSpPr>
        <p:spPr bwMode="auto">
          <a:xfrm>
            <a:off x="6400800" y="2460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60" name="Line 100"/>
          <p:cNvSpPr>
            <a:spLocks noChangeShapeType="1"/>
          </p:cNvSpPr>
          <p:nvPr/>
        </p:nvSpPr>
        <p:spPr bwMode="auto">
          <a:xfrm>
            <a:off x="7162800" y="2460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61" name="Line 101"/>
          <p:cNvSpPr>
            <a:spLocks noChangeShapeType="1"/>
          </p:cNvSpPr>
          <p:nvPr/>
        </p:nvSpPr>
        <p:spPr bwMode="auto">
          <a:xfrm>
            <a:off x="7391400" y="2308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62" name="Line 102"/>
          <p:cNvSpPr>
            <a:spLocks noChangeShapeType="1"/>
          </p:cNvSpPr>
          <p:nvPr/>
        </p:nvSpPr>
        <p:spPr bwMode="auto">
          <a:xfrm>
            <a:off x="7391400" y="1774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63" name="Right Brace 162"/>
          <p:cNvSpPr/>
          <p:nvPr/>
        </p:nvSpPr>
        <p:spPr bwMode="auto">
          <a:xfrm rot="5400000">
            <a:off x="7429500" y="2781300"/>
            <a:ext cx="304800" cy="2209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4" name="Left-Right Arrow 203"/>
          <p:cNvSpPr/>
          <p:nvPr/>
        </p:nvSpPr>
        <p:spPr bwMode="auto">
          <a:xfrm>
            <a:off x="4495800" y="4267200"/>
            <a:ext cx="2514600" cy="685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rgbClr val="666699"/>
                </a:solidFill>
              </a:rPr>
              <a:t>Cross-reactions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6666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" name="Left-Right Arrow Callout 204"/>
          <p:cNvSpPr/>
          <p:nvPr/>
        </p:nvSpPr>
        <p:spPr bwMode="auto">
          <a:xfrm rot="21296175">
            <a:off x="1524000" y="3458566"/>
            <a:ext cx="1066800" cy="228600"/>
          </a:xfrm>
          <a:prstGeom prst="leftRight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524000" y="1066800"/>
            <a:ext cx="1104790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Adaptors +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Messaging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452430" y="1106642"/>
            <a:ext cx="2481770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the user sees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" name="Group 5"/>
          <p:cNvGrpSpPr>
            <a:grpSpLocks/>
          </p:cNvGrpSpPr>
          <p:nvPr/>
        </p:nvGrpSpPr>
        <p:grpSpPr bwMode="auto">
          <a:xfrm>
            <a:off x="4267200" y="6248400"/>
            <a:ext cx="3749675" cy="541338"/>
            <a:chOff x="1717" y="1056"/>
            <a:chExt cx="2362" cy="341"/>
          </a:xfrm>
        </p:grpSpPr>
        <p:sp>
          <p:nvSpPr>
            <p:cNvPr id="210" name="AutoShape 6"/>
            <p:cNvSpPr>
              <a:spLocks noChangeArrowheads="1"/>
            </p:cNvSpPr>
            <p:nvPr/>
          </p:nvSpPr>
          <p:spPr bwMode="auto">
            <a:xfrm rot="5400000" flipH="1">
              <a:off x="3341" y="991"/>
              <a:ext cx="126" cy="466"/>
            </a:xfrm>
            <a:prstGeom prst="can">
              <a:avLst>
                <a:gd name="adj" fmla="val 39039"/>
              </a:avLst>
            </a:prstGeom>
            <a:solidFill>
              <a:srgbClr val="DC0081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1" name="Group 7"/>
            <p:cNvGrpSpPr>
              <a:grpSpLocks/>
            </p:cNvGrpSpPr>
            <p:nvPr/>
          </p:nvGrpSpPr>
          <p:grpSpPr bwMode="auto">
            <a:xfrm>
              <a:off x="1717" y="1165"/>
              <a:ext cx="842" cy="119"/>
              <a:chOff x="1717" y="1165"/>
              <a:chExt cx="842" cy="119"/>
            </a:xfrm>
          </p:grpSpPr>
          <p:sp>
            <p:nvSpPr>
              <p:cNvPr id="350" name="AutoShape 8"/>
              <p:cNvSpPr>
                <a:spLocks noChangeArrowheads="1"/>
              </p:cNvSpPr>
              <p:nvPr/>
            </p:nvSpPr>
            <p:spPr bwMode="auto">
              <a:xfrm rot="5400000">
                <a:off x="2080" y="805"/>
                <a:ext cx="116" cy="842"/>
              </a:xfrm>
              <a:prstGeom prst="can">
                <a:avLst>
                  <a:gd name="adj" fmla="val 63849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Freeform 9"/>
              <p:cNvSpPr>
                <a:spLocks noChangeArrowheads="1"/>
              </p:cNvSpPr>
              <p:nvPr/>
            </p:nvSpPr>
            <p:spPr bwMode="auto">
              <a:xfrm rot="5400000">
                <a:off x="1932" y="1211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" name="Freeform 10"/>
              <p:cNvSpPr>
                <a:spLocks noChangeArrowheads="1"/>
              </p:cNvSpPr>
              <p:nvPr/>
            </p:nvSpPr>
            <p:spPr bwMode="auto">
              <a:xfrm rot="5400000">
                <a:off x="2197" y="1211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" name="Freeform 11"/>
              <p:cNvSpPr>
                <a:spLocks noChangeArrowheads="1"/>
              </p:cNvSpPr>
              <p:nvPr/>
            </p:nvSpPr>
            <p:spPr bwMode="auto">
              <a:xfrm rot="5400000">
                <a:off x="2065" y="1211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Freeform 12"/>
              <p:cNvSpPr>
                <a:spLocks noChangeArrowheads="1"/>
              </p:cNvSpPr>
              <p:nvPr/>
            </p:nvSpPr>
            <p:spPr bwMode="auto">
              <a:xfrm rot="5400000">
                <a:off x="2329" y="1211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" name="Freeform 13"/>
              <p:cNvSpPr>
                <a:spLocks noChangeArrowheads="1"/>
              </p:cNvSpPr>
              <p:nvPr/>
            </p:nvSpPr>
            <p:spPr bwMode="auto">
              <a:xfrm rot="5400000">
                <a:off x="1804" y="1211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2" name="Oval 14"/>
            <p:cNvSpPr>
              <a:spLocks noChangeArrowheads="1"/>
            </p:cNvSpPr>
            <p:nvPr/>
          </p:nvSpPr>
          <p:spPr bwMode="auto">
            <a:xfrm rot="5400000">
              <a:off x="2482" y="1058"/>
              <a:ext cx="341" cy="338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 rot="5400000">
              <a:off x="3370" y="577"/>
              <a:ext cx="117" cy="1300"/>
            </a:xfrm>
            <a:prstGeom prst="can">
              <a:avLst>
                <a:gd name="adj" fmla="val 60134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4" name="Group 16"/>
            <p:cNvGrpSpPr>
              <a:grpSpLocks/>
            </p:cNvGrpSpPr>
            <p:nvPr/>
          </p:nvGrpSpPr>
          <p:grpSpPr bwMode="auto">
            <a:xfrm>
              <a:off x="3147" y="1123"/>
              <a:ext cx="269" cy="159"/>
              <a:chOff x="3147" y="1123"/>
              <a:chExt cx="269" cy="159"/>
            </a:xfrm>
          </p:grpSpPr>
          <p:sp>
            <p:nvSpPr>
              <p:cNvPr id="317" name="Freeform 17"/>
              <p:cNvSpPr>
                <a:spLocks noChangeArrowheads="1"/>
              </p:cNvSpPr>
              <p:nvPr/>
            </p:nvSpPr>
            <p:spPr bwMode="auto">
              <a:xfrm rot="5400000">
                <a:off x="3101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Freeform 18"/>
              <p:cNvSpPr>
                <a:spLocks noChangeArrowheads="1"/>
              </p:cNvSpPr>
              <p:nvPr/>
            </p:nvSpPr>
            <p:spPr bwMode="auto">
              <a:xfrm rot="5400000">
                <a:off x="3225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Freeform 19"/>
              <p:cNvSpPr>
                <a:spLocks noChangeArrowheads="1"/>
              </p:cNvSpPr>
              <p:nvPr/>
            </p:nvSpPr>
            <p:spPr bwMode="auto">
              <a:xfrm rot="5400000">
                <a:off x="3346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Freeform 20"/>
              <p:cNvSpPr>
                <a:spLocks noChangeArrowheads="1"/>
              </p:cNvSpPr>
              <p:nvPr/>
            </p:nvSpPr>
            <p:spPr bwMode="auto">
              <a:xfrm rot="5400000">
                <a:off x="3253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Freeform 21"/>
              <p:cNvSpPr>
                <a:spLocks noChangeArrowheads="1"/>
              </p:cNvSpPr>
              <p:nvPr/>
            </p:nvSpPr>
            <p:spPr bwMode="auto">
              <a:xfrm rot="5400000">
                <a:off x="3159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Freeform 22"/>
              <p:cNvSpPr>
                <a:spLocks noChangeArrowheads="1"/>
              </p:cNvSpPr>
              <p:nvPr/>
            </p:nvSpPr>
            <p:spPr bwMode="auto">
              <a:xfrm rot="5400000">
                <a:off x="3284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Freeform 23"/>
              <p:cNvSpPr>
                <a:spLocks noChangeArrowheads="1"/>
              </p:cNvSpPr>
              <p:nvPr/>
            </p:nvSpPr>
            <p:spPr bwMode="auto">
              <a:xfrm rot="5400000">
                <a:off x="3194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Freeform 24"/>
              <p:cNvSpPr>
                <a:spLocks noChangeArrowheads="1"/>
              </p:cNvSpPr>
              <p:nvPr/>
            </p:nvSpPr>
            <p:spPr bwMode="auto">
              <a:xfrm rot="5400000">
                <a:off x="3318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Freeform 25"/>
              <p:cNvSpPr>
                <a:spLocks noChangeArrowheads="1"/>
              </p:cNvSpPr>
              <p:nvPr/>
            </p:nvSpPr>
            <p:spPr bwMode="auto">
              <a:xfrm rot="5400000">
                <a:off x="3128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6" name="Group 26"/>
              <p:cNvGrpSpPr>
                <a:grpSpLocks/>
              </p:cNvGrpSpPr>
              <p:nvPr/>
            </p:nvGrpSpPr>
            <p:grpSpPr bwMode="auto">
              <a:xfrm>
                <a:off x="3175" y="1123"/>
                <a:ext cx="16" cy="42"/>
                <a:chOff x="3175" y="1123"/>
                <a:chExt cx="16" cy="42"/>
              </a:xfrm>
            </p:grpSpPr>
            <p:sp>
              <p:nvSpPr>
                <p:cNvPr id="348" name="AutoShape 27"/>
                <p:cNvSpPr>
                  <a:spLocks noChangeArrowheads="1"/>
                </p:cNvSpPr>
                <p:nvPr/>
              </p:nvSpPr>
              <p:spPr bwMode="auto">
                <a:xfrm rot="5400000">
                  <a:off x="3172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" name="AutoShape 28"/>
                <p:cNvSpPr>
                  <a:spLocks noChangeArrowheads="1"/>
                </p:cNvSpPr>
                <p:nvPr/>
              </p:nvSpPr>
              <p:spPr bwMode="auto">
                <a:xfrm rot="5400000">
                  <a:off x="3172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" name="Group 29"/>
              <p:cNvGrpSpPr>
                <a:grpSpLocks/>
              </p:cNvGrpSpPr>
              <p:nvPr/>
            </p:nvGrpSpPr>
            <p:grpSpPr bwMode="auto">
              <a:xfrm>
                <a:off x="3205" y="1123"/>
                <a:ext cx="16" cy="42"/>
                <a:chOff x="3205" y="1123"/>
                <a:chExt cx="16" cy="42"/>
              </a:xfrm>
            </p:grpSpPr>
            <p:sp>
              <p:nvSpPr>
                <p:cNvPr id="346" name="AutoShape 30"/>
                <p:cNvSpPr>
                  <a:spLocks noChangeArrowheads="1"/>
                </p:cNvSpPr>
                <p:nvPr/>
              </p:nvSpPr>
              <p:spPr bwMode="auto">
                <a:xfrm rot="5400000">
                  <a:off x="3203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3202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8" name="Group 32"/>
              <p:cNvGrpSpPr>
                <a:grpSpLocks/>
              </p:cNvGrpSpPr>
              <p:nvPr/>
            </p:nvGrpSpPr>
            <p:grpSpPr bwMode="auto">
              <a:xfrm>
                <a:off x="3299" y="1123"/>
                <a:ext cx="16" cy="42"/>
                <a:chOff x="3299" y="1123"/>
                <a:chExt cx="16" cy="42"/>
              </a:xfrm>
            </p:grpSpPr>
            <p:sp>
              <p:nvSpPr>
                <p:cNvPr id="344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296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5" name="AutoShape 34"/>
                <p:cNvSpPr>
                  <a:spLocks noChangeArrowheads="1"/>
                </p:cNvSpPr>
                <p:nvPr/>
              </p:nvSpPr>
              <p:spPr bwMode="auto">
                <a:xfrm rot="5400000">
                  <a:off x="3296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9" name="Group 35"/>
              <p:cNvGrpSpPr>
                <a:grpSpLocks/>
              </p:cNvGrpSpPr>
              <p:nvPr/>
            </p:nvGrpSpPr>
            <p:grpSpPr bwMode="auto">
              <a:xfrm>
                <a:off x="3268" y="1123"/>
                <a:ext cx="16" cy="42"/>
                <a:chOff x="3268" y="1123"/>
                <a:chExt cx="16" cy="42"/>
              </a:xfrm>
            </p:grpSpPr>
            <p:sp>
              <p:nvSpPr>
                <p:cNvPr id="342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3265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265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0" name="Group 38"/>
              <p:cNvGrpSpPr>
                <a:grpSpLocks/>
              </p:cNvGrpSpPr>
              <p:nvPr/>
            </p:nvGrpSpPr>
            <p:grpSpPr bwMode="auto">
              <a:xfrm>
                <a:off x="3240" y="1123"/>
                <a:ext cx="15" cy="42"/>
                <a:chOff x="3240" y="1123"/>
                <a:chExt cx="15" cy="42"/>
              </a:xfrm>
            </p:grpSpPr>
            <p:sp>
              <p:nvSpPr>
                <p:cNvPr id="340" name="AutoShape 39"/>
                <p:cNvSpPr>
                  <a:spLocks noChangeArrowheads="1"/>
                </p:cNvSpPr>
                <p:nvPr/>
              </p:nvSpPr>
              <p:spPr bwMode="auto">
                <a:xfrm rot="5400000">
                  <a:off x="3234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" name="AutoShape 40"/>
                <p:cNvSpPr>
                  <a:spLocks noChangeArrowheads="1"/>
                </p:cNvSpPr>
                <p:nvPr/>
              </p:nvSpPr>
              <p:spPr bwMode="auto">
                <a:xfrm rot="5400000">
                  <a:off x="3237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1" name="Group 41"/>
              <p:cNvGrpSpPr>
                <a:grpSpLocks/>
              </p:cNvGrpSpPr>
              <p:nvPr/>
            </p:nvGrpSpPr>
            <p:grpSpPr bwMode="auto">
              <a:xfrm>
                <a:off x="3364" y="1123"/>
                <a:ext cx="15" cy="42"/>
                <a:chOff x="3364" y="1123"/>
                <a:chExt cx="15" cy="42"/>
              </a:xfrm>
            </p:grpSpPr>
            <p:sp>
              <p:nvSpPr>
                <p:cNvPr id="338" name="AutoShape 42"/>
                <p:cNvSpPr>
                  <a:spLocks noChangeArrowheads="1"/>
                </p:cNvSpPr>
                <p:nvPr/>
              </p:nvSpPr>
              <p:spPr bwMode="auto">
                <a:xfrm rot="5400000">
                  <a:off x="3358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" name="AutoShape 43"/>
                <p:cNvSpPr>
                  <a:spLocks noChangeArrowheads="1"/>
                </p:cNvSpPr>
                <p:nvPr/>
              </p:nvSpPr>
              <p:spPr bwMode="auto">
                <a:xfrm rot="5400000">
                  <a:off x="3361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2" name="Group 44"/>
              <p:cNvGrpSpPr>
                <a:grpSpLocks/>
              </p:cNvGrpSpPr>
              <p:nvPr/>
            </p:nvGrpSpPr>
            <p:grpSpPr bwMode="auto">
              <a:xfrm>
                <a:off x="3392" y="1123"/>
                <a:ext cx="16" cy="42"/>
                <a:chOff x="3392" y="1123"/>
                <a:chExt cx="16" cy="42"/>
              </a:xfrm>
            </p:grpSpPr>
            <p:sp>
              <p:nvSpPr>
                <p:cNvPr id="336" name="AutoShape 45"/>
                <p:cNvSpPr>
                  <a:spLocks noChangeArrowheads="1"/>
                </p:cNvSpPr>
                <p:nvPr/>
              </p:nvSpPr>
              <p:spPr bwMode="auto">
                <a:xfrm rot="5400000">
                  <a:off x="3390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" name="AutoShape 46"/>
                <p:cNvSpPr>
                  <a:spLocks noChangeArrowheads="1"/>
                </p:cNvSpPr>
                <p:nvPr/>
              </p:nvSpPr>
              <p:spPr bwMode="auto">
                <a:xfrm rot="5400000">
                  <a:off x="3389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3" name="Group 47"/>
              <p:cNvGrpSpPr>
                <a:grpSpLocks/>
              </p:cNvGrpSpPr>
              <p:nvPr/>
            </p:nvGrpSpPr>
            <p:grpSpPr bwMode="auto">
              <a:xfrm>
                <a:off x="3330" y="1123"/>
                <a:ext cx="16" cy="42"/>
                <a:chOff x="3330" y="1123"/>
                <a:chExt cx="16" cy="42"/>
              </a:xfrm>
            </p:grpSpPr>
            <p:sp>
              <p:nvSpPr>
                <p:cNvPr id="334" name="AutoShape 48"/>
                <p:cNvSpPr>
                  <a:spLocks noChangeArrowheads="1"/>
                </p:cNvSpPr>
                <p:nvPr/>
              </p:nvSpPr>
              <p:spPr bwMode="auto">
                <a:xfrm rot="5400000">
                  <a:off x="3327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" name="AutoShape 49"/>
                <p:cNvSpPr>
                  <a:spLocks noChangeArrowheads="1"/>
                </p:cNvSpPr>
                <p:nvPr/>
              </p:nvSpPr>
              <p:spPr bwMode="auto">
                <a:xfrm rot="5400000">
                  <a:off x="3327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" name="Group 50"/>
            <p:cNvGrpSpPr>
              <a:grpSpLocks/>
            </p:cNvGrpSpPr>
            <p:nvPr/>
          </p:nvGrpSpPr>
          <p:grpSpPr bwMode="auto">
            <a:xfrm>
              <a:off x="2898" y="1123"/>
              <a:ext cx="270" cy="159"/>
              <a:chOff x="2898" y="1123"/>
              <a:chExt cx="270" cy="159"/>
            </a:xfrm>
          </p:grpSpPr>
          <p:sp>
            <p:nvSpPr>
              <p:cNvPr id="284" name="Freeform 51"/>
              <p:cNvSpPr>
                <a:spLocks noChangeArrowheads="1"/>
              </p:cNvSpPr>
              <p:nvPr/>
            </p:nvSpPr>
            <p:spPr bwMode="auto">
              <a:xfrm rot="5400000">
                <a:off x="2852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52"/>
              <p:cNvSpPr>
                <a:spLocks noChangeArrowheads="1"/>
              </p:cNvSpPr>
              <p:nvPr/>
            </p:nvSpPr>
            <p:spPr bwMode="auto">
              <a:xfrm rot="5400000">
                <a:off x="2976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Freeform 53"/>
              <p:cNvSpPr>
                <a:spLocks noChangeArrowheads="1"/>
              </p:cNvSpPr>
              <p:nvPr/>
            </p:nvSpPr>
            <p:spPr bwMode="auto">
              <a:xfrm rot="5400000">
                <a:off x="3098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Freeform 54"/>
              <p:cNvSpPr>
                <a:spLocks noChangeArrowheads="1"/>
              </p:cNvSpPr>
              <p:nvPr/>
            </p:nvSpPr>
            <p:spPr bwMode="auto">
              <a:xfrm rot="5400000">
                <a:off x="3004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55"/>
              <p:cNvSpPr>
                <a:spLocks noChangeArrowheads="1"/>
              </p:cNvSpPr>
              <p:nvPr/>
            </p:nvSpPr>
            <p:spPr bwMode="auto">
              <a:xfrm rot="5400000">
                <a:off x="2911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Freeform 56"/>
              <p:cNvSpPr>
                <a:spLocks noChangeArrowheads="1"/>
              </p:cNvSpPr>
              <p:nvPr/>
            </p:nvSpPr>
            <p:spPr bwMode="auto">
              <a:xfrm rot="5400000">
                <a:off x="3035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Freeform 57"/>
              <p:cNvSpPr>
                <a:spLocks noChangeArrowheads="1"/>
              </p:cNvSpPr>
              <p:nvPr/>
            </p:nvSpPr>
            <p:spPr bwMode="auto">
              <a:xfrm rot="5400000">
                <a:off x="2946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Freeform 58"/>
              <p:cNvSpPr>
                <a:spLocks noChangeArrowheads="1"/>
              </p:cNvSpPr>
              <p:nvPr/>
            </p:nvSpPr>
            <p:spPr bwMode="auto">
              <a:xfrm rot="5400000">
                <a:off x="3070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Freeform 59"/>
              <p:cNvSpPr>
                <a:spLocks noChangeArrowheads="1"/>
              </p:cNvSpPr>
              <p:nvPr/>
            </p:nvSpPr>
            <p:spPr bwMode="auto">
              <a:xfrm rot="5400000">
                <a:off x="2880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3" name="Group 60"/>
              <p:cNvGrpSpPr>
                <a:grpSpLocks/>
              </p:cNvGrpSpPr>
              <p:nvPr/>
            </p:nvGrpSpPr>
            <p:grpSpPr bwMode="auto">
              <a:xfrm>
                <a:off x="2926" y="1123"/>
                <a:ext cx="16" cy="42"/>
                <a:chOff x="2926" y="1123"/>
                <a:chExt cx="16" cy="42"/>
              </a:xfrm>
            </p:grpSpPr>
            <p:sp>
              <p:nvSpPr>
                <p:cNvPr id="315" name="AutoShape 61"/>
                <p:cNvSpPr>
                  <a:spLocks noChangeArrowheads="1"/>
                </p:cNvSpPr>
                <p:nvPr/>
              </p:nvSpPr>
              <p:spPr bwMode="auto">
                <a:xfrm rot="5400000">
                  <a:off x="2923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AutoShape 62"/>
                <p:cNvSpPr>
                  <a:spLocks noChangeArrowheads="1"/>
                </p:cNvSpPr>
                <p:nvPr/>
              </p:nvSpPr>
              <p:spPr bwMode="auto">
                <a:xfrm rot="5400000">
                  <a:off x="2923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4" name="Group 63"/>
              <p:cNvGrpSpPr>
                <a:grpSpLocks/>
              </p:cNvGrpSpPr>
              <p:nvPr/>
            </p:nvGrpSpPr>
            <p:grpSpPr bwMode="auto">
              <a:xfrm>
                <a:off x="2957" y="1123"/>
                <a:ext cx="16" cy="42"/>
                <a:chOff x="2957" y="1123"/>
                <a:chExt cx="16" cy="42"/>
              </a:xfrm>
            </p:grpSpPr>
            <p:sp>
              <p:nvSpPr>
                <p:cNvPr id="313" name="AutoShape 64"/>
                <p:cNvSpPr>
                  <a:spLocks noChangeArrowheads="1"/>
                </p:cNvSpPr>
                <p:nvPr/>
              </p:nvSpPr>
              <p:spPr bwMode="auto">
                <a:xfrm rot="5400000">
                  <a:off x="2954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" name="AutoShape 65"/>
                <p:cNvSpPr>
                  <a:spLocks noChangeArrowheads="1"/>
                </p:cNvSpPr>
                <p:nvPr/>
              </p:nvSpPr>
              <p:spPr bwMode="auto">
                <a:xfrm rot="5400000">
                  <a:off x="2954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5" name="Group 66"/>
              <p:cNvGrpSpPr>
                <a:grpSpLocks/>
              </p:cNvGrpSpPr>
              <p:nvPr/>
            </p:nvGrpSpPr>
            <p:grpSpPr bwMode="auto">
              <a:xfrm>
                <a:off x="3050" y="1123"/>
                <a:ext cx="16" cy="42"/>
                <a:chOff x="3050" y="1123"/>
                <a:chExt cx="16" cy="42"/>
              </a:xfrm>
            </p:grpSpPr>
            <p:sp>
              <p:nvSpPr>
                <p:cNvPr id="311" name="AutoShape 67"/>
                <p:cNvSpPr>
                  <a:spLocks noChangeArrowheads="1"/>
                </p:cNvSpPr>
                <p:nvPr/>
              </p:nvSpPr>
              <p:spPr bwMode="auto">
                <a:xfrm rot="5400000">
                  <a:off x="3048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AutoShape 68"/>
                <p:cNvSpPr>
                  <a:spLocks noChangeArrowheads="1"/>
                </p:cNvSpPr>
                <p:nvPr/>
              </p:nvSpPr>
              <p:spPr bwMode="auto">
                <a:xfrm rot="5400000">
                  <a:off x="3047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6" name="Group 69"/>
              <p:cNvGrpSpPr>
                <a:grpSpLocks/>
              </p:cNvGrpSpPr>
              <p:nvPr/>
            </p:nvGrpSpPr>
            <p:grpSpPr bwMode="auto">
              <a:xfrm>
                <a:off x="3019" y="1123"/>
                <a:ext cx="16" cy="42"/>
                <a:chOff x="3019" y="1123"/>
                <a:chExt cx="16" cy="42"/>
              </a:xfrm>
            </p:grpSpPr>
            <p:sp>
              <p:nvSpPr>
                <p:cNvPr id="309" name="AutoShape 70"/>
                <p:cNvSpPr>
                  <a:spLocks noChangeArrowheads="1"/>
                </p:cNvSpPr>
                <p:nvPr/>
              </p:nvSpPr>
              <p:spPr bwMode="auto">
                <a:xfrm rot="5400000">
                  <a:off x="3017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3016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" name="Group 72"/>
              <p:cNvGrpSpPr>
                <a:grpSpLocks/>
              </p:cNvGrpSpPr>
              <p:nvPr/>
            </p:nvGrpSpPr>
            <p:grpSpPr bwMode="auto">
              <a:xfrm>
                <a:off x="2992" y="1123"/>
                <a:ext cx="15" cy="42"/>
                <a:chOff x="2992" y="1123"/>
                <a:chExt cx="15" cy="42"/>
              </a:xfrm>
            </p:grpSpPr>
            <p:sp>
              <p:nvSpPr>
                <p:cNvPr id="307" name="AutoShape 73"/>
                <p:cNvSpPr>
                  <a:spLocks noChangeArrowheads="1"/>
                </p:cNvSpPr>
                <p:nvPr/>
              </p:nvSpPr>
              <p:spPr bwMode="auto">
                <a:xfrm rot="5400000">
                  <a:off x="2985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" name="AutoShape 74"/>
                <p:cNvSpPr>
                  <a:spLocks noChangeArrowheads="1"/>
                </p:cNvSpPr>
                <p:nvPr/>
              </p:nvSpPr>
              <p:spPr bwMode="auto">
                <a:xfrm rot="5400000">
                  <a:off x="2989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8" name="Group 75"/>
              <p:cNvGrpSpPr>
                <a:grpSpLocks/>
              </p:cNvGrpSpPr>
              <p:nvPr/>
            </p:nvGrpSpPr>
            <p:grpSpPr bwMode="auto">
              <a:xfrm>
                <a:off x="3116" y="1123"/>
                <a:ext cx="15" cy="42"/>
                <a:chOff x="3116" y="1123"/>
                <a:chExt cx="15" cy="42"/>
              </a:xfrm>
            </p:grpSpPr>
            <p:sp>
              <p:nvSpPr>
                <p:cNvPr id="305" name="AutoShape 76"/>
                <p:cNvSpPr>
                  <a:spLocks noChangeArrowheads="1"/>
                </p:cNvSpPr>
                <p:nvPr/>
              </p:nvSpPr>
              <p:spPr bwMode="auto">
                <a:xfrm rot="5400000">
                  <a:off x="3109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AutoShape 77"/>
                <p:cNvSpPr>
                  <a:spLocks noChangeArrowheads="1"/>
                </p:cNvSpPr>
                <p:nvPr/>
              </p:nvSpPr>
              <p:spPr bwMode="auto">
                <a:xfrm rot="5400000">
                  <a:off x="3113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" name="Group 78"/>
              <p:cNvGrpSpPr>
                <a:grpSpLocks/>
              </p:cNvGrpSpPr>
              <p:nvPr/>
            </p:nvGrpSpPr>
            <p:grpSpPr bwMode="auto">
              <a:xfrm>
                <a:off x="3144" y="1123"/>
                <a:ext cx="16" cy="42"/>
                <a:chOff x="3144" y="1123"/>
                <a:chExt cx="16" cy="42"/>
              </a:xfrm>
            </p:grpSpPr>
            <p:sp>
              <p:nvSpPr>
                <p:cNvPr id="303" name="AutoShape 79"/>
                <p:cNvSpPr>
                  <a:spLocks noChangeArrowheads="1"/>
                </p:cNvSpPr>
                <p:nvPr/>
              </p:nvSpPr>
              <p:spPr bwMode="auto">
                <a:xfrm rot="5400000">
                  <a:off x="3141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AutoShape 80"/>
                <p:cNvSpPr>
                  <a:spLocks noChangeArrowheads="1"/>
                </p:cNvSpPr>
                <p:nvPr/>
              </p:nvSpPr>
              <p:spPr bwMode="auto">
                <a:xfrm rot="5400000">
                  <a:off x="3141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0" name="Group 81"/>
              <p:cNvGrpSpPr>
                <a:grpSpLocks/>
              </p:cNvGrpSpPr>
              <p:nvPr/>
            </p:nvGrpSpPr>
            <p:grpSpPr bwMode="auto">
              <a:xfrm>
                <a:off x="3081" y="1123"/>
                <a:ext cx="16" cy="42"/>
                <a:chOff x="3081" y="1123"/>
                <a:chExt cx="16" cy="42"/>
              </a:xfrm>
            </p:grpSpPr>
            <p:sp>
              <p:nvSpPr>
                <p:cNvPr id="301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3078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83"/>
                <p:cNvSpPr>
                  <a:spLocks noChangeArrowheads="1"/>
                </p:cNvSpPr>
                <p:nvPr/>
              </p:nvSpPr>
              <p:spPr bwMode="auto">
                <a:xfrm rot="5400000">
                  <a:off x="3078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84"/>
            <p:cNvGrpSpPr>
              <a:grpSpLocks/>
            </p:cNvGrpSpPr>
            <p:nvPr/>
          </p:nvGrpSpPr>
          <p:grpSpPr bwMode="auto">
            <a:xfrm>
              <a:off x="3395" y="1123"/>
              <a:ext cx="269" cy="159"/>
              <a:chOff x="3395" y="1123"/>
              <a:chExt cx="269" cy="159"/>
            </a:xfrm>
          </p:grpSpPr>
          <p:sp>
            <p:nvSpPr>
              <p:cNvPr id="251" name="Freeform 85"/>
              <p:cNvSpPr>
                <a:spLocks noChangeArrowheads="1"/>
              </p:cNvSpPr>
              <p:nvPr/>
            </p:nvSpPr>
            <p:spPr bwMode="auto">
              <a:xfrm rot="5400000">
                <a:off x="3349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Freeform 86"/>
              <p:cNvSpPr>
                <a:spLocks noChangeArrowheads="1"/>
              </p:cNvSpPr>
              <p:nvPr/>
            </p:nvSpPr>
            <p:spPr bwMode="auto">
              <a:xfrm rot="5400000">
                <a:off x="3473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Freeform 87"/>
              <p:cNvSpPr>
                <a:spLocks noChangeArrowheads="1"/>
              </p:cNvSpPr>
              <p:nvPr/>
            </p:nvSpPr>
            <p:spPr bwMode="auto">
              <a:xfrm rot="5400000">
                <a:off x="3594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Freeform 88"/>
              <p:cNvSpPr>
                <a:spLocks noChangeArrowheads="1"/>
              </p:cNvSpPr>
              <p:nvPr/>
            </p:nvSpPr>
            <p:spPr bwMode="auto">
              <a:xfrm rot="5400000">
                <a:off x="3501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Freeform 89"/>
              <p:cNvSpPr>
                <a:spLocks noChangeArrowheads="1"/>
              </p:cNvSpPr>
              <p:nvPr/>
            </p:nvSpPr>
            <p:spPr bwMode="auto">
              <a:xfrm rot="5400000">
                <a:off x="3407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Freeform 90"/>
              <p:cNvSpPr>
                <a:spLocks noChangeArrowheads="1"/>
              </p:cNvSpPr>
              <p:nvPr/>
            </p:nvSpPr>
            <p:spPr bwMode="auto">
              <a:xfrm rot="5400000">
                <a:off x="3532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Freeform 91"/>
              <p:cNvSpPr>
                <a:spLocks noChangeArrowheads="1"/>
              </p:cNvSpPr>
              <p:nvPr/>
            </p:nvSpPr>
            <p:spPr bwMode="auto">
              <a:xfrm rot="5400000">
                <a:off x="3442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92"/>
              <p:cNvSpPr>
                <a:spLocks noChangeArrowheads="1"/>
              </p:cNvSpPr>
              <p:nvPr/>
            </p:nvSpPr>
            <p:spPr bwMode="auto">
              <a:xfrm rot="5400000">
                <a:off x="3566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Freeform 93"/>
              <p:cNvSpPr>
                <a:spLocks noChangeArrowheads="1"/>
              </p:cNvSpPr>
              <p:nvPr/>
            </p:nvSpPr>
            <p:spPr bwMode="auto">
              <a:xfrm rot="5400000">
                <a:off x="3377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" name="Group 94"/>
              <p:cNvGrpSpPr>
                <a:grpSpLocks/>
              </p:cNvGrpSpPr>
              <p:nvPr/>
            </p:nvGrpSpPr>
            <p:grpSpPr bwMode="auto">
              <a:xfrm>
                <a:off x="3423" y="1123"/>
                <a:ext cx="16" cy="42"/>
                <a:chOff x="3423" y="1123"/>
                <a:chExt cx="16" cy="42"/>
              </a:xfrm>
            </p:grpSpPr>
            <p:sp>
              <p:nvSpPr>
                <p:cNvPr id="282" name="AutoShape 95"/>
                <p:cNvSpPr>
                  <a:spLocks noChangeArrowheads="1"/>
                </p:cNvSpPr>
                <p:nvPr/>
              </p:nvSpPr>
              <p:spPr bwMode="auto">
                <a:xfrm rot="5400000">
                  <a:off x="3420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3" name="AutoShape 96"/>
                <p:cNvSpPr>
                  <a:spLocks noChangeArrowheads="1"/>
                </p:cNvSpPr>
                <p:nvPr/>
              </p:nvSpPr>
              <p:spPr bwMode="auto">
                <a:xfrm rot="5400000">
                  <a:off x="3420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" name="Group 97"/>
              <p:cNvGrpSpPr>
                <a:grpSpLocks/>
              </p:cNvGrpSpPr>
              <p:nvPr/>
            </p:nvGrpSpPr>
            <p:grpSpPr bwMode="auto">
              <a:xfrm>
                <a:off x="3453" y="1123"/>
                <a:ext cx="16" cy="42"/>
                <a:chOff x="3453" y="1123"/>
                <a:chExt cx="16" cy="42"/>
              </a:xfrm>
            </p:grpSpPr>
            <p:sp>
              <p:nvSpPr>
                <p:cNvPr id="280" name="AutoShape 98"/>
                <p:cNvSpPr>
                  <a:spLocks noChangeArrowheads="1"/>
                </p:cNvSpPr>
                <p:nvPr/>
              </p:nvSpPr>
              <p:spPr bwMode="auto">
                <a:xfrm rot="5400000">
                  <a:off x="3451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1" name="AutoShape 99"/>
                <p:cNvSpPr>
                  <a:spLocks noChangeArrowheads="1"/>
                </p:cNvSpPr>
                <p:nvPr/>
              </p:nvSpPr>
              <p:spPr bwMode="auto">
                <a:xfrm rot="5400000">
                  <a:off x="3450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2" name="Group 100"/>
              <p:cNvGrpSpPr>
                <a:grpSpLocks/>
              </p:cNvGrpSpPr>
              <p:nvPr/>
            </p:nvGrpSpPr>
            <p:grpSpPr bwMode="auto">
              <a:xfrm>
                <a:off x="3547" y="1123"/>
                <a:ext cx="16" cy="42"/>
                <a:chOff x="3547" y="1123"/>
                <a:chExt cx="16" cy="42"/>
              </a:xfrm>
            </p:grpSpPr>
            <p:sp>
              <p:nvSpPr>
                <p:cNvPr id="278" name="AutoShape 101"/>
                <p:cNvSpPr>
                  <a:spLocks noChangeArrowheads="1"/>
                </p:cNvSpPr>
                <p:nvPr/>
              </p:nvSpPr>
              <p:spPr bwMode="auto">
                <a:xfrm rot="5400000">
                  <a:off x="3544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" name="AutoShape 102"/>
                <p:cNvSpPr>
                  <a:spLocks noChangeArrowheads="1"/>
                </p:cNvSpPr>
                <p:nvPr/>
              </p:nvSpPr>
              <p:spPr bwMode="auto">
                <a:xfrm rot="5400000">
                  <a:off x="3544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3" name="Group 103"/>
              <p:cNvGrpSpPr>
                <a:grpSpLocks/>
              </p:cNvGrpSpPr>
              <p:nvPr/>
            </p:nvGrpSpPr>
            <p:grpSpPr bwMode="auto">
              <a:xfrm>
                <a:off x="3516" y="1123"/>
                <a:ext cx="16" cy="42"/>
                <a:chOff x="3516" y="1123"/>
                <a:chExt cx="16" cy="42"/>
              </a:xfrm>
            </p:grpSpPr>
            <p:sp>
              <p:nvSpPr>
                <p:cNvPr id="276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3513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" name="AutoShape 105"/>
                <p:cNvSpPr>
                  <a:spLocks noChangeArrowheads="1"/>
                </p:cNvSpPr>
                <p:nvPr/>
              </p:nvSpPr>
              <p:spPr bwMode="auto">
                <a:xfrm rot="5400000">
                  <a:off x="3513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4" name="Group 106"/>
              <p:cNvGrpSpPr>
                <a:grpSpLocks/>
              </p:cNvGrpSpPr>
              <p:nvPr/>
            </p:nvGrpSpPr>
            <p:grpSpPr bwMode="auto">
              <a:xfrm>
                <a:off x="3488" y="1123"/>
                <a:ext cx="15" cy="42"/>
                <a:chOff x="3488" y="1123"/>
                <a:chExt cx="15" cy="42"/>
              </a:xfrm>
            </p:grpSpPr>
            <p:sp>
              <p:nvSpPr>
                <p:cNvPr id="274" name="AutoShape 107"/>
                <p:cNvSpPr>
                  <a:spLocks noChangeArrowheads="1"/>
                </p:cNvSpPr>
                <p:nvPr/>
              </p:nvSpPr>
              <p:spPr bwMode="auto">
                <a:xfrm rot="5400000">
                  <a:off x="3482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AutoShape 108"/>
                <p:cNvSpPr>
                  <a:spLocks noChangeArrowheads="1"/>
                </p:cNvSpPr>
                <p:nvPr/>
              </p:nvSpPr>
              <p:spPr bwMode="auto">
                <a:xfrm rot="5400000">
                  <a:off x="3485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5" name="Group 109"/>
              <p:cNvGrpSpPr>
                <a:grpSpLocks/>
              </p:cNvGrpSpPr>
              <p:nvPr/>
            </p:nvGrpSpPr>
            <p:grpSpPr bwMode="auto">
              <a:xfrm>
                <a:off x="3613" y="1123"/>
                <a:ext cx="15" cy="42"/>
                <a:chOff x="3613" y="1123"/>
                <a:chExt cx="15" cy="42"/>
              </a:xfrm>
            </p:grpSpPr>
            <p:sp>
              <p:nvSpPr>
                <p:cNvPr id="272" name="AutoShape 110"/>
                <p:cNvSpPr>
                  <a:spLocks noChangeArrowheads="1"/>
                </p:cNvSpPr>
                <p:nvPr/>
              </p:nvSpPr>
              <p:spPr bwMode="auto">
                <a:xfrm rot="5400000">
                  <a:off x="3606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3" name="AutoShape 111"/>
                <p:cNvSpPr>
                  <a:spLocks noChangeArrowheads="1"/>
                </p:cNvSpPr>
                <p:nvPr/>
              </p:nvSpPr>
              <p:spPr bwMode="auto">
                <a:xfrm rot="5400000">
                  <a:off x="3610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112"/>
              <p:cNvGrpSpPr>
                <a:grpSpLocks/>
              </p:cNvGrpSpPr>
              <p:nvPr/>
            </p:nvGrpSpPr>
            <p:grpSpPr bwMode="auto">
              <a:xfrm>
                <a:off x="3640" y="1123"/>
                <a:ext cx="16" cy="42"/>
                <a:chOff x="3640" y="1123"/>
                <a:chExt cx="16" cy="42"/>
              </a:xfrm>
            </p:grpSpPr>
            <p:sp>
              <p:nvSpPr>
                <p:cNvPr id="270" name="AutoShape 113"/>
                <p:cNvSpPr>
                  <a:spLocks noChangeArrowheads="1"/>
                </p:cNvSpPr>
                <p:nvPr/>
              </p:nvSpPr>
              <p:spPr bwMode="auto">
                <a:xfrm rot="5400000">
                  <a:off x="3638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AutoShape 114"/>
                <p:cNvSpPr>
                  <a:spLocks noChangeArrowheads="1"/>
                </p:cNvSpPr>
                <p:nvPr/>
              </p:nvSpPr>
              <p:spPr bwMode="auto">
                <a:xfrm rot="5400000">
                  <a:off x="3637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oup 115"/>
              <p:cNvGrpSpPr>
                <a:grpSpLocks/>
              </p:cNvGrpSpPr>
              <p:nvPr/>
            </p:nvGrpSpPr>
            <p:grpSpPr bwMode="auto">
              <a:xfrm>
                <a:off x="3578" y="1123"/>
                <a:ext cx="16" cy="42"/>
                <a:chOff x="3578" y="1123"/>
                <a:chExt cx="16" cy="42"/>
              </a:xfrm>
            </p:grpSpPr>
            <p:sp>
              <p:nvSpPr>
                <p:cNvPr id="268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3575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AutoShape 117"/>
                <p:cNvSpPr>
                  <a:spLocks noChangeArrowheads="1"/>
                </p:cNvSpPr>
                <p:nvPr/>
              </p:nvSpPr>
              <p:spPr bwMode="auto">
                <a:xfrm rot="5400000">
                  <a:off x="3575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7" name="Group 118"/>
            <p:cNvGrpSpPr>
              <a:grpSpLocks/>
            </p:cNvGrpSpPr>
            <p:nvPr/>
          </p:nvGrpSpPr>
          <p:grpSpPr bwMode="auto">
            <a:xfrm>
              <a:off x="3643" y="1123"/>
              <a:ext cx="270" cy="159"/>
              <a:chOff x="3643" y="1123"/>
              <a:chExt cx="270" cy="159"/>
            </a:xfrm>
          </p:grpSpPr>
          <p:sp>
            <p:nvSpPr>
              <p:cNvPr id="218" name="Freeform 119"/>
              <p:cNvSpPr>
                <a:spLocks noChangeArrowheads="1"/>
              </p:cNvSpPr>
              <p:nvPr/>
            </p:nvSpPr>
            <p:spPr bwMode="auto">
              <a:xfrm rot="5400000">
                <a:off x="3597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Freeform 120"/>
              <p:cNvSpPr>
                <a:spLocks noChangeArrowheads="1"/>
              </p:cNvSpPr>
              <p:nvPr/>
            </p:nvSpPr>
            <p:spPr bwMode="auto">
              <a:xfrm rot="5400000">
                <a:off x="3721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Freeform 121"/>
              <p:cNvSpPr>
                <a:spLocks noChangeArrowheads="1"/>
              </p:cNvSpPr>
              <p:nvPr/>
            </p:nvSpPr>
            <p:spPr bwMode="auto">
              <a:xfrm rot="5400000">
                <a:off x="3843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Freeform 122"/>
              <p:cNvSpPr>
                <a:spLocks noChangeArrowheads="1"/>
              </p:cNvSpPr>
              <p:nvPr/>
            </p:nvSpPr>
            <p:spPr bwMode="auto">
              <a:xfrm rot="5400000">
                <a:off x="3749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123"/>
              <p:cNvSpPr>
                <a:spLocks noChangeArrowheads="1"/>
              </p:cNvSpPr>
              <p:nvPr/>
            </p:nvSpPr>
            <p:spPr bwMode="auto">
              <a:xfrm rot="5400000">
                <a:off x="3656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Freeform 124"/>
              <p:cNvSpPr>
                <a:spLocks noChangeArrowheads="1"/>
              </p:cNvSpPr>
              <p:nvPr/>
            </p:nvSpPr>
            <p:spPr bwMode="auto">
              <a:xfrm rot="5400000">
                <a:off x="3780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125"/>
              <p:cNvSpPr>
                <a:spLocks noChangeArrowheads="1"/>
              </p:cNvSpPr>
              <p:nvPr/>
            </p:nvSpPr>
            <p:spPr bwMode="auto">
              <a:xfrm rot="5400000">
                <a:off x="3691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Freeform 126"/>
              <p:cNvSpPr>
                <a:spLocks noChangeArrowheads="1"/>
              </p:cNvSpPr>
              <p:nvPr/>
            </p:nvSpPr>
            <p:spPr bwMode="auto">
              <a:xfrm rot="5400000">
                <a:off x="3815" y="1212"/>
                <a:ext cx="11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Freeform 127"/>
              <p:cNvSpPr>
                <a:spLocks noChangeArrowheads="1"/>
              </p:cNvSpPr>
              <p:nvPr/>
            </p:nvSpPr>
            <p:spPr bwMode="auto">
              <a:xfrm rot="5400000">
                <a:off x="3625" y="1212"/>
                <a:ext cx="11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4"/>
                  </a:cxn>
                  <a:cxn ang="0">
                    <a:pos x="223" y="63"/>
                  </a:cxn>
                  <a:cxn ang="0">
                    <a:pos x="335" y="0"/>
                  </a:cxn>
                </a:cxnLst>
                <a:rect l="0" t="0" r="r" b="b"/>
                <a:pathLst>
                  <a:path w="335" h="74">
                    <a:moveTo>
                      <a:pt x="0" y="0"/>
                    </a:moveTo>
                    <a:cubicBezTo>
                      <a:pt x="20" y="11"/>
                      <a:pt x="85" y="54"/>
                      <a:pt x="122" y="64"/>
                    </a:cubicBezTo>
                    <a:cubicBezTo>
                      <a:pt x="159" y="74"/>
                      <a:pt x="188" y="74"/>
                      <a:pt x="223" y="63"/>
                    </a:cubicBezTo>
                    <a:cubicBezTo>
                      <a:pt x="258" y="52"/>
                      <a:pt x="312" y="13"/>
                      <a:pt x="335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7" name="Group 128"/>
              <p:cNvGrpSpPr>
                <a:grpSpLocks/>
              </p:cNvGrpSpPr>
              <p:nvPr/>
            </p:nvGrpSpPr>
            <p:grpSpPr bwMode="auto">
              <a:xfrm>
                <a:off x="3671" y="1123"/>
                <a:ext cx="16" cy="42"/>
                <a:chOff x="3671" y="1123"/>
                <a:chExt cx="16" cy="42"/>
              </a:xfrm>
            </p:grpSpPr>
            <p:sp>
              <p:nvSpPr>
                <p:cNvPr id="249" name="AutoShape 129"/>
                <p:cNvSpPr>
                  <a:spLocks noChangeArrowheads="1"/>
                </p:cNvSpPr>
                <p:nvPr/>
              </p:nvSpPr>
              <p:spPr bwMode="auto">
                <a:xfrm rot="5400000">
                  <a:off x="3668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" name="AutoShape 130"/>
                <p:cNvSpPr>
                  <a:spLocks noChangeArrowheads="1"/>
                </p:cNvSpPr>
                <p:nvPr/>
              </p:nvSpPr>
              <p:spPr bwMode="auto">
                <a:xfrm rot="5400000">
                  <a:off x="3668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31"/>
              <p:cNvGrpSpPr>
                <a:grpSpLocks/>
              </p:cNvGrpSpPr>
              <p:nvPr/>
            </p:nvGrpSpPr>
            <p:grpSpPr bwMode="auto">
              <a:xfrm>
                <a:off x="3702" y="1123"/>
                <a:ext cx="16" cy="42"/>
                <a:chOff x="3702" y="1123"/>
                <a:chExt cx="16" cy="42"/>
              </a:xfrm>
            </p:grpSpPr>
            <p:sp>
              <p:nvSpPr>
                <p:cNvPr id="247" name="AutoShape 132"/>
                <p:cNvSpPr>
                  <a:spLocks noChangeArrowheads="1"/>
                </p:cNvSpPr>
                <p:nvPr/>
              </p:nvSpPr>
              <p:spPr bwMode="auto">
                <a:xfrm rot="5400000">
                  <a:off x="3699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" name="AutoShape 133"/>
                <p:cNvSpPr>
                  <a:spLocks noChangeArrowheads="1"/>
                </p:cNvSpPr>
                <p:nvPr/>
              </p:nvSpPr>
              <p:spPr bwMode="auto">
                <a:xfrm rot="5400000">
                  <a:off x="3699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34"/>
              <p:cNvGrpSpPr>
                <a:grpSpLocks/>
              </p:cNvGrpSpPr>
              <p:nvPr/>
            </p:nvGrpSpPr>
            <p:grpSpPr bwMode="auto">
              <a:xfrm>
                <a:off x="3795" y="1123"/>
                <a:ext cx="16" cy="42"/>
                <a:chOff x="3795" y="1123"/>
                <a:chExt cx="16" cy="42"/>
              </a:xfrm>
            </p:grpSpPr>
            <p:sp>
              <p:nvSpPr>
                <p:cNvPr id="245" name="AutoShape 135"/>
                <p:cNvSpPr>
                  <a:spLocks noChangeArrowheads="1"/>
                </p:cNvSpPr>
                <p:nvPr/>
              </p:nvSpPr>
              <p:spPr bwMode="auto">
                <a:xfrm rot="5400000">
                  <a:off x="3793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3792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0" name="Group 137"/>
              <p:cNvGrpSpPr>
                <a:grpSpLocks/>
              </p:cNvGrpSpPr>
              <p:nvPr/>
            </p:nvGrpSpPr>
            <p:grpSpPr bwMode="auto">
              <a:xfrm>
                <a:off x="3764" y="1123"/>
                <a:ext cx="16" cy="42"/>
                <a:chOff x="3764" y="1123"/>
                <a:chExt cx="16" cy="42"/>
              </a:xfrm>
            </p:grpSpPr>
            <p:sp>
              <p:nvSpPr>
                <p:cNvPr id="243" name="AutoShape 138"/>
                <p:cNvSpPr>
                  <a:spLocks noChangeArrowheads="1"/>
                </p:cNvSpPr>
                <p:nvPr/>
              </p:nvSpPr>
              <p:spPr bwMode="auto">
                <a:xfrm rot="5400000">
                  <a:off x="3762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" name="AutoShape 139"/>
                <p:cNvSpPr>
                  <a:spLocks noChangeArrowheads="1"/>
                </p:cNvSpPr>
                <p:nvPr/>
              </p:nvSpPr>
              <p:spPr bwMode="auto">
                <a:xfrm rot="5400000">
                  <a:off x="3761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140"/>
              <p:cNvGrpSpPr>
                <a:grpSpLocks/>
              </p:cNvGrpSpPr>
              <p:nvPr/>
            </p:nvGrpSpPr>
            <p:grpSpPr bwMode="auto">
              <a:xfrm>
                <a:off x="3737" y="1123"/>
                <a:ext cx="15" cy="42"/>
                <a:chOff x="3737" y="1123"/>
                <a:chExt cx="15" cy="42"/>
              </a:xfrm>
            </p:grpSpPr>
            <p:sp>
              <p:nvSpPr>
                <p:cNvPr id="241" name="AutoShape 141"/>
                <p:cNvSpPr>
                  <a:spLocks noChangeArrowheads="1"/>
                </p:cNvSpPr>
                <p:nvPr/>
              </p:nvSpPr>
              <p:spPr bwMode="auto">
                <a:xfrm rot="5400000">
                  <a:off x="3730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142"/>
                <p:cNvSpPr>
                  <a:spLocks noChangeArrowheads="1"/>
                </p:cNvSpPr>
                <p:nvPr/>
              </p:nvSpPr>
              <p:spPr bwMode="auto">
                <a:xfrm rot="5400000">
                  <a:off x="3734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2" name="Group 143"/>
              <p:cNvGrpSpPr>
                <a:grpSpLocks/>
              </p:cNvGrpSpPr>
              <p:nvPr/>
            </p:nvGrpSpPr>
            <p:grpSpPr bwMode="auto">
              <a:xfrm>
                <a:off x="3861" y="1123"/>
                <a:ext cx="15" cy="42"/>
                <a:chOff x="3861" y="1123"/>
                <a:chExt cx="15" cy="42"/>
              </a:xfrm>
            </p:grpSpPr>
            <p:sp>
              <p:nvSpPr>
                <p:cNvPr id="239" name="AutoShape 144"/>
                <p:cNvSpPr>
                  <a:spLocks noChangeArrowheads="1"/>
                </p:cNvSpPr>
                <p:nvPr/>
              </p:nvSpPr>
              <p:spPr bwMode="auto">
                <a:xfrm rot="5400000">
                  <a:off x="3854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AutoShape 145"/>
                <p:cNvSpPr>
                  <a:spLocks noChangeArrowheads="1"/>
                </p:cNvSpPr>
                <p:nvPr/>
              </p:nvSpPr>
              <p:spPr bwMode="auto">
                <a:xfrm rot="5400000">
                  <a:off x="3858" y="1126"/>
                  <a:ext cx="22" cy="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3" name="Group 146"/>
              <p:cNvGrpSpPr>
                <a:grpSpLocks/>
              </p:cNvGrpSpPr>
              <p:nvPr/>
            </p:nvGrpSpPr>
            <p:grpSpPr bwMode="auto">
              <a:xfrm>
                <a:off x="3889" y="1123"/>
                <a:ext cx="16" cy="42"/>
                <a:chOff x="3889" y="1123"/>
                <a:chExt cx="16" cy="42"/>
              </a:xfrm>
            </p:grpSpPr>
            <p:sp>
              <p:nvSpPr>
                <p:cNvPr id="237" name="AutoShape 147"/>
                <p:cNvSpPr>
                  <a:spLocks noChangeArrowheads="1"/>
                </p:cNvSpPr>
                <p:nvPr/>
              </p:nvSpPr>
              <p:spPr bwMode="auto">
                <a:xfrm rot="5400000">
                  <a:off x="3886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3886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4" name="Group 149"/>
              <p:cNvGrpSpPr>
                <a:grpSpLocks/>
              </p:cNvGrpSpPr>
              <p:nvPr/>
            </p:nvGrpSpPr>
            <p:grpSpPr bwMode="auto">
              <a:xfrm>
                <a:off x="3826" y="1123"/>
                <a:ext cx="16" cy="42"/>
                <a:chOff x="3826" y="1123"/>
                <a:chExt cx="16" cy="42"/>
              </a:xfrm>
            </p:grpSpPr>
            <p:sp>
              <p:nvSpPr>
                <p:cNvPr id="235" name="AutoShape 150"/>
                <p:cNvSpPr>
                  <a:spLocks noChangeArrowheads="1"/>
                </p:cNvSpPr>
                <p:nvPr/>
              </p:nvSpPr>
              <p:spPr bwMode="auto">
                <a:xfrm rot="5400000">
                  <a:off x="3823" y="1152"/>
                  <a:ext cx="22" cy="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" name="AutoShape 151"/>
                <p:cNvSpPr>
                  <a:spLocks noChangeArrowheads="1"/>
                </p:cNvSpPr>
                <p:nvPr/>
              </p:nvSpPr>
              <p:spPr bwMode="auto">
                <a:xfrm rot="5400000">
                  <a:off x="3823" y="1126"/>
                  <a:ext cx="22" cy="1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6" name="Rectangle 6"/>
          <p:cNvSpPr>
            <a:spLocks noChangeArrowheads="1"/>
          </p:cNvSpPr>
          <p:nvPr/>
        </p:nvSpPr>
        <p:spPr bwMode="auto">
          <a:xfrm>
            <a:off x="5410200" y="5181600"/>
            <a:ext cx="685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Dsolve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57" name="Left-Up Arrow 356"/>
          <p:cNvSpPr/>
          <p:nvPr/>
        </p:nvSpPr>
        <p:spPr bwMode="auto">
          <a:xfrm>
            <a:off x="6172200" y="5181600"/>
            <a:ext cx="1447800" cy="838200"/>
          </a:xfrm>
          <a:prstGeom prst="leftUpArrow">
            <a:avLst>
              <a:gd name="adj1" fmla="val 29743"/>
              <a:gd name="adj2" fmla="val 25000"/>
              <a:gd name="adj3" fmla="val 273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9" name="Left-Up Arrow 358"/>
          <p:cNvSpPr/>
          <p:nvPr/>
        </p:nvSpPr>
        <p:spPr bwMode="auto">
          <a:xfrm flipH="1">
            <a:off x="3886200" y="5181600"/>
            <a:ext cx="1447800" cy="838200"/>
          </a:xfrm>
          <a:prstGeom prst="leftUpArrow">
            <a:avLst>
              <a:gd name="adj1" fmla="val 29743"/>
              <a:gd name="adj2" fmla="val 25000"/>
              <a:gd name="adj3" fmla="val 273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667000" y="5029200"/>
            <a:ext cx="6477000" cy="15240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The Multiscale Object-Oriented Simulation Environment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hlinkClick r:id="rId2"/>
              </a:rPr>
              <a:t>http://moose.ncbs.res.in</a:t>
            </a:r>
            <a:r>
              <a:rPr lang="en-US" sz="2000">
                <a:solidFill>
                  <a:schemeClr val="accent2"/>
                </a:solidFill>
              </a:rPr>
              <a:t>, 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http://sourceforge.net/projects/moose/</a:t>
            </a:r>
            <a:endParaRPr lang="en-US" sz="2000">
              <a:solidFill>
                <a:schemeClr val="accent2"/>
              </a:solidFill>
            </a:endParaRP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LGPL but uses GPL modules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C++/Python/Qt/GSL/OpenGL and many many more…</a:t>
            </a:r>
          </a:p>
        </p:txBody>
      </p:sp>
      <p:pic>
        <p:nvPicPr>
          <p:cNvPr id="308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825" y="828675"/>
            <a:ext cx="73469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numbers: Brain</a:t>
            </a:r>
            <a:endParaRPr lang="en-US" dirty="0"/>
          </a:p>
        </p:txBody>
      </p:sp>
      <p:pic>
        <p:nvPicPr>
          <p:cNvPr id="3" name="Picture 11" descr="br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1"/>
            <a:ext cx="3739819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urkinje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171029" y="4402319"/>
            <a:ext cx="2724571" cy="237948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 l="20800" t="4800" r="25600" b="7200"/>
          <a:stretch>
            <a:fillRect/>
          </a:stretch>
        </p:blipFill>
        <p:spPr bwMode="auto">
          <a:xfrm>
            <a:off x="4038600" y="4784759"/>
            <a:ext cx="1828800" cy="200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15" descr="smoldyn_dif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62800" y="5105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62400" y="1366421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1e11 cells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1e15 synapses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10000? reactions per synapse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Electrical events: &lt; 1 ms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Chemical events: 1s -&gt; 1000 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Structural events: 100s -&gt; months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Lifetime of a protein: days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Lifetime of a neuron: 100 years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Lifetime of a memory: 100 years.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1371600"/>
            <a:ext cx="3505200" cy="2405414"/>
            <a:chOff x="533400" y="1295400"/>
            <a:chExt cx="6551337" cy="4495800"/>
          </a:xfrm>
        </p:grpSpPr>
        <p:pic>
          <p:nvPicPr>
            <p:cNvPr id="7" name="Picture 6" descr="AMPAR_bidir_cell_2011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33400" y="1295400"/>
              <a:ext cx="6551337" cy="449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 rot="5400000">
              <a:off x="5943592" y="2362200"/>
              <a:ext cx="152400" cy="304801"/>
              <a:chOff x="3886200" y="3810000"/>
              <a:chExt cx="381000" cy="533400"/>
            </a:xfrm>
          </p:grpSpPr>
          <p:sp>
            <p:nvSpPr>
              <p:cNvPr id="73" name="Can 6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4" name="Can 5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400000">
              <a:off x="5943592" y="2590800"/>
              <a:ext cx="152400" cy="304801"/>
              <a:chOff x="3886200" y="3810000"/>
              <a:chExt cx="381000" cy="533400"/>
            </a:xfrm>
          </p:grpSpPr>
          <p:sp>
            <p:nvSpPr>
              <p:cNvPr id="71" name="Can 9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2" name="Can 10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1"/>
            <p:cNvGrpSpPr/>
            <p:nvPr/>
          </p:nvGrpSpPr>
          <p:grpSpPr>
            <a:xfrm rot="5400000">
              <a:off x="5943592" y="2819400"/>
              <a:ext cx="152400" cy="304801"/>
              <a:chOff x="3886200" y="3810000"/>
              <a:chExt cx="381000" cy="533400"/>
            </a:xfrm>
          </p:grpSpPr>
          <p:sp>
            <p:nvSpPr>
              <p:cNvPr id="69" name="Can 12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0" name="Can 13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4"/>
            <p:cNvGrpSpPr/>
            <p:nvPr/>
          </p:nvGrpSpPr>
          <p:grpSpPr>
            <a:xfrm rot="5400000">
              <a:off x="5943592" y="3048000"/>
              <a:ext cx="152400" cy="304801"/>
              <a:chOff x="3886200" y="3810000"/>
              <a:chExt cx="381000" cy="533400"/>
            </a:xfrm>
          </p:grpSpPr>
          <p:sp>
            <p:nvSpPr>
              <p:cNvPr id="67" name="Can 15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8" name="Can 16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7"/>
            <p:cNvGrpSpPr/>
            <p:nvPr/>
          </p:nvGrpSpPr>
          <p:grpSpPr>
            <a:xfrm rot="5400000">
              <a:off x="5943592" y="3276600"/>
              <a:ext cx="152400" cy="304801"/>
              <a:chOff x="3886200" y="3810000"/>
              <a:chExt cx="381000" cy="533400"/>
            </a:xfrm>
          </p:grpSpPr>
          <p:sp>
            <p:nvSpPr>
              <p:cNvPr id="65" name="Can 18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Can 19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0"/>
            <p:cNvGrpSpPr/>
            <p:nvPr/>
          </p:nvGrpSpPr>
          <p:grpSpPr>
            <a:xfrm rot="5400000">
              <a:off x="5943592" y="3505200"/>
              <a:ext cx="152400" cy="304801"/>
              <a:chOff x="3886200" y="3810000"/>
              <a:chExt cx="381000" cy="533400"/>
            </a:xfrm>
          </p:grpSpPr>
          <p:sp>
            <p:nvSpPr>
              <p:cNvPr id="63" name="Can 21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4" name="Can 22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3"/>
            <p:cNvGrpSpPr/>
            <p:nvPr/>
          </p:nvGrpSpPr>
          <p:grpSpPr>
            <a:xfrm rot="5400000">
              <a:off x="5943592" y="3733800"/>
              <a:ext cx="152400" cy="304801"/>
              <a:chOff x="3886200" y="3810000"/>
              <a:chExt cx="381000" cy="533400"/>
            </a:xfrm>
          </p:grpSpPr>
          <p:sp>
            <p:nvSpPr>
              <p:cNvPr id="61" name="Can 24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2" name="Can 61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6"/>
            <p:cNvGrpSpPr/>
            <p:nvPr/>
          </p:nvGrpSpPr>
          <p:grpSpPr>
            <a:xfrm rot="5400000">
              <a:off x="5943592" y="3962400"/>
              <a:ext cx="152400" cy="304801"/>
              <a:chOff x="3886200" y="3810000"/>
              <a:chExt cx="381000" cy="533400"/>
            </a:xfrm>
          </p:grpSpPr>
          <p:sp>
            <p:nvSpPr>
              <p:cNvPr id="59" name="Can 58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29"/>
            <p:cNvGrpSpPr/>
            <p:nvPr/>
          </p:nvGrpSpPr>
          <p:grpSpPr>
            <a:xfrm rot="5400000">
              <a:off x="5943592" y="4191000"/>
              <a:ext cx="152400" cy="304801"/>
              <a:chOff x="3886200" y="3810000"/>
              <a:chExt cx="381000" cy="533400"/>
            </a:xfrm>
          </p:grpSpPr>
          <p:sp>
            <p:nvSpPr>
              <p:cNvPr id="57" name="Can 56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Can 57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7" name="Group 32"/>
            <p:cNvGrpSpPr/>
            <p:nvPr/>
          </p:nvGrpSpPr>
          <p:grpSpPr>
            <a:xfrm rot="5400000">
              <a:off x="5943592" y="4419600"/>
              <a:ext cx="152400" cy="304801"/>
              <a:chOff x="3886200" y="3810000"/>
              <a:chExt cx="381000" cy="533400"/>
            </a:xfrm>
          </p:grpSpPr>
          <p:sp>
            <p:nvSpPr>
              <p:cNvPr id="55" name="Can 54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6" name="Can 55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35"/>
            <p:cNvGrpSpPr/>
            <p:nvPr/>
          </p:nvGrpSpPr>
          <p:grpSpPr>
            <a:xfrm rot="5400000">
              <a:off x="5943592" y="4648200"/>
              <a:ext cx="152400" cy="304801"/>
              <a:chOff x="3886200" y="3810000"/>
              <a:chExt cx="381000" cy="533400"/>
            </a:xfrm>
          </p:grpSpPr>
          <p:sp>
            <p:nvSpPr>
              <p:cNvPr id="53" name="Can 52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9" name="Group 42"/>
            <p:cNvGrpSpPr/>
            <p:nvPr/>
          </p:nvGrpSpPr>
          <p:grpSpPr>
            <a:xfrm rot="5400000">
              <a:off x="3581392" y="2362200"/>
              <a:ext cx="152400" cy="304801"/>
              <a:chOff x="3886200" y="3810000"/>
              <a:chExt cx="381000" cy="533400"/>
            </a:xfrm>
          </p:grpSpPr>
          <p:sp>
            <p:nvSpPr>
              <p:cNvPr id="51" name="Can 50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Can 51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0" name="Group 45"/>
            <p:cNvGrpSpPr/>
            <p:nvPr/>
          </p:nvGrpSpPr>
          <p:grpSpPr>
            <a:xfrm rot="5400000">
              <a:off x="3581392" y="2590800"/>
              <a:ext cx="152400" cy="304801"/>
              <a:chOff x="3886200" y="3810000"/>
              <a:chExt cx="381000" cy="533400"/>
            </a:xfrm>
          </p:grpSpPr>
          <p:sp>
            <p:nvSpPr>
              <p:cNvPr id="49" name="Can 48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1" name="Group 48"/>
            <p:cNvGrpSpPr/>
            <p:nvPr/>
          </p:nvGrpSpPr>
          <p:grpSpPr>
            <a:xfrm rot="5400000">
              <a:off x="3581392" y="2819400"/>
              <a:ext cx="152400" cy="304801"/>
              <a:chOff x="3886200" y="3810000"/>
              <a:chExt cx="381000" cy="533400"/>
            </a:xfrm>
          </p:grpSpPr>
          <p:sp>
            <p:nvSpPr>
              <p:cNvPr id="47" name="Can 46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2" name="Group 51"/>
            <p:cNvGrpSpPr/>
            <p:nvPr/>
          </p:nvGrpSpPr>
          <p:grpSpPr>
            <a:xfrm rot="5400000">
              <a:off x="3581392" y="3048000"/>
              <a:ext cx="152400" cy="304801"/>
              <a:chOff x="3886200" y="3810000"/>
              <a:chExt cx="381000" cy="533400"/>
            </a:xfrm>
          </p:grpSpPr>
          <p:sp>
            <p:nvSpPr>
              <p:cNvPr id="45" name="Can 44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6" name="Can 45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3" name="Group 54"/>
            <p:cNvGrpSpPr/>
            <p:nvPr/>
          </p:nvGrpSpPr>
          <p:grpSpPr>
            <a:xfrm rot="5400000">
              <a:off x="3581392" y="3276600"/>
              <a:ext cx="152400" cy="304801"/>
              <a:chOff x="3886200" y="3810000"/>
              <a:chExt cx="381000" cy="533400"/>
            </a:xfrm>
          </p:grpSpPr>
          <p:sp>
            <p:nvSpPr>
              <p:cNvPr id="43" name="Can 42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4" name="Group 57"/>
            <p:cNvGrpSpPr/>
            <p:nvPr/>
          </p:nvGrpSpPr>
          <p:grpSpPr>
            <a:xfrm rot="5400000">
              <a:off x="3581392" y="3505200"/>
              <a:ext cx="152400" cy="304801"/>
              <a:chOff x="3886200" y="3810000"/>
              <a:chExt cx="381000" cy="533400"/>
            </a:xfrm>
          </p:grpSpPr>
          <p:sp>
            <p:nvSpPr>
              <p:cNvPr id="41" name="Can 40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5" name="Group 60"/>
            <p:cNvGrpSpPr/>
            <p:nvPr/>
          </p:nvGrpSpPr>
          <p:grpSpPr>
            <a:xfrm rot="5400000">
              <a:off x="3581392" y="3733800"/>
              <a:ext cx="152400" cy="304801"/>
              <a:chOff x="3886200" y="3810000"/>
              <a:chExt cx="381000" cy="533400"/>
            </a:xfrm>
          </p:grpSpPr>
          <p:sp>
            <p:nvSpPr>
              <p:cNvPr id="39" name="Can 38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Can 39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6" name="Group 63"/>
            <p:cNvGrpSpPr/>
            <p:nvPr/>
          </p:nvGrpSpPr>
          <p:grpSpPr>
            <a:xfrm rot="5400000">
              <a:off x="3581392" y="3962400"/>
              <a:ext cx="152400" cy="304801"/>
              <a:chOff x="3886200" y="3810000"/>
              <a:chExt cx="381000" cy="533400"/>
            </a:xfrm>
          </p:grpSpPr>
          <p:sp>
            <p:nvSpPr>
              <p:cNvPr id="37" name="Can 36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Can 37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66"/>
            <p:cNvGrpSpPr/>
            <p:nvPr/>
          </p:nvGrpSpPr>
          <p:grpSpPr>
            <a:xfrm rot="5400000">
              <a:off x="3581392" y="4191000"/>
              <a:ext cx="152400" cy="304801"/>
              <a:chOff x="3886200" y="3810000"/>
              <a:chExt cx="381000" cy="533400"/>
            </a:xfrm>
          </p:grpSpPr>
          <p:sp>
            <p:nvSpPr>
              <p:cNvPr id="35" name="Can 34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8" name="Group 69"/>
            <p:cNvGrpSpPr/>
            <p:nvPr/>
          </p:nvGrpSpPr>
          <p:grpSpPr>
            <a:xfrm rot="5400000">
              <a:off x="3581392" y="4419600"/>
              <a:ext cx="152400" cy="304801"/>
              <a:chOff x="3886200" y="3810000"/>
              <a:chExt cx="381000" cy="533400"/>
            </a:xfrm>
          </p:grpSpPr>
          <p:sp>
            <p:nvSpPr>
              <p:cNvPr id="33" name="Can 32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Can 33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9" name="Group 72"/>
            <p:cNvGrpSpPr/>
            <p:nvPr/>
          </p:nvGrpSpPr>
          <p:grpSpPr>
            <a:xfrm rot="5400000">
              <a:off x="3581392" y="4648200"/>
              <a:ext cx="152400" cy="304801"/>
              <a:chOff x="3886200" y="3810000"/>
              <a:chExt cx="381000" cy="533400"/>
            </a:xfrm>
          </p:grpSpPr>
          <p:sp>
            <p:nvSpPr>
              <p:cNvPr id="31" name="Can 30"/>
              <p:cNvSpPr/>
              <p:nvPr/>
            </p:nvSpPr>
            <p:spPr bwMode="auto">
              <a:xfrm>
                <a:off x="4038600" y="4114800"/>
                <a:ext cx="76200" cy="2286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Can 31"/>
              <p:cNvSpPr/>
              <p:nvPr/>
            </p:nvSpPr>
            <p:spPr bwMode="auto">
              <a:xfrm>
                <a:off x="3886200" y="3810000"/>
                <a:ext cx="381000" cy="381000"/>
              </a:xfrm>
              <a:prstGeom prst="ca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8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685800" y="1524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" y="4419600"/>
            <a:ext cx="4267200" cy="1564640"/>
            <a:chOff x="1600200" y="2286000"/>
            <a:chExt cx="6858000" cy="2514600"/>
          </a:xfrm>
        </p:grpSpPr>
        <p:pic>
          <p:nvPicPr>
            <p:cNvPr id="76" name="Picture 213" descr="usb_cell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707176" y="2286000"/>
              <a:ext cx="455356" cy="202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Oval 76"/>
            <p:cNvSpPr/>
            <p:nvPr/>
          </p:nvSpPr>
          <p:spPr bwMode="auto">
            <a:xfrm>
              <a:off x="19050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20574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2098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362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5146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26670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8194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29718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31242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3276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34290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581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37338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0386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209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23622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5146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667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819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971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1242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276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429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581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3733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38862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40386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41910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343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2514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26670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29718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1242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32766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429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3581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3733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38862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40386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43434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4495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6482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1600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1752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1905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2057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2209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2362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2514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2667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2819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2971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3124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3276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3429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358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3733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3124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3276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3429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3581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3733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3886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4038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4191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4343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4495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4648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4800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4953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5105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5257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34290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35814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37338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3886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40386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41910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43434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44958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46482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4800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49530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5105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52578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>
              <a:off x="5410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55626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3733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8862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40386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4191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4343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4495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46482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4800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5105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5257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54102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55626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57150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5867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28194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2971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31242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3276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34290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3581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3733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38862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40386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4191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4343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4495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46482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4800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49530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43434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4495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46482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4800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49530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5105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5257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54102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55626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5715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 bwMode="auto">
            <a:xfrm>
              <a:off x="5867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8" name="Oval 207"/>
            <p:cNvSpPr/>
            <p:nvPr/>
          </p:nvSpPr>
          <p:spPr bwMode="auto">
            <a:xfrm>
              <a:off x="6019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9" name="Oval 208"/>
            <p:cNvSpPr/>
            <p:nvPr/>
          </p:nvSpPr>
          <p:spPr bwMode="auto"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0" name="Oval 209"/>
            <p:cNvSpPr/>
            <p:nvPr/>
          </p:nvSpPr>
          <p:spPr bwMode="auto">
            <a:xfrm>
              <a:off x="6324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1" name="Oval 210"/>
            <p:cNvSpPr/>
            <p:nvPr/>
          </p:nvSpPr>
          <p:spPr bwMode="auto">
            <a:xfrm>
              <a:off x="64770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648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800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953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5105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5257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5410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5562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5715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5867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6019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6172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6324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6477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662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6781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49530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51054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52578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54102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55626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57150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58674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60198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61722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63246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64770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662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67818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6934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70866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4038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910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434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44958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46482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8006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5105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5257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55626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5715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3" name="Oval 252"/>
            <p:cNvSpPr/>
            <p:nvPr/>
          </p:nvSpPr>
          <p:spPr bwMode="auto">
            <a:xfrm>
              <a:off x="58674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4" name="Oval 253"/>
            <p:cNvSpPr/>
            <p:nvPr/>
          </p:nvSpPr>
          <p:spPr bwMode="auto">
            <a:xfrm>
              <a:off x="601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61722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5562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57150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58674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9" name="Oval 258"/>
            <p:cNvSpPr/>
            <p:nvPr/>
          </p:nvSpPr>
          <p:spPr bwMode="auto">
            <a:xfrm>
              <a:off x="60198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0" name="Oval 259"/>
            <p:cNvSpPr/>
            <p:nvPr/>
          </p:nvSpPr>
          <p:spPr bwMode="auto">
            <a:xfrm>
              <a:off x="61722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63246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64770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4" name="Oval 263"/>
            <p:cNvSpPr/>
            <p:nvPr/>
          </p:nvSpPr>
          <p:spPr bwMode="auto">
            <a:xfrm>
              <a:off x="6781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5" name="Oval 264"/>
            <p:cNvSpPr/>
            <p:nvPr/>
          </p:nvSpPr>
          <p:spPr bwMode="auto">
            <a:xfrm>
              <a:off x="69342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6" name="Oval 265"/>
            <p:cNvSpPr/>
            <p:nvPr/>
          </p:nvSpPr>
          <p:spPr bwMode="auto">
            <a:xfrm>
              <a:off x="70866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7239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73914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7543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76962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58674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60198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6324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64770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6629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6781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8" name="Oval 277"/>
            <p:cNvSpPr/>
            <p:nvPr/>
          </p:nvSpPr>
          <p:spPr bwMode="auto">
            <a:xfrm>
              <a:off x="69342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70866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0" name="Oval 279"/>
            <p:cNvSpPr/>
            <p:nvPr/>
          </p:nvSpPr>
          <p:spPr bwMode="auto">
            <a:xfrm>
              <a:off x="72390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1" name="Oval 280"/>
            <p:cNvSpPr/>
            <p:nvPr/>
          </p:nvSpPr>
          <p:spPr bwMode="auto">
            <a:xfrm>
              <a:off x="739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7543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6962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78486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5" name="Oval 284"/>
            <p:cNvSpPr/>
            <p:nvPr/>
          </p:nvSpPr>
          <p:spPr bwMode="auto">
            <a:xfrm>
              <a:off x="80010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61722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7" name="Oval 286"/>
            <p:cNvSpPr/>
            <p:nvPr/>
          </p:nvSpPr>
          <p:spPr bwMode="auto">
            <a:xfrm>
              <a:off x="63246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8" name="Oval 287"/>
            <p:cNvSpPr/>
            <p:nvPr/>
          </p:nvSpPr>
          <p:spPr bwMode="auto"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66294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0" name="Oval 289"/>
            <p:cNvSpPr/>
            <p:nvPr/>
          </p:nvSpPr>
          <p:spPr bwMode="auto">
            <a:xfrm>
              <a:off x="6781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1" name="Oval 290"/>
            <p:cNvSpPr/>
            <p:nvPr/>
          </p:nvSpPr>
          <p:spPr bwMode="auto">
            <a:xfrm>
              <a:off x="69342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2" name="Oval 291"/>
            <p:cNvSpPr/>
            <p:nvPr/>
          </p:nvSpPr>
          <p:spPr bwMode="auto">
            <a:xfrm>
              <a:off x="7086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3" name="Oval 292"/>
            <p:cNvSpPr/>
            <p:nvPr/>
          </p:nvSpPr>
          <p:spPr bwMode="auto">
            <a:xfrm>
              <a:off x="72390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4" name="Oval 293"/>
            <p:cNvSpPr/>
            <p:nvPr/>
          </p:nvSpPr>
          <p:spPr bwMode="auto">
            <a:xfrm>
              <a:off x="73914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5" name="Oval 294"/>
            <p:cNvSpPr/>
            <p:nvPr/>
          </p:nvSpPr>
          <p:spPr bwMode="auto">
            <a:xfrm>
              <a:off x="75438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76962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7848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8" name="Oval 297"/>
            <p:cNvSpPr/>
            <p:nvPr/>
          </p:nvSpPr>
          <p:spPr bwMode="auto">
            <a:xfrm>
              <a:off x="80010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9" name="Oval 298"/>
            <p:cNvSpPr/>
            <p:nvPr/>
          </p:nvSpPr>
          <p:spPr bwMode="auto">
            <a:xfrm>
              <a:off x="8153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0" name="Oval 299"/>
            <p:cNvSpPr/>
            <p:nvPr/>
          </p:nvSpPr>
          <p:spPr bwMode="auto">
            <a:xfrm>
              <a:off x="83058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5257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5410200" y="2667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5562600" y="2819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4" name="Oval 303"/>
            <p:cNvSpPr/>
            <p:nvPr/>
          </p:nvSpPr>
          <p:spPr bwMode="auto">
            <a:xfrm>
              <a:off x="57150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5867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6" name="Oval 305"/>
            <p:cNvSpPr/>
            <p:nvPr/>
          </p:nvSpPr>
          <p:spPr bwMode="auto">
            <a:xfrm>
              <a:off x="6019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7" name="Oval 306"/>
            <p:cNvSpPr/>
            <p:nvPr/>
          </p:nvSpPr>
          <p:spPr bwMode="auto">
            <a:xfrm>
              <a:off x="61722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8" name="Oval 307"/>
            <p:cNvSpPr/>
            <p:nvPr/>
          </p:nvSpPr>
          <p:spPr bwMode="auto">
            <a:xfrm>
              <a:off x="6324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9" name="Oval 308"/>
            <p:cNvSpPr/>
            <p:nvPr/>
          </p:nvSpPr>
          <p:spPr bwMode="auto">
            <a:xfrm>
              <a:off x="6477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0" name="Oval 309"/>
            <p:cNvSpPr/>
            <p:nvPr/>
          </p:nvSpPr>
          <p:spPr bwMode="auto">
            <a:xfrm>
              <a:off x="6629400" y="3886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1" name="Oval 310"/>
            <p:cNvSpPr/>
            <p:nvPr/>
          </p:nvSpPr>
          <p:spPr bwMode="auto">
            <a:xfrm>
              <a:off x="6781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2" name="Oval 311"/>
            <p:cNvSpPr/>
            <p:nvPr/>
          </p:nvSpPr>
          <p:spPr bwMode="auto">
            <a:xfrm>
              <a:off x="69342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7086600" y="4343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72390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5" name="Oval 314"/>
            <p:cNvSpPr/>
            <p:nvPr/>
          </p:nvSpPr>
          <p:spPr bwMode="auto">
            <a:xfrm>
              <a:off x="7391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 bwMode="auto">
            <a:xfrm rot="5400000">
              <a:off x="4609306" y="2856706"/>
              <a:ext cx="8382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/>
            <p:cNvCxnSpPr/>
            <p:nvPr/>
          </p:nvCxnSpPr>
          <p:spPr bwMode="auto">
            <a:xfrm rot="5400000">
              <a:off x="5029994" y="2894806"/>
              <a:ext cx="304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/>
            <p:cNvCxnSpPr/>
            <p:nvPr/>
          </p:nvCxnSpPr>
          <p:spPr bwMode="auto">
            <a:xfrm flipV="1">
              <a:off x="5029200" y="3048000"/>
              <a:ext cx="152400" cy="76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rot="5400000">
              <a:off x="4647406" y="3123406"/>
              <a:ext cx="1524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>
              <a:off x="4724400" y="3200400"/>
              <a:ext cx="304800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1" name="TextBox 320"/>
          <p:cNvSpPr txBox="1"/>
          <p:nvPr/>
        </p:nvSpPr>
        <p:spPr>
          <a:xfrm>
            <a:off x="152400" y="6248400"/>
            <a:ext cx="41633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Multiscale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neuron embedded in LIF network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22" name="Picture 321" descr="multinet_sto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46" y="1524000"/>
            <a:ext cx="4461853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8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8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283</Words>
  <PresentationFormat>On-screen Show (4:3)</PresentationFormat>
  <Paragraphs>138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1_Default Design</vt:lpstr>
      <vt:lpstr>Slide 1</vt:lpstr>
      <vt:lpstr>Slide 2</vt:lpstr>
      <vt:lpstr>Detailed cell+chemical pathways in abstract network</vt:lpstr>
      <vt:lpstr>Modular solvers for multiscaling</vt:lpstr>
      <vt:lpstr>Solver communication</vt:lpstr>
      <vt:lpstr>Slide 6</vt:lpstr>
      <vt:lpstr>Typical numbers: Brain</vt:lpstr>
      <vt:lpstr>All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mechanisms of plasticity</dc:title>
  <cp:lastModifiedBy>bhalla</cp:lastModifiedBy>
  <cp:revision>149</cp:revision>
  <dcterms:modified xsi:type="dcterms:W3CDTF">2014-12-26T10:31:56Z</dcterms:modified>
</cp:coreProperties>
</file>