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3/8/2024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3/8/2024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3/8/2024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3/8/2024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3/8/2024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PRESENTATION</a:t>
            </a:r>
          </a:p>
        </p:txBody>
      </p:sp>
      <p:sp>
        <p:nvSpPr>
          <p:cNvPr id="3" name="Subtitle 2"/>
          <p:cNvSpPr>
            <a:spLocks noGrp="1"/>
          </p:cNvSpPr>
          <p:nvPr>
            <p:ph type="subTitle" idx="1"/>
          </p:nvPr>
        </p:nvSpPr>
        <p:spPr/>
        <p:txBody>
          <a:bodyPr>
            <a:normAutofit fontScale="92500" lnSpcReduction="20000"/>
          </a:bodyPr>
          <a:lstStyle/>
          <a:p>
            <a:r>
              <a:rPr lang="en-US" dirty="0">
                <a:latin typeface="Calibri" panose="020F0502020204030204" pitchFamily="34" charset="0"/>
                <a:cs typeface="Calibri" panose="020F0502020204030204" pitchFamily="34" charset="0"/>
              </a:rPr>
              <a:t>BY : </a:t>
            </a:r>
            <a:r>
              <a:rPr lang="en-US">
                <a:latin typeface="Calibri" panose="020F0502020204030204" pitchFamily="34" charset="0"/>
                <a:cs typeface="Calibri" panose="020F0502020204030204" pitchFamily="34" charset="0"/>
              </a:rPr>
              <a:t>Dilbar Hussain </a:t>
            </a:r>
            <a:r>
              <a:rPr lang="en-US" dirty="0">
                <a:latin typeface="Calibri" panose="020F0502020204030204" pitchFamily="34" charset="0"/>
                <a:cs typeface="Calibri" panose="020F0502020204030204" pitchFamily="34" charset="0"/>
              </a:rPr>
              <a:t>(BSCS VIII)</a:t>
            </a:r>
          </a:p>
          <a:p>
            <a:r>
              <a:rPr lang="en-US" dirty="0">
                <a:latin typeface="Calibri" panose="020F0502020204030204" pitchFamily="34" charset="0"/>
                <a:cs typeface="Calibri" panose="020F0502020204030204" pitchFamily="34" charset="0"/>
              </a:rPr>
              <a:t>Subject: Computer Vision</a:t>
            </a:r>
          </a:p>
        </p:txBody>
      </p:sp>
    </p:spTree>
    <p:extLst>
      <p:ext uri="{BB962C8B-B14F-4D97-AF65-F5344CB8AC3E}">
        <p14:creationId xmlns:p14="http://schemas.microsoft.com/office/powerpoint/2010/main" val="4150040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4659745" cy="1293028"/>
          </a:xfrm>
        </p:spPr>
        <p:txBody>
          <a:bodyPr/>
          <a:lstStyle/>
          <a:p>
            <a:r>
              <a:rPr lang="en-US" b="1" dirty="0"/>
              <a:t>Loss Functions</a:t>
            </a:r>
            <a:endParaRPr lang="en-US" dirty="0"/>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Loss functions measure the difference between the predicted output and the actual output of the network.</a:t>
            </a:r>
          </a:p>
        </p:txBody>
      </p:sp>
    </p:spTree>
    <p:extLst>
      <p:ext uri="{BB962C8B-B14F-4D97-AF65-F5344CB8AC3E}">
        <p14:creationId xmlns:p14="http://schemas.microsoft.com/office/powerpoint/2010/main" val="124070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6507018" cy="1293028"/>
          </a:xfrm>
        </p:spPr>
        <p:txBody>
          <a:bodyPr/>
          <a:lstStyle/>
          <a:p>
            <a:r>
              <a:rPr lang="en-US" b="1" dirty="0"/>
              <a:t>Batch Normalization</a:t>
            </a:r>
            <a:endParaRPr lang="en-US" dirty="0"/>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Batch normalization is a technique used to improve the stability and performance of ANNs by normalizing the inputs to each layer. This helps prevent the vanishing and exploding gradient problems.</a:t>
            </a:r>
          </a:p>
        </p:txBody>
      </p:sp>
    </p:spTree>
    <p:extLst>
      <p:ext uri="{BB962C8B-B14F-4D97-AF65-F5344CB8AC3E}">
        <p14:creationId xmlns:p14="http://schemas.microsoft.com/office/powerpoint/2010/main" val="2951342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9310" y="2916445"/>
            <a:ext cx="3412836" cy="1293028"/>
          </a:xfrm>
        </p:spPr>
        <p:txBody>
          <a:bodyPr/>
          <a:lstStyle/>
          <a:p>
            <a:r>
              <a:rPr lang="en-US" b="1" dirty="0"/>
              <a:t>Thank you</a:t>
            </a:r>
          </a:p>
        </p:txBody>
      </p:sp>
    </p:spTree>
    <p:extLst>
      <p:ext uri="{BB962C8B-B14F-4D97-AF65-F5344CB8AC3E}">
        <p14:creationId xmlns:p14="http://schemas.microsoft.com/office/powerpoint/2010/main" val="83441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939795"/>
          </a:xfrm>
        </p:spPr>
        <p:txBody>
          <a:bodyPr>
            <a:normAutofit/>
          </a:bodyPr>
          <a:lstStyle/>
          <a:p>
            <a:r>
              <a:rPr lang="en-US" sz="4400" dirty="0">
                <a:latin typeface="Calibri" panose="020F0502020204030204" pitchFamily="34" charset="0"/>
                <a:cs typeface="Calibri" panose="020F0502020204030204" pitchFamily="34" charset="0"/>
              </a:rPr>
              <a:t>ANN(Artificial Neural NETWORK</a:t>
            </a:r>
          </a:p>
        </p:txBody>
      </p:sp>
      <p:sp>
        <p:nvSpPr>
          <p:cNvPr id="3" name="Subtitle 2"/>
          <p:cNvSpPr>
            <a:spLocks noGrp="1"/>
          </p:cNvSpPr>
          <p:nvPr>
            <p:ph type="subTitle" idx="1"/>
          </p:nvPr>
        </p:nvSpPr>
        <p:spPr>
          <a:xfrm>
            <a:off x="1371600" y="2743200"/>
            <a:ext cx="9448800" cy="1574801"/>
          </a:xfrm>
        </p:spPr>
        <p:txBody>
          <a:bodyPr/>
          <a:lstStyle/>
          <a:p>
            <a:r>
              <a:rPr lang="en-US" dirty="0">
                <a:latin typeface="Calibri" panose="020F0502020204030204" pitchFamily="34" charset="0"/>
                <a:cs typeface="Calibri" panose="020F0502020204030204" pitchFamily="34" charset="0"/>
              </a:rPr>
              <a:t>ANN stands for Artificial Neural Network. It is a type of machine learning model that is inspired by the structure and function of the human brain.</a:t>
            </a:r>
          </a:p>
        </p:txBody>
      </p:sp>
    </p:spTree>
    <p:extLst>
      <p:ext uri="{BB962C8B-B14F-4D97-AF65-F5344CB8AC3E}">
        <p14:creationId xmlns:p14="http://schemas.microsoft.com/office/powerpoint/2010/main" val="333425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2886364" cy="1293028"/>
          </a:xfrm>
        </p:spPr>
        <p:txBody>
          <a:bodyPr/>
          <a:lstStyle/>
          <a:p>
            <a:r>
              <a:rPr lang="en-US" dirty="0"/>
              <a:t>ANN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073" y="2235200"/>
            <a:ext cx="6613236" cy="3537527"/>
          </a:xfrm>
        </p:spPr>
      </p:pic>
    </p:spTree>
    <p:extLst>
      <p:ext uri="{BB962C8B-B14F-4D97-AF65-F5344CB8AC3E}">
        <p14:creationId xmlns:p14="http://schemas.microsoft.com/office/powerpoint/2010/main" val="299345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0946" y="1803405"/>
            <a:ext cx="5588000" cy="1013686"/>
          </a:xfrm>
        </p:spPr>
        <p:txBody>
          <a:bodyPr/>
          <a:lstStyle/>
          <a:p>
            <a:r>
              <a:rPr lang="en-US" dirty="0"/>
              <a:t>Node </a:t>
            </a:r>
          </a:p>
        </p:txBody>
      </p:sp>
      <p:sp>
        <p:nvSpPr>
          <p:cNvPr id="3" name="Subtitle 2"/>
          <p:cNvSpPr>
            <a:spLocks noGrp="1"/>
          </p:cNvSpPr>
          <p:nvPr>
            <p:ph type="subTitle" idx="1"/>
          </p:nvPr>
        </p:nvSpPr>
        <p:spPr>
          <a:xfrm>
            <a:off x="1371600" y="3632201"/>
            <a:ext cx="9712036" cy="1466272"/>
          </a:xfrm>
        </p:spPr>
        <p:txBody>
          <a:bodyPr/>
          <a:lstStyle/>
          <a:p>
            <a:r>
              <a:rPr lang="en-US" dirty="0">
                <a:latin typeface="Calibri" panose="020F0502020204030204" pitchFamily="34" charset="0"/>
                <a:cs typeface="Calibri" panose="020F0502020204030204" pitchFamily="34" charset="0"/>
              </a:rPr>
              <a:t>ANN consists of interconnected nodes, called neurons.</a:t>
            </a:r>
          </a:p>
        </p:txBody>
      </p:sp>
    </p:spTree>
    <p:extLst>
      <p:ext uri="{BB962C8B-B14F-4D97-AF65-F5344CB8AC3E}">
        <p14:creationId xmlns:p14="http://schemas.microsoft.com/office/powerpoint/2010/main" val="135043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6996545" cy="690413"/>
          </a:xfrm>
        </p:spPr>
        <p:txBody>
          <a:bodyPr>
            <a:normAutofit fontScale="90000"/>
          </a:bodyPr>
          <a:lstStyle/>
          <a:p>
            <a:r>
              <a:rPr lang="en-US" sz="4800" dirty="0">
                <a:latin typeface="Calibri" panose="020F0502020204030204" pitchFamily="34" charset="0"/>
                <a:cs typeface="Calibri" panose="020F0502020204030204" pitchFamily="34" charset="0"/>
              </a:rPr>
              <a:t>Architecture of ANN</a:t>
            </a:r>
          </a:p>
        </p:txBody>
      </p:sp>
      <p:sp>
        <p:nvSpPr>
          <p:cNvPr id="3" name="Subtitle 2"/>
          <p:cNvSpPr>
            <a:spLocks noGrp="1"/>
          </p:cNvSpPr>
          <p:nvPr>
            <p:ph type="subTitle" idx="1"/>
          </p:nvPr>
        </p:nvSpPr>
        <p:spPr>
          <a:xfrm>
            <a:off x="1209964" y="2660073"/>
            <a:ext cx="9610436" cy="1657928"/>
          </a:xfrm>
        </p:spPr>
        <p:txBody>
          <a:bodyPr/>
          <a:lstStyle/>
          <a:p>
            <a:r>
              <a:rPr lang="en-US" dirty="0">
                <a:latin typeface="Calibri" panose="020F0502020204030204" pitchFamily="34" charset="0"/>
                <a:cs typeface="Calibri" panose="020F0502020204030204" pitchFamily="34" charset="0"/>
              </a:rPr>
              <a:t>The architecture of an Artificial Neural Network (ANN) refers to its structure, including the number of layers, the number of neurons in each layer, and the connections between neurons. The architecture of an ANN is typically defined by the following components.</a:t>
            </a:r>
          </a:p>
        </p:txBody>
      </p:sp>
      <p:pic>
        <p:nvPicPr>
          <p:cNvPr id="1025" name="Picture 1" descr="User">
            <a:extLst>
              <a:ext uri="{FF2B5EF4-FFF2-40B4-BE49-F238E27FC236}">
                <a16:creationId xmlns:a16="http://schemas.microsoft.com/office/drawing/2014/main" id="{AFFD03FC-2516-D187-2310-2C406BEF9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763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136231"/>
          </a:xfrm>
        </p:spPr>
        <p:txBody>
          <a:bodyPr>
            <a:normAutofit fontScale="90000"/>
          </a:bodyPr>
          <a:lstStyle/>
          <a:p>
            <a:r>
              <a:rPr lang="en-US" sz="5400" dirty="0">
                <a:latin typeface="Calibri" panose="020F0502020204030204" pitchFamily="34" charset="0"/>
                <a:cs typeface="Calibri" panose="020F0502020204030204" pitchFamily="34" charset="0"/>
              </a:rPr>
              <a:t>COMPONENETS</a:t>
            </a:r>
          </a:p>
        </p:txBody>
      </p:sp>
      <p:sp>
        <p:nvSpPr>
          <p:cNvPr id="3" name="Subtitle 2"/>
          <p:cNvSpPr>
            <a:spLocks noGrp="1"/>
          </p:cNvSpPr>
          <p:nvPr>
            <p:ph type="subTitle" idx="1"/>
          </p:nvPr>
        </p:nvSpPr>
        <p:spPr>
          <a:xfrm>
            <a:off x="1371599" y="1803405"/>
            <a:ext cx="9601201" cy="3664523"/>
          </a:xfrm>
        </p:spPr>
        <p:txBody>
          <a:bodyPr/>
          <a:lstStyle/>
          <a:p>
            <a:pPr marL="342900" indent="-342900">
              <a:buFont typeface="Wingdings" panose="05000000000000000000" pitchFamily="2" charset="2"/>
              <a:buChar char="v"/>
            </a:pPr>
            <a:r>
              <a:rPr lang="en-US" b="1" dirty="0"/>
              <a:t>Input Layer</a:t>
            </a:r>
            <a:endParaRPr lang="en-US" dirty="0"/>
          </a:p>
          <a:p>
            <a:pPr marL="342900" indent="-342900">
              <a:buFont typeface="Wingdings" panose="05000000000000000000" pitchFamily="2" charset="2"/>
              <a:buChar char="v"/>
            </a:pPr>
            <a:r>
              <a:rPr lang="en-US" b="1" dirty="0"/>
              <a:t>Hidden Layers</a:t>
            </a:r>
          </a:p>
          <a:p>
            <a:pPr marL="342900" indent="-342900">
              <a:buFont typeface="Wingdings" panose="05000000000000000000" pitchFamily="2" charset="2"/>
              <a:buChar char="v"/>
            </a:pPr>
            <a:r>
              <a:rPr lang="en-US" b="1" dirty="0"/>
              <a:t>Output Layer</a:t>
            </a:r>
          </a:p>
          <a:p>
            <a:pPr marL="342900" indent="-342900">
              <a:buFont typeface="Wingdings" panose="05000000000000000000" pitchFamily="2" charset="2"/>
              <a:buChar char="v"/>
            </a:pPr>
            <a:r>
              <a:rPr lang="en-US" b="1" dirty="0"/>
              <a:t>Neurons</a:t>
            </a:r>
          </a:p>
          <a:p>
            <a:pPr marL="342900" indent="-342900">
              <a:buFont typeface="Wingdings" panose="05000000000000000000" pitchFamily="2" charset="2"/>
              <a:buChar char="v"/>
            </a:pPr>
            <a:r>
              <a:rPr lang="en-US" b="1" dirty="0"/>
              <a:t>Weights</a:t>
            </a:r>
          </a:p>
          <a:p>
            <a:pPr marL="342900" indent="-342900">
              <a:buFont typeface="Wingdings" panose="05000000000000000000" pitchFamily="2" charset="2"/>
              <a:buChar char="v"/>
            </a:pPr>
            <a:r>
              <a:rPr lang="en-US" b="1" dirty="0"/>
              <a:t>Activation Functions</a:t>
            </a:r>
          </a:p>
          <a:p>
            <a:pPr marL="342900" indent="-342900">
              <a:buFont typeface="Wingdings" panose="05000000000000000000" pitchFamily="2" charset="2"/>
              <a:buChar char="v"/>
            </a:pPr>
            <a:r>
              <a:rPr lang="en-US" b="1" dirty="0"/>
              <a:t>Bias</a:t>
            </a:r>
          </a:p>
          <a:p>
            <a:pPr marL="342900" indent="-342900">
              <a:buFont typeface="Wingdings" panose="05000000000000000000" pitchFamily="2" charset="2"/>
              <a:buChar char="v"/>
            </a:pPr>
            <a:r>
              <a:rPr lang="en-US" b="1" dirty="0"/>
              <a:t>Architecture Design Choices</a:t>
            </a:r>
            <a:endParaRPr lang="en-US" dirty="0"/>
          </a:p>
        </p:txBody>
      </p:sp>
    </p:spTree>
    <p:extLst>
      <p:ext uri="{BB962C8B-B14F-4D97-AF65-F5344CB8AC3E}">
        <p14:creationId xmlns:p14="http://schemas.microsoft.com/office/powerpoint/2010/main" val="426740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1803405"/>
            <a:ext cx="10543309" cy="902850"/>
          </a:xfrm>
        </p:spPr>
        <p:txBody>
          <a:bodyPr>
            <a:normAutofit fontScale="90000"/>
          </a:bodyPr>
          <a:lstStyle/>
          <a:p>
            <a:r>
              <a:rPr lang="en-US" dirty="0">
                <a:latin typeface="Calibri" panose="020F0502020204030204" pitchFamily="34" charset="0"/>
                <a:cs typeface="Calibri" panose="020F0502020204030204" pitchFamily="34" charset="0"/>
              </a:rPr>
              <a:t>mathematics' behind ANN</a:t>
            </a:r>
          </a:p>
        </p:txBody>
      </p:sp>
      <p:sp>
        <p:nvSpPr>
          <p:cNvPr id="3" name="Subtitle 2"/>
          <p:cNvSpPr>
            <a:spLocks noGrp="1"/>
          </p:cNvSpPr>
          <p:nvPr>
            <p:ph type="subTitle" idx="1"/>
          </p:nvPr>
        </p:nvSpPr>
        <p:spPr>
          <a:xfrm>
            <a:off x="1371600" y="2706255"/>
            <a:ext cx="9448800" cy="3417454"/>
          </a:xfrm>
        </p:spPr>
        <p:txBody>
          <a:bodyPr/>
          <a:lstStyle/>
          <a:p>
            <a:r>
              <a:rPr lang="en-US" b="1" dirty="0"/>
              <a:t>Linear Algebra.</a:t>
            </a:r>
          </a:p>
          <a:p>
            <a:r>
              <a:rPr lang="en-US" dirty="0">
                <a:latin typeface="Calibri" panose="020F0502020204030204" pitchFamily="34" charset="0"/>
                <a:cs typeface="Calibri" panose="020F0502020204030204" pitchFamily="34" charset="0"/>
              </a:rPr>
              <a:t>ANNs are composed of layers of neurons, and the connections between neurons are represented by weights. The weighted sum of inputs to a neuron is computed using matrix multiplication. For example, if </a:t>
            </a:r>
            <a:r>
              <a:rPr lang="en-US" i="1" dirty="0">
                <a:latin typeface="Calibri" panose="020F0502020204030204" pitchFamily="34" charset="0"/>
                <a:cs typeface="Calibri" panose="020F0502020204030204" pitchFamily="34" charset="0"/>
              </a:rPr>
              <a:t>x</a:t>
            </a:r>
            <a:r>
              <a:rPr lang="en-US" dirty="0">
                <a:latin typeface="Calibri" panose="020F0502020204030204" pitchFamily="34" charset="0"/>
                <a:cs typeface="Calibri" panose="020F0502020204030204" pitchFamily="34" charset="0"/>
              </a:rPr>
              <a:t> is the input to a neuron, </a:t>
            </a:r>
            <a:r>
              <a:rPr lang="en-US" i="1" dirty="0">
                <a:latin typeface="Calibri" panose="020F0502020204030204" pitchFamily="34" charset="0"/>
                <a:cs typeface="Calibri" panose="020F0502020204030204" pitchFamily="34" charset="0"/>
              </a:rPr>
              <a:t>w</a:t>
            </a:r>
            <a:r>
              <a:rPr lang="en-US" dirty="0">
                <a:latin typeface="Calibri" panose="020F0502020204030204" pitchFamily="34" charset="0"/>
                <a:cs typeface="Calibri" panose="020F0502020204030204" pitchFamily="34" charset="0"/>
              </a:rPr>
              <a:t> is the weight matrix, and </a:t>
            </a:r>
            <a:r>
              <a:rPr lang="en-US" i="1" dirty="0">
                <a:latin typeface="Calibri" panose="020F0502020204030204" pitchFamily="34" charset="0"/>
                <a:cs typeface="Calibri" panose="020F0502020204030204" pitchFamily="34" charset="0"/>
              </a:rPr>
              <a:t>b</a:t>
            </a:r>
            <a:r>
              <a:rPr lang="en-US" dirty="0">
                <a:latin typeface="Calibri" panose="020F0502020204030204" pitchFamily="34" charset="0"/>
                <a:cs typeface="Calibri" panose="020F0502020204030204" pitchFamily="34" charset="0"/>
              </a:rPr>
              <a:t> is the bias, the output of the neuron is given By </a:t>
            </a:r>
            <a:r>
              <a:rPr lang="en-US" i="1" dirty="0">
                <a:latin typeface="Calibri" panose="020F0502020204030204" pitchFamily="34" charset="0"/>
                <a:cs typeface="Calibri" panose="020F0502020204030204" pitchFamily="34" charset="0"/>
              </a:rPr>
              <a:t>y</a:t>
            </a:r>
            <a:r>
              <a:rPr lang="en-US" dirty="0">
                <a:latin typeface="Calibri" panose="020F0502020204030204" pitchFamily="34" charset="0"/>
                <a:cs typeface="Calibri" panose="020F0502020204030204" pitchFamily="34" charset="0"/>
              </a:rPr>
              <a:t>=</a:t>
            </a:r>
            <a:r>
              <a:rPr lang="en-US" i="1" dirty="0" err="1">
                <a:latin typeface="Calibri" panose="020F0502020204030204" pitchFamily="34" charset="0"/>
                <a:cs typeface="Calibri" panose="020F0502020204030204" pitchFamily="34" charset="0"/>
              </a:rPr>
              <a:t>w</a:t>
            </a:r>
            <a:r>
              <a:rPr lang="en-US" dirty="0" err="1">
                <a:latin typeface="Calibri" panose="020F0502020204030204" pitchFamily="34" charset="0"/>
                <a:cs typeface="Calibri" panose="020F0502020204030204" pitchFamily="34" charset="0"/>
              </a:rPr>
              <a:t>⋅</a:t>
            </a:r>
            <a:r>
              <a:rPr lang="en-US" i="1" dirty="0" err="1">
                <a:latin typeface="Calibri" panose="020F0502020204030204" pitchFamily="34" charset="0"/>
                <a:cs typeface="Calibri" panose="020F0502020204030204" pitchFamily="34" charset="0"/>
              </a:rPr>
              <a:t>x</a:t>
            </a:r>
            <a:r>
              <a:rPr lang="en-US" dirty="0" err="1">
                <a:latin typeface="Calibri" panose="020F0502020204030204" pitchFamily="34" charset="0"/>
                <a:cs typeface="Calibri" panose="020F0502020204030204" pitchFamily="34" charset="0"/>
              </a:rPr>
              <a:t>+</a:t>
            </a:r>
            <a:r>
              <a:rPr lang="en-US" i="1" dirty="0" err="1">
                <a:latin typeface="Calibri" panose="020F0502020204030204" pitchFamily="34" charset="0"/>
                <a:cs typeface="Calibri" panose="020F0502020204030204" pitchFamily="34" charset="0"/>
              </a:rPr>
              <a:t>b</a:t>
            </a:r>
            <a:r>
              <a:rPr lang="en-US" dirty="0">
                <a:latin typeface="Calibri" panose="020F0502020204030204" pitchFamily="34" charset="0"/>
                <a:cs typeface="Calibri" panose="020F0502020204030204" pitchFamily="34" charset="0"/>
              </a:rPr>
              <a:t>, where ⋅⋅ represents matrix multiplication.</a:t>
            </a:r>
          </a:p>
        </p:txBody>
      </p:sp>
    </p:spTree>
    <p:extLst>
      <p:ext uri="{BB962C8B-B14F-4D97-AF65-F5344CB8AC3E}">
        <p14:creationId xmlns:p14="http://schemas.microsoft.com/office/powerpoint/2010/main" val="2951087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6303818" cy="1293028"/>
          </a:xfrm>
        </p:spPr>
        <p:txBody>
          <a:bodyPr/>
          <a:lstStyle/>
          <a:p>
            <a:r>
              <a:rPr lang="en-US" b="1" dirty="0"/>
              <a:t>Activation Functions</a:t>
            </a:r>
            <a:endParaRPr lang="en-US" dirty="0"/>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Activation functions introduce non-linearity into the network, allowing it to learn complex patterns and relationships in the data. Common activation functions include the sigmoid function, the hyperbolic tangent function, and the rectified linear unit (</a:t>
            </a:r>
            <a:r>
              <a:rPr lang="en-US" dirty="0" err="1">
                <a:latin typeface="Calibri" panose="020F0502020204030204" pitchFamily="34" charset="0"/>
                <a:cs typeface="Calibri" panose="020F0502020204030204" pitchFamily="34" charset="0"/>
              </a:rPr>
              <a:t>ReLU</a:t>
            </a:r>
            <a:r>
              <a:rPr lang="en-US" dirty="0">
                <a:latin typeface="Calibri" panose="020F0502020204030204" pitchFamily="34" charset="0"/>
                <a:cs typeface="Calibri" panose="020F0502020204030204" pitchFamily="34" charset="0"/>
              </a:rPr>
              <a:t>) function. These functions are applied element-wise to the output of neurons.</a:t>
            </a:r>
          </a:p>
        </p:txBody>
      </p:sp>
    </p:spTree>
    <p:extLst>
      <p:ext uri="{BB962C8B-B14F-4D97-AF65-F5344CB8AC3E}">
        <p14:creationId xmlns:p14="http://schemas.microsoft.com/office/powerpoint/2010/main" val="194349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5426364" cy="1293028"/>
          </a:xfrm>
        </p:spPr>
        <p:txBody>
          <a:bodyPr/>
          <a:lstStyle/>
          <a:p>
            <a:r>
              <a:rPr lang="en-US" b="1" dirty="0"/>
              <a:t>Backpropagation</a:t>
            </a:r>
            <a:endParaRPr lang="en-US" dirty="0"/>
          </a:p>
        </p:txBody>
      </p:sp>
      <p:sp>
        <p:nvSpPr>
          <p:cNvPr id="3" name="Content Placeholder 2"/>
          <p:cNvSpPr>
            <a:spLocks noGrp="1"/>
          </p:cNvSpPr>
          <p:nvPr>
            <p:ph idx="1"/>
          </p:nvPr>
        </p:nvSpPr>
        <p:spPr/>
        <p:txBody>
          <a:bodyPr/>
          <a:lstStyle/>
          <a:p>
            <a:r>
              <a:rPr lang="en-US" dirty="0"/>
              <a:t>Backpropagation is a method used to train ANNs by adjusting the weights and biases of neurons to minimize the error between the predicted output and the actual output.</a:t>
            </a:r>
          </a:p>
        </p:txBody>
      </p:sp>
    </p:spTree>
    <p:extLst>
      <p:ext uri="{BB962C8B-B14F-4D97-AF65-F5344CB8AC3E}">
        <p14:creationId xmlns:p14="http://schemas.microsoft.com/office/powerpoint/2010/main" val="122051910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1424</TotalTime>
  <Words>349</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vt:lpstr>
      <vt:lpstr>Vapor Trail</vt:lpstr>
      <vt:lpstr>PRESENTATION</vt:lpstr>
      <vt:lpstr>ANN(Artificial Neural NETWORK</vt:lpstr>
      <vt:lpstr>ANN</vt:lpstr>
      <vt:lpstr>Node </vt:lpstr>
      <vt:lpstr>Architecture of ANN</vt:lpstr>
      <vt:lpstr>COMPONENETS</vt:lpstr>
      <vt:lpstr>mathematics' behind ANN</vt:lpstr>
      <vt:lpstr>Activation Functions</vt:lpstr>
      <vt:lpstr>Backpropagation</vt:lpstr>
      <vt:lpstr>Loss Functions</vt:lpstr>
      <vt:lpstr>Batch Normalization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Microsoft account</dc:creator>
  <cp:lastModifiedBy>Dilbar Hussain</cp:lastModifiedBy>
  <cp:revision>9</cp:revision>
  <dcterms:created xsi:type="dcterms:W3CDTF">2024-02-28T09:05:48Z</dcterms:created>
  <dcterms:modified xsi:type="dcterms:W3CDTF">2024-03-07T19:28:39Z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2024-03-07T19:28:39Z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ce37bbcd-0e41-4757-a246-0d0107bfbe0c</vt:lpwstr>
  </property>
  <property fmtid="{D5CDD505-2E9C-101B-9397-08002B2CF9AE}" pid="7" name="MSIP_Label_defa4170-0d19-0005-0004-bc88714345d2_ActionId">
    <vt:lpwstr>666246e6-c641-4237-aaec-61b5f3db97af</vt:lpwstr>
  </property>
  <property fmtid="{D5CDD505-2E9C-101B-9397-08002B2CF9AE}" pid="8" name="MSIP_Label_defa4170-0d19-0005-0004-bc88714345d2_ContentBits">
    <vt:lpwstr>0</vt:lpwstr>
  </property>
</Properties>
</file>