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5"/>
  </p:notesMasterIdLst>
  <p:sldIdLst>
    <p:sldId id="278" r:id="rId5"/>
    <p:sldId id="279" r:id="rId6"/>
    <p:sldId id="294" r:id="rId7"/>
    <p:sldId id="307" r:id="rId8"/>
    <p:sldId id="281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8" r:id="rId21"/>
    <p:sldId id="306" r:id="rId22"/>
    <p:sldId id="309" r:id="rId23"/>
    <p:sldId id="293" r:id="rId24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82" d="100"/>
          <a:sy n="82" d="100"/>
        </p:scale>
        <p:origin x="720" y="7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0482" y="45874"/>
            <a:ext cx="6540759" cy="177272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 defense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Year Project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96004" y="2130925"/>
            <a:ext cx="5581261" cy="2301115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Supervisor: A.P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Zakriya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Jamali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Co-Supervisor: Dr. Samar Raza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Talpur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	Farhan Ahmed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Jamro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By: Dilbar Hussain     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blue text with dots and lines on a black background&#10;&#10;Description automatically generated">
            <a:extLst>
              <a:ext uri="{FF2B5EF4-FFF2-40B4-BE49-F238E27FC236}">
                <a16:creationId xmlns:a16="http://schemas.microsoft.com/office/drawing/2014/main" id="{B1EA345D-AA8D-12FD-7BC2-BF21DF7EC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600"/>
            <a:ext cx="1800808" cy="1523425"/>
          </a:xfrm>
          <a:prstGeom prst="rect">
            <a:avLst/>
          </a:prstGeom>
        </p:spPr>
      </p:pic>
      <p:pic>
        <p:nvPicPr>
          <p:cNvPr id="9" name="Picture 8" descr="A black and red text&#10;&#10;Description automatically generated">
            <a:extLst>
              <a:ext uri="{FF2B5EF4-FFF2-40B4-BE49-F238E27FC236}">
                <a16:creationId xmlns:a16="http://schemas.microsoft.com/office/drawing/2014/main" id="{4515D10B-0750-0EDA-1634-15B891AE4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5844" y="0"/>
            <a:ext cx="2353451" cy="99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83226-9534-0AF6-9220-35DD35E9A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824" y="247446"/>
            <a:ext cx="9296400" cy="76809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B7165-9559-14E5-2BE7-C11F003C2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94383" y="2890809"/>
            <a:ext cx="6400800" cy="1905124"/>
          </a:xfrm>
        </p:spPr>
        <p:txBody>
          <a:bodyPr/>
          <a:lstStyle/>
          <a:p>
            <a:pPr algn="l"/>
            <a:r>
              <a:rPr lang="en-US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en-US" spc="8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Registration</a:t>
            </a:r>
            <a:r>
              <a:rPr lang="en-US" spc="8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Login</a:t>
            </a:r>
          </a:p>
          <a:p>
            <a:pPr algn="l"/>
            <a:r>
              <a:rPr lang="en-US" spc="-2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Upload Image</a:t>
            </a:r>
            <a:endParaRPr lang="en-US" spc="-25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US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Detect Brain Tumor</a:t>
            </a:r>
          </a:p>
          <a:p>
            <a:pPr algn="l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123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1721E-E664-B6C8-8C85-2ACA00D1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7730" y="339822"/>
            <a:ext cx="6400800" cy="768096"/>
          </a:xfrm>
        </p:spPr>
        <p:txBody>
          <a:bodyPr/>
          <a:lstStyle/>
          <a:p>
            <a:r>
              <a:rPr lang="en-US" sz="44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Non-Functional</a:t>
            </a:r>
            <a:br>
              <a:rPr lang="en-US" sz="44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7BDCE-21FA-B882-B52B-0B2884574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5600" y="2341983"/>
            <a:ext cx="6400800" cy="3191069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ser-friendly and easy to navigate.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pc="-1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</a:t>
            </a:r>
            <a:r>
              <a:rPr lang="en-US" spc="-8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shall</a:t>
            </a:r>
            <a:r>
              <a:rPr lang="en-US" spc="-1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en-US" spc="-1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designed</a:t>
            </a:r>
            <a:r>
              <a:rPr lang="en-US" spc="-7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pc="-8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protect</a:t>
            </a:r>
            <a:r>
              <a:rPr lang="en-US" spc="-1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en-US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US" spc="-8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pc="-8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prevent</a:t>
            </a:r>
            <a:r>
              <a:rPr lang="en-US" spc="-10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unauthorized</a:t>
            </a:r>
            <a:r>
              <a:rPr lang="en-US" spc="-7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access.</a:t>
            </a:r>
            <a:r>
              <a:rPr lang="en-US" spc="-30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pc="-305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4135" marR="87630" algn="l">
              <a:lnSpc>
                <a:spcPct val="150000"/>
              </a:lnSpc>
              <a:spcBef>
                <a:spcPts val="92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shall also have a response time of</a:t>
            </a:r>
            <a:r>
              <a:rPr lang="en-US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less</a:t>
            </a:r>
            <a:r>
              <a:rPr lang="en-US" spc="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</a:t>
            </a:r>
            <a:r>
              <a:rPr lang="en-US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seconds</a:t>
            </a:r>
            <a:r>
              <a:rPr lang="en-US" spc="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pc="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en-US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en-US" spc="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requests.</a:t>
            </a:r>
          </a:p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l">
              <a:lnSpc>
                <a:spcPct val="150000"/>
              </a:lnSpc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45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3FB1-E1CA-DB51-FBA7-3A9C34AAD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310" y="146863"/>
            <a:ext cx="8699241" cy="132737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Design Specification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2142B-D28C-9D20-92D4-A98FB12C8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88906" y="2733869"/>
            <a:ext cx="6400800" cy="2174033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indent="-457200" algn="l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  <a:p>
            <a:pPr marL="457200" indent="-457200" algn="l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</a:p>
          <a:p>
            <a:pPr marL="457200" indent="-457200" algn="l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</a:p>
        </p:txBody>
      </p:sp>
    </p:spTree>
    <p:extLst>
      <p:ext uri="{BB962C8B-B14F-4D97-AF65-F5344CB8AC3E}">
        <p14:creationId xmlns:p14="http://schemas.microsoft.com/office/powerpoint/2010/main" val="766929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2AFA1-C599-EE42-1F92-EF4DD4725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359" y="318361"/>
            <a:ext cx="6400800" cy="76809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Of the SDS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F57A9-0531-31A1-5B15-4602DA556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4301" y="2323322"/>
            <a:ext cx="6400800" cy="300035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purpose of this document is to describe the final year project ”Early Brain Tumor Detection Web-Based Application” in detail and a high-level design framework.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86666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E5A35-7E9D-1E6E-2139-96B4F4683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0139" y="273949"/>
            <a:ext cx="7560906" cy="768096"/>
          </a:xfrm>
        </p:spPr>
        <p:txBody>
          <a:bodyPr/>
          <a:lstStyle/>
          <a:p>
            <a:r>
              <a:rPr lang="en-US">
                <a:latin typeface="Sabon Next LT (Body)"/>
              </a:rPr>
              <a:t>Use Case Diagram</a:t>
            </a:r>
            <a:br>
              <a:rPr lang="en-US"/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21BA86-F8B9-E14B-657C-B7699C762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1752600"/>
            <a:ext cx="962977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834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C114D-E77E-373A-64D6-4EC983E97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0098" y="318734"/>
            <a:ext cx="7588898" cy="768096"/>
          </a:xfrm>
        </p:spPr>
        <p:txBody>
          <a:bodyPr/>
          <a:lstStyle/>
          <a:p>
            <a:r>
              <a:rPr lang="en-US" dirty="0">
                <a:latin typeface="Sabon Next LT (Body)"/>
              </a:rPr>
              <a:t>Sequence Diagram</a:t>
            </a:r>
          </a:p>
        </p:txBody>
      </p:sp>
      <p:pic>
        <p:nvPicPr>
          <p:cNvPr id="10" name="Picture 9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C619C1D4-F78F-DA7F-2554-6B4489EEC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3486"/>
            <a:ext cx="12192000" cy="509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763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D94A9-AD62-658D-D0D2-21A972B5C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1666" y="235877"/>
            <a:ext cx="6400800" cy="76809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D7446C8-079C-21E9-5BFB-02F7CEC4F8CE}"/>
              </a:ext>
            </a:extLst>
          </p:cNvPr>
          <p:cNvSpPr txBox="1">
            <a:spLocks/>
          </p:cNvSpPr>
          <p:nvPr/>
        </p:nvSpPr>
        <p:spPr>
          <a:xfrm>
            <a:off x="2556587" y="2880174"/>
            <a:ext cx="6839339" cy="21863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displaced on next slide due to space issue.</a:t>
            </a:r>
          </a:p>
        </p:txBody>
      </p:sp>
    </p:spTree>
    <p:extLst>
      <p:ext uri="{BB962C8B-B14F-4D97-AF65-F5344CB8AC3E}">
        <p14:creationId xmlns:p14="http://schemas.microsoft.com/office/powerpoint/2010/main" val="937009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software company&#10;&#10;Description automatically generated">
            <a:extLst>
              <a:ext uri="{FF2B5EF4-FFF2-40B4-BE49-F238E27FC236}">
                <a16:creationId xmlns:a16="http://schemas.microsoft.com/office/drawing/2014/main" id="{3752597E-7599-BC12-8EAD-0ACD5A696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689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9A202-096F-93CA-E1D2-1B4F60259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2955" y="154004"/>
            <a:ext cx="4460032" cy="73515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Gantt Chart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A5F25-E36A-AA96-6BE0-B0C7F7A30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6245" y="2432303"/>
            <a:ext cx="8027437" cy="375631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141EF3E-F965-F23A-826B-5E2425E29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657" y="1197306"/>
            <a:ext cx="12257314" cy="566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835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6992F-DAE2-DD30-3132-DD0A22C2C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8319" y="149290"/>
            <a:ext cx="6400800" cy="83975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5DD6F5-8A22-0EA3-8D92-B3C338074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36840"/>
              </p:ext>
            </p:extLst>
          </p:nvPr>
        </p:nvGraphicFramePr>
        <p:xfrm>
          <a:off x="660919" y="1151398"/>
          <a:ext cx="10515599" cy="5303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30220">
                  <a:extLst>
                    <a:ext uri="{9D8B030D-6E8A-4147-A177-3AD203B41FA5}">
                      <a16:colId xmlns:a16="http://schemas.microsoft.com/office/drawing/2014/main" val="1846215041"/>
                    </a:ext>
                  </a:extLst>
                </a:gridCol>
                <a:gridCol w="4138255">
                  <a:extLst>
                    <a:ext uri="{9D8B030D-6E8A-4147-A177-3AD203B41FA5}">
                      <a16:colId xmlns:a16="http://schemas.microsoft.com/office/drawing/2014/main" val="3100337126"/>
                    </a:ext>
                  </a:extLst>
                </a:gridCol>
                <a:gridCol w="4847124">
                  <a:extLst>
                    <a:ext uri="{9D8B030D-6E8A-4147-A177-3AD203B41FA5}">
                      <a16:colId xmlns:a16="http://schemas.microsoft.com/office/drawing/2014/main" val="1653588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Literature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 Paper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Findings/Comments/Limitation</a:t>
                      </a:r>
                    </a:p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304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Javeria Amin, Muhammad Sharif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distinctive approach in brain tumor detection using MRI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Only work on MRI(Magnetic resonance imaging) images.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suggested technique </a:t>
                      </a:r>
                      <a:r>
                        <a:rPr lang="en-US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comprises of three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major steps that are preprocessing,</a:t>
                      </a:r>
                      <a:r>
                        <a:rPr lang="en-US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extraction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 features and analysis of detection.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083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Fairuz </a:t>
                      </a:r>
                      <a:r>
                        <a:rPr lang="en-US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Shadmani</a:t>
                      </a: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Shishir,</a:t>
                      </a:r>
                    </a:p>
                    <a:p>
                      <a:r>
                        <a:rPr lang="en-US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Mohsena</a:t>
                      </a: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Ashraf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Brain Tumor Detection Using Convolutional 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Segmenting the region of interest from an object is challenging; segmenting a tumor from an MRI Brain image is particularly ambitious.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our approach, we utilize two separate models: one for segmenting the brain region and another for detecting tumors within it.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488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Chirodip</a:t>
                      </a: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Lodh</a:t>
                      </a: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Choudhury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Brain Tumor Detection and Classification Using Convolutional Neural Network and Deep 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proposed method CNN used and implemented using MATLAB.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 introduced a model comprising a 3-layered CNN architecture, which would subsequently connect to fully connected neural networks.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210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4323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0866" y="349548"/>
            <a:ext cx="6469651" cy="768096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chemeClr val="accent6"/>
                </a:solidFill>
                <a:latin typeface="Times New Roman" panose="02020603050405020304" pitchFamily="18" charset="0"/>
                <a:ea typeface="Arial Regular" pitchFamily="34" charset="-122"/>
                <a:cs typeface="Times New Roman" panose="02020603050405020304" pitchFamily="18" charset="0"/>
              </a:rPr>
              <a:t>Table Of Content</a:t>
            </a:r>
            <a:endParaRPr lang="en-US" sz="44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475" y="1781586"/>
            <a:ext cx="5693664" cy="365816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Introduction​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 Specification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​Software Design Specification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Gantt Chart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6354" y="2880174"/>
            <a:ext cx="4169664" cy="66751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B9376-8B8F-3440-109A-B24F67DD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9756" y="203221"/>
            <a:ext cx="7940912" cy="1627632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Brain tumor detection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Web-based application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BCAE0D-8854-CE76-F58B-21D5D8A34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7028" y="2557974"/>
            <a:ext cx="6723640" cy="3282989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focuses on using Al and advanced imaging to detect brain tumors from MRI or CT scans. 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enhance early detection, aid in treatment planning, and improve patient outcomes through accurate and efficient tumor detection</a:t>
            </a:r>
          </a:p>
        </p:txBody>
      </p:sp>
    </p:spTree>
    <p:extLst>
      <p:ext uri="{BB962C8B-B14F-4D97-AF65-F5344CB8AC3E}">
        <p14:creationId xmlns:p14="http://schemas.microsoft.com/office/powerpoint/2010/main" val="3442521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2E769-9E44-8D1A-0EEA-894C539C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5928" y="262003"/>
            <a:ext cx="4950823" cy="66471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CE87C1-53FA-A427-AD57-70CE46D326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2956" y="2952578"/>
            <a:ext cx="6466114" cy="95284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Brain Tumor Detection Through Web Based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D5C6A-4E7B-6551-4682-EB93AB043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654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0097" y="235506"/>
            <a:ext cx="8957389" cy="125739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 Specification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4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99249" y="2733871"/>
            <a:ext cx="5492622" cy="3079102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 of the Document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Intended Audience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in Scope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FEE26-BA5E-0524-ED38-3D7FCFC1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4845" y="181107"/>
            <a:ext cx="8842310" cy="914960"/>
          </a:xfrm>
        </p:spPr>
        <p:txBody>
          <a:bodyPr/>
          <a:lstStyle/>
          <a:p>
            <a:r>
              <a:rPr lang="en-US" sz="4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 of the Document</a:t>
            </a:r>
            <a:br>
              <a:rPr lang="en-US" sz="4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A0915-3338-3CF5-ECBB-044DD2C5E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11220" y="2295329"/>
            <a:ext cx="8500188" cy="3331029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purpose of this</a:t>
            </a:r>
            <a:r>
              <a:rPr lang="en-US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document for the Final Year Project (FYP) is to provide a</a:t>
            </a:r>
            <a:r>
              <a:rPr lang="en-US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Software Requirements Specification (SRS) for a web-based Early Brain Tumor detection.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SRS document outlines the system's scope and defines its boundaries, ensuring that all users/moderators have a clear understanding of the project's objectives.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722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5599D-A4B4-B66A-42BD-56095B471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43" y="157128"/>
            <a:ext cx="6400800" cy="768096"/>
          </a:xfrm>
        </p:spPr>
        <p:txBody>
          <a:bodyPr/>
          <a:lstStyle/>
          <a:p>
            <a:r>
              <a:rPr lang="en-US" sz="44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Intended Audience</a:t>
            </a:r>
            <a:br>
              <a:rPr lang="en-US" sz="44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2A6F7-8170-C21C-3475-7EED4430A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97359" y="2383971"/>
            <a:ext cx="7797282" cy="2887825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intended</a:t>
            </a:r>
            <a:r>
              <a:rPr lang="en-US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audience</a:t>
            </a:r>
            <a:r>
              <a:rPr lang="en-US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n-US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Software</a:t>
            </a:r>
            <a:r>
              <a:rPr lang="en-US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Requirements</a:t>
            </a:r>
            <a:r>
              <a:rPr lang="en-US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Specification</a:t>
            </a:r>
            <a:r>
              <a:rPr lang="en-US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(SRS)</a:t>
            </a:r>
            <a:r>
              <a:rPr lang="en-US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document</a:t>
            </a:r>
            <a:r>
              <a:rPr lang="en-US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US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anyone</a:t>
            </a:r>
            <a:r>
              <a:rPr lang="en-US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involved</a:t>
            </a:r>
            <a:r>
              <a:rPr lang="en-US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developing, testing, deploying, and maintaining the web-based Early Brain Tumor Detection System.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098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83418-5C7E-D838-2275-F9FCE548F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359" y="232333"/>
            <a:ext cx="6400800" cy="76809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5AD89-521B-2235-25A8-BC1D09CCF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30285" y="2090057"/>
            <a:ext cx="6400800" cy="399350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Application facilitates continuous monitoring of tumor growth and changes over time, thereby assisting medical professionals in making informed decisions.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UI, Testing, System Architecture</a:t>
            </a:r>
          </a:p>
        </p:txBody>
      </p:sp>
    </p:spTree>
    <p:extLst>
      <p:ext uri="{BB962C8B-B14F-4D97-AF65-F5344CB8AC3E}">
        <p14:creationId xmlns:p14="http://schemas.microsoft.com/office/powerpoint/2010/main" val="485111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B6C50-AC5D-89CC-CD39-D8956F3F7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9779" y="314815"/>
            <a:ext cx="6400800" cy="768096"/>
          </a:xfrm>
        </p:spPr>
        <p:txBody>
          <a:bodyPr/>
          <a:lstStyle/>
          <a:p>
            <a:r>
              <a:rPr lang="en-US" dirty="0">
                <a:latin typeface="+mn-lt"/>
              </a:rPr>
              <a:t>Not in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6F336-75CA-D5E2-BFF1-5E77993EC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66392" y="1749489"/>
            <a:ext cx="6400800" cy="4669973"/>
          </a:xfrm>
        </p:spPr>
        <p:txBody>
          <a:bodyPr/>
          <a:lstStyle/>
          <a:p>
            <a:pPr marL="1428750" marR="88900" lvl="2" indent="-514350">
              <a:lnSpc>
                <a:spcPct val="108000"/>
              </a:lnSpc>
              <a:spcBef>
                <a:spcPts val="90"/>
              </a:spcBef>
              <a:spcAft>
                <a:spcPts val="0"/>
              </a:spcAft>
              <a:buSzPts val="1400"/>
              <a:buFont typeface="+mj-lt"/>
              <a:buAutoNum type="romanUcPeriod"/>
              <a:tabLst>
                <a:tab pos="521970" algn="l"/>
                <a:tab pos="522605" algn="l"/>
              </a:tabLst>
            </a:pPr>
            <a:r>
              <a:rPr 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any external systems or services not explicitly mentioned in this document.</a:t>
            </a:r>
          </a:p>
          <a:p>
            <a:pPr marL="1428750" marR="88900" lvl="2" indent="-514350">
              <a:lnSpc>
                <a:spcPct val="108000"/>
              </a:lnSpc>
              <a:spcBef>
                <a:spcPts val="90"/>
              </a:spcBef>
              <a:spcAft>
                <a:spcPts val="0"/>
              </a:spcAft>
              <a:buSzPts val="1400"/>
              <a:buFont typeface="+mj-lt"/>
              <a:buAutoNum type="romanUcPeriod"/>
              <a:tabLst>
                <a:tab pos="521970" algn="l"/>
                <a:tab pos="522605" algn="l"/>
              </a:tabLst>
            </a:pPr>
            <a:r>
              <a:rPr 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early detection is crucial, the actual treatment planning and execution may be beyond the scope of a detection project. This involves decisions about surgery, chemotherapy, radiation therapy, etc.</a:t>
            </a:r>
          </a:p>
          <a:p>
            <a:pPr marL="1428750" marR="0" lvl="2" indent="-514350">
              <a:spcBef>
                <a:spcPts val="170"/>
              </a:spcBef>
              <a:spcAft>
                <a:spcPts val="0"/>
              </a:spcAft>
              <a:buSzPts val="1400"/>
              <a:buFont typeface="+mj-lt"/>
              <a:buAutoNum type="romanUcPeriod"/>
              <a:tabLst>
                <a:tab pos="521970" algn="l"/>
                <a:tab pos="522605" algn="l"/>
              </a:tabLst>
            </a:pPr>
            <a:r>
              <a:rPr 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any payment or transaction processing functionality.</a:t>
            </a:r>
          </a:p>
          <a:p>
            <a:pPr marL="1428750" marR="0" lvl="2" indent="-514350">
              <a:spcBef>
                <a:spcPts val="90"/>
              </a:spcBef>
              <a:spcAft>
                <a:spcPts val="0"/>
              </a:spcAft>
              <a:buSzPts val="1400"/>
              <a:buFont typeface="+mj-lt"/>
              <a:buAutoNum type="romanUcPeriod"/>
              <a:tabLst>
                <a:tab pos="521970" algn="l"/>
                <a:tab pos="522605" algn="l"/>
              </a:tabLst>
            </a:pPr>
            <a:r>
              <a:rPr 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any social media or external sharing functionality.</a:t>
            </a:r>
          </a:p>
          <a:p>
            <a:pPr marL="1428750" marR="0" lvl="2" indent="-514350">
              <a:spcBef>
                <a:spcPts val="170"/>
              </a:spcBef>
              <a:spcAft>
                <a:spcPts val="0"/>
              </a:spcAft>
              <a:buSzPts val="1400"/>
              <a:buFont typeface="+mj-lt"/>
              <a:buAutoNum type="romanUcPeriod"/>
              <a:tabLst>
                <a:tab pos="521970" algn="l"/>
                <a:tab pos="522605" algn="l"/>
              </a:tabLst>
            </a:pPr>
            <a:r>
              <a:rPr 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any data analytics or reporting functionality.</a:t>
            </a:r>
          </a:p>
          <a:p>
            <a:pPr marR="88900" lvl="2">
              <a:lnSpc>
                <a:spcPct val="108000"/>
              </a:lnSpc>
              <a:spcBef>
                <a:spcPts val="90"/>
              </a:spcBef>
              <a:spcAft>
                <a:spcPts val="0"/>
              </a:spcAft>
              <a:buSzPts val="1400"/>
              <a:tabLst>
                <a:tab pos="521970" algn="l"/>
                <a:tab pos="522605" algn="l"/>
              </a:tabLst>
            </a:pPr>
            <a:endParaRPr lang="en-US" sz="20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8347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" id="{8E8E6382-84E0-47AA-A2A2-8ED603AAB26E}" vid="{692203AD-8BB8-47BB-AF1A-2D7F125D9E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FC98CF-E78A-425D-90FD-55D1C468A3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235FEF8-1733-4347-95CE-3BB62B2B8DD7}">
  <ds:schemaRefs>
    <ds:schemaRef ds:uri="http://schemas.microsoft.com/sharepoint/v3"/>
    <ds:schemaRef ds:uri="230e9df3-be65-4c73-a93b-d1236ebd677e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16c05727-aa75-4e4a-9b5f-8a80a1165891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9060146-7700-4F6C-986B-89E3839BD4E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</TotalTime>
  <Words>619</Words>
  <Application>Microsoft Office PowerPoint</Application>
  <PresentationFormat>Widescreen</PresentationFormat>
  <Paragraphs>83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Arial Black</vt:lpstr>
      <vt:lpstr>Calibri</vt:lpstr>
      <vt:lpstr>Sabon Next LT</vt:lpstr>
      <vt:lpstr>Sabon Next LT (Body)</vt:lpstr>
      <vt:lpstr>Times New Roman</vt:lpstr>
      <vt:lpstr>Wingdings</vt:lpstr>
      <vt:lpstr>Office Theme</vt:lpstr>
      <vt:lpstr>Mid defense Final Year Project </vt:lpstr>
      <vt:lpstr>Table Of Content</vt:lpstr>
      <vt:lpstr>Early Brain tumor detection Web-based application</vt:lpstr>
      <vt:lpstr>Problem Statement</vt:lpstr>
      <vt:lpstr>Software Requirement Specification  </vt:lpstr>
      <vt:lpstr>Purpose of the Document </vt:lpstr>
      <vt:lpstr>Intended Audience </vt:lpstr>
      <vt:lpstr>Project Scope </vt:lpstr>
      <vt:lpstr>Not in scope</vt:lpstr>
      <vt:lpstr>Functional Requirements </vt:lpstr>
      <vt:lpstr>Non-Functional </vt:lpstr>
      <vt:lpstr>Software Design Specification</vt:lpstr>
      <vt:lpstr>Purpose Of the SDS</vt:lpstr>
      <vt:lpstr>Use Case Diagram </vt:lpstr>
      <vt:lpstr>Sequence Diagram</vt:lpstr>
      <vt:lpstr>Activity Diagram</vt:lpstr>
      <vt:lpstr>PowerPoint Presentation</vt:lpstr>
      <vt:lpstr>Gantt Chart</vt:lpstr>
      <vt:lpstr>Literature Review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Pre-mid defense Final Year Project</dc:title>
  <dc:subject/>
  <dc:creator>Dilbar Hussain</dc:creator>
  <cp:lastModifiedBy>Dilbar Hussain</cp:lastModifiedBy>
  <cp:revision>54</cp:revision>
  <dcterms:created xsi:type="dcterms:W3CDTF">2024-02-15T17:43:09Z</dcterms:created>
  <dcterms:modified xsi:type="dcterms:W3CDTF">2024-05-01T08:07:36Z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MSIP_Label_defa4170-0d19-0005-0004-bc88714345d2_Enabled">
    <vt:lpwstr>true</vt:lpwstr>
  </property>
  <property fmtid="{D5CDD505-2E9C-101B-9397-08002B2CF9AE}" pid="5" name="MSIP_Label_defa4170-0d19-0005-0004-bc88714345d2_SetDate">
    <vt:lpwstr>2024-02-15T18:08:27Z</vt:lpwstr>
  </property>
  <property fmtid="{D5CDD505-2E9C-101B-9397-08002B2CF9AE}" pid="6" name="MSIP_Label_defa4170-0d19-0005-0004-bc88714345d2_Method">
    <vt:lpwstr>Standard</vt:lpwstr>
  </property>
  <property fmtid="{D5CDD505-2E9C-101B-9397-08002B2CF9AE}" pid="7" name="MSIP_Label_defa4170-0d19-0005-0004-bc88714345d2_Name">
    <vt:lpwstr>defa4170-0d19-0005-0004-bc88714345d2</vt:lpwstr>
  </property>
  <property fmtid="{D5CDD505-2E9C-101B-9397-08002B2CF9AE}" pid="8" name="MSIP_Label_defa4170-0d19-0005-0004-bc88714345d2_SiteId">
    <vt:lpwstr>ce37bbcd-0e41-4757-a246-0d0107bfbe0c</vt:lpwstr>
  </property>
  <property fmtid="{D5CDD505-2E9C-101B-9397-08002B2CF9AE}" pid="9" name="MSIP_Label_defa4170-0d19-0005-0004-bc88714345d2_ActionId">
    <vt:lpwstr>53ebf877-5375-496a-a0b8-9ac6989d2dbc</vt:lpwstr>
  </property>
  <property fmtid="{D5CDD505-2E9C-101B-9397-08002B2CF9AE}" pid="10" name="MSIP_Label_defa4170-0d19-0005-0004-bc88714345d2_ContentBits">
    <vt:lpwstr>0</vt:lpwstr>
  </property>
</Properties>
</file>