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452" r:id="rId4"/>
    <p:sldId id="454" r:id="rId5"/>
    <p:sldId id="453" r:id="rId6"/>
    <p:sldId id="455" r:id="rId7"/>
    <p:sldId id="458" r:id="rId8"/>
    <p:sldId id="456" r:id="rId9"/>
    <p:sldId id="457" r:id="rId10"/>
    <p:sldId id="387" r:id="rId11"/>
    <p:sldId id="459" r:id="rId12"/>
    <p:sldId id="460" r:id="rId13"/>
    <p:sldId id="461" r:id="rId14"/>
    <p:sldId id="462" r:id="rId15"/>
  </p:sldIdLst>
  <p:sldSz cx="9144000" cy="6858000" type="screen4x3"/>
  <p:notesSz cx="7099300" cy="10234613"/>
  <p:custDataLst>
    <p:tags r:id="rId1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389"/>
    <a:srgbClr val="7DBEEB"/>
    <a:srgbClr val="91DBC8"/>
    <a:srgbClr val="99FF66"/>
    <a:srgbClr val="AD18B8"/>
    <a:srgbClr val="000000"/>
    <a:srgbClr val="1873F8"/>
    <a:srgbClr val="EAB200"/>
    <a:srgbClr val="FFC000"/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43" autoAdjust="0"/>
  </p:normalViewPr>
  <p:slideViewPr>
    <p:cSldViewPr>
      <p:cViewPr>
        <p:scale>
          <a:sx n="75" d="100"/>
          <a:sy n="75" d="100"/>
        </p:scale>
        <p:origin x="1694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21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27" cy="4965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73" y="0"/>
            <a:ext cx="3041627" cy="4965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8745"/>
            <a:ext cx="3041627" cy="498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73" y="9708745"/>
            <a:ext cx="3041627" cy="498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fld id="{27EB794F-E602-4048-80F5-66A430A700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1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21" cy="5103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80" y="0"/>
            <a:ext cx="3075820" cy="5103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63588"/>
            <a:ext cx="5099050" cy="3824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32" y="4841441"/>
            <a:ext cx="5207239" cy="45879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4606"/>
            <a:ext cx="3075821" cy="5086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80" y="9684606"/>
            <a:ext cx="3075820" cy="5086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fld id="{73428949-DA4D-4033-9AEE-9C05DAE73B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17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US_Stacked RGB 300d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2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2"/>
          <p:cNvGrpSpPr>
            <a:grpSpLocks/>
          </p:cNvGrpSpPr>
          <p:nvPr userDrawn="1"/>
        </p:nvGrpSpPr>
        <p:grpSpPr bwMode="auto">
          <a:xfrm>
            <a:off x="207964" y="5562603"/>
            <a:ext cx="8643937" cy="1233488"/>
            <a:chOff x="131" y="3504"/>
            <a:chExt cx="5445" cy="777"/>
          </a:xfrm>
        </p:grpSpPr>
        <p:grpSp>
          <p:nvGrpSpPr>
            <p:cNvPr id="6" name="Group 31"/>
            <p:cNvGrpSpPr>
              <a:grpSpLocks/>
            </p:cNvGrpSpPr>
            <p:nvPr userDrawn="1"/>
          </p:nvGrpSpPr>
          <p:grpSpPr bwMode="auto">
            <a:xfrm>
              <a:off x="780" y="3696"/>
              <a:ext cx="4224" cy="240"/>
              <a:chOff x="780" y="3696"/>
              <a:chExt cx="4224" cy="240"/>
            </a:xfrm>
          </p:grpSpPr>
          <p:sp>
            <p:nvSpPr>
              <p:cNvPr id="11" name="Line 22"/>
              <p:cNvSpPr>
                <a:spLocks noChangeShapeType="1"/>
              </p:cNvSpPr>
              <p:nvPr userDrawn="1"/>
            </p:nvSpPr>
            <p:spPr bwMode="auto">
              <a:xfrm>
                <a:off x="780" y="3827"/>
                <a:ext cx="4224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ZA" sz="2400"/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 userDrawn="1"/>
            </p:nvSpPr>
            <p:spPr bwMode="auto">
              <a:xfrm>
                <a:off x="2688" y="369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pic>
          <p:nvPicPr>
            <p:cNvPr id="7" name="Picture 21" descr="leaf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" y="3715"/>
              <a:ext cx="3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27"/>
            <p:cNvSpPr txBox="1">
              <a:spLocks noChangeArrowheads="1"/>
            </p:cNvSpPr>
            <p:nvPr userDrawn="1"/>
          </p:nvSpPr>
          <p:spPr bwMode="auto">
            <a:xfrm>
              <a:off x="1749" y="3932"/>
              <a:ext cx="226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sz="1000" b="1">
                  <a:solidFill>
                    <a:srgbClr val="8C969C"/>
                  </a:solidFill>
                  <a:latin typeface="Gill Sans MT" pitchFamily="34" charset="0"/>
                  <a:cs typeface="Times New Roman" pitchFamily="18" charset="0"/>
                </a:rPr>
                <a:t>Departement Elektriese en Elektroniese Ingenieurswese </a:t>
              </a:r>
            </a:p>
            <a:p>
              <a:pPr algn="ctr" eaLnBrk="1" hangingPunct="1"/>
              <a:r>
                <a:rPr lang="en-GB" sz="1000" b="1">
                  <a:solidFill>
                    <a:srgbClr val="8C969C"/>
                  </a:solidFill>
                  <a:latin typeface="Gill Sans MT" pitchFamily="34" charset="0"/>
                  <a:cs typeface="Times New Roman" pitchFamily="18" charset="0"/>
                  <a:sym typeface="Symbol" pitchFamily="18" charset="2"/>
                </a:rPr>
                <a:t></a:t>
              </a:r>
              <a:r>
                <a:rPr lang="en-GB" sz="1000" b="1">
                  <a:solidFill>
                    <a:srgbClr val="8C969C"/>
                  </a:solidFill>
                  <a:latin typeface="Gill Sans MT" pitchFamily="34" charset="0"/>
                  <a:cs typeface="Times New Roman" pitchFamily="18" charset="0"/>
                </a:rPr>
                <a:t> </a:t>
              </a:r>
            </a:p>
            <a:p>
              <a:pPr algn="ctr" eaLnBrk="1" hangingPunct="1"/>
              <a:r>
                <a:rPr lang="en-GB" sz="1000" b="1">
                  <a:solidFill>
                    <a:srgbClr val="8C969C"/>
                  </a:solidFill>
                  <a:latin typeface="Gill Sans MT" pitchFamily="34" charset="0"/>
                  <a:cs typeface="Times New Roman" pitchFamily="18" charset="0"/>
                </a:rPr>
                <a:t>Department of Electrical and Electronic Engineering </a:t>
              </a:r>
              <a:r>
                <a:rPr lang="en-GB" sz="1000"/>
                <a:t> </a:t>
              </a:r>
            </a:p>
          </p:txBody>
        </p:sp>
        <p:pic>
          <p:nvPicPr>
            <p:cNvPr id="9" name="Picture 24" descr="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" y="3504"/>
              <a:ext cx="61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4" descr="ENGlogoGray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" y="3566"/>
              <a:ext cx="519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53871" y="2459360"/>
            <a:ext cx="6858000" cy="609600"/>
          </a:xfrm>
        </p:spPr>
        <p:txBody>
          <a:bodyPr anchor="t"/>
          <a:lstStyle>
            <a:lvl1pPr algn="ctr">
              <a:lnSpc>
                <a:spcPct val="130000"/>
              </a:lnSpc>
              <a:defRPr b="1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96976" y="4191000"/>
            <a:ext cx="675005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8592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74AA9-5D7D-492D-9987-0318E16187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1695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57200"/>
            <a:ext cx="4933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0D475-F32E-47B1-91F6-F577356AF9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9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954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954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371600" y="37719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8700" y="37719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4C862-0CAD-4582-B612-69F1936DDB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8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295400"/>
            <a:ext cx="3314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954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71900"/>
            <a:ext cx="33147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9BEB-9481-4F68-A336-C6FDE4B9C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5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295400"/>
            <a:ext cx="3314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3314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DC898-4B38-4756-97C6-E79E968FA4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6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295400"/>
            <a:ext cx="67818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771900"/>
            <a:ext cx="67818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1881F-6782-4917-933A-2245168B92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36875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4B7FB-9E89-4C7B-A2BE-CA29937ECB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42986-112C-4DCE-84E1-32EB2A1FC5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5E45-430E-4A0D-8FF8-977E444F2D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43F3-58B5-485A-A5B0-72B2EC03D0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DCEF3-C5D6-4D90-9E86-0A43BCC089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53EF-C441-4FA1-ABED-03FA0F3D6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7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50B6-95F3-45F8-BCA5-77306E8AE8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A339F-DF9E-4D26-BF10-3102E6ADE6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572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6781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92"/>
          <a:stretch>
            <a:fillRect/>
          </a:stretch>
        </p:blipFill>
        <p:spPr bwMode="auto">
          <a:xfrm>
            <a:off x="395537" y="347174"/>
            <a:ext cx="562605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A1047ADA-0BE1-4A1B-970B-6EB6B99F59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Arial Rounded MT Bold" panose="020F07040305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000">
          <a:solidFill>
            <a:schemeClr val="tx1"/>
          </a:solidFill>
          <a:latin typeface="Arial Rounded MT Bold" panose="020F07040305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Arial Rounded MT Bold" panose="020F07040305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Arial Rounded MT Bold" panose="020F07040305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782229" y="2420888"/>
            <a:ext cx="7704856" cy="1965565"/>
          </a:xfrm>
        </p:spPr>
        <p:txBody>
          <a:bodyPr/>
          <a:lstStyle/>
          <a:p>
            <a:r>
              <a:rPr lang="en-ZA" b="0" dirty="0" smtClean="0"/>
              <a:t>REACH Antenna Group</a:t>
            </a:r>
            <a:br>
              <a:rPr lang="en-ZA" b="0" dirty="0" smtClean="0"/>
            </a:br>
            <a:r>
              <a:rPr lang="en-ZA" b="0" dirty="0" smtClean="0"/>
              <a:t>Weekly Meeting 01</a:t>
            </a:r>
            <a:br>
              <a:rPr lang="en-ZA" b="0" dirty="0" smtClean="0"/>
            </a:b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25 March 2019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/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/>
            </a:r>
            <a:br>
              <a:rPr lang="en-GB" sz="1600" dirty="0">
                <a:solidFill>
                  <a:schemeClr val="tx1"/>
                </a:solidFill>
              </a:rPr>
            </a:br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Pyramidal Sinuous Antenna</a:t>
            </a:r>
            <a:endParaRPr lang="af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3968" y="1196752"/>
                <a:ext cx="4442048" cy="4792980"/>
              </a:xfrm>
            </p:spPr>
            <p:txBody>
              <a:bodyPr/>
              <a:lstStyle/>
              <a:p>
                <a:pPr>
                  <a:spcAft>
                    <a:spcPts val="500"/>
                  </a:spcAft>
                </a:pPr>
                <a:r>
                  <a:rPr lang="en-ZA" dirty="0" smtClean="0"/>
                  <a:t>Self-complementary antenna structure projected onto inverted pyramidal surface</a:t>
                </a:r>
              </a:p>
              <a:p>
                <a:pPr>
                  <a:spcAft>
                    <a:spcPts val="500"/>
                  </a:spcAft>
                </a:pPr>
                <a:r>
                  <a:rPr lang="en-ZA" dirty="0" smtClean="0"/>
                  <a:t>Single-pol (2 arms) or dual-pol (4 arms)</a:t>
                </a:r>
                <a:endParaRPr lang="en-ZA" b="1" i="1" dirty="0"/>
              </a:p>
              <a:p>
                <a:pPr>
                  <a:spcAft>
                    <a:spcPts val="500"/>
                  </a:spcAft>
                </a:pPr>
                <a:r>
                  <a:rPr lang="en-ZA" dirty="0" smtClean="0"/>
                  <a:t>Projection facilitates unidirectional radiation and broadband impedance match when placed above ground plane</a:t>
                </a:r>
              </a:p>
              <a:p>
                <a:pPr>
                  <a:spcAft>
                    <a:spcPts val="500"/>
                  </a:spcAft>
                </a:pPr>
                <a:endParaRPr lang="en-ZA" dirty="0" smtClean="0"/>
              </a:p>
              <a:p>
                <a:pPr>
                  <a:spcAft>
                    <a:spcPts val="500"/>
                  </a:spcAft>
                </a:pPr>
                <a:endParaRPr lang="en-ZA" dirty="0" smtClean="0"/>
              </a:p>
              <a:p>
                <a:pPr>
                  <a:spcAft>
                    <a:spcPts val="500"/>
                  </a:spcAft>
                </a:pPr>
                <a:endParaRPr lang="en-ZA" dirty="0" smtClean="0"/>
              </a:p>
              <a:p>
                <a:pPr>
                  <a:spcAft>
                    <a:spcPts val="500"/>
                  </a:spcAft>
                </a:pPr>
                <a:r>
                  <a:rPr lang="en-ZA" dirty="0"/>
                  <a:t>G</a:t>
                </a:r>
                <a:r>
                  <a:rPr lang="en-ZA" dirty="0" smtClean="0"/>
                  <a:t>eometric parameters:</a:t>
                </a:r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ZA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 smtClean="0"/>
                  <a:t> minimum radius</a:t>
                </a:r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maximum </a:t>
                </a:r>
                <a:r>
                  <a:rPr lang="en-ZA" dirty="0"/>
                  <a:t>radius</a:t>
                </a:r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Angular width</a:t>
                </a:r>
                <a:endParaRPr lang="en-ZA" dirty="0"/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Rotation angle</a:t>
                </a:r>
                <a:endParaRPr lang="en-ZA" dirty="0"/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Growth rate</a:t>
                </a:r>
                <a:endParaRPr lang="en-ZA" dirty="0"/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𝑝𝑦𝑟</m:t>
                        </m:r>
                      </m:sub>
                    </m:sSub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Pyramid angle</a:t>
                </a:r>
                <a:endParaRPr lang="en-ZA" dirty="0"/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Height above ground plane</a:t>
                </a:r>
              </a:p>
              <a:p>
                <a:pPr lvl="1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ZA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No. of arcs</a:t>
                </a:r>
                <a:endParaRPr lang="en-ZA" dirty="0"/>
              </a:p>
              <a:p>
                <a:pPr lvl="1">
                  <a:spcAft>
                    <a:spcPts val="500"/>
                  </a:spcAft>
                </a:pPr>
                <a:endParaRPr lang="en-ZA" dirty="0"/>
              </a:p>
              <a:p>
                <a:endParaRPr lang="en-Z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968" y="1196752"/>
                <a:ext cx="4442048" cy="4792980"/>
              </a:xfrm>
              <a:blipFill rotWithShape="0">
                <a:blip r:embed="rId2"/>
                <a:stretch>
                  <a:fillRect l="-274" t="-127" b="-825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556792"/>
            <a:ext cx="3673653" cy="4586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2852936"/>
            <a:ext cx="2483570" cy="8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Two-Arm Model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51553"/>
            <a:ext cx="2412222" cy="4161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72816"/>
            <a:ext cx="4608512" cy="3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Two-Arm Model with Truncation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9" y="1706618"/>
            <a:ext cx="2198174" cy="3696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132856"/>
            <a:ext cx="6480720" cy="32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Two-Arm Model with Truncation and Loads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02236"/>
            <a:ext cx="2065784" cy="3589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51807"/>
            <a:ext cx="4627458" cy="34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520880" cy="457200"/>
          </a:xfrm>
        </p:spPr>
        <p:txBody>
          <a:bodyPr/>
          <a:lstStyle/>
          <a:p>
            <a:r>
              <a:rPr lang="en-ZA" dirty="0" smtClean="0"/>
              <a:t>Two-Arm Model with Truncation and Loads – Gain Patterns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55576" y="1772816"/>
            <a:ext cx="8064896" cy="4643617"/>
            <a:chOff x="1558592" y="1120256"/>
            <a:chExt cx="10124393" cy="59438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592" y="1245812"/>
              <a:ext cx="3222553" cy="28083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048" y="1190280"/>
              <a:ext cx="3222553" cy="28083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0432" y="1120256"/>
              <a:ext cx="3222553" cy="28083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93" y="4242293"/>
              <a:ext cx="3222554" cy="28083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465" y="4255757"/>
              <a:ext cx="3222554" cy="28083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337" y="4224476"/>
              <a:ext cx="3222554" cy="2808312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35240" y="1471614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50 MHz</a:t>
            </a:r>
            <a:endParaRPr lang="af-ZA" sz="1400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473485" y="1472181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80 MHz</a:t>
            </a:r>
            <a:endParaRPr lang="af-ZA" sz="1400" kern="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628264" y="1486063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110 MHz</a:t>
            </a:r>
            <a:endParaRPr lang="af-ZA" sz="1400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35240" y="3773846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140 MHz</a:t>
            </a:r>
            <a:endParaRPr lang="af-ZA" sz="1400" kern="0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3473485" y="3774413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170 MHz</a:t>
            </a:r>
            <a:endParaRPr lang="af-ZA" sz="140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628264" y="378829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200 MHz</a:t>
            </a:r>
            <a:endParaRPr lang="af-ZA" sz="1400" kern="0" dirty="0"/>
          </a:p>
        </p:txBody>
      </p:sp>
    </p:spTree>
    <p:extLst>
      <p:ext uri="{BB962C8B-B14F-4D97-AF65-F5344CB8AC3E}">
        <p14:creationId xmlns:p14="http://schemas.microsoft.com/office/powerpoint/2010/main" val="6426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8640960" cy="4464496"/>
          </a:xfrm>
        </p:spPr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en-ZA" dirty="0" smtClean="0"/>
              <a:t>EDGES High-band Antenna </a:t>
            </a:r>
            <a:r>
              <a:rPr lang="en-ZA" dirty="0" err="1" smtClean="0"/>
              <a:t>Resimulation</a:t>
            </a:r>
            <a:endParaRPr lang="en-ZA" dirty="0" smtClean="0"/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FEKO Modelling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S-Parameters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Gain Pattern vs. Frequency</a:t>
            </a:r>
          </a:p>
          <a:p>
            <a:pPr marL="628650" lvl="1" indent="-228600">
              <a:buFont typeface="+mj-lt"/>
              <a:buAutoNum type="alphaLcParenR"/>
            </a:pPr>
            <a:endParaRPr lang="en-ZA" dirty="0" smtClean="0"/>
          </a:p>
          <a:p>
            <a:pPr marL="514338" indent="-514338">
              <a:buFont typeface="+mj-lt"/>
              <a:buAutoNum type="arabicPeriod"/>
            </a:pPr>
            <a:r>
              <a:rPr lang="en-ZA" dirty="0" smtClean="0"/>
              <a:t>Pyramidal Sinuous Antenna</a:t>
            </a:r>
            <a:endParaRPr lang="en-ZA" dirty="0"/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Antenna Geometry</a:t>
            </a:r>
            <a:endParaRPr lang="en-ZA" dirty="0"/>
          </a:p>
          <a:p>
            <a:pPr marL="628650" lvl="1" indent="-228600">
              <a:buFont typeface="+mj-lt"/>
              <a:buAutoNum type="alphaLcParenR"/>
            </a:pPr>
            <a:r>
              <a:rPr lang="en-ZA" dirty="0"/>
              <a:t>S-Parameters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Two-Arm Model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Two Arm Model with Truncation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ZA" dirty="0" smtClean="0"/>
              <a:t>Two-Arm Model with Truncation and Loads</a:t>
            </a:r>
            <a:endParaRPr lang="en-ZA" dirty="0"/>
          </a:p>
          <a:p>
            <a:pPr marL="914388" lvl="1" indent="-514338">
              <a:buFont typeface="+mj-lt"/>
              <a:buAutoNum type="arabicPeriod"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A6839-7CE8-4B23-BA9B-35F92AEE307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EDGES High-band Antenna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6144"/>
            <a:ext cx="4001387" cy="320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80411"/>
            <a:ext cx="4156938" cy="3118867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 bwMode="auto">
          <a:xfrm>
            <a:off x="1043608" y="5530939"/>
            <a:ext cx="251000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EDGES HBA Prototype</a:t>
            </a:r>
            <a:endParaRPr lang="af-ZA" sz="1600" kern="0" dirty="0"/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4813633" y="5530939"/>
            <a:ext cx="35181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EDGES HBA original FEKO model</a:t>
            </a:r>
            <a:endParaRPr lang="af-ZA" sz="1600" kern="0" dirty="0"/>
          </a:p>
        </p:txBody>
      </p:sp>
    </p:spTree>
    <p:extLst>
      <p:ext uri="{BB962C8B-B14F-4D97-AF65-F5344CB8AC3E}">
        <p14:creationId xmlns:p14="http://schemas.microsoft.com/office/powerpoint/2010/main" val="11567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EDGES High-band Antenna – FEKO </a:t>
            </a:r>
            <a:r>
              <a:rPr lang="en-ZA" dirty="0" err="1" smtClean="0"/>
              <a:t>Resimulation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176464" cy="36824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1012740" y="5527297"/>
            <a:ext cx="35181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EDGES HBA FEKO </a:t>
            </a:r>
            <a:r>
              <a:rPr lang="en-ZA" sz="1600" kern="0" dirty="0" err="1" smtClean="0"/>
              <a:t>resimulation</a:t>
            </a:r>
            <a:endParaRPr lang="af-ZA" sz="1600" kern="0" dirty="0"/>
          </a:p>
        </p:txBody>
      </p:sp>
    </p:spTree>
    <p:extLst>
      <p:ext uri="{BB962C8B-B14F-4D97-AF65-F5344CB8AC3E}">
        <p14:creationId xmlns:p14="http://schemas.microsoft.com/office/powerpoint/2010/main" val="3229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EDGES High-band Antenna – FEKO </a:t>
            </a:r>
            <a:r>
              <a:rPr lang="en-ZA" dirty="0" err="1" smtClean="0"/>
              <a:t>Resimulation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176464" cy="3682473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3253466" y="1731467"/>
            <a:ext cx="20985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0.5 pF </a:t>
            </a:r>
          </a:p>
          <a:p>
            <a:pPr algn="ctr"/>
            <a:r>
              <a:rPr lang="en-ZA" sz="1600" kern="0" dirty="0" smtClean="0"/>
              <a:t>tip capacitors</a:t>
            </a:r>
            <a:endParaRPr lang="af-ZA" sz="1600" kern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804828" y="2585743"/>
            <a:ext cx="288032" cy="288032"/>
          </a:xfrm>
          <a:prstGeom prst="rect">
            <a:avLst/>
          </a:prstGeom>
          <a:noFill/>
          <a:ln w="38100" cap="sq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Connector 18"/>
          <p:cNvCxnSpPr>
            <a:stCxn id="16" idx="2"/>
            <a:endCxn id="17" idx="0"/>
          </p:cNvCxnSpPr>
          <p:nvPr/>
        </p:nvCxnSpPr>
        <p:spPr bwMode="auto">
          <a:xfrm flipH="1">
            <a:off x="1948844" y="2188667"/>
            <a:ext cx="2353875" cy="39707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16" idx="2"/>
            <a:endCxn id="23" idx="0"/>
          </p:cNvCxnSpPr>
          <p:nvPr/>
        </p:nvCxnSpPr>
        <p:spPr bwMode="auto">
          <a:xfrm flipH="1">
            <a:off x="3762659" y="2188667"/>
            <a:ext cx="540060" cy="97089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618643" y="3159563"/>
            <a:ext cx="288032" cy="288032"/>
          </a:xfrm>
          <a:prstGeom prst="rect">
            <a:avLst/>
          </a:prstGeom>
          <a:noFill/>
          <a:ln w="38100" cap="sq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012740" y="5527297"/>
            <a:ext cx="35181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EDGES HBA FEKO </a:t>
            </a:r>
            <a:r>
              <a:rPr lang="en-ZA" sz="1600" kern="0" dirty="0" err="1" smtClean="0"/>
              <a:t>resimulation</a:t>
            </a:r>
            <a:endParaRPr lang="af-ZA" sz="1600" kern="0" dirty="0"/>
          </a:p>
        </p:txBody>
      </p:sp>
    </p:spTree>
    <p:extLst>
      <p:ext uri="{BB962C8B-B14F-4D97-AF65-F5344CB8AC3E}">
        <p14:creationId xmlns:p14="http://schemas.microsoft.com/office/powerpoint/2010/main" val="10053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EDGES High-band Antenna – FEKO </a:t>
            </a:r>
            <a:r>
              <a:rPr lang="en-ZA" dirty="0" err="1" smtClean="0"/>
              <a:t>Resimulation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176464" cy="3682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656180"/>
            <a:ext cx="2023473" cy="187111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2665286" y="2887442"/>
            <a:ext cx="288032" cy="288032"/>
          </a:xfrm>
          <a:prstGeom prst="rect">
            <a:avLst/>
          </a:prstGeom>
          <a:noFill/>
          <a:ln w="38100" cap="sq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 bwMode="auto">
          <a:xfrm>
            <a:off x="2809302" y="3175474"/>
            <a:ext cx="2953143" cy="139652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5796136" y="3582998"/>
            <a:ext cx="20985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600" kern="0" dirty="0" smtClean="0"/>
              <a:t>5 pF top capacitor</a:t>
            </a:r>
            <a:endParaRPr lang="af-ZA" sz="1600" kern="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881758" y="5038362"/>
            <a:ext cx="185222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600" kern="0" dirty="0" smtClean="0"/>
              <a:t>50 </a:t>
            </a:r>
            <a:r>
              <a:rPr lang="el-GR" sz="1600" kern="0" dirty="0" smtClean="0">
                <a:latin typeface="Book Antiqua" panose="02040602050305030304" pitchFamily="18" charset="0"/>
              </a:rPr>
              <a:t>Ω</a:t>
            </a:r>
            <a:r>
              <a:rPr lang="en-ZA" sz="1600" kern="0" dirty="0" smtClean="0"/>
              <a:t> wire port</a:t>
            </a:r>
            <a:endParaRPr lang="af-ZA" sz="160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012740" y="5527297"/>
            <a:ext cx="35181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ZA" sz="1600" kern="0" dirty="0" smtClean="0"/>
              <a:t>EDGES HBA FEKO </a:t>
            </a:r>
            <a:r>
              <a:rPr lang="en-ZA" sz="1600" kern="0" dirty="0" err="1" smtClean="0"/>
              <a:t>resimulation</a:t>
            </a:r>
            <a:endParaRPr lang="af-ZA" sz="1600" kern="0" dirty="0"/>
          </a:p>
        </p:txBody>
      </p:sp>
    </p:spTree>
    <p:extLst>
      <p:ext uri="{BB962C8B-B14F-4D97-AF65-F5344CB8AC3E}">
        <p14:creationId xmlns:p14="http://schemas.microsoft.com/office/powerpoint/2010/main" val="3700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800800" cy="457200"/>
          </a:xfrm>
        </p:spPr>
        <p:txBody>
          <a:bodyPr/>
          <a:lstStyle/>
          <a:p>
            <a:r>
              <a:rPr lang="en-ZA" dirty="0" smtClean="0"/>
              <a:t>EDGES High-band Antenna – Reflection Coefficient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84" y="2060848"/>
            <a:ext cx="4321107" cy="3994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255558" cy="44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800800" cy="457200"/>
          </a:xfrm>
        </p:spPr>
        <p:txBody>
          <a:bodyPr/>
          <a:lstStyle/>
          <a:p>
            <a:r>
              <a:rPr lang="en-ZA" dirty="0" smtClean="0"/>
              <a:t>EDGES High-band Antenna – Reflection Coefficient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8" y="1753300"/>
            <a:ext cx="4104456" cy="431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4536504" cy="47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EDGES High-band Antenna – Gain Patterns</a:t>
            </a:r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2436815" y="5732787"/>
            <a:ext cx="1905000" cy="457200"/>
          </a:xfrm>
        </p:spPr>
        <p:txBody>
          <a:bodyPr/>
          <a:lstStyle/>
          <a:p>
            <a:pPr>
              <a:defRPr/>
            </a:pPr>
            <a:fld id="{5164B7FB-9E89-4C7B-A2BE-CA29937ECB0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4001084" y="1062259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100 MHz</a:t>
            </a:r>
            <a:endParaRPr lang="af-ZA" sz="1400" kern="0" dirty="0"/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6476132" y="1062259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110 MHz</a:t>
            </a:r>
            <a:endParaRPr lang="af-ZA" sz="1400" kern="0" dirty="0"/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1875670" y="238999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120 MHz</a:t>
            </a:r>
            <a:endParaRPr lang="af-ZA" sz="1400" kern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4062077" y="238999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130 MHz</a:t>
            </a:r>
            <a:endParaRPr lang="af-ZA" sz="1400" kern="0" dirty="0"/>
          </a:p>
        </p:txBody>
      </p:sp>
      <p:sp>
        <p:nvSpPr>
          <p:cNvPr id="35" name="Title 1"/>
          <p:cNvSpPr txBox="1">
            <a:spLocks/>
          </p:cNvSpPr>
          <p:nvPr/>
        </p:nvSpPr>
        <p:spPr bwMode="auto">
          <a:xfrm>
            <a:off x="6497648" y="238999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140 MHz</a:t>
            </a:r>
            <a:endParaRPr lang="af-ZA" sz="1400" kern="0" dirty="0"/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1896409" y="3819328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150 MHz</a:t>
            </a:r>
            <a:endParaRPr lang="af-ZA" sz="1400" kern="0" dirty="0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4082816" y="3819328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160 MHz</a:t>
            </a:r>
            <a:endParaRPr lang="af-ZA" sz="1400" kern="0" dirty="0"/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6518387" y="3819328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170 MHz</a:t>
            </a:r>
            <a:endParaRPr lang="af-ZA" sz="1400" kern="0" dirty="0"/>
          </a:p>
        </p:txBody>
      </p:sp>
      <p:sp>
        <p:nvSpPr>
          <p:cNvPr id="39" name="Title 1"/>
          <p:cNvSpPr txBox="1">
            <a:spLocks/>
          </p:cNvSpPr>
          <p:nvPr/>
        </p:nvSpPr>
        <p:spPr bwMode="auto">
          <a:xfrm>
            <a:off x="1896409" y="525040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180 MHz</a:t>
            </a:r>
            <a:endParaRPr lang="af-ZA" sz="1400" kern="0" dirty="0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4082816" y="525040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190 MHz</a:t>
            </a:r>
            <a:endParaRPr lang="af-ZA" sz="1400" kern="0" dirty="0"/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6518387" y="5250405"/>
            <a:ext cx="936104" cy="35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ZA" sz="1400" kern="0" dirty="0" smtClean="0"/>
              <a:t>200 MHz</a:t>
            </a:r>
            <a:endParaRPr lang="af-ZA" sz="14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26" y="1188386"/>
            <a:ext cx="2064354" cy="1274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04" y="1235433"/>
            <a:ext cx="2064354" cy="1274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67" y="2544977"/>
            <a:ext cx="2064354" cy="1274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0" y="2605939"/>
            <a:ext cx="2064354" cy="1274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01" y="2610406"/>
            <a:ext cx="2064354" cy="1274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7" y="3998842"/>
            <a:ext cx="2064354" cy="1274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0" y="3998842"/>
            <a:ext cx="2064354" cy="1274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62" y="3974310"/>
            <a:ext cx="2064354" cy="1274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86" y="5424019"/>
            <a:ext cx="2064354" cy="1274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6" y="5426999"/>
            <a:ext cx="2064354" cy="1274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62" y="5427766"/>
            <a:ext cx="2064354" cy="12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33735</TotalTime>
  <Words>212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Rounded MT Bold</vt:lpstr>
      <vt:lpstr>Book Antiqua</vt:lpstr>
      <vt:lpstr>Cambria Math</vt:lpstr>
      <vt:lpstr>Gill Sans MT</vt:lpstr>
      <vt:lpstr>Symbol</vt:lpstr>
      <vt:lpstr>Times New Roman</vt:lpstr>
      <vt:lpstr>Default Design</vt:lpstr>
      <vt:lpstr>REACH Antenna Group Weekly Meeting 01  25 March 2019   </vt:lpstr>
      <vt:lpstr>Overview</vt:lpstr>
      <vt:lpstr>EDGES High-band Antenna</vt:lpstr>
      <vt:lpstr>EDGES High-band Antenna – FEKO Resimulation</vt:lpstr>
      <vt:lpstr>EDGES High-band Antenna – FEKO Resimulation</vt:lpstr>
      <vt:lpstr>EDGES High-band Antenna – FEKO Resimulation</vt:lpstr>
      <vt:lpstr>EDGES High-band Antenna – Reflection Coefficient</vt:lpstr>
      <vt:lpstr>EDGES High-band Antenna – Reflection Coefficient</vt:lpstr>
      <vt:lpstr>EDGES High-band Antenna – Gain Patterns</vt:lpstr>
      <vt:lpstr>Pyramidal Sinuous Antenna</vt:lpstr>
      <vt:lpstr>Two-Arm Model</vt:lpstr>
      <vt:lpstr>Two-Arm Model with Truncation</vt:lpstr>
      <vt:lpstr>Two-Arm Model with Truncation and Loads</vt:lpstr>
      <vt:lpstr>Two-Arm Model with Truncation and Loads – Gain Patterns</vt:lpstr>
    </vt:vector>
  </TitlesOfParts>
  <Company>BrownKSDP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Morne Goosen</dc:creator>
  <cp:lastModifiedBy>Klopper, B, Mnr &lt;15707776@sun.ac.za&gt;</cp:lastModifiedBy>
  <cp:revision>616</cp:revision>
  <cp:lastPrinted>2017-08-24T10:54:17Z</cp:lastPrinted>
  <dcterms:created xsi:type="dcterms:W3CDTF">2001-08-03T14:12:41Z</dcterms:created>
  <dcterms:modified xsi:type="dcterms:W3CDTF">2019-03-26T11:22:18Z</dcterms:modified>
</cp:coreProperties>
</file>