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1" r:id="rId6"/>
    <p:sldId id="277" r:id="rId7"/>
    <p:sldId id="270" r:id="rId8"/>
    <p:sldId id="271" r:id="rId9"/>
    <p:sldId id="269" r:id="rId10"/>
    <p:sldId id="275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6/3/2019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Iman Farhat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b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Corrugated horn antenna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circular corrugated horn antenna</a:t>
            </a:r>
            <a:r>
              <a:rPr lang="en-US" noProof="1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three main reasons for corrugated horn antennas. </a:t>
            </a:r>
            <a:endParaRPr lang="en-US" noProof="1"/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they exhibit radiation pattern symmetry</a:t>
            </a:r>
            <a:r>
              <a:rPr lang="en-US" noProof="1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they radiate with very low cross-polarization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they offer a wide bandwidth responses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Design frequency band is from 50MHz to 200MHz. The proposed conical corrugated horn design parameters as shown in Fig. 1, are </a:t>
            </a:r>
            <a:r>
              <a:rPr lang="en-GB" dirty="0" err="1"/>
              <a:t>θf</a:t>
            </a:r>
            <a:r>
              <a:rPr lang="en-GB" dirty="0"/>
              <a:t>=55°, w=20cm, t=20cm, p=33cm, height=1.1m, and 2a=2.4m, with depths changing from λ/2 to λ/4 smoothly. The λ is the wavelength at centre frequency.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1</a:t>
            </a:fld>
            <a:endParaRPr lang="en-US" dirty="0"/>
          </a:p>
        </p:txBody>
      </p:sp>
      <p:pic>
        <p:nvPicPr>
          <p:cNvPr id="23" name="Picture Placeholder 22" descr="A close up of a logo&#10;&#10;Description automatically generated">
            <a:extLst>
              <a:ext uri="{FF2B5EF4-FFF2-40B4-BE49-F238E27FC236}">
                <a16:creationId xmlns:a16="http://schemas.microsoft.com/office/drawing/2014/main" id="{415C41C8-0040-4774-99CC-A3CF89C8B85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2685" r="32685"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BD661CA2-F2D5-4DFD-AFA1-635E9216A92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18306" r="1830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DA9AFC37-081F-4CFB-A603-A30A7B622C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629" r="1662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9F867288-D847-4047-A420-A6C8C298EFA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10738" r="1073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BAED72C-C6DD-4360-B24F-14C0E2AE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121" y="4195565"/>
            <a:ext cx="3486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S11 parameters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B931D-B391-43C3-8B59-F3F9F2B2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615" y="68133"/>
            <a:ext cx="1682416" cy="15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A1907-3813-43E6-99A1-58E29A99B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39"/>
          <a:stretch/>
        </p:blipFill>
        <p:spPr>
          <a:xfrm>
            <a:off x="478545" y="1058250"/>
            <a:ext cx="8237070" cy="561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F2E27-56E1-4627-85E1-A1903C03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053" y="3959258"/>
            <a:ext cx="8045552" cy="2718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F9675-18E3-455E-9E17-FD04CF5CE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212" y="2200275"/>
            <a:ext cx="4093438" cy="96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6D83D-8368-420A-A9F5-02CE587EF1E8}"/>
              </a:ext>
            </a:extLst>
          </p:cNvPr>
          <p:cNvSpPr txBox="1"/>
          <p:nvPr/>
        </p:nvSpPr>
        <p:spPr>
          <a:xfrm>
            <a:off x="7667061" y="3321263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10 m ground-plane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C126A-87AD-4185-8D73-CB9E618D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9D5D5-AA36-47DB-8D33-F48F8924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44" y="386499"/>
            <a:ext cx="8064631" cy="5951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C0CAA-3F40-49A4-88AE-C2CFC9F6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770"/>
            <a:ext cx="6961547" cy="2369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7305E-7D94-4141-861B-F2C8D3A032B1}"/>
              </a:ext>
            </a:extLst>
          </p:cNvPr>
          <p:cNvSpPr txBox="1"/>
          <p:nvPr/>
        </p:nvSpPr>
        <p:spPr>
          <a:xfrm>
            <a:off x="6014301" y="1018216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Ground-plane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4853-8471-4080-B4BD-69EC8A48E57F}"/>
              </a:ext>
            </a:extLst>
          </p:cNvPr>
          <p:cNvSpPr txBox="1"/>
          <p:nvPr/>
        </p:nvSpPr>
        <p:spPr>
          <a:xfrm>
            <a:off x="866754" y="4067346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Without ground-plane</a:t>
            </a:r>
          </a:p>
        </p:txBody>
      </p:sp>
    </p:spTree>
    <p:extLst>
      <p:ext uri="{BB962C8B-B14F-4D97-AF65-F5344CB8AC3E}">
        <p14:creationId xmlns:p14="http://schemas.microsoft.com/office/powerpoint/2010/main" val="21215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F758C-511F-4C06-910A-78867F8C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8" y="1836156"/>
            <a:ext cx="10353169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 @125Mhz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0FF92-E460-413B-AC31-D07994444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0"/>
          <a:stretch/>
        </p:blipFill>
        <p:spPr>
          <a:xfrm>
            <a:off x="4911634" y="1241857"/>
            <a:ext cx="7280365" cy="323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DADEF-66BD-4AD9-8317-6056E534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108" y="0"/>
            <a:ext cx="3282572" cy="161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B9491-205D-43C2-94E6-B0CDAACC8748}"/>
              </a:ext>
            </a:extLst>
          </p:cNvPr>
          <p:cNvSpPr txBox="1"/>
          <p:nvPr/>
        </p:nvSpPr>
        <p:spPr>
          <a:xfrm>
            <a:off x="1282045" y="1601522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Ground-plane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F9407-7C45-453D-870A-38F2119AA458}"/>
              </a:ext>
            </a:extLst>
          </p:cNvPr>
          <p:cNvSpPr txBox="1"/>
          <p:nvPr/>
        </p:nvSpPr>
        <p:spPr>
          <a:xfrm>
            <a:off x="6737021" y="4633398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Without ground-plane</a:t>
            </a:r>
          </a:p>
        </p:txBody>
      </p:sp>
    </p:spTree>
    <p:extLst>
      <p:ext uri="{BB962C8B-B14F-4D97-AF65-F5344CB8AC3E}">
        <p14:creationId xmlns:p14="http://schemas.microsoft.com/office/powerpoint/2010/main" val="30279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6C3BD-36FE-40A1-8ACA-A6BF0E08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361517"/>
            <a:ext cx="9923040" cy="439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 @200Mhz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EE31D-50F1-4ED9-B9C0-7A7C85719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72" t="-336" b="-1"/>
          <a:stretch/>
        </p:blipFill>
        <p:spPr>
          <a:xfrm>
            <a:off x="5196490" y="1098958"/>
            <a:ext cx="6995510" cy="364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5D474-5440-458A-B751-0626AEA50DBC}"/>
              </a:ext>
            </a:extLst>
          </p:cNvPr>
          <p:cNvSpPr txBox="1"/>
          <p:nvPr/>
        </p:nvSpPr>
        <p:spPr>
          <a:xfrm>
            <a:off x="1008668" y="992185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Ground-plane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6BF3C-45FD-4075-B498-6EAA91AC90E8}"/>
              </a:ext>
            </a:extLst>
          </p:cNvPr>
          <p:cNvSpPr txBox="1"/>
          <p:nvPr/>
        </p:nvSpPr>
        <p:spPr>
          <a:xfrm>
            <a:off x="8398771" y="2238990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Without ground-plane</a:t>
            </a:r>
          </a:p>
        </p:txBody>
      </p:sp>
    </p:spTree>
    <p:extLst>
      <p:ext uri="{BB962C8B-B14F-4D97-AF65-F5344CB8AC3E}">
        <p14:creationId xmlns:p14="http://schemas.microsoft.com/office/powerpoint/2010/main" val="217095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0EA956-65ED-4F2C-8BA2-F234CF27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1031650"/>
            <a:ext cx="11190514" cy="4805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Radiation pattern @50Mhz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A6144-2279-4E00-B8C0-C959D9C92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71"/>
          <a:stretch/>
        </p:blipFill>
        <p:spPr>
          <a:xfrm>
            <a:off x="4838128" y="1162285"/>
            <a:ext cx="7353871" cy="380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514C8-844D-4D98-BFEA-D622A67D5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0" y="0"/>
            <a:ext cx="257175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A010D-67EB-4C3D-A1D5-BB0F0A3F7E2B}"/>
              </a:ext>
            </a:extLst>
          </p:cNvPr>
          <p:cNvSpPr txBox="1"/>
          <p:nvPr/>
        </p:nvSpPr>
        <p:spPr>
          <a:xfrm>
            <a:off x="1046375" y="5837237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Ground-plane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345CE-4A00-4850-BDA9-7D5579DE5DE3}"/>
              </a:ext>
            </a:extLst>
          </p:cNvPr>
          <p:cNvSpPr txBox="1"/>
          <p:nvPr/>
        </p:nvSpPr>
        <p:spPr>
          <a:xfrm>
            <a:off x="8318570" y="2878419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Without ground-plane</a:t>
            </a:r>
          </a:p>
        </p:txBody>
      </p:sp>
    </p:spTree>
    <p:extLst>
      <p:ext uri="{BB962C8B-B14F-4D97-AF65-F5344CB8AC3E}">
        <p14:creationId xmlns:p14="http://schemas.microsoft.com/office/powerpoint/2010/main" val="37526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Corrugated horn antenna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circular corrugated horn antenna</a:t>
            </a:r>
            <a:r>
              <a:rPr lang="en-US" noProof="1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three main reasons for corrugated horn antennas. </a:t>
            </a:r>
            <a:endParaRPr lang="en-US" noProof="1"/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they exhibit radiation pattern symmetry</a:t>
            </a:r>
            <a:r>
              <a:rPr lang="en-US" noProof="1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they radiate with very low cross-polarization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they offer a wide bandwidth responses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pPr marL="606425" lvl="1" indent="-342900">
              <a:buFont typeface="+mj-lt"/>
              <a:buAutoNum type="arabicPeriod"/>
            </a:pPr>
            <a:r>
              <a:rPr lang="en-GB" dirty="0"/>
              <a:t>Design frequency band is from 50MHz to 200MHz. The proposed conical corrugated horn design parameters as shown in Fig. 1, are </a:t>
            </a:r>
            <a:r>
              <a:rPr lang="en-GB" dirty="0" err="1"/>
              <a:t>θf</a:t>
            </a:r>
            <a:r>
              <a:rPr lang="en-GB" dirty="0"/>
              <a:t>=40, height=2.98m, and 2a=4.58m, with depths changing from λ/2 to λ/4 smoothly. The λ is the wavelength at centre frequency.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7</a:t>
            </a:fld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BAED72C-C6DD-4360-B24F-14C0E2AE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21" y="4195565"/>
            <a:ext cx="3486150" cy="2171700"/>
          </a:xfrm>
          <a:prstGeom prst="rect">
            <a:avLst/>
          </a:prstGeo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9A113CD-F087-49F7-86DC-E8A6EFD1015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16461" r="16461"/>
          <a:stretch>
            <a:fillRect/>
          </a:stretch>
        </p:blipFill>
        <p:spPr>
          <a:xfrm>
            <a:off x="9241182" y="2027067"/>
            <a:ext cx="2922043" cy="2359024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2C52C48-9A25-40D2-B154-4109DB75A58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 l="5898" r="589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F31B5F6C-D696-4720-9556-952356554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18034" b="18034"/>
          <a:stretch>
            <a:fillRect/>
          </a:stretch>
        </p:blipFill>
        <p:spPr>
          <a:xfrm>
            <a:off x="8128000" y="4319588"/>
            <a:ext cx="3467100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C0B22B6-6B3A-4B8D-9436-C05FFDBC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86" y="3959258"/>
            <a:ext cx="8045552" cy="27187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5377-F275-4CD7-A8D4-DF7DF0797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F4B14D-14F0-4202-9BB1-2F9A44C5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62" y="362049"/>
            <a:ext cx="5395471" cy="1274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ADC23E-6B8B-4E68-AC1A-4B67DAD37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32"/>
          <a:stretch/>
        </p:blipFill>
        <p:spPr>
          <a:xfrm>
            <a:off x="140351" y="594019"/>
            <a:ext cx="7639831" cy="3525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033CEB-3E9E-4DEF-A63C-B5097DA53F2C}"/>
              </a:ext>
            </a:extLst>
          </p:cNvPr>
          <p:cNvSpPr txBox="1"/>
          <p:nvPr/>
        </p:nvSpPr>
        <p:spPr>
          <a:xfrm>
            <a:off x="7780183" y="1636803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10 m ground-plane</a:t>
            </a:r>
          </a:p>
        </p:txBody>
      </p:sp>
    </p:spTree>
    <p:extLst>
      <p:ext uri="{BB962C8B-B14F-4D97-AF65-F5344CB8AC3E}">
        <p14:creationId xmlns:p14="http://schemas.microsoft.com/office/powerpoint/2010/main" val="6501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641D-3D1A-4CE2-9781-CF6E014C3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EC726-AC4F-4FD8-9366-B94760E9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72" y="92215"/>
            <a:ext cx="6864728" cy="6178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E1269-5D23-4E6A-B8BF-BC020F0C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1" y="4143353"/>
            <a:ext cx="6638419" cy="2247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6B67A-DDDB-4039-B956-971235397839}"/>
              </a:ext>
            </a:extLst>
          </p:cNvPr>
          <p:cNvSpPr txBox="1"/>
          <p:nvPr/>
        </p:nvSpPr>
        <p:spPr>
          <a:xfrm>
            <a:off x="1008156" y="3774021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Without ground-plane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F9A1-B56C-4C63-9EAC-C3AF397344C0}"/>
              </a:ext>
            </a:extLst>
          </p:cNvPr>
          <p:cNvSpPr txBox="1"/>
          <p:nvPr/>
        </p:nvSpPr>
        <p:spPr>
          <a:xfrm>
            <a:off x="7827120" y="3958687"/>
            <a:ext cx="3629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Ground-plane</a:t>
            </a:r>
          </a:p>
        </p:txBody>
      </p:sp>
    </p:spTree>
    <p:extLst>
      <p:ext uri="{BB962C8B-B14F-4D97-AF65-F5344CB8AC3E}">
        <p14:creationId xmlns:p14="http://schemas.microsoft.com/office/powerpoint/2010/main" val="95948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" id="{C6834E74-ED12-4D38-8C06-06016BD54046}" vid="{A28CA1FA-0118-4E73-AEB0-ABBF8EC154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3797CC-D230-4230-8894-0D94E8576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915773-5CD0-4EB9-B9C7-341A8B8ED49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E7FE91-AD43-4403-862D-5C3618004A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261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Typewriter</vt:lpstr>
      <vt:lpstr>Times New Roman</vt:lpstr>
      <vt:lpstr>Tw Cen MT</vt:lpstr>
      <vt:lpstr>Office Theme</vt:lpstr>
      <vt:lpstr>Corrugated horn antenna</vt:lpstr>
      <vt:lpstr>S11 parameters </vt:lpstr>
      <vt:lpstr>PowerPoint Presentation</vt:lpstr>
      <vt:lpstr>Radiation pattern @125Mhz</vt:lpstr>
      <vt:lpstr>Radiation pattern @200Mhz</vt:lpstr>
      <vt:lpstr>Radiation pattern @50Mhz</vt:lpstr>
      <vt:lpstr>Corrugated horn antenna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2019-05-11T09:18:03Z</dcterms:created>
  <dcterms:modified xsi:type="dcterms:W3CDTF">2019-06-03T11:15:09Z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