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8" r:id="rId3"/>
    <p:sldId id="498" r:id="rId4"/>
    <p:sldId id="499" r:id="rId5"/>
    <p:sldId id="506" r:id="rId6"/>
    <p:sldId id="500" r:id="rId7"/>
    <p:sldId id="502" r:id="rId8"/>
    <p:sldId id="503" r:id="rId9"/>
    <p:sldId id="504" r:id="rId10"/>
    <p:sldId id="505" r:id="rId11"/>
    <p:sldId id="507" r:id="rId12"/>
    <p:sldId id="497" r:id="rId13"/>
    <p:sldId id="489" r:id="rId14"/>
    <p:sldId id="449" r:id="rId15"/>
    <p:sldId id="483" r:id="rId16"/>
    <p:sldId id="484" r:id="rId1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C"/>
    <a:srgbClr val="000000"/>
    <a:srgbClr val="003E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5" autoAdjust="0"/>
    <p:restoredTop sz="92791" autoAdjust="0"/>
  </p:normalViewPr>
  <p:slideViewPr>
    <p:cSldViewPr>
      <p:cViewPr>
        <p:scale>
          <a:sx n="90" d="100"/>
          <a:sy n="90" d="100"/>
        </p:scale>
        <p:origin x="2310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9EDC89E-7317-44C6-9983-800DE6846E12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661900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561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34B1F72-D280-4AD8-8033-3D1768BDD119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351807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910E691-900A-4229-93A0-82666456783F}" type="slidenum">
              <a:rPr lang="en-GB" altLang="fr-FR"/>
              <a:pPr/>
              <a:t>1</a:t>
            </a:fld>
            <a:endParaRPr lang="en-GB" altLang="fr-F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5A97472-EC03-4D7D-83E3-CEB2B72B2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fld id="{0FEA961F-7B49-4522-A1C1-B7A24E4FD7B0}" type="slidenum">
              <a:rPr lang="en-GB" altLang="fr-FR" smtClean="0"/>
              <a:pPr>
                <a:defRPr/>
              </a:pPr>
              <a:t>3</a:t>
            </a:fld>
            <a:endParaRPr lang="en-GB" altLang="fr-FR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F008C60-1758-464B-BF4C-8243D89D7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59B0BD4-262D-431D-AAC8-BEE155652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45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5A97472-EC03-4D7D-83E3-CEB2B72B2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fld id="{0FEA961F-7B49-4522-A1C1-B7A24E4FD7B0}" type="slidenum">
              <a:rPr lang="en-GB" altLang="fr-FR" smtClean="0"/>
              <a:pPr>
                <a:defRPr/>
              </a:pPr>
              <a:t>12</a:t>
            </a:fld>
            <a:endParaRPr lang="en-GB" altLang="fr-FR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8F008C60-1758-464B-BF4C-8243D89D7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59B0BD4-262D-431D-AAC8-BEE155652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4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5365750"/>
            <a:ext cx="9140825" cy="665163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6030913"/>
            <a:ext cx="9140825" cy="173037"/>
          </a:xfrm>
          <a:prstGeom prst="rect">
            <a:avLst/>
          </a:prstGeom>
          <a:solidFill>
            <a:srgbClr val="6A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2016125"/>
            <a:ext cx="8374063" cy="5762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774950"/>
            <a:ext cx="8374063" cy="53975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62888" y="6448425"/>
            <a:ext cx="900112" cy="179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173930-9A3E-4B07-AC82-39E188B5179A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26412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98519-F6B6-4A75-B6BE-48DB73D79B66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46464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398463"/>
            <a:ext cx="2093912" cy="5376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398463"/>
            <a:ext cx="6129338" cy="5376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DA04D-43F7-4A4D-A0F8-693058BC9DBF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93999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DD233-E6F4-4296-AAB2-84647D6E409C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19357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A93D9-5C65-455D-AA30-B09771340E69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76402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708150"/>
            <a:ext cx="4110038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8150"/>
            <a:ext cx="4111625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BE964-3514-452D-A6C9-E4DBBFA09F0A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69668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71CB09-CFB3-47FA-A252-B97174A0E10A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45494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7888B6-B978-4FAE-97C4-B8723E44D7EF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73041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14F561-4190-40A4-8402-C8E7841CA159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92797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B474F-B20F-4F3F-B0BC-09C962CB5BDA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34516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816D1-A139-4C6D-9181-C9A3485E1AE9}" type="slidenum">
              <a:rPr lang="en-GB" altLang="fr-FR"/>
              <a:pPr/>
              <a:t>‹#›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56343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398463"/>
            <a:ext cx="83756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708150"/>
            <a:ext cx="83740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2888" y="6451600"/>
            <a:ext cx="90011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fld id="{1956BC44-8BB9-485F-B37C-AB3C89781DD6}" type="slidenum">
              <a:rPr lang="en-GB" altLang="fr-FR"/>
              <a:pPr/>
              <a:t>‹#›</a:t>
            </a:fld>
            <a:endParaRPr lang="en-GB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38163" indent="-266700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0962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079500" indent="-268288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350963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18081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6pPr>
      <a:lvl7pPr marL="22653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7pPr>
      <a:lvl8pPr marL="27225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8pPr>
      <a:lvl9pPr marL="31797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74638" y="5532097"/>
            <a:ext cx="8594725" cy="27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altLang="fr-FR" sz="1600" b="1" dirty="0" smtClean="0">
                <a:solidFill>
                  <a:schemeClr val="tx2"/>
                </a:solidFill>
              </a:rPr>
              <a:t>nf323@mrao.cam.ac.uk – University of Cambridge – Astrophysics Group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075183"/>
            <a:ext cx="8374062" cy="1628134"/>
          </a:xfrm>
        </p:spPr>
        <p:txBody>
          <a:bodyPr/>
          <a:lstStyle/>
          <a:p>
            <a:pPr algn="ctr">
              <a:defRPr/>
            </a:pPr>
            <a:r>
              <a:rPr lang="en-GB" altLang="fr-FR" sz="3200" dirty="0" smtClean="0">
                <a:solidFill>
                  <a:schemeClr val="bg1"/>
                </a:solidFill>
                <a:ea typeface="ＭＳ Ｐゴシック" pitchFamily="34" charset="-128"/>
              </a:rPr>
              <a:t>21-cm meeting</a:t>
            </a:r>
            <a:br>
              <a:rPr lang="en-GB" altLang="fr-FR" sz="32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GB" altLang="fr-FR" sz="3200" dirty="0">
                <a:solidFill>
                  <a:schemeClr val="bg1"/>
                </a:solidFill>
                <a:ea typeface="ＭＳ Ｐゴシック" pitchFamily="34" charset="-128"/>
              </a:rPr>
              <a:t>-</a:t>
            </a:r>
            <a:r>
              <a:rPr lang="en-GB" altLang="fr-FR" sz="3200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GB" altLang="fr-FR" sz="32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GB" altLang="fr-FR" sz="3200" dirty="0" smtClean="0">
                <a:solidFill>
                  <a:schemeClr val="bg1"/>
                </a:solidFill>
                <a:ea typeface="ＭＳ Ｐゴシック" pitchFamily="34" charset="-128"/>
              </a:rPr>
              <a:t>Vivaldi and </a:t>
            </a:r>
            <a:r>
              <a:rPr lang="en-GB" altLang="fr-FR" sz="3200" dirty="0" smtClean="0"/>
              <a:t>dual </a:t>
            </a:r>
            <a:r>
              <a:rPr lang="en-GB" altLang="fr-FR" sz="3200" dirty="0"/>
              <a:t>ridge horn </a:t>
            </a:r>
            <a:r>
              <a:rPr lang="en-GB" altLang="fr-FR" sz="3200" dirty="0" smtClean="0"/>
              <a:t>antenna</a:t>
            </a:r>
            <a:r>
              <a:rPr lang="en-GB" altLang="fr-FR" sz="3200" dirty="0" smtClean="0">
                <a:solidFill>
                  <a:schemeClr val="bg1"/>
                </a:solidFill>
                <a:ea typeface="ＭＳ Ｐゴシック" pitchFamily="34" charset="-128"/>
              </a:rPr>
              <a:t>s for REACHES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93887" y="4343390"/>
            <a:ext cx="5356225" cy="36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GB" altLang="fr-FR" sz="2000" b="1" dirty="0" smtClean="0">
                <a:solidFill>
                  <a:schemeClr val="tx2"/>
                </a:solidFill>
              </a:rPr>
              <a:t>Nicolas Fagnoni</a:t>
            </a:r>
            <a:r>
              <a:rPr lang="en-GB" altLang="fr-FR" sz="2000" b="1" dirty="0">
                <a:solidFill>
                  <a:schemeClr val="tx2"/>
                </a:solidFill>
              </a:rPr>
              <a:t> </a:t>
            </a:r>
            <a:r>
              <a:rPr lang="en-GB" altLang="fr-FR" sz="2000" b="1" dirty="0" smtClean="0">
                <a:solidFill>
                  <a:schemeClr val="tx2"/>
                </a:solidFill>
              </a:rPr>
              <a:t>– </a:t>
            </a:r>
            <a:r>
              <a:rPr lang="en-GB" altLang="fr-FR" sz="2000" b="1" dirty="0" smtClean="0">
                <a:solidFill>
                  <a:schemeClr val="tx2"/>
                </a:solidFill>
              </a:rPr>
              <a:t>03</a:t>
            </a:r>
            <a:r>
              <a:rPr lang="en-GB" altLang="fr-FR" sz="2000" b="1" dirty="0" smtClean="0">
                <a:solidFill>
                  <a:schemeClr val="tx2"/>
                </a:solidFill>
              </a:rPr>
              <a:t>/06/2019</a:t>
            </a:r>
            <a:endParaRPr lang="en-GB" altLang="fr-FR" sz="20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 smtClean="0"/>
              <a:t>Effect</a:t>
            </a:r>
            <a:r>
              <a:rPr lang="fr-FR" sz="2800" dirty="0" err="1" smtClean="0"/>
              <a:t>s</a:t>
            </a:r>
            <a:r>
              <a:rPr lang="fr-FR" sz="2800" dirty="0" smtClean="0"/>
              <a:t> of a </a:t>
            </a:r>
            <a:r>
              <a:rPr lang="fr-FR" sz="2800" dirty="0" err="1" smtClean="0"/>
              <a:t>ground</a:t>
            </a:r>
            <a:r>
              <a:rPr lang="fr-FR" sz="2800" dirty="0" smtClean="0"/>
              <a:t> plane BELOW the </a:t>
            </a:r>
            <a:r>
              <a:rPr lang="fr-FR" sz="2800" dirty="0" err="1" smtClean="0"/>
              <a:t>horn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9" y="1615186"/>
            <a:ext cx="4011504" cy="18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21" y="1545699"/>
            <a:ext cx="4011504" cy="1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" y="3703317"/>
            <a:ext cx="4011504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17" y="3703317"/>
            <a:ext cx="401150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 smtClean="0"/>
              <a:t>Effect</a:t>
            </a:r>
            <a:r>
              <a:rPr lang="fr-FR" sz="2800" dirty="0" err="1" smtClean="0"/>
              <a:t>s</a:t>
            </a:r>
            <a:r>
              <a:rPr lang="fr-FR" sz="2800" dirty="0" smtClean="0"/>
              <a:t> of a </a:t>
            </a:r>
            <a:r>
              <a:rPr lang="fr-FR" sz="2800" dirty="0" err="1" smtClean="0"/>
              <a:t>ground</a:t>
            </a:r>
            <a:r>
              <a:rPr lang="fr-FR" sz="2800" dirty="0" smtClean="0"/>
              <a:t> plane BELOW the </a:t>
            </a:r>
            <a:r>
              <a:rPr lang="fr-FR" sz="2800" dirty="0" err="1" smtClean="0"/>
              <a:t>horn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4366" y="1874537"/>
            <a:ext cx="8686705" cy="14773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GB" altLang="fr-FR" b="1" dirty="0" smtClean="0"/>
              <a:t>Conclusion:</a:t>
            </a:r>
          </a:p>
          <a:p>
            <a:pPr>
              <a:defRPr/>
            </a:pPr>
            <a:endParaRPr lang="en-GB" altLang="fr-FR" b="1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fr-FR" b="1" dirty="0" smtClean="0"/>
              <a:t>Large ground plane + serration effective to reduce chromaticity caused by the ground plane</a:t>
            </a:r>
          </a:p>
          <a:p>
            <a:pPr>
              <a:defRPr/>
            </a:pPr>
            <a:endParaRPr lang="en-GB" altLang="fr-FR" b="1" dirty="0"/>
          </a:p>
        </p:txBody>
      </p:sp>
    </p:spTree>
    <p:extLst>
      <p:ext uri="{BB962C8B-B14F-4D97-AF65-F5344CB8AC3E}">
        <p14:creationId xmlns:p14="http://schemas.microsoft.com/office/powerpoint/2010/main" val="1406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55135D-EBE9-4A2F-AE95-9C22957C5C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2750" y="2606675"/>
            <a:ext cx="8374063" cy="1828154"/>
          </a:xfrm>
        </p:spPr>
        <p:txBody>
          <a:bodyPr/>
          <a:lstStyle/>
          <a:p>
            <a:pPr algn="ctr">
              <a:defRPr/>
            </a:pPr>
            <a:r>
              <a:rPr lang="en-GB" altLang="fr-FR" sz="4000" dirty="0" smtClean="0"/>
              <a:t>Optimised </a:t>
            </a:r>
            <a:r>
              <a:rPr lang="en-GB" altLang="fr-FR" sz="4000" dirty="0"/>
              <a:t>3.5-m large dual ridge </a:t>
            </a:r>
            <a:r>
              <a:rPr lang="en-GB" altLang="fr-FR" sz="4000" dirty="0" smtClean="0"/>
              <a:t>horn with and without ground plane </a:t>
            </a:r>
            <a:endParaRPr lang="en-GB" altLang="fr-FR" sz="4000" dirty="0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2A59F03B-794C-41B7-B506-B6D33295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5548313"/>
            <a:ext cx="83740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eaLnBrk="1" hangingPunct="1">
              <a:defRPr/>
            </a:pPr>
            <a:endParaRPr lang="en-GB" b="1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 smtClean="0"/>
              <a:t>Models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289" r="34192"/>
          <a:stretch/>
        </p:blipFill>
        <p:spPr>
          <a:xfrm>
            <a:off x="2377464" y="1417342"/>
            <a:ext cx="4114755" cy="45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err="1" smtClean="0"/>
              <a:t>Antenna</a:t>
            </a:r>
            <a:r>
              <a:rPr lang="fr-FR" dirty="0" smtClean="0"/>
              <a:t> </a:t>
            </a:r>
            <a:r>
              <a:rPr lang="fr-FR" dirty="0" err="1" smtClean="0"/>
              <a:t>impedance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91" y="1417342"/>
            <a:ext cx="5929580" cy="23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91" y="3739294"/>
            <a:ext cx="592958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S11 – </a:t>
            </a:r>
            <a:r>
              <a:rPr lang="fr-FR" dirty="0" err="1" smtClean="0"/>
              <a:t>with</a:t>
            </a:r>
            <a:r>
              <a:rPr lang="fr-FR" dirty="0" smtClean="0"/>
              <a:t> respect to </a:t>
            </a:r>
            <a:r>
              <a:rPr lang="fr-FR" dirty="0" smtClean="0"/>
              <a:t>50</a:t>
            </a:r>
            <a:r>
              <a:rPr lang="fr-FR" dirty="0" smtClean="0"/>
              <a:t> </a:t>
            </a:r>
            <a:r>
              <a:rPr lang="fr-FR" dirty="0" smtClean="0"/>
              <a:t>ohm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1" y="1691659"/>
            <a:ext cx="849287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Gain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21" y="1809000"/>
            <a:ext cx="821018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2800" dirty="0" smtClean="0"/>
              <a:t>Summary</a:t>
            </a:r>
            <a:endParaRPr lang="en-GB" sz="2800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4366" y="1874537"/>
            <a:ext cx="868670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GB" altLang="fr-FR" b="1" dirty="0" smtClean="0"/>
              <a:t>1. </a:t>
            </a:r>
            <a:r>
              <a:rPr lang="en-GB" altLang="fr-FR" b="1" dirty="0" smtClean="0"/>
              <a:t>Problematic of a ground plane with a horn</a:t>
            </a:r>
            <a:endParaRPr lang="en-GB" altLang="fr-FR" b="1" dirty="0" smtClean="0"/>
          </a:p>
          <a:p>
            <a:pPr>
              <a:defRPr/>
            </a:pPr>
            <a:endParaRPr lang="en-GB" altLang="fr-FR" b="1" dirty="0" smtClean="0"/>
          </a:p>
          <a:p>
            <a:pPr>
              <a:defRPr/>
            </a:pPr>
            <a:r>
              <a:rPr lang="en-GB" altLang="fr-FR" b="1" dirty="0" smtClean="0"/>
              <a:t>2</a:t>
            </a:r>
            <a:r>
              <a:rPr lang="en-GB" altLang="fr-FR" b="1" dirty="0" smtClean="0"/>
              <a:t>. </a:t>
            </a:r>
            <a:r>
              <a:rPr lang="en-GB" altLang="fr-FR" b="1" dirty="0"/>
              <a:t>Optimised 3.5-m large dual ridge horn </a:t>
            </a:r>
            <a:r>
              <a:rPr lang="en-GB" altLang="fr-FR" b="1" dirty="0" smtClean="0"/>
              <a:t>with infinite top ground plane</a:t>
            </a:r>
            <a:endParaRPr lang="en-GB" altLang="fr-FR" b="1" dirty="0"/>
          </a:p>
        </p:txBody>
      </p:sp>
    </p:spTree>
    <p:extLst>
      <p:ext uri="{BB962C8B-B14F-4D97-AF65-F5344CB8AC3E}">
        <p14:creationId xmlns:p14="http://schemas.microsoft.com/office/powerpoint/2010/main" val="10949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55135D-EBE9-4A2F-AE95-9C22957C5C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2750" y="2606675"/>
            <a:ext cx="8374063" cy="1828154"/>
          </a:xfrm>
        </p:spPr>
        <p:txBody>
          <a:bodyPr/>
          <a:lstStyle/>
          <a:p>
            <a:pPr algn="ctr">
              <a:defRPr/>
            </a:pPr>
            <a:r>
              <a:rPr lang="en-GB" altLang="fr-FR" sz="4000" dirty="0"/>
              <a:t>Problematic of a ground plane with a horn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2A59F03B-794C-41B7-B506-B6D33295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5548313"/>
            <a:ext cx="83740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eaLnBrk="1" hangingPunct="1">
              <a:defRPr/>
            </a:pPr>
            <a:endParaRPr lang="en-GB" b="1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 smtClean="0"/>
              <a:t>Antenna</a:t>
            </a:r>
            <a:r>
              <a:rPr lang="fr-FR" sz="2800" dirty="0" smtClean="0"/>
              <a:t> </a:t>
            </a:r>
            <a:r>
              <a:rPr lang="fr-FR" sz="2800" dirty="0" smtClean="0"/>
              <a:t>m</a:t>
            </a:r>
            <a:r>
              <a:rPr lang="fr-FR" sz="2800" dirty="0" smtClean="0"/>
              <a:t>odel (3-m large 2.85-m </a:t>
            </a:r>
            <a:r>
              <a:rPr lang="fr-FR" sz="2800" dirty="0" err="1" smtClean="0"/>
              <a:t>height</a:t>
            </a:r>
            <a:r>
              <a:rPr lang="fr-FR" sz="2800" dirty="0" smtClean="0"/>
              <a:t>)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278" t="5715" r="36732" b="8571"/>
          <a:stretch/>
        </p:blipFill>
        <p:spPr>
          <a:xfrm>
            <a:off x="1005879" y="1809000"/>
            <a:ext cx="3347999" cy="32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050" t="1428" r="26684" b="-1428"/>
          <a:stretch/>
        </p:blipFill>
        <p:spPr>
          <a:xfrm>
            <a:off x="4839475" y="1809000"/>
            <a:ext cx="430452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smtClean="0"/>
              <a:t>Ground plane </a:t>
            </a:r>
            <a:r>
              <a:rPr lang="fr-FR" sz="2800" dirty="0" err="1" smtClean="0"/>
              <a:t>models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77" t="27477" r="6087" b="11996"/>
          <a:stretch/>
        </p:blipFill>
        <p:spPr>
          <a:xfrm>
            <a:off x="2144094" y="1599186"/>
            <a:ext cx="4855812" cy="14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614" t="27478" r="17683" b="14809"/>
          <a:stretch/>
        </p:blipFill>
        <p:spPr>
          <a:xfrm>
            <a:off x="394823" y="3886195"/>
            <a:ext cx="3863414" cy="14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347" t="19033" r="11347" b="3549"/>
          <a:stretch/>
        </p:blipFill>
        <p:spPr>
          <a:xfrm>
            <a:off x="5107850" y="3886195"/>
            <a:ext cx="3448082" cy="15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 smtClean="0"/>
              <a:t>Effect</a:t>
            </a:r>
            <a:r>
              <a:rPr lang="fr-FR" sz="2800" dirty="0" err="1" smtClean="0"/>
              <a:t>s</a:t>
            </a:r>
            <a:r>
              <a:rPr lang="fr-FR" sz="2800" dirty="0" smtClean="0"/>
              <a:t> of a </a:t>
            </a:r>
            <a:r>
              <a:rPr lang="fr-FR" sz="2800" dirty="0" err="1" smtClean="0"/>
              <a:t>ground</a:t>
            </a:r>
            <a:r>
              <a:rPr lang="fr-FR" sz="2800" dirty="0" smtClean="0"/>
              <a:t> plane BELOW the </a:t>
            </a:r>
            <a:r>
              <a:rPr lang="fr-FR" sz="2800" dirty="0" err="1" smtClean="0"/>
              <a:t>horn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30" y="3652170"/>
            <a:ext cx="5616106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30" y="1366195"/>
            <a:ext cx="561610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 smtClean="0"/>
              <a:t>Effect</a:t>
            </a:r>
            <a:r>
              <a:rPr lang="fr-FR" sz="2800" dirty="0" err="1" smtClean="0"/>
              <a:t>s</a:t>
            </a:r>
            <a:r>
              <a:rPr lang="fr-FR" sz="2800" dirty="0" smtClean="0"/>
              <a:t> of a </a:t>
            </a:r>
            <a:r>
              <a:rPr lang="fr-FR" sz="2800" dirty="0" err="1" smtClean="0"/>
              <a:t>ground</a:t>
            </a:r>
            <a:r>
              <a:rPr lang="fr-FR" sz="2800" dirty="0" smtClean="0"/>
              <a:t> plane BELOW the </a:t>
            </a:r>
            <a:r>
              <a:rPr lang="fr-FR" sz="2800" dirty="0" err="1" smtClean="0"/>
              <a:t>horn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76" y="1370704"/>
            <a:ext cx="4412654" cy="19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530" y="1370704"/>
            <a:ext cx="4412655" cy="19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77" y="3998110"/>
            <a:ext cx="4412654" cy="19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531" y="3998110"/>
            <a:ext cx="4412655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 smtClean="0"/>
              <a:t>Effect</a:t>
            </a:r>
            <a:r>
              <a:rPr lang="fr-FR" sz="2800" dirty="0" err="1" smtClean="0"/>
              <a:t>s</a:t>
            </a:r>
            <a:r>
              <a:rPr lang="fr-FR" sz="2800" dirty="0" smtClean="0"/>
              <a:t> of a </a:t>
            </a:r>
            <a:r>
              <a:rPr lang="fr-FR" sz="2800" dirty="0" err="1" smtClean="0"/>
              <a:t>ground</a:t>
            </a:r>
            <a:r>
              <a:rPr lang="fr-FR" sz="2800" dirty="0" smtClean="0"/>
              <a:t> plane BELOW the </a:t>
            </a:r>
            <a:r>
              <a:rPr lang="fr-FR" sz="2800" dirty="0" err="1" smtClean="0"/>
              <a:t>horn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4366" y="1874537"/>
            <a:ext cx="8686705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GB" altLang="fr-FR" b="1" dirty="0" smtClean="0"/>
              <a:t>Conclusion:</a:t>
            </a:r>
          </a:p>
          <a:p>
            <a:pPr>
              <a:defRPr/>
            </a:pPr>
            <a:endParaRPr lang="en-GB" altLang="fr-FR" b="1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fr-FR" b="1" dirty="0" smtClean="0"/>
              <a:t>Does not modify the antenna impedance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fr-FR" b="1" dirty="0" smtClean="0"/>
              <a:t>Necessary to reduce the backlobes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fr-FR" b="1" dirty="0" smtClean="0"/>
              <a:t>The larger the more effective it is to reduce the backlobe radiations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fr-FR" b="1" dirty="0" smtClean="0"/>
              <a:t>BUT increase the chromaticity of the beam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fr-FR" b="1" dirty="0" smtClean="0"/>
              <a:t>Trade-off: ~5 m (backlobes &lt; -10 dB and gain/backlobe ratio &gt; 20 dB)</a:t>
            </a:r>
          </a:p>
          <a:p>
            <a:pPr>
              <a:defRPr/>
            </a:pPr>
            <a:endParaRPr lang="en-GB" altLang="fr-FR" b="1" dirty="0"/>
          </a:p>
        </p:txBody>
      </p:sp>
    </p:spTree>
    <p:extLst>
      <p:ext uri="{BB962C8B-B14F-4D97-AF65-F5344CB8AC3E}">
        <p14:creationId xmlns:p14="http://schemas.microsoft.com/office/powerpoint/2010/main" val="10554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 smtClean="0"/>
              <a:t>Effect</a:t>
            </a:r>
            <a:r>
              <a:rPr lang="fr-FR" sz="2800" dirty="0" err="1" smtClean="0"/>
              <a:t>s</a:t>
            </a:r>
            <a:r>
              <a:rPr lang="fr-FR" sz="2800" dirty="0" smtClean="0"/>
              <a:t> of a </a:t>
            </a:r>
            <a:r>
              <a:rPr lang="fr-FR" sz="2800" dirty="0" err="1" smtClean="0"/>
              <a:t>ground</a:t>
            </a:r>
            <a:r>
              <a:rPr lang="fr-FR" sz="2800" dirty="0" smtClean="0"/>
              <a:t> plane ABOVE the </a:t>
            </a:r>
            <a:r>
              <a:rPr lang="fr-FR" sz="2800" dirty="0" err="1" smtClean="0"/>
              <a:t>horn</a:t>
            </a:r>
            <a:endParaRPr lang="en-GB" dirty="0"/>
          </a:p>
        </p:txBody>
      </p:sp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-2743200" y="6172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35" y="1363317"/>
            <a:ext cx="5214957" cy="23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774" y="3832170"/>
            <a:ext cx="5214957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3E72"/>
      </a:dk1>
      <a:lt1>
        <a:srgbClr val="FFFFFF"/>
      </a:lt1>
      <a:dk2>
        <a:srgbClr val="FFFFFF"/>
      </a:dk2>
      <a:lt2>
        <a:srgbClr val="00B3BE"/>
      </a:lt2>
      <a:accent1>
        <a:srgbClr val="0073CF"/>
      </a:accent1>
      <a:accent2>
        <a:srgbClr val="E37222"/>
      </a:accent2>
      <a:accent3>
        <a:srgbClr val="FFFFFF"/>
      </a:accent3>
      <a:accent4>
        <a:srgbClr val="003460"/>
      </a:accent4>
      <a:accent5>
        <a:srgbClr val="AABCE4"/>
      </a:accent5>
      <a:accent6>
        <a:srgbClr val="CE671E"/>
      </a:accent6>
      <a:hlink>
        <a:srgbClr val="58A618"/>
      </a:hlink>
      <a:folHlink>
        <a:srgbClr val="8E258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3E72"/>
        </a:dk1>
        <a:lt1>
          <a:srgbClr val="FFFFFF"/>
        </a:lt1>
        <a:dk2>
          <a:srgbClr val="FFFFFF"/>
        </a:dk2>
        <a:lt2>
          <a:srgbClr val="00B3BE"/>
        </a:lt2>
        <a:accent1>
          <a:srgbClr val="0073CF"/>
        </a:accent1>
        <a:accent2>
          <a:srgbClr val="E37222"/>
        </a:accent2>
        <a:accent3>
          <a:srgbClr val="FFFFFF"/>
        </a:accent3>
        <a:accent4>
          <a:srgbClr val="003460"/>
        </a:accent4>
        <a:accent5>
          <a:srgbClr val="AABCE4"/>
        </a:accent5>
        <a:accent6>
          <a:srgbClr val="CE671E"/>
        </a:accent6>
        <a:hlink>
          <a:srgbClr val="58A618"/>
        </a:hlink>
        <a:folHlink>
          <a:srgbClr val="8E25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3E72"/>
        </a:dk1>
        <a:lt1>
          <a:srgbClr val="FFFFFF"/>
        </a:lt1>
        <a:dk2>
          <a:srgbClr val="FFFFFF"/>
        </a:dk2>
        <a:lt2>
          <a:srgbClr val="83AFB4"/>
        </a:lt2>
        <a:accent1>
          <a:srgbClr val="6AADE4"/>
        </a:accent1>
        <a:accent2>
          <a:srgbClr val="EFBD47"/>
        </a:accent2>
        <a:accent3>
          <a:srgbClr val="FFFFFF"/>
        </a:accent3>
        <a:accent4>
          <a:srgbClr val="003460"/>
        </a:accent4>
        <a:accent5>
          <a:srgbClr val="B9D3EF"/>
        </a:accent5>
        <a:accent6>
          <a:srgbClr val="D9AB3F"/>
        </a:accent6>
        <a:hlink>
          <a:srgbClr val="A8B400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3E72"/>
        </a:dk1>
        <a:lt1>
          <a:srgbClr val="FFFFFF"/>
        </a:lt1>
        <a:dk2>
          <a:srgbClr val="FFFFFF"/>
        </a:dk2>
        <a:lt2>
          <a:srgbClr val="156570"/>
        </a:lt2>
        <a:accent1>
          <a:srgbClr val="003E72"/>
        </a:accent1>
        <a:accent2>
          <a:srgbClr val="C84E00"/>
        </a:accent2>
        <a:accent3>
          <a:srgbClr val="FFFFFF"/>
        </a:accent3>
        <a:accent4>
          <a:srgbClr val="003460"/>
        </a:accent4>
        <a:accent5>
          <a:srgbClr val="AAAFBC"/>
        </a:accent5>
        <a:accent6>
          <a:srgbClr val="B54600"/>
        </a:accent6>
        <a:hlink>
          <a:srgbClr val="435125"/>
        </a:hlink>
        <a:folHlink>
          <a:srgbClr val="412D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15036</TotalTime>
  <Words>196</Words>
  <Application>Microsoft Office PowerPoint</Application>
  <PresentationFormat>On-screen Show (4:3)</PresentationFormat>
  <Paragraphs>34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ＭＳ Ｐゴシック</vt:lpstr>
      <vt:lpstr>Arial</vt:lpstr>
      <vt:lpstr>blank</vt:lpstr>
      <vt:lpstr>21-cm meeting - Vivaldi and dual ridge horn antennas for REACHES</vt:lpstr>
      <vt:lpstr>Summary</vt:lpstr>
      <vt:lpstr>Problematic of a ground plane with a horn</vt:lpstr>
      <vt:lpstr>Antenna model (3-m large 2.85-m height)</vt:lpstr>
      <vt:lpstr>Ground plane models</vt:lpstr>
      <vt:lpstr>Effects of a ground plane BELOW the horn</vt:lpstr>
      <vt:lpstr>Effects of a ground plane BELOW the horn</vt:lpstr>
      <vt:lpstr>Effects of a ground plane BELOW the horn</vt:lpstr>
      <vt:lpstr>Effects of a ground plane ABOVE the horn</vt:lpstr>
      <vt:lpstr>Effects of a ground plane BELOW the horn</vt:lpstr>
      <vt:lpstr>Effects of a ground plane BELOW the horn</vt:lpstr>
      <vt:lpstr>Optimised 3.5-m large dual ridge horn with and without ground plane </vt:lpstr>
      <vt:lpstr>Models</vt:lpstr>
      <vt:lpstr>Antenna impedance</vt:lpstr>
      <vt:lpstr>S11 – with respect to 50 ohm</vt:lpstr>
      <vt:lpstr>Gain</vt:lpstr>
    </vt:vector>
  </TitlesOfParts>
  <Company>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..</dc:creator>
  <cp:lastModifiedBy>Nicolas Fagnoni</cp:lastModifiedBy>
  <cp:revision>757</cp:revision>
  <cp:lastPrinted>1601-01-01T00:00:00Z</cp:lastPrinted>
  <dcterms:created xsi:type="dcterms:W3CDTF">2008-03-27T10:29:55Z</dcterms:created>
  <dcterms:modified xsi:type="dcterms:W3CDTF">2019-06-03T14:13:00Z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