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8" r:id="rId3"/>
    <p:sldId id="436" r:id="rId4"/>
    <p:sldId id="447" r:id="rId5"/>
    <p:sldId id="492" r:id="rId6"/>
    <p:sldId id="493" r:id="rId7"/>
    <p:sldId id="448" r:id="rId8"/>
    <p:sldId id="482" r:id="rId9"/>
    <p:sldId id="489" r:id="rId10"/>
    <p:sldId id="449" r:id="rId11"/>
    <p:sldId id="483" r:id="rId12"/>
    <p:sldId id="484" r:id="rId13"/>
    <p:sldId id="485" r:id="rId14"/>
    <p:sldId id="486" r:id="rId15"/>
    <p:sldId id="487" r:id="rId16"/>
    <p:sldId id="450" r:id="rId17"/>
    <p:sldId id="491" r:id="rId18"/>
    <p:sldId id="461" r:id="rId19"/>
    <p:sldId id="490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C"/>
    <a:srgbClr val="000000"/>
    <a:srgbClr val="003E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5" autoAdjust="0"/>
    <p:restoredTop sz="92791" autoAdjust="0"/>
  </p:normalViewPr>
  <p:slideViewPr>
    <p:cSldViewPr>
      <p:cViewPr>
        <p:scale>
          <a:sx n="75" d="100"/>
          <a:sy n="75" d="100"/>
        </p:scale>
        <p:origin x="2100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EDC89E-7317-44C6-9983-800DE6846E12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66190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4B1F72-D280-4AD8-8033-3D1768BDD11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5180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10E691-900A-4229-93A0-82666456783F}" type="slidenum">
              <a:rPr lang="en-GB" altLang="fr-FR"/>
              <a:pPr/>
              <a:t>1</a:t>
            </a:fld>
            <a:endParaRPr lang="en-GB" altLang="fr-F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A97472-EC03-4D7D-83E3-CEB2B72B2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0FEA961F-7B49-4522-A1C1-B7A24E4FD7B0}" type="slidenum">
              <a:rPr lang="en-GB" altLang="fr-FR" smtClean="0"/>
              <a:pPr>
                <a:defRPr/>
              </a:pPr>
              <a:t>3</a:t>
            </a:fld>
            <a:endParaRPr lang="en-GB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08C60-1758-464B-BF4C-8243D89D7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59B0BD4-262D-431D-AAC8-BEE15565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7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A97472-EC03-4D7D-83E3-CEB2B72B2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0FEA961F-7B49-4522-A1C1-B7A24E4FD7B0}" type="slidenum">
              <a:rPr lang="en-GB" altLang="fr-FR" smtClean="0"/>
              <a:pPr>
                <a:defRPr/>
              </a:pPr>
              <a:t>7</a:t>
            </a:fld>
            <a:endParaRPr lang="en-GB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08C60-1758-464B-BF4C-8243D89D7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59B0BD4-262D-431D-AAC8-BEE15565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7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A97472-EC03-4D7D-83E3-CEB2B72B2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0FEA961F-7B49-4522-A1C1-B7A24E4FD7B0}" type="slidenum">
              <a:rPr lang="en-GB" altLang="fr-FR" smtClean="0"/>
              <a:pPr>
                <a:defRPr/>
              </a:pPr>
              <a:t>18</a:t>
            </a:fld>
            <a:endParaRPr lang="en-GB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08C60-1758-464B-BF4C-8243D89D7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59B0BD4-262D-431D-AAC8-BEE15565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2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173930-9A3E-4B07-AC82-39E188B5179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26412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98519-F6B6-4A75-B6BE-48DB73D79B66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646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DA04D-43F7-4A4D-A0F8-693058BC9DBF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93999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DD233-E6F4-4296-AAB2-84647D6E409C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935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93D9-5C65-455D-AA30-B09771340E6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640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BE964-3514-452D-A6C9-E4DBBFA09F0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69668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1CB09-CFB3-47FA-A252-B97174A0E10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4549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888B6-B978-4FAE-97C4-B8723E44D7EF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73041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4F561-4190-40A4-8402-C8E7841CA15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2797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B474F-B20F-4F3F-B0BC-09C962CB5BD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4516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816D1-A139-4C6D-9181-C9A3485E1AE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5634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1956BC44-8BB9-485F-B37C-AB3C89781DD6}" type="slidenum">
              <a:rPr lang="en-GB" altLang="fr-FR"/>
              <a:pPr/>
              <a:t>‹#›</a:t>
            </a:fld>
            <a:endParaRPr lang="en-GB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74638" y="5532097"/>
            <a:ext cx="8594725" cy="2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altLang="fr-FR" sz="1600" b="1" dirty="0" smtClean="0">
                <a:solidFill>
                  <a:schemeClr val="tx2"/>
                </a:solidFill>
              </a:rPr>
              <a:t>nf323@mrao.cam.ac.uk – University of Cambridge – Astrophysics Group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075183"/>
            <a:ext cx="8374062" cy="1628134"/>
          </a:xfrm>
        </p:spPr>
        <p:txBody>
          <a:bodyPr/>
          <a:lstStyle/>
          <a:p>
            <a:pPr algn="ctr">
              <a:defRPr/>
            </a:pP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>REACHES </a:t>
            </a: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>meeting</a:t>
            </a:r>
            <a:b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GB" altLang="fr-FR" sz="3200" dirty="0">
                <a:solidFill>
                  <a:schemeClr val="bg1"/>
                </a:solidFill>
                <a:ea typeface="ＭＳ Ｐゴシック" pitchFamily="34" charset="-128"/>
              </a:rPr>
              <a:t>-</a:t>
            </a: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>Vivaldi antenna design</a:t>
            </a:r>
            <a:endParaRPr lang="en-GB" altLang="fr-FR" sz="32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93887" y="4343390"/>
            <a:ext cx="5356225" cy="3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altLang="fr-FR" sz="2000" b="1" dirty="0" smtClean="0">
                <a:solidFill>
                  <a:schemeClr val="tx2"/>
                </a:solidFill>
              </a:rPr>
              <a:t>Nicolas Fagnoni</a:t>
            </a:r>
            <a:r>
              <a:rPr lang="en-GB" altLang="fr-FR" sz="2000" b="1" dirty="0">
                <a:solidFill>
                  <a:schemeClr val="tx2"/>
                </a:solidFill>
              </a:rPr>
              <a:t> </a:t>
            </a:r>
            <a:r>
              <a:rPr lang="en-GB" altLang="fr-FR" sz="2000" b="1" dirty="0" smtClean="0">
                <a:solidFill>
                  <a:schemeClr val="tx2"/>
                </a:solidFill>
              </a:rPr>
              <a:t>– </a:t>
            </a:r>
            <a:r>
              <a:rPr lang="en-GB" altLang="fr-FR" sz="2000" b="1" dirty="0" smtClean="0">
                <a:solidFill>
                  <a:schemeClr val="tx2"/>
                </a:solidFill>
              </a:rPr>
              <a:t>22</a:t>
            </a:r>
            <a:r>
              <a:rPr lang="en-GB" altLang="fr-FR" sz="2000" b="1" dirty="0" smtClean="0">
                <a:solidFill>
                  <a:schemeClr val="tx2"/>
                </a:solidFill>
              </a:rPr>
              <a:t>/05/2019</a:t>
            </a:r>
            <a:endParaRPr lang="en-GB" altLang="fr-FR" sz="2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Antenna</a:t>
            </a:r>
            <a:r>
              <a:rPr lang="fr-FR" dirty="0" smtClean="0"/>
              <a:t> </a:t>
            </a:r>
            <a:r>
              <a:rPr lang="fr-FR" dirty="0" err="1" smtClean="0"/>
              <a:t>impedance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13" y="1325903"/>
            <a:ext cx="6120000" cy="2334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13" y="3745974"/>
            <a:ext cx="6120000" cy="23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S11 – </a:t>
            </a:r>
            <a:r>
              <a:rPr lang="fr-FR" dirty="0" err="1" smtClean="0"/>
              <a:t>with</a:t>
            </a:r>
            <a:r>
              <a:rPr lang="fr-FR" dirty="0" smtClean="0"/>
              <a:t> respect to 75 ohm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783098"/>
            <a:ext cx="9000000" cy="34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Gain and </a:t>
            </a:r>
            <a:r>
              <a:rPr lang="fr-FR" dirty="0" err="1" smtClean="0"/>
              <a:t>backlobe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2" y="1712266"/>
            <a:ext cx="9000000" cy="34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Beamwidth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874537"/>
            <a:ext cx="9000000" cy="34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4175" y="411513"/>
            <a:ext cx="8375650" cy="4238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Beam</a:t>
            </a:r>
            <a:r>
              <a:rPr lang="fr-FR" dirty="0" smtClean="0"/>
              <a:t> – E-plane – dB </a:t>
            </a:r>
            <a:r>
              <a:rPr lang="fr-FR" dirty="0" err="1" smtClean="0"/>
              <a:t>scale</a:t>
            </a:r>
            <a:r>
              <a:rPr lang="fr-FR" dirty="0" smtClean="0"/>
              <a:t> (-10 dB – 12 dB)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56" r="19846"/>
          <a:stretch/>
        </p:blipFill>
        <p:spPr>
          <a:xfrm>
            <a:off x="274367" y="1691659"/>
            <a:ext cx="4320000" cy="3481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360" r="19845"/>
          <a:stretch/>
        </p:blipFill>
        <p:spPr>
          <a:xfrm>
            <a:off x="4572000" y="1763495"/>
            <a:ext cx="4320000" cy="34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4175" y="411513"/>
            <a:ext cx="8375650" cy="4238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Beam</a:t>
            </a:r>
            <a:r>
              <a:rPr lang="fr-FR" dirty="0" smtClean="0"/>
              <a:t> – E-plane – dB </a:t>
            </a:r>
            <a:r>
              <a:rPr lang="fr-FR" dirty="0" err="1" smtClean="0"/>
              <a:t>scale</a:t>
            </a:r>
            <a:r>
              <a:rPr lang="fr-FR" dirty="0" smtClean="0"/>
              <a:t> (-10 dB – 12 dB)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004" r="19846"/>
          <a:stretch/>
        </p:blipFill>
        <p:spPr>
          <a:xfrm>
            <a:off x="252000" y="1783098"/>
            <a:ext cx="4320000" cy="352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004" r="20942"/>
          <a:stretch/>
        </p:blipFill>
        <p:spPr>
          <a:xfrm>
            <a:off x="4779279" y="1737346"/>
            <a:ext cx="4270398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Other</a:t>
            </a:r>
            <a:r>
              <a:rPr lang="fr-FR" dirty="0" smtClean="0"/>
              <a:t> solutions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42"/>
            <a:ext cx="9000000" cy="34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groundplane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4164355"/>
            <a:ext cx="5400000" cy="2007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58" r="21749"/>
          <a:stretch/>
        </p:blipFill>
        <p:spPr>
          <a:xfrm>
            <a:off x="3145511" y="1600220"/>
            <a:ext cx="2852978" cy="22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55135D-EBE9-4A2F-AE95-9C22957C5C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750" y="2514610"/>
            <a:ext cx="8374063" cy="822325"/>
          </a:xfrm>
        </p:spPr>
        <p:txBody>
          <a:bodyPr/>
          <a:lstStyle/>
          <a:p>
            <a:pPr algn="ctr">
              <a:defRPr/>
            </a:pPr>
            <a:r>
              <a:rPr lang="en-GB" altLang="fr-FR" sz="4000" dirty="0"/>
              <a:t>Feeding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A59F03B-794C-41B7-B506-B6D33295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1" hangingPunct="1">
              <a:defRPr/>
            </a:pPr>
            <a:endParaRPr lang="en-GB" b="1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Feeding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197" r="18274"/>
          <a:stretch/>
        </p:blipFill>
        <p:spPr>
          <a:xfrm>
            <a:off x="4937756" y="1579279"/>
            <a:ext cx="3777679" cy="2489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928" y="1578061"/>
            <a:ext cx="45719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GB" altLang="fr-FR" b="1" dirty="0" smtClean="0"/>
              <a:t> Feeding from the BACK or SIDE of the stub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928" y="3301512"/>
            <a:ext cx="45719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GB" altLang="fr-FR" b="1" dirty="0" smtClean="0"/>
              <a:t> Pins or coax cable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928" y="2578286"/>
            <a:ext cx="45719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GB" altLang="fr-FR" b="1" dirty="0" smtClean="0"/>
              <a:t> Balanced feeding </a:t>
            </a:r>
            <a:endParaRPr lang="en-GB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r="19763"/>
          <a:stretch/>
        </p:blipFill>
        <p:spPr bwMode="auto">
          <a:xfrm>
            <a:off x="1077129" y="3977634"/>
            <a:ext cx="251279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3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4366" y="1417342"/>
            <a:ext cx="868670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GB" altLang="fr-FR" b="1" dirty="0" smtClean="0"/>
              <a:t>Fat Vivaldi antenna</a:t>
            </a:r>
            <a:endParaRPr lang="en-GB" altLang="fr-FR" b="1" dirty="0" smtClean="0"/>
          </a:p>
          <a:p>
            <a:pPr>
              <a:defRPr/>
            </a:pPr>
            <a:endParaRPr lang="en-GB" altLang="fr-FR" b="1" dirty="0" smtClean="0"/>
          </a:p>
          <a:p>
            <a:pPr>
              <a:defRPr/>
            </a:pPr>
            <a:r>
              <a:rPr lang="en-GB" altLang="fr-FR" b="1" dirty="0" smtClean="0"/>
              <a:t>Dual ridge horn antenna</a:t>
            </a:r>
            <a:endParaRPr lang="en-GB" altLang="fr-FR" b="1" dirty="0" smtClean="0"/>
          </a:p>
          <a:p>
            <a:pPr>
              <a:defRPr/>
            </a:pPr>
            <a:endParaRPr lang="fr-FR" altLang="fr-FR" b="1" dirty="0" smtClean="0"/>
          </a:p>
          <a:p>
            <a:pPr>
              <a:defRPr/>
            </a:pPr>
            <a:r>
              <a:rPr lang="en-GB" altLang="fr-FR" b="1" dirty="0" smtClean="0"/>
              <a:t>Feeding</a:t>
            </a:r>
            <a:endParaRPr lang="en-GB" altLang="fr-FR" b="1" dirty="0" smtClean="0"/>
          </a:p>
          <a:p>
            <a:pPr>
              <a:defRPr/>
            </a:pPr>
            <a:endParaRPr lang="en-GB" alt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10949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55135D-EBE9-4A2F-AE95-9C22957C5C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750" y="2880992"/>
            <a:ext cx="8374063" cy="822325"/>
          </a:xfrm>
        </p:spPr>
        <p:txBody>
          <a:bodyPr/>
          <a:lstStyle/>
          <a:p>
            <a:pPr algn="ctr">
              <a:defRPr/>
            </a:pPr>
            <a:r>
              <a:rPr lang="en-GB" altLang="fr-FR" sz="4000" dirty="0"/>
              <a:t>Fat Vivaldi antenna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A59F03B-794C-41B7-B506-B6D33295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1" hangingPunct="1">
              <a:defRPr/>
            </a:pPr>
            <a:endParaRPr lang="en-GB" b="1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Fat Vivaldi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841" t="21640" r="37288" b="20222"/>
          <a:stretch/>
        </p:blipFill>
        <p:spPr>
          <a:xfrm>
            <a:off x="457244" y="1554500"/>
            <a:ext cx="4114756" cy="3748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289" t="15968" r="33972" b="20222"/>
          <a:stretch/>
        </p:blipFill>
        <p:spPr>
          <a:xfrm>
            <a:off x="4663439" y="1554501"/>
            <a:ext cx="3856695" cy="33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Fat Vivaldi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1508780"/>
            <a:ext cx="8711975" cy="3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Fat Vivaldi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" y="1874537"/>
            <a:ext cx="9000000" cy="33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55135D-EBE9-4A2F-AE95-9C22957C5C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750" y="2880992"/>
            <a:ext cx="8374063" cy="822325"/>
          </a:xfrm>
        </p:spPr>
        <p:txBody>
          <a:bodyPr/>
          <a:lstStyle/>
          <a:p>
            <a:pPr algn="ctr">
              <a:defRPr/>
            </a:pPr>
            <a:r>
              <a:rPr lang="en-GB" altLang="fr-FR" sz="4000" dirty="0"/>
              <a:t>Dual ridge horn antenna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A59F03B-794C-41B7-B506-B6D33295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1" hangingPunct="1">
              <a:defRPr/>
            </a:pPr>
            <a:endParaRPr lang="en-GB" b="1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Models</a:t>
            </a:r>
            <a:r>
              <a:rPr lang="fr-FR" dirty="0" smtClean="0"/>
              <a:t> and </a:t>
            </a:r>
            <a:r>
              <a:rPr lang="fr-FR" dirty="0" err="1" smtClean="0"/>
              <a:t>parametrisation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4368" y="1370787"/>
            <a:ext cx="4937706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GB" altLang="fr-FR" b="1" dirty="0" smtClean="0"/>
              <a:t> Fully parametrised model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altLang="fr-FR" b="1" dirty="0" smtClean="0"/>
              <a:t>Aperture width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altLang="fr-FR" b="1" dirty="0"/>
              <a:t>Aperture rate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altLang="fr-FR" b="1" dirty="0" smtClean="0"/>
              <a:t>Height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altLang="fr-FR" b="1" dirty="0" smtClean="0"/>
              <a:t>Dimensions of the rectangular horn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altLang="fr-FR" b="1" dirty="0" smtClean="0"/>
              <a:t> Dimensions of the base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b="1" dirty="0" smtClean="0"/>
              <a:t>Radius of the stub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b="1" dirty="0" smtClean="0"/>
              <a:t>Width </a:t>
            </a:r>
            <a:r>
              <a:rPr lang="en-GB" b="1" dirty="0" smtClean="0"/>
              <a:t>of the blades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GB" b="1" dirty="0" smtClean="0"/>
              <a:t>Thickness of the metal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595" r="29890"/>
          <a:stretch/>
        </p:blipFill>
        <p:spPr>
          <a:xfrm>
            <a:off x="6035024" y="1417342"/>
            <a:ext cx="2377414" cy="24298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68" y="4120390"/>
            <a:ext cx="493770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GB" altLang="fr-FR" b="1" dirty="0" smtClean="0"/>
              <a:t> Horn half or fully closed</a:t>
            </a:r>
            <a:endParaRPr lang="en-GB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342" t="6042" r="30888" b="4625"/>
          <a:stretch/>
        </p:blipFill>
        <p:spPr>
          <a:xfrm>
            <a:off x="6035024" y="3977634"/>
            <a:ext cx="2377414" cy="2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Model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278" t="5715" r="36732" b="8571"/>
          <a:stretch/>
        </p:blipFill>
        <p:spPr>
          <a:xfrm>
            <a:off x="182928" y="1508781"/>
            <a:ext cx="4389072" cy="4247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2050" t="1428" r="26684" b="-1428"/>
          <a:stretch/>
        </p:blipFill>
        <p:spPr>
          <a:xfrm>
            <a:off x="4754878" y="1965976"/>
            <a:ext cx="4251867" cy="32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14354</TotalTime>
  <Words>145</Words>
  <Application>Microsoft Office PowerPoint</Application>
  <PresentationFormat>On-screen Show (4:3)</PresentationFormat>
  <Paragraphs>43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Wingdings</vt:lpstr>
      <vt:lpstr>blank</vt:lpstr>
      <vt:lpstr>REACHES meeting - Vivaldi antenna design</vt:lpstr>
      <vt:lpstr>Summary</vt:lpstr>
      <vt:lpstr>Fat Vivaldi antenna</vt:lpstr>
      <vt:lpstr>Fat Vivaldi</vt:lpstr>
      <vt:lpstr>Fat Vivaldi</vt:lpstr>
      <vt:lpstr>Fat Vivaldi</vt:lpstr>
      <vt:lpstr>Dual ridge horn antenna</vt:lpstr>
      <vt:lpstr>Models and parametrisation</vt:lpstr>
      <vt:lpstr>Model</vt:lpstr>
      <vt:lpstr>Antenna impedance</vt:lpstr>
      <vt:lpstr>S11 – with respect to 75 ohm</vt:lpstr>
      <vt:lpstr>Gain and backlobe</vt:lpstr>
      <vt:lpstr>Beamwidth</vt:lpstr>
      <vt:lpstr>Beam – E-plane – dB scale (-10 dB – 12 dB)</vt:lpstr>
      <vt:lpstr>Beam – E-plane – dB scale (-10 dB – 12 dB)</vt:lpstr>
      <vt:lpstr>Other solutions</vt:lpstr>
      <vt:lpstr>With a groundplane</vt:lpstr>
      <vt:lpstr>Feeding</vt:lpstr>
      <vt:lpstr>Feeding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Nicolas Fagnoni</cp:lastModifiedBy>
  <cp:revision>721</cp:revision>
  <cp:lastPrinted>1601-01-01T00:00:00Z</cp:lastPrinted>
  <dcterms:created xsi:type="dcterms:W3CDTF">2008-03-27T10:29:55Z</dcterms:created>
  <dcterms:modified xsi:type="dcterms:W3CDTF">2019-05-22T14:03:07Z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