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68" r:id="rId6"/>
    <p:sldId id="264" r:id="rId7"/>
    <p:sldId id="265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3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8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7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9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3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8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F6E7-310F-48CB-A2F6-0B2A3DC4287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F855-5A11-41A1-B08E-094971E4F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Antenna design update, </a:t>
            </a:r>
            <a:br>
              <a:rPr lang="en-GB" dirty="0"/>
            </a:br>
            <a:r>
              <a:rPr lang="en-GB" dirty="0"/>
              <a:t>April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John Cumner, Quentin </a:t>
            </a:r>
            <a:r>
              <a:rPr lang="en-GB" dirty="0" err="1"/>
              <a:t>Gueuning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04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5972"/>
          <a:stretch/>
        </p:blipFill>
        <p:spPr>
          <a:xfrm>
            <a:off x="293424" y="2281003"/>
            <a:ext cx="4860099" cy="4516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1" y="0"/>
            <a:ext cx="3397182" cy="2094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10" y="4186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Helical antenna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880" y="1525023"/>
                <a:ext cx="10183659" cy="45263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Monopole mode 					Travelling wave mode</a:t>
                </a:r>
              </a:p>
              <a:p>
                <a:pPr marL="0" indent="0">
                  <a:buNone/>
                </a:pPr>
                <a:r>
                  <a:rPr lang="en-US" dirty="0"/>
                  <a:t>	(D&lt;&lt;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						(D~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880" y="1525023"/>
                <a:ext cx="10183659" cy="4526377"/>
              </a:xfrm>
              <a:blipFill>
                <a:blip r:embed="rId4"/>
                <a:stretch>
                  <a:fillRect l="-1197" t="-2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45" y="2415397"/>
            <a:ext cx="6785675" cy="42477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20231" y="3563861"/>
            <a:ext cx="156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-20 dB backward</a:t>
            </a:r>
          </a:p>
          <a:p>
            <a:r>
              <a:rPr lang="en-US" sz="2400" dirty="0"/>
              <a:t>20-30% bandwidth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8775" y="3900945"/>
            <a:ext cx="268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lot of power is diffracted toward ground ! + small bandwidth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340881-95BA-4C0C-A0E3-0489C5828596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Gueuning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815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Helical antenna (traveling wave mode)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43201" y="2104374"/>
          <a:ext cx="6789106" cy="387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553">
                  <a:extLst>
                    <a:ext uri="{9D8B030D-6E8A-4147-A177-3AD203B41FA5}">
                      <a16:colId xmlns:a16="http://schemas.microsoft.com/office/drawing/2014/main" xmlns="" val="1149860199"/>
                    </a:ext>
                  </a:extLst>
                </a:gridCol>
                <a:gridCol w="3394553">
                  <a:extLst>
                    <a:ext uri="{9D8B030D-6E8A-4147-A177-3AD203B41FA5}">
                      <a16:colId xmlns:a16="http://schemas.microsoft.com/office/drawing/2014/main" xmlns="" val="2768063068"/>
                    </a:ext>
                  </a:extLst>
                </a:gridCol>
              </a:tblGrid>
              <a:tr h="618866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75682"/>
                  </a:ext>
                </a:extLst>
              </a:tr>
              <a:tr h="1079492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Smaller ground plane</a:t>
                      </a:r>
                    </a:p>
                    <a:p>
                      <a:r>
                        <a:rPr lang="en-US" sz="2400" baseline="0" dirty="0"/>
                        <a:t>(directive antenna)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Bandwidth (S11=-15 dB) max 25-30 %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679802"/>
                  </a:ext>
                </a:extLst>
              </a:tr>
              <a:tr h="1553316">
                <a:tc>
                  <a:txBody>
                    <a:bodyPr/>
                    <a:lstStyle/>
                    <a:p>
                      <a:r>
                        <a:rPr lang="en-US" sz="2400" dirty="0"/>
                        <a:t>Input impedance potentially</a:t>
                      </a:r>
                      <a:r>
                        <a:rPr lang="en-US" sz="2400" baseline="0" dirty="0"/>
                        <a:t> tunable down to 50 Ohm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pol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937909"/>
                  </a:ext>
                </a:extLst>
              </a:tr>
              <a:tr h="618866">
                <a:tc>
                  <a:txBody>
                    <a:bodyPr/>
                    <a:lstStyle/>
                    <a:p>
                      <a:r>
                        <a:rPr lang="en-US" sz="2400" dirty="0"/>
                        <a:t>Pencil</a:t>
                      </a:r>
                      <a:r>
                        <a:rPr lang="en-US" sz="2400" baseline="0" dirty="0"/>
                        <a:t> beam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5961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8C4992-A9D1-4DB4-8245-82D1A920B1B1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Gueuning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686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Cavity-backed flat spiral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8" y="2758880"/>
            <a:ext cx="4758724" cy="365985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62" y="2723559"/>
            <a:ext cx="4835046" cy="3695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3639" y="1809285"/>
            <a:ext cx="4509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cavity destroy the frequency independent property of the spiral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1FD7F7-90CF-44B9-B403-67A78C868F86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Gueuning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5294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Sinuous antenna</a:t>
            </a:r>
          </a:p>
          <a:p>
            <a:endParaRPr lang="en-GB" dirty="0" smtClean="0"/>
          </a:p>
          <a:p>
            <a:r>
              <a:rPr lang="en-GB" dirty="0" smtClean="0"/>
              <a:t>Inverted Vivaldi feed, possibly with shielding</a:t>
            </a:r>
          </a:p>
          <a:p>
            <a:endParaRPr lang="en-GB" dirty="0" smtClean="0"/>
          </a:p>
          <a:p>
            <a:r>
              <a:rPr lang="en-GB" dirty="0" smtClean="0"/>
              <a:t>Horn antenna</a:t>
            </a:r>
          </a:p>
          <a:p>
            <a:endParaRPr lang="en-GB" dirty="0"/>
          </a:p>
          <a:p>
            <a:r>
              <a:rPr lang="en-GB" dirty="0" err="1" smtClean="0"/>
              <a:t>HIBiscus</a:t>
            </a:r>
            <a:r>
              <a:rPr lang="en-GB" dirty="0"/>
              <a:t> antenna (https://</a:t>
            </a:r>
            <a:r>
              <a:rPr lang="en-GB" dirty="0" smtClean="0"/>
              <a:t>ieeexplore.ieee.org/stamp/stamp.jsp?arnumber=8072391)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8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1678C-F52B-4E83-8747-F969BB3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Elliptical dipole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0186A1-E6C0-4517-AE50-51C3051741D1}"/>
              </a:ext>
            </a:extLst>
          </p:cNvPr>
          <p:cNvGrpSpPr/>
          <p:nvPr/>
        </p:nvGrpSpPr>
        <p:grpSpPr>
          <a:xfrm>
            <a:off x="7658752" y="1644341"/>
            <a:ext cx="4159103" cy="2889701"/>
            <a:chOff x="6964874" y="1875246"/>
            <a:chExt cx="4098368" cy="2981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0302BD2C-1144-4890-A79E-C56ADFDAE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33"/>
            <a:stretch/>
          </p:blipFill>
          <p:spPr>
            <a:xfrm>
              <a:off x="9906263" y="1875246"/>
              <a:ext cx="1156979" cy="298197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63EB8AC-283B-4719-BD22-0CCAC23AF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6964874" y="1875246"/>
              <a:ext cx="2941389" cy="298197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34C8CC-1685-4FC7-ABE0-96D75327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5" y="1644340"/>
            <a:ext cx="7390734" cy="2625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3179F1-1700-4474-852D-3463B9B0F075}"/>
              </a:ext>
            </a:extLst>
          </p:cNvPr>
          <p:cNvSpPr txBox="1"/>
          <p:nvPr/>
        </p:nvSpPr>
        <p:spPr>
          <a:xfrm>
            <a:off x="7533313" y="4534042"/>
            <a:ext cx="459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~10dB backwards, beams uniformity deteriorates at ~100MHz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541D79-51F0-4C45-90E0-837D888498DF}"/>
              </a:ext>
            </a:extLst>
          </p:cNvPr>
          <p:cNvSpPr txBox="1"/>
          <p:nvPr/>
        </p:nvSpPr>
        <p:spPr>
          <a:xfrm>
            <a:off x="553673" y="4395831"/>
            <a:ext cx="6979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Impedances for a range of </a:t>
            </a:r>
            <a:r>
              <a:rPr lang="en-GB" dirty="0" smtClean="0"/>
              <a:t>diameters: </a:t>
            </a:r>
            <a:endParaRPr lang="en-GB" dirty="0"/>
          </a:p>
          <a:p>
            <a:r>
              <a:rPr lang="en-GB" dirty="0"/>
              <a:t>1600/1400mm </a:t>
            </a:r>
          </a:p>
          <a:p>
            <a:r>
              <a:rPr lang="en-GB" dirty="0"/>
              <a:t>1050/1330mm  (</a:t>
            </a:r>
            <a:r>
              <a:rPr lang="en-GB" dirty="0" err="1"/>
              <a:t>Farfields</a:t>
            </a:r>
            <a:r>
              <a:rPr lang="en-GB" dirty="0"/>
              <a:t> shown)</a:t>
            </a:r>
          </a:p>
          <a:p>
            <a:r>
              <a:rPr lang="en-GB" dirty="0"/>
              <a:t>1000/800mm</a:t>
            </a:r>
          </a:p>
          <a:p>
            <a:r>
              <a:rPr lang="en-GB" dirty="0" err="1"/>
              <a:t>Farfields</a:t>
            </a:r>
            <a:r>
              <a:rPr lang="en-GB" dirty="0"/>
              <a:t> broadly similar, some increased smoothness for smaller dipoles</a:t>
            </a:r>
          </a:p>
          <a:p>
            <a:r>
              <a:rPr lang="en-GB" dirty="0"/>
              <a:t>10m </a:t>
            </a:r>
            <a:r>
              <a:rPr lang="en-GB" dirty="0" smtClean="0"/>
              <a:t>ground plane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662CBB-2FAD-47F1-8595-0433DCE784A5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97" y="101902"/>
            <a:ext cx="2738409" cy="16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7B05D-2130-4BBA-9632-7DE61D2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Elliptical dipole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FA2C215-DBCE-4BC4-82C5-82CDCD47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09479"/>
              </p:ext>
            </p:extLst>
          </p:nvPr>
        </p:nvGraphicFramePr>
        <p:xfrm>
          <a:off x="2532900" y="1453675"/>
          <a:ext cx="6338170" cy="428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85">
                  <a:extLst>
                    <a:ext uri="{9D8B030D-6E8A-4147-A177-3AD203B41FA5}">
                      <a16:colId xmlns:a16="http://schemas.microsoft.com/office/drawing/2014/main" xmlns="" val="1149860199"/>
                    </a:ext>
                  </a:extLst>
                </a:gridCol>
                <a:gridCol w="3169085">
                  <a:extLst>
                    <a:ext uri="{9D8B030D-6E8A-4147-A177-3AD203B41FA5}">
                      <a16:colId xmlns:a16="http://schemas.microsoft.com/office/drawing/2014/main" xmlns="" val="2768063068"/>
                    </a:ext>
                  </a:extLst>
                </a:gridCol>
              </a:tblGrid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75682"/>
                  </a:ext>
                </a:extLst>
              </a:tr>
              <a:tr h="592909">
                <a:tc>
                  <a:txBody>
                    <a:bodyPr/>
                    <a:lstStyle/>
                    <a:p>
                      <a:r>
                        <a:rPr lang="en-US" sz="2400" dirty="0"/>
                        <a:t>Simple design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Requires ground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679802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Flat</a:t>
                      </a:r>
                      <a:r>
                        <a:rPr lang="en-US" sz="2400" baseline="0" dirty="0"/>
                        <a:t> input impedance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Requires </a:t>
                      </a:r>
                      <a:r>
                        <a:rPr lang="en-GB" sz="2400" dirty="0" err="1"/>
                        <a:t>balun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937909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Low input impedance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Beam separates at top end of frequency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596119"/>
                  </a:ext>
                </a:extLst>
              </a:tr>
              <a:tr h="1363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Possible to expand to second polarization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45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9376F7-C055-4E45-B8A8-E7BA65113EED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</p:spTree>
    <p:extLst>
      <p:ext uri="{BB962C8B-B14F-4D97-AF65-F5344CB8AC3E}">
        <p14:creationId xmlns:p14="http://schemas.microsoft.com/office/powerpoint/2010/main" val="6985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C143B-B6F3-49ED-BA48-2DE78C50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log spiral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8896F1-DA80-41A9-AA85-8137217B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06" y="41440"/>
            <a:ext cx="1685102" cy="1649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CD5193-78B2-45CA-A97E-90556AA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6" y="1690688"/>
            <a:ext cx="7126292" cy="26967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D168B4-4460-4601-BC33-623B686AB014}"/>
              </a:ext>
            </a:extLst>
          </p:cNvPr>
          <p:cNvGrpSpPr/>
          <p:nvPr/>
        </p:nvGrpSpPr>
        <p:grpSpPr>
          <a:xfrm>
            <a:off x="7494708" y="2029113"/>
            <a:ext cx="3979878" cy="2799773"/>
            <a:chOff x="7887734" y="3642974"/>
            <a:chExt cx="2526817" cy="1891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A0DFCEC-79A2-4B57-8ED5-AFE8F1523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515"/>
            <a:stretch/>
          </p:blipFill>
          <p:spPr>
            <a:xfrm>
              <a:off x="9722840" y="3642974"/>
              <a:ext cx="691711" cy="1891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44AEEC0-3367-4A30-9497-08654A6AA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959"/>
            <a:stretch/>
          </p:blipFill>
          <p:spPr>
            <a:xfrm>
              <a:off x="7887734" y="3642974"/>
              <a:ext cx="1835106" cy="18915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6F1E5C-B319-4930-B7BD-76A4CF762C19}"/>
              </a:ext>
            </a:extLst>
          </p:cNvPr>
          <p:cNvSpPr txBox="1"/>
          <p:nvPr/>
        </p:nvSpPr>
        <p:spPr>
          <a:xfrm>
            <a:off x="7494708" y="5066674"/>
            <a:ext cx="459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10-20dB backwards. Closer beam uniformity, although rotational features can be seen.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ED971C-828E-4919-A011-F25FF211CBF1}"/>
              </a:ext>
            </a:extLst>
          </p:cNvPr>
          <p:cNvSpPr txBox="1"/>
          <p:nvPr/>
        </p:nvSpPr>
        <p:spPr>
          <a:xfrm>
            <a:off x="469783" y="4521666"/>
            <a:ext cx="69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Quite </a:t>
            </a:r>
            <a:r>
              <a:rPr lang="en-GB" dirty="0"/>
              <a:t>a resonant impedance, this is from the size of the antenna. </a:t>
            </a:r>
          </a:p>
          <a:p>
            <a:r>
              <a:rPr lang="en-GB" dirty="0"/>
              <a:t>Impedance about ~120</a:t>
            </a:r>
            <a:r>
              <a:rPr lang="el-GR" dirty="0"/>
              <a:t>Ω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94816D-F7C3-4FC6-AFE3-6AD27EBF2E07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</p:spTree>
    <p:extLst>
      <p:ext uri="{BB962C8B-B14F-4D97-AF65-F5344CB8AC3E}">
        <p14:creationId xmlns:p14="http://schemas.microsoft.com/office/powerpoint/2010/main" val="3798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A77D8-8139-47DC-9B3E-D1A939D9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log spiral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548660-DC96-49E6-B3BF-FB33BD8A4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72338"/>
              </p:ext>
            </p:extLst>
          </p:nvPr>
        </p:nvGraphicFramePr>
        <p:xfrm>
          <a:off x="1274551" y="1715358"/>
          <a:ext cx="6338170" cy="395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85">
                  <a:extLst>
                    <a:ext uri="{9D8B030D-6E8A-4147-A177-3AD203B41FA5}">
                      <a16:colId xmlns:a16="http://schemas.microsoft.com/office/drawing/2014/main" xmlns="" val="1149860199"/>
                    </a:ext>
                  </a:extLst>
                </a:gridCol>
                <a:gridCol w="3169085">
                  <a:extLst>
                    <a:ext uri="{9D8B030D-6E8A-4147-A177-3AD203B41FA5}">
                      <a16:colId xmlns:a16="http://schemas.microsoft.com/office/drawing/2014/main" xmlns="" val="2768063068"/>
                    </a:ext>
                  </a:extLst>
                </a:gridCol>
              </a:tblGrid>
              <a:tr h="567068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75682"/>
                  </a:ext>
                </a:extLst>
              </a:tr>
              <a:tr h="493231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Wide sky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Requires ground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679802"/>
                  </a:ext>
                </a:extLst>
              </a:tr>
              <a:tr h="567068">
                <a:tc>
                  <a:txBody>
                    <a:bodyPr/>
                    <a:lstStyle/>
                    <a:p>
                      <a:r>
                        <a:rPr lang="en-GB" sz="2400" dirty="0"/>
                        <a:t>Covers full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Requires </a:t>
                      </a:r>
                      <a:r>
                        <a:rPr lang="en-GB" sz="2400" dirty="0" err="1"/>
                        <a:t>balun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937909"/>
                  </a:ext>
                </a:extLst>
              </a:tr>
              <a:tr h="98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Relatively low input impedance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Beam rotates with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596119"/>
                  </a:ext>
                </a:extLst>
              </a:tr>
              <a:tr h="1134135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Spiky input impedance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4595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FC3FE05-2610-4950-85DC-877A6908548E}"/>
              </a:ext>
            </a:extLst>
          </p:cNvPr>
          <p:cNvCxnSpPr/>
          <p:nvPr/>
        </p:nvCxnSpPr>
        <p:spPr>
          <a:xfrm flipV="1">
            <a:off x="6792447" y="2943731"/>
            <a:ext cx="1290181" cy="22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CCDC6D-3A7B-41E7-8110-910DF51D1CF1}"/>
              </a:ext>
            </a:extLst>
          </p:cNvPr>
          <p:cNvSpPr txBox="1"/>
          <p:nvPr/>
        </p:nvSpPr>
        <p:spPr>
          <a:xfrm>
            <a:off x="8338657" y="2620565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Could be designed without, </a:t>
            </a:r>
          </a:p>
          <a:p>
            <a:r>
              <a:rPr lang="en-GB" dirty="0"/>
              <a:t>have not yet looked into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B3BC75-E815-44AB-B55B-FC51E8DFB3B5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</p:spTree>
    <p:extLst>
      <p:ext uri="{BB962C8B-B14F-4D97-AF65-F5344CB8AC3E}">
        <p14:creationId xmlns:p14="http://schemas.microsoft.com/office/powerpoint/2010/main" val="35691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C91E7-6740-4979-ABD0-8D3605C6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SARAS2 monopole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28E6CA-A881-4E8C-8418-E66402FF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09" y="1690688"/>
            <a:ext cx="5112715" cy="252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CFF746-EE4F-4CF3-82F0-BCF3A649D5A1}"/>
              </a:ext>
            </a:extLst>
          </p:cNvPr>
          <p:cNvSpPr txBox="1"/>
          <p:nvPr/>
        </p:nvSpPr>
        <p:spPr>
          <a:xfrm>
            <a:off x="5866679" y="6488668"/>
            <a:ext cx="632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Taken from Singh et al 2017 https://arxiv.org/pdf/1710.01101.pdf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401B09-7E87-4230-8E3E-5ABC57F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5" y="1737993"/>
            <a:ext cx="3208034" cy="2511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B41982-9CCA-4732-821B-2DBFC0FE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15" y="4211273"/>
            <a:ext cx="5802717" cy="224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001BF5-B4AF-47B0-A20F-25160C54A88B}"/>
              </a:ext>
            </a:extLst>
          </p:cNvPr>
          <p:cNvSpPr txBox="1"/>
          <p:nvPr/>
        </p:nvSpPr>
        <p:spPr>
          <a:xfrm>
            <a:off x="6784556" y="4380474"/>
            <a:ext cx="4834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designed to function higher than our frequency</a:t>
            </a:r>
          </a:p>
          <a:p>
            <a:r>
              <a:rPr lang="en-GB" dirty="0"/>
              <a:t>band, would need to be scaled up.</a:t>
            </a:r>
          </a:p>
          <a:p>
            <a:r>
              <a:rPr lang="en-GB" dirty="0"/>
              <a:t>Possible -30dB S11m, and uniform </a:t>
            </a:r>
            <a:r>
              <a:rPr lang="en-GB" dirty="0" err="1"/>
              <a:t>farfields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6CD1CD-2E56-4EEC-A97B-557723E56527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679" y="38621"/>
            <a:ext cx="2269834" cy="16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ACCBF-DB48-4794-A56E-F0B93466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SARAS2 monopole,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F3F74D6-093E-482E-8E1D-10933721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55339"/>
              </p:ext>
            </p:extLst>
          </p:nvPr>
        </p:nvGraphicFramePr>
        <p:xfrm>
          <a:off x="1274551" y="1715358"/>
          <a:ext cx="6338170" cy="464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85">
                  <a:extLst>
                    <a:ext uri="{9D8B030D-6E8A-4147-A177-3AD203B41FA5}">
                      <a16:colId xmlns:a16="http://schemas.microsoft.com/office/drawing/2014/main" xmlns="" val="1149860199"/>
                    </a:ext>
                  </a:extLst>
                </a:gridCol>
                <a:gridCol w="3169085">
                  <a:extLst>
                    <a:ext uri="{9D8B030D-6E8A-4147-A177-3AD203B41FA5}">
                      <a16:colId xmlns:a16="http://schemas.microsoft.com/office/drawing/2014/main" xmlns="" val="2768063068"/>
                    </a:ext>
                  </a:extLst>
                </a:gridCol>
              </a:tblGrid>
              <a:tr h="567068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75682"/>
                  </a:ext>
                </a:extLst>
              </a:tr>
              <a:tr h="493231">
                <a:tc>
                  <a:txBody>
                    <a:bodyPr/>
                    <a:lstStyle/>
                    <a:p>
                      <a:r>
                        <a:rPr lang="en-US" sz="2400" dirty="0"/>
                        <a:t>Monopole, so no </a:t>
                      </a:r>
                      <a:r>
                        <a:rPr lang="en-US" sz="2400" dirty="0" err="1"/>
                        <a:t>balun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Needs scaling to our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679802"/>
                  </a:ext>
                </a:extLst>
              </a:tr>
              <a:tr h="567068">
                <a:tc>
                  <a:txBody>
                    <a:bodyPr/>
                    <a:lstStyle/>
                    <a:p>
                      <a:r>
                        <a:rPr lang="en-GB" sz="2400" dirty="0"/>
                        <a:t>Uniform </a:t>
                      </a:r>
                      <a:r>
                        <a:rPr lang="en-GB" sz="2400" dirty="0" err="1"/>
                        <a:t>farfields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Unpolarized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937909"/>
                  </a:ext>
                </a:extLst>
              </a:tr>
              <a:tr h="98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Match-able input impedance (at higher frequencies)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596119"/>
                  </a:ext>
                </a:extLst>
              </a:tr>
              <a:tr h="1134135">
                <a:tc>
                  <a:txBody>
                    <a:bodyPr/>
                    <a:lstStyle/>
                    <a:p>
                      <a:r>
                        <a:rPr lang="en-GB" sz="2400" dirty="0"/>
                        <a:t>Low </a:t>
                      </a:r>
                      <a:r>
                        <a:rPr lang="en-GB" sz="2400" dirty="0" err="1"/>
                        <a:t>feedpoint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45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8B0959-4343-489E-A1C0-4CEAA6A5F5E4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Cumner</a:t>
            </a:r>
          </a:p>
        </p:txBody>
      </p:sp>
    </p:spTree>
    <p:extLst>
      <p:ext uri="{BB962C8B-B14F-4D97-AF65-F5344CB8AC3E}">
        <p14:creationId xmlns:p14="http://schemas.microsoft.com/office/powerpoint/2010/main" val="56558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59" y="1477687"/>
            <a:ext cx="7151575" cy="4476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526" y="370802"/>
            <a:ext cx="9144000" cy="1057166"/>
          </a:xfrm>
        </p:spPr>
        <p:txBody>
          <a:bodyPr/>
          <a:lstStyle/>
          <a:p>
            <a:r>
              <a:rPr lang="en-US" dirty="0"/>
              <a:t>Conical log spiral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0" y="2141950"/>
            <a:ext cx="4856071" cy="392064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972141" y="2931090"/>
            <a:ext cx="50450" cy="26179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4459" y="3978450"/>
                <a:ext cx="1352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3978450"/>
                <a:ext cx="13529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1066802" y="2157609"/>
            <a:ext cx="3455094" cy="845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24521" y="1610901"/>
                <a:ext cx="171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D&gt;~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21" y="1610901"/>
                <a:ext cx="1715021" cy="523220"/>
              </a:xfrm>
              <a:prstGeom prst="rect">
                <a:avLst/>
              </a:prstGeom>
              <a:blipFill>
                <a:blip r:embed="rId5"/>
                <a:stretch>
                  <a:fillRect l="-711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803234" y="5869342"/>
            <a:ext cx="40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-20/30 dB backward </a:t>
            </a:r>
            <a:r>
              <a:rPr lang="en-US" sz="2400" dirty="0"/>
              <a:t>-&gt; better than a ground plane 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07266" y="2242159"/>
            <a:ext cx="192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Constant across all band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58F66A-DECE-4177-B780-C88D32E5F5CC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Gueuning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38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Conical log spiral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39660" y="1862906"/>
          <a:ext cx="6338170" cy="459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85">
                  <a:extLst>
                    <a:ext uri="{9D8B030D-6E8A-4147-A177-3AD203B41FA5}">
                      <a16:colId xmlns:a16="http://schemas.microsoft.com/office/drawing/2014/main" xmlns="" val="1149860199"/>
                    </a:ext>
                  </a:extLst>
                </a:gridCol>
                <a:gridCol w="3169085">
                  <a:extLst>
                    <a:ext uri="{9D8B030D-6E8A-4147-A177-3AD203B41FA5}">
                      <a16:colId xmlns:a16="http://schemas.microsoft.com/office/drawing/2014/main" xmlns="" val="2768063068"/>
                    </a:ext>
                  </a:extLst>
                </a:gridCol>
              </a:tblGrid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PROs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75682"/>
                  </a:ext>
                </a:extLst>
              </a:tr>
              <a:tr h="1189037">
                <a:tc>
                  <a:txBody>
                    <a:bodyPr/>
                    <a:lstStyle/>
                    <a:p>
                      <a:r>
                        <a:rPr lang="en-US" sz="2400" dirty="0"/>
                        <a:t>Very low</a:t>
                      </a:r>
                      <a:r>
                        <a:rPr lang="en-US" sz="2400" baseline="0" dirty="0"/>
                        <a:t> beam chromaticity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Matching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0679802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No ground plane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pol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937909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Flat</a:t>
                      </a:r>
                      <a:r>
                        <a:rPr lang="en-US" sz="2400" baseline="0" dirty="0"/>
                        <a:t> input impedance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Few</a:t>
                      </a:r>
                      <a:r>
                        <a:rPr lang="en-US" sz="2400" baseline="0" dirty="0"/>
                        <a:t> meters high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5596119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Wire</a:t>
                      </a:r>
                      <a:r>
                        <a:rPr lang="en-US" sz="2400" baseline="0" dirty="0"/>
                        <a:t> version (simple)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45950"/>
                  </a:ext>
                </a:extLst>
              </a:tr>
              <a:tr h="681668">
                <a:tc>
                  <a:txBody>
                    <a:bodyPr/>
                    <a:lstStyle/>
                    <a:p>
                      <a:r>
                        <a:rPr lang="en-US" sz="2400" dirty="0"/>
                        <a:t>Cover</a:t>
                      </a:r>
                      <a:r>
                        <a:rPr lang="en-US" sz="2400" baseline="0" dirty="0"/>
                        <a:t> all band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63186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443" y="2311483"/>
            <a:ext cx="3782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lossless broadband </a:t>
            </a:r>
            <a:r>
              <a:rPr lang="en-US" sz="2400" dirty="0">
                <a:solidFill>
                  <a:srgbClr val="FF0000"/>
                </a:solidFill>
              </a:rPr>
              <a:t>tapered matching circuit</a:t>
            </a:r>
            <a:r>
              <a:rPr lang="en-US" sz="2400" dirty="0"/>
              <a:t> along the apex of the cone (e.g. coax to parallel wire transformer)</a:t>
            </a:r>
            <a:endParaRPr lang="en-GB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20111" y="2918564"/>
            <a:ext cx="1290181" cy="22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83263" y="4662413"/>
            <a:ext cx="1290181" cy="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23443" y="4247676"/>
            <a:ext cx="378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 system on the ground inside the spiral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5FDCBB-C1D3-43F1-8030-B7F371EB5051}"/>
              </a:ext>
            </a:extLst>
          </p:cNvPr>
          <p:cNvSpPr txBox="1"/>
          <p:nvPr/>
        </p:nvSpPr>
        <p:spPr>
          <a:xfrm>
            <a:off x="67112" y="0"/>
            <a:ext cx="160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Gueuning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9060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407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Antenna design update,  April 15</vt:lpstr>
      <vt:lpstr>Elliptical dipole</vt:lpstr>
      <vt:lpstr>Elliptical dipole</vt:lpstr>
      <vt:lpstr>Flat log spiral</vt:lpstr>
      <vt:lpstr>Flat log spiral</vt:lpstr>
      <vt:lpstr>SARAS2 monopole</vt:lpstr>
      <vt:lpstr>SARAS2 monopole, style</vt:lpstr>
      <vt:lpstr>Conical log spiral</vt:lpstr>
      <vt:lpstr>Conical log spiral</vt:lpstr>
      <vt:lpstr>Helical antenna </vt:lpstr>
      <vt:lpstr>PowerPoint Presentation</vt:lpstr>
      <vt:lpstr>Cavity-backed flat spiral</vt:lpstr>
      <vt:lpstr>Additional designs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Cumner</dc:creator>
  <cp:lastModifiedBy>John Cumner</cp:lastModifiedBy>
  <cp:revision>22</cp:revision>
  <dcterms:created xsi:type="dcterms:W3CDTF">2019-04-12T14:24:28Z</dcterms:created>
  <dcterms:modified xsi:type="dcterms:W3CDTF">2019-04-15T13:41:18Z</dcterms:modified>
</cp:coreProperties>
</file>