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446394" y="175477"/>
            <a:ext cx="6251210" cy="601252"/>
          </a:xfrm>
        </p:spPr>
        <p:txBody>
          <a:bodyPr>
            <a:normAutofit fontScale="83333" lnSpcReduction="20000"/>
          </a:bodyPr>
          <a:p>
            <a:pPr algn="ctr"/>
            <a:r>
              <a:rPr altLang="zh-CN" lang="en-US"/>
              <a:t>M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z</a:t>
            </a:r>
            <a:r>
              <a:rPr altLang="zh-CN" lang="en-US"/>
              <a:t>u</a:t>
            </a:r>
            <a:r>
              <a:rPr altLang="zh-CN" lang="en-US"/>
              <a:t>:</a:t>
            </a:r>
            <a:r>
              <a:rPr altLang="zh-CN" lang="en-US"/>
              <a:t>Ebola, Lassa, Zika viruslari,</a:t>
            </a:r>
            <a:endParaRPr altLang="zh-CN" lang="en-US"/>
          </a:p>
          <a:p>
            <a:r>
              <a:rPr altLang="zh-CN" lang="en-US"/>
              <a:t>kasallik patogenezi, laborator tashhisi.</a:t>
            </a:r>
            <a:endParaRPr altLang="zh-CN" lang="en-US"/>
          </a:p>
        </p:txBody>
      </p:sp>
      <p:sp>
        <p:nvSpPr>
          <p:cNvPr id="1048648" name=""/>
          <p:cNvSpPr/>
          <p:nvPr/>
        </p:nvSpPr>
        <p:spPr>
          <a:xfrm>
            <a:off x="119550" y="1408597"/>
            <a:ext cx="2653687" cy="536255"/>
          </a:xfrm>
          <a:prstGeom prst="roundRect"/>
          <a:solidFill>
            <a:srgbClr val="E1793C"/>
          </a:solidFill>
        </p:spPr>
        <p:txBody>
          <a:bodyPr anchor="ctr"/>
          <a:p>
            <a:pPr algn="ctr"/>
            <a:r>
              <a:rPr lang="en-US"/>
              <a:t>E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endParaRPr lang="uz-UZ"/>
          </a:p>
        </p:txBody>
      </p:sp>
      <p:sp>
        <p:nvSpPr>
          <p:cNvPr id="1048654" name=""/>
          <p:cNvSpPr/>
          <p:nvPr/>
        </p:nvSpPr>
        <p:spPr>
          <a:xfrm>
            <a:off x="6370764" y="1408596"/>
            <a:ext cx="2653687" cy="536255"/>
          </a:xfrm>
          <a:prstGeom prst="roundRect"/>
          <a:solidFill>
            <a:srgbClr val="E1793C"/>
          </a:solidFill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Z</a:t>
            </a:r>
            <a:r>
              <a:rPr lang="en-US"/>
              <a:t>i</a:t>
            </a:r>
            <a:r>
              <a:rPr lang="en-US"/>
              <a:t>k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endParaRPr lang="uz-UZ"/>
          </a:p>
        </p:txBody>
      </p:sp>
      <p:sp>
        <p:nvSpPr>
          <p:cNvPr id="1048655" name=""/>
          <p:cNvSpPr/>
          <p:nvPr/>
        </p:nvSpPr>
        <p:spPr>
          <a:xfrm>
            <a:off x="3245157" y="1408596"/>
            <a:ext cx="2653687" cy="536255"/>
          </a:xfrm>
          <a:prstGeom prst="roundRect"/>
          <a:solidFill>
            <a:srgbClr val="E1793C"/>
          </a:solidFill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endParaRPr lang="uz-UZ"/>
          </a:p>
        </p:txBody>
      </p:sp>
      <p:sp>
        <p:nvSpPr>
          <p:cNvPr id="1048656" name=""/>
          <p:cNvSpPr/>
          <p:nvPr/>
        </p:nvSpPr>
        <p:spPr>
          <a:xfrm>
            <a:off x="119550" y="2576720"/>
            <a:ext cx="2649884" cy="1563913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r>
              <a:rPr sz="1600" lang="en-US"/>
              <a:t>Patogenezi:</a:t>
            </a:r>
            <a:endParaRPr sz="1400" lang="uz-UZ"/>
          </a:p>
          <a:p>
            <a:pPr algn="ctr"/>
            <a:r>
              <a:rPr sz="1600" lang="en-US"/>
              <a:t>Virusning endoteliy hujayralariga ta’siri</a:t>
            </a:r>
            <a:endParaRPr sz="1400" lang="uz-UZ"/>
          </a:p>
          <a:p>
            <a:pPr algn="ctr"/>
            <a:r>
              <a:rPr sz="1600" lang="en-US"/>
              <a:t>Gemorragik sindrom</a:t>
            </a:r>
            <a:endParaRPr sz="1400" lang="uz-UZ"/>
          </a:p>
          <a:p>
            <a:pPr algn="ctr"/>
            <a:r>
              <a:rPr sz="1600" lang="en-US"/>
              <a:t>Sitokin bo‘roni</a:t>
            </a:r>
            <a:endParaRPr lang="uz-UZ"/>
          </a:p>
        </p:txBody>
      </p:sp>
      <p:sp>
        <p:nvSpPr>
          <p:cNvPr id="1048658" name=""/>
          <p:cNvSpPr/>
          <p:nvPr/>
        </p:nvSpPr>
        <p:spPr>
          <a:xfrm>
            <a:off x="123352" y="4772500"/>
            <a:ext cx="2649884" cy="1563913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Laborator tashxis:</a:t>
            </a:r>
            <a:endParaRPr sz="1400" lang="uz-UZ"/>
          </a:p>
          <a:p>
            <a:pPr algn="ctr"/>
            <a:r>
              <a:rPr sz="1600" lang="en-US"/>
              <a:t>PCR (polimeraza zanjirli reaksiya)</a:t>
            </a:r>
            <a:endParaRPr sz="1400" lang="uz-UZ"/>
          </a:p>
          <a:p>
            <a:pPr algn="ctr"/>
            <a:r>
              <a:rPr sz="1600" lang="en-US"/>
              <a:t>ELISA (antitanalarni aniqlash)</a:t>
            </a:r>
            <a:endParaRPr sz="1400" lang="uz-UZ"/>
          </a:p>
          <a:p>
            <a:pPr algn="ctr"/>
            <a:r>
              <a:rPr sz="1600" lang="en-US"/>
              <a:t>Virusni kultiva</a:t>
            </a:r>
            <a:r>
              <a:rPr sz="1600" lang="en-US"/>
              <a:t>t</a:t>
            </a:r>
            <a:r>
              <a:rPr sz="1600" lang="en-US"/>
              <a:t>siyalash</a:t>
            </a:r>
            <a:endParaRPr lang="uz-UZ"/>
          </a:p>
        </p:txBody>
      </p:sp>
      <p:sp>
        <p:nvSpPr>
          <p:cNvPr id="1048660" name=""/>
          <p:cNvSpPr/>
          <p:nvPr/>
        </p:nvSpPr>
        <p:spPr>
          <a:xfrm>
            <a:off x="3245157" y="2576718"/>
            <a:ext cx="2649884" cy="1563913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Patogenezi:</a:t>
            </a:r>
            <a:endParaRPr sz="1400" lang="uz-UZ"/>
          </a:p>
          <a:p>
            <a:pPr algn="ctr"/>
            <a:r>
              <a:rPr sz="1600" lang="en-US"/>
              <a:t>Monotsit va makrofaglar orqali replikatsiya</a:t>
            </a:r>
            <a:endParaRPr sz="1400" lang="uz-UZ"/>
          </a:p>
          <a:p>
            <a:pPr algn="ctr"/>
            <a:r>
              <a:rPr sz="1600" lang="en-US"/>
              <a:t>Ichki organlarda yallig‘lanish</a:t>
            </a:r>
            <a:endParaRPr sz="1400" lang="uz-UZ"/>
          </a:p>
          <a:p>
            <a:pPr algn="ctr"/>
            <a:r>
              <a:rPr sz="1600" lang="en-US"/>
              <a:t>Neyrotoksiklik holatlar</a:t>
            </a:r>
            <a:endParaRPr lang="uz-UZ"/>
          </a:p>
        </p:txBody>
      </p:sp>
      <p:sp>
        <p:nvSpPr>
          <p:cNvPr id="1048661" name=""/>
          <p:cNvSpPr/>
          <p:nvPr/>
        </p:nvSpPr>
        <p:spPr>
          <a:xfrm>
            <a:off x="3245157" y="4772497"/>
            <a:ext cx="2649884" cy="1563913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Laborator tashxis:</a:t>
            </a:r>
            <a:endParaRPr sz="1400" lang="uz-UZ"/>
          </a:p>
          <a:p>
            <a:pPr algn="ctr"/>
            <a:r>
              <a:rPr sz="1600" lang="en-US"/>
              <a:t>RT-PCR</a:t>
            </a:r>
            <a:endParaRPr sz="1400" lang="uz-UZ"/>
          </a:p>
          <a:p>
            <a:pPr algn="ctr"/>
            <a:r>
              <a:rPr sz="1600" lang="en-US"/>
              <a:t>Serologik testlar (IgM/IgG)</a:t>
            </a:r>
            <a:endParaRPr sz="1400" lang="uz-UZ"/>
          </a:p>
          <a:p>
            <a:pPr algn="ctr"/>
            <a:r>
              <a:rPr sz="1600" lang="en-US"/>
              <a:t>Virus izolyatsiyasi (BSL-4 talab etiladi)</a:t>
            </a:r>
            <a:endParaRPr lang="uz-UZ"/>
          </a:p>
        </p:txBody>
      </p:sp>
      <p:sp>
        <p:nvSpPr>
          <p:cNvPr id="1048662" name=""/>
          <p:cNvSpPr/>
          <p:nvPr/>
        </p:nvSpPr>
        <p:spPr>
          <a:xfrm>
            <a:off x="6370764" y="2576718"/>
            <a:ext cx="2649884" cy="1563913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Patogenezi:</a:t>
            </a:r>
            <a:endParaRPr lang="uz-UZ"/>
          </a:p>
          <a:p>
            <a:pPr algn="ctr"/>
            <a:r>
              <a:rPr lang="en-US"/>
              <a:t>Neyrotropik xususiyat (ayniqsa homiladorlikda)</a:t>
            </a:r>
            <a:endParaRPr lang="uz-UZ"/>
          </a:p>
          <a:p>
            <a:pPr algn="ctr"/>
            <a:r>
              <a:rPr lang="en-US"/>
              <a:t>Mikrosefaliya xavfi</a:t>
            </a:r>
            <a:endParaRPr lang="uz-UZ"/>
          </a:p>
          <a:p>
            <a:pPr algn="ctr"/>
            <a:r>
              <a:rPr lang="en-US"/>
              <a:t>O‘tkir febril sindrom</a:t>
            </a:r>
            <a:endParaRPr lang="uz-UZ"/>
          </a:p>
        </p:txBody>
      </p:sp>
      <p:sp>
        <p:nvSpPr>
          <p:cNvPr id="1048663" name=""/>
          <p:cNvSpPr/>
          <p:nvPr/>
        </p:nvSpPr>
        <p:spPr>
          <a:xfrm>
            <a:off x="6366962" y="4772499"/>
            <a:ext cx="2649884" cy="1563913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Laborator tashxis:</a:t>
            </a:r>
            <a:endParaRPr sz="1400" lang="uz-UZ"/>
          </a:p>
          <a:p>
            <a:pPr algn="ctr"/>
            <a:r>
              <a:rPr sz="1600" lang="en-US"/>
              <a:t>RT-PCR (qon, siydik, so‘lak)</a:t>
            </a:r>
            <a:endParaRPr sz="1400" lang="uz-UZ"/>
          </a:p>
          <a:p>
            <a:pPr algn="ctr"/>
            <a:r>
              <a:rPr sz="1600" lang="en-US"/>
              <a:t>Serologik testlar (ELISA, PRNT)</a:t>
            </a:r>
            <a:endParaRPr sz="1400" lang="uz-UZ"/>
          </a:p>
          <a:p>
            <a:pPr algn="ctr"/>
            <a:r>
              <a:rPr sz="1600" lang="en-US"/>
              <a:t>Antitanalarni aniqlash (IgM)</a:t>
            </a:r>
            <a:endParaRPr lang="uz-U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2303CRA44A</dc:creator>
  <dcterms:created xsi:type="dcterms:W3CDTF">2015-05-11T23:30:45Z</dcterms:created>
  <dcterms:modified xsi:type="dcterms:W3CDTF">2025-05-01T17:51:35Z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60480668a51145a48cf17c17e39d3d7f</vt:lpwstr>
  </property>
</Properties>
</file>