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446394" y="175477"/>
            <a:ext cx="6251210" cy="601252"/>
          </a:xfrm>
        </p:spPr>
        <p:txBody>
          <a:bodyPr>
            <a:normAutofit fontScale="25000" lnSpcReduction="20000"/>
          </a:bodyPr>
          <a:p>
            <a:pPr algn="ctr"/>
            <a:r>
              <a:rPr altLang="zh-CN" sz="4800" lang="en-US"/>
              <a:t>M</a:t>
            </a:r>
            <a:r>
              <a:rPr altLang="zh-CN" sz="4800" lang="en-US"/>
              <a:t>a</a:t>
            </a:r>
            <a:r>
              <a:rPr altLang="zh-CN" sz="4800" lang="en-US"/>
              <a:t>v</a:t>
            </a:r>
            <a:r>
              <a:rPr altLang="zh-CN" sz="4800" lang="en-US"/>
              <a:t>z</a:t>
            </a:r>
            <a:r>
              <a:rPr altLang="zh-CN" sz="4800" lang="en-US"/>
              <a:t>u</a:t>
            </a:r>
            <a:r>
              <a:rPr altLang="zh-CN" sz="4800" lang="en-US"/>
              <a:t>:Zamburuglar</a:t>
            </a:r>
            <a:endParaRPr altLang="zh-CN" sz="5400" lang="en-US"/>
          </a:p>
          <a:p>
            <a:pPr algn="ctr"/>
            <a:r>
              <a:rPr altLang="zh-CN" sz="4800" lang="en-US"/>
              <a:t>keltirib chiqaruvch</a:t>
            </a:r>
            <a:r>
              <a:rPr altLang="zh-CN" sz="4800" lang="en-US"/>
              <a:t> </a:t>
            </a:r>
            <a:r>
              <a:rPr altLang="zh-CN" sz="4800" lang="en-US"/>
              <a:t>kasalliklar</a:t>
            </a:r>
            <a:endParaRPr altLang="zh-CN" sz="5400" lang="en-US"/>
          </a:p>
          <a:p>
            <a:pPr algn="ctr"/>
            <a:r>
              <a:rPr altLang="zh-CN" sz="4800" lang="en-US"/>
              <a:t>qo'zg'atuvchilari, patogenezi,</a:t>
            </a:r>
            <a:endParaRPr altLang="zh-CN" sz="5400" lang="en-US"/>
          </a:p>
          <a:p>
            <a:pPr algn="ctr"/>
            <a:r>
              <a:rPr altLang="zh-CN" sz="4800" lang="en-US"/>
              <a:t>laboratoriya tashhisi.</a:t>
            </a:r>
            <a:endParaRPr altLang="zh-CN" lang="en-US"/>
          </a:p>
        </p:txBody>
      </p:sp>
      <p:sp>
        <p:nvSpPr>
          <p:cNvPr id="1048648" name=""/>
          <p:cNvSpPr/>
          <p:nvPr/>
        </p:nvSpPr>
        <p:spPr>
          <a:xfrm>
            <a:off x="119550" y="1408597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p>
            <a:pPr algn="ctr"/>
            <a:r>
              <a:rPr sz="1600" lang="en-US"/>
              <a:t>Qo‘zg‘atuvchilar (Zamburug‘lar turlari)</a:t>
            </a:r>
            <a:endParaRPr lang="uz-UZ"/>
          </a:p>
        </p:txBody>
      </p:sp>
      <p:sp>
        <p:nvSpPr>
          <p:cNvPr id="1048654" name=""/>
          <p:cNvSpPr/>
          <p:nvPr/>
        </p:nvSpPr>
        <p:spPr>
          <a:xfrm>
            <a:off x="6370764" y="1408596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Laboratoriya tashhisi</a:t>
            </a:r>
            <a:endParaRPr lang="uz-UZ"/>
          </a:p>
        </p:txBody>
      </p:sp>
      <p:sp>
        <p:nvSpPr>
          <p:cNvPr id="1048655" name=""/>
          <p:cNvSpPr/>
          <p:nvPr/>
        </p:nvSpPr>
        <p:spPr>
          <a:xfrm>
            <a:off x="3245157" y="1408596"/>
            <a:ext cx="2653687" cy="536255"/>
          </a:xfrm>
          <a:prstGeom prst="roundRect"/>
          <a:solidFill>
            <a:srgbClr val="E1793C"/>
          </a:solidFill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Patogenezi</a:t>
            </a:r>
            <a:endParaRPr lang="uz-UZ"/>
          </a:p>
        </p:txBody>
      </p:sp>
      <p:sp>
        <p:nvSpPr>
          <p:cNvPr id="1048656" name=""/>
          <p:cNvSpPr/>
          <p:nvPr/>
        </p:nvSpPr>
        <p:spPr>
          <a:xfrm>
            <a:off x="119550" y="2268439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r>
              <a:rPr sz="1100" lang="en-US"/>
              <a:t>Dermatofitlar (Tinea, Ringworm)</a:t>
            </a:r>
            <a:endParaRPr sz="1000" lang="uz-UZ"/>
          </a:p>
          <a:p>
            <a:pPr algn="ctr"/>
            <a:r>
              <a:rPr sz="1100" lang="en-US"/>
              <a:t>Trichophyton, Microsporum, Epidermophyton</a:t>
            </a:r>
            <a:endParaRPr lang="uz-UZ"/>
          </a:p>
        </p:txBody>
      </p:sp>
      <p:sp>
        <p:nvSpPr>
          <p:cNvPr id="1048665" name=""/>
          <p:cNvSpPr/>
          <p:nvPr/>
        </p:nvSpPr>
        <p:spPr>
          <a:xfrm>
            <a:off x="119549" y="3122992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Candida turlari</a:t>
            </a:r>
            <a:endParaRPr sz="1200" lang="uz-UZ"/>
          </a:p>
          <a:p>
            <a:pPr algn="ctr"/>
            <a:r>
              <a:rPr sz="1400" lang="en-US"/>
              <a:t>Candida albicans (kandidoz)</a:t>
            </a:r>
            <a:endParaRPr lang="uz-UZ"/>
          </a:p>
        </p:txBody>
      </p:sp>
      <p:sp>
        <p:nvSpPr>
          <p:cNvPr id="1048666" name=""/>
          <p:cNvSpPr/>
          <p:nvPr/>
        </p:nvSpPr>
        <p:spPr>
          <a:xfrm>
            <a:off x="119550" y="3977545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Aspergillus turlari</a:t>
            </a:r>
            <a:endParaRPr sz="1200" lang="uz-UZ"/>
          </a:p>
          <a:p>
            <a:pPr algn="ctr"/>
            <a:r>
              <a:rPr sz="1400" lang="en-US"/>
              <a:t>Aspergillus fumigatus (aspergilloz)</a:t>
            </a:r>
            <a:endParaRPr lang="uz-UZ"/>
          </a:p>
        </p:txBody>
      </p:sp>
      <p:sp>
        <p:nvSpPr>
          <p:cNvPr id="1048667" name=""/>
          <p:cNvSpPr/>
          <p:nvPr/>
        </p:nvSpPr>
        <p:spPr>
          <a:xfrm>
            <a:off x="119550" y="4832097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Cryptococcus</a:t>
            </a:r>
            <a:endParaRPr sz="1200" lang="uz-UZ"/>
          </a:p>
          <a:p>
            <a:pPr algn="ctr"/>
            <a:r>
              <a:rPr sz="1400" lang="en-US"/>
              <a:t>Cryptococcus neoformans (kripto-kokkoz)</a:t>
            </a:r>
            <a:endParaRPr lang="uz-UZ"/>
          </a:p>
        </p:txBody>
      </p:sp>
      <p:sp>
        <p:nvSpPr>
          <p:cNvPr id="1048668" name=""/>
          <p:cNvSpPr/>
          <p:nvPr/>
        </p:nvSpPr>
        <p:spPr>
          <a:xfrm>
            <a:off x="119549" y="5686649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Histoplasma, Blastomyces, Coccidioides</a:t>
            </a:r>
            <a:endParaRPr lang="uz-UZ"/>
          </a:p>
        </p:txBody>
      </p:sp>
      <p:sp>
        <p:nvSpPr>
          <p:cNvPr id="1048669" name=""/>
          <p:cNvSpPr/>
          <p:nvPr/>
        </p:nvSpPr>
        <p:spPr>
          <a:xfrm>
            <a:off x="3245157" y="2268439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Teriga ta’siri (dermatofitoz):</a:t>
            </a:r>
            <a:endParaRPr sz="1200" lang="uz-UZ"/>
          </a:p>
          <a:p>
            <a:pPr algn="ctr"/>
            <a:r>
              <a:rPr sz="1400" lang="en-US"/>
              <a:t>Epidermis, soch, tirnoqni zararlaydi</a:t>
            </a:r>
            <a:endParaRPr lang="uz-UZ"/>
          </a:p>
        </p:txBody>
      </p:sp>
      <p:sp>
        <p:nvSpPr>
          <p:cNvPr id="1048670" name=""/>
          <p:cNvSpPr/>
          <p:nvPr/>
        </p:nvSpPr>
        <p:spPr>
          <a:xfrm>
            <a:off x="3245157" y="3122991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lang="en-US"/>
              <a:t>Shilliq qavat zararlanishi (kandido</a:t>
            </a:r>
            <a:r>
              <a:rPr sz="1200" lang="en-US"/>
              <a:t>z</a:t>
            </a:r>
            <a:r>
              <a:rPr sz="1200" lang="en-US"/>
              <a:t>)</a:t>
            </a:r>
            <a:endParaRPr sz="1100" lang="uz-UZ"/>
          </a:p>
          <a:p>
            <a:pPr algn="ctr"/>
            <a:r>
              <a:rPr sz="1200" lang="en-US"/>
              <a:t>Og‘iz, oshqozon-ichak, jinsiy a’zolar</a:t>
            </a:r>
            <a:endParaRPr lang="uz-UZ"/>
          </a:p>
        </p:txBody>
      </p:sp>
      <p:sp>
        <p:nvSpPr>
          <p:cNvPr id="1048671" name=""/>
          <p:cNvSpPr/>
          <p:nvPr/>
        </p:nvSpPr>
        <p:spPr>
          <a:xfrm>
            <a:off x="3245157" y="3977543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lang="en-US"/>
              <a:t>Immunsupressiya bilan bog‘liq:</a:t>
            </a:r>
            <a:endParaRPr sz="1100" lang="uz-UZ"/>
          </a:p>
          <a:p>
            <a:pPr algn="ctr"/>
            <a:r>
              <a:rPr sz="1200" lang="en-US"/>
              <a:t>HIV, transplantatsiya, OITS – og‘ir invaziv mikoza</a:t>
            </a:r>
            <a:endParaRPr lang="uz-UZ"/>
          </a:p>
        </p:txBody>
      </p:sp>
      <p:sp>
        <p:nvSpPr>
          <p:cNvPr id="1048672" name=""/>
          <p:cNvSpPr/>
          <p:nvPr/>
        </p:nvSpPr>
        <p:spPr>
          <a:xfrm>
            <a:off x="3245157" y="4832094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lang="en-US"/>
              <a:t>Allergik reaksiya:</a:t>
            </a:r>
            <a:endParaRPr sz="1100" lang="uz-UZ"/>
          </a:p>
          <a:p>
            <a:pPr algn="ctr"/>
            <a:r>
              <a:rPr sz="1200" lang="en-US"/>
              <a:t>Aspergillus – allergik bronxopulmoner aspergilloz</a:t>
            </a:r>
            <a:endParaRPr lang="uz-UZ"/>
          </a:p>
        </p:txBody>
      </p:sp>
      <p:sp>
        <p:nvSpPr>
          <p:cNvPr id="1048673" name=""/>
          <p:cNvSpPr/>
          <p:nvPr/>
        </p:nvSpPr>
        <p:spPr>
          <a:xfrm>
            <a:off x="3245157" y="5686644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lang="en-US"/>
              <a:t>Neyrotropik ta’sir:</a:t>
            </a:r>
            <a:endParaRPr sz="1100" lang="uz-UZ"/>
          </a:p>
          <a:p>
            <a:pPr algn="ctr"/>
            <a:r>
              <a:rPr sz="1200" lang="en-US"/>
              <a:t>Cryptococcus – miya pardalari yallig‘lanishi (meningit)</a:t>
            </a:r>
            <a:endParaRPr lang="uz-UZ"/>
          </a:p>
        </p:txBody>
      </p:sp>
      <p:sp>
        <p:nvSpPr>
          <p:cNvPr id="1048674" name=""/>
          <p:cNvSpPr/>
          <p:nvPr/>
        </p:nvSpPr>
        <p:spPr>
          <a:xfrm>
            <a:off x="6370763" y="2268439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Mikroskopiya:</a:t>
            </a:r>
            <a:endParaRPr sz="1200" lang="uz-UZ"/>
          </a:p>
          <a:p>
            <a:pPr algn="ctr"/>
            <a:r>
              <a:rPr sz="1400" lang="en-US"/>
              <a:t>KOH testi (teri, tirnoq, soch namunasi)</a:t>
            </a:r>
            <a:endParaRPr lang="uz-UZ"/>
          </a:p>
        </p:txBody>
      </p:sp>
      <p:sp>
        <p:nvSpPr>
          <p:cNvPr id="1048675" name=""/>
          <p:cNvSpPr/>
          <p:nvPr/>
        </p:nvSpPr>
        <p:spPr>
          <a:xfrm>
            <a:off x="6370764" y="3122992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Madaniyat (kultivatsiya):</a:t>
            </a:r>
            <a:endParaRPr sz="1400" lang="uz-UZ"/>
          </a:p>
          <a:p>
            <a:pPr algn="ctr"/>
            <a:r>
              <a:rPr sz="1600" lang="en-US"/>
              <a:t>Sabouraud agarda o‘stirish</a:t>
            </a:r>
            <a:endParaRPr lang="uz-UZ"/>
          </a:p>
        </p:txBody>
      </p:sp>
      <p:sp>
        <p:nvSpPr>
          <p:cNvPr id="1048676" name=""/>
          <p:cNvSpPr/>
          <p:nvPr/>
        </p:nvSpPr>
        <p:spPr>
          <a:xfrm>
            <a:off x="6370762" y="3977545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Serologiya:</a:t>
            </a:r>
            <a:endParaRPr sz="1200" lang="uz-UZ"/>
          </a:p>
          <a:p>
            <a:pPr algn="ctr"/>
            <a:r>
              <a:rPr sz="1400" lang="en-US"/>
              <a:t>Antigen/antitela aniqlash (kriptokokkoz, aspergilloz)</a:t>
            </a:r>
            <a:endParaRPr lang="uz-UZ"/>
          </a:p>
        </p:txBody>
      </p:sp>
      <p:sp>
        <p:nvSpPr>
          <p:cNvPr id="1048677" name=""/>
          <p:cNvSpPr/>
          <p:nvPr/>
        </p:nvSpPr>
        <p:spPr>
          <a:xfrm>
            <a:off x="6370763" y="4832097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lang="en-US"/>
              <a:t>Molekulyar usullar:</a:t>
            </a:r>
            <a:endParaRPr sz="1400" lang="uz-UZ"/>
          </a:p>
          <a:p>
            <a:pPr algn="ctr"/>
            <a:r>
              <a:rPr sz="1600" lang="en-US"/>
              <a:t>PCR – aniq va tez tashxis</a:t>
            </a:r>
            <a:endParaRPr lang="uz-UZ"/>
          </a:p>
        </p:txBody>
      </p:sp>
      <p:sp>
        <p:nvSpPr>
          <p:cNvPr id="1048678" name=""/>
          <p:cNvSpPr/>
          <p:nvPr/>
        </p:nvSpPr>
        <p:spPr>
          <a:xfrm>
            <a:off x="6370762" y="5686649"/>
            <a:ext cx="2641174" cy="612017"/>
          </a:xfrm>
          <a:prstGeom prst="rect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400" lang="en-US"/>
              <a:t>Biopsiya va </a:t>
            </a:r>
            <a:r>
              <a:rPr sz="1400" lang="en-US"/>
              <a:t>g</a:t>
            </a:r>
            <a:r>
              <a:rPr sz="1400" lang="en-US"/>
              <a:t>istologiya:</a:t>
            </a:r>
            <a:endParaRPr sz="1200" lang="uz-UZ"/>
          </a:p>
          <a:p>
            <a:pPr algn="ctr"/>
            <a:r>
              <a:rPr sz="1400" lang="en-US"/>
              <a:t>To‘qima namunasida zamburug‘lar mavjudligi</a:t>
            </a:r>
            <a:endParaRPr lang="uz-U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2303CRA44A</dc:creator>
  <dcterms:created xsi:type="dcterms:W3CDTF">2015-05-11T23:30:45Z</dcterms:created>
  <dcterms:modified xsi:type="dcterms:W3CDTF">2025-05-01T18:05:38Z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ba0d09377b2c410aab61e6a8bde373e2</vt:lpwstr>
  </property>
</Properties>
</file>