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45074b0c4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45074b0c4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4254e667f3_0_10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4254e667f3_0_1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Presentation Attack Detection system (PAD)</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https://pypi.org/project/face_recognition_models/</a:t>
            </a:r>
            <a:endParaRPr sz="1500">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5875b8e4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5875b8e4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Presentation Attack Detection system (PAD)</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500">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5875b8e44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5875b8e44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Presentation Attack Detection system (PAD)</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https://pypi.org/project/face_recognition_models/</a:t>
            </a:r>
            <a:endParaRPr sz="1500">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4254e667f3_0_10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4254e667f3_0_10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50">
                <a:solidFill>
                  <a:srgbClr val="1D1C1D"/>
                </a:solidFill>
                <a:highlight>
                  <a:srgbClr val="F8F8F8"/>
                </a:highlight>
              </a:rPr>
              <a:t>Capturing Photo identity document</a:t>
            </a:r>
            <a:endParaRPr b="1" sz="1150">
              <a:solidFill>
                <a:srgbClr val="1D1C1D"/>
              </a:solidFill>
              <a:highlight>
                <a:srgbClr val="F8F8F8"/>
              </a:highlight>
            </a:endParaRPr>
          </a:p>
          <a:p>
            <a:pPr indent="-228600" lvl="0" marL="723900" rtl="0" algn="l">
              <a:lnSpc>
                <a:spcPct val="115000"/>
              </a:lnSpc>
              <a:spcBef>
                <a:spcPts val="0"/>
              </a:spcBef>
              <a:spcAft>
                <a:spcPts val="0"/>
              </a:spcAft>
              <a:buClr>
                <a:srgbClr val="1D1C1D"/>
              </a:buClr>
              <a:buSzPts val="1150"/>
              <a:buNone/>
            </a:pPr>
            <a:r>
              <a:rPr lang="en" sz="1150">
                <a:solidFill>
                  <a:srgbClr val="1D1C1D"/>
                </a:solidFill>
                <a:highlight>
                  <a:srgbClr val="F8F8F8"/>
                </a:highlight>
              </a:rPr>
              <a:t>Please make sure application should capture entire image of identity document that has a face picture.</a:t>
            </a:r>
            <a:endParaRPr sz="1150">
              <a:solidFill>
                <a:srgbClr val="1D1C1D"/>
              </a:solidFill>
              <a:highlight>
                <a:srgbClr val="F8F8F8"/>
              </a:highlight>
            </a:endParaRPr>
          </a:p>
          <a:p>
            <a:pPr indent="-228600" lvl="0" marL="723900" rtl="0" algn="l">
              <a:lnSpc>
                <a:spcPct val="115000"/>
              </a:lnSpc>
              <a:spcBef>
                <a:spcPts val="0"/>
              </a:spcBef>
              <a:spcAft>
                <a:spcPts val="0"/>
              </a:spcAft>
              <a:buClr>
                <a:srgbClr val="1D1C1D"/>
              </a:buClr>
              <a:buSzPts val="1150"/>
              <a:buNone/>
            </a:pPr>
            <a:r>
              <a:rPr lang="en" sz="1150">
                <a:solidFill>
                  <a:srgbClr val="1D1C1D"/>
                </a:solidFill>
                <a:highlight>
                  <a:srgbClr val="F8F8F8"/>
                </a:highlight>
              </a:rPr>
              <a:t>The facial area in the captured photo/image should be minimum of 50x50 pixels of dimension</a:t>
            </a:r>
            <a:endParaRPr sz="1150">
              <a:solidFill>
                <a:srgbClr val="1D1C1D"/>
              </a:solidFill>
              <a:highlight>
                <a:srgbClr val="F8F8F8"/>
              </a:highlight>
            </a:endParaRPr>
          </a:p>
          <a:p>
            <a:pPr indent="-228600" lvl="0" marL="723900" rtl="0" algn="l">
              <a:lnSpc>
                <a:spcPct val="115000"/>
              </a:lnSpc>
              <a:spcBef>
                <a:spcPts val="0"/>
              </a:spcBef>
              <a:spcAft>
                <a:spcPts val="0"/>
              </a:spcAft>
              <a:buClr>
                <a:srgbClr val="1D1C1D"/>
              </a:buClr>
              <a:buSzPts val="1150"/>
              <a:buNone/>
            </a:pPr>
            <a:r>
              <a:rPr lang="en" sz="1150">
                <a:solidFill>
                  <a:srgbClr val="1D1C1D"/>
                </a:solidFill>
                <a:highlight>
                  <a:srgbClr val="F8F8F8"/>
                </a:highlight>
              </a:rPr>
              <a:t>In case identity document is large please capture photograph in landscape mode.</a:t>
            </a:r>
            <a:endParaRPr sz="1150">
              <a:solidFill>
                <a:srgbClr val="1D1C1D"/>
              </a:solidFill>
              <a:highlight>
                <a:srgbClr val="F8F8F8"/>
              </a:highlight>
            </a:endParaRPr>
          </a:p>
          <a:p>
            <a:pPr indent="-228600" lvl="0" marL="723900" rtl="0" algn="l">
              <a:lnSpc>
                <a:spcPct val="115000"/>
              </a:lnSpc>
              <a:spcBef>
                <a:spcPts val="0"/>
              </a:spcBef>
              <a:spcAft>
                <a:spcPts val="0"/>
              </a:spcAft>
              <a:buClr>
                <a:srgbClr val="1D1C1D"/>
              </a:buClr>
              <a:buSzPts val="1150"/>
              <a:buNone/>
            </a:pPr>
            <a:r>
              <a:rPr lang="en" sz="1150">
                <a:solidFill>
                  <a:srgbClr val="1D1C1D"/>
                </a:solidFill>
                <a:highlight>
                  <a:srgbClr val="F8F8F8"/>
                </a:highlight>
              </a:rPr>
              <a:t>The allowed image format should be PNG / JPEG / JPEG2000.</a:t>
            </a:r>
            <a:endParaRPr sz="1150">
              <a:solidFill>
                <a:srgbClr val="1D1C1D"/>
              </a:solidFill>
              <a:highlight>
                <a:srgbClr val="F8F8F8"/>
              </a:highlight>
            </a:endParaRPr>
          </a:p>
          <a:p>
            <a:pPr indent="-228600" lvl="0" marL="723900" rtl="0" algn="l">
              <a:lnSpc>
                <a:spcPct val="115000"/>
              </a:lnSpc>
              <a:spcBef>
                <a:spcPts val="0"/>
              </a:spcBef>
              <a:spcAft>
                <a:spcPts val="0"/>
              </a:spcAft>
              <a:buClr>
                <a:srgbClr val="1D1C1D"/>
              </a:buClr>
              <a:buSzPts val="1150"/>
              <a:buNone/>
            </a:pPr>
            <a:r>
              <a:rPr lang="en" sz="1150">
                <a:solidFill>
                  <a:srgbClr val="1D1C1D"/>
                </a:solidFill>
                <a:highlight>
                  <a:srgbClr val="F8F8F8"/>
                </a:highlight>
              </a:rPr>
              <a:t>Please make sure application only allow using “back” camera of the device or as per use case.</a:t>
            </a:r>
            <a:endParaRPr sz="1150">
              <a:solidFill>
                <a:srgbClr val="1D1C1D"/>
              </a:solidFill>
              <a:highlight>
                <a:srgbClr val="F8F8F8"/>
              </a:highlight>
            </a:endParaRPr>
          </a:p>
          <a:p>
            <a:pPr indent="-228600" lvl="0" marL="723900" rtl="0" algn="l">
              <a:lnSpc>
                <a:spcPct val="115000"/>
              </a:lnSpc>
              <a:spcBef>
                <a:spcPts val="0"/>
              </a:spcBef>
              <a:spcAft>
                <a:spcPts val="0"/>
              </a:spcAft>
              <a:buClr>
                <a:srgbClr val="1D1C1D"/>
              </a:buClr>
              <a:buSzPts val="1150"/>
              <a:buNone/>
            </a:pPr>
            <a:r>
              <a:rPr lang="en" sz="1150">
                <a:solidFill>
                  <a:srgbClr val="1D1C1D"/>
                </a:solidFill>
                <a:highlight>
                  <a:srgbClr val="F8F8F8"/>
                </a:highlight>
              </a:rPr>
              <a:t>There should not be way to select picture from the phone gallery / storage.</a:t>
            </a:r>
            <a:endParaRPr sz="1150">
              <a:solidFill>
                <a:srgbClr val="1D1C1D"/>
              </a:solidFill>
              <a:highlight>
                <a:srgbClr val="F8F8F8"/>
              </a:highlight>
            </a:endParaRPr>
          </a:p>
          <a:p>
            <a:pPr indent="0" lvl="0" marL="0" rtl="0" algn="l">
              <a:lnSpc>
                <a:spcPct val="115000"/>
              </a:lnSpc>
              <a:spcBef>
                <a:spcPts val="0"/>
              </a:spcBef>
              <a:spcAft>
                <a:spcPts val="0"/>
              </a:spcAft>
              <a:buClr>
                <a:schemeClr val="dk1"/>
              </a:buClr>
              <a:buSzPts val="1100"/>
              <a:buFont typeface="Arial"/>
              <a:buNone/>
            </a:pPr>
            <a:r>
              <a:rPr lang="en" sz="1150">
                <a:solidFill>
                  <a:srgbClr val="1D1C1D"/>
                </a:solidFill>
                <a:highlight>
                  <a:srgbClr val="F8F8F8"/>
                </a:highlight>
              </a:rPr>
              <a:t> </a:t>
            </a:r>
            <a:r>
              <a:rPr b="1" lang="en" sz="1150">
                <a:solidFill>
                  <a:srgbClr val="1D1C1D"/>
                </a:solidFill>
                <a:highlight>
                  <a:srgbClr val="F8F8F8"/>
                </a:highlight>
              </a:rPr>
              <a:t>Capturing Video</a:t>
            </a:r>
            <a:endParaRPr b="1" sz="1150">
              <a:solidFill>
                <a:srgbClr val="1D1C1D"/>
              </a:solidFill>
              <a:highlight>
                <a:srgbClr val="F8F8F8"/>
              </a:highlight>
            </a:endParaRPr>
          </a:p>
          <a:p>
            <a:pPr indent="-228600" lvl="0" marL="723900" rtl="0" algn="l">
              <a:lnSpc>
                <a:spcPct val="115000"/>
              </a:lnSpc>
              <a:spcBef>
                <a:spcPts val="0"/>
              </a:spcBef>
              <a:spcAft>
                <a:spcPts val="0"/>
              </a:spcAft>
              <a:buClr>
                <a:srgbClr val="1D1C1D"/>
              </a:buClr>
              <a:buSzPts val="1150"/>
              <a:buNone/>
            </a:pPr>
            <a:r>
              <a:rPr lang="en" sz="1150">
                <a:solidFill>
                  <a:srgbClr val="1D1C1D"/>
                </a:solidFill>
                <a:highlight>
                  <a:srgbClr val="F8F8F8"/>
                </a:highlight>
              </a:rPr>
              <a:t>Please make sure application only allow using “front” camera of the device. Or as per your use case.</a:t>
            </a:r>
            <a:endParaRPr sz="1150">
              <a:solidFill>
                <a:srgbClr val="1D1C1D"/>
              </a:solidFill>
              <a:highlight>
                <a:srgbClr val="F8F8F8"/>
              </a:highlight>
            </a:endParaRPr>
          </a:p>
          <a:p>
            <a:pPr indent="-228600" lvl="0" marL="723900" rtl="0" algn="l">
              <a:lnSpc>
                <a:spcPct val="115000"/>
              </a:lnSpc>
              <a:spcBef>
                <a:spcPts val="0"/>
              </a:spcBef>
              <a:spcAft>
                <a:spcPts val="0"/>
              </a:spcAft>
              <a:buClr>
                <a:srgbClr val="1D1C1D"/>
              </a:buClr>
              <a:buSzPts val="1150"/>
              <a:buNone/>
            </a:pPr>
            <a:r>
              <a:rPr lang="en" sz="1150">
                <a:solidFill>
                  <a:srgbClr val="1D1C1D"/>
                </a:solidFill>
                <a:highlight>
                  <a:srgbClr val="F8F8F8"/>
                </a:highlight>
              </a:rPr>
              <a:t>There should not be way to select video from phone gallery / storage</a:t>
            </a:r>
            <a:endParaRPr sz="1150">
              <a:solidFill>
                <a:srgbClr val="1D1C1D"/>
              </a:solidFill>
              <a:highlight>
                <a:srgbClr val="F8F8F8"/>
              </a:highlight>
            </a:endParaRPr>
          </a:p>
          <a:p>
            <a:pPr indent="-228600" lvl="0" marL="723900" rtl="0" algn="l">
              <a:lnSpc>
                <a:spcPct val="115000"/>
              </a:lnSpc>
              <a:spcBef>
                <a:spcPts val="0"/>
              </a:spcBef>
              <a:spcAft>
                <a:spcPts val="0"/>
              </a:spcAft>
              <a:buClr>
                <a:srgbClr val="1D1C1D"/>
              </a:buClr>
              <a:buSzPts val="1150"/>
              <a:buNone/>
            </a:pPr>
            <a:r>
              <a:rPr lang="en" sz="1150">
                <a:solidFill>
                  <a:srgbClr val="1D1C1D"/>
                </a:solidFill>
                <a:highlight>
                  <a:srgbClr val="F8F8F8"/>
                </a:highlight>
              </a:rPr>
              <a:t>The facial area in the captured video should have minimum 200x200 px dimension throughout the video length.</a:t>
            </a:r>
            <a:endParaRPr sz="1150">
              <a:solidFill>
                <a:srgbClr val="1D1C1D"/>
              </a:solidFill>
              <a:highlight>
                <a:srgbClr val="F8F8F8"/>
              </a:highlight>
            </a:endParaRPr>
          </a:p>
          <a:p>
            <a:pPr indent="-228600" lvl="0" marL="723900" rtl="0" algn="l">
              <a:lnSpc>
                <a:spcPct val="115000"/>
              </a:lnSpc>
              <a:spcBef>
                <a:spcPts val="0"/>
              </a:spcBef>
              <a:spcAft>
                <a:spcPts val="0"/>
              </a:spcAft>
              <a:buClr>
                <a:srgbClr val="1D1C1D"/>
              </a:buClr>
              <a:buSzPts val="1150"/>
              <a:buNone/>
            </a:pPr>
            <a:r>
              <a:rPr lang="en" sz="1150">
                <a:solidFill>
                  <a:srgbClr val="1D1C1D"/>
                </a:solidFill>
                <a:highlight>
                  <a:srgbClr val="F8F8F8"/>
                </a:highlight>
              </a:rPr>
              <a:t>The </a:t>
            </a:r>
            <a:r>
              <a:rPr lang="en" sz="1150">
                <a:solidFill>
                  <a:srgbClr val="1D1C1D"/>
                </a:solidFill>
                <a:highlight>
                  <a:srgbClr val="F8F8F8"/>
                </a:highlight>
              </a:rPr>
              <a:t>recording</a:t>
            </a:r>
            <a:r>
              <a:rPr lang="en" sz="1150">
                <a:solidFill>
                  <a:srgbClr val="1D1C1D"/>
                </a:solidFill>
                <a:highlight>
                  <a:srgbClr val="F8F8F8"/>
                </a:highlight>
              </a:rPr>
              <a:t> should not exceed 30 FPS.</a:t>
            </a:r>
            <a:endParaRPr sz="1150">
              <a:solidFill>
                <a:srgbClr val="1D1C1D"/>
              </a:solidFill>
              <a:highlight>
                <a:srgbClr val="F8F8F8"/>
              </a:highlight>
            </a:endParaRPr>
          </a:p>
          <a:p>
            <a:pPr indent="-228600" lvl="0" marL="723900" rtl="0" algn="l">
              <a:lnSpc>
                <a:spcPct val="115000"/>
              </a:lnSpc>
              <a:spcBef>
                <a:spcPts val="0"/>
              </a:spcBef>
              <a:spcAft>
                <a:spcPts val="0"/>
              </a:spcAft>
              <a:buClr>
                <a:srgbClr val="1D1C1D"/>
              </a:buClr>
              <a:buSzPts val="1150"/>
              <a:buNone/>
            </a:pPr>
            <a:r>
              <a:rPr lang="en" sz="1150">
                <a:solidFill>
                  <a:srgbClr val="1D1C1D"/>
                </a:solidFill>
                <a:highlight>
                  <a:srgbClr val="F8F8F8"/>
                </a:highlight>
              </a:rPr>
              <a:t>The maximum video length should not exceed 21 seconds and size should not exceed 5 MB. In case, device has high end camera, please consider downsizing / compression the video.</a:t>
            </a:r>
            <a:endParaRPr sz="1150">
              <a:solidFill>
                <a:srgbClr val="1D1C1D"/>
              </a:solidFill>
              <a:highlight>
                <a:srgbClr val="F8F8F8"/>
              </a:highlight>
            </a:endParaRPr>
          </a:p>
          <a:p>
            <a:pPr indent="-228600" lvl="0" marL="723900" rtl="0" algn="l">
              <a:lnSpc>
                <a:spcPct val="115000"/>
              </a:lnSpc>
              <a:spcBef>
                <a:spcPts val="0"/>
              </a:spcBef>
              <a:spcAft>
                <a:spcPts val="0"/>
              </a:spcAft>
              <a:buClr>
                <a:srgbClr val="1D1C1D"/>
              </a:buClr>
              <a:buSzPts val="1150"/>
              <a:buNone/>
            </a:pPr>
            <a:r>
              <a:rPr lang="en" sz="1150">
                <a:solidFill>
                  <a:srgbClr val="1D1C1D"/>
                </a:solidFill>
                <a:highlight>
                  <a:srgbClr val="F8F8F8"/>
                </a:highlight>
              </a:rPr>
              <a:t>The allowed upload format is MPEG4 / MP4 / WEBM</a:t>
            </a:r>
            <a:endParaRPr sz="1150">
              <a:solidFill>
                <a:srgbClr val="1D1C1D"/>
              </a:solidFill>
              <a:highlight>
                <a:srgbClr val="F8F8F8"/>
              </a:highlight>
            </a:endParaRPr>
          </a:p>
          <a:p>
            <a:pPr indent="-228600" lvl="0" marL="723900" rtl="0" algn="l">
              <a:lnSpc>
                <a:spcPct val="115000"/>
              </a:lnSpc>
              <a:spcBef>
                <a:spcPts val="0"/>
              </a:spcBef>
              <a:spcAft>
                <a:spcPts val="0"/>
              </a:spcAft>
              <a:buClr>
                <a:srgbClr val="1D1C1D"/>
              </a:buClr>
              <a:buSzPts val="1150"/>
              <a:buNone/>
            </a:pPr>
            <a:r>
              <a:rPr lang="en" sz="1150">
                <a:solidFill>
                  <a:srgbClr val="1D1C1D"/>
                </a:solidFill>
                <a:highlight>
                  <a:srgbClr val="F8F8F8"/>
                </a:highlight>
              </a:rPr>
              <a:t>When video is getting recorded, application should request user either visually / with audio to carry out facial gesture(s) and note down timestamp range when these actions can be perform. In case you have confusion please look at our demo app or get in touch our development team. This is clearly explained in API document.</a:t>
            </a:r>
            <a:endParaRPr sz="1150">
              <a:solidFill>
                <a:srgbClr val="1D1C1D"/>
              </a:solidFill>
              <a:highlight>
                <a:srgbClr val="F8F8F8"/>
              </a:highlight>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4254e667f3_0_10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4254e667f3_0_10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45074b0c44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45074b0c44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5086ed43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5086ed43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4254e667f3_0_10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4254e667f3_0_10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5.png"/><Relationship Id="rId9"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12.png"/><Relationship Id="rId7" Type="http://schemas.openxmlformats.org/officeDocument/2006/relationships/image" Target="../media/image4.png"/><Relationship Id="rId8"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hyperlink" Target="http://shuoyang1213.me/WIDERFACE/" TargetMode="External"/><Relationship Id="rId4" Type="http://schemas.openxmlformats.org/officeDocument/2006/relationships/hyperlink" Target="http://vis-www.cs.umass.edu/fddb/index.html" TargetMode="External"/><Relationship Id="rId5" Type="http://schemas.openxmlformats.org/officeDocument/2006/relationships/image" Target="../media/image17.png"/><Relationship Id="rId6"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hyperlink" Target="http://vis-www.cs.umass.edu/lfw/" TargetMode="Externa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Face Recognition and Liveness Check capabilities</a:t>
            </a:r>
            <a:endParaRPr/>
          </a:p>
        </p:txBody>
      </p:sp>
      <p:sp>
        <p:nvSpPr>
          <p:cNvPr id="87" name="Google Shape;87;p13"/>
          <p:cNvSpPr txBox="1"/>
          <p:nvPr>
            <p:ph idx="1" type="subTitle"/>
          </p:nvPr>
        </p:nvSpPr>
        <p:spPr>
          <a:xfrm>
            <a:off x="729625" y="3172900"/>
            <a:ext cx="7688100" cy="92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Dileep Gadiraju</a:t>
            </a:r>
            <a:endParaRPr/>
          </a:p>
          <a:p>
            <a:pPr indent="0" lvl="0" marL="0" rtl="0" algn="l">
              <a:spcBef>
                <a:spcPts val="0"/>
              </a:spcBef>
              <a:spcAft>
                <a:spcPts val="0"/>
              </a:spcAft>
              <a:buNone/>
            </a:pPr>
            <a:r>
              <a:rPr lang="en"/>
              <a:t>Shruti Gupta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Q&amp;A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idx="1" type="body"/>
          </p:nvPr>
        </p:nvSpPr>
        <p:spPr>
          <a:xfrm>
            <a:off x="388325" y="184151"/>
            <a:ext cx="7697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Demo App Architecture</a:t>
            </a:r>
            <a:endParaRPr/>
          </a:p>
        </p:txBody>
      </p:sp>
      <p:cxnSp>
        <p:nvCxnSpPr>
          <p:cNvPr id="93" name="Google Shape;93;p14"/>
          <p:cNvCxnSpPr>
            <a:stCxn id="94" idx="3"/>
            <a:endCxn id="95" idx="1"/>
          </p:cNvCxnSpPr>
          <p:nvPr/>
        </p:nvCxnSpPr>
        <p:spPr>
          <a:xfrm flipH="1" rot="10800000">
            <a:off x="2399425" y="2212800"/>
            <a:ext cx="2258700" cy="10800"/>
          </a:xfrm>
          <a:prstGeom prst="straightConnector1">
            <a:avLst/>
          </a:prstGeom>
          <a:noFill/>
          <a:ln cap="flat" cmpd="sng" w="9525">
            <a:solidFill>
              <a:schemeClr val="dk2"/>
            </a:solidFill>
            <a:prstDash val="solid"/>
            <a:round/>
            <a:headEnd len="med" w="med" type="stealth"/>
            <a:tailEnd len="med" w="med" type="stealth"/>
          </a:ln>
        </p:spPr>
      </p:cxnSp>
      <p:sp>
        <p:nvSpPr>
          <p:cNvPr id="96" name="Google Shape;96;p14"/>
          <p:cNvSpPr txBox="1"/>
          <p:nvPr/>
        </p:nvSpPr>
        <p:spPr>
          <a:xfrm>
            <a:off x="2662100" y="2278175"/>
            <a:ext cx="1827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solidFill>
                  <a:srgbClr val="274E13"/>
                </a:solidFill>
                <a:latin typeface="Lato"/>
                <a:ea typeface="Lato"/>
                <a:cs typeface="Lato"/>
                <a:sym typeface="Lato"/>
              </a:rPr>
              <a:t>Secure Websocket two way Communication</a:t>
            </a:r>
            <a:endParaRPr b="1" sz="800">
              <a:solidFill>
                <a:srgbClr val="274E13"/>
              </a:solidFill>
              <a:latin typeface="Lato"/>
              <a:ea typeface="Lato"/>
              <a:cs typeface="Lato"/>
              <a:sym typeface="Lato"/>
            </a:endParaRPr>
          </a:p>
        </p:txBody>
      </p:sp>
      <p:sp>
        <p:nvSpPr>
          <p:cNvPr id="97" name="Google Shape;97;p14"/>
          <p:cNvSpPr/>
          <p:nvPr/>
        </p:nvSpPr>
        <p:spPr>
          <a:xfrm>
            <a:off x="571950" y="1069500"/>
            <a:ext cx="1827300" cy="2286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 name="Google Shape;98;p14"/>
          <p:cNvGrpSpPr/>
          <p:nvPr/>
        </p:nvGrpSpPr>
        <p:grpSpPr>
          <a:xfrm>
            <a:off x="879550" y="1514775"/>
            <a:ext cx="1406550" cy="1527050"/>
            <a:chOff x="1124250" y="1749900"/>
            <a:chExt cx="1406550" cy="1527050"/>
          </a:xfrm>
        </p:grpSpPr>
        <p:pic>
          <p:nvPicPr>
            <p:cNvPr id="99" name="Google Shape;99;p14"/>
            <p:cNvPicPr preferRelativeResize="0"/>
            <p:nvPr/>
          </p:nvPicPr>
          <p:blipFill>
            <a:blip r:embed="rId3">
              <a:alphaModFix/>
            </a:blip>
            <a:stretch>
              <a:fillRect/>
            </a:stretch>
          </p:blipFill>
          <p:spPr>
            <a:xfrm>
              <a:off x="1124250" y="1826099"/>
              <a:ext cx="985950" cy="985950"/>
            </a:xfrm>
            <a:prstGeom prst="rect">
              <a:avLst/>
            </a:prstGeom>
            <a:noFill/>
            <a:ln>
              <a:noFill/>
            </a:ln>
          </p:spPr>
        </p:pic>
        <p:pic>
          <p:nvPicPr>
            <p:cNvPr id="100" name="Google Shape;100;p14"/>
            <p:cNvPicPr preferRelativeResize="0"/>
            <p:nvPr/>
          </p:nvPicPr>
          <p:blipFill>
            <a:blip r:embed="rId4">
              <a:alphaModFix/>
            </a:blip>
            <a:stretch>
              <a:fillRect/>
            </a:stretch>
          </p:blipFill>
          <p:spPr>
            <a:xfrm>
              <a:off x="1159288" y="2677350"/>
              <a:ext cx="915875" cy="599600"/>
            </a:xfrm>
            <a:prstGeom prst="rect">
              <a:avLst/>
            </a:prstGeom>
            <a:noFill/>
            <a:ln>
              <a:noFill/>
            </a:ln>
          </p:spPr>
        </p:pic>
        <p:pic>
          <p:nvPicPr>
            <p:cNvPr id="101" name="Google Shape;101;p14"/>
            <p:cNvPicPr preferRelativeResize="0"/>
            <p:nvPr/>
          </p:nvPicPr>
          <p:blipFill>
            <a:blip r:embed="rId5">
              <a:alphaModFix/>
            </a:blip>
            <a:stretch>
              <a:fillRect/>
            </a:stretch>
          </p:blipFill>
          <p:spPr>
            <a:xfrm>
              <a:off x="2003175" y="1953875"/>
              <a:ext cx="527625" cy="527625"/>
            </a:xfrm>
            <a:prstGeom prst="rect">
              <a:avLst/>
            </a:prstGeom>
            <a:noFill/>
            <a:ln>
              <a:noFill/>
            </a:ln>
          </p:spPr>
        </p:pic>
        <p:pic>
          <p:nvPicPr>
            <p:cNvPr id="102" name="Google Shape;102;p14"/>
            <p:cNvPicPr preferRelativeResize="0"/>
            <p:nvPr/>
          </p:nvPicPr>
          <p:blipFill>
            <a:blip r:embed="rId6">
              <a:alphaModFix/>
            </a:blip>
            <a:stretch>
              <a:fillRect/>
            </a:stretch>
          </p:blipFill>
          <p:spPr>
            <a:xfrm>
              <a:off x="1520095" y="1749900"/>
              <a:ext cx="278500" cy="278525"/>
            </a:xfrm>
            <a:prstGeom prst="rect">
              <a:avLst/>
            </a:prstGeom>
            <a:noFill/>
            <a:ln>
              <a:noFill/>
            </a:ln>
          </p:spPr>
        </p:pic>
      </p:grpSp>
      <p:sp>
        <p:nvSpPr>
          <p:cNvPr id="95" name="Google Shape;95;p14"/>
          <p:cNvSpPr/>
          <p:nvPr/>
        </p:nvSpPr>
        <p:spPr>
          <a:xfrm>
            <a:off x="4658125" y="995400"/>
            <a:ext cx="3522900" cy="24348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3" name="Google Shape;103;p14"/>
          <p:cNvPicPr preferRelativeResize="0"/>
          <p:nvPr/>
        </p:nvPicPr>
        <p:blipFill>
          <a:blip r:embed="rId7">
            <a:alphaModFix/>
          </a:blip>
          <a:stretch>
            <a:fillRect/>
          </a:stretch>
        </p:blipFill>
        <p:spPr>
          <a:xfrm>
            <a:off x="5421350" y="2453713"/>
            <a:ext cx="1972850" cy="900300"/>
          </a:xfrm>
          <a:prstGeom prst="rect">
            <a:avLst/>
          </a:prstGeom>
          <a:noFill/>
          <a:ln>
            <a:noFill/>
          </a:ln>
        </p:spPr>
      </p:pic>
      <p:pic>
        <p:nvPicPr>
          <p:cNvPr id="104" name="Google Shape;104;p14"/>
          <p:cNvPicPr preferRelativeResize="0"/>
          <p:nvPr/>
        </p:nvPicPr>
        <p:blipFill>
          <a:blip r:embed="rId8">
            <a:alphaModFix/>
          </a:blip>
          <a:stretch>
            <a:fillRect/>
          </a:stretch>
        </p:blipFill>
        <p:spPr>
          <a:xfrm>
            <a:off x="5784350" y="1899059"/>
            <a:ext cx="1152900" cy="481115"/>
          </a:xfrm>
          <a:prstGeom prst="rect">
            <a:avLst/>
          </a:prstGeom>
          <a:noFill/>
          <a:ln>
            <a:noFill/>
          </a:ln>
        </p:spPr>
      </p:pic>
      <p:sp>
        <p:nvSpPr>
          <p:cNvPr id="105" name="Google Shape;105;p14"/>
          <p:cNvSpPr txBox="1"/>
          <p:nvPr/>
        </p:nvSpPr>
        <p:spPr>
          <a:xfrm>
            <a:off x="716405" y="3430200"/>
            <a:ext cx="15696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85200C"/>
                </a:solidFill>
                <a:latin typeface="Lato"/>
                <a:ea typeface="Lato"/>
                <a:cs typeface="Lato"/>
                <a:sym typeface="Lato"/>
              </a:rPr>
              <a:t>Client</a:t>
            </a:r>
            <a:endParaRPr b="1" sz="900">
              <a:solidFill>
                <a:srgbClr val="85200C"/>
              </a:solidFill>
              <a:latin typeface="Lato"/>
              <a:ea typeface="Lato"/>
              <a:cs typeface="Lato"/>
              <a:sym typeface="Lato"/>
            </a:endParaRPr>
          </a:p>
        </p:txBody>
      </p:sp>
      <p:sp>
        <p:nvSpPr>
          <p:cNvPr id="106" name="Google Shape;106;p14"/>
          <p:cNvSpPr txBox="1"/>
          <p:nvPr/>
        </p:nvSpPr>
        <p:spPr>
          <a:xfrm>
            <a:off x="5622980" y="3519975"/>
            <a:ext cx="15696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5B0F00"/>
                </a:solidFill>
                <a:latin typeface="Lato"/>
                <a:ea typeface="Lato"/>
                <a:cs typeface="Lato"/>
                <a:sym typeface="Lato"/>
              </a:rPr>
              <a:t>Server</a:t>
            </a:r>
            <a:endParaRPr b="1" sz="900">
              <a:solidFill>
                <a:srgbClr val="5B0F00"/>
              </a:solidFill>
              <a:latin typeface="Lato"/>
              <a:ea typeface="Lato"/>
              <a:cs typeface="Lato"/>
              <a:sym typeface="Lato"/>
            </a:endParaRPr>
          </a:p>
        </p:txBody>
      </p:sp>
      <p:pic>
        <p:nvPicPr>
          <p:cNvPr id="107" name="Google Shape;107;p14"/>
          <p:cNvPicPr preferRelativeResize="0"/>
          <p:nvPr/>
        </p:nvPicPr>
        <p:blipFill>
          <a:blip r:embed="rId9">
            <a:alphaModFix/>
          </a:blip>
          <a:stretch>
            <a:fillRect/>
          </a:stretch>
        </p:blipFill>
        <p:spPr>
          <a:xfrm>
            <a:off x="5849450" y="1149525"/>
            <a:ext cx="481125" cy="481125"/>
          </a:xfrm>
          <a:prstGeom prst="rect">
            <a:avLst/>
          </a:prstGeom>
          <a:noFill/>
          <a:ln>
            <a:noFill/>
          </a:ln>
        </p:spPr>
      </p:pic>
      <p:pic>
        <p:nvPicPr>
          <p:cNvPr id="108" name="Google Shape;108;p14"/>
          <p:cNvPicPr preferRelativeResize="0"/>
          <p:nvPr/>
        </p:nvPicPr>
        <p:blipFill>
          <a:blip r:embed="rId9">
            <a:alphaModFix/>
          </a:blip>
          <a:stretch>
            <a:fillRect/>
          </a:stretch>
        </p:blipFill>
        <p:spPr>
          <a:xfrm>
            <a:off x="6442550" y="1149525"/>
            <a:ext cx="481125" cy="481125"/>
          </a:xfrm>
          <a:prstGeom prst="rect">
            <a:avLst/>
          </a:prstGeom>
          <a:noFill/>
          <a:ln>
            <a:noFill/>
          </a:ln>
        </p:spPr>
      </p:pic>
      <p:sp>
        <p:nvSpPr>
          <p:cNvPr id="109" name="Google Shape;109;p14"/>
          <p:cNvSpPr txBox="1"/>
          <p:nvPr/>
        </p:nvSpPr>
        <p:spPr>
          <a:xfrm>
            <a:off x="6946025" y="1160000"/>
            <a:ext cx="8499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solidFill>
                  <a:srgbClr val="0000FF"/>
                </a:solidFill>
                <a:latin typeface="Lato"/>
                <a:ea typeface="Lato"/>
                <a:cs typeface="Lato"/>
                <a:sym typeface="Lato"/>
              </a:rPr>
              <a:t>Face Matching Model</a:t>
            </a:r>
            <a:endParaRPr b="1" sz="800">
              <a:solidFill>
                <a:srgbClr val="0000FF"/>
              </a:solidFill>
              <a:latin typeface="Lato"/>
              <a:ea typeface="Lato"/>
              <a:cs typeface="Lato"/>
              <a:sym typeface="Lato"/>
            </a:endParaRPr>
          </a:p>
        </p:txBody>
      </p:sp>
      <p:sp>
        <p:nvSpPr>
          <p:cNvPr id="110" name="Google Shape;110;p14"/>
          <p:cNvSpPr txBox="1"/>
          <p:nvPr/>
        </p:nvSpPr>
        <p:spPr>
          <a:xfrm>
            <a:off x="4853825" y="1199550"/>
            <a:ext cx="995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solidFill>
                  <a:srgbClr val="0000FF"/>
                </a:solidFill>
                <a:latin typeface="Lato"/>
                <a:ea typeface="Lato"/>
                <a:cs typeface="Lato"/>
                <a:sym typeface="Lato"/>
              </a:rPr>
              <a:t>Face Profile</a:t>
            </a:r>
            <a:endParaRPr b="1" sz="800">
              <a:solidFill>
                <a:srgbClr val="0000FF"/>
              </a:solidFill>
              <a:latin typeface="Lato"/>
              <a:ea typeface="Lato"/>
              <a:cs typeface="Lato"/>
              <a:sym typeface="Lato"/>
            </a:endParaRPr>
          </a:p>
          <a:p>
            <a:pPr indent="0" lvl="0" marL="0" rtl="0" algn="ctr">
              <a:spcBef>
                <a:spcPts val="0"/>
              </a:spcBef>
              <a:spcAft>
                <a:spcPts val="0"/>
              </a:spcAft>
              <a:buNone/>
            </a:pPr>
            <a:r>
              <a:rPr b="1" lang="en" sz="800">
                <a:solidFill>
                  <a:srgbClr val="0000FF"/>
                </a:solidFill>
                <a:latin typeface="Lato"/>
                <a:ea typeface="Lato"/>
                <a:cs typeface="Lato"/>
                <a:sym typeface="Lato"/>
              </a:rPr>
              <a:t>Detection Model</a:t>
            </a:r>
            <a:endParaRPr b="1" sz="800">
              <a:solidFill>
                <a:srgbClr val="0000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5"/>
          <p:cNvSpPr txBox="1"/>
          <p:nvPr>
            <p:ph idx="1" type="body"/>
          </p:nvPr>
        </p:nvSpPr>
        <p:spPr>
          <a:xfrm>
            <a:off x="388325" y="184151"/>
            <a:ext cx="7697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is Websocket</a:t>
            </a:r>
            <a:endParaRPr/>
          </a:p>
        </p:txBody>
      </p:sp>
      <p:pic>
        <p:nvPicPr>
          <p:cNvPr id="116" name="Google Shape;116;p15"/>
          <p:cNvPicPr preferRelativeResize="0"/>
          <p:nvPr/>
        </p:nvPicPr>
        <p:blipFill>
          <a:blip r:embed="rId3">
            <a:alphaModFix/>
          </a:blip>
          <a:stretch>
            <a:fillRect/>
          </a:stretch>
        </p:blipFill>
        <p:spPr>
          <a:xfrm>
            <a:off x="4275850" y="1186400"/>
            <a:ext cx="4057576" cy="2939350"/>
          </a:xfrm>
          <a:prstGeom prst="rect">
            <a:avLst/>
          </a:prstGeom>
          <a:noFill/>
          <a:ln>
            <a:noFill/>
          </a:ln>
        </p:spPr>
      </p:pic>
      <p:sp>
        <p:nvSpPr>
          <p:cNvPr id="117" name="Google Shape;117;p15"/>
          <p:cNvSpPr txBox="1"/>
          <p:nvPr/>
        </p:nvSpPr>
        <p:spPr>
          <a:xfrm>
            <a:off x="457650" y="1277350"/>
            <a:ext cx="34359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202124"/>
                </a:solidFill>
                <a:highlight>
                  <a:srgbClr val="FFFFFF"/>
                </a:highlight>
              </a:rPr>
              <a:t>WebSocket is </a:t>
            </a:r>
            <a:r>
              <a:rPr b="1" lang="en" sz="1200">
                <a:solidFill>
                  <a:srgbClr val="202124"/>
                </a:solidFill>
                <a:highlight>
                  <a:srgbClr val="FFFFFF"/>
                </a:highlight>
              </a:rPr>
              <a:t>a communications protocol for a persistent, bi-directional, full duplex TCP connection from a user's web browser to a server</a:t>
            </a:r>
            <a:r>
              <a:rPr lang="en" sz="1200">
                <a:solidFill>
                  <a:srgbClr val="202124"/>
                </a:solidFill>
                <a:highlight>
                  <a:srgbClr val="FFFFFF"/>
                </a:highlight>
              </a:rPr>
              <a:t>. </a:t>
            </a:r>
            <a:endParaRPr sz="1200">
              <a:solidFill>
                <a:srgbClr val="202124"/>
              </a:solidFill>
              <a:highlight>
                <a:srgbClr val="FFFFFF"/>
              </a:highlight>
            </a:endParaRPr>
          </a:p>
          <a:p>
            <a:pPr indent="0" lvl="0" marL="0" rtl="0" algn="l">
              <a:spcBef>
                <a:spcPts val="0"/>
              </a:spcBef>
              <a:spcAft>
                <a:spcPts val="0"/>
              </a:spcAft>
              <a:buNone/>
            </a:pPr>
            <a:r>
              <a:t/>
            </a:r>
            <a:endParaRPr sz="1200">
              <a:solidFill>
                <a:srgbClr val="202124"/>
              </a:solidFill>
              <a:highlight>
                <a:srgbClr val="FFFFFF"/>
              </a:highlight>
            </a:endParaRPr>
          </a:p>
          <a:p>
            <a:pPr indent="0" lvl="0" marL="0" rtl="0" algn="l">
              <a:spcBef>
                <a:spcPts val="0"/>
              </a:spcBef>
              <a:spcAft>
                <a:spcPts val="0"/>
              </a:spcAft>
              <a:buNone/>
            </a:pPr>
            <a:r>
              <a:rPr lang="en" sz="1200">
                <a:solidFill>
                  <a:srgbClr val="202124"/>
                </a:solidFill>
                <a:highlight>
                  <a:srgbClr val="FFFFFF"/>
                </a:highlight>
              </a:rPr>
              <a:t>A WebSocket connection is initiated by sending a WebSocket handshake request from a browser's HTTP connection to a server to upgrade the connection.</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6"/>
          <p:cNvSpPr txBox="1"/>
          <p:nvPr>
            <p:ph idx="1" type="body"/>
          </p:nvPr>
        </p:nvSpPr>
        <p:spPr>
          <a:xfrm>
            <a:off x="388325" y="184151"/>
            <a:ext cx="7697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Demo App Communication</a:t>
            </a:r>
            <a:endParaRPr/>
          </a:p>
        </p:txBody>
      </p:sp>
      <p:pic>
        <p:nvPicPr>
          <p:cNvPr id="123" name="Google Shape;123;p16"/>
          <p:cNvPicPr preferRelativeResize="0"/>
          <p:nvPr/>
        </p:nvPicPr>
        <p:blipFill>
          <a:blip r:embed="rId3">
            <a:alphaModFix/>
          </a:blip>
          <a:stretch>
            <a:fillRect/>
          </a:stretch>
        </p:blipFill>
        <p:spPr>
          <a:xfrm>
            <a:off x="1850450" y="644650"/>
            <a:ext cx="5624550" cy="4403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7"/>
          <p:cNvSpPr txBox="1"/>
          <p:nvPr>
            <p:ph idx="1" type="body"/>
          </p:nvPr>
        </p:nvSpPr>
        <p:spPr>
          <a:xfrm>
            <a:off x="388325" y="184151"/>
            <a:ext cx="7697400" cy="460500"/>
          </a:xfrm>
          <a:prstGeom prst="rect">
            <a:avLst/>
          </a:prstGeom>
        </p:spPr>
        <p:txBody>
          <a:bodyPr anchorCtr="0" anchor="ctr" bIns="91425" lIns="91425" spcFirstLastPara="1" rIns="91425" wrap="square" tIns="91425">
            <a:normAutofit fontScale="62500" lnSpcReduction="20000"/>
          </a:bodyPr>
          <a:lstStyle/>
          <a:p>
            <a:pPr indent="0" lvl="0" marL="0" rtl="0" algn="l">
              <a:spcBef>
                <a:spcPts val="0"/>
              </a:spcBef>
              <a:spcAft>
                <a:spcPts val="0"/>
              </a:spcAft>
              <a:buNone/>
            </a:pPr>
            <a:r>
              <a:rPr lang="en" sz="2121"/>
              <a:t>Face Profile Detection Model</a:t>
            </a:r>
            <a:endParaRPr sz="2121"/>
          </a:p>
          <a:p>
            <a:pPr indent="0" lvl="0" marL="0" rtl="0" algn="l">
              <a:spcBef>
                <a:spcPts val="0"/>
              </a:spcBef>
              <a:spcAft>
                <a:spcPts val="0"/>
              </a:spcAft>
              <a:buNone/>
            </a:pPr>
            <a:r>
              <a:t/>
            </a:r>
            <a:endParaRPr/>
          </a:p>
        </p:txBody>
      </p:sp>
      <p:sp>
        <p:nvSpPr>
          <p:cNvPr id="129" name="Google Shape;129;p17"/>
          <p:cNvSpPr txBox="1"/>
          <p:nvPr/>
        </p:nvSpPr>
        <p:spPr>
          <a:xfrm>
            <a:off x="542125" y="513325"/>
            <a:ext cx="78864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292929"/>
              </a:buClr>
              <a:buSzPts val="1400"/>
              <a:buFont typeface="Lato"/>
              <a:buChar char="●"/>
            </a:pPr>
            <a:r>
              <a:rPr lang="en">
                <a:solidFill>
                  <a:srgbClr val="292929"/>
                </a:solidFill>
                <a:latin typeface="Lato"/>
                <a:ea typeface="Lato"/>
                <a:cs typeface="Lato"/>
                <a:sym typeface="Lato"/>
              </a:rPr>
              <a:t>Model Used - MTCNN(Multi-Task Cascaded Convolutional Neural Networks)</a:t>
            </a:r>
            <a:endParaRPr>
              <a:solidFill>
                <a:srgbClr val="292929"/>
              </a:solidFill>
              <a:latin typeface="Lato"/>
              <a:ea typeface="Lato"/>
              <a:cs typeface="Lato"/>
              <a:sym typeface="Lato"/>
            </a:endParaRPr>
          </a:p>
          <a:p>
            <a:pPr indent="-317500" lvl="0" marL="457200" rtl="0" algn="l">
              <a:spcBef>
                <a:spcPts val="0"/>
              </a:spcBef>
              <a:spcAft>
                <a:spcPts val="0"/>
              </a:spcAft>
              <a:buClr>
                <a:srgbClr val="292929"/>
              </a:buClr>
              <a:buSzPts val="1400"/>
              <a:buFont typeface="Lato"/>
              <a:buChar char="●"/>
            </a:pPr>
            <a:r>
              <a:rPr lang="en">
                <a:solidFill>
                  <a:srgbClr val="292929"/>
                </a:solidFill>
                <a:latin typeface="Lato"/>
                <a:ea typeface="Lato"/>
                <a:cs typeface="Lato"/>
                <a:sym typeface="Lato"/>
              </a:rPr>
              <a:t>Accuray on FDDB and WIDER FACE dataset - </a:t>
            </a:r>
            <a:r>
              <a:rPr b="1" lang="en">
                <a:solidFill>
                  <a:srgbClr val="85200C"/>
                </a:solidFill>
                <a:latin typeface="Lato"/>
                <a:ea typeface="Lato"/>
                <a:cs typeface="Lato"/>
                <a:sym typeface="Lato"/>
              </a:rPr>
              <a:t>95.4 %</a:t>
            </a:r>
            <a:endParaRPr b="1">
              <a:solidFill>
                <a:srgbClr val="85200C"/>
              </a:solidFill>
              <a:latin typeface="Lato"/>
              <a:ea typeface="Lato"/>
              <a:cs typeface="Lato"/>
              <a:sym typeface="Lato"/>
            </a:endParaRPr>
          </a:p>
          <a:p>
            <a:pPr indent="-317500" lvl="1" marL="914400" rtl="0" algn="l">
              <a:spcBef>
                <a:spcPts val="0"/>
              </a:spcBef>
              <a:spcAft>
                <a:spcPts val="0"/>
              </a:spcAft>
              <a:buClr>
                <a:srgbClr val="292929"/>
              </a:buClr>
              <a:buSzPts val="1400"/>
              <a:buFont typeface="Lato"/>
              <a:buChar char="○"/>
            </a:pPr>
            <a:r>
              <a:rPr lang="en">
                <a:solidFill>
                  <a:srgbClr val="292929"/>
                </a:solidFill>
                <a:latin typeface="Lato"/>
                <a:ea typeface="Lato"/>
                <a:cs typeface="Lato"/>
                <a:sym typeface="Lato"/>
              </a:rPr>
              <a:t>WIDER face dataset(</a:t>
            </a:r>
            <a:r>
              <a:rPr lang="en">
                <a:solidFill>
                  <a:srgbClr val="85200C"/>
                </a:solidFill>
                <a:latin typeface="Lato"/>
                <a:ea typeface="Lato"/>
                <a:cs typeface="Lato"/>
                <a:sym typeface="Lato"/>
              </a:rPr>
              <a:t>32, 203 Images</a:t>
            </a:r>
            <a:r>
              <a:rPr lang="en">
                <a:solidFill>
                  <a:srgbClr val="292929"/>
                </a:solidFill>
                <a:latin typeface="Lato"/>
                <a:ea typeface="Lato"/>
                <a:cs typeface="Lato"/>
                <a:sym typeface="Lato"/>
              </a:rPr>
              <a:t>) : </a:t>
            </a:r>
            <a:r>
              <a:rPr lang="en" u="sng">
                <a:solidFill>
                  <a:schemeClr val="hlink"/>
                </a:solidFill>
                <a:latin typeface="Lato"/>
                <a:ea typeface="Lato"/>
                <a:cs typeface="Lato"/>
                <a:sym typeface="Lato"/>
                <a:hlinkClick r:id="rId3"/>
              </a:rPr>
              <a:t>http://shuoyang1213.me/WIDERFACE/</a:t>
            </a:r>
            <a:endParaRPr>
              <a:solidFill>
                <a:srgbClr val="292929"/>
              </a:solidFill>
              <a:latin typeface="Lato"/>
              <a:ea typeface="Lato"/>
              <a:cs typeface="Lato"/>
              <a:sym typeface="Lato"/>
            </a:endParaRPr>
          </a:p>
          <a:p>
            <a:pPr indent="-317500" lvl="1" marL="914400" rtl="0" algn="l">
              <a:spcBef>
                <a:spcPts val="0"/>
              </a:spcBef>
              <a:spcAft>
                <a:spcPts val="0"/>
              </a:spcAft>
              <a:buClr>
                <a:srgbClr val="292929"/>
              </a:buClr>
              <a:buSzPts val="1400"/>
              <a:buFont typeface="Lato"/>
              <a:buChar char="○"/>
            </a:pPr>
            <a:r>
              <a:rPr lang="en">
                <a:solidFill>
                  <a:srgbClr val="292929"/>
                </a:solidFill>
                <a:latin typeface="Lato"/>
                <a:ea typeface="Lato"/>
                <a:cs typeface="Lato"/>
                <a:sym typeface="Lato"/>
              </a:rPr>
              <a:t>FDDB dataset(</a:t>
            </a:r>
            <a:r>
              <a:rPr lang="en">
                <a:solidFill>
                  <a:srgbClr val="85200C"/>
                </a:solidFill>
                <a:highlight>
                  <a:srgbClr val="FFFFFF"/>
                </a:highlight>
                <a:latin typeface="Lato"/>
                <a:ea typeface="Lato"/>
                <a:cs typeface="Lato"/>
                <a:sym typeface="Lato"/>
              </a:rPr>
              <a:t>2,845</a:t>
            </a:r>
            <a:r>
              <a:rPr lang="en">
                <a:solidFill>
                  <a:srgbClr val="85200C"/>
                </a:solidFill>
                <a:latin typeface="Lato"/>
                <a:ea typeface="Lato"/>
                <a:cs typeface="Lato"/>
                <a:sym typeface="Lato"/>
              </a:rPr>
              <a:t> Images</a:t>
            </a:r>
            <a:r>
              <a:rPr lang="en">
                <a:solidFill>
                  <a:srgbClr val="292929"/>
                </a:solidFill>
                <a:latin typeface="Lato"/>
                <a:ea typeface="Lato"/>
                <a:cs typeface="Lato"/>
                <a:sym typeface="Lato"/>
              </a:rPr>
              <a:t>) : </a:t>
            </a:r>
            <a:r>
              <a:rPr lang="en" u="sng">
                <a:solidFill>
                  <a:schemeClr val="hlink"/>
                </a:solidFill>
                <a:latin typeface="Lato"/>
                <a:ea typeface="Lato"/>
                <a:cs typeface="Lato"/>
                <a:sym typeface="Lato"/>
                <a:hlinkClick r:id="rId4"/>
              </a:rPr>
              <a:t>http://vis-www.cs.umass.edu/fddb/index.html</a:t>
            </a:r>
            <a:endParaRPr>
              <a:solidFill>
                <a:srgbClr val="292929"/>
              </a:solidFill>
              <a:latin typeface="Lato"/>
              <a:ea typeface="Lato"/>
              <a:cs typeface="Lato"/>
              <a:sym typeface="Lato"/>
            </a:endParaRPr>
          </a:p>
          <a:p>
            <a:pPr indent="-317500" lvl="0" marL="457200" rtl="0" algn="l">
              <a:spcBef>
                <a:spcPts val="0"/>
              </a:spcBef>
              <a:spcAft>
                <a:spcPts val="0"/>
              </a:spcAft>
              <a:buClr>
                <a:srgbClr val="292929"/>
              </a:buClr>
              <a:buSzPts val="1400"/>
              <a:buFont typeface="Lato"/>
              <a:buChar char="●"/>
            </a:pPr>
            <a:r>
              <a:rPr lang="en">
                <a:solidFill>
                  <a:srgbClr val="292929"/>
                </a:solidFill>
                <a:latin typeface="Lato"/>
                <a:ea typeface="Lato"/>
                <a:cs typeface="Lato"/>
                <a:sym typeface="Lato"/>
              </a:rPr>
              <a:t>3 stages of MTCNN:</a:t>
            </a:r>
            <a:endParaRPr>
              <a:solidFill>
                <a:srgbClr val="292929"/>
              </a:solidFill>
              <a:latin typeface="Lato"/>
              <a:ea typeface="Lato"/>
              <a:cs typeface="Lato"/>
              <a:sym typeface="Lato"/>
            </a:endParaRPr>
          </a:p>
          <a:p>
            <a:pPr indent="-317500" lvl="1" marL="914400" rtl="0" algn="l">
              <a:spcBef>
                <a:spcPts val="0"/>
              </a:spcBef>
              <a:spcAft>
                <a:spcPts val="0"/>
              </a:spcAft>
              <a:buClr>
                <a:srgbClr val="292929"/>
              </a:buClr>
              <a:buSzPts val="1400"/>
              <a:buFont typeface="Lato"/>
              <a:buChar char="○"/>
            </a:pPr>
            <a:r>
              <a:rPr lang="en">
                <a:solidFill>
                  <a:srgbClr val="292929"/>
                </a:solidFill>
                <a:latin typeface="Lato"/>
                <a:ea typeface="Lato"/>
                <a:cs typeface="Lato"/>
                <a:sym typeface="Lato"/>
              </a:rPr>
              <a:t>Stage 1 : Face Classification</a:t>
            </a:r>
            <a:endParaRPr>
              <a:solidFill>
                <a:srgbClr val="292929"/>
              </a:solidFill>
              <a:latin typeface="Lato"/>
              <a:ea typeface="Lato"/>
              <a:cs typeface="Lato"/>
              <a:sym typeface="Lato"/>
            </a:endParaRPr>
          </a:p>
          <a:p>
            <a:pPr indent="-317500" lvl="1" marL="914400" rtl="0" algn="l">
              <a:spcBef>
                <a:spcPts val="0"/>
              </a:spcBef>
              <a:spcAft>
                <a:spcPts val="0"/>
              </a:spcAft>
              <a:buClr>
                <a:srgbClr val="292929"/>
              </a:buClr>
              <a:buSzPts val="1400"/>
              <a:buFont typeface="Lato"/>
              <a:buChar char="○"/>
            </a:pPr>
            <a:r>
              <a:rPr lang="en">
                <a:solidFill>
                  <a:srgbClr val="292929"/>
                </a:solidFill>
                <a:latin typeface="Lato"/>
                <a:ea typeface="Lato"/>
                <a:cs typeface="Lato"/>
                <a:sym typeface="Lato"/>
              </a:rPr>
              <a:t>Stage 2: Bounding box regression</a:t>
            </a:r>
            <a:endParaRPr>
              <a:solidFill>
                <a:srgbClr val="292929"/>
              </a:solidFill>
              <a:latin typeface="Lato"/>
              <a:ea typeface="Lato"/>
              <a:cs typeface="Lato"/>
              <a:sym typeface="Lato"/>
            </a:endParaRPr>
          </a:p>
          <a:p>
            <a:pPr indent="-317500" lvl="1" marL="914400" rtl="0" algn="l">
              <a:spcBef>
                <a:spcPts val="0"/>
              </a:spcBef>
              <a:spcAft>
                <a:spcPts val="0"/>
              </a:spcAft>
              <a:buClr>
                <a:srgbClr val="292929"/>
              </a:buClr>
              <a:buSzPts val="1400"/>
              <a:buFont typeface="Lato"/>
              <a:buChar char="○"/>
            </a:pPr>
            <a:r>
              <a:rPr lang="en">
                <a:solidFill>
                  <a:srgbClr val="292929"/>
                </a:solidFill>
                <a:latin typeface="Lato"/>
                <a:ea typeface="Lato"/>
                <a:cs typeface="Lato"/>
                <a:sym typeface="Lato"/>
              </a:rPr>
              <a:t>Stage 3 : Facial Landmark Localization</a:t>
            </a:r>
            <a:endParaRPr>
              <a:solidFill>
                <a:srgbClr val="292929"/>
              </a:solidFill>
              <a:latin typeface="Lato"/>
              <a:ea typeface="Lato"/>
              <a:cs typeface="Lato"/>
              <a:sym typeface="Lato"/>
            </a:endParaRPr>
          </a:p>
          <a:p>
            <a:pPr indent="-317500" lvl="0" marL="457200" rtl="0" algn="l">
              <a:spcBef>
                <a:spcPts val="0"/>
              </a:spcBef>
              <a:spcAft>
                <a:spcPts val="0"/>
              </a:spcAft>
              <a:buClr>
                <a:srgbClr val="292929"/>
              </a:buClr>
              <a:buSzPts val="1400"/>
              <a:buFont typeface="Lato"/>
              <a:buChar char="●"/>
            </a:pPr>
            <a:r>
              <a:rPr lang="en">
                <a:solidFill>
                  <a:srgbClr val="292929"/>
                </a:solidFill>
                <a:latin typeface="Lato"/>
                <a:ea typeface="Lato"/>
                <a:cs typeface="Lato"/>
                <a:sym typeface="Lato"/>
              </a:rPr>
              <a:t>To get profiles(left/right) of faces:</a:t>
            </a:r>
            <a:br>
              <a:rPr lang="en">
                <a:solidFill>
                  <a:srgbClr val="292929"/>
                </a:solidFill>
                <a:latin typeface="Lato"/>
                <a:ea typeface="Lato"/>
                <a:cs typeface="Lato"/>
                <a:sym typeface="Lato"/>
              </a:rPr>
            </a:br>
            <a:r>
              <a:rPr lang="en">
                <a:solidFill>
                  <a:srgbClr val="292929"/>
                </a:solidFill>
                <a:latin typeface="Lato"/>
                <a:ea typeface="Lato"/>
                <a:cs typeface="Lato"/>
                <a:sym typeface="Lato"/>
              </a:rPr>
              <a:t> 	Compare angles of obtained landmarks from MTCNN.</a:t>
            </a:r>
            <a:endParaRPr>
              <a:solidFill>
                <a:srgbClr val="292929"/>
              </a:solidFill>
              <a:latin typeface="Lato"/>
              <a:ea typeface="Lato"/>
              <a:cs typeface="Lato"/>
              <a:sym typeface="Lato"/>
            </a:endParaRPr>
          </a:p>
        </p:txBody>
      </p:sp>
      <p:pic>
        <p:nvPicPr>
          <p:cNvPr id="130" name="Google Shape;130;p17"/>
          <p:cNvPicPr preferRelativeResize="0"/>
          <p:nvPr/>
        </p:nvPicPr>
        <p:blipFill>
          <a:blip r:embed="rId5">
            <a:alphaModFix/>
          </a:blip>
          <a:stretch>
            <a:fillRect/>
          </a:stretch>
        </p:blipFill>
        <p:spPr>
          <a:xfrm>
            <a:off x="152400" y="2998550"/>
            <a:ext cx="8839197" cy="1404292"/>
          </a:xfrm>
          <a:prstGeom prst="rect">
            <a:avLst/>
          </a:prstGeom>
          <a:noFill/>
          <a:ln>
            <a:noFill/>
          </a:ln>
        </p:spPr>
      </p:pic>
      <p:pic>
        <p:nvPicPr>
          <p:cNvPr id="131" name="Google Shape;131;p17"/>
          <p:cNvPicPr preferRelativeResize="0"/>
          <p:nvPr/>
        </p:nvPicPr>
        <p:blipFill>
          <a:blip r:embed="rId6">
            <a:alphaModFix/>
          </a:blip>
          <a:stretch>
            <a:fillRect/>
          </a:stretch>
        </p:blipFill>
        <p:spPr>
          <a:xfrm>
            <a:off x="7288175" y="1709501"/>
            <a:ext cx="1049350" cy="1143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ph idx="1" type="body"/>
          </p:nvPr>
        </p:nvSpPr>
        <p:spPr>
          <a:xfrm>
            <a:off x="388325" y="184151"/>
            <a:ext cx="7697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Face Matching Model</a:t>
            </a:r>
            <a:endParaRPr/>
          </a:p>
        </p:txBody>
      </p:sp>
      <p:sp>
        <p:nvSpPr>
          <p:cNvPr id="137" name="Google Shape;137;p18"/>
          <p:cNvSpPr txBox="1"/>
          <p:nvPr/>
        </p:nvSpPr>
        <p:spPr>
          <a:xfrm>
            <a:off x="445425" y="525275"/>
            <a:ext cx="8561700" cy="386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92929"/>
                </a:solidFill>
                <a:latin typeface="Lato"/>
                <a:ea typeface="Lato"/>
                <a:cs typeface="Lato"/>
                <a:sym typeface="Lato"/>
              </a:rPr>
              <a:t>Accuracy on LFW(Labeled Faces in the Wild Home) dataset</a:t>
            </a:r>
            <a:r>
              <a:rPr lang="en">
                <a:solidFill>
                  <a:srgbClr val="292929"/>
                </a:solidFill>
                <a:latin typeface="Lato"/>
                <a:ea typeface="Lato"/>
                <a:cs typeface="Lato"/>
                <a:sym typeface="Lato"/>
              </a:rPr>
              <a:t>(</a:t>
            </a:r>
            <a:r>
              <a:rPr lang="en">
                <a:solidFill>
                  <a:srgbClr val="85200C"/>
                </a:solidFill>
                <a:latin typeface="Lato"/>
                <a:ea typeface="Lato"/>
                <a:cs typeface="Lato"/>
                <a:sym typeface="Lato"/>
              </a:rPr>
              <a:t>13,233 Images</a:t>
            </a:r>
            <a:r>
              <a:rPr lang="en">
                <a:solidFill>
                  <a:srgbClr val="292929"/>
                </a:solidFill>
                <a:latin typeface="Lato"/>
                <a:ea typeface="Lato"/>
                <a:cs typeface="Lato"/>
                <a:sym typeface="Lato"/>
              </a:rPr>
              <a:t>) </a:t>
            </a:r>
            <a:r>
              <a:rPr lang="en">
                <a:solidFill>
                  <a:srgbClr val="292929"/>
                </a:solidFill>
                <a:latin typeface="Lato"/>
                <a:ea typeface="Lato"/>
                <a:cs typeface="Lato"/>
                <a:sym typeface="Lato"/>
              </a:rPr>
              <a:t> </a:t>
            </a:r>
            <a:r>
              <a:rPr lang="en" u="sng">
                <a:solidFill>
                  <a:schemeClr val="hlink"/>
                </a:solidFill>
                <a:latin typeface="Lato"/>
                <a:ea typeface="Lato"/>
                <a:cs typeface="Lato"/>
                <a:sym typeface="Lato"/>
                <a:hlinkClick r:id="rId3"/>
              </a:rPr>
              <a:t>http://vis-www.cs.umass.edu/lfw/</a:t>
            </a:r>
            <a:r>
              <a:rPr lang="en">
                <a:solidFill>
                  <a:srgbClr val="292929"/>
                </a:solidFill>
                <a:latin typeface="Lato"/>
                <a:ea typeface="Lato"/>
                <a:cs typeface="Lato"/>
                <a:sym typeface="Lato"/>
              </a:rPr>
              <a:t> -&gt; </a:t>
            </a:r>
            <a:r>
              <a:rPr b="1" lang="en">
                <a:solidFill>
                  <a:srgbClr val="85200C"/>
                </a:solidFill>
                <a:latin typeface="Lato"/>
                <a:ea typeface="Lato"/>
                <a:cs typeface="Lato"/>
                <a:sym typeface="Lato"/>
              </a:rPr>
              <a:t>99.38 %</a:t>
            </a:r>
            <a:br>
              <a:rPr lang="en">
                <a:solidFill>
                  <a:srgbClr val="85200C"/>
                </a:solidFill>
                <a:latin typeface="Lato"/>
                <a:ea typeface="Lato"/>
                <a:cs typeface="Lato"/>
                <a:sym typeface="Lato"/>
              </a:rPr>
            </a:br>
            <a:endParaRPr>
              <a:solidFill>
                <a:srgbClr val="85200C"/>
              </a:solidFill>
              <a:latin typeface="Lato"/>
              <a:ea typeface="Lato"/>
              <a:cs typeface="Lato"/>
              <a:sym typeface="Lato"/>
            </a:endParaRPr>
          </a:p>
          <a:p>
            <a:pPr indent="0" lvl="0" marL="0" rtl="0" algn="l">
              <a:spcBef>
                <a:spcPts val="0"/>
              </a:spcBef>
              <a:spcAft>
                <a:spcPts val="0"/>
              </a:spcAft>
              <a:buNone/>
            </a:pPr>
            <a:r>
              <a:rPr lang="en">
                <a:solidFill>
                  <a:srgbClr val="292929"/>
                </a:solidFill>
                <a:latin typeface="Lato"/>
                <a:ea typeface="Lato"/>
                <a:cs typeface="Lato"/>
                <a:sym typeface="Lato"/>
              </a:rPr>
              <a:t>Steps for Face Matching:</a:t>
            </a:r>
            <a:endParaRPr>
              <a:solidFill>
                <a:srgbClr val="292929"/>
              </a:solidFill>
              <a:latin typeface="Lato"/>
              <a:ea typeface="Lato"/>
              <a:cs typeface="Lato"/>
              <a:sym typeface="Lato"/>
            </a:endParaRPr>
          </a:p>
          <a:p>
            <a:pPr indent="-317500" lvl="0" marL="457200" rtl="0" algn="l">
              <a:spcBef>
                <a:spcPts val="0"/>
              </a:spcBef>
              <a:spcAft>
                <a:spcPts val="0"/>
              </a:spcAft>
              <a:buClr>
                <a:srgbClr val="292929"/>
              </a:buClr>
              <a:buSzPts val="1400"/>
              <a:buFont typeface="Lato"/>
              <a:buAutoNum type="arabicPeriod"/>
            </a:pPr>
            <a:r>
              <a:rPr lang="en">
                <a:solidFill>
                  <a:srgbClr val="292929"/>
                </a:solidFill>
                <a:latin typeface="Lato"/>
                <a:ea typeface="Lato"/>
                <a:cs typeface="Lato"/>
                <a:sym typeface="Lato"/>
              </a:rPr>
              <a:t>Face detection -&gt; Using HOG(Histogram of Oriented Gradients) algorithm</a:t>
            </a:r>
            <a:endParaRPr>
              <a:solidFill>
                <a:srgbClr val="292929"/>
              </a:solidFill>
              <a:latin typeface="Lato"/>
              <a:ea typeface="Lato"/>
              <a:cs typeface="Lato"/>
              <a:sym typeface="Lato"/>
            </a:endParaRPr>
          </a:p>
          <a:p>
            <a:pPr indent="-317500" lvl="0" marL="457200" rtl="0" algn="l">
              <a:spcBef>
                <a:spcPts val="0"/>
              </a:spcBef>
              <a:spcAft>
                <a:spcPts val="0"/>
              </a:spcAft>
              <a:buClr>
                <a:srgbClr val="292929"/>
              </a:buClr>
              <a:buSzPts val="1400"/>
              <a:buFont typeface="Lato"/>
              <a:buAutoNum type="arabicPeriod"/>
            </a:pPr>
            <a:r>
              <a:rPr lang="en">
                <a:solidFill>
                  <a:srgbClr val="292929"/>
                </a:solidFill>
                <a:highlight>
                  <a:srgbClr val="FFFFFF"/>
                </a:highlight>
                <a:latin typeface="Lato"/>
                <a:ea typeface="Lato"/>
                <a:cs typeface="Lato"/>
                <a:sym typeface="Lato"/>
              </a:rPr>
              <a:t>Face Alignment -&gt; To centre the image</a:t>
            </a:r>
            <a:endParaRPr>
              <a:solidFill>
                <a:srgbClr val="292929"/>
              </a:solidFill>
              <a:highlight>
                <a:srgbClr val="FFFFFF"/>
              </a:highlight>
              <a:latin typeface="Lato"/>
              <a:ea typeface="Lato"/>
              <a:cs typeface="Lato"/>
              <a:sym typeface="Lato"/>
            </a:endParaRPr>
          </a:p>
          <a:p>
            <a:pPr indent="-317500" lvl="0" marL="457200" rtl="0" algn="l">
              <a:lnSpc>
                <a:spcPct val="105882"/>
              </a:lnSpc>
              <a:spcBef>
                <a:spcPts val="0"/>
              </a:spcBef>
              <a:spcAft>
                <a:spcPts val="0"/>
              </a:spcAft>
              <a:buClr>
                <a:srgbClr val="292929"/>
              </a:buClr>
              <a:buSzPts val="1400"/>
              <a:buFont typeface="Lato"/>
              <a:buAutoNum type="arabicPeriod"/>
            </a:pPr>
            <a:r>
              <a:rPr lang="en">
                <a:solidFill>
                  <a:srgbClr val="292929"/>
                </a:solidFill>
                <a:highlight>
                  <a:srgbClr val="FFFFFF"/>
                </a:highlight>
                <a:latin typeface="Lato"/>
                <a:ea typeface="Lato"/>
                <a:cs typeface="Lato"/>
                <a:sym typeface="Lato"/>
              </a:rPr>
              <a:t>Feature Extraction -&gt; Pass encodings of the face to pre-trained  ResNet model , which gives 128 measurements/landmarks of face</a:t>
            </a:r>
            <a:endParaRPr>
              <a:solidFill>
                <a:srgbClr val="292929"/>
              </a:solidFill>
              <a:highlight>
                <a:srgbClr val="FFFFFF"/>
              </a:highlight>
              <a:latin typeface="Lato"/>
              <a:ea typeface="Lato"/>
              <a:cs typeface="Lato"/>
              <a:sym typeface="Lato"/>
            </a:endParaRPr>
          </a:p>
          <a:p>
            <a:pPr indent="-317500" lvl="0" marL="457200" rtl="0" algn="l">
              <a:lnSpc>
                <a:spcPct val="105882"/>
              </a:lnSpc>
              <a:spcBef>
                <a:spcPts val="0"/>
              </a:spcBef>
              <a:spcAft>
                <a:spcPts val="0"/>
              </a:spcAft>
              <a:buClr>
                <a:srgbClr val="292929"/>
              </a:buClr>
              <a:buSzPts val="1400"/>
              <a:buFont typeface="Lato"/>
              <a:buAutoNum type="arabicPeriod"/>
            </a:pPr>
            <a:r>
              <a:rPr lang="en">
                <a:solidFill>
                  <a:srgbClr val="292929"/>
                </a:solidFill>
                <a:highlight>
                  <a:srgbClr val="FFFFFF"/>
                </a:highlight>
                <a:latin typeface="Lato"/>
                <a:ea typeface="Lato"/>
                <a:cs typeface="Lato"/>
                <a:sym typeface="Lato"/>
              </a:rPr>
              <a:t>Face Matching -&gt; SVM(Support vector machines) classifier gives the </a:t>
            </a:r>
            <a:r>
              <a:rPr b="1" lang="en">
                <a:solidFill>
                  <a:srgbClr val="660000"/>
                </a:solidFill>
                <a:highlight>
                  <a:srgbClr val="FFFFFF"/>
                </a:highlight>
                <a:latin typeface="Lato"/>
                <a:ea typeface="Lato"/>
                <a:cs typeface="Lato"/>
                <a:sym typeface="Lato"/>
              </a:rPr>
              <a:t>distance</a:t>
            </a:r>
            <a:r>
              <a:rPr lang="en">
                <a:solidFill>
                  <a:srgbClr val="292929"/>
                </a:solidFill>
                <a:highlight>
                  <a:srgbClr val="FFFFFF"/>
                </a:highlight>
                <a:latin typeface="Lato"/>
                <a:ea typeface="Lato"/>
                <a:cs typeface="Lato"/>
                <a:sym typeface="Lato"/>
              </a:rPr>
              <a:t> between extracted. landmarks of 2 faces.</a:t>
            </a:r>
            <a:endParaRPr>
              <a:solidFill>
                <a:srgbClr val="292929"/>
              </a:solidFill>
              <a:highlight>
                <a:srgbClr val="FFFFFF"/>
              </a:highlight>
              <a:latin typeface="Lato"/>
              <a:ea typeface="Lato"/>
              <a:cs typeface="Lato"/>
              <a:sym typeface="Lato"/>
            </a:endParaRPr>
          </a:p>
          <a:p>
            <a:pPr indent="0" lvl="0" marL="457200" rtl="0" algn="l">
              <a:lnSpc>
                <a:spcPct val="105882"/>
              </a:lnSpc>
              <a:spcBef>
                <a:spcPts val="4000"/>
              </a:spcBef>
              <a:spcAft>
                <a:spcPts val="0"/>
              </a:spcAft>
              <a:buNone/>
            </a:pPr>
            <a:r>
              <a:t/>
            </a:r>
            <a:endParaRPr>
              <a:solidFill>
                <a:srgbClr val="292929"/>
              </a:solidFill>
              <a:highlight>
                <a:srgbClr val="FFFFFF"/>
              </a:highlight>
              <a:latin typeface="Lato"/>
              <a:ea typeface="Lato"/>
              <a:cs typeface="Lato"/>
              <a:sym typeface="Lato"/>
            </a:endParaRPr>
          </a:p>
          <a:p>
            <a:pPr indent="0" lvl="0" marL="457200" rtl="0" algn="l">
              <a:lnSpc>
                <a:spcPct val="105882"/>
              </a:lnSpc>
              <a:spcBef>
                <a:spcPts val="4000"/>
              </a:spcBef>
              <a:spcAft>
                <a:spcPts val="0"/>
              </a:spcAft>
              <a:buNone/>
            </a:pPr>
            <a:r>
              <a:t/>
            </a:r>
            <a:endParaRPr>
              <a:solidFill>
                <a:srgbClr val="292929"/>
              </a:solidFill>
              <a:highlight>
                <a:srgbClr val="FFFFFF"/>
              </a:highlight>
              <a:latin typeface="Lato"/>
              <a:ea typeface="Lato"/>
              <a:cs typeface="Lato"/>
              <a:sym typeface="Lato"/>
            </a:endParaRPr>
          </a:p>
        </p:txBody>
      </p:sp>
      <p:sp>
        <p:nvSpPr>
          <p:cNvPr id="138" name="Google Shape;138;p18"/>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39" name="Google Shape;139;p18"/>
          <p:cNvPicPr preferRelativeResize="0"/>
          <p:nvPr/>
        </p:nvPicPr>
        <p:blipFill>
          <a:blip r:embed="rId4">
            <a:alphaModFix/>
          </a:blip>
          <a:stretch>
            <a:fillRect/>
          </a:stretch>
        </p:blipFill>
        <p:spPr>
          <a:xfrm>
            <a:off x="973676" y="2926200"/>
            <a:ext cx="6070025" cy="1971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idx="1" type="body"/>
          </p:nvPr>
        </p:nvSpPr>
        <p:spPr>
          <a:xfrm>
            <a:off x="388325" y="184151"/>
            <a:ext cx="7697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Layout Detection and OCR Capabilities</a:t>
            </a:r>
            <a:endParaRPr/>
          </a:p>
        </p:txBody>
      </p:sp>
      <p:sp>
        <p:nvSpPr>
          <p:cNvPr id="145" name="Google Shape;145;p1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46" name="Google Shape;146;p19"/>
          <p:cNvPicPr preferRelativeResize="0"/>
          <p:nvPr/>
        </p:nvPicPr>
        <p:blipFill>
          <a:blip r:embed="rId3">
            <a:alphaModFix/>
          </a:blip>
          <a:stretch>
            <a:fillRect/>
          </a:stretch>
        </p:blipFill>
        <p:spPr>
          <a:xfrm>
            <a:off x="536024" y="1907850"/>
            <a:ext cx="1820799" cy="1248550"/>
          </a:xfrm>
          <a:prstGeom prst="rect">
            <a:avLst/>
          </a:prstGeom>
          <a:noFill/>
          <a:ln>
            <a:noFill/>
          </a:ln>
        </p:spPr>
      </p:pic>
      <p:cxnSp>
        <p:nvCxnSpPr>
          <p:cNvPr id="147" name="Google Shape;147;p19"/>
          <p:cNvCxnSpPr>
            <a:stCxn id="146" idx="3"/>
          </p:cNvCxnSpPr>
          <p:nvPr/>
        </p:nvCxnSpPr>
        <p:spPr>
          <a:xfrm flipH="1" rot="10800000">
            <a:off x="2356823" y="2524625"/>
            <a:ext cx="643200" cy="7500"/>
          </a:xfrm>
          <a:prstGeom prst="straightConnector1">
            <a:avLst/>
          </a:prstGeom>
          <a:noFill/>
          <a:ln cap="flat" cmpd="sng" w="9525">
            <a:solidFill>
              <a:schemeClr val="dk2"/>
            </a:solidFill>
            <a:prstDash val="solid"/>
            <a:round/>
            <a:headEnd len="med" w="med" type="none"/>
            <a:tailEnd len="med" w="med" type="triangle"/>
          </a:ln>
        </p:spPr>
      </p:cxnSp>
      <p:sp>
        <p:nvSpPr>
          <p:cNvPr id="148" name="Google Shape;148;p19"/>
          <p:cNvSpPr txBox="1"/>
          <p:nvPr/>
        </p:nvSpPr>
        <p:spPr>
          <a:xfrm>
            <a:off x="6671200" y="1543200"/>
            <a:ext cx="22185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a:t>
            </a:r>
            <a:endParaRPr sz="1000"/>
          </a:p>
          <a:p>
            <a:pPr indent="0" lvl="0" marL="0" rtl="0" algn="l">
              <a:spcBef>
                <a:spcPts val="0"/>
              </a:spcBef>
              <a:spcAft>
                <a:spcPts val="0"/>
              </a:spcAft>
              <a:buNone/>
            </a:pPr>
            <a:r>
              <a:rPr lang="en" sz="1000"/>
              <a:t>  "source": {</a:t>
            </a:r>
            <a:endParaRPr sz="1000"/>
          </a:p>
          <a:p>
            <a:pPr indent="0" lvl="0" marL="0" rtl="0" algn="l">
              <a:spcBef>
                <a:spcPts val="0"/>
              </a:spcBef>
              <a:spcAft>
                <a:spcPts val="0"/>
              </a:spcAft>
              <a:buNone/>
            </a:pPr>
            <a:r>
              <a:rPr lang="en" sz="1000"/>
              <a:t>    "Date of Birth": "01/11/1973",</a:t>
            </a:r>
            <a:endParaRPr sz="1000"/>
          </a:p>
          <a:p>
            <a:pPr indent="0" lvl="0" marL="0" rtl="0" algn="l">
              <a:spcBef>
                <a:spcPts val="0"/>
              </a:spcBef>
              <a:spcAft>
                <a:spcPts val="0"/>
              </a:spcAft>
              <a:buNone/>
            </a:pPr>
            <a:r>
              <a:rPr lang="en" sz="1000"/>
              <a:t>    "Date of Expiry": "01/05/2016",</a:t>
            </a:r>
            <a:endParaRPr sz="1000"/>
          </a:p>
          <a:p>
            <a:pPr indent="0" lvl="0" marL="0" rtl="0" algn="l">
              <a:spcBef>
                <a:spcPts val="0"/>
              </a:spcBef>
              <a:spcAft>
                <a:spcPts val="0"/>
              </a:spcAft>
              <a:buNone/>
            </a:pPr>
            <a:r>
              <a:rPr lang="en" sz="1000"/>
              <a:t>    "Date of Issue": "02/05/2006",</a:t>
            </a:r>
            <a:endParaRPr sz="1000"/>
          </a:p>
          <a:p>
            <a:pPr indent="0" lvl="0" marL="0" rtl="0" algn="l">
              <a:spcBef>
                <a:spcPts val="0"/>
              </a:spcBef>
              <a:spcAft>
                <a:spcPts val="0"/>
              </a:spcAft>
              <a:buNone/>
            </a:pPr>
            <a:r>
              <a:rPr lang="en" sz="1000"/>
              <a:t>    "First Name": "AISHWARYA",</a:t>
            </a:r>
            <a:endParaRPr sz="1000"/>
          </a:p>
          <a:p>
            <a:pPr indent="0" lvl="0" marL="0" rtl="0" algn="l">
              <a:spcBef>
                <a:spcPts val="0"/>
              </a:spcBef>
              <a:spcAft>
                <a:spcPts val="0"/>
              </a:spcAft>
              <a:buNone/>
            </a:pPr>
            <a:r>
              <a:rPr lang="en" sz="1000"/>
              <a:t>    "Gender": "F",</a:t>
            </a:r>
            <a:endParaRPr sz="1000"/>
          </a:p>
          <a:p>
            <a:pPr indent="0" lvl="0" marL="0" rtl="0" algn="l">
              <a:spcBef>
                <a:spcPts val="0"/>
              </a:spcBef>
              <a:spcAft>
                <a:spcPts val="0"/>
              </a:spcAft>
              <a:buNone/>
            </a:pPr>
            <a:r>
              <a:rPr lang="en" sz="1000"/>
              <a:t>    "Nationality": "INDIAN",</a:t>
            </a:r>
            <a:endParaRPr sz="1000"/>
          </a:p>
          <a:p>
            <a:pPr indent="0" lvl="0" marL="0" rtl="0" algn="l">
              <a:spcBef>
                <a:spcPts val="0"/>
              </a:spcBef>
              <a:spcAft>
                <a:spcPts val="0"/>
              </a:spcAft>
              <a:buNone/>
            </a:pPr>
            <a:r>
              <a:rPr lang="en" sz="1000"/>
              <a:t>    "Place of Birth": "MANGALORE KARNATAKA",</a:t>
            </a:r>
            <a:endParaRPr sz="1000"/>
          </a:p>
          <a:p>
            <a:pPr indent="0" lvl="0" marL="0" rtl="0" algn="l">
              <a:spcBef>
                <a:spcPts val="0"/>
              </a:spcBef>
              <a:spcAft>
                <a:spcPts val="0"/>
              </a:spcAft>
              <a:buNone/>
            </a:pPr>
            <a:r>
              <a:rPr lang="en" sz="1000"/>
              <a:t>    "Place of Issue": "MUMBAI",</a:t>
            </a:r>
            <a:endParaRPr sz="1000"/>
          </a:p>
          <a:p>
            <a:pPr indent="0" lvl="0" marL="0" rtl="0" algn="l">
              <a:spcBef>
                <a:spcPts val="0"/>
              </a:spcBef>
              <a:spcAft>
                <a:spcPts val="0"/>
              </a:spcAft>
              <a:buNone/>
            </a:pPr>
            <a:r>
              <a:rPr lang="en" sz="1000"/>
              <a:t>    "Surname": "RAI",</a:t>
            </a:r>
            <a:endParaRPr sz="1000"/>
          </a:p>
          <a:p>
            <a:pPr indent="0" lvl="0" marL="0" rtl="0" algn="l">
              <a:spcBef>
                <a:spcPts val="0"/>
              </a:spcBef>
              <a:spcAft>
                <a:spcPts val="0"/>
              </a:spcAft>
              <a:buNone/>
            </a:pPr>
            <a:r>
              <a:rPr lang="en" sz="1000"/>
              <a:t>    "passport no.": "F7802033"</a:t>
            </a:r>
            <a:endParaRPr sz="1000"/>
          </a:p>
          <a:p>
            <a:pPr indent="0" lvl="0" marL="0" rtl="0" algn="l">
              <a:spcBef>
                <a:spcPts val="0"/>
              </a:spcBef>
              <a:spcAft>
                <a:spcPts val="0"/>
              </a:spcAft>
              <a:buNone/>
            </a:pPr>
            <a:r>
              <a:rPr lang="en" sz="1000"/>
              <a:t>  }</a:t>
            </a:r>
            <a:endParaRPr sz="1000"/>
          </a:p>
          <a:p>
            <a:pPr indent="0" lvl="0" marL="0" rtl="0" algn="l">
              <a:spcBef>
                <a:spcPts val="0"/>
              </a:spcBef>
              <a:spcAft>
                <a:spcPts val="0"/>
              </a:spcAft>
              <a:buNone/>
            </a:pPr>
            <a:r>
              <a:rPr lang="en" sz="1000"/>
              <a:t>}</a:t>
            </a:r>
            <a:endParaRPr sz="1000"/>
          </a:p>
        </p:txBody>
      </p:sp>
      <p:sp>
        <p:nvSpPr>
          <p:cNvPr id="149" name="Google Shape;149;p19"/>
          <p:cNvSpPr/>
          <p:nvPr/>
        </p:nvSpPr>
        <p:spPr>
          <a:xfrm>
            <a:off x="3000025" y="2228975"/>
            <a:ext cx="1335900" cy="59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Custom </a:t>
            </a:r>
            <a:r>
              <a:rPr lang="en" sz="1000"/>
              <a:t>Layout Detection</a:t>
            </a:r>
            <a:endParaRPr sz="1000"/>
          </a:p>
        </p:txBody>
      </p:sp>
      <p:sp>
        <p:nvSpPr>
          <p:cNvPr id="150" name="Google Shape;150;p19"/>
          <p:cNvSpPr/>
          <p:nvPr/>
        </p:nvSpPr>
        <p:spPr>
          <a:xfrm>
            <a:off x="4756900" y="2228975"/>
            <a:ext cx="1335900" cy="59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Custom OCR</a:t>
            </a:r>
            <a:endParaRPr sz="1000"/>
          </a:p>
        </p:txBody>
      </p:sp>
      <p:cxnSp>
        <p:nvCxnSpPr>
          <p:cNvPr id="151" name="Google Shape;151;p19"/>
          <p:cNvCxnSpPr>
            <a:stCxn id="149" idx="3"/>
          </p:cNvCxnSpPr>
          <p:nvPr/>
        </p:nvCxnSpPr>
        <p:spPr>
          <a:xfrm flipH="1" rot="10800000">
            <a:off x="4335925" y="2524775"/>
            <a:ext cx="420900" cy="3600"/>
          </a:xfrm>
          <a:prstGeom prst="straightConnector1">
            <a:avLst/>
          </a:prstGeom>
          <a:noFill/>
          <a:ln cap="flat" cmpd="sng" w="9525">
            <a:solidFill>
              <a:schemeClr val="dk2"/>
            </a:solidFill>
            <a:prstDash val="solid"/>
            <a:round/>
            <a:headEnd len="med" w="med" type="none"/>
            <a:tailEnd len="med" w="med" type="triangle"/>
          </a:ln>
        </p:spPr>
      </p:cxnSp>
      <p:cxnSp>
        <p:nvCxnSpPr>
          <p:cNvPr id="152" name="Google Shape;152;p19"/>
          <p:cNvCxnSpPr>
            <a:stCxn id="150" idx="3"/>
          </p:cNvCxnSpPr>
          <p:nvPr/>
        </p:nvCxnSpPr>
        <p:spPr>
          <a:xfrm>
            <a:off x="6092800" y="2528375"/>
            <a:ext cx="609000" cy="4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0"/>
          <p:cNvSpPr txBox="1"/>
          <p:nvPr>
            <p:ph idx="1" type="body"/>
          </p:nvPr>
        </p:nvSpPr>
        <p:spPr>
          <a:xfrm>
            <a:off x="388325" y="184151"/>
            <a:ext cx="7697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Face Recognition APIs Architecture</a:t>
            </a:r>
            <a:endParaRPr/>
          </a:p>
        </p:txBody>
      </p:sp>
      <p:pic>
        <p:nvPicPr>
          <p:cNvPr id="158" name="Google Shape;158;p20"/>
          <p:cNvPicPr preferRelativeResize="0"/>
          <p:nvPr/>
        </p:nvPicPr>
        <p:blipFill>
          <a:blip r:embed="rId3">
            <a:alphaModFix/>
          </a:blip>
          <a:stretch>
            <a:fillRect/>
          </a:stretch>
        </p:blipFill>
        <p:spPr>
          <a:xfrm>
            <a:off x="497375" y="2160200"/>
            <a:ext cx="380325" cy="653900"/>
          </a:xfrm>
          <a:prstGeom prst="rect">
            <a:avLst/>
          </a:prstGeom>
          <a:noFill/>
          <a:ln>
            <a:noFill/>
          </a:ln>
        </p:spPr>
      </p:pic>
      <p:grpSp>
        <p:nvGrpSpPr>
          <p:cNvPr id="159" name="Google Shape;159;p20"/>
          <p:cNvGrpSpPr/>
          <p:nvPr/>
        </p:nvGrpSpPr>
        <p:grpSpPr>
          <a:xfrm>
            <a:off x="2169329" y="977440"/>
            <a:ext cx="5633736" cy="2942764"/>
            <a:chOff x="2208175" y="698400"/>
            <a:chExt cx="6339300" cy="3426600"/>
          </a:xfrm>
        </p:grpSpPr>
        <p:sp>
          <p:nvSpPr>
            <p:cNvPr id="160" name="Google Shape;160;p20"/>
            <p:cNvSpPr/>
            <p:nvPr/>
          </p:nvSpPr>
          <p:spPr>
            <a:xfrm>
              <a:off x="2208175" y="698400"/>
              <a:ext cx="6339300" cy="3426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1" name="Google Shape;161;p20"/>
            <p:cNvPicPr preferRelativeResize="0"/>
            <p:nvPr/>
          </p:nvPicPr>
          <p:blipFill>
            <a:blip r:embed="rId4">
              <a:alphaModFix/>
            </a:blip>
            <a:stretch>
              <a:fillRect/>
            </a:stretch>
          </p:blipFill>
          <p:spPr>
            <a:xfrm>
              <a:off x="6820475" y="1386158"/>
              <a:ext cx="829650" cy="1111900"/>
            </a:xfrm>
            <a:prstGeom prst="rect">
              <a:avLst/>
            </a:prstGeom>
            <a:noFill/>
            <a:ln>
              <a:noFill/>
            </a:ln>
          </p:spPr>
        </p:pic>
        <p:sp>
          <p:nvSpPr>
            <p:cNvPr id="162" name="Google Shape;162;p20"/>
            <p:cNvSpPr/>
            <p:nvPr/>
          </p:nvSpPr>
          <p:spPr>
            <a:xfrm>
              <a:off x="4508609" y="1635242"/>
              <a:ext cx="1279200" cy="1456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Python REST APIs</a:t>
              </a:r>
              <a:endParaRPr sz="1200"/>
            </a:p>
          </p:txBody>
        </p:sp>
        <p:cxnSp>
          <p:nvCxnSpPr>
            <p:cNvPr id="163" name="Google Shape;163;p20"/>
            <p:cNvCxnSpPr>
              <a:stCxn id="162" idx="3"/>
              <a:endCxn id="161" idx="1"/>
            </p:cNvCxnSpPr>
            <p:nvPr/>
          </p:nvCxnSpPr>
          <p:spPr>
            <a:xfrm flipH="1" rot="10800000">
              <a:off x="5787809" y="1941992"/>
              <a:ext cx="1032600" cy="421500"/>
            </a:xfrm>
            <a:prstGeom prst="straightConnector1">
              <a:avLst/>
            </a:prstGeom>
            <a:noFill/>
            <a:ln cap="flat" cmpd="sng" w="9525">
              <a:solidFill>
                <a:schemeClr val="dk2"/>
              </a:solidFill>
              <a:prstDash val="solid"/>
              <a:round/>
              <a:headEnd len="med" w="med" type="none"/>
              <a:tailEnd len="med" w="med" type="none"/>
            </a:ln>
          </p:spPr>
        </p:cxnSp>
        <p:cxnSp>
          <p:nvCxnSpPr>
            <p:cNvPr id="164" name="Google Shape;164;p20"/>
            <p:cNvCxnSpPr/>
            <p:nvPr/>
          </p:nvCxnSpPr>
          <p:spPr>
            <a:xfrm flipH="1" rot="10800000">
              <a:off x="3734425" y="1803750"/>
              <a:ext cx="774300" cy="7800"/>
            </a:xfrm>
            <a:prstGeom prst="straightConnector1">
              <a:avLst/>
            </a:prstGeom>
            <a:noFill/>
            <a:ln cap="flat" cmpd="sng" w="9525">
              <a:solidFill>
                <a:schemeClr val="dk2"/>
              </a:solidFill>
              <a:prstDash val="solid"/>
              <a:round/>
              <a:headEnd len="med" w="med" type="none"/>
              <a:tailEnd len="med" w="med" type="none"/>
            </a:ln>
          </p:spPr>
        </p:cxnSp>
        <p:cxnSp>
          <p:nvCxnSpPr>
            <p:cNvPr id="165" name="Google Shape;165;p20"/>
            <p:cNvCxnSpPr/>
            <p:nvPr/>
          </p:nvCxnSpPr>
          <p:spPr>
            <a:xfrm flipH="1" rot="10800000">
              <a:off x="3734425" y="2260950"/>
              <a:ext cx="774300" cy="7800"/>
            </a:xfrm>
            <a:prstGeom prst="straightConnector1">
              <a:avLst/>
            </a:prstGeom>
            <a:noFill/>
            <a:ln cap="flat" cmpd="sng" w="9525">
              <a:solidFill>
                <a:schemeClr val="dk2"/>
              </a:solidFill>
              <a:prstDash val="solid"/>
              <a:round/>
              <a:headEnd len="med" w="med" type="none"/>
              <a:tailEnd len="med" w="med" type="none"/>
            </a:ln>
          </p:spPr>
        </p:cxnSp>
        <p:cxnSp>
          <p:nvCxnSpPr>
            <p:cNvPr id="166" name="Google Shape;166;p20"/>
            <p:cNvCxnSpPr/>
            <p:nvPr/>
          </p:nvCxnSpPr>
          <p:spPr>
            <a:xfrm flipH="1" rot="10800000">
              <a:off x="3734425" y="2794350"/>
              <a:ext cx="774300" cy="7800"/>
            </a:xfrm>
            <a:prstGeom prst="straightConnector1">
              <a:avLst/>
            </a:prstGeom>
            <a:noFill/>
            <a:ln cap="flat" cmpd="sng" w="9525">
              <a:solidFill>
                <a:schemeClr val="dk2"/>
              </a:solidFill>
              <a:prstDash val="solid"/>
              <a:round/>
              <a:headEnd len="med" w="med" type="none"/>
              <a:tailEnd len="med" w="med" type="none"/>
            </a:ln>
          </p:spPr>
        </p:cxnSp>
      </p:grpSp>
      <p:sp>
        <p:nvSpPr>
          <p:cNvPr id="167" name="Google Shape;167;p20"/>
          <p:cNvSpPr/>
          <p:nvPr/>
        </p:nvSpPr>
        <p:spPr>
          <a:xfrm>
            <a:off x="896850" y="2392075"/>
            <a:ext cx="1247700" cy="1035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0"/>
          <p:cNvSpPr txBox="1"/>
          <p:nvPr/>
        </p:nvSpPr>
        <p:spPr>
          <a:xfrm>
            <a:off x="3051825" y="1645700"/>
            <a:ext cx="789600" cy="261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
                <a:solidFill>
                  <a:srgbClr val="191919"/>
                </a:solidFill>
                <a:latin typeface="Lato"/>
                <a:ea typeface="Lato"/>
                <a:cs typeface="Lato"/>
                <a:sym typeface="Lato"/>
              </a:rPr>
              <a:t>/api/v1/user/login</a:t>
            </a:r>
            <a:endParaRPr b="1" sz="500">
              <a:solidFill>
                <a:srgbClr val="191919"/>
              </a:solidFill>
              <a:latin typeface="Lato"/>
              <a:ea typeface="Lato"/>
              <a:cs typeface="Lato"/>
              <a:sym typeface="Lato"/>
            </a:endParaRPr>
          </a:p>
        </p:txBody>
      </p:sp>
      <p:sp>
        <p:nvSpPr>
          <p:cNvPr id="169" name="Google Shape;169;p20"/>
          <p:cNvSpPr txBox="1"/>
          <p:nvPr/>
        </p:nvSpPr>
        <p:spPr>
          <a:xfrm>
            <a:off x="2999725" y="2037550"/>
            <a:ext cx="919800" cy="261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
                <a:solidFill>
                  <a:srgbClr val="191919"/>
                </a:solidFill>
                <a:latin typeface="Lato"/>
                <a:ea typeface="Lato"/>
                <a:cs typeface="Lato"/>
                <a:sym typeface="Lato"/>
              </a:rPr>
              <a:t>/api/v3/face/verify</a:t>
            </a:r>
            <a:endParaRPr b="1" sz="500">
              <a:solidFill>
                <a:srgbClr val="191919"/>
              </a:solidFill>
              <a:latin typeface="Lato"/>
              <a:ea typeface="Lato"/>
              <a:cs typeface="Lato"/>
              <a:sym typeface="Lato"/>
            </a:endParaRPr>
          </a:p>
        </p:txBody>
      </p:sp>
      <p:sp>
        <p:nvSpPr>
          <p:cNvPr id="170" name="Google Shape;170;p20"/>
          <p:cNvSpPr txBox="1"/>
          <p:nvPr/>
        </p:nvSpPr>
        <p:spPr>
          <a:xfrm>
            <a:off x="2972400" y="2440950"/>
            <a:ext cx="1008300" cy="261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
                <a:solidFill>
                  <a:srgbClr val="191919"/>
                </a:solidFill>
                <a:latin typeface="Lato"/>
                <a:ea typeface="Lato"/>
                <a:cs typeface="Lato"/>
                <a:sym typeface="Lato"/>
              </a:rPr>
              <a:t>/api/v1/ocr/id-card</a:t>
            </a:r>
            <a:endParaRPr b="1" sz="500">
              <a:solidFill>
                <a:srgbClr val="191919"/>
              </a:solidFill>
              <a:latin typeface="Lato"/>
              <a:ea typeface="Lato"/>
              <a:cs typeface="Lato"/>
              <a:sym typeface="Lato"/>
            </a:endParaRPr>
          </a:p>
        </p:txBody>
      </p:sp>
      <p:pic>
        <p:nvPicPr>
          <p:cNvPr id="171" name="Google Shape;171;p20"/>
          <p:cNvPicPr preferRelativeResize="0"/>
          <p:nvPr/>
        </p:nvPicPr>
        <p:blipFill>
          <a:blip r:embed="rId5">
            <a:alphaModFix/>
          </a:blip>
          <a:stretch>
            <a:fillRect/>
          </a:stretch>
        </p:blipFill>
        <p:spPr>
          <a:xfrm>
            <a:off x="4503025" y="2667475"/>
            <a:ext cx="487175" cy="315200"/>
          </a:xfrm>
          <a:prstGeom prst="rect">
            <a:avLst/>
          </a:prstGeom>
          <a:noFill/>
          <a:ln>
            <a:noFill/>
          </a:ln>
        </p:spPr>
      </p:pic>
      <p:pic>
        <p:nvPicPr>
          <p:cNvPr id="172" name="Google Shape;172;p20"/>
          <p:cNvPicPr preferRelativeResize="0"/>
          <p:nvPr/>
        </p:nvPicPr>
        <p:blipFill>
          <a:blip r:embed="rId6">
            <a:alphaModFix/>
          </a:blip>
          <a:stretch>
            <a:fillRect/>
          </a:stretch>
        </p:blipFill>
        <p:spPr>
          <a:xfrm>
            <a:off x="6270300" y="2646850"/>
            <a:ext cx="745650" cy="548800"/>
          </a:xfrm>
          <a:prstGeom prst="rect">
            <a:avLst/>
          </a:prstGeom>
          <a:noFill/>
          <a:ln>
            <a:noFill/>
          </a:ln>
        </p:spPr>
      </p:pic>
      <p:cxnSp>
        <p:nvCxnSpPr>
          <p:cNvPr id="173" name="Google Shape;173;p20"/>
          <p:cNvCxnSpPr>
            <a:stCxn id="162" idx="3"/>
            <a:endCxn id="172" idx="1"/>
          </p:cNvCxnSpPr>
          <p:nvPr/>
        </p:nvCxnSpPr>
        <p:spPr>
          <a:xfrm>
            <a:off x="5350550" y="2407421"/>
            <a:ext cx="919800" cy="513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pic>
        <p:nvPicPr>
          <p:cNvPr id="179" name="Google Shape;179;p21"/>
          <p:cNvPicPr preferRelativeResize="0"/>
          <p:nvPr/>
        </p:nvPicPr>
        <p:blipFill>
          <a:blip r:embed="rId3">
            <a:alphaModFix/>
          </a:blip>
          <a:stretch>
            <a:fillRect/>
          </a:stretch>
        </p:blipFill>
        <p:spPr>
          <a:xfrm>
            <a:off x="821300" y="1853850"/>
            <a:ext cx="5894866" cy="29848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