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Open Sans SemiBold"/>
      <p:regular r:id="rId36"/>
      <p:bold r:id="rId37"/>
      <p:italic r:id="rId38"/>
      <p:boldItalic r:id="rId39"/>
    </p:embeddedFont>
    <p:embeddedFont>
      <p:font typeface="Open Sans Medium"/>
      <p:regular r:id="rId40"/>
      <p:bold r:id="rId41"/>
      <p:italic r:id="rId42"/>
      <p:boldItalic r:id="rId43"/>
    </p:embeddedFont>
    <p:embeddedFont>
      <p:font typeface="Alfa Slab One"/>
      <p:regular r:id="rId44"/>
    </p:embeddedFon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D443A8-2B14-40D3-A964-6406E4E5F12D}">
  <a:tblStyle styleId="{6DD443A8-2B14-40D3-A964-6406E4E5F1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Medium-regular.fntdata"/><Relationship Id="rId20" Type="http://schemas.openxmlformats.org/officeDocument/2006/relationships/slide" Target="slides/slide13.xml"/><Relationship Id="rId42" Type="http://schemas.openxmlformats.org/officeDocument/2006/relationships/font" Target="fonts/OpenSansMedium-italic.fntdata"/><Relationship Id="rId41" Type="http://schemas.openxmlformats.org/officeDocument/2006/relationships/font" Target="fonts/OpenSansMedium-bold.fntdata"/><Relationship Id="rId22" Type="http://schemas.openxmlformats.org/officeDocument/2006/relationships/slide" Target="slides/slide15.xml"/><Relationship Id="rId44" Type="http://schemas.openxmlformats.org/officeDocument/2006/relationships/font" Target="fonts/AlfaSlabOne-regular.fntdata"/><Relationship Id="rId21" Type="http://schemas.openxmlformats.org/officeDocument/2006/relationships/slide" Target="slides/slide14.xml"/><Relationship Id="rId43" Type="http://schemas.openxmlformats.org/officeDocument/2006/relationships/font" Target="fonts/OpenSansMedium-boldItalic.fntdata"/><Relationship Id="rId24" Type="http://schemas.openxmlformats.org/officeDocument/2006/relationships/font" Target="fonts/ProximaNova-regular.fntdata"/><Relationship Id="rId46" Type="http://schemas.openxmlformats.org/officeDocument/2006/relationships/font" Target="fonts/OpenSans-bold.fntdata"/><Relationship Id="rId23" Type="http://schemas.openxmlformats.org/officeDocument/2006/relationships/slide" Target="slides/slide16.xml"/><Relationship Id="rId45" Type="http://schemas.openxmlformats.org/officeDocument/2006/relationships/font" Target="fonts/OpenSans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ProximaNova-italic.fntdata"/><Relationship Id="rId48" Type="http://schemas.openxmlformats.org/officeDocument/2006/relationships/font" Target="fonts/OpenSans-boldItalic.fntdata"/><Relationship Id="rId25" Type="http://schemas.openxmlformats.org/officeDocument/2006/relationships/font" Target="fonts/ProximaNova-bold.fntdata"/><Relationship Id="rId47" Type="http://schemas.openxmlformats.org/officeDocument/2006/relationships/font" Target="fonts/OpenSans-italic.fntdata"/><Relationship Id="rId28" Type="http://schemas.openxmlformats.org/officeDocument/2006/relationships/font" Target="fonts/Roboto-regular.fntdata"/><Relationship Id="rId27" Type="http://schemas.openxmlformats.org/officeDocument/2006/relationships/font" Target="fonts/ProximaNova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4.xml"/><Relationship Id="rId33" Type="http://schemas.openxmlformats.org/officeDocument/2006/relationships/font" Target="fonts/Lato-bold.fntdata"/><Relationship Id="rId10" Type="http://schemas.openxmlformats.org/officeDocument/2006/relationships/slide" Target="slides/slide3.xml"/><Relationship Id="rId32" Type="http://schemas.openxmlformats.org/officeDocument/2006/relationships/font" Target="fonts/Lato-regular.fntdata"/><Relationship Id="rId13" Type="http://schemas.openxmlformats.org/officeDocument/2006/relationships/slide" Target="slides/slide6.xml"/><Relationship Id="rId35" Type="http://schemas.openxmlformats.org/officeDocument/2006/relationships/font" Target="fonts/Lato-boldItalic.fntdata"/><Relationship Id="rId12" Type="http://schemas.openxmlformats.org/officeDocument/2006/relationships/slide" Target="slides/slide5.xml"/><Relationship Id="rId34" Type="http://schemas.openxmlformats.org/officeDocument/2006/relationships/font" Target="fonts/Lato-italic.fntdata"/><Relationship Id="rId15" Type="http://schemas.openxmlformats.org/officeDocument/2006/relationships/slide" Target="slides/slide8.xml"/><Relationship Id="rId37" Type="http://schemas.openxmlformats.org/officeDocument/2006/relationships/font" Target="fonts/OpenSansSemiBold-bold.fntdata"/><Relationship Id="rId14" Type="http://schemas.openxmlformats.org/officeDocument/2006/relationships/slide" Target="slides/slide7.xml"/><Relationship Id="rId36" Type="http://schemas.openxmlformats.org/officeDocument/2006/relationships/font" Target="fonts/OpenSansSemiBold-regular.fntdata"/><Relationship Id="rId17" Type="http://schemas.openxmlformats.org/officeDocument/2006/relationships/slide" Target="slides/slide10.xml"/><Relationship Id="rId39" Type="http://schemas.openxmlformats.org/officeDocument/2006/relationships/font" Target="fonts/OpenSansSemiBold-boldItalic.fntdata"/><Relationship Id="rId16" Type="http://schemas.openxmlformats.org/officeDocument/2006/relationships/slide" Target="slides/slide9.xml"/><Relationship Id="rId38" Type="http://schemas.openxmlformats.org/officeDocument/2006/relationships/font" Target="fonts/OpenSansSemiBold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bdee33f20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bdee33f20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bdee33f20_6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bdee33f20_6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c8c6cbdc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c8c6cbdc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c8c6cbdcc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c8c6cbdcc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bdee33f20_6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bdee33f20_6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bdee33f20_6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bdee33f20_6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bdee33f20_6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bdee33f20_6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bdee33f20_6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bdee33f20_6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bdee33f20_6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bdee33f20_6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bdee33f20_6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bdee33f20_6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bdee33f20_6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bdee33f20_6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</a:t>
            </a:r>
            <a:r>
              <a:rPr lang="en"/>
              <a:t>training</a:t>
            </a:r>
            <a:r>
              <a:rPr lang="en"/>
              <a:t> we will be using Chrome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other way to do scraping: web_driver, remote_control, grid.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 we will be using webdriver.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bdee33f20_6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bdee33f20_6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c8c6cbdcc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c8c6cbdcc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bdee33f20_6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bdee33f20_6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be7153fb8_3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be7153fb8_3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bdee33f20_6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bdee33f20_6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Feature:- Web </a:t>
            </a:r>
            <a:r>
              <a:rPr lang="en"/>
              <a:t>crawling</a:t>
            </a:r>
            <a:r>
              <a:rPr lang="en"/>
              <a:t> shell.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 b="1039" l="0" r="3975" t="0"/>
          <a:stretch/>
        </p:blipFill>
        <p:spPr>
          <a:xfrm>
            <a:off x="6849950" y="1892475"/>
            <a:ext cx="2294050" cy="32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type="ctrTitle"/>
          </p:nvPr>
        </p:nvSpPr>
        <p:spPr>
          <a:xfrm>
            <a:off x="464100" y="1557943"/>
            <a:ext cx="4995300" cy="129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5263D"/>
              </a:buClr>
              <a:buSzPts val="3600"/>
              <a:buFont typeface="Open Sans"/>
              <a:buNone/>
              <a:defRPr b="1" sz="3600">
                <a:solidFill>
                  <a:srgbClr val="15263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b="1" sz="52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b="1" sz="52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b="1" sz="52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b="1" sz="52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b="1" sz="52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b="1" sz="52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b="1" sz="52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b="1" sz="52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464100" y="2853349"/>
            <a:ext cx="63024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550" y="389425"/>
            <a:ext cx="1921125" cy="4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72350" y="1981150"/>
            <a:ext cx="63585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5263D"/>
              </a:buClr>
              <a:buSzPts val="3200"/>
              <a:buFont typeface="Open Sans"/>
              <a:buNone/>
              <a:defRPr b="1" sz="3200">
                <a:solidFill>
                  <a:srgbClr val="15263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619250" y="174347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 rot="5400000">
            <a:off x="-119800" y="764275"/>
            <a:ext cx="1622400" cy="71700"/>
          </a:xfrm>
          <a:prstGeom prst="roundRect">
            <a:avLst>
              <a:gd fmla="val 50000" name="adj"/>
            </a:avLst>
          </a:prstGeom>
          <a:solidFill>
            <a:srgbClr val="1526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2">
            <a:alphaModFix/>
          </a:blip>
          <a:srcRect b="37553" l="0" r="27023" t="-1041"/>
          <a:stretch/>
        </p:blipFill>
        <p:spPr>
          <a:xfrm>
            <a:off x="6106500" y="2381100"/>
            <a:ext cx="3037500" cy="276240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503075" y="2706050"/>
            <a:ext cx="4156500" cy="4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87900" y="38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87900" y="1152475"/>
            <a:ext cx="681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2">
            <a:alphaModFix/>
          </a:blip>
          <a:srcRect b="0" l="37099" r="0" t="0"/>
          <a:stretch/>
        </p:blipFill>
        <p:spPr>
          <a:xfrm>
            <a:off x="0" y="594823"/>
            <a:ext cx="326600" cy="68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879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7"/>
          <p:cNvSpPr txBox="1"/>
          <p:nvPr>
            <p:ph type="title"/>
          </p:nvPr>
        </p:nvSpPr>
        <p:spPr>
          <a:xfrm>
            <a:off x="387900" y="38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2">
            <a:alphaModFix/>
          </a:blip>
          <a:srcRect b="0" l="37099" r="0" t="0"/>
          <a:stretch/>
        </p:blipFill>
        <p:spPr>
          <a:xfrm>
            <a:off x="0" y="594823"/>
            <a:ext cx="326600" cy="68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8"/>
          <p:cNvSpPr txBox="1"/>
          <p:nvPr>
            <p:ph type="title"/>
          </p:nvPr>
        </p:nvSpPr>
        <p:spPr>
          <a:xfrm>
            <a:off x="387900" y="38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pic>
        <p:nvPicPr>
          <p:cNvPr id="83" name="Google Shape;83;p18"/>
          <p:cNvPicPr preferRelativeResize="0"/>
          <p:nvPr/>
        </p:nvPicPr>
        <p:blipFill rotWithShape="1">
          <a:blip r:embed="rId2">
            <a:alphaModFix/>
          </a:blip>
          <a:srcRect b="0" l="37099" r="0" t="0"/>
          <a:stretch/>
        </p:blipFill>
        <p:spPr>
          <a:xfrm>
            <a:off x="0" y="594823"/>
            <a:ext cx="326600" cy="68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879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9"/>
          <p:cNvSpPr txBox="1"/>
          <p:nvPr>
            <p:ph type="title"/>
          </p:nvPr>
        </p:nvSpPr>
        <p:spPr>
          <a:xfrm>
            <a:off x="387900" y="380125"/>
            <a:ext cx="31914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pic>
        <p:nvPicPr>
          <p:cNvPr id="88" name="Google Shape;88;p19"/>
          <p:cNvPicPr preferRelativeResize="0"/>
          <p:nvPr/>
        </p:nvPicPr>
        <p:blipFill rotWithShape="1">
          <a:blip r:embed="rId2">
            <a:alphaModFix/>
          </a:blip>
          <a:srcRect b="0" l="37099" r="0" t="0"/>
          <a:stretch/>
        </p:blipFill>
        <p:spPr>
          <a:xfrm>
            <a:off x="0" y="594823"/>
            <a:ext cx="326600" cy="68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191919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490250" y="1860775"/>
            <a:ext cx="6367800" cy="28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20"/>
          <p:cNvSpPr/>
          <p:nvPr/>
        </p:nvSpPr>
        <p:spPr>
          <a:xfrm>
            <a:off x="640475" y="1529525"/>
            <a:ext cx="229500" cy="229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4145500" y="724075"/>
            <a:ext cx="4631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21"/>
          <p:cNvSpPr txBox="1"/>
          <p:nvPr>
            <p:ph type="title"/>
          </p:nvPr>
        </p:nvSpPr>
        <p:spPr>
          <a:xfrm>
            <a:off x="472346" y="2020050"/>
            <a:ext cx="3534900" cy="12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5263D"/>
              </a:buClr>
              <a:buSzPts val="2800"/>
              <a:buFont typeface="Open Sans"/>
              <a:buNone/>
              <a:defRPr b="1">
                <a:solidFill>
                  <a:srgbClr val="15263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97" name="Google Shape;97;p21"/>
          <p:cNvSpPr/>
          <p:nvPr/>
        </p:nvSpPr>
        <p:spPr>
          <a:xfrm>
            <a:off x="627496" y="174347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64100" y="445025"/>
            <a:ext cx="82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b="1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64100" y="1152475"/>
            <a:ext cx="6819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●"/>
              <a:defRPr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○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■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○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■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○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Lato"/>
              <a:buChar char="■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dileep-gadiraju/python-webscraping-quickstart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dileep-gadiraju/python-webscraping-quickstart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ctrTitle"/>
          </p:nvPr>
        </p:nvSpPr>
        <p:spPr>
          <a:xfrm>
            <a:off x="464100" y="1634150"/>
            <a:ext cx="6401700" cy="129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Web Scraping</a:t>
            </a:r>
            <a:endParaRPr sz="3900"/>
          </a:p>
        </p:txBody>
      </p:sp>
      <p:sp>
        <p:nvSpPr>
          <p:cNvPr id="112" name="Google Shape;112;p25"/>
          <p:cNvSpPr txBox="1"/>
          <p:nvPr>
            <p:ph idx="1" type="subTitle"/>
          </p:nvPr>
        </p:nvSpPr>
        <p:spPr>
          <a:xfrm>
            <a:off x="437550" y="3922750"/>
            <a:ext cx="2648700" cy="8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Archak Amruth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Pushkar Chauhan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Dhiraj Suthar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387900" y="38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Scrapy</a:t>
            </a:r>
            <a:r>
              <a:rPr lang="en"/>
              <a:t> Architecture</a:t>
            </a:r>
            <a:endParaRPr/>
          </a:p>
        </p:txBody>
      </p:sp>
      <p:pic>
        <p:nvPicPr>
          <p:cNvPr id="171" name="Google Shape;1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4475" y="0"/>
            <a:ext cx="1009526" cy="50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775" y="878750"/>
            <a:ext cx="7818850" cy="386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387900" y="38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pic>
        <p:nvPicPr>
          <p:cNvPr id="178" name="Google Shape;1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4475" y="0"/>
            <a:ext cx="1009526" cy="504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9" name="Google Shape;179;p35"/>
          <p:cNvGraphicFramePr/>
          <p:nvPr/>
        </p:nvGraphicFramePr>
        <p:xfrm>
          <a:off x="387900" y="9939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{6DD443A8-2B14-40D3-A964-6406E4E5F12D}</a:tableStyleId>
              </a:tblPr>
              <a:tblGrid>
                <a:gridCol w="1462375"/>
                <a:gridCol w="6838375"/>
              </a:tblGrid>
              <a:tr h="66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Scrapy Engine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 responsible for controlling the data flow between all components of the system, and triggering events.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6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Scheduler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receives requests from the engine and enqueues them for feeding them later.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Downloader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 responsible for fetching web pages and feeding them to the engine.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9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Spiders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are custom classes written users to parse responses and extract items from them.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9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Item Pipeline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 responsible for processing the items once they have been extracted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(cleansing, validation and persistence)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type="title"/>
          </p:nvPr>
        </p:nvSpPr>
        <p:spPr>
          <a:xfrm>
            <a:off x="387900" y="38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pic>
        <p:nvPicPr>
          <p:cNvPr id="185" name="Google Shape;18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4475" y="0"/>
            <a:ext cx="1009526" cy="504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6" name="Google Shape;186;p36"/>
          <p:cNvGraphicFramePr/>
          <p:nvPr/>
        </p:nvGraphicFramePr>
        <p:xfrm>
          <a:off x="387900" y="9939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{6DD443A8-2B14-40D3-A964-6406E4E5F12D}</a:tableStyleId>
              </a:tblPr>
              <a:tblGrid>
                <a:gridCol w="1462375"/>
                <a:gridCol w="6838375"/>
              </a:tblGrid>
              <a:tr h="66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Downloader middlewares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are specific hooks that sit between the Engine and the Downloader and process requests.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 a Downloader middleware if you need to: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1.process a request just before it is sent to the Downloader.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2.change received response before passing it to a spider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3.silently drop some requests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6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Spider middlewares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are able to process spider input (responses) and output (items and requests).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 a Spider middleware if you need to: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1.post-process output of spider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2.post-process start_requests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>
            <p:ph idx="1" type="subTitle"/>
          </p:nvPr>
        </p:nvSpPr>
        <p:spPr>
          <a:xfrm>
            <a:off x="510475" y="2720850"/>
            <a:ext cx="6902700" cy="14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https://github.com/dileep-gadiraju/python-webscraping-quickstart</a:t>
            </a:r>
            <a:endParaRPr/>
          </a:p>
        </p:txBody>
      </p:sp>
      <p:sp>
        <p:nvSpPr>
          <p:cNvPr id="192" name="Google Shape;192;p37"/>
          <p:cNvSpPr txBox="1"/>
          <p:nvPr>
            <p:ph type="title"/>
          </p:nvPr>
        </p:nvSpPr>
        <p:spPr>
          <a:xfrm>
            <a:off x="472350" y="1981150"/>
            <a:ext cx="63585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Scrapy </a:t>
            </a:r>
            <a:r>
              <a:rPr lang="en"/>
              <a:t>Demo</a:t>
            </a:r>
            <a:endParaRPr/>
          </a:p>
        </p:txBody>
      </p:sp>
      <p:pic>
        <p:nvPicPr>
          <p:cNvPr id="193" name="Google Shape;19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4475" y="0"/>
            <a:ext cx="1009526" cy="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8"/>
          <p:cNvSpPr txBox="1"/>
          <p:nvPr>
            <p:ph type="title"/>
          </p:nvPr>
        </p:nvSpPr>
        <p:spPr>
          <a:xfrm>
            <a:off x="2121600" y="364000"/>
            <a:ext cx="490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222222"/>
                </a:solidFill>
                <a:highlight>
                  <a:schemeClr val="lt1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SELENIUM vs SCRAPY vs BSOUP</a:t>
            </a:r>
            <a:endParaRPr b="0" sz="2400">
              <a:solidFill>
                <a:srgbClr val="222222"/>
              </a:solidFill>
              <a:highlight>
                <a:schemeClr val="lt1"/>
              </a:highlight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222222"/>
              </a:solidFill>
              <a:highlight>
                <a:schemeClr val="lt1"/>
              </a:highlight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222222"/>
              </a:solidFill>
              <a:highlight>
                <a:schemeClr val="lt1"/>
              </a:highlight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graphicFrame>
        <p:nvGraphicFramePr>
          <p:cNvPr id="199" name="Google Shape;199;p38"/>
          <p:cNvGraphicFramePr/>
          <p:nvPr/>
        </p:nvGraphicFramePr>
        <p:xfrm>
          <a:off x="897350" y="11647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{6DD443A8-2B14-40D3-A964-6406E4E5F12D}</a:tableStyleId>
              </a:tblPr>
              <a:tblGrid>
                <a:gridCol w="1832875"/>
                <a:gridCol w="1984325"/>
                <a:gridCol w="1681450"/>
                <a:gridCol w="1832875"/>
              </a:tblGrid>
              <a:tr h="42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CRITERIA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BEAUTIFULSOUP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SELENIUM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SCRAPY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speed                                  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Medium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(fast if multithreaded)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medium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40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memory/CPU            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low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high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low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40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Extensibility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low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low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high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40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debugging                           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difficult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easy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medium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login                                 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complex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easy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complex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JS support                              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False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False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web-support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static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dynamic+static 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static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/>
          <p:nvPr>
            <p:ph type="title"/>
          </p:nvPr>
        </p:nvSpPr>
        <p:spPr>
          <a:xfrm>
            <a:off x="472350" y="1981150"/>
            <a:ext cx="63585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type="title"/>
          </p:nvPr>
        </p:nvSpPr>
        <p:spPr>
          <a:xfrm>
            <a:off x="490250" y="1860775"/>
            <a:ext cx="6367800" cy="28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4145500" y="724075"/>
            <a:ext cx="4631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What is Web Scraping 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Whats is Selenium 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Webdriver Architecture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Webdriver Components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Demo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Whats is Scrapy 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Architecture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Components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Demo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Differences</a:t>
            </a:r>
            <a:endParaRPr sz="1800"/>
          </a:p>
        </p:txBody>
      </p:sp>
      <p:sp>
        <p:nvSpPr>
          <p:cNvPr id="118" name="Google Shape;118;p26"/>
          <p:cNvSpPr txBox="1"/>
          <p:nvPr>
            <p:ph type="title"/>
          </p:nvPr>
        </p:nvSpPr>
        <p:spPr>
          <a:xfrm>
            <a:off x="472346" y="2020050"/>
            <a:ext cx="3534900" cy="12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472346" y="2020050"/>
            <a:ext cx="3534900" cy="12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 ?</a:t>
            </a:r>
            <a:endParaRPr/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827725" y="724075"/>
            <a:ext cx="4949100" cy="36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Extracting data from websites.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Most of data is unstructured data in an HTML format which is then converted into structured data in a spreadsheet or a database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Methods used for scraping </a:t>
            </a:r>
            <a:endParaRPr sz="14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>
                <a:solidFill>
                  <a:schemeClr val="dk1"/>
                </a:solidFill>
              </a:rPr>
              <a:t>HTTP  Client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>
                <a:solidFill>
                  <a:schemeClr val="dk1"/>
                </a:solidFill>
              </a:rPr>
              <a:t>a web browser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387900" y="38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222222"/>
                </a:solidFill>
                <a:highlight>
                  <a:schemeClr val="lt1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What is SELENIUM ?</a:t>
            </a:r>
            <a:endParaRPr b="0" sz="2400">
              <a:solidFill>
                <a:srgbClr val="222222"/>
              </a:solidFill>
              <a:highlight>
                <a:schemeClr val="lt1"/>
              </a:highlight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222222"/>
              </a:solidFill>
              <a:highlight>
                <a:schemeClr val="lt1"/>
              </a:highlight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222222"/>
              </a:solidFill>
              <a:highlight>
                <a:schemeClr val="lt1"/>
              </a:highlight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387900" y="1152475"/>
            <a:ext cx="6820500" cy="3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Open Sans Medium"/>
              <a:buChar char="●"/>
            </a:pPr>
            <a:r>
              <a:rPr lang="en">
                <a:latin typeface="Open Sans Medium"/>
                <a:ea typeface="Open Sans Medium"/>
                <a:cs typeface="Open Sans Medium"/>
                <a:sym typeface="Open Sans Medium"/>
              </a:rPr>
              <a:t>Functional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Automation tool</a:t>
            </a:r>
            <a:r>
              <a:rPr lang="en">
                <a:latin typeface="Open Sans Medium"/>
                <a:ea typeface="Open Sans Medium"/>
                <a:cs typeface="Open Sans Medium"/>
                <a:sym typeface="Open Sans Medium"/>
              </a:rPr>
              <a:t> for web applications.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Open Sans Medium"/>
              <a:buChar char="●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open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source</a:t>
            </a:r>
            <a:r>
              <a:rPr lang="en">
                <a:latin typeface="Open Sans Medium"/>
                <a:ea typeface="Open Sans Medium"/>
                <a:cs typeface="Open Sans Medium"/>
                <a:sym typeface="Open Sans Medium"/>
              </a:rPr>
              <a:t> tool.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Open Sans Medium"/>
              <a:buChar char="●"/>
            </a:pPr>
            <a:r>
              <a:rPr lang="en">
                <a:latin typeface="Open Sans Medium"/>
                <a:ea typeface="Open Sans Medium"/>
                <a:cs typeface="Open Sans Medium"/>
                <a:sym typeface="Open Sans Medium"/>
              </a:rPr>
              <a:t>Supports languages like java, python, ruby &amp; c#.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Open Sans Medium"/>
              <a:buChar char="●"/>
            </a:pPr>
            <a:r>
              <a:rPr lang="en">
                <a:latin typeface="Open Sans Medium"/>
                <a:ea typeface="Open Sans Medium"/>
                <a:cs typeface="Open Sans Medium"/>
                <a:sym typeface="Open Sans Medium"/>
              </a:rPr>
              <a:t>S</a:t>
            </a:r>
            <a:r>
              <a:rPr lang="en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upports all the key vendors of the browser</a:t>
            </a:r>
            <a:r>
              <a:rPr lang="en">
                <a:latin typeface="Open Sans Medium"/>
                <a:ea typeface="Open Sans Medium"/>
                <a:cs typeface="Open Sans Medium"/>
                <a:sym typeface="Open Sans Medium"/>
              </a:rPr>
              <a:t> like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Firefox, Safari, Chrome</a:t>
            </a:r>
            <a:r>
              <a:rPr lang="en">
                <a:latin typeface="Open Sans Medium"/>
                <a:ea typeface="Open Sans Medium"/>
                <a:cs typeface="Open Sans Medium"/>
                <a:sym typeface="Open Sans Medium"/>
              </a:rPr>
              <a:t>,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Opera</a:t>
            </a:r>
            <a:r>
              <a:rPr lang="en">
                <a:latin typeface="Open Sans Medium"/>
                <a:ea typeface="Open Sans Medium"/>
                <a:cs typeface="Open Sans Medium"/>
                <a:sym typeface="Open Sans Medium"/>
              </a:rPr>
              <a:t>, etc.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 Medium"/>
              <a:buChar char="●"/>
            </a:pPr>
            <a:r>
              <a:rPr lang="en">
                <a:latin typeface="Open Sans Medium"/>
                <a:ea typeface="Open Sans Medium"/>
                <a:cs typeface="Open Sans Medium"/>
                <a:sym typeface="Open Sans Medium"/>
              </a:rPr>
              <a:t>It is very flexible when compared to QTP and other tools, because it supports multiple languages.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 Medium"/>
              <a:buChar char="●"/>
            </a:pPr>
            <a:r>
              <a:rPr lang="en">
                <a:latin typeface="Open Sans Medium"/>
                <a:ea typeface="Open Sans Medium"/>
                <a:cs typeface="Open Sans Medium"/>
                <a:sym typeface="Open Sans Medium"/>
              </a:rPr>
              <a:t>Use cases: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Open Sans Medium"/>
              <a:buChar char="○"/>
            </a:pPr>
            <a:r>
              <a:rPr lang="en" sz="1600">
                <a:latin typeface="Open Sans Medium"/>
                <a:ea typeface="Open Sans Medium"/>
                <a:cs typeface="Open Sans Medium"/>
                <a:sym typeface="Open Sans Medium"/>
              </a:rPr>
              <a:t>Automation</a:t>
            </a:r>
            <a:endParaRPr sz="16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Open Sans Medium"/>
              <a:buChar char="○"/>
            </a:pPr>
            <a:r>
              <a:rPr lang="en" sz="1600">
                <a:latin typeface="Open Sans Medium"/>
                <a:ea typeface="Open Sans Medium"/>
                <a:cs typeface="Open Sans Medium"/>
                <a:sym typeface="Open Sans Medium"/>
              </a:rPr>
              <a:t>Scraping</a:t>
            </a:r>
            <a:endParaRPr sz="16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Open Sans Medium"/>
              <a:buChar char="○"/>
            </a:pPr>
            <a:r>
              <a:rPr lang="en" sz="1600">
                <a:latin typeface="Open Sans Medium"/>
                <a:ea typeface="Open Sans Medium"/>
                <a:cs typeface="Open Sans Medium"/>
                <a:sym typeface="Open Sans Medium"/>
              </a:rPr>
              <a:t>Testing</a:t>
            </a:r>
            <a:endParaRPr/>
          </a:p>
        </p:txBody>
      </p:sp>
      <p:pic>
        <p:nvPicPr>
          <p:cNvPr id="131" name="Google Shape;1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4126" y="104675"/>
            <a:ext cx="407823" cy="426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type="title"/>
          </p:nvPr>
        </p:nvSpPr>
        <p:spPr>
          <a:xfrm>
            <a:off x="387900" y="38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</a:t>
            </a:r>
            <a:r>
              <a:rPr lang="en"/>
              <a:t> WebDriver Architecture</a:t>
            </a:r>
            <a:endParaRPr/>
          </a:p>
        </p:txBody>
      </p:sp>
      <p:pic>
        <p:nvPicPr>
          <p:cNvPr id="137" name="Google Shape;1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1601" y="104675"/>
            <a:ext cx="407823" cy="426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938" y="1009025"/>
            <a:ext cx="8476114" cy="38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387900" y="38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 WebDriver </a:t>
            </a:r>
            <a:r>
              <a:rPr lang="en"/>
              <a:t>Components</a:t>
            </a:r>
            <a:endParaRPr/>
          </a:p>
        </p:txBody>
      </p:sp>
      <p:graphicFrame>
        <p:nvGraphicFramePr>
          <p:cNvPr id="144" name="Google Shape;144;p30"/>
          <p:cNvGraphicFramePr/>
          <p:nvPr/>
        </p:nvGraphicFramePr>
        <p:xfrm>
          <a:off x="387900" y="9939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{6DD443A8-2B14-40D3-A964-6406E4E5F12D}</a:tableStyleId>
              </a:tblPr>
              <a:tblGrid>
                <a:gridCol w="1773775"/>
                <a:gridCol w="6782300"/>
              </a:tblGrid>
              <a:tr h="69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Selenium Client </a:t>
                      </a:r>
                      <a:r>
                        <a:rPr b="1" lang="en" sz="1100"/>
                        <a:t>(with Language Bindings)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232629"/>
                          </a:solidFill>
                          <a:highlight>
                            <a:srgbClr val="FFFFFF"/>
                          </a:highlight>
                        </a:rPr>
                        <a:t>Selenium uses many client drivers with specific language binding such as java, python, ruby. </a:t>
                      </a:r>
                      <a:endParaRPr sz="1150">
                        <a:solidFill>
                          <a:srgbClr val="232629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232629"/>
                          </a:solidFill>
                          <a:highlight>
                            <a:srgbClr val="FFFFFF"/>
                          </a:highlight>
                        </a:rPr>
                        <a:t>so to work with each programming language there is a different client driver.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JSON Wire Protocol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provides a transport mechanism to transfer data between a server and a client.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06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Browser Drivers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Selenium uses drivers, specific to each browser in order to establish a secure connection with the browser without revealing the internal logic of browser's functionality.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Browsers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25400" rtl="0" algn="l">
                        <a:lnSpc>
                          <a:spcPct val="156250"/>
                        </a:lnSpc>
                        <a:spcBef>
                          <a:spcPts val="15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Microsoft Edge, Mozilla Firefox, Google Chrome, Safari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5" name="Google Shape;1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1601" y="104675"/>
            <a:ext cx="407823" cy="426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>
            <p:ph idx="1" type="subTitle"/>
          </p:nvPr>
        </p:nvSpPr>
        <p:spPr>
          <a:xfrm>
            <a:off x="503075" y="2706050"/>
            <a:ext cx="6902700" cy="14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https://github.com/dileep-gadiraju/python-webscraping-quickstart</a:t>
            </a:r>
            <a:endParaRPr/>
          </a:p>
        </p:txBody>
      </p:sp>
      <p:sp>
        <p:nvSpPr>
          <p:cNvPr id="151" name="Google Shape;151;p31"/>
          <p:cNvSpPr txBox="1"/>
          <p:nvPr>
            <p:ph type="title"/>
          </p:nvPr>
        </p:nvSpPr>
        <p:spPr>
          <a:xfrm>
            <a:off x="472350" y="1981150"/>
            <a:ext cx="63585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 Demo</a:t>
            </a:r>
            <a:endParaRPr/>
          </a:p>
        </p:txBody>
      </p:sp>
      <p:pic>
        <p:nvPicPr>
          <p:cNvPr id="152" name="Google Shape;15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4126" y="104675"/>
            <a:ext cx="407823" cy="426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>
            <p:ph type="title"/>
          </p:nvPr>
        </p:nvSpPr>
        <p:spPr>
          <a:xfrm>
            <a:off x="472350" y="1981150"/>
            <a:ext cx="63585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pic>
        <p:nvPicPr>
          <p:cNvPr id="158" name="Google Shape;1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4126" y="104675"/>
            <a:ext cx="407823" cy="426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idx="1" type="body"/>
          </p:nvPr>
        </p:nvSpPr>
        <p:spPr>
          <a:xfrm>
            <a:off x="387900" y="1152475"/>
            <a:ext cx="681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Open Sans Medium"/>
              <a:buChar char="●"/>
            </a:pPr>
            <a:r>
              <a:rPr b="1" lang="en" sz="14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free</a:t>
            </a:r>
            <a:r>
              <a:rPr lang="en" sz="1400">
                <a:solidFill>
                  <a:srgbClr val="222222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and </a:t>
            </a:r>
            <a:r>
              <a:rPr b="1" lang="en" sz="14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open-source web-crawling framework</a:t>
            </a:r>
            <a:r>
              <a:rPr lang="en" sz="1400">
                <a:solidFill>
                  <a:srgbClr val="222222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written in </a:t>
            </a:r>
            <a:r>
              <a:rPr b="1" lang="en" sz="14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Python</a:t>
            </a:r>
            <a:endParaRPr b="1" sz="1400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Open Sans Medium"/>
              <a:buChar char="●"/>
            </a:pPr>
            <a:r>
              <a:rPr lang="en" sz="1400">
                <a:solidFill>
                  <a:srgbClr val="222222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also can be used to extract data using </a:t>
            </a:r>
            <a:r>
              <a:rPr b="1" lang="en" sz="14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APIs</a:t>
            </a:r>
            <a:r>
              <a:rPr lang="en" sz="1400">
                <a:solidFill>
                  <a:srgbClr val="222222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or as a general-purpose web crawler</a:t>
            </a:r>
            <a:endParaRPr sz="1400">
              <a:solidFill>
                <a:srgbClr val="222222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Open Sans Medium"/>
              <a:buChar char="●"/>
            </a:pPr>
            <a:r>
              <a:rPr lang="en" sz="1400">
                <a:solidFill>
                  <a:srgbClr val="222222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follows </a:t>
            </a:r>
            <a:r>
              <a:rPr b="1" lang="en" sz="14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don't repeat yourself</a:t>
            </a:r>
            <a:r>
              <a:rPr lang="en" sz="1400">
                <a:solidFill>
                  <a:srgbClr val="222222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frameworks, such as Django </a:t>
            </a:r>
            <a:endParaRPr sz="1400">
              <a:solidFill>
                <a:srgbClr val="222222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Open Sans Medium"/>
              <a:buChar char="●"/>
            </a:pPr>
            <a:r>
              <a:rPr lang="en" sz="1400">
                <a:solidFill>
                  <a:srgbClr val="222222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easier to build and scale large crawling projects </a:t>
            </a:r>
            <a:endParaRPr sz="1400">
              <a:solidFill>
                <a:srgbClr val="222222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Open Sans Medium"/>
              <a:buChar char="●"/>
            </a:pPr>
            <a:r>
              <a:rPr lang="en" sz="1400">
                <a:solidFill>
                  <a:srgbClr val="222222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also provides a web-crawling shell, which can be used by developers to test their assumptions on a site’s behavior.</a:t>
            </a:r>
            <a:endParaRPr sz="1400">
              <a:solidFill>
                <a:srgbClr val="222222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Open Sans Medium"/>
              <a:buChar char="●"/>
            </a:pPr>
            <a:r>
              <a:rPr lang="en" sz="1400">
                <a:solidFill>
                  <a:srgbClr val="222222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powerful features provided such as :</a:t>
            </a:r>
            <a:endParaRPr sz="1400">
              <a:solidFill>
                <a:srgbClr val="222222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Open Sans Medium"/>
              <a:buChar char="○"/>
            </a:pPr>
            <a:r>
              <a:rPr lang="en">
                <a:solidFill>
                  <a:srgbClr val="222222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Auto-throttle</a:t>
            </a:r>
            <a:endParaRPr>
              <a:solidFill>
                <a:srgbClr val="222222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Open Sans Medium"/>
              <a:buChar char="○"/>
            </a:pPr>
            <a:r>
              <a:rPr lang="en">
                <a:solidFill>
                  <a:srgbClr val="222222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rotating proxies</a:t>
            </a:r>
            <a:endParaRPr>
              <a:solidFill>
                <a:srgbClr val="222222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Open Sans Medium"/>
              <a:buChar char="○"/>
            </a:pPr>
            <a:r>
              <a:rPr lang="en">
                <a:solidFill>
                  <a:srgbClr val="222222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User-agents</a:t>
            </a:r>
            <a:r>
              <a:rPr lang="en">
                <a:solidFill>
                  <a:srgbClr val="222222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endParaRPr>
              <a:solidFill>
                <a:srgbClr val="222222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164" name="Google Shape;164;p33"/>
          <p:cNvSpPr txBox="1"/>
          <p:nvPr>
            <p:ph type="title"/>
          </p:nvPr>
        </p:nvSpPr>
        <p:spPr>
          <a:xfrm>
            <a:off x="387900" y="38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222222"/>
                </a:solidFill>
                <a:highlight>
                  <a:schemeClr val="lt1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What is SCRAPY ?</a:t>
            </a:r>
            <a:endParaRPr b="0" sz="2400">
              <a:solidFill>
                <a:srgbClr val="222222"/>
              </a:solidFill>
              <a:highlight>
                <a:schemeClr val="lt1"/>
              </a:highlight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222222"/>
              </a:solidFill>
              <a:highlight>
                <a:schemeClr val="lt1"/>
              </a:highlight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222222"/>
              </a:solidFill>
              <a:highlight>
                <a:schemeClr val="lt1"/>
              </a:highlight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65" name="Google Shape;1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4475" y="0"/>
            <a:ext cx="1009526" cy="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arento Light">
  <a:themeElements>
    <a:clrScheme name="Simple Light">
      <a:dk1>
        <a:srgbClr val="191919"/>
      </a:dk1>
      <a:lt1>
        <a:srgbClr val="FFFFFF"/>
      </a:lt1>
      <a:dk2>
        <a:srgbClr val="595959"/>
      </a:dk2>
      <a:lt2>
        <a:srgbClr val="EEEEEE"/>
      </a:lt2>
      <a:accent1>
        <a:srgbClr val="1E8F8E"/>
      </a:accent1>
      <a:accent2>
        <a:srgbClr val="16283C"/>
      </a:accent2>
      <a:accent3>
        <a:srgbClr val="78909C"/>
      </a:accent3>
      <a:accent4>
        <a:srgbClr val="EF5252"/>
      </a:accent4>
      <a:accent5>
        <a:srgbClr val="99ECDD"/>
      </a:accent5>
      <a:accent6>
        <a:srgbClr val="FFE386"/>
      </a:accent6>
      <a:hlink>
        <a:srgbClr val="1E8F8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FFFFFF"/>
      </a:dk1>
      <a:lt1>
        <a:srgbClr val="222222"/>
      </a:lt1>
      <a:dk2>
        <a:srgbClr val="666666"/>
      </a:dk2>
      <a:lt2>
        <a:srgbClr val="FFFFFF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