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Akanksha Khorgade"/>
  <p:cmAuthor clrIdx="1" id="1" initials="" lastIdx="3" name="Dileep Kishore"/>
  <p:cmAuthor clrIdx="2" id="2" initials="" lastIdx="1" name="Daniel Varoli"/>
  <p:cmAuthor clrIdx="3" id="3" initials="" lastIdx="1" name="Lingyu Zho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5-03T03:29:52.677">
    <p:pos x="6000" y="0"/>
    <p:text>slide 3 with the Questions and the objective slide seem slightly redundant.. I guess we need both??</p:text>
  </p:cm>
  <p:cm authorId="1" idx="1" dt="2017-05-03T03:29:52.677">
    <p:pos x="6000" y="100"/>
    <p:text>slide 3 has general questions. this slide has the objectives and questions we've pursued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2" dt="2017-05-03T02:04:25.025">
    <p:pos x="6000" y="0"/>
    <p:text>I don't think we should use pictures from the paper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2" idx="1" dt="2017-05-03T00:56:17.157">
    <p:pos x="6000" y="0"/>
    <p:text>Oh, ok. Well I will just leave the picture here just in case</p:text>
  </p:cm>
  <p:cm authorId="3" idx="1" dt="2017-05-03T03:14:55.446">
    <p:pos x="6000" y="100"/>
    <p:text>I will provide the video</p:text>
  </p:cm>
  <p:cm authorId="1" idx="3" dt="2017-05-03T03:14:55.446">
    <p:pos x="6000" y="200"/>
    <p:text>You can make a gif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we need to add some description of the data? As to what it is and where it was obtained from? Also the difficulty in getting the data used in original paper.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c.europa.eu/eurostat/statistics-explained/index.php/Air_transport_statistics" TargetMode="External"/><Relationship Id="rId4" Type="http://schemas.openxmlformats.org/officeDocument/2006/relationships/hyperlink" Target="http://apps.who.int/globalatlas/dataQuery/default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epidemics using most probable paths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Dileep, Akanksha, Daniel, Lingyu</a:t>
            </a:r>
          </a:p>
        </p:txBody>
      </p:sp>
      <p:sp>
        <p:nvSpPr>
          <p:cNvPr id="69" name="Shape 69"/>
          <p:cNvSpPr/>
          <p:nvPr/>
        </p:nvSpPr>
        <p:spPr>
          <a:xfrm>
            <a:off x="1535400" y="3582400"/>
            <a:ext cx="6073200" cy="1342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-03-20_00-27-46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00" y="3667100"/>
            <a:ext cx="5612174" cy="1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 Flow Network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4983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circle (node) represents a country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Diameter of node is proportional to population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Width and colors of line represent flow rates between nodes. </a:t>
            </a:r>
            <a:br>
              <a:rPr lang="en"/>
            </a:br>
            <a:r>
              <a:rPr lang="en"/>
              <a:t>i.e Green, Wide = high flow rate. </a:t>
            </a:r>
          </a:p>
        </p:txBody>
      </p:sp>
      <p:pic>
        <p:nvPicPr>
          <p:cNvPr descr="cyt_network.png" id="136" name="Shape 136"/>
          <p:cNvPicPr preferRelativeResize="0"/>
          <p:nvPr/>
        </p:nvPicPr>
        <p:blipFill rotWithShape="1">
          <a:blip r:embed="rId3">
            <a:alphaModFix/>
          </a:blip>
          <a:srcRect b="0" l="29487" r="28845" t="0"/>
          <a:stretch/>
        </p:blipFill>
        <p:spPr>
          <a:xfrm>
            <a:off x="5532750" y="1626037"/>
            <a:ext cx="3517474" cy="351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H1N1 Infections vs. Time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4339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Sharp spike in 2009 marks the H1N1 epidemic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appeared in Mexico in week 10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First cases appeared in the EU around week 18</a:t>
            </a:r>
          </a:p>
        </p:txBody>
      </p:sp>
      <p:pic>
        <p:nvPicPr>
          <p:cNvPr descr="infect_vs_alltime.png" id="143" name="Shape 143"/>
          <p:cNvPicPr preferRelativeResize="0"/>
          <p:nvPr/>
        </p:nvPicPr>
        <p:blipFill rotWithShape="1">
          <a:blip r:embed="rId3">
            <a:alphaModFix/>
          </a:blip>
          <a:srcRect b="0" l="4168" r="8814" t="9090"/>
          <a:stretch/>
        </p:blipFill>
        <p:spPr>
          <a:xfrm>
            <a:off x="4890550" y="1813750"/>
            <a:ext cx="4130224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Time-lapse of Infections</a:t>
            </a:r>
          </a:p>
        </p:txBody>
      </p:sp>
      <p:sp>
        <p:nvSpPr>
          <p:cNvPr id="149" name="Shape 149" title="H1N1-2009-Geo.avi"/>
          <p:cNvSpPr/>
          <p:nvPr/>
        </p:nvSpPr>
        <p:spPr>
          <a:xfrm>
            <a:off x="2350487" y="1726825"/>
            <a:ext cx="4443033" cy="33322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Time-lapse of Infections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31" y="2017968"/>
            <a:ext cx="7529098" cy="242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7862525" y="2220550"/>
            <a:ext cx="509700" cy="16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plots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2866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significant correlations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Lack of variation in </a:t>
            </a:r>
          </a:p>
        </p:txBody>
      </p:sp>
      <p:pic>
        <p:nvPicPr>
          <p:cNvPr descr="UK_combined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262" y="1874000"/>
            <a:ext cx="55911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74" y="1792712"/>
            <a:ext cx="3027025" cy="29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Ambiguity in source country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18725" y="1673200"/>
            <a:ext cx="8222100" cy="6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Could not identify single source country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Variation in infection arrival threshold identifies different source countries</a:t>
            </a:r>
          </a:p>
        </p:txBody>
      </p:sp>
      <p:pic>
        <p:nvPicPr>
          <p:cNvPr descr="Italy_combined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3075"/>
            <a:ext cx="4562000" cy="22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many_combined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200" y="2683074"/>
            <a:ext cx="4478800" cy="2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500" y="1919075"/>
            <a:ext cx="2023499" cy="20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550" y="3445475"/>
            <a:ext cx="1776974" cy="16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500" y="3942600"/>
            <a:ext cx="2570649" cy="12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 simulation condition: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Propagation of disease: R0=1.5 (deterministic)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200-1000 nodes, complete graph (every node is connected)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Population and flow follows exponential distribution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Difficulties: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random.choice([0,0,0,1,1,0,0],14)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random.hypergeometric(ngood,nbad,nsample)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145" y="2118120"/>
            <a:ext cx="3615696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053425" y="1767375"/>
            <a:ext cx="3162900" cy="6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R0=1.5 (influenza doubling/day)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r=2.8*10^-3 (daily global traffic ratio)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49" y="2118125"/>
            <a:ext cx="3615700" cy="271496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996025" y="1767375"/>
            <a:ext cx="3162900" cy="6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R0=1.5 (influenza doubling/day)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r=2.8*10^-6</a:t>
            </a:r>
            <a:r>
              <a:rPr lang="en"/>
              <a:t> (daily global traffic ratio)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150" y="2118125"/>
            <a:ext cx="3615700" cy="271020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4958425" y="1767375"/>
            <a:ext cx="3162900" cy="6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R0=100</a:t>
            </a:r>
            <a:r>
              <a:rPr lang="en"/>
              <a:t> (influenza doubling/day)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r=2.8*10^-3 (daily global traffic ratio)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60950" y="7387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- Epidemics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0" y="1919075"/>
            <a:ext cx="5595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Spread of epidemics due to various infectious diseases place significant burden on public health and global economies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Human mobility networks have become significantly more complex 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study of the networks for spread of the infection becomes essential to develop containment and mitigation strategies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500" y="2238800"/>
            <a:ext cx="3376648" cy="2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900" y="1919075"/>
            <a:ext cx="8222100" cy="29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Could not obtain global traffic flow network - </a:t>
            </a:r>
            <a:r>
              <a:rPr lang="en"/>
              <a:t>proprietary</a:t>
            </a:r>
            <a:r>
              <a:rPr lang="en"/>
              <a:t>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network in reality is not isolated and is connected to other countries outside the EU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Countries in the EU are highly connected through good land transportation networks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H1N1 outbreak touched most of EU simultaneously since the countries within EU are connected strongly by land networks.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Simulation showed promising results under crude conditions.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Prospects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900" y="1919075"/>
            <a:ext cx="7276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Simulation of H1N1 on the global air-traffic network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Counter </a:t>
            </a:r>
            <a:r>
              <a:rPr lang="en"/>
              <a:t>Epidemic</a:t>
            </a:r>
            <a:r>
              <a:rPr lang="en"/>
              <a:t> actions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Imposing quarantines in key airports to reduce spread of epidemic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Which nodes will be crucial for an epidemic with specific origin, infectivity and lethality.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Least amount of airports (and which ones) need to be quarantined to fully curtail spread of epidemic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51875" y="796675"/>
            <a:ext cx="5800200" cy="111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Thank you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453900" y="3270600"/>
            <a:ext cx="3549900" cy="7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100" y="1908175"/>
            <a:ext cx="3256599" cy="18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that influence course of action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Where did the pathogen emerge?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Where are the new cases to be expected?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is the epidemic going to arrive at distant locations?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many cases are to be expected?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Need of Computational methods to enable the study of spatially incoherent spreading patterns that do not bear metric regularity.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Classical Approaches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Models were build with the idea of geographic distance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spread of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Black Plague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through Europe would mostly depend on how far cities were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separated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geographically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Today large geographical  separation does not necessarily mean harder to get to, i.e. Hong Kong - New York. 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850" y="3424325"/>
            <a:ext cx="2737750" cy="14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Determine the relationship between epidemic arrival time and effective distance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Predict arrival times and spread of epidemic in distant locations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Simulation of epidemic outbreaks and identification of </a:t>
            </a:r>
            <a:r>
              <a:rPr b="1" lang="en"/>
              <a:t>origin of outbreak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Air traffic network of the European Union obtained from Eurostat</a:t>
            </a:r>
            <a:br>
              <a:rPr lang="en"/>
            </a:b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http://ec.europa.eu/eurostat/statistics-explained/index.php/Air_transport_statistics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Airport geographic location information obtained from openflights</a:t>
            </a:r>
            <a:br>
              <a:rPr lang="en"/>
            </a:b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http://openflights.org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Global H1N1 infection data for the period of 2008-present. </a:t>
            </a:r>
            <a:br>
              <a:rPr lang="en"/>
            </a:br>
            <a:r>
              <a:rPr lang="en"/>
              <a:t>Obtained from WHO</a:t>
            </a:r>
            <a:br>
              <a:rPr lang="en"/>
            </a:b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http://apps.who.int/globalatlas/dataQuery/default.asp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Model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33025" y="1813175"/>
            <a:ext cx="8361000" cy="31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Air-traffic network of the European Union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 country distances: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Effective distance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Geographical distance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Relative Arrival Times are derived from mobility matrix (P) which is independent of the epidemic parameters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Geographical distance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6479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Great circle distance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Shortest distance as measured along the surface of the earth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Distance between centroids of international airports of countries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75" y="2088875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25" y="3680412"/>
            <a:ext cx="64960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Effective distance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878100"/>
            <a:ext cx="5974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small fraction of traffic is effectively equivalent to a large distance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Shortest distance between nodes in the most probable path tree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Effective distance is </a:t>
            </a:r>
            <a:r>
              <a:rPr lang="en"/>
              <a:t>asymmetric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437" y="2285687"/>
            <a:ext cx="1095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725" y="3006262"/>
            <a:ext cx="17526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825" y="4159662"/>
            <a:ext cx="19145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4587" y="3827387"/>
            <a:ext cx="1143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811475" y="2682825"/>
            <a:ext cx="382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Effective length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632075" y="1986100"/>
            <a:ext cx="382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Probability of a path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758300" y="3515375"/>
            <a:ext cx="382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Effective distance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