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76" r:id="rId12"/>
    <p:sldId id="266" r:id="rId13"/>
    <p:sldId id="271" r:id="rId14"/>
    <p:sldId id="267" r:id="rId15"/>
    <p:sldId id="268" r:id="rId16"/>
    <p:sldId id="269" r:id="rId17"/>
    <p:sldId id="277" r:id="rId18"/>
    <p:sldId id="270"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44"/>
    <p:restoredTop sz="95728"/>
  </p:normalViewPr>
  <p:slideViewPr>
    <p:cSldViewPr snapToGrid="0" snapToObjects="1">
      <p:cViewPr varScale="1">
        <p:scale>
          <a:sx n="108" d="100"/>
          <a:sy n="108" d="100"/>
        </p:scale>
        <p:origin x="2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658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8730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288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5944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5125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832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5467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67804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831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5450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1/18/23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4810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1/18/23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787968626"/>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Picture 4" descr="Text, logo&#10;&#10;Description automatically generated">
            <a:extLst>
              <a:ext uri="{FF2B5EF4-FFF2-40B4-BE49-F238E27FC236}">
                <a16:creationId xmlns:a16="http://schemas.microsoft.com/office/drawing/2014/main" id="{002CE0E8-877E-2BC5-E6B9-3E11BDF46316}"/>
              </a:ext>
            </a:extLst>
          </p:cNvPr>
          <p:cNvPicPr>
            <a:picLocks noChangeAspect="1"/>
          </p:cNvPicPr>
          <p:nvPr/>
        </p:nvPicPr>
        <p:blipFill rotWithShape="1">
          <a:blip r:embed="rId2"/>
          <a:srcRect l="13388" r="13517"/>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13" name="Freeform: Shape 12">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102139C4-C39E-F989-33E8-6E818C9614C9}"/>
              </a:ext>
            </a:extLst>
          </p:cNvPr>
          <p:cNvSpPr>
            <a:spLocks noGrp="1"/>
          </p:cNvSpPr>
          <p:nvPr>
            <p:ph type="ctrTitle"/>
          </p:nvPr>
        </p:nvSpPr>
        <p:spPr>
          <a:xfrm>
            <a:off x="762000" y="1524000"/>
            <a:ext cx="4572000" cy="2286000"/>
          </a:xfrm>
        </p:spPr>
        <p:txBody>
          <a:bodyPr>
            <a:normAutofit/>
          </a:bodyPr>
          <a:lstStyle/>
          <a:p>
            <a:pPr algn="l"/>
            <a:r>
              <a:rPr lang="en-US" sz="4400" dirty="0">
                <a:solidFill>
                  <a:schemeClr val="bg1"/>
                </a:solidFill>
              </a:rPr>
              <a:t>DATABASE MGMT PROJECT</a:t>
            </a:r>
          </a:p>
        </p:txBody>
      </p:sp>
      <p:sp>
        <p:nvSpPr>
          <p:cNvPr id="6" name="Subtitle 5">
            <a:extLst>
              <a:ext uri="{FF2B5EF4-FFF2-40B4-BE49-F238E27FC236}">
                <a16:creationId xmlns:a16="http://schemas.microsoft.com/office/drawing/2014/main" id="{34CC682E-2047-D2FE-D441-C695214F04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903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70A8-041C-2465-6535-B07A2013BDE1}"/>
              </a:ext>
            </a:extLst>
          </p:cNvPr>
          <p:cNvSpPr>
            <a:spLocks noGrp="1"/>
          </p:cNvSpPr>
          <p:nvPr>
            <p:ph type="title"/>
          </p:nvPr>
        </p:nvSpPr>
        <p:spPr>
          <a:xfrm>
            <a:off x="619125" y="557213"/>
            <a:ext cx="10668000" cy="871536"/>
          </a:xfrm>
        </p:spPr>
        <p:txBody>
          <a:bodyPr/>
          <a:lstStyle/>
          <a:p>
            <a:r>
              <a:rPr lang="en-US" dirty="0">
                <a:solidFill>
                  <a:srgbClr val="FF0000"/>
                </a:solidFill>
              </a:rPr>
              <a:t>Relational Model</a:t>
            </a:r>
          </a:p>
        </p:txBody>
      </p:sp>
      <p:pic>
        <p:nvPicPr>
          <p:cNvPr id="5" name="Content Placeholder 4" descr="A picture containing text, monitor, indoor, screenshot&#10;&#10;Description automatically generated">
            <a:extLst>
              <a:ext uri="{FF2B5EF4-FFF2-40B4-BE49-F238E27FC236}">
                <a16:creationId xmlns:a16="http://schemas.microsoft.com/office/drawing/2014/main" id="{19EC3111-29BB-1F4A-2C21-F2B73D8ACA73}"/>
              </a:ext>
            </a:extLst>
          </p:cNvPr>
          <p:cNvPicPr>
            <a:picLocks noGrp="1" noChangeAspect="1"/>
          </p:cNvPicPr>
          <p:nvPr>
            <p:ph idx="1"/>
          </p:nvPr>
        </p:nvPicPr>
        <p:blipFill>
          <a:blip r:embed="rId2"/>
          <a:stretch>
            <a:fillRect/>
          </a:stretch>
        </p:blipFill>
        <p:spPr>
          <a:xfrm>
            <a:off x="504967" y="1428748"/>
            <a:ext cx="11687032" cy="5429251"/>
          </a:xfrm>
        </p:spPr>
      </p:pic>
    </p:spTree>
    <p:extLst>
      <p:ext uri="{BB962C8B-B14F-4D97-AF65-F5344CB8AC3E}">
        <p14:creationId xmlns:p14="http://schemas.microsoft.com/office/powerpoint/2010/main" val="273965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36EAD658-3298-F799-2B53-112D59782472}"/>
              </a:ext>
            </a:extLst>
          </p:cNvPr>
          <p:cNvSpPr>
            <a:spLocks noGrp="1"/>
          </p:cNvSpPr>
          <p:nvPr>
            <p:ph type="title"/>
          </p:nvPr>
        </p:nvSpPr>
        <p:spPr>
          <a:xfrm>
            <a:off x="990600" y="2120153"/>
            <a:ext cx="5334000" cy="1524000"/>
          </a:xfrm>
        </p:spPr>
        <p:txBody>
          <a:bodyPr>
            <a:normAutofit/>
          </a:bodyPr>
          <a:lstStyle/>
          <a:p>
            <a:r>
              <a:rPr lang="en-US" sz="3200" dirty="0"/>
              <a:t>Tables</a:t>
            </a:r>
          </a:p>
        </p:txBody>
      </p:sp>
      <p:pic>
        <p:nvPicPr>
          <p:cNvPr id="5" name="Content Placeholder 4" descr="Graphical user interface, application&#10;&#10;Description automatically generated">
            <a:extLst>
              <a:ext uri="{FF2B5EF4-FFF2-40B4-BE49-F238E27FC236}">
                <a16:creationId xmlns:a16="http://schemas.microsoft.com/office/drawing/2014/main" id="{B8C1B8EF-32B1-40F0-88D2-EAF368BC4F8D}"/>
              </a:ext>
            </a:extLst>
          </p:cNvPr>
          <p:cNvPicPr>
            <a:picLocks noChangeAspect="1"/>
          </p:cNvPicPr>
          <p:nvPr/>
        </p:nvPicPr>
        <p:blipFill>
          <a:blip r:embed="rId2"/>
          <a:stretch>
            <a:fillRect/>
          </a:stretch>
        </p:blipFill>
        <p:spPr>
          <a:xfrm>
            <a:off x="8084820" y="771525"/>
            <a:ext cx="2880360" cy="5334000"/>
          </a:xfrm>
          <a:prstGeom prst="rect">
            <a:avLst/>
          </a:prstGeom>
        </p:spPr>
      </p:pic>
    </p:spTree>
    <p:extLst>
      <p:ext uri="{BB962C8B-B14F-4D97-AF65-F5344CB8AC3E}">
        <p14:creationId xmlns:p14="http://schemas.microsoft.com/office/powerpoint/2010/main" val="379095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C1FB1B97-361C-A5C2-B098-BDDC1DE61B30}"/>
              </a:ext>
            </a:extLst>
          </p:cNvPr>
          <p:cNvSpPr>
            <a:spLocks noGrp="1"/>
          </p:cNvSpPr>
          <p:nvPr>
            <p:ph idx="1"/>
          </p:nvPr>
        </p:nvSpPr>
        <p:spPr>
          <a:xfrm>
            <a:off x="762000" y="2286000"/>
            <a:ext cx="5334000" cy="3810001"/>
          </a:xfrm>
        </p:spPr>
        <p:txBody>
          <a:bodyPr>
            <a:normAutofit/>
          </a:bodyPr>
          <a:lstStyle/>
          <a:p>
            <a:r>
              <a:rPr lang="en-US" sz="2400"/>
              <a:t>select * from customer where subscription_id in (select subscription_id from subscription where subscription type='Basic'):</a:t>
            </a:r>
          </a:p>
        </p:txBody>
      </p:sp>
      <p:sp>
        <p:nvSpPr>
          <p:cNvPr id="2" name="Title 1">
            <a:extLst>
              <a:ext uri="{FF2B5EF4-FFF2-40B4-BE49-F238E27FC236}">
                <a16:creationId xmlns:a16="http://schemas.microsoft.com/office/drawing/2014/main" id="{5A0443CD-C9B8-0AC8-7E28-5386211B625D}"/>
              </a:ext>
            </a:extLst>
          </p:cNvPr>
          <p:cNvSpPr>
            <a:spLocks noGrp="1"/>
          </p:cNvSpPr>
          <p:nvPr>
            <p:ph type="title"/>
          </p:nvPr>
        </p:nvSpPr>
        <p:spPr>
          <a:xfrm>
            <a:off x="762000" y="762000"/>
            <a:ext cx="5334000" cy="1524000"/>
          </a:xfrm>
        </p:spPr>
        <p:txBody>
          <a:bodyPr>
            <a:normAutofit/>
          </a:bodyPr>
          <a:lstStyle/>
          <a:p>
            <a:r>
              <a:rPr lang="en-US" sz="3200"/>
              <a:t>Subquery</a:t>
            </a:r>
          </a:p>
        </p:txBody>
      </p:sp>
      <p:pic>
        <p:nvPicPr>
          <p:cNvPr id="6" name="Picture 5" descr="Graphical user interface, text, application&#10;&#10;Description automatically generated">
            <a:extLst>
              <a:ext uri="{FF2B5EF4-FFF2-40B4-BE49-F238E27FC236}">
                <a16:creationId xmlns:a16="http://schemas.microsoft.com/office/drawing/2014/main" id="{C613F456-AAD7-3CE9-5D95-CA49E543448A}"/>
              </a:ext>
            </a:extLst>
          </p:cNvPr>
          <p:cNvPicPr>
            <a:picLocks noChangeAspect="1"/>
          </p:cNvPicPr>
          <p:nvPr/>
        </p:nvPicPr>
        <p:blipFill>
          <a:blip r:embed="rId2"/>
          <a:stretch>
            <a:fillRect/>
          </a:stretch>
        </p:blipFill>
        <p:spPr>
          <a:xfrm>
            <a:off x="5958325" y="2672444"/>
            <a:ext cx="6233675" cy="1523999"/>
          </a:xfrm>
          <a:prstGeom prst="rect">
            <a:avLst/>
          </a:prstGeom>
        </p:spPr>
      </p:pic>
    </p:spTree>
    <p:extLst>
      <p:ext uri="{BB962C8B-B14F-4D97-AF65-F5344CB8AC3E}">
        <p14:creationId xmlns:p14="http://schemas.microsoft.com/office/powerpoint/2010/main" val="197833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54DA-4D80-E974-CACB-CCCCD45D7CE3}"/>
              </a:ext>
            </a:extLst>
          </p:cNvPr>
          <p:cNvSpPr>
            <a:spLocks noGrp="1"/>
          </p:cNvSpPr>
          <p:nvPr>
            <p:ph type="title"/>
          </p:nvPr>
        </p:nvSpPr>
        <p:spPr/>
        <p:txBody>
          <a:bodyPr/>
          <a:lstStyle/>
          <a:p>
            <a:r>
              <a:rPr lang="en-US"/>
              <a:t>Subscribers from California in Customer Table</a:t>
            </a:r>
            <a:endParaRPr lang="en-US" dirty="0"/>
          </a:p>
        </p:txBody>
      </p:sp>
      <p:sp>
        <p:nvSpPr>
          <p:cNvPr id="3" name="Content Placeholder 2">
            <a:extLst>
              <a:ext uri="{FF2B5EF4-FFF2-40B4-BE49-F238E27FC236}">
                <a16:creationId xmlns:a16="http://schemas.microsoft.com/office/drawing/2014/main" id="{5C9B389A-CC98-16E7-D4FE-47E70A344E41}"/>
              </a:ext>
            </a:extLst>
          </p:cNvPr>
          <p:cNvSpPr>
            <a:spLocks noGrp="1"/>
          </p:cNvSpPr>
          <p:nvPr>
            <p:ph idx="1"/>
          </p:nvPr>
        </p:nvSpPr>
        <p:spPr>
          <a:xfrm>
            <a:off x="762000" y="2286001"/>
            <a:ext cx="10668000" cy="1028700"/>
          </a:xfrm>
        </p:spPr>
        <p:txBody>
          <a:bodyPr/>
          <a:lstStyle/>
          <a:p>
            <a:r>
              <a:rPr lang="en-US"/>
              <a:t>select * from customer where state='California';</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BA3C46ED-18CD-A32E-8813-DBDB716E9004}"/>
              </a:ext>
            </a:extLst>
          </p:cNvPr>
          <p:cNvPicPr>
            <a:picLocks noChangeAspect="1"/>
          </p:cNvPicPr>
          <p:nvPr/>
        </p:nvPicPr>
        <p:blipFill>
          <a:blip r:embed="rId2"/>
          <a:stretch>
            <a:fillRect/>
          </a:stretch>
        </p:blipFill>
        <p:spPr>
          <a:xfrm>
            <a:off x="0" y="3141300"/>
            <a:ext cx="12192000" cy="1811700"/>
          </a:xfrm>
          <a:prstGeom prst="rect">
            <a:avLst/>
          </a:prstGeom>
        </p:spPr>
      </p:pic>
    </p:spTree>
    <p:extLst>
      <p:ext uri="{BB962C8B-B14F-4D97-AF65-F5344CB8AC3E}">
        <p14:creationId xmlns:p14="http://schemas.microsoft.com/office/powerpoint/2010/main" val="4153602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CCAE92A-D502-71C1-AC4E-A21ABE1C7466}"/>
              </a:ext>
            </a:extLst>
          </p:cNvPr>
          <p:cNvSpPr>
            <a:spLocks noGrp="1"/>
          </p:cNvSpPr>
          <p:nvPr>
            <p:ph idx="1"/>
          </p:nvPr>
        </p:nvSpPr>
        <p:spPr>
          <a:xfrm>
            <a:off x="762000" y="2286000"/>
            <a:ext cx="5334000" cy="3810001"/>
          </a:xfrm>
        </p:spPr>
        <p:txBody>
          <a:bodyPr>
            <a:normAutofit/>
          </a:bodyPr>
          <a:lstStyle/>
          <a:p>
            <a:pPr>
              <a:lnSpc>
                <a:spcPct val="115000"/>
              </a:lnSpc>
            </a:pPr>
            <a:r>
              <a:rPr lang="en-US" sz="2400" dirty="0"/>
              <a:t>SELECT payment.payment_id, payment.custid, customer.cust_fname, customer.cust_lname </a:t>
            </a:r>
          </a:p>
          <a:p>
            <a:pPr marL="0" indent="0">
              <a:lnSpc>
                <a:spcPct val="115000"/>
              </a:lnSpc>
              <a:buNone/>
            </a:pPr>
            <a:r>
              <a:rPr lang="en-US" sz="2400" dirty="0"/>
              <a:t>FROM payment </a:t>
            </a:r>
          </a:p>
          <a:p>
            <a:pPr marL="0" indent="0">
              <a:lnSpc>
                <a:spcPct val="115000"/>
              </a:lnSpc>
              <a:buNone/>
            </a:pPr>
            <a:r>
              <a:rPr lang="en-US" sz="2400" dirty="0"/>
              <a:t>INNER JOIN Customer ON payment.custid=customer.custid where payment.amount&gt;'10' ;</a:t>
            </a:r>
          </a:p>
        </p:txBody>
      </p:sp>
      <p:sp>
        <p:nvSpPr>
          <p:cNvPr id="2" name="Title 1">
            <a:extLst>
              <a:ext uri="{FF2B5EF4-FFF2-40B4-BE49-F238E27FC236}">
                <a16:creationId xmlns:a16="http://schemas.microsoft.com/office/drawing/2014/main" id="{AEC4EF48-D5B0-217F-8EA1-5BEBB996B6DB}"/>
              </a:ext>
            </a:extLst>
          </p:cNvPr>
          <p:cNvSpPr>
            <a:spLocks noGrp="1"/>
          </p:cNvSpPr>
          <p:nvPr>
            <p:ph type="title"/>
          </p:nvPr>
        </p:nvSpPr>
        <p:spPr>
          <a:xfrm>
            <a:off x="762000" y="762000"/>
            <a:ext cx="5334000" cy="1524000"/>
          </a:xfrm>
        </p:spPr>
        <p:txBody>
          <a:bodyPr>
            <a:normAutofit/>
          </a:bodyPr>
          <a:lstStyle/>
          <a:p>
            <a:r>
              <a:rPr lang="en-US" sz="3200"/>
              <a:t>Inner Join</a:t>
            </a:r>
          </a:p>
        </p:txBody>
      </p:sp>
      <p:pic>
        <p:nvPicPr>
          <p:cNvPr id="5" name="Picture 4" descr="Table&#10;&#10;Description automatically generated">
            <a:extLst>
              <a:ext uri="{FF2B5EF4-FFF2-40B4-BE49-F238E27FC236}">
                <a16:creationId xmlns:a16="http://schemas.microsoft.com/office/drawing/2014/main" id="{637996D1-A863-2E32-5D6C-CC795CCF6BF0}"/>
              </a:ext>
            </a:extLst>
          </p:cNvPr>
          <p:cNvPicPr>
            <a:picLocks noChangeAspect="1"/>
          </p:cNvPicPr>
          <p:nvPr/>
        </p:nvPicPr>
        <p:blipFill>
          <a:blip r:embed="rId2"/>
          <a:stretch>
            <a:fillRect/>
          </a:stretch>
        </p:blipFill>
        <p:spPr>
          <a:xfrm>
            <a:off x="6858000" y="2258377"/>
            <a:ext cx="5334000" cy="2360295"/>
          </a:xfrm>
          <a:prstGeom prst="rect">
            <a:avLst/>
          </a:prstGeom>
        </p:spPr>
      </p:pic>
    </p:spTree>
    <p:extLst>
      <p:ext uri="{BB962C8B-B14F-4D97-AF65-F5344CB8AC3E}">
        <p14:creationId xmlns:p14="http://schemas.microsoft.com/office/powerpoint/2010/main" val="23317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75CD783-E708-4711-B23C-5B7B72A3D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578824" cy="6028256"/>
          </a:xfrm>
          <a:custGeom>
            <a:avLst/>
            <a:gdLst>
              <a:gd name="connsiteX0" fmla="*/ 0 w 5578824"/>
              <a:gd name="connsiteY0" fmla="*/ 0 h 6028256"/>
              <a:gd name="connsiteX1" fmla="*/ 3897606 w 5578824"/>
              <a:gd name="connsiteY1" fmla="*/ 0 h 6028256"/>
              <a:gd name="connsiteX2" fmla="*/ 4274232 w 5578824"/>
              <a:gd name="connsiteY2" fmla="*/ 360545 h 6028256"/>
              <a:gd name="connsiteX3" fmla="*/ 4673934 w 5578824"/>
              <a:gd name="connsiteY3" fmla="*/ 738354 h 6028256"/>
              <a:gd name="connsiteX4" fmla="*/ 5421862 w 5578824"/>
              <a:gd name="connsiteY4" fmla="*/ 1773839 h 6028256"/>
              <a:gd name="connsiteX5" fmla="*/ 5469199 w 5578824"/>
              <a:gd name="connsiteY5" fmla="*/ 3329255 h 6028256"/>
              <a:gd name="connsiteX6" fmla="*/ 4741546 w 5578824"/>
              <a:gd name="connsiteY6" fmla="*/ 4877588 h 6028256"/>
              <a:gd name="connsiteX7" fmla="*/ 1325600 w 5578824"/>
              <a:gd name="connsiteY7" fmla="*/ 5980388 h 6028256"/>
              <a:gd name="connsiteX8" fmla="*/ 137593 w 5578824"/>
              <a:gd name="connsiteY8" fmla="*/ 5804042 h 6028256"/>
              <a:gd name="connsiteX9" fmla="*/ 0 w 5578824"/>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9"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5" name="Picture 4" descr="Table&#10;&#10;Description automatically generated">
            <a:extLst>
              <a:ext uri="{FF2B5EF4-FFF2-40B4-BE49-F238E27FC236}">
                <a16:creationId xmlns:a16="http://schemas.microsoft.com/office/drawing/2014/main" id="{2F1623DC-DE8A-E170-0BA7-9E2BAE25BE7B}"/>
              </a:ext>
            </a:extLst>
          </p:cNvPr>
          <p:cNvPicPr>
            <a:picLocks noChangeAspect="1"/>
          </p:cNvPicPr>
          <p:nvPr/>
        </p:nvPicPr>
        <p:blipFill>
          <a:blip r:embed="rId2"/>
          <a:stretch>
            <a:fillRect/>
          </a:stretch>
        </p:blipFill>
        <p:spPr>
          <a:xfrm>
            <a:off x="752827" y="1924853"/>
            <a:ext cx="4581173" cy="3779467"/>
          </a:xfrm>
          <a:prstGeom prst="rect">
            <a:avLst/>
          </a:prstGeom>
        </p:spPr>
      </p:pic>
      <p:sp>
        <p:nvSpPr>
          <p:cNvPr id="3" name="Content Placeholder 2">
            <a:extLst>
              <a:ext uri="{FF2B5EF4-FFF2-40B4-BE49-F238E27FC236}">
                <a16:creationId xmlns:a16="http://schemas.microsoft.com/office/drawing/2014/main" id="{90F55491-FCF8-AB07-5B44-6043578390BA}"/>
              </a:ext>
            </a:extLst>
          </p:cNvPr>
          <p:cNvSpPr>
            <a:spLocks noGrp="1"/>
          </p:cNvSpPr>
          <p:nvPr>
            <p:ph idx="1"/>
          </p:nvPr>
        </p:nvSpPr>
        <p:spPr>
          <a:xfrm>
            <a:off x="6096000" y="2286000"/>
            <a:ext cx="5334000" cy="3810001"/>
          </a:xfrm>
        </p:spPr>
        <p:txBody>
          <a:bodyPr>
            <a:normAutofit/>
          </a:bodyPr>
          <a:lstStyle/>
          <a:p>
            <a:pPr>
              <a:lnSpc>
                <a:spcPct val="115000"/>
              </a:lnSpc>
            </a:pPr>
            <a:r>
              <a:rPr lang="en-US" sz="2400" dirty="0"/>
              <a:t>SELECT payment.payment_id, payment. custid, customer.cust_fname, customer.cust_lname</a:t>
            </a:r>
          </a:p>
          <a:p>
            <a:pPr marL="0" indent="0">
              <a:lnSpc>
                <a:spcPct val="115000"/>
              </a:lnSpc>
              <a:buNone/>
            </a:pPr>
            <a:r>
              <a:rPr lang="en-US" sz="2400" dirty="0"/>
              <a:t>FROM payment</a:t>
            </a:r>
          </a:p>
          <a:p>
            <a:pPr marL="0" indent="0">
              <a:lnSpc>
                <a:spcPct val="115000"/>
              </a:lnSpc>
              <a:buNone/>
            </a:pPr>
            <a:r>
              <a:rPr lang="en-US" sz="2400" dirty="0"/>
              <a:t>LEFT JOIN Customer ON payment. custid=customer. custid where payment.amount&gt;'10' ;</a:t>
            </a:r>
          </a:p>
        </p:txBody>
      </p:sp>
      <p:sp>
        <p:nvSpPr>
          <p:cNvPr id="2" name="Title 1">
            <a:extLst>
              <a:ext uri="{FF2B5EF4-FFF2-40B4-BE49-F238E27FC236}">
                <a16:creationId xmlns:a16="http://schemas.microsoft.com/office/drawing/2014/main" id="{BA758A51-C95B-D36F-E616-1A8A9A344062}"/>
              </a:ext>
            </a:extLst>
          </p:cNvPr>
          <p:cNvSpPr>
            <a:spLocks noGrp="1"/>
          </p:cNvSpPr>
          <p:nvPr>
            <p:ph type="title"/>
          </p:nvPr>
        </p:nvSpPr>
        <p:spPr>
          <a:xfrm>
            <a:off x="6096000" y="762000"/>
            <a:ext cx="5334000" cy="1524000"/>
          </a:xfrm>
        </p:spPr>
        <p:txBody>
          <a:bodyPr>
            <a:normAutofit/>
          </a:bodyPr>
          <a:lstStyle/>
          <a:p>
            <a:r>
              <a:rPr lang="en-US" sz="3200"/>
              <a:t>Left Join</a:t>
            </a:r>
          </a:p>
        </p:txBody>
      </p:sp>
    </p:spTree>
    <p:extLst>
      <p:ext uri="{BB962C8B-B14F-4D97-AF65-F5344CB8AC3E}">
        <p14:creationId xmlns:p14="http://schemas.microsoft.com/office/powerpoint/2010/main" val="399142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FE2B1543-96F5-E30D-4647-A1F207A37AAA}"/>
              </a:ext>
            </a:extLst>
          </p:cNvPr>
          <p:cNvSpPr>
            <a:spLocks noGrp="1"/>
          </p:cNvSpPr>
          <p:nvPr>
            <p:ph idx="1"/>
          </p:nvPr>
        </p:nvSpPr>
        <p:spPr>
          <a:xfrm>
            <a:off x="762000" y="2286000"/>
            <a:ext cx="5334000" cy="3810001"/>
          </a:xfrm>
        </p:spPr>
        <p:txBody>
          <a:bodyPr>
            <a:normAutofit/>
          </a:bodyPr>
          <a:lstStyle/>
          <a:p>
            <a:pPr>
              <a:lnSpc>
                <a:spcPct val="115000"/>
              </a:lnSpc>
            </a:pPr>
            <a:r>
              <a:rPr lang="en-US" sz="2400" dirty="0"/>
              <a:t>SELECT payment.payment_id, payment.custid, customer.cust_fname, customer.cust_lname</a:t>
            </a:r>
          </a:p>
          <a:p>
            <a:pPr marL="0" indent="0">
              <a:lnSpc>
                <a:spcPct val="115000"/>
              </a:lnSpc>
              <a:buNone/>
            </a:pPr>
            <a:r>
              <a:rPr lang="en-US" sz="2400" dirty="0"/>
              <a:t>FROM payment</a:t>
            </a:r>
          </a:p>
          <a:p>
            <a:pPr marL="0" indent="0">
              <a:lnSpc>
                <a:spcPct val="115000"/>
              </a:lnSpc>
              <a:buNone/>
            </a:pPr>
            <a:r>
              <a:rPr lang="en-US" sz="2400" dirty="0"/>
              <a:t>RIGHT JOIN Customer ON payment.custid=customer. custid where payment.amount&lt;'10' ;</a:t>
            </a:r>
          </a:p>
        </p:txBody>
      </p:sp>
      <p:sp>
        <p:nvSpPr>
          <p:cNvPr id="2" name="Title 1">
            <a:extLst>
              <a:ext uri="{FF2B5EF4-FFF2-40B4-BE49-F238E27FC236}">
                <a16:creationId xmlns:a16="http://schemas.microsoft.com/office/drawing/2014/main" id="{DD1359F7-47E2-6C39-E6A7-E97C33B20134}"/>
              </a:ext>
            </a:extLst>
          </p:cNvPr>
          <p:cNvSpPr>
            <a:spLocks noGrp="1"/>
          </p:cNvSpPr>
          <p:nvPr>
            <p:ph type="title"/>
          </p:nvPr>
        </p:nvSpPr>
        <p:spPr>
          <a:xfrm>
            <a:off x="762000" y="762000"/>
            <a:ext cx="5334000" cy="1524000"/>
          </a:xfrm>
        </p:spPr>
        <p:txBody>
          <a:bodyPr>
            <a:normAutofit/>
          </a:bodyPr>
          <a:lstStyle/>
          <a:p>
            <a:r>
              <a:rPr lang="en-US" sz="3200" dirty="0"/>
              <a:t>Right Join</a:t>
            </a:r>
          </a:p>
        </p:txBody>
      </p:sp>
      <p:pic>
        <p:nvPicPr>
          <p:cNvPr id="5" name="Picture 4" descr="Table&#10;&#10;Description automatically generated">
            <a:extLst>
              <a:ext uri="{FF2B5EF4-FFF2-40B4-BE49-F238E27FC236}">
                <a16:creationId xmlns:a16="http://schemas.microsoft.com/office/drawing/2014/main" id="{F8A20EC9-D4E0-6A6F-F630-B0CA3AC033A3}"/>
              </a:ext>
            </a:extLst>
          </p:cNvPr>
          <p:cNvPicPr>
            <a:picLocks noChangeAspect="1"/>
          </p:cNvPicPr>
          <p:nvPr/>
        </p:nvPicPr>
        <p:blipFill>
          <a:blip r:embed="rId2"/>
          <a:stretch>
            <a:fillRect/>
          </a:stretch>
        </p:blipFill>
        <p:spPr>
          <a:xfrm>
            <a:off x="6858000" y="1298258"/>
            <a:ext cx="5334000" cy="4280534"/>
          </a:xfrm>
          <a:prstGeom prst="rect">
            <a:avLst/>
          </a:prstGeom>
        </p:spPr>
      </p:pic>
    </p:spTree>
    <p:extLst>
      <p:ext uri="{BB962C8B-B14F-4D97-AF65-F5344CB8AC3E}">
        <p14:creationId xmlns:p14="http://schemas.microsoft.com/office/powerpoint/2010/main" val="3285465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36F73680-0BB2-A1BF-F156-FD52A1A56E56}"/>
              </a:ext>
            </a:extLst>
          </p:cNvPr>
          <p:cNvSpPr>
            <a:spLocks noGrp="1"/>
          </p:cNvSpPr>
          <p:nvPr>
            <p:ph idx="1"/>
          </p:nvPr>
        </p:nvSpPr>
        <p:spPr>
          <a:xfrm>
            <a:off x="762000" y="2286001"/>
            <a:ext cx="5334000" cy="1524000"/>
          </a:xfrm>
        </p:spPr>
        <p:txBody>
          <a:bodyPr>
            <a:normAutofit/>
          </a:bodyPr>
          <a:lstStyle/>
          <a:p>
            <a:r>
              <a:rPr lang="en-US" sz="2400"/>
              <a:t>select State, count (state) from customer group by state;</a:t>
            </a:r>
          </a:p>
        </p:txBody>
      </p:sp>
      <p:sp>
        <p:nvSpPr>
          <p:cNvPr id="2" name="Title 1">
            <a:extLst>
              <a:ext uri="{FF2B5EF4-FFF2-40B4-BE49-F238E27FC236}">
                <a16:creationId xmlns:a16="http://schemas.microsoft.com/office/drawing/2014/main" id="{D6294D30-AE8D-52C1-B964-B4A6997514D3}"/>
              </a:ext>
            </a:extLst>
          </p:cNvPr>
          <p:cNvSpPr>
            <a:spLocks noGrp="1"/>
          </p:cNvSpPr>
          <p:nvPr>
            <p:ph type="title"/>
          </p:nvPr>
        </p:nvSpPr>
        <p:spPr>
          <a:xfrm>
            <a:off x="762000" y="762000"/>
            <a:ext cx="5334000" cy="1524000"/>
          </a:xfrm>
        </p:spPr>
        <p:txBody>
          <a:bodyPr>
            <a:normAutofit/>
          </a:bodyPr>
          <a:lstStyle/>
          <a:p>
            <a:r>
              <a:rPr lang="en-US" sz="3200"/>
              <a:t>Group By</a:t>
            </a:r>
          </a:p>
        </p:txBody>
      </p:sp>
      <p:pic>
        <p:nvPicPr>
          <p:cNvPr id="5" name="Picture 4" descr="Graphical user interface, text, application, email&#10;&#10;Description automatically generated">
            <a:extLst>
              <a:ext uri="{FF2B5EF4-FFF2-40B4-BE49-F238E27FC236}">
                <a16:creationId xmlns:a16="http://schemas.microsoft.com/office/drawing/2014/main" id="{1B679FA5-1F8B-C200-9AFE-2A8236D241E6}"/>
              </a:ext>
            </a:extLst>
          </p:cNvPr>
          <p:cNvPicPr>
            <a:picLocks noChangeAspect="1"/>
          </p:cNvPicPr>
          <p:nvPr/>
        </p:nvPicPr>
        <p:blipFill>
          <a:blip r:embed="rId2"/>
          <a:stretch>
            <a:fillRect/>
          </a:stretch>
        </p:blipFill>
        <p:spPr>
          <a:xfrm>
            <a:off x="5821423" y="2018347"/>
            <a:ext cx="6370578" cy="3172218"/>
          </a:xfrm>
          <a:prstGeom prst="rect">
            <a:avLst/>
          </a:prstGeom>
        </p:spPr>
      </p:pic>
    </p:spTree>
    <p:extLst>
      <p:ext uri="{BB962C8B-B14F-4D97-AF65-F5344CB8AC3E}">
        <p14:creationId xmlns:p14="http://schemas.microsoft.com/office/powerpoint/2010/main" val="76043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0F7ADFD-2983-CEA0-DA10-173B6543E9DF}"/>
              </a:ext>
            </a:extLst>
          </p:cNvPr>
          <p:cNvSpPr>
            <a:spLocks noGrp="1"/>
          </p:cNvSpPr>
          <p:nvPr>
            <p:ph idx="1"/>
          </p:nvPr>
        </p:nvSpPr>
        <p:spPr>
          <a:xfrm>
            <a:off x="762000" y="2286000"/>
            <a:ext cx="5334000" cy="3810001"/>
          </a:xfrm>
        </p:spPr>
        <p:txBody>
          <a:bodyPr>
            <a:normAutofit/>
          </a:bodyPr>
          <a:lstStyle/>
          <a:p>
            <a:r>
              <a:rPr lang="en-US" sz="2400" dirty="0"/>
              <a:t>create view CA_users as select custid, cust_fame, cust_lame, customer_phone from customer where state='California’;</a:t>
            </a:r>
          </a:p>
          <a:p>
            <a:pPr marL="0" indent="0">
              <a:buNone/>
            </a:pPr>
            <a:r>
              <a:rPr lang="en-US" sz="2400" dirty="0"/>
              <a:t>select * from ca_users:</a:t>
            </a:r>
          </a:p>
        </p:txBody>
      </p:sp>
      <p:sp>
        <p:nvSpPr>
          <p:cNvPr id="2" name="Title 1">
            <a:extLst>
              <a:ext uri="{FF2B5EF4-FFF2-40B4-BE49-F238E27FC236}">
                <a16:creationId xmlns:a16="http://schemas.microsoft.com/office/drawing/2014/main" id="{6E2B5C9D-D208-ECB2-B4D7-FC52F78E5639}"/>
              </a:ext>
            </a:extLst>
          </p:cNvPr>
          <p:cNvSpPr>
            <a:spLocks noGrp="1"/>
          </p:cNvSpPr>
          <p:nvPr>
            <p:ph type="title"/>
          </p:nvPr>
        </p:nvSpPr>
        <p:spPr>
          <a:xfrm>
            <a:off x="762000" y="762000"/>
            <a:ext cx="5334000" cy="1524000"/>
          </a:xfrm>
        </p:spPr>
        <p:txBody>
          <a:bodyPr>
            <a:normAutofit/>
          </a:bodyPr>
          <a:lstStyle/>
          <a:p>
            <a:r>
              <a:rPr lang="en-US" sz="3200" dirty="0"/>
              <a:t>View (California Users)</a:t>
            </a:r>
          </a:p>
        </p:txBody>
      </p:sp>
      <p:pic>
        <p:nvPicPr>
          <p:cNvPr id="5" name="Picture 4" descr="Table&#10;&#10;Description automatically generated">
            <a:extLst>
              <a:ext uri="{FF2B5EF4-FFF2-40B4-BE49-F238E27FC236}">
                <a16:creationId xmlns:a16="http://schemas.microsoft.com/office/drawing/2014/main" id="{37CC0DDF-025E-E7CD-E4DD-5DD9FF8A0BEF}"/>
              </a:ext>
            </a:extLst>
          </p:cNvPr>
          <p:cNvPicPr>
            <a:picLocks noChangeAspect="1"/>
          </p:cNvPicPr>
          <p:nvPr/>
        </p:nvPicPr>
        <p:blipFill>
          <a:blip r:embed="rId2"/>
          <a:stretch>
            <a:fillRect/>
          </a:stretch>
        </p:blipFill>
        <p:spPr>
          <a:xfrm>
            <a:off x="6242484" y="2358390"/>
            <a:ext cx="5949516" cy="2409553"/>
          </a:xfrm>
          <a:prstGeom prst="rect">
            <a:avLst/>
          </a:prstGeom>
        </p:spPr>
      </p:pic>
    </p:spTree>
    <p:extLst>
      <p:ext uri="{BB962C8B-B14F-4D97-AF65-F5344CB8AC3E}">
        <p14:creationId xmlns:p14="http://schemas.microsoft.com/office/powerpoint/2010/main" val="298159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70F7ADFD-2983-CEA0-DA10-173B6543E9DF}"/>
              </a:ext>
            </a:extLst>
          </p:cNvPr>
          <p:cNvSpPr>
            <a:spLocks noGrp="1"/>
          </p:cNvSpPr>
          <p:nvPr>
            <p:ph idx="1"/>
          </p:nvPr>
        </p:nvSpPr>
        <p:spPr>
          <a:xfrm>
            <a:off x="762000" y="2286000"/>
            <a:ext cx="5334000" cy="3810001"/>
          </a:xfrm>
        </p:spPr>
        <p:txBody>
          <a:bodyPr>
            <a:normAutofit/>
          </a:bodyPr>
          <a:lstStyle/>
          <a:p>
            <a:r>
              <a:rPr lang="en-US" sz="2400" dirty="0"/>
              <a:t>create view Basic_users as select custid, cust_fame, cust_lname, customer_phone, planid from customer where planid='1';</a:t>
            </a:r>
          </a:p>
          <a:p>
            <a:r>
              <a:rPr lang="en-US" sz="2400" dirty="0"/>
              <a:t>select * from Basic_users;</a:t>
            </a:r>
          </a:p>
        </p:txBody>
      </p:sp>
      <p:sp>
        <p:nvSpPr>
          <p:cNvPr id="2" name="Title 1">
            <a:extLst>
              <a:ext uri="{FF2B5EF4-FFF2-40B4-BE49-F238E27FC236}">
                <a16:creationId xmlns:a16="http://schemas.microsoft.com/office/drawing/2014/main" id="{6E2B5C9D-D208-ECB2-B4D7-FC52F78E5639}"/>
              </a:ext>
            </a:extLst>
          </p:cNvPr>
          <p:cNvSpPr>
            <a:spLocks noGrp="1"/>
          </p:cNvSpPr>
          <p:nvPr>
            <p:ph type="title"/>
          </p:nvPr>
        </p:nvSpPr>
        <p:spPr>
          <a:xfrm>
            <a:off x="762000" y="762000"/>
            <a:ext cx="5334000" cy="1524000"/>
          </a:xfrm>
        </p:spPr>
        <p:txBody>
          <a:bodyPr>
            <a:normAutofit/>
          </a:bodyPr>
          <a:lstStyle/>
          <a:p>
            <a:r>
              <a:rPr lang="en-US" sz="3200" dirty="0"/>
              <a:t>View (Basic Users)</a:t>
            </a:r>
          </a:p>
        </p:txBody>
      </p:sp>
      <p:pic>
        <p:nvPicPr>
          <p:cNvPr id="6" name="Picture 5" descr="Table&#10;&#10;Description automatically generated">
            <a:extLst>
              <a:ext uri="{FF2B5EF4-FFF2-40B4-BE49-F238E27FC236}">
                <a16:creationId xmlns:a16="http://schemas.microsoft.com/office/drawing/2014/main" id="{E862B396-C9CC-2D22-55E5-A0FCEDEC04CB}"/>
              </a:ext>
            </a:extLst>
          </p:cNvPr>
          <p:cNvPicPr>
            <a:picLocks noChangeAspect="1"/>
          </p:cNvPicPr>
          <p:nvPr/>
        </p:nvPicPr>
        <p:blipFill>
          <a:blip r:embed="rId2"/>
          <a:stretch>
            <a:fillRect/>
          </a:stretch>
        </p:blipFill>
        <p:spPr>
          <a:xfrm>
            <a:off x="6221291" y="2114550"/>
            <a:ext cx="5803900" cy="2908300"/>
          </a:xfrm>
          <a:prstGeom prst="rect">
            <a:avLst/>
          </a:prstGeom>
        </p:spPr>
      </p:pic>
    </p:spTree>
    <p:extLst>
      <p:ext uri="{BB962C8B-B14F-4D97-AF65-F5344CB8AC3E}">
        <p14:creationId xmlns:p14="http://schemas.microsoft.com/office/powerpoint/2010/main" val="66631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DBD5-D94C-0AE8-CFC4-987B669614C6}"/>
              </a:ext>
            </a:extLst>
          </p:cNvPr>
          <p:cNvSpPr>
            <a:spLocks noGrp="1"/>
          </p:cNvSpPr>
          <p:nvPr>
            <p:ph type="title"/>
          </p:nvPr>
        </p:nvSpPr>
        <p:spPr/>
        <p:txBody>
          <a:bodyPr>
            <a:normAutofit/>
          </a:bodyPr>
          <a:lstStyle/>
          <a:p>
            <a:pPr algn="ctr"/>
            <a:r>
              <a:rPr lang="en-US" sz="6000" dirty="0">
                <a:solidFill>
                  <a:srgbClr val="FF0000"/>
                </a:solidFill>
              </a:rPr>
              <a:t>NETFLIX</a:t>
            </a:r>
          </a:p>
        </p:txBody>
      </p:sp>
      <p:sp>
        <p:nvSpPr>
          <p:cNvPr id="3" name="Content Placeholder 2">
            <a:extLst>
              <a:ext uri="{FF2B5EF4-FFF2-40B4-BE49-F238E27FC236}">
                <a16:creationId xmlns:a16="http://schemas.microsoft.com/office/drawing/2014/main" id="{862EEACD-FEE6-A407-59CF-80929B946CB8}"/>
              </a:ext>
            </a:extLst>
          </p:cNvPr>
          <p:cNvSpPr>
            <a:spLocks noGrp="1"/>
          </p:cNvSpPr>
          <p:nvPr>
            <p:ph idx="1"/>
          </p:nvPr>
        </p:nvSpPr>
        <p:spPr/>
        <p:txBody>
          <a:bodyPr/>
          <a:lstStyle/>
          <a:p>
            <a:r>
              <a:rPr lang="en-US" dirty="0"/>
              <a:t>Netflix has a global subscriber base of over 200 million people who watch movies and TV shows online. Customers can watch as many shows as they like as long as they have an internet connection and a monthly subscription that starts at $10. It also creates original material and licenses feature films and television shows for streaming.</a:t>
            </a:r>
          </a:p>
        </p:txBody>
      </p:sp>
    </p:spTree>
    <p:extLst>
      <p:ext uri="{BB962C8B-B14F-4D97-AF65-F5344CB8AC3E}">
        <p14:creationId xmlns:p14="http://schemas.microsoft.com/office/powerpoint/2010/main" val="262426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C1D9D13-2DFF-F4BF-206A-11788DD09A92}"/>
              </a:ext>
            </a:extLst>
          </p:cNvPr>
          <p:cNvSpPr>
            <a:spLocks noGrp="1"/>
          </p:cNvSpPr>
          <p:nvPr>
            <p:ph idx="1"/>
          </p:nvPr>
        </p:nvSpPr>
        <p:spPr>
          <a:xfrm>
            <a:off x="762000" y="2286000"/>
            <a:ext cx="5334000" cy="3810001"/>
          </a:xfrm>
        </p:spPr>
        <p:txBody>
          <a:bodyPr>
            <a:normAutofit/>
          </a:bodyPr>
          <a:lstStyle/>
          <a:p>
            <a:pPr marL="0" indent="0">
              <a:lnSpc>
                <a:spcPct val="115000"/>
              </a:lnSpc>
              <a:buNone/>
            </a:pPr>
            <a:r>
              <a:rPr lang="en-US" sz="1700" dirty="0"/>
              <a:t>CREATE PROCEDURE Customers()</a:t>
            </a:r>
          </a:p>
          <a:p>
            <a:pPr marL="0" indent="0">
              <a:lnSpc>
                <a:spcPct val="115000"/>
              </a:lnSpc>
              <a:buNone/>
            </a:pPr>
            <a:r>
              <a:rPr lang="en-US" sz="1700" dirty="0"/>
              <a:t>BEGIN</a:t>
            </a:r>
          </a:p>
          <a:p>
            <a:pPr marL="0" indent="0">
              <a:lnSpc>
                <a:spcPct val="115000"/>
              </a:lnSpc>
              <a:buNone/>
            </a:pPr>
            <a:r>
              <a:rPr lang="en-US" sz="1700" dirty="0"/>
              <a:t>SELECT  cust_fname, city, state, zipcode, Customer_phone</a:t>
            </a:r>
          </a:p>
          <a:p>
            <a:pPr marL="0" indent="0">
              <a:lnSpc>
                <a:spcPct val="115000"/>
              </a:lnSpc>
              <a:buNone/>
            </a:pPr>
            <a:r>
              <a:rPr lang="en-US" sz="1700" dirty="0"/>
              <a:t>FROM customer</a:t>
            </a:r>
          </a:p>
          <a:p>
            <a:pPr marL="0" indent="0">
              <a:lnSpc>
                <a:spcPct val="115000"/>
              </a:lnSpc>
              <a:buNone/>
            </a:pPr>
            <a:r>
              <a:rPr lang="en-US" sz="1700" dirty="0"/>
              <a:t>ORDER BY cust_fname;    </a:t>
            </a:r>
          </a:p>
          <a:p>
            <a:pPr marL="0" indent="0">
              <a:lnSpc>
                <a:spcPct val="115000"/>
              </a:lnSpc>
              <a:buNone/>
            </a:pPr>
            <a:r>
              <a:rPr lang="en-US" sz="1700" dirty="0"/>
              <a:t>END$$</a:t>
            </a:r>
          </a:p>
          <a:p>
            <a:pPr marL="0" indent="0">
              <a:lnSpc>
                <a:spcPct val="115000"/>
              </a:lnSpc>
              <a:buNone/>
            </a:pPr>
            <a:r>
              <a:rPr lang="en-US" sz="1700" dirty="0"/>
              <a:t>DELIMITER ;</a:t>
            </a:r>
          </a:p>
          <a:p>
            <a:pPr marL="0" indent="0">
              <a:lnSpc>
                <a:spcPct val="115000"/>
              </a:lnSpc>
              <a:buNone/>
            </a:pPr>
            <a:r>
              <a:rPr lang="en-US" sz="1700"/>
              <a:t>call Customers</a:t>
            </a:r>
            <a:r>
              <a:rPr lang="en-US" sz="1700" dirty="0"/>
              <a:t>;</a:t>
            </a:r>
          </a:p>
        </p:txBody>
      </p:sp>
      <p:sp>
        <p:nvSpPr>
          <p:cNvPr id="2" name="Title 1">
            <a:extLst>
              <a:ext uri="{FF2B5EF4-FFF2-40B4-BE49-F238E27FC236}">
                <a16:creationId xmlns:a16="http://schemas.microsoft.com/office/drawing/2014/main" id="{C98022A8-976A-6980-DDD4-58FAFDB9C4DE}"/>
              </a:ext>
            </a:extLst>
          </p:cNvPr>
          <p:cNvSpPr>
            <a:spLocks noGrp="1"/>
          </p:cNvSpPr>
          <p:nvPr>
            <p:ph type="title"/>
          </p:nvPr>
        </p:nvSpPr>
        <p:spPr>
          <a:xfrm>
            <a:off x="762000" y="762000"/>
            <a:ext cx="5334000" cy="1524000"/>
          </a:xfrm>
        </p:spPr>
        <p:txBody>
          <a:bodyPr>
            <a:normAutofit/>
          </a:bodyPr>
          <a:lstStyle/>
          <a:p>
            <a:r>
              <a:rPr lang="en-US" sz="3200" dirty="0"/>
              <a:t>Stored Procedure</a:t>
            </a:r>
          </a:p>
        </p:txBody>
      </p:sp>
      <p:pic>
        <p:nvPicPr>
          <p:cNvPr id="5" name="Picture 4" descr="Table&#10;&#10;Description automatically generated">
            <a:extLst>
              <a:ext uri="{FF2B5EF4-FFF2-40B4-BE49-F238E27FC236}">
                <a16:creationId xmlns:a16="http://schemas.microsoft.com/office/drawing/2014/main" id="{0DFDE2C8-DFA8-1222-A864-6E155F55BEA4}"/>
              </a:ext>
            </a:extLst>
          </p:cNvPr>
          <p:cNvPicPr>
            <a:picLocks noChangeAspect="1"/>
          </p:cNvPicPr>
          <p:nvPr/>
        </p:nvPicPr>
        <p:blipFill>
          <a:blip r:embed="rId2"/>
          <a:stretch>
            <a:fillRect/>
          </a:stretch>
        </p:blipFill>
        <p:spPr>
          <a:xfrm>
            <a:off x="6858000" y="1058227"/>
            <a:ext cx="5334000" cy="4760595"/>
          </a:xfrm>
          <a:prstGeom prst="rect">
            <a:avLst/>
          </a:prstGeom>
        </p:spPr>
      </p:pic>
    </p:spTree>
    <p:extLst>
      <p:ext uri="{BB962C8B-B14F-4D97-AF65-F5344CB8AC3E}">
        <p14:creationId xmlns:p14="http://schemas.microsoft.com/office/powerpoint/2010/main" val="1109497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C1D9D13-2DFF-F4BF-206A-11788DD09A92}"/>
              </a:ext>
            </a:extLst>
          </p:cNvPr>
          <p:cNvSpPr>
            <a:spLocks noGrp="1"/>
          </p:cNvSpPr>
          <p:nvPr>
            <p:ph idx="1"/>
          </p:nvPr>
        </p:nvSpPr>
        <p:spPr>
          <a:xfrm>
            <a:off x="762000" y="2286000"/>
            <a:ext cx="5334000" cy="3810001"/>
          </a:xfrm>
        </p:spPr>
        <p:txBody>
          <a:bodyPr>
            <a:normAutofit/>
          </a:bodyPr>
          <a:lstStyle/>
          <a:p>
            <a:pPr marL="0" indent="0">
              <a:lnSpc>
                <a:spcPct val="115000"/>
              </a:lnSpc>
              <a:buNone/>
            </a:pPr>
            <a:r>
              <a:rPr lang="en-US" sz="1700" dirty="0"/>
              <a:t>CREATE PROCEDURE paymentdetails()</a:t>
            </a:r>
          </a:p>
          <a:p>
            <a:pPr marL="0" indent="0">
              <a:lnSpc>
                <a:spcPct val="115000"/>
              </a:lnSpc>
              <a:buNone/>
            </a:pPr>
            <a:r>
              <a:rPr lang="en-US" sz="1700" dirty="0"/>
              <a:t>BEGIN</a:t>
            </a:r>
          </a:p>
          <a:p>
            <a:pPr marL="0" indent="0">
              <a:lnSpc>
                <a:spcPct val="115000"/>
              </a:lnSpc>
              <a:buNone/>
            </a:pPr>
            <a:r>
              <a:rPr lang="en-US" sz="1700" dirty="0"/>
              <a:t>SELECT payment_id, custid, amount, subscription_id </a:t>
            </a:r>
          </a:p>
          <a:p>
            <a:pPr marL="0" indent="0">
              <a:lnSpc>
                <a:spcPct val="115000"/>
              </a:lnSpc>
              <a:buNone/>
            </a:pPr>
            <a:r>
              <a:rPr lang="en-US" sz="1700" dirty="0"/>
              <a:t>FROM cpayment</a:t>
            </a:r>
          </a:p>
          <a:p>
            <a:pPr marL="0" indent="0">
              <a:lnSpc>
                <a:spcPct val="115000"/>
              </a:lnSpc>
              <a:buNone/>
            </a:pPr>
            <a:r>
              <a:rPr lang="en-US" sz="1700" dirty="0"/>
              <a:t>ORDER BY amount asc;    </a:t>
            </a:r>
          </a:p>
          <a:p>
            <a:pPr marL="0" indent="0">
              <a:lnSpc>
                <a:spcPct val="115000"/>
              </a:lnSpc>
              <a:buNone/>
            </a:pPr>
            <a:r>
              <a:rPr lang="en-US" sz="1700" dirty="0"/>
              <a:t>END$$</a:t>
            </a:r>
          </a:p>
          <a:p>
            <a:pPr marL="0" indent="0">
              <a:lnSpc>
                <a:spcPct val="115000"/>
              </a:lnSpc>
              <a:buNone/>
            </a:pPr>
            <a:r>
              <a:rPr lang="en-US" sz="1700" dirty="0"/>
              <a:t>DELIMITER ;</a:t>
            </a:r>
          </a:p>
          <a:p>
            <a:pPr marL="0" indent="0">
              <a:lnSpc>
                <a:spcPct val="115000"/>
              </a:lnSpc>
              <a:buNone/>
            </a:pPr>
            <a:r>
              <a:rPr lang="en-US" sz="1700" dirty="0"/>
              <a:t>call paymentdetails;</a:t>
            </a:r>
          </a:p>
        </p:txBody>
      </p:sp>
      <p:sp>
        <p:nvSpPr>
          <p:cNvPr id="2" name="Title 1">
            <a:extLst>
              <a:ext uri="{FF2B5EF4-FFF2-40B4-BE49-F238E27FC236}">
                <a16:creationId xmlns:a16="http://schemas.microsoft.com/office/drawing/2014/main" id="{C98022A8-976A-6980-DDD4-58FAFDB9C4DE}"/>
              </a:ext>
            </a:extLst>
          </p:cNvPr>
          <p:cNvSpPr>
            <a:spLocks noGrp="1"/>
          </p:cNvSpPr>
          <p:nvPr>
            <p:ph type="title"/>
          </p:nvPr>
        </p:nvSpPr>
        <p:spPr>
          <a:xfrm>
            <a:off x="762000" y="762000"/>
            <a:ext cx="5334000" cy="1524000"/>
          </a:xfrm>
        </p:spPr>
        <p:txBody>
          <a:bodyPr>
            <a:normAutofit/>
          </a:bodyPr>
          <a:lstStyle/>
          <a:p>
            <a:r>
              <a:rPr lang="en-US" sz="3200"/>
              <a:t>Stored Procedure</a:t>
            </a:r>
          </a:p>
        </p:txBody>
      </p:sp>
      <p:pic>
        <p:nvPicPr>
          <p:cNvPr id="6" name="Picture 5" descr="Table&#10;&#10;Description automatically generated">
            <a:extLst>
              <a:ext uri="{FF2B5EF4-FFF2-40B4-BE49-F238E27FC236}">
                <a16:creationId xmlns:a16="http://schemas.microsoft.com/office/drawing/2014/main" id="{3E302302-2BAE-C387-5D97-87D132FA4E8C}"/>
              </a:ext>
            </a:extLst>
          </p:cNvPr>
          <p:cNvPicPr>
            <a:picLocks noChangeAspect="1"/>
          </p:cNvPicPr>
          <p:nvPr/>
        </p:nvPicPr>
        <p:blipFill>
          <a:blip r:embed="rId2"/>
          <a:stretch>
            <a:fillRect/>
          </a:stretch>
        </p:blipFill>
        <p:spPr>
          <a:xfrm>
            <a:off x="7004049" y="695459"/>
            <a:ext cx="4658974" cy="5400541"/>
          </a:xfrm>
          <a:prstGeom prst="rect">
            <a:avLst/>
          </a:prstGeom>
        </p:spPr>
      </p:pic>
    </p:spTree>
    <p:extLst>
      <p:ext uri="{BB962C8B-B14F-4D97-AF65-F5344CB8AC3E}">
        <p14:creationId xmlns:p14="http://schemas.microsoft.com/office/powerpoint/2010/main" val="213253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2105-9E77-9FB5-6EF0-F3776B2657A7}"/>
              </a:ext>
            </a:extLst>
          </p:cNvPr>
          <p:cNvSpPr>
            <a:spLocks noGrp="1"/>
          </p:cNvSpPr>
          <p:nvPr>
            <p:ph type="title"/>
          </p:nvPr>
        </p:nvSpPr>
        <p:spPr>
          <a:xfrm>
            <a:off x="3116178" y="2510589"/>
            <a:ext cx="5959643" cy="1524000"/>
          </a:xfrm>
        </p:spPr>
        <p:txBody>
          <a:bodyPr>
            <a:normAutofit/>
          </a:bodyPr>
          <a:lstStyle/>
          <a:p>
            <a:pPr algn="ctr"/>
            <a:r>
              <a:rPr lang="en-US" sz="6000" dirty="0">
                <a:solidFill>
                  <a:srgbClr val="FF0000"/>
                </a:solidFill>
              </a:rPr>
              <a:t>Questions?</a:t>
            </a:r>
          </a:p>
        </p:txBody>
      </p:sp>
    </p:spTree>
    <p:extLst>
      <p:ext uri="{BB962C8B-B14F-4D97-AF65-F5344CB8AC3E}">
        <p14:creationId xmlns:p14="http://schemas.microsoft.com/office/powerpoint/2010/main" val="123570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C748-55D3-FA5E-063B-8475547F77EA}"/>
              </a:ext>
            </a:extLst>
          </p:cNvPr>
          <p:cNvSpPr>
            <a:spLocks noGrp="1"/>
          </p:cNvSpPr>
          <p:nvPr>
            <p:ph type="title"/>
          </p:nvPr>
        </p:nvSpPr>
        <p:spPr/>
        <p:txBody>
          <a:bodyPr/>
          <a:lstStyle/>
          <a:p>
            <a:r>
              <a:rPr lang="en-US" dirty="0">
                <a:solidFill>
                  <a:srgbClr val="FF0000"/>
                </a:solidFill>
              </a:rPr>
              <a:t>Numbers! Because Numbers are business</a:t>
            </a:r>
          </a:p>
        </p:txBody>
      </p:sp>
      <p:sp>
        <p:nvSpPr>
          <p:cNvPr id="3" name="Content Placeholder 2">
            <a:extLst>
              <a:ext uri="{FF2B5EF4-FFF2-40B4-BE49-F238E27FC236}">
                <a16:creationId xmlns:a16="http://schemas.microsoft.com/office/drawing/2014/main" id="{28ED4868-AAE0-6970-E6FD-629DE3673C73}"/>
              </a:ext>
            </a:extLst>
          </p:cNvPr>
          <p:cNvSpPr>
            <a:spLocks noGrp="1"/>
          </p:cNvSpPr>
          <p:nvPr>
            <p:ph idx="1"/>
          </p:nvPr>
        </p:nvSpPr>
        <p:spPr/>
        <p:txBody>
          <a:bodyPr/>
          <a:lstStyle/>
          <a:p>
            <a:r>
              <a:rPr lang="en-US" dirty="0"/>
              <a:t>Launched 24 years ago.</a:t>
            </a:r>
          </a:p>
          <a:p>
            <a:r>
              <a:rPr lang="en-US" dirty="0"/>
              <a:t>Over 200 Million Subscribers.</a:t>
            </a:r>
          </a:p>
          <a:p>
            <a:r>
              <a:rPr lang="en-US" dirty="0"/>
              <a:t>Multiple Devices supported.</a:t>
            </a:r>
          </a:p>
          <a:p>
            <a:r>
              <a:rPr lang="en-US" dirty="0"/>
              <a:t>125+ Million hours watched daily.</a:t>
            </a:r>
          </a:p>
        </p:txBody>
      </p:sp>
    </p:spTree>
    <p:extLst>
      <p:ext uri="{BB962C8B-B14F-4D97-AF65-F5344CB8AC3E}">
        <p14:creationId xmlns:p14="http://schemas.microsoft.com/office/powerpoint/2010/main" val="105284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1AB7-2268-69A8-23B1-A7AFA83F5D12}"/>
              </a:ext>
            </a:extLst>
          </p:cNvPr>
          <p:cNvSpPr>
            <a:spLocks noGrp="1"/>
          </p:cNvSpPr>
          <p:nvPr>
            <p:ph type="title"/>
          </p:nvPr>
        </p:nvSpPr>
        <p:spPr/>
        <p:txBody>
          <a:bodyPr/>
          <a:lstStyle/>
          <a:p>
            <a:r>
              <a:rPr lang="en-US" dirty="0">
                <a:solidFill>
                  <a:srgbClr val="FF0000"/>
                </a:solidFill>
              </a:rPr>
              <a:t>Data Numbers!</a:t>
            </a:r>
          </a:p>
        </p:txBody>
      </p:sp>
      <p:sp>
        <p:nvSpPr>
          <p:cNvPr id="3" name="Content Placeholder 2">
            <a:extLst>
              <a:ext uri="{FF2B5EF4-FFF2-40B4-BE49-F238E27FC236}">
                <a16:creationId xmlns:a16="http://schemas.microsoft.com/office/drawing/2014/main" id="{4BB04C3C-6327-E668-A729-30F617C1C911}"/>
              </a:ext>
            </a:extLst>
          </p:cNvPr>
          <p:cNvSpPr>
            <a:spLocks noGrp="1"/>
          </p:cNvSpPr>
          <p:nvPr>
            <p:ph idx="1"/>
          </p:nvPr>
        </p:nvSpPr>
        <p:spPr/>
        <p:txBody>
          <a:bodyPr/>
          <a:lstStyle/>
          <a:p>
            <a:r>
              <a:rPr lang="en-US" dirty="0"/>
              <a:t>800+ Billion events written.</a:t>
            </a:r>
          </a:p>
          <a:p>
            <a:r>
              <a:rPr lang="en-US" dirty="0"/>
              <a:t>50 petabyte data warehouse.</a:t>
            </a:r>
          </a:p>
          <a:p>
            <a:r>
              <a:rPr lang="en-US" dirty="0"/>
              <a:t>4 petabyte DW reads.</a:t>
            </a:r>
          </a:p>
          <a:p>
            <a:r>
              <a:rPr lang="en-US" dirty="0"/>
              <a:t>300 terabyte DW writes.</a:t>
            </a:r>
          </a:p>
        </p:txBody>
      </p:sp>
    </p:spTree>
    <p:extLst>
      <p:ext uri="{BB962C8B-B14F-4D97-AF65-F5344CB8AC3E}">
        <p14:creationId xmlns:p14="http://schemas.microsoft.com/office/powerpoint/2010/main" val="21733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EC9B-ED2B-059A-A85D-BCCDB9EFC9C0}"/>
              </a:ext>
            </a:extLst>
          </p:cNvPr>
          <p:cNvSpPr>
            <a:spLocks noGrp="1"/>
          </p:cNvSpPr>
          <p:nvPr>
            <p:ph type="title"/>
          </p:nvPr>
        </p:nvSpPr>
        <p:spPr/>
        <p:txBody>
          <a:bodyPr/>
          <a:lstStyle/>
          <a:p>
            <a:r>
              <a:rPr lang="en-US" dirty="0"/>
              <a:t>Services </a:t>
            </a:r>
            <a:r>
              <a:rPr lang="en-US" dirty="0">
                <a:solidFill>
                  <a:srgbClr val="FF0000"/>
                </a:solidFill>
              </a:rPr>
              <a:t>Netflix</a:t>
            </a:r>
            <a:r>
              <a:rPr lang="en-US" dirty="0"/>
              <a:t> Provide?</a:t>
            </a:r>
          </a:p>
        </p:txBody>
      </p:sp>
      <p:sp>
        <p:nvSpPr>
          <p:cNvPr id="3" name="Content Placeholder 2">
            <a:extLst>
              <a:ext uri="{FF2B5EF4-FFF2-40B4-BE49-F238E27FC236}">
                <a16:creationId xmlns:a16="http://schemas.microsoft.com/office/drawing/2014/main" id="{230A0206-F019-02A3-1A63-8BCEA0718FF4}"/>
              </a:ext>
            </a:extLst>
          </p:cNvPr>
          <p:cNvSpPr>
            <a:spLocks noGrp="1"/>
          </p:cNvSpPr>
          <p:nvPr>
            <p:ph idx="1"/>
          </p:nvPr>
        </p:nvSpPr>
        <p:spPr/>
        <p:txBody>
          <a:bodyPr/>
          <a:lstStyle/>
          <a:p>
            <a:r>
              <a:rPr lang="en-US" dirty="0"/>
              <a:t>Award winning Movies/TV shows (Obviously)</a:t>
            </a:r>
          </a:p>
          <a:p>
            <a:r>
              <a:rPr lang="en-US" dirty="0"/>
              <a:t>Unlimited high quality video streaming.</a:t>
            </a:r>
          </a:p>
          <a:p>
            <a:r>
              <a:rPr lang="en-US" dirty="0"/>
              <a:t>Personalized(User) Recommendations.</a:t>
            </a:r>
          </a:p>
          <a:p>
            <a:r>
              <a:rPr lang="en-US" dirty="0"/>
              <a:t>Film Production, On Demand Video Plans etc..</a:t>
            </a:r>
          </a:p>
          <a:p>
            <a:endParaRPr lang="en-US" dirty="0"/>
          </a:p>
          <a:p>
            <a:endParaRPr lang="en-US" dirty="0"/>
          </a:p>
        </p:txBody>
      </p:sp>
    </p:spTree>
    <p:extLst>
      <p:ext uri="{BB962C8B-B14F-4D97-AF65-F5344CB8AC3E}">
        <p14:creationId xmlns:p14="http://schemas.microsoft.com/office/powerpoint/2010/main" val="204807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1E27-E8B2-3DEB-8710-B909116D93AE}"/>
              </a:ext>
            </a:extLst>
          </p:cNvPr>
          <p:cNvSpPr>
            <a:spLocks noGrp="1"/>
          </p:cNvSpPr>
          <p:nvPr>
            <p:ph type="title"/>
          </p:nvPr>
        </p:nvSpPr>
        <p:spPr/>
        <p:txBody>
          <a:bodyPr/>
          <a:lstStyle/>
          <a:p>
            <a:r>
              <a:rPr lang="en-US" dirty="0"/>
              <a:t>Back to Subject, </a:t>
            </a:r>
            <a:r>
              <a:rPr lang="en-US" dirty="0">
                <a:solidFill>
                  <a:srgbClr val="FF0000"/>
                </a:solidFill>
              </a:rPr>
              <a:t>BUSINESS RULES</a:t>
            </a:r>
          </a:p>
        </p:txBody>
      </p:sp>
      <p:sp>
        <p:nvSpPr>
          <p:cNvPr id="3" name="Content Placeholder 2">
            <a:extLst>
              <a:ext uri="{FF2B5EF4-FFF2-40B4-BE49-F238E27FC236}">
                <a16:creationId xmlns:a16="http://schemas.microsoft.com/office/drawing/2014/main" id="{03516EE1-88DA-D916-3FCF-FDDF94148583}"/>
              </a:ext>
            </a:extLst>
          </p:cNvPr>
          <p:cNvSpPr>
            <a:spLocks noGrp="1"/>
          </p:cNvSpPr>
          <p:nvPr>
            <p:ph idx="1"/>
          </p:nvPr>
        </p:nvSpPr>
        <p:spPr/>
        <p:txBody>
          <a:bodyPr>
            <a:normAutofit fontScale="92500"/>
          </a:bodyPr>
          <a:lstStyle/>
          <a:p>
            <a:r>
              <a:rPr lang="en-US" dirty="0"/>
              <a:t>Netflix is primarily driven by two factors: USERS and CONTENT.</a:t>
            </a:r>
          </a:p>
          <a:p>
            <a:r>
              <a:rPr lang="en-US" dirty="0"/>
              <a:t>Content is classified into </a:t>
            </a:r>
          </a:p>
          <a:p>
            <a:pPr lvl="1"/>
            <a:r>
              <a:rPr lang="en-US" dirty="0"/>
              <a:t>Movies</a:t>
            </a:r>
          </a:p>
          <a:p>
            <a:pPr lvl="1"/>
            <a:r>
              <a:rPr lang="en-US" dirty="0"/>
              <a:t>TV Shows/Series</a:t>
            </a:r>
          </a:p>
          <a:p>
            <a:r>
              <a:rPr lang="en-US" dirty="0"/>
              <a:t>Content can either be a Movie or TV show but not both.</a:t>
            </a:r>
          </a:p>
          <a:p>
            <a:r>
              <a:rPr lang="en-US" dirty="0"/>
              <a:t>To view the content, the customer must purchase a subscription.</a:t>
            </a:r>
          </a:p>
          <a:p>
            <a:endParaRPr lang="en-US" dirty="0"/>
          </a:p>
        </p:txBody>
      </p:sp>
    </p:spTree>
    <p:extLst>
      <p:ext uri="{BB962C8B-B14F-4D97-AF65-F5344CB8AC3E}">
        <p14:creationId xmlns:p14="http://schemas.microsoft.com/office/powerpoint/2010/main" val="1557494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88071-551D-5A76-C06D-952DDC5BA20F}"/>
              </a:ext>
            </a:extLst>
          </p:cNvPr>
          <p:cNvSpPr>
            <a:spLocks noGrp="1"/>
          </p:cNvSpPr>
          <p:nvPr>
            <p:ph idx="1"/>
          </p:nvPr>
        </p:nvSpPr>
        <p:spPr>
          <a:xfrm>
            <a:off x="762000" y="785814"/>
            <a:ext cx="10668000" cy="5318270"/>
          </a:xfrm>
        </p:spPr>
        <p:txBody>
          <a:bodyPr>
            <a:normAutofit fontScale="85000" lnSpcReduction="20000"/>
          </a:bodyPr>
          <a:lstStyle/>
          <a:p>
            <a:r>
              <a:rPr lang="en-US" dirty="0"/>
              <a:t>Each content has a ContentID that uniquely identifies it, as well as the title, release date, genre, IMDB ratings, and director/producer name. The number of seasons of a TV show is an attribute for TV show, while the duration of a film is an attribute for Movies.</a:t>
            </a:r>
          </a:p>
          <a:p>
            <a:endParaRPr lang="en-US" dirty="0"/>
          </a:p>
          <a:p>
            <a:r>
              <a:rPr lang="en-US" dirty="0"/>
              <a:t>CustomerID is a unique identifier that is used to identify each customer. Name, Address, Email, and Phone Number are some of the other properties.</a:t>
            </a:r>
          </a:p>
          <a:p>
            <a:endParaRPr lang="en-US" dirty="0"/>
          </a:p>
          <a:p>
            <a:r>
              <a:rPr lang="en-US" dirty="0"/>
              <a:t>SubscriptionID is a unique identifier that is used to identify the subscription, other attributes being subscription type, Price, subscription &amp; Expiry Date.</a:t>
            </a:r>
          </a:p>
        </p:txBody>
      </p:sp>
    </p:spTree>
    <p:extLst>
      <p:ext uri="{BB962C8B-B14F-4D97-AF65-F5344CB8AC3E}">
        <p14:creationId xmlns:p14="http://schemas.microsoft.com/office/powerpoint/2010/main" val="160871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F7DBD-3493-8F2A-66DD-5E80EBFA151E}"/>
              </a:ext>
            </a:extLst>
          </p:cNvPr>
          <p:cNvSpPr>
            <a:spLocks noGrp="1"/>
          </p:cNvSpPr>
          <p:nvPr>
            <p:ph idx="1"/>
          </p:nvPr>
        </p:nvSpPr>
        <p:spPr>
          <a:xfrm>
            <a:off x="762000" y="785814"/>
            <a:ext cx="10668000" cy="5318270"/>
          </a:xfrm>
        </p:spPr>
        <p:txBody>
          <a:bodyPr>
            <a:normAutofit fontScale="77500" lnSpcReduction="20000"/>
          </a:bodyPr>
          <a:lstStyle/>
          <a:p>
            <a:r>
              <a:rPr lang="en-US" dirty="0"/>
              <a:t>This platform has a unique feature known as Xray. It includes information about the actors and actresses who appeared in the film, as well as information about the film itself, including any accolades received.</a:t>
            </a:r>
          </a:p>
          <a:p>
            <a:endParaRPr lang="en-US" dirty="0"/>
          </a:p>
          <a:p>
            <a:r>
              <a:rPr lang="en-US" dirty="0"/>
              <a:t>This Platform will establish a profile for a player (actor or actress) who is in the film. Each player is assigned a unique profileID, as well as their name, birth date, birthplace, and the name of the character they played in the movies. </a:t>
            </a:r>
          </a:p>
          <a:p>
            <a:endParaRPr lang="en-US" dirty="0"/>
          </a:p>
          <a:p>
            <a:r>
              <a:rPr lang="en-US" dirty="0"/>
              <a:t>Xray also shows whether the movie or the character has received any awards. The award contains the name of the award and the year in which it was given out. If it is given for a movie, it contains the title of the film; if it is given for a player, it contains the name of the player.</a:t>
            </a:r>
          </a:p>
        </p:txBody>
      </p:sp>
    </p:spTree>
    <p:extLst>
      <p:ext uri="{BB962C8B-B14F-4D97-AF65-F5344CB8AC3E}">
        <p14:creationId xmlns:p14="http://schemas.microsoft.com/office/powerpoint/2010/main" val="404197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33B9-937F-5A17-1BC9-FF92D3CC835D}"/>
              </a:ext>
            </a:extLst>
          </p:cNvPr>
          <p:cNvSpPr>
            <a:spLocks noGrp="1"/>
          </p:cNvSpPr>
          <p:nvPr>
            <p:ph type="title"/>
          </p:nvPr>
        </p:nvSpPr>
        <p:spPr>
          <a:xfrm>
            <a:off x="461962" y="0"/>
            <a:ext cx="10668000" cy="895350"/>
          </a:xfrm>
        </p:spPr>
        <p:txBody>
          <a:bodyPr/>
          <a:lstStyle/>
          <a:p>
            <a:r>
              <a:rPr lang="en-US" dirty="0">
                <a:solidFill>
                  <a:srgbClr val="FF0000"/>
                </a:solidFill>
              </a:rPr>
              <a:t>Entity-Relationship Diagram</a:t>
            </a:r>
          </a:p>
        </p:txBody>
      </p:sp>
      <p:pic>
        <p:nvPicPr>
          <p:cNvPr id="6" name="Content Placeholder 5" descr="Diagram&#10;&#10;Description automatically generated">
            <a:extLst>
              <a:ext uri="{FF2B5EF4-FFF2-40B4-BE49-F238E27FC236}">
                <a16:creationId xmlns:a16="http://schemas.microsoft.com/office/drawing/2014/main" id="{B22CFCFC-41B4-EFA8-E741-77FE703227CA}"/>
              </a:ext>
            </a:extLst>
          </p:cNvPr>
          <p:cNvPicPr>
            <a:picLocks noGrp="1" noChangeAspect="1"/>
          </p:cNvPicPr>
          <p:nvPr>
            <p:ph idx="1"/>
          </p:nvPr>
        </p:nvPicPr>
        <p:blipFill>
          <a:blip r:embed="rId2"/>
          <a:stretch>
            <a:fillRect/>
          </a:stretch>
        </p:blipFill>
        <p:spPr>
          <a:xfrm>
            <a:off x="1743075" y="785814"/>
            <a:ext cx="8621908" cy="6072186"/>
          </a:xfrm>
        </p:spPr>
      </p:pic>
    </p:spTree>
    <p:extLst>
      <p:ext uri="{BB962C8B-B14F-4D97-AF65-F5344CB8AC3E}">
        <p14:creationId xmlns:p14="http://schemas.microsoft.com/office/powerpoint/2010/main" val="3356250116"/>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290</TotalTime>
  <Words>811</Words>
  <Application>Microsoft Macintosh PowerPoint</Application>
  <PresentationFormat>Widescreen</PresentationFormat>
  <Paragraphs>81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Avenir Next LT Pro Light</vt:lpstr>
      <vt:lpstr>Sitka Subheading</vt:lpstr>
      <vt:lpstr>PebbleVTI</vt:lpstr>
      <vt:lpstr>DATABASE MGMT PROJECT</vt:lpstr>
      <vt:lpstr>NETFLIX</vt:lpstr>
      <vt:lpstr>Numbers! Because Numbers are business</vt:lpstr>
      <vt:lpstr>Data Numbers!</vt:lpstr>
      <vt:lpstr>Services Netflix Provide?</vt:lpstr>
      <vt:lpstr>Back to Subject, BUSINESS RULES</vt:lpstr>
      <vt:lpstr>PowerPoint Presentation</vt:lpstr>
      <vt:lpstr>PowerPoint Presentation</vt:lpstr>
      <vt:lpstr>Entity-Relationship Diagram</vt:lpstr>
      <vt:lpstr>Relational Model</vt:lpstr>
      <vt:lpstr>Tables</vt:lpstr>
      <vt:lpstr>Subquery</vt:lpstr>
      <vt:lpstr>Subscribers from California in Customer Table</vt:lpstr>
      <vt:lpstr>Inner Join</vt:lpstr>
      <vt:lpstr>Left Join</vt:lpstr>
      <vt:lpstr>Right Join</vt:lpstr>
      <vt:lpstr>Group By</vt:lpstr>
      <vt:lpstr>View (California Users)</vt:lpstr>
      <vt:lpstr>View (Basic Users)</vt:lpstr>
      <vt:lpstr>Stored Procedure</vt:lpstr>
      <vt:lpstr>Stored Procedure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MGMT PROJECT</dc:title>
  <dc:creator>Dileep Lingamallu</dc:creator>
  <cp:lastModifiedBy>Dileep Lingamallu</cp:lastModifiedBy>
  <cp:revision>9</cp:revision>
  <dcterms:created xsi:type="dcterms:W3CDTF">2022-05-03T22:41:54Z</dcterms:created>
  <dcterms:modified xsi:type="dcterms:W3CDTF">2023-01-18T08:45:26Z</dcterms:modified>
</cp:coreProperties>
</file>