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1" r:id="rId6"/>
    <p:sldId id="260" r:id="rId7"/>
    <p:sldId id="259" r:id="rId8"/>
    <p:sldId id="263" r:id="rId9"/>
    <p:sldId id="265" r:id="rId10"/>
    <p:sldId id="266" r:id="rId11"/>
    <p:sldId id="264"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9/28/2022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5CE79-7D9D-2F1B-D1E4-29E653CF882F}"/>
              </a:ext>
            </a:extLst>
          </p:cNvPr>
          <p:cNvSpPr>
            <a:spLocks noGrp="1"/>
          </p:cNvSpPr>
          <p:nvPr>
            <p:ph type="ctrTitle"/>
          </p:nvPr>
        </p:nvSpPr>
        <p:spPr>
          <a:xfrm>
            <a:off x="5390147" y="596766"/>
            <a:ext cx="5769978" cy="3368842"/>
          </a:xfrm>
        </p:spPr>
        <p:txBody>
          <a:bodyPr/>
          <a:lstStyle/>
          <a:p>
            <a:r>
              <a:rPr lang="en-IN" b="1" dirty="0"/>
              <a:t>Data engineering</a:t>
            </a:r>
            <a:br>
              <a:rPr lang="en-IN" b="1" dirty="0"/>
            </a:br>
            <a:r>
              <a:rPr lang="en-IN" b="1" dirty="0"/>
              <a:t> project</a:t>
            </a:r>
          </a:p>
        </p:txBody>
      </p:sp>
      <p:sp>
        <p:nvSpPr>
          <p:cNvPr id="3" name="Subtitle 2">
            <a:extLst>
              <a:ext uri="{FF2B5EF4-FFF2-40B4-BE49-F238E27FC236}">
                <a16:creationId xmlns:a16="http://schemas.microsoft.com/office/drawing/2014/main" id="{4CB14A07-9080-33B4-A647-7DCE5DE0884B}"/>
              </a:ext>
            </a:extLst>
          </p:cNvPr>
          <p:cNvSpPr>
            <a:spLocks noGrp="1"/>
          </p:cNvSpPr>
          <p:nvPr>
            <p:ph type="subTitle" idx="1"/>
          </p:nvPr>
        </p:nvSpPr>
        <p:spPr>
          <a:xfrm>
            <a:off x="3962399" y="4385732"/>
            <a:ext cx="7197726" cy="2034319"/>
          </a:xfrm>
        </p:spPr>
        <p:txBody>
          <a:bodyPr>
            <a:normAutofit lnSpcReduction="10000"/>
          </a:bodyPr>
          <a:lstStyle/>
          <a:p>
            <a:r>
              <a:rPr lang="en-IN" dirty="0"/>
              <a:t>By-</a:t>
            </a:r>
          </a:p>
          <a:p>
            <a:r>
              <a:rPr lang="en-IN"/>
              <a:t>Ramesh</a:t>
            </a:r>
            <a:endParaRPr lang="en-IN" dirty="0"/>
          </a:p>
          <a:p>
            <a:r>
              <a:rPr lang="en-IN" dirty="0"/>
              <a:t>Dileep</a:t>
            </a:r>
          </a:p>
          <a:p>
            <a:r>
              <a:rPr lang="en-IN" dirty="0"/>
              <a:t>Lokesh</a:t>
            </a:r>
          </a:p>
          <a:p>
            <a:r>
              <a:rPr lang="en-IN" dirty="0" err="1"/>
              <a:t>charan</a:t>
            </a:r>
            <a:endParaRPr lang="en-IN" dirty="0"/>
          </a:p>
          <a:p>
            <a:endParaRPr lang="en-IN" dirty="0"/>
          </a:p>
        </p:txBody>
      </p:sp>
      <p:pic>
        <p:nvPicPr>
          <p:cNvPr id="5" name="Picture 4">
            <a:extLst>
              <a:ext uri="{FF2B5EF4-FFF2-40B4-BE49-F238E27FC236}">
                <a16:creationId xmlns:a16="http://schemas.microsoft.com/office/drawing/2014/main" id="{E5082711-F6D4-AF4D-33F6-CCAA950A1DB3}"/>
              </a:ext>
            </a:extLst>
          </p:cNvPr>
          <p:cNvPicPr>
            <a:picLocks noChangeAspect="1"/>
          </p:cNvPicPr>
          <p:nvPr/>
        </p:nvPicPr>
        <p:blipFill>
          <a:blip r:embed="rId2"/>
          <a:stretch>
            <a:fillRect/>
          </a:stretch>
        </p:blipFill>
        <p:spPr>
          <a:xfrm>
            <a:off x="0" y="0"/>
            <a:ext cx="6189044" cy="6858000"/>
          </a:xfrm>
          <a:prstGeom prst="rect">
            <a:avLst/>
          </a:prstGeom>
        </p:spPr>
      </p:pic>
    </p:spTree>
    <p:extLst>
      <p:ext uri="{BB962C8B-B14F-4D97-AF65-F5344CB8AC3E}">
        <p14:creationId xmlns:p14="http://schemas.microsoft.com/office/powerpoint/2010/main" val="744502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BBF4-8F77-2C0A-7783-5D164BC20B3B}"/>
              </a:ext>
            </a:extLst>
          </p:cNvPr>
          <p:cNvSpPr>
            <a:spLocks noGrp="1"/>
          </p:cNvSpPr>
          <p:nvPr>
            <p:ph type="title"/>
          </p:nvPr>
        </p:nvSpPr>
        <p:spPr>
          <a:xfrm>
            <a:off x="685801" y="231006"/>
            <a:ext cx="10131425" cy="904775"/>
          </a:xfrm>
        </p:spPr>
        <p:txBody>
          <a:bodyPr>
            <a:normAutofit/>
          </a:bodyPr>
          <a:lstStyle/>
          <a:p>
            <a:r>
              <a:rPr lang="en-IN" b="1" dirty="0">
                <a:latin typeface="Arial" panose="020B0604020202020204" pitchFamily="34" charset="0"/>
                <a:cs typeface="Arial" panose="020B0604020202020204" pitchFamily="34" charset="0"/>
              </a:rPr>
              <a:t>ARCHITECTURE OF MYSQL</a:t>
            </a:r>
          </a:p>
        </p:txBody>
      </p:sp>
      <p:pic>
        <p:nvPicPr>
          <p:cNvPr id="5" name="Content Placeholder 4">
            <a:extLst>
              <a:ext uri="{FF2B5EF4-FFF2-40B4-BE49-F238E27FC236}">
                <a16:creationId xmlns:a16="http://schemas.microsoft.com/office/drawing/2014/main" id="{3D2588AF-EAD6-32C2-A3CF-7FBD24A9B430}"/>
              </a:ext>
            </a:extLst>
          </p:cNvPr>
          <p:cNvPicPr>
            <a:picLocks noGrp="1" noChangeAspect="1"/>
          </p:cNvPicPr>
          <p:nvPr>
            <p:ph idx="1"/>
          </p:nvPr>
        </p:nvPicPr>
        <p:blipFill>
          <a:blip r:embed="rId2"/>
          <a:stretch>
            <a:fillRect/>
          </a:stretch>
        </p:blipFill>
        <p:spPr>
          <a:xfrm>
            <a:off x="1049153" y="1299411"/>
            <a:ext cx="10131425" cy="5327583"/>
          </a:xfrm>
        </p:spPr>
      </p:pic>
    </p:spTree>
    <p:extLst>
      <p:ext uri="{BB962C8B-B14F-4D97-AF65-F5344CB8AC3E}">
        <p14:creationId xmlns:p14="http://schemas.microsoft.com/office/powerpoint/2010/main" val="3419970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54C3-F386-9882-F0A5-123DE805748D}"/>
              </a:ext>
            </a:extLst>
          </p:cNvPr>
          <p:cNvSpPr>
            <a:spLocks noGrp="1"/>
          </p:cNvSpPr>
          <p:nvPr>
            <p:ph type="title"/>
          </p:nvPr>
        </p:nvSpPr>
        <p:spPr/>
        <p:txBody>
          <a:bodyPr>
            <a:normAutofit/>
          </a:bodyPr>
          <a:lstStyle/>
          <a:p>
            <a:r>
              <a:rPr lang="en-IN" sz="3200" b="1" dirty="0">
                <a:latin typeface="Arial" panose="020B0604020202020204" pitchFamily="34" charset="0"/>
                <a:cs typeface="Arial" panose="020B0604020202020204" pitchFamily="34" charset="0"/>
              </a:rPr>
              <a:t>dataset</a:t>
            </a:r>
          </a:p>
        </p:txBody>
      </p:sp>
      <p:pic>
        <p:nvPicPr>
          <p:cNvPr id="5" name="Content Placeholder 4">
            <a:extLst>
              <a:ext uri="{FF2B5EF4-FFF2-40B4-BE49-F238E27FC236}">
                <a16:creationId xmlns:a16="http://schemas.microsoft.com/office/drawing/2014/main" id="{652062A2-502C-2793-3732-E6F6B26D3528}"/>
              </a:ext>
            </a:extLst>
          </p:cNvPr>
          <p:cNvPicPr>
            <a:picLocks noGrp="1" noChangeAspect="1"/>
          </p:cNvPicPr>
          <p:nvPr>
            <p:ph idx="1"/>
          </p:nvPr>
        </p:nvPicPr>
        <p:blipFill>
          <a:blip r:embed="rId2"/>
          <a:stretch>
            <a:fillRect/>
          </a:stretch>
        </p:blipFill>
        <p:spPr>
          <a:xfrm>
            <a:off x="991001" y="1857676"/>
            <a:ext cx="10209997" cy="3580598"/>
          </a:xfrm>
        </p:spPr>
      </p:pic>
    </p:spTree>
    <p:extLst>
      <p:ext uri="{BB962C8B-B14F-4D97-AF65-F5344CB8AC3E}">
        <p14:creationId xmlns:p14="http://schemas.microsoft.com/office/powerpoint/2010/main" val="2252320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075F-0B5B-B5EC-3595-950238CD12FF}"/>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Results</a:t>
            </a:r>
          </a:p>
        </p:txBody>
      </p:sp>
      <p:pic>
        <p:nvPicPr>
          <p:cNvPr id="5" name="Content Placeholder 4">
            <a:extLst>
              <a:ext uri="{FF2B5EF4-FFF2-40B4-BE49-F238E27FC236}">
                <a16:creationId xmlns:a16="http://schemas.microsoft.com/office/drawing/2014/main" id="{2A63D4C5-75D9-BEFD-9EC5-526659510776}"/>
              </a:ext>
            </a:extLst>
          </p:cNvPr>
          <p:cNvPicPr>
            <a:picLocks noGrp="1" noChangeAspect="1"/>
          </p:cNvPicPr>
          <p:nvPr>
            <p:ph idx="1"/>
          </p:nvPr>
        </p:nvPicPr>
        <p:blipFill>
          <a:blip r:embed="rId2"/>
          <a:stretch>
            <a:fillRect/>
          </a:stretch>
        </p:blipFill>
        <p:spPr>
          <a:xfrm>
            <a:off x="996983" y="2065866"/>
            <a:ext cx="2930123" cy="3728542"/>
          </a:xfrm>
        </p:spPr>
      </p:pic>
      <p:pic>
        <p:nvPicPr>
          <p:cNvPr id="7" name="Picture 6">
            <a:extLst>
              <a:ext uri="{FF2B5EF4-FFF2-40B4-BE49-F238E27FC236}">
                <a16:creationId xmlns:a16="http://schemas.microsoft.com/office/drawing/2014/main" id="{F62402E9-162B-A2EB-2F8E-386B6BD3FF5E}"/>
              </a:ext>
            </a:extLst>
          </p:cNvPr>
          <p:cNvPicPr>
            <a:picLocks noChangeAspect="1"/>
          </p:cNvPicPr>
          <p:nvPr/>
        </p:nvPicPr>
        <p:blipFill>
          <a:blip r:embed="rId3"/>
          <a:stretch>
            <a:fillRect/>
          </a:stretch>
        </p:blipFill>
        <p:spPr>
          <a:xfrm>
            <a:off x="8508734" y="2545435"/>
            <a:ext cx="3141844" cy="2726267"/>
          </a:xfrm>
          <a:prstGeom prst="rect">
            <a:avLst/>
          </a:prstGeom>
        </p:spPr>
      </p:pic>
      <p:pic>
        <p:nvPicPr>
          <p:cNvPr id="9" name="Picture 8">
            <a:extLst>
              <a:ext uri="{FF2B5EF4-FFF2-40B4-BE49-F238E27FC236}">
                <a16:creationId xmlns:a16="http://schemas.microsoft.com/office/drawing/2014/main" id="{F81093EF-1940-25D9-E126-EFE5C2A272EB}"/>
              </a:ext>
            </a:extLst>
          </p:cNvPr>
          <p:cNvPicPr>
            <a:picLocks noChangeAspect="1"/>
          </p:cNvPicPr>
          <p:nvPr/>
        </p:nvPicPr>
        <p:blipFill>
          <a:blip r:embed="rId4"/>
          <a:stretch>
            <a:fillRect/>
          </a:stretch>
        </p:blipFill>
        <p:spPr>
          <a:xfrm>
            <a:off x="4568528" y="2545436"/>
            <a:ext cx="3054944" cy="2726266"/>
          </a:xfrm>
          <a:prstGeom prst="rect">
            <a:avLst/>
          </a:prstGeom>
        </p:spPr>
      </p:pic>
    </p:spTree>
    <p:extLst>
      <p:ext uri="{BB962C8B-B14F-4D97-AF65-F5344CB8AC3E}">
        <p14:creationId xmlns:p14="http://schemas.microsoft.com/office/powerpoint/2010/main" val="2352287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53278-BB87-AACD-D697-10104FAEB538}"/>
              </a:ext>
            </a:extLst>
          </p:cNvPr>
          <p:cNvSpPr>
            <a:spLocks noGrp="1"/>
          </p:cNvSpPr>
          <p:nvPr>
            <p:ph type="title"/>
          </p:nvPr>
        </p:nvSpPr>
        <p:spPr>
          <a:xfrm>
            <a:off x="1" y="0"/>
            <a:ext cx="10817226" cy="798897"/>
          </a:xfrm>
        </p:spPr>
        <p:txBody>
          <a:bodyPr>
            <a:normAutofit/>
          </a:bodyPr>
          <a:lstStyle/>
          <a:p>
            <a:r>
              <a:rPr lang="en-IN" sz="3200" dirty="0">
                <a:latin typeface="Arial" panose="020B0604020202020204" pitchFamily="34" charset="0"/>
                <a:cs typeface="Arial" panose="020B0604020202020204" pitchFamily="34" charset="0"/>
              </a:rPr>
              <a:t>Results</a:t>
            </a:r>
          </a:p>
        </p:txBody>
      </p:sp>
      <p:pic>
        <p:nvPicPr>
          <p:cNvPr id="5" name="Content Placeholder 4">
            <a:extLst>
              <a:ext uri="{FF2B5EF4-FFF2-40B4-BE49-F238E27FC236}">
                <a16:creationId xmlns:a16="http://schemas.microsoft.com/office/drawing/2014/main" id="{46162C57-5BF2-D6E5-C927-DEBCA2E7681B}"/>
              </a:ext>
            </a:extLst>
          </p:cNvPr>
          <p:cNvPicPr>
            <a:picLocks noGrp="1" noChangeAspect="1"/>
          </p:cNvPicPr>
          <p:nvPr>
            <p:ph idx="1"/>
          </p:nvPr>
        </p:nvPicPr>
        <p:blipFill>
          <a:blip r:embed="rId2"/>
          <a:stretch>
            <a:fillRect/>
          </a:stretch>
        </p:blipFill>
        <p:spPr>
          <a:xfrm>
            <a:off x="0" y="798898"/>
            <a:ext cx="12192000" cy="6097604"/>
          </a:xfrm>
        </p:spPr>
      </p:pic>
    </p:spTree>
    <p:extLst>
      <p:ext uri="{BB962C8B-B14F-4D97-AF65-F5344CB8AC3E}">
        <p14:creationId xmlns:p14="http://schemas.microsoft.com/office/powerpoint/2010/main" val="1525375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Slide 24 PowerPoint Template">
            <a:extLst>
              <a:ext uri="{FF2B5EF4-FFF2-40B4-BE49-F238E27FC236}">
                <a16:creationId xmlns:a16="http://schemas.microsoft.com/office/drawing/2014/main" id="{2A95111C-1433-E408-FE22-ACB96296C4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1E6BA14-655F-1C10-4C25-19411637A492}"/>
              </a:ext>
            </a:extLst>
          </p:cNvPr>
          <p:cNvPicPr>
            <a:picLocks noChangeAspect="1"/>
          </p:cNvPicPr>
          <p:nvPr/>
        </p:nvPicPr>
        <p:blipFill>
          <a:blip r:embed="rId3"/>
          <a:stretch>
            <a:fillRect/>
          </a:stretch>
        </p:blipFill>
        <p:spPr>
          <a:xfrm>
            <a:off x="5124218" y="6232646"/>
            <a:ext cx="2521080" cy="514376"/>
          </a:xfrm>
          <a:prstGeom prst="rect">
            <a:avLst/>
          </a:prstGeom>
        </p:spPr>
      </p:pic>
    </p:spTree>
    <p:extLst>
      <p:ext uri="{BB962C8B-B14F-4D97-AF65-F5344CB8AC3E}">
        <p14:creationId xmlns:p14="http://schemas.microsoft.com/office/powerpoint/2010/main" val="99922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E1D7-482B-FF06-490F-C4BA366169F1}"/>
              </a:ext>
            </a:extLst>
          </p:cNvPr>
          <p:cNvSpPr>
            <a:spLocks noGrp="1"/>
          </p:cNvSpPr>
          <p:nvPr>
            <p:ph type="title"/>
          </p:nvPr>
        </p:nvSpPr>
        <p:spPr>
          <a:xfrm>
            <a:off x="685801" y="298384"/>
            <a:ext cx="10131425" cy="768416"/>
          </a:xfrm>
        </p:spPr>
        <p:txBody>
          <a:bodyPr>
            <a:normAutofit/>
          </a:bodyPr>
          <a:lstStyle/>
          <a:p>
            <a:r>
              <a:rPr lang="en-IN" sz="3200" b="1"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C2E831F7-F662-D151-A1F9-CC8712114DB3}"/>
              </a:ext>
            </a:extLst>
          </p:cNvPr>
          <p:cNvSpPr>
            <a:spLocks noGrp="1"/>
          </p:cNvSpPr>
          <p:nvPr>
            <p:ph idx="1"/>
          </p:nvPr>
        </p:nvSpPr>
        <p:spPr>
          <a:xfrm>
            <a:off x="685801" y="1280160"/>
            <a:ext cx="10131425" cy="5188017"/>
          </a:xfrm>
        </p:spPr>
        <p:txBody>
          <a:bodyPr>
            <a:normAutofit/>
          </a:bodyPr>
          <a:lstStyle/>
          <a:p>
            <a:r>
              <a:rPr lang="en-US" sz="2000" dirty="0"/>
              <a:t>We need to do is the transformations on the given information of patients and update the data in MySQL table. </a:t>
            </a:r>
          </a:p>
          <a:p>
            <a:r>
              <a:rPr lang="en-US" sz="2000" dirty="0"/>
              <a:t>PySpark Transformations :</a:t>
            </a:r>
          </a:p>
          <a:p>
            <a:pPr marL="0" indent="0">
              <a:buNone/>
            </a:pPr>
            <a:r>
              <a:rPr lang="en-US" sz="2000" dirty="0"/>
              <a:t>1. What type of work has more cases of stroke.</a:t>
            </a:r>
          </a:p>
          <a:p>
            <a:pPr marL="0" indent="0">
              <a:buNone/>
            </a:pPr>
            <a:r>
              <a:rPr lang="en-US" sz="2000" dirty="0"/>
              <a:t>2. Who participated in this clinic measurement. How many Female/Male have a stroke.</a:t>
            </a:r>
          </a:p>
          <a:p>
            <a:pPr marL="0" indent="0">
              <a:buNone/>
            </a:pPr>
            <a:r>
              <a:rPr lang="en-US" sz="2000" dirty="0"/>
              <a:t>3. Dataset has missing values for smoking_status and </a:t>
            </a:r>
            <a:r>
              <a:rPr lang="en-US" sz="2000" dirty="0" err="1"/>
              <a:t>bmi</a:t>
            </a:r>
            <a:r>
              <a:rPr lang="en-US" sz="2000" dirty="0"/>
              <a:t>  parameters, fill out smoking_status with a  value of ‘No info’ and </a:t>
            </a:r>
            <a:r>
              <a:rPr lang="en-US" sz="2000" dirty="0" err="1"/>
              <a:t>bmi</a:t>
            </a:r>
            <a:r>
              <a:rPr lang="en-US" sz="2000" dirty="0"/>
              <a:t> parameter with mean value.  </a:t>
            </a:r>
          </a:p>
          <a:p>
            <a:pPr marL="0" indent="0">
              <a:buNone/>
            </a:pPr>
            <a:r>
              <a:rPr lang="en-US" sz="2000" dirty="0"/>
              <a:t>4. Calculate the number of stroke cases for people for age between 40-50 yrs,50-60 </a:t>
            </a:r>
            <a:r>
              <a:rPr lang="en-US" sz="2000" dirty="0" err="1"/>
              <a:t>yrs</a:t>
            </a:r>
            <a:r>
              <a:rPr lang="en-US" sz="2000" dirty="0"/>
              <a:t>, 60-70 </a:t>
            </a:r>
            <a:r>
              <a:rPr lang="en-US" sz="2000" dirty="0" err="1"/>
              <a:t>yrs</a:t>
            </a:r>
            <a:r>
              <a:rPr lang="en-US" sz="2000" dirty="0"/>
              <a:t> and above 70 yrs.</a:t>
            </a:r>
          </a:p>
          <a:p>
            <a:pPr marL="0" indent="0">
              <a:buNone/>
            </a:pPr>
            <a:r>
              <a:rPr lang="en-US" sz="2000" dirty="0"/>
              <a:t>5. Move data to Kafka topic .</a:t>
            </a:r>
          </a:p>
          <a:p>
            <a:endParaRPr lang="en-US" dirty="0"/>
          </a:p>
          <a:p>
            <a:pPr marL="0" indent="0">
              <a:buNone/>
            </a:pPr>
            <a:endParaRPr lang="en-IN" dirty="0"/>
          </a:p>
        </p:txBody>
      </p:sp>
    </p:spTree>
    <p:extLst>
      <p:ext uri="{BB962C8B-B14F-4D97-AF65-F5344CB8AC3E}">
        <p14:creationId xmlns:p14="http://schemas.microsoft.com/office/powerpoint/2010/main" val="2124917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6E13-73B4-E98B-0B88-C832A0DC9D2E}"/>
              </a:ext>
            </a:extLst>
          </p:cNvPr>
          <p:cNvSpPr>
            <a:spLocks noGrp="1"/>
          </p:cNvSpPr>
          <p:nvPr>
            <p:ph type="title"/>
          </p:nvPr>
        </p:nvSpPr>
        <p:spPr/>
        <p:txBody>
          <a:bodyPr>
            <a:normAutofit/>
          </a:bodyPr>
          <a:lstStyle/>
          <a:p>
            <a:r>
              <a:rPr lang="en-IN" sz="3200" b="1" dirty="0">
                <a:latin typeface="Arial" panose="020B0604020202020204" pitchFamily="34" charset="0"/>
                <a:cs typeface="Arial" panose="020B0604020202020204" pitchFamily="34" charset="0"/>
              </a:rPr>
              <a:t>Proposed Methods</a:t>
            </a:r>
            <a:endParaRPr lang="en-IN" sz="3200" dirty="0"/>
          </a:p>
        </p:txBody>
      </p:sp>
      <p:sp>
        <p:nvSpPr>
          <p:cNvPr id="3" name="Content Placeholder 2">
            <a:extLst>
              <a:ext uri="{FF2B5EF4-FFF2-40B4-BE49-F238E27FC236}">
                <a16:creationId xmlns:a16="http://schemas.microsoft.com/office/drawing/2014/main" id="{1EE5F016-8BFD-AF1F-BDD2-45B6053F75E3}"/>
              </a:ext>
            </a:extLst>
          </p:cNvPr>
          <p:cNvSpPr>
            <a:spLocks noGrp="1"/>
          </p:cNvSpPr>
          <p:nvPr>
            <p:ph idx="1"/>
          </p:nvPr>
        </p:nvSpPr>
        <p:spPr>
          <a:xfrm>
            <a:off x="685801" y="1857676"/>
            <a:ext cx="10131425" cy="2271561"/>
          </a:xfrm>
        </p:spPr>
        <p:txBody>
          <a:bodyPr/>
          <a:lstStyle/>
          <a:p>
            <a:r>
              <a:rPr lang="en-IN" dirty="0"/>
              <a:t>Apache Spark </a:t>
            </a:r>
          </a:p>
          <a:p>
            <a:r>
              <a:rPr lang="en-IN" dirty="0"/>
              <a:t>Apache Kafka</a:t>
            </a:r>
          </a:p>
          <a:p>
            <a:r>
              <a:rPr lang="en-IN" dirty="0"/>
              <a:t>MySQL database</a:t>
            </a:r>
          </a:p>
          <a:p>
            <a:pPr marL="0" indent="0">
              <a:buNone/>
            </a:pPr>
            <a:endParaRPr lang="en-IN" dirty="0"/>
          </a:p>
        </p:txBody>
      </p:sp>
    </p:spTree>
    <p:extLst>
      <p:ext uri="{BB962C8B-B14F-4D97-AF65-F5344CB8AC3E}">
        <p14:creationId xmlns:p14="http://schemas.microsoft.com/office/powerpoint/2010/main" val="410259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EC0F-9009-17B1-C507-EDC5724F0C68}"/>
              </a:ext>
            </a:extLst>
          </p:cNvPr>
          <p:cNvSpPr>
            <a:spLocks noGrp="1"/>
          </p:cNvSpPr>
          <p:nvPr>
            <p:ph type="title"/>
          </p:nvPr>
        </p:nvSpPr>
        <p:spPr>
          <a:xfrm>
            <a:off x="685801" y="609600"/>
            <a:ext cx="10820398" cy="1456267"/>
          </a:xfrm>
        </p:spPr>
        <p:txBody>
          <a:bodyPr>
            <a:normAutofit/>
          </a:bodyPr>
          <a:lstStyle/>
          <a:p>
            <a:r>
              <a:rPr lang="en-IN" sz="3200" b="1" dirty="0">
                <a:latin typeface="Arial" panose="020B0604020202020204" pitchFamily="34" charset="0"/>
                <a:cs typeface="Arial" panose="020B0604020202020204" pitchFamily="34" charset="0"/>
              </a:rPr>
              <a:t>Spark</a:t>
            </a:r>
          </a:p>
        </p:txBody>
      </p:sp>
      <p:sp>
        <p:nvSpPr>
          <p:cNvPr id="3" name="Content Placeholder 2">
            <a:extLst>
              <a:ext uri="{FF2B5EF4-FFF2-40B4-BE49-F238E27FC236}">
                <a16:creationId xmlns:a16="http://schemas.microsoft.com/office/drawing/2014/main" id="{0E9BF5B1-5851-1752-65FF-D0F76DCDD554}"/>
              </a:ext>
            </a:extLst>
          </p:cNvPr>
          <p:cNvSpPr>
            <a:spLocks noGrp="1"/>
          </p:cNvSpPr>
          <p:nvPr>
            <p:ph idx="1"/>
          </p:nvPr>
        </p:nvSpPr>
        <p:spPr>
          <a:xfrm>
            <a:off x="685801" y="1761423"/>
            <a:ext cx="10131425" cy="3030711"/>
          </a:xfrm>
        </p:spPr>
        <p:txBody>
          <a:bodyPr/>
          <a:lstStyle/>
          <a:p>
            <a:r>
              <a:rPr lang="en-US" sz="2000" dirty="0">
                <a:solidFill>
                  <a:schemeClr val="tx2"/>
                </a:solidFill>
                <a:latin typeface="museo-sans"/>
              </a:rPr>
              <a:t>Apache Spark is a data processing framework that can quickly perform processing tasks on large data sets</a:t>
            </a:r>
          </a:p>
          <a:p>
            <a:r>
              <a:rPr lang="en-US" sz="2000" dirty="0">
                <a:solidFill>
                  <a:schemeClr val="tx2"/>
                </a:solidFill>
                <a:latin typeface="museo-sans"/>
              </a:rPr>
              <a:t>Apache Spark is written in Scala programming language. To support Python with Spark.</a:t>
            </a:r>
          </a:p>
          <a:p>
            <a:r>
              <a:rPr lang="en-US" sz="2000" dirty="0">
                <a:solidFill>
                  <a:schemeClr val="tx2"/>
                </a:solidFill>
                <a:latin typeface="museo-sans"/>
              </a:rPr>
              <a:t>developed at the University of California</a:t>
            </a:r>
            <a:r>
              <a:rPr lang="en-US" b="0" i="0" dirty="0">
                <a:solidFill>
                  <a:srgbClr val="202122"/>
                </a:solidFill>
                <a:effectLst/>
                <a:latin typeface="Arial" panose="020B0604020202020204" pitchFamily="34" charset="0"/>
              </a:rPr>
              <a:t>.</a:t>
            </a:r>
            <a:endParaRPr lang="en-US" b="0" i="0" dirty="0">
              <a:solidFill>
                <a:srgbClr val="000000"/>
              </a:solidFill>
              <a:effectLst/>
              <a:latin typeface="Arial" panose="020B0604020202020204" pitchFamily="34" charset="0"/>
              <a:cs typeface="Arial" panose="020B0604020202020204" pitchFamily="34" charset="0"/>
            </a:endParaRPr>
          </a:p>
          <a:p>
            <a:endParaRPr lang="en-US" dirty="0">
              <a:solidFill>
                <a:srgbClr val="000000"/>
              </a:solidFill>
              <a:latin typeface="Arial" panose="020B0604020202020204" pitchFamily="34" charset="0"/>
              <a:cs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C071C8B3-B42C-B946-6DF9-319649142490}"/>
              </a:ext>
            </a:extLst>
          </p:cNvPr>
          <p:cNvPicPr>
            <a:picLocks noChangeAspect="1"/>
          </p:cNvPicPr>
          <p:nvPr/>
        </p:nvPicPr>
        <p:blipFill>
          <a:blip r:embed="rId2"/>
          <a:stretch>
            <a:fillRect/>
          </a:stretch>
        </p:blipFill>
        <p:spPr>
          <a:xfrm>
            <a:off x="8782099" y="0"/>
            <a:ext cx="3409901" cy="1761423"/>
          </a:xfrm>
          <a:prstGeom prst="rect">
            <a:avLst/>
          </a:prstGeom>
        </p:spPr>
      </p:pic>
    </p:spTree>
    <p:extLst>
      <p:ext uri="{BB962C8B-B14F-4D97-AF65-F5344CB8AC3E}">
        <p14:creationId xmlns:p14="http://schemas.microsoft.com/office/powerpoint/2010/main" val="2575054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940F-86F0-5147-5641-045FEC200E19}"/>
              </a:ext>
            </a:extLst>
          </p:cNvPr>
          <p:cNvSpPr>
            <a:spLocks noGrp="1"/>
          </p:cNvSpPr>
          <p:nvPr>
            <p:ph type="title"/>
          </p:nvPr>
        </p:nvSpPr>
        <p:spPr/>
        <p:txBody>
          <a:bodyPr/>
          <a:lstStyle/>
          <a:p>
            <a:endParaRPr lang="en-IN"/>
          </a:p>
        </p:txBody>
      </p:sp>
      <p:pic>
        <p:nvPicPr>
          <p:cNvPr id="4" name="Picture 2" descr="PySpark. Rendezvous of Python, SQL, Spark, and… | by Sanjay Singh | Towards  Data Science">
            <a:extLst>
              <a:ext uri="{FF2B5EF4-FFF2-40B4-BE49-F238E27FC236}">
                <a16:creationId xmlns:a16="http://schemas.microsoft.com/office/drawing/2014/main" id="{AA9E4C70-A25C-F757-57B1-5CCE99BB26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386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F04EB-A4B7-6838-41FE-36975A758B8C}"/>
              </a:ext>
            </a:extLst>
          </p:cNvPr>
          <p:cNvSpPr>
            <a:spLocks noGrp="1"/>
          </p:cNvSpPr>
          <p:nvPr>
            <p:ph type="title"/>
          </p:nvPr>
        </p:nvSpPr>
        <p:spPr/>
        <p:txBody>
          <a:bodyPr>
            <a:normAutofit/>
          </a:bodyPr>
          <a:lstStyle/>
          <a:p>
            <a:r>
              <a:rPr lang="en-IN" sz="3200" b="1" dirty="0">
                <a:latin typeface="Arial" panose="020B0604020202020204" pitchFamily="34" charset="0"/>
                <a:cs typeface="Arial" panose="020B0604020202020204" pitchFamily="34" charset="0"/>
              </a:rPr>
              <a:t>Advantages of Pyspark</a:t>
            </a:r>
          </a:p>
        </p:txBody>
      </p:sp>
      <p:sp>
        <p:nvSpPr>
          <p:cNvPr id="3" name="Content Placeholder 2">
            <a:extLst>
              <a:ext uri="{FF2B5EF4-FFF2-40B4-BE49-F238E27FC236}">
                <a16:creationId xmlns:a16="http://schemas.microsoft.com/office/drawing/2014/main" id="{17E38E93-1A1B-7287-EAB1-31ACD1756924}"/>
              </a:ext>
            </a:extLst>
          </p:cNvPr>
          <p:cNvSpPr>
            <a:spLocks noGrp="1"/>
          </p:cNvSpPr>
          <p:nvPr>
            <p:ph idx="1"/>
          </p:nvPr>
        </p:nvSpPr>
        <p:spPr>
          <a:xfrm>
            <a:off x="685801" y="2142067"/>
            <a:ext cx="10131425" cy="1775415"/>
          </a:xfrm>
        </p:spPr>
        <p:txBody>
          <a:bodyPr/>
          <a:lstStyle/>
          <a:p>
            <a:r>
              <a:rPr lang="en-IN" sz="2000" dirty="0"/>
              <a:t>Swift Processing.</a:t>
            </a:r>
          </a:p>
          <a:p>
            <a:r>
              <a:rPr lang="en-IN" sz="2000" dirty="0"/>
              <a:t>Natural Dynamics.</a:t>
            </a:r>
          </a:p>
          <a:p>
            <a:r>
              <a:rPr lang="en-IN" sz="2000" dirty="0"/>
              <a:t>Fault-tolerant.</a:t>
            </a:r>
          </a:p>
          <a:p>
            <a:pPr marL="0" indent="0">
              <a:buNone/>
            </a:pPr>
            <a:endParaRPr lang="en-IN" dirty="0"/>
          </a:p>
        </p:txBody>
      </p:sp>
    </p:spTree>
    <p:extLst>
      <p:ext uri="{BB962C8B-B14F-4D97-AF65-F5344CB8AC3E}">
        <p14:creationId xmlns:p14="http://schemas.microsoft.com/office/powerpoint/2010/main" val="134791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D60C-1A6C-46C1-33BA-8929C6DF2A50}"/>
              </a:ext>
            </a:extLst>
          </p:cNvPr>
          <p:cNvSpPr>
            <a:spLocks noGrp="1"/>
          </p:cNvSpPr>
          <p:nvPr>
            <p:ph type="title"/>
          </p:nvPr>
        </p:nvSpPr>
        <p:spPr/>
        <p:txBody>
          <a:bodyPr>
            <a:normAutofit/>
          </a:bodyPr>
          <a:lstStyle/>
          <a:p>
            <a:r>
              <a:rPr lang="en-IN" sz="3200" b="1" dirty="0">
                <a:latin typeface="Arial" panose="020B0604020202020204" pitchFamily="34" charset="0"/>
                <a:cs typeface="Arial" panose="020B0604020202020204" pitchFamily="34" charset="0"/>
              </a:rPr>
              <a:t>Apache Kafka</a:t>
            </a:r>
          </a:p>
        </p:txBody>
      </p:sp>
      <p:sp>
        <p:nvSpPr>
          <p:cNvPr id="3" name="Content Placeholder 2">
            <a:extLst>
              <a:ext uri="{FF2B5EF4-FFF2-40B4-BE49-F238E27FC236}">
                <a16:creationId xmlns:a16="http://schemas.microsoft.com/office/drawing/2014/main" id="{E909D889-0904-8D73-22C6-C3A583173858}"/>
              </a:ext>
            </a:extLst>
          </p:cNvPr>
          <p:cNvSpPr>
            <a:spLocks noGrp="1"/>
          </p:cNvSpPr>
          <p:nvPr>
            <p:ph idx="1"/>
          </p:nvPr>
        </p:nvSpPr>
        <p:spPr>
          <a:xfrm>
            <a:off x="685801" y="1732547"/>
            <a:ext cx="10131425" cy="4629752"/>
          </a:xfrm>
        </p:spPr>
        <p:txBody>
          <a:bodyPr/>
          <a:lstStyle/>
          <a:p>
            <a:r>
              <a:rPr lang="en-US" dirty="0">
                <a:latin typeface="Arial" panose="020B0604020202020204" pitchFamily="34" charset="0"/>
                <a:cs typeface="Arial" panose="020B0604020202020204" pitchFamily="34" charset="0"/>
              </a:rPr>
              <a:t>Apache Kafka is a distributed event store and stream-processing platform. It is an open-source system developed by the Apache Software Foundation written in Java and Scala.</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Kafka is primarily used to build real-time streaming data pipelines and applications that adapt to the data streams. It combines messaging, storage, and stream processing to allow storage and analysis of both historical and real-time data.</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Producers sending compressed messages will compress the batch together and send it as the payload of a wrapped message. And as before, the data on disk is exactly the same as what the broker receives from the producer over the network and sends to its consumers.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430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art 1: Apache Kafka for beginners - What is Apache Kafka? - CloudKarafka,  Apache Kafka Message streaming as a Service">
            <a:extLst>
              <a:ext uri="{FF2B5EF4-FFF2-40B4-BE49-F238E27FC236}">
                <a16:creationId xmlns:a16="http://schemas.microsoft.com/office/drawing/2014/main" id="{492D91CA-D254-4083-F0D1-18A9289C1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94" y="1597794"/>
            <a:ext cx="11500679" cy="47260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CDFF3A-6B3E-FD93-B793-5B0DBF1BCADF}"/>
              </a:ext>
            </a:extLst>
          </p:cNvPr>
          <p:cNvSpPr txBox="1"/>
          <p:nvPr/>
        </p:nvSpPr>
        <p:spPr>
          <a:xfrm flipH="1">
            <a:off x="510139" y="534202"/>
            <a:ext cx="7363326" cy="584775"/>
          </a:xfrm>
          <a:prstGeom prst="rect">
            <a:avLst/>
          </a:prstGeom>
          <a:noFill/>
        </p:spPr>
        <p:txBody>
          <a:bodyPr wrap="square" rtlCol="0">
            <a:spAutoFit/>
          </a:bodyPr>
          <a:lstStyle/>
          <a:p>
            <a:r>
              <a:rPr lang="en-IN" sz="3200" dirty="0">
                <a:latin typeface="Arial" panose="020B0604020202020204" pitchFamily="34" charset="0"/>
                <a:cs typeface="Arial" panose="020B0604020202020204" pitchFamily="34" charset="0"/>
              </a:rPr>
              <a:t>ARCHITECTURE OF APACHE KAFKA</a:t>
            </a:r>
          </a:p>
        </p:txBody>
      </p:sp>
    </p:spTree>
    <p:extLst>
      <p:ext uri="{BB962C8B-B14F-4D97-AF65-F5344CB8AC3E}">
        <p14:creationId xmlns:p14="http://schemas.microsoft.com/office/powerpoint/2010/main" val="2497702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F8567-A1F1-035F-0BC9-FBC7B5473080}"/>
              </a:ext>
            </a:extLst>
          </p:cNvPr>
          <p:cNvSpPr>
            <a:spLocks noGrp="1"/>
          </p:cNvSpPr>
          <p:nvPr>
            <p:ph type="title"/>
          </p:nvPr>
        </p:nvSpPr>
        <p:spPr/>
        <p:txBody>
          <a:bodyPr>
            <a:normAutofit/>
          </a:bodyPr>
          <a:lstStyle/>
          <a:p>
            <a:r>
              <a:rPr lang="en-IN" sz="3200" b="1" dirty="0">
                <a:latin typeface="Arial" panose="020B0604020202020204" pitchFamily="34" charset="0"/>
                <a:cs typeface="Arial" panose="020B0604020202020204" pitchFamily="34" charset="0"/>
              </a:rPr>
              <a:t>MySQL database</a:t>
            </a:r>
          </a:p>
        </p:txBody>
      </p:sp>
      <p:sp>
        <p:nvSpPr>
          <p:cNvPr id="3" name="Content Placeholder 2">
            <a:extLst>
              <a:ext uri="{FF2B5EF4-FFF2-40B4-BE49-F238E27FC236}">
                <a16:creationId xmlns:a16="http://schemas.microsoft.com/office/drawing/2014/main" id="{0FCC690F-8CE6-ADC9-B355-CD38725AFA1E}"/>
              </a:ext>
            </a:extLst>
          </p:cNvPr>
          <p:cNvSpPr>
            <a:spLocks noGrp="1"/>
          </p:cNvSpPr>
          <p:nvPr>
            <p:ph idx="1"/>
          </p:nvPr>
        </p:nvSpPr>
        <p:spPr/>
        <p:txBody>
          <a:bodyPr/>
          <a:lstStyle/>
          <a:p>
            <a:r>
              <a:rPr lang="en-US" dirty="0"/>
              <a:t>MySQL, the most popular Open Source SQL database management system, is developed, distributed, and supported by Oracle Corporation.</a:t>
            </a:r>
          </a:p>
          <a:p>
            <a:endParaRPr lang="en-US" dirty="0"/>
          </a:p>
          <a:p>
            <a:r>
              <a:rPr lang="en-US" dirty="0"/>
              <a:t>MySQL creates a database for storing and manipulating data, defining the relationship of each table. Clients can make requests by typing specific SQL statements on MySQL. The server application will respond with the requested information and it will appear on the clients' side.</a:t>
            </a:r>
            <a:endParaRPr lang="en-IN" dirty="0"/>
          </a:p>
        </p:txBody>
      </p:sp>
    </p:spTree>
    <p:extLst>
      <p:ext uri="{BB962C8B-B14F-4D97-AF65-F5344CB8AC3E}">
        <p14:creationId xmlns:p14="http://schemas.microsoft.com/office/powerpoint/2010/main" val="2695352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224</TotalTime>
  <Words>395</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museo-sans</vt:lpstr>
      <vt:lpstr>Celestial</vt:lpstr>
      <vt:lpstr>Data engineering  project</vt:lpstr>
      <vt:lpstr>Problem Statement</vt:lpstr>
      <vt:lpstr>Proposed Methods</vt:lpstr>
      <vt:lpstr>Spark</vt:lpstr>
      <vt:lpstr>PowerPoint Presentation</vt:lpstr>
      <vt:lpstr>Advantages of Pyspark</vt:lpstr>
      <vt:lpstr>Apache Kafka</vt:lpstr>
      <vt:lpstr>PowerPoint Presentation</vt:lpstr>
      <vt:lpstr>MySQL database</vt:lpstr>
      <vt:lpstr>ARCHITECTURE OF MYSQL</vt:lpstr>
      <vt:lpstr>dataset</vt:lpstr>
      <vt:lpstr>Results</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Misale</dc:creator>
  <cp:lastModifiedBy>Misale</cp:lastModifiedBy>
  <cp:revision>20</cp:revision>
  <dcterms:created xsi:type="dcterms:W3CDTF">2022-09-28T04:48:34Z</dcterms:created>
  <dcterms:modified xsi:type="dcterms:W3CDTF">2022-09-28T08:33:29Z</dcterms:modified>
</cp:coreProperties>
</file>