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6" r:id="rId4"/>
    <p:sldId id="257" r:id="rId5"/>
    <p:sldId id="264" r:id="rId6"/>
    <p:sldId id="258" r:id="rId7"/>
    <p:sldId id="260" r:id="rId8"/>
    <p:sldId id="259" r:id="rId9"/>
    <p:sldId id="261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5978-2FDB-AA69-AD76-99BA35B1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1DFAE-58AA-BC74-C4EE-C9CCE9914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1061-BF33-DD69-F17D-C246D2A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2826-1DA8-91A4-2069-C7011BF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D57B-C5C7-4E90-1E23-C4BDB819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4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DCDD-9093-E4D1-66C4-05F3561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9BFC8-0BDC-7C1E-F973-A6ABD21C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505C-43FC-0DC8-3318-4ECBE2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4F47-AA5B-A176-39EB-FB43B7BC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5112-C15E-18D8-B3F1-63D4C9E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F54A-F728-7E59-2C97-F99130B5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45FA8-0AC0-625D-6C79-3FED51E2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2C8E-1567-23FE-0CBC-9D6834AC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B4C3-5AEE-3F8D-A2D9-56A2643C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AECD-553E-8317-226C-940CA63F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36C-0646-A4E8-9DCF-C1CACF1F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E943-771F-A0DD-633D-B508D301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6C35-1BEC-DAEF-A1DC-870654E6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2DF-9024-203B-F449-ECAC380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AB4-401B-C7DC-D01D-851C423B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27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C18D-F336-FF3C-7D66-BE79F451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356-6630-95E0-AE64-BD5C7E98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65AB-6810-1CD7-7962-70C568D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39D2-C61B-B174-D7EE-7A3293CB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2352-ED38-5F64-AED4-C761EE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FC54-6935-C26F-AB07-BEA1F3DF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7A11-E148-30BC-9677-0E2ECDCF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2D3B-1C44-3760-4F13-D76AA478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4F79-B97C-A450-E1D9-5AD5857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03A5-0EA7-6561-F14E-401337E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AE2A-16E7-AA46-FBA9-01369DB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B4D-B0BA-5E30-12DF-2857759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D99-71E7-A02F-5A71-B151CB9D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E584-BF71-0CBB-77B4-C3FBC85F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2706-AA8B-996B-1395-80A301C41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FEA3-E78B-96C0-B75C-9DD91A9F4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46EA6-FE2D-62E9-4053-47237BC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A12DD-4111-B88A-442C-0F8743B0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4DC20-0A98-E4EE-7AC0-EE2BA81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9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E34E-3A21-9423-493F-DABE113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95318-D4CA-3263-246C-3F3C17DA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52153-B937-8E55-9EE6-0ADCAF0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2C8E-9F03-41C3-5925-D477B8D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3B299-129B-E1A4-083E-7E32FA2F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164A-79FF-2878-0E9A-152AA275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8EDC1-3192-A74D-21CF-B873E31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C25-4102-5DE8-BE55-5541BA9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F8F9-7097-89CA-BC67-599A845C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1CFD-ED26-0BBB-3925-9672C269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11AE-1739-8458-0E4F-355A1E17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746C-49A7-ABA6-DAD4-8AC931B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CF4A5-2D5E-4762-2C37-BF181CB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6C14-5DF8-7B73-9764-C1116582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521AD-2D09-A934-041D-EA507D3A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4467-08FA-E22F-8347-12978D43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FA82-9955-F406-6285-C25EE48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992C7-5BF9-0C34-23AF-42E7FF29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3182-346F-C076-8868-E0D34B2A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AF0B-57BD-6F1D-869E-FB00322E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C561-3E33-77B5-B63E-39A095A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D6E2-8D8E-97D6-18FD-C4D1733F9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9054-1563-4600-BC82-73B6AB85216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C578-8162-C1AC-317F-AA8BA7FF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55AE-09A6-5A8A-7035-29460862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0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78297" y="3429000"/>
            <a:ext cx="6372953" cy="23825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Machine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for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Depression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Screening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Step Towards Proactive Intervention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C6CFC-F93E-F002-6506-415C9DE2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395" y="-990600"/>
            <a:ext cx="15672452" cy="88157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29DC99-A5DD-F9F6-65A4-DF5EA77B9960}"/>
              </a:ext>
            </a:extLst>
          </p:cNvPr>
          <p:cNvGrpSpPr/>
          <p:nvPr/>
        </p:nvGrpSpPr>
        <p:grpSpPr>
          <a:xfrm>
            <a:off x="-8278297" y="399610"/>
            <a:ext cx="7077664" cy="996208"/>
            <a:chOff x="4681227" y="4784608"/>
            <a:chExt cx="7077664" cy="9962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003297-FED8-256B-B90E-4A2B84F61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05E142-F91E-11F2-D3CB-41B5E00B0333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D53B91-5615-68B2-98D5-E5E05474D4F3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08210B-1AA2-42AA-2B37-FA4B8BED92EA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E3A69B-D773-BF63-94DC-5364FEE212EB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F3D221-05C4-8D74-AA5D-EC1673116B28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27BEECE-FA52-4E2D-3A63-B05ACC6EB1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4F85289-2CCB-79A3-03EB-84C50033D658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4D7B77-E484-FFBB-8888-0DFD1B21DD2C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0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Base Model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340561"/>
            <a:ext cx="5757863" cy="49745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use “Logistic Regression” is a base model. It gave 67% accuracy, but the model failed to detect class 1 datapoints in test data.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Possible Reasons for failing of algorithm: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Class Imbalance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Insufficient Features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Model Limitations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5"/>
            <a:ext cx="5037137" cy="13722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E3C2C-5416-C0CF-5924-35CC11FF0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75" y="3847912"/>
            <a:ext cx="5033962" cy="182540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CACB792-62B2-81B8-ABB6-1B6F56288987}"/>
              </a:ext>
            </a:extLst>
          </p:cNvPr>
          <p:cNvSpPr txBox="1">
            <a:spLocks/>
          </p:cNvSpPr>
          <p:nvPr/>
        </p:nvSpPr>
        <p:spPr>
          <a:xfrm>
            <a:off x="6747306" y="3177337"/>
            <a:ext cx="3301469" cy="63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322B3-7CB9-043F-AEFA-2A0C784F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37" y="4938864"/>
            <a:ext cx="4372339" cy="5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6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Works to be done: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340561"/>
            <a:ext cx="5757863" cy="4974513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check if this data is satisfying the assumption of Linear Regression?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Linearity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Independence of Residuals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Homoscedasticity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Normality of Residuals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No Multicollinearity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statistical tests to know which feature is important to predict target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PCA to make sure there is no Multicollinearity.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transformation on Numerical features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35BEC9-3932-9524-3256-464FBC4C5854}"/>
              </a:ext>
            </a:extLst>
          </p:cNvPr>
          <p:cNvSpPr txBox="1">
            <a:spLocks/>
          </p:cNvSpPr>
          <p:nvPr/>
        </p:nvSpPr>
        <p:spPr>
          <a:xfrm>
            <a:off x="6102082" y="1338958"/>
            <a:ext cx="5757863" cy="497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hyperparameter tunning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check is this data performs better in clustering rather that classification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try various other classification algorithms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to feature engineering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make this whole algorithm dynamic using OOPs – (Pipeline)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702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1250"/>
            <a:ext cx="12191999" cy="2422187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I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CE352-8F5D-8D13-EC7E-396371F65B9A}"/>
              </a:ext>
            </a:extLst>
          </p:cNvPr>
          <p:cNvGrpSpPr/>
          <p:nvPr/>
        </p:nvGrpSpPr>
        <p:grpSpPr>
          <a:xfrm>
            <a:off x="2696779" y="4592231"/>
            <a:ext cx="7077664" cy="996208"/>
            <a:chOff x="4681227" y="4784608"/>
            <a:chExt cx="7077664" cy="9962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B65FE2-5738-345A-6D7B-DCFA4EE1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9F0E1-6CC0-E541-DF9D-53A4C259150F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A8E865-3738-D562-74BD-6415A7DC3B8B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A00CA4C-DD46-706C-708D-85AC795745F2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02B4F35-825B-CB30-D16B-59D5F8CE0A31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304447F-5938-D3F0-A499-EE729C21AA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28C5FF0-BD57-475D-C172-120A0F394B5E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DE148C-97B6-4E1B-8735-92D067194E87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DDD79-25CC-81D5-97F6-5BAF421EDE09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14B685-39B2-A38A-F8B4-BC920E016FC9}"/>
              </a:ext>
            </a:extLst>
          </p:cNvPr>
          <p:cNvSpPr txBox="1"/>
          <p:nvPr/>
        </p:nvSpPr>
        <p:spPr>
          <a:xfrm>
            <a:off x="0" y="3407450"/>
            <a:ext cx="12191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Please ask your 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79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98" y="3429000"/>
            <a:ext cx="6372953" cy="23825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Machine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for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Depression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Screening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Step Towards Proactive Intervention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C6CFC-F93E-F002-6506-415C9DE2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0" y="-990600"/>
            <a:ext cx="15672452" cy="88157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29DC99-A5DD-F9F6-65A4-DF5EA77B9960}"/>
              </a:ext>
            </a:extLst>
          </p:cNvPr>
          <p:cNvGrpSpPr/>
          <p:nvPr/>
        </p:nvGrpSpPr>
        <p:grpSpPr>
          <a:xfrm>
            <a:off x="359898" y="399610"/>
            <a:ext cx="7077664" cy="996208"/>
            <a:chOff x="4681227" y="4784608"/>
            <a:chExt cx="7077664" cy="9962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003297-FED8-256B-B90E-4A2B84F61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05E142-F91E-11F2-D3CB-41B5E00B0333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D53B91-5615-68B2-98D5-E5E05474D4F3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08210B-1AA2-42AA-2B37-FA4B8BED92EA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E3A69B-D773-BF63-94DC-5364FEE212EB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F3D221-05C4-8D74-AA5D-EC1673116B28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27BEECE-FA52-4E2D-3A63-B05ACC6EB1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4F85289-2CCB-79A3-03EB-84C50033D658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4D7B77-E484-FFBB-8888-0DFD1B21DD2C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2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" y="3753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883361"/>
            <a:ext cx="5757863" cy="54602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Converting from *.csv to 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.parquet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Parquet is an open-source columnar storage file format designed for efficient data processing. Unlike CSV, which stores data row-by-row, Parquet stores data column-by-column. This columnar organization offers several key advantages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Faster data loading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Reduced storage space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Improved data integrity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Enhanced performance for machine learning tasks</a:t>
            </a:r>
            <a:endParaRPr lang="en-IN" sz="13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5"/>
            <a:ext cx="5037137" cy="277245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071697-0AC4-2056-CC34-DF5F92090E77}"/>
              </a:ext>
            </a:extLst>
          </p:cNvPr>
          <p:cNvSpPr txBox="1">
            <a:spLocks/>
          </p:cNvSpPr>
          <p:nvPr/>
        </p:nvSpPr>
        <p:spPr>
          <a:xfrm>
            <a:off x="5848750" y="4656095"/>
            <a:ext cx="2179719" cy="220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*.parquet 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file took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F7E046-A544-A892-8B25-BA45E02D165C}"/>
              </a:ext>
            </a:extLst>
          </p:cNvPr>
          <p:cNvSpPr txBox="1">
            <a:spLocks/>
          </p:cNvSpPr>
          <p:nvPr/>
        </p:nvSpPr>
        <p:spPr>
          <a:xfrm>
            <a:off x="7970719" y="4043082"/>
            <a:ext cx="2179719" cy="220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40%</a:t>
            </a:r>
            <a:endParaRPr lang="en-IN" sz="7200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B4C30-5BC2-8F4D-8372-541078CBDE25}"/>
              </a:ext>
            </a:extLst>
          </p:cNvPr>
          <p:cNvSpPr txBox="1">
            <a:spLocks/>
          </p:cNvSpPr>
          <p:nvPr/>
        </p:nvSpPr>
        <p:spPr>
          <a:xfrm>
            <a:off x="9955182" y="4656095"/>
            <a:ext cx="5033962" cy="95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less time to load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that *.csv file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271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" y="35631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" y="2607515"/>
            <a:ext cx="3205164" cy="36789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Shape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Rows : 4,13,768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Columns : 16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Dtypes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 Columns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Categorical : 13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Numerical : 2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Object : 1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4C5A9-C188-BEF2-B893-E0A80A4F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135873"/>
            <a:ext cx="11220450" cy="123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F3BD9-B064-B998-86CA-A7854F6C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2544351"/>
            <a:ext cx="7796212" cy="38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01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" y="108021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Nulls &amp; Duplicates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835861"/>
            <a:ext cx="5757863" cy="42862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Algorithm Compatibility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Biased Analysis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Reduced Statistical Power</a:t>
            </a:r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marL="285750" indent="-28575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There are no Null Values in this Dataset</a:t>
            </a:r>
          </a:p>
          <a:p>
            <a:pPr marL="285750" indent="-28575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There are no Duplicate Values in this Dataset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11665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CF47F9-7E90-2C63-687C-36799E08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055" y="2435052"/>
            <a:ext cx="3462235" cy="38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6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D85CF4-CAF3-74C4-E865-6A8E0BA78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2" y="3759462"/>
            <a:ext cx="11212368" cy="2986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E66D1-4727-08A4-FADA-7C74DFD5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971813"/>
            <a:ext cx="11212367" cy="2755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BECDFA-F497-E5CC-9329-406A451AE603}"/>
              </a:ext>
            </a:extLst>
          </p:cNvPr>
          <p:cNvSpPr/>
          <p:nvPr/>
        </p:nvSpPr>
        <p:spPr>
          <a:xfrm>
            <a:off x="754091" y="3579779"/>
            <a:ext cx="10803808" cy="64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                                                     INCOME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311727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Univariant Analysis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382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683202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Univariant Analysis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36DA-FEFD-35AE-D9A8-25B792C4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6786"/>
            <a:ext cx="12192000" cy="42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91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045286"/>
            <a:ext cx="5757863" cy="4974513"/>
          </a:xfrm>
        </p:spPr>
        <p:txBody>
          <a:bodyPr>
            <a:normAutofit fontScale="92500"/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Equalizing Feature Influence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Improving Algorithm Performance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Preventing Domination by Large Values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used “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MinMax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 Scaler”, because of the outliers in  “income” variable.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done “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fit_transform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” on training data, and just “transform” on testing data to prevent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data leakage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 Because the test data should be hidden from the model so that overfitting will not happen.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145800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2401D-C7A4-7563-7FCA-2FAEBD3A3678}"/>
              </a:ext>
            </a:extLst>
          </p:cNvPr>
          <p:cNvGrpSpPr/>
          <p:nvPr/>
        </p:nvGrpSpPr>
        <p:grpSpPr>
          <a:xfrm>
            <a:off x="7267576" y="2964209"/>
            <a:ext cx="3819524" cy="3248025"/>
            <a:chOff x="7229476" y="2811809"/>
            <a:chExt cx="3819524" cy="3248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546135-273C-FD49-06FA-3C9EDC63B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9476" y="3354188"/>
              <a:ext cx="1470908" cy="2521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9789A8-9463-DC9E-6FA9-18402562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010" y="3373473"/>
              <a:ext cx="1778990" cy="2518514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FF95E7-E9AC-5835-42FE-9490158F4D6C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5" y="2811809"/>
              <a:ext cx="0" cy="324802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44322-8719-69CE-8F63-4AA67482EC7B}"/>
                </a:ext>
              </a:extLst>
            </p:cNvPr>
            <p:cNvSpPr txBox="1"/>
            <p:nvPr/>
          </p:nvSpPr>
          <p:spPr>
            <a:xfrm>
              <a:off x="7233801" y="2933911"/>
              <a:ext cx="1462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Before Scaling</a:t>
              </a:r>
              <a:endParaRPr lang="en-IN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6B5B0D-9482-A60E-C181-F548A0224960}"/>
                </a:ext>
              </a:extLst>
            </p:cNvPr>
            <p:cNvSpPr txBox="1"/>
            <p:nvPr/>
          </p:nvSpPr>
          <p:spPr>
            <a:xfrm>
              <a:off x="9500511" y="2933911"/>
              <a:ext cx="1317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After Scaling</a:t>
              </a:r>
              <a:endParaRPr lang="en-IN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4719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12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Encoding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045286"/>
            <a:ext cx="5757863" cy="497451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Algorithm Compatibility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used “One Hot Encoding” to make 14 categorical variables as numerical.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done “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fit_transform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” on training data, and just “transform” on testing data to prevent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data leakage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 Because the test data should be hidden from the model so that overfitting will not happen.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260100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26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exend SemiBold"/>
        <a:ea typeface=""/>
        <a:cs typeface=""/>
      </a:majorFont>
      <a:minorFont>
        <a:latin typeface="Lexe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544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Lexend</vt:lpstr>
      <vt:lpstr>Lexend ExtraLight</vt:lpstr>
      <vt:lpstr>Lexend SemiBold</vt:lpstr>
      <vt:lpstr>Verdana</vt:lpstr>
      <vt:lpstr>Wingdings</vt:lpstr>
      <vt:lpstr>Office Theme</vt:lpstr>
      <vt:lpstr>Leveraging Machine  Learning for  Depression Screening A Step Towards Proactive Intervention</vt:lpstr>
      <vt:lpstr>Leveraging Machine  Learning for  Depression Screening A Step Towards Proactive Intervention</vt:lpstr>
      <vt:lpstr>Dataset</vt:lpstr>
      <vt:lpstr>Dataset</vt:lpstr>
      <vt:lpstr>Nulls &amp; Duplicates</vt:lpstr>
      <vt:lpstr>Univariant Analysis</vt:lpstr>
      <vt:lpstr>Univariant Analysis</vt:lpstr>
      <vt:lpstr>Scaling</vt:lpstr>
      <vt:lpstr>Encoding</vt:lpstr>
      <vt:lpstr>Base Model</vt:lpstr>
      <vt:lpstr>Works to be done: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Patcha</dc:creator>
  <cp:lastModifiedBy>Dileep Patcha</cp:lastModifiedBy>
  <cp:revision>15</cp:revision>
  <dcterms:created xsi:type="dcterms:W3CDTF">2024-08-30T10:24:42Z</dcterms:created>
  <dcterms:modified xsi:type="dcterms:W3CDTF">2024-08-31T04:54:46Z</dcterms:modified>
</cp:coreProperties>
</file>