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6477000"/>
  <p:notesSz cx="11430000" cy="647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3745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3745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311" y="444500"/>
            <a:ext cx="10026650" cy="1177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0955" y="2105850"/>
            <a:ext cx="4687570" cy="301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3745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image" Target="../media/image4.png" /><Relationship Id="rId7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7" Type="http://schemas.openxmlformats.org/officeDocument/2006/relationships/image" Target="../media/image2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gamma.app/?utm_source=made-with-gamma" TargetMode="Externa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.png" /><Relationship Id="rId5" Type="http://schemas.openxmlformats.org/officeDocument/2006/relationships/hyperlink" Target="https://gamma.app/?utm_source=made-with-gamma" TargetMode="External" /><Relationship Id="rId4" Type="http://schemas.openxmlformats.org/officeDocument/2006/relationships/image" Target="../media/image16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image" Target="../media/image18.png" /><Relationship Id="rId7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1.png" /><Relationship Id="rId5" Type="http://schemas.openxmlformats.org/officeDocument/2006/relationships/image" Target="../media/image20.png" /><Relationship Id="rId4" Type="http://schemas.openxmlformats.org/officeDocument/2006/relationships/image" Target="../media/image1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3564" y="2301875"/>
            <a:ext cx="540512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60" dirty="0"/>
              <a:t>Development</a:t>
            </a:r>
            <a:r>
              <a:rPr spc="-290" dirty="0"/>
              <a:t> </a:t>
            </a:r>
            <a:r>
              <a:rPr spc="-114" dirty="0"/>
              <a:t>of</a:t>
            </a:r>
            <a:r>
              <a:rPr spc="-285" dirty="0"/>
              <a:t> </a:t>
            </a:r>
            <a:r>
              <a:rPr spc="-270" dirty="0"/>
              <a:t>an</a:t>
            </a:r>
            <a:r>
              <a:rPr spc="-290" dirty="0"/>
              <a:t> </a:t>
            </a:r>
            <a:r>
              <a:rPr spc="-254" dirty="0"/>
              <a:t>AI-</a:t>
            </a:r>
            <a:r>
              <a:rPr spc="-150" dirty="0"/>
              <a:t>Based </a:t>
            </a:r>
            <a:r>
              <a:rPr spc="-215" dirty="0"/>
              <a:t>Diabetes</a:t>
            </a:r>
            <a:r>
              <a:rPr spc="-240" dirty="0"/>
              <a:t> </a:t>
            </a:r>
            <a:r>
              <a:rPr spc="-170" dirty="0"/>
              <a:t>Prediction</a:t>
            </a:r>
            <a:r>
              <a:rPr spc="-235" dirty="0"/>
              <a:t> </a:t>
            </a:r>
            <a:r>
              <a:rPr spc="-2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3564" y="3572700"/>
            <a:ext cx="583438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Leveraging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Detection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Improved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Patient Outcomes.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FFE7DF-E51E-F34E-B963-28984B785B99}"/>
              </a:ext>
            </a:extLst>
          </p:cNvPr>
          <p:cNvSpPr/>
          <p:nvPr/>
        </p:nvSpPr>
        <p:spPr>
          <a:xfrm>
            <a:off x="8252691" y="5926073"/>
            <a:ext cx="3177309" cy="539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D1365-2167-B886-107E-A4509242FBBA}"/>
              </a:ext>
            </a:extLst>
          </p:cNvPr>
          <p:cNvSpPr txBox="1"/>
          <p:nvPr/>
        </p:nvSpPr>
        <p:spPr>
          <a:xfrm>
            <a:off x="7546124" y="5972624"/>
            <a:ext cx="42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 err="1">
                <a:latin typeface="Amasis MT Pro" panose="02040504050005020304" pitchFamily="18" charset="0"/>
              </a:rPr>
              <a:t>Bepala</a:t>
            </a:r>
            <a:r>
              <a:rPr lang="en-IN" sz="2000" b="1" dirty="0">
                <a:latin typeface="Amasis MT Pro" panose="02040504050005020304" pitchFamily="18" charset="0"/>
              </a:rPr>
              <a:t> </a:t>
            </a:r>
            <a:r>
              <a:rPr lang="en-IN" sz="2000" b="1" dirty="0" err="1">
                <a:latin typeface="Amasis MT Pro" panose="02040504050005020304" pitchFamily="18" charset="0"/>
              </a:rPr>
              <a:t>Dileep</a:t>
            </a:r>
            <a:r>
              <a:rPr lang="en-IN" sz="2000" b="1" dirty="0">
                <a:latin typeface="Amasis MT Pro" panose="02040504050005020304" pitchFamily="18" charset="0"/>
              </a:rPr>
              <a:t> - 322129512007</a:t>
            </a:r>
            <a:endParaRPr lang="en-US" sz="2000" b="1" dirty="0">
              <a:latin typeface="Amasis MT Pro" panose="020405040500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75" dirty="0"/>
              <a:t>Summary</a:t>
            </a:r>
            <a:r>
              <a:rPr spc="-290" dirty="0"/>
              <a:t> </a:t>
            </a:r>
            <a:r>
              <a:rPr spc="-260" dirty="0"/>
              <a:t>and</a:t>
            </a:r>
            <a:r>
              <a:rPr spc="-285" dirty="0"/>
              <a:t> </a:t>
            </a:r>
            <a:r>
              <a:rPr spc="-19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538" y="1863725"/>
            <a:ext cx="10055225" cy="12941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ts val="3379"/>
              </a:lnSpc>
              <a:spcBef>
                <a:spcPts val="50"/>
              </a:spcBef>
            </a:pPr>
            <a:r>
              <a:rPr sz="2700" b="1" spc="-270" dirty="0">
                <a:solidFill>
                  <a:srgbClr val="2488C9"/>
                </a:solidFill>
                <a:latin typeface="Tahoma"/>
                <a:cs typeface="Tahoma"/>
              </a:rPr>
              <a:t>Our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75" dirty="0">
                <a:solidFill>
                  <a:srgbClr val="2488C9"/>
                </a:solidFill>
                <a:latin typeface="Tahoma"/>
                <a:cs typeface="Tahoma"/>
              </a:rPr>
              <a:t>AI-</a:t>
            </a:r>
            <a:r>
              <a:rPr sz="2700" b="1" spc="-195" dirty="0">
                <a:solidFill>
                  <a:srgbClr val="2488C9"/>
                </a:solidFill>
                <a:latin typeface="Tahoma"/>
                <a:cs typeface="Tahoma"/>
              </a:rPr>
              <a:t>based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50" dirty="0">
                <a:solidFill>
                  <a:srgbClr val="2488C9"/>
                </a:solidFill>
                <a:latin typeface="Tahoma"/>
                <a:cs typeface="Tahoma"/>
              </a:rPr>
              <a:t>diabetes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45" dirty="0">
                <a:solidFill>
                  <a:srgbClr val="2488C9"/>
                </a:solidFill>
                <a:latin typeface="Tahoma"/>
                <a:cs typeface="Tahoma"/>
              </a:rPr>
              <a:t>prediction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80" dirty="0">
                <a:solidFill>
                  <a:srgbClr val="2488C9"/>
                </a:solidFill>
                <a:latin typeface="Tahoma"/>
                <a:cs typeface="Tahoma"/>
              </a:rPr>
              <a:t>system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10" dirty="0">
                <a:solidFill>
                  <a:srgbClr val="2488C9"/>
                </a:solidFill>
                <a:latin typeface="Tahoma"/>
                <a:cs typeface="Tahoma"/>
              </a:rPr>
              <a:t>offers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5" dirty="0">
                <a:solidFill>
                  <a:srgbClr val="2488C9"/>
                </a:solidFill>
                <a:latin typeface="Tahoma"/>
                <a:cs typeface="Tahoma"/>
              </a:rPr>
              <a:t>a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0" dirty="0">
                <a:solidFill>
                  <a:srgbClr val="2488C9"/>
                </a:solidFill>
                <a:latin typeface="Tahoma"/>
                <a:cs typeface="Tahoma"/>
              </a:rPr>
              <a:t>powerful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55" dirty="0">
                <a:solidFill>
                  <a:srgbClr val="2488C9"/>
                </a:solidFill>
                <a:latin typeface="Tahoma"/>
                <a:cs typeface="Tahoma"/>
              </a:rPr>
              <a:t>tool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35" dirty="0">
                <a:solidFill>
                  <a:srgbClr val="2488C9"/>
                </a:solidFill>
                <a:latin typeface="Tahoma"/>
                <a:cs typeface="Tahoma"/>
              </a:rPr>
              <a:t>for</a:t>
            </a:r>
            <a:r>
              <a:rPr sz="2700" b="1" spc="-90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75" dirty="0">
                <a:solidFill>
                  <a:srgbClr val="2488C9"/>
                </a:solidFill>
                <a:latin typeface="Tahoma"/>
                <a:cs typeface="Tahoma"/>
              </a:rPr>
              <a:t>early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40" dirty="0">
                <a:solidFill>
                  <a:srgbClr val="2488C9"/>
                </a:solidFill>
                <a:latin typeface="Tahoma"/>
                <a:cs typeface="Tahoma"/>
              </a:rPr>
              <a:t>detection,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0" dirty="0">
                <a:solidFill>
                  <a:srgbClr val="2488C9"/>
                </a:solidFill>
                <a:latin typeface="Tahoma"/>
                <a:cs typeface="Tahoma"/>
              </a:rPr>
              <a:t>enabling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50" dirty="0">
                <a:solidFill>
                  <a:srgbClr val="2488C9"/>
                </a:solidFill>
                <a:latin typeface="Tahoma"/>
                <a:cs typeface="Tahoma"/>
              </a:rPr>
              <a:t>proactive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65" dirty="0">
                <a:solidFill>
                  <a:srgbClr val="2488C9"/>
                </a:solidFill>
                <a:latin typeface="Tahoma"/>
                <a:cs typeface="Tahoma"/>
              </a:rPr>
              <a:t>interventions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25" dirty="0">
                <a:solidFill>
                  <a:srgbClr val="2488C9"/>
                </a:solidFill>
                <a:latin typeface="Tahoma"/>
                <a:cs typeface="Tahoma"/>
              </a:rPr>
              <a:t>and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40" dirty="0">
                <a:solidFill>
                  <a:srgbClr val="2488C9"/>
                </a:solidFill>
                <a:latin typeface="Tahoma"/>
                <a:cs typeface="Tahoma"/>
              </a:rPr>
              <a:t>significantly</a:t>
            </a:r>
            <a:r>
              <a:rPr sz="2700" b="1" spc="-90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10" dirty="0">
                <a:solidFill>
                  <a:srgbClr val="2488C9"/>
                </a:solidFill>
                <a:latin typeface="Tahoma"/>
                <a:cs typeface="Tahoma"/>
              </a:rPr>
              <a:t>improving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60" dirty="0">
                <a:solidFill>
                  <a:srgbClr val="2488C9"/>
                </a:solidFill>
                <a:latin typeface="Tahoma"/>
                <a:cs typeface="Tahoma"/>
              </a:rPr>
              <a:t>patient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60" dirty="0">
                <a:solidFill>
                  <a:srgbClr val="2488C9"/>
                </a:solidFill>
                <a:latin typeface="Tahoma"/>
                <a:cs typeface="Tahoma"/>
              </a:rPr>
              <a:t>outcomes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5" dirty="0">
                <a:solidFill>
                  <a:srgbClr val="2488C9"/>
                </a:solidFill>
                <a:latin typeface="Tahoma"/>
                <a:cs typeface="Tahoma"/>
              </a:rPr>
              <a:t>in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75" dirty="0">
                <a:solidFill>
                  <a:srgbClr val="2488C9"/>
                </a:solidFill>
                <a:latin typeface="Tahoma"/>
                <a:cs typeface="Tahoma"/>
              </a:rPr>
              <a:t>India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25" dirty="0">
                <a:solidFill>
                  <a:srgbClr val="2488C9"/>
                </a:solidFill>
                <a:latin typeface="Tahoma"/>
                <a:cs typeface="Tahoma"/>
              </a:rPr>
              <a:t>and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10" dirty="0">
                <a:solidFill>
                  <a:srgbClr val="2488C9"/>
                </a:solidFill>
                <a:latin typeface="Tahoma"/>
                <a:cs typeface="Tahoma"/>
              </a:rPr>
              <a:t>beyond.</a:t>
            </a:r>
            <a:endParaRPr sz="27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500" y="1619249"/>
            <a:ext cx="19050" cy="1781175"/>
            <a:chOff x="571500" y="1619249"/>
            <a:chExt cx="19050" cy="1781175"/>
          </a:xfrm>
        </p:grpSpPr>
        <p:sp>
          <p:nvSpPr>
            <p:cNvPr id="5" name="object 5"/>
            <p:cNvSpPr/>
            <p:nvPr/>
          </p:nvSpPr>
          <p:spPr>
            <a:xfrm>
              <a:off x="571500" y="1619249"/>
              <a:ext cx="19050" cy="1781175"/>
            </a:xfrm>
            <a:custGeom>
              <a:avLst/>
              <a:gdLst/>
              <a:ahLst/>
              <a:cxnLst/>
              <a:rect l="l" t="t" r="r" b="b"/>
              <a:pathLst>
                <a:path w="19050" h="1781175">
                  <a:moveTo>
                    <a:pt x="19050" y="0"/>
                  </a:moveTo>
                  <a:lnTo>
                    <a:pt x="0" y="0"/>
                  </a:lnTo>
                  <a:lnTo>
                    <a:pt x="0" y="1781175"/>
                  </a:lnTo>
                  <a:lnTo>
                    <a:pt x="19050" y="178117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74B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1619249"/>
              <a:ext cx="19050" cy="178117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590550" y="36957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7760" y="3596322"/>
            <a:ext cx="7945755" cy="1487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global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burden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necessitates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innovative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solutions.</a:t>
            </a: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provide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predictive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power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needed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diagnosis.</a:t>
            </a:r>
            <a:endParaRPr sz="1250">
              <a:latin typeface="Verdana"/>
              <a:cs typeface="Verdana"/>
            </a:endParaRPr>
          </a:p>
          <a:p>
            <a:pPr marL="12700" marR="1012825">
              <a:lnSpc>
                <a:spcPct val="165000"/>
              </a:lnSpc>
              <a:spcBef>
                <a:spcPts val="75"/>
              </a:spcBef>
            </a:pP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robust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architecture,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built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on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quality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advanced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drives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accuracy.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Promising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evaluation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results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confirm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impact.</a:t>
            </a: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We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committed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addressing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challenges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advancing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this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technology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future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healthcare.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0550" y="40100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550" y="4333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550" y="46482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0550" y="49625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85742" y="5340351"/>
            <a:ext cx="305879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45" dirty="0">
                <a:solidFill>
                  <a:srgbClr val="2E3C4E"/>
                </a:solidFill>
                <a:latin typeface="Tahoma"/>
                <a:cs typeface="Tahoma"/>
              </a:rPr>
              <a:t>Thank</a:t>
            </a:r>
            <a:r>
              <a:rPr sz="2000" b="1" spc="-155" dirty="0">
                <a:solidFill>
                  <a:srgbClr val="2E3C4E"/>
                </a:solidFill>
                <a:latin typeface="Tahoma"/>
                <a:cs typeface="Tahoma"/>
              </a:rPr>
              <a:t> you.</a:t>
            </a:r>
            <a:r>
              <a:rPr sz="2000" b="1" spc="-150" dirty="0">
                <a:solidFill>
                  <a:srgbClr val="2E3C4E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2E3C4E"/>
                </a:solidFill>
                <a:latin typeface="Tahoma"/>
                <a:cs typeface="Tahoma"/>
              </a:rPr>
              <a:t>Any</a:t>
            </a:r>
            <a:r>
              <a:rPr sz="2000" b="1" spc="-155" dirty="0">
                <a:solidFill>
                  <a:srgbClr val="2E3C4E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2E3C4E"/>
                </a:solidFill>
                <a:latin typeface="Tahoma"/>
                <a:cs typeface="Tahoma"/>
              </a:rPr>
              <a:t>questions?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4" name="object 14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BFA4F5-F1B4-FE2A-BEE4-7B677EF48635}"/>
              </a:ext>
            </a:extLst>
          </p:cNvPr>
          <p:cNvSpPr/>
          <p:nvPr/>
        </p:nvSpPr>
        <p:spPr>
          <a:xfrm>
            <a:off x="8007348" y="5628179"/>
            <a:ext cx="3327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444500"/>
            <a:ext cx="694880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5" dirty="0"/>
              <a:t>Agenda:</a:t>
            </a:r>
            <a:r>
              <a:rPr spc="-285" dirty="0"/>
              <a:t> </a:t>
            </a:r>
            <a:r>
              <a:rPr spc="-305" dirty="0"/>
              <a:t>What</a:t>
            </a:r>
            <a:r>
              <a:rPr spc="-280" dirty="0"/>
              <a:t> </a:t>
            </a:r>
            <a:r>
              <a:rPr spc="-430" dirty="0"/>
              <a:t>We</a:t>
            </a:r>
            <a:r>
              <a:rPr spc="-290" dirty="0"/>
              <a:t> </a:t>
            </a:r>
            <a:r>
              <a:rPr spc="-260" dirty="0"/>
              <a:t>Will</a:t>
            </a:r>
            <a:r>
              <a:rPr spc="-280" dirty="0"/>
              <a:t> </a:t>
            </a:r>
            <a:r>
              <a:rPr spc="-155" dirty="0"/>
              <a:t>Discuss</a:t>
            </a:r>
            <a:r>
              <a:rPr spc="-285" dirty="0"/>
              <a:t> </a:t>
            </a:r>
            <a:r>
              <a:rPr spc="-270" dirty="0"/>
              <a:t>Today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500" y="1314449"/>
            <a:ext cx="361950" cy="361950"/>
            <a:chOff x="571500" y="1314449"/>
            <a:chExt cx="361950" cy="361950"/>
          </a:xfrm>
        </p:grpSpPr>
        <p:sp>
          <p:nvSpPr>
            <p:cNvPr id="4" name="object 4"/>
            <p:cNvSpPr/>
            <p:nvPr/>
          </p:nvSpPr>
          <p:spPr>
            <a:xfrm>
              <a:off x="576262" y="131921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838" y="193571"/>
                  </a:lnTo>
                  <a:lnTo>
                    <a:pt x="13415" y="243649"/>
                  </a:lnTo>
                  <a:lnTo>
                    <a:pt x="39931" y="287946"/>
                  </a:lnTo>
                  <a:lnTo>
                    <a:pt x="78294" y="322756"/>
                  </a:lnTo>
                  <a:lnTo>
                    <a:pt x="125137" y="344881"/>
                  </a:lnTo>
                  <a:lnTo>
                    <a:pt x="176212" y="352424"/>
                  </a:lnTo>
                  <a:lnTo>
                    <a:pt x="193570" y="351586"/>
                  </a:lnTo>
                  <a:lnTo>
                    <a:pt x="243646" y="339013"/>
                  </a:lnTo>
                  <a:lnTo>
                    <a:pt x="287946" y="312494"/>
                  </a:lnTo>
                  <a:lnTo>
                    <a:pt x="322755" y="274131"/>
                  </a:lnTo>
                  <a:lnTo>
                    <a:pt x="344880" y="227290"/>
                  </a:lnTo>
                  <a:lnTo>
                    <a:pt x="352424" y="176212"/>
                  </a:lnTo>
                  <a:lnTo>
                    <a:pt x="351586" y="158853"/>
                  </a:lnTo>
                  <a:lnTo>
                    <a:pt x="339011" y="108775"/>
                  </a:lnTo>
                  <a:lnTo>
                    <a:pt x="312493" y="64478"/>
                  </a:lnTo>
                  <a:lnTo>
                    <a:pt x="274130" y="29668"/>
                  </a:lnTo>
                  <a:lnTo>
                    <a:pt x="227287" y="7543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024" y="1323975"/>
              <a:ext cx="342899" cy="342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6262" y="131921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52425" y="176212"/>
                  </a:moveTo>
                  <a:lnTo>
                    <a:pt x="347141" y="219037"/>
                  </a:lnTo>
                  <a:lnTo>
                    <a:pt x="331621" y="259283"/>
                  </a:lnTo>
                  <a:lnTo>
                    <a:pt x="306785" y="294542"/>
                  </a:lnTo>
                  <a:lnTo>
                    <a:pt x="274111" y="322732"/>
                  </a:lnTo>
                  <a:lnTo>
                    <a:pt x="235567" y="342131"/>
                  </a:lnTo>
                  <a:lnTo>
                    <a:pt x="193483" y="351577"/>
                  </a:lnTo>
                  <a:lnTo>
                    <a:pt x="176212" y="352425"/>
                  </a:lnTo>
                  <a:lnTo>
                    <a:pt x="167556" y="352213"/>
                  </a:lnTo>
                  <a:lnTo>
                    <a:pt x="125060" y="344838"/>
                  </a:lnTo>
                  <a:lnTo>
                    <a:pt x="85628" y="327364"/>
                  </a:lnTo>
                  <a:lnTo>
                    <a:pt x="51614" y="300812"/>
                  </a:lnTo>
                  <a:lnTo>
                    <a:pt x="25062" y="266798"/>
                  </a:lnTo>
                  <a:lnTo>
                    <a:pt x="7583" y="227363"/>
                  </a:lnTo>
                  <a:lnTo>
                    <a:pt x="211" y="184868"/>
                  </a:ln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71500" y="2324100"/>
            <a:ext cx="361950" cy="361950"/>
            <a:chOff x="571500" y="2324100"/>
            <a:chExt cx="361950" cy="361950"/>
          </a:xfrm>
        </p:grpSpPr>
        <p:sp>
          <p:nvSpPr>
            <p:cNvPr id="8" name="object 8"/>
            <p:cNvSpPr/>
            <p:nvPr/>
          </p:nvSpPr>
          <p:spPr>
            <a:xfrm>
              <a:off x="576262" y="232886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838" y="193571"/>
                  </a:lnTo>
                  <a:lnTo>
                    <a:pt x="13415" y="243649"/>
                  </a:lnTo>
                  <a:lnTo>
                    <a:pt x="39931" y="287944"/>
                  </a:lnTo>
                  <a:lnTo>
                    <a:pt x="78294" y="322756"/>
                  </a:lnTo>
                  <a:lnTo>
                    <a:pt x="125137" y="344881"/>
                  </a:lnTo>
                  <a:lnTo>
                    <a:pt x="176212" y="352424"/>
                  </a:lnTo>
                  <a:lnTo>
                    <a:pt x="193570" y="351586"/>
                  </a:lnTo>
                  <a:lnTo>
                    <a:pt x="243646" y="339013"/>
                  </a:lnTo>
                  <a:lnTo>
                    <a:pt x="287946" y="312494"/>
                  </a:lnTo>
                  <a:lnTo>
                    <a:pt x="322755" y="274126"/>
                  </a:lnTo>
                  <a:lnTo>
                    <a:pt x="344880" y="227290"/>
                  </a:lnTo>
                  <a:lnTo>
                    <a:pt x="352424" y="176212"/>
                  </a:lnTo>
                  <a:lnTo>
                    <a:pt x="351586" y="158853"/>
                  </a:lnTo>
                  <a:lnTo>
                    <a:pt x="339011" y="108775"/>
                  </a:lnTo>
                  <a:lnTo>
                    <a:pt x="312493" y="64478"/>
                  </a:lnTo>
                  <a:lnTo>
                    <a:pt x="274130" y="29668"/>
                  </a:lnTo>
                  <a:lnTo>
                    <a:pt x="227287" y="7543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024" y="2333625"/>
              <a:ext cx="342899" cy="3428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6262" y="232886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52425" y="176212"/>
                  </a:moveTo>
                  <a:lnTo>
                    <a:pt x="347141" y="219037"/>
                  </a:lnTo>
                  <a:lnTo>
                    <a:pt x="331621" y="259283"/>
                  </a:lnTo>
                  <a:lnTo>
                    <a:pt x="306785" y="294542"/>
                  </a:lnTo>
                  <a:lnTo>
                    <a:pt x="274111" y="322732"/>
                  </a:lnTo>
                  <a:lnTo>
                    <a:pt x="235567" y="342131"/>
                  </a:lnTo>
                  <a:lnTo>
                    <a:pt x="193483" y="351577"/>
                  </a:lnTo>
                  <a:lnTo>
                    <a:pt x="176212" y="352425"/>
                  </a:lnTo>
                  <a:lnTo>
                    <a:pt x="167556" y="352213"/>
                  </a:lnTo>
                  <a:lnTo>
                    <a:pt x="125060" y="344838"/>
                  </a:lnTo>
                  <a:lnTo>
                    <a:pt x="85628" y="327364"/>
                  </a:lnTo>
                  <a:lnTo>
                    <a:pt x="51614" y="300812"/>
                  </a:lnTo>
                  <a:lnTo>
                    <a:pt x="25062" y="266798"/>
                  </a:lnTo>
                  <a:lnTo>
                    <a:pt x="7583" y="227363"/>
                  </a:lnTo>
                  <a:lnTo>
                    <a:pt x="211" y="184868"/>
                  </a:ln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8486" y="1364856"/>
            <a:ext cx="4472305" cy="161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530" indent="-391795">
              <a:lnSpc>
                <a:spcPts val="2190"/>
              </a:lnSpc>
              <a:buSzPct val="121212"/>
              <a:buAutoNum type="arabicPlain"/>
              <a:tabLst>
                <a:tab pos="430530" algn="l"/>
              </a:tabLst>
            </a:pP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Understanding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85" dirty="0">
                <a:solidFill>
                  <a:srgbClr val="374552"/>
                </a:solidFill>
                <a:latin typeface="Tahoma"/>
                <a:cs typeface="Tahoma"/>
              </a:rPr>
              <a:t>the</a:t>
            </a: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 Diabetes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Challenge</a:t>
            </a:r>
            <a:endParaRPr sz="1650">
              <a:latin typeface="Tahoma"/>
              <a:cs typeface="Tahoma"/>
            </a:endParaRPr>
          </a:p>
          <a:p>
            <a:pPr marL="430530">
              <a:lnSpc>
                <a:spcPct val="100000"/>
              </a:lnSpc>
              <a:spcBef>
                <a:spcPts val="96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global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prevalence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impact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diabetes.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Verdana"/>
              <a:cs typeface="Verdana"/>
            </a:endParaRPr>
          </a:p>
          <a:p>
            <a:pPr marL="430530" indent="-417830">
              <a:lnSpc>
                <a:spcPct val="100000"/>
              </a:lnSpc>
              <a:buSzPct val="121212"/>
              <a:buAutoNum type="arabicPlain" startAt="2"/>
              <a:tabLst>
                <a:tab pos="430530" algn="l"/>
              </a:tabLst>
            </a:pPr>
            <a:r>
              <a:rPr sz="1650" b="1" spc="-85" dirty="0">
                <a:solidFill>
                  <a:srgbClr val="374552"/>
                </a:solidFill>
                <a:latin typeface="Tahoma"/>
                <a:cs typeface="Tahoma"/>
              </a:rPr>
              <a:t>The</a:t>
            </a:r>
            <a:r>
              <a:rPr sz="1650" b="1" spc="-12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30" dirty="0">
                <a:solidFill>
                  <a:srgbClr val="374552"/>
                </a:solidFill>
                <a:latin typeface="Tahoma"/>
                <a:cs typeface="Tahoma"/>
              </a:rPr>
              <a:t>Power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50" dirty="0">
                <a:solidFill>
                  <a:srgbClr val="374552"/>
                </a:solidFill>
                <a:latin typeface="Tahoma"/>
                <a:cs typeface="Tahoma"/>
              </a:rPr>
              <a:t>of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90" dirty="0">
                <a:solidFill>
                  <a:srgbClr val="374552"/>
                </a:solidFill>
                <a:latin typeface="Tahoma"/>
                <a:cs typeface="Tahoma"/>
              </a:rPr>
              <a:t>AI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and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Machine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Learning</a:t>
            </a:r>
            <a:endParaRPr sz="1650">
              <a:latin typeface="Tahoma"/>
              <a:cs typeface="Tahoma"/>
            </a:endParaRPr>
          </a:p>
          <a:p>
            <a:pPr marL="430530">
              <a:lnSpc>
                <a:spcPct val="100000"/>
              </a:lnSpc>
              <a:spcBef>
                <a:spcPts val="965"/>
              </a:spcBef>
            </a:pP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Why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these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technologies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crucial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1500" y="3324225"/>
            <a:ext cx="361950" cy="371475"/>
            <a:chOff x="571500" y="3324225"/>
            <a:chExt cx="361950" cy="371475"/>
          </a:xfrm>
        </p:grpSpPr>
        <p:sp>
          <p:nvSpPr>
            <p:cNvPr id="13" name="object 13"/>
            <p:cNvSpPr/>
            <p:nvPr/>
          </p:nvSpPr>
          <p:spPr>
            <a:xfrm>
              <a:off x="576262" y="332898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0" y="185737"/>
                  </a:lnTo>
                  <a:lnTo>
                    <a:pt x="7545" y="236815"/>
                  </a:lnTo>
                  <a:lnTo>
                    <a:pt x="29669" y="283651"/>
                  </a:lnTo>
                  <a:lnTo>
                    <a:pt x="64478" y="322017"/>
                  </a:lnTo>
                  <a:lnTo>
                    <a:pt x="108778" y="348538"/>
                  </a:lnTo>
                  <a:lnTo>
                    <a:pt x="158854" y="361111"/>
                  </a:lnTo>
                  <a:lnTo>
                    <a:pt x="176212" y="361949"/>
                  </a:lnTo>
                  <a:lnTo>
                    <a:pt x="193570" y="361111"/>
                  </a:lnTo>
                  <a:lnTo>
                    <a:pt x="243646" y="348538"/>
                  </a:lnTo>
                  <a:lnTo>
                    <a:pt x="287946" y="322017"/>
                  </a:lnTo>
                  <a:lnTo>
                    <a:pt x="322755" y="283651"/>
                  </a:lnTo>
                  <a:lnTo>
                    <a:pt x="344880" y="236815"/>
                  </a:lnTo>
                  <a:lnTo>
                    <a:pt x="352424" y="185737"/>
                  </a:lnTo>
                  <a:lnTo>
                    <a:pt x="352424" y="176212"/>
                  </a:lnTo>
                  <a:lnTo>
                    <a:pt x="344880" y="125134"/>
                  </a:lnTo>
                  <a:lnTo>
                    <a:pt x="322755" y="78293"/>
                  </a:lnTo>
                  <a:lnTo>
                    <a:pt x="287946" y="39930"/>
                  </a:lnTo>
                  <a:lnTo>
                    <a:pt x="243646" y="13411"/>
                  </a:lnTo>
                  <a:lnTo>
                    <a:pt x="193570" y="838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024" y="3333750"/>
              <a:ext cx="342899" cy="3524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6262" y="332898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185737"/>
                  </a:move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lnTo>
                    <a:pt x="352425" y="185737"/>
                  </a:lnTo>
                  <a:lnTo>
                    <a:pt x="347141" y="228562"/>
                  </a:lnTo>
                  <a:lnTo>
                    <a:pt x="331621" y="268808"/>
                  </a:lnTo>
                  <a:lnTo>
                    <a:pt x="306785" y="304067"/>
                  </a:lnTo>
                  <a:lnTo>
                    <a:pt x="274111" y="332257"/>
                  </a:lnTo>
                  <a:lnTo>
                    <a:pt x="235567" y="351656"/>
                  </a:lnTo>
                  <a:lnTo>
                    <a:pt x="193483" y="361102"/>
                  </a:lnTo>
                  <a:lnTo>
                    <a:pt x="176212" y="361950"/>
                  </a:lnTo>
                  <a:lnTo>
                    <a:pt x="167556" y="361738"/>
                  </a:lnTo>
                  <a:lnTo>
                    <a:pt x="125060" y="354363"/>
                  </a:lnTo>
                  <a:lnTo>
                    <a:pt x="85628" y="336889"/>
                  </a:lnTo>
                  <a:lnTo>
                    <a:pt x="51614" y="310337"/>
                  </a:lnTo>
                  <a:lnTo>
                    <a:pt x="25062" y="276323"/>
                  </a:lnTo>
                  <a:lnTo>
                    <a:pt x="7583" y="236888"/>
                  </a:lnTo>
                  <a:lnTo>
                    <a:pt x="211" y="194393"/>
                  </a:lnTo>
                  <a:lnTo>
                    <a:pt x="0" y="185737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1015" y="3341293"/>
            <a:ext cx="1644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0" dirty="0">
                <a:solidFill>
                  <a:srgbClr val="374552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6544" y="3373440"/>
            <a:ext cx="3441065" cy="615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System</a:t>
            </a: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Development</a:t>
            </a: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Journey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architecture.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1500" y="4333875"/>
            <a:ext cx="361950" cy="371475"/>
            <a:chOff x="571500" y="4333875"/>
            <a:chExt cx="361950" cy="371475"/>
          </a:xfrm>
        </p:grpSpPr>
        <p:sp>
          <p:nvSpPr>
            <p:cNvPr id="19" name="object 19"/>
            <p:cNvSpPr/>
            <p:nvPr/>
          </p:nvSpPr>
          <p:spPr>
            <a:xfrm>
              <a:off x="576262" y="433863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0" y="185737"/>
                  </a:lnTo>
                  <a:lnTo>
                    <a:pt x="7545" y="236815"/>
                  </a:lnTo>
                  <a:lnTo>
                    <a:pt x="29669" y="283651"/>
                  </a:lnTo>
                  <a:lnTo>
                    <a:pt x="64478" y="322017"/>
                  </a:lnTo>
                  <a:lnTo>
                    <a:pt x="108778" y="348538"/>
                  </a:lnTo>
                  <a:lnTo>
                    <a:pt x="158854" y="361111"/>
                  </a:lnTo>
                  <a:lnTo>
                    <a:pt x="176212" y="361949"/>
                  </a:lnTo>
                  <a:lnTo>
                    <a:pt x="193570" y="361111"/>
                  </a:lnTo>
                  <a:lnTo>
                    <a:pt x="243646" y="348538"/>
                  </a:lnTo>
                  <a:lnTo>
                    <a:pt x="287946" y="322017"/>
                  </a:lnTo>
                  <a:lnTo>
                    <a:pt x="322755" y="283651"/>
                  </a:lnTo>
                  <a:lnTo>
                    <a:pt x="344880" y="236815"/>
                  </a:lnTo>
                  <a:lnTo>
                    <a:pt x="352424" y="185737"/>
                  </a:lnTo>
                  <a:lnTo>
                    <a:pt x="352424" y="176212"/>
                  </a:lnTo>
                  <a:lnTo>
                    <a:pt x="344880" y="125134"/>
                  </a:lnTo>
                  <a:lnTo>
                    <a:pt x="322755" y="78293"/>
                  </a:lnTo>
                  <a:lnTo>
                    <a:pt x="287946" y="39930"/>
                  </a:lnTo>
                  <a:lnTo>
                    <a:pt x="243646" y="13411"/>
                  </a:lnTo>
                  <a:lnTo>
                    <a:pt x="193570" y="838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024" y="4343400"/>
              <a:ext cx="342899" cy="3524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6262" y="433863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185737"/>
                  </a:move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lnTo>
                    <a:pt x="352425" y="185737"/>
                  </a:lnTo>
                  <a:lnTo>
                    <a:pt x="347141" y="228562"/>
                  </a:lnTo>
                  <a:lnTo>
                    <a:pt x="331621" y="268803"/>
                  </a:lnTo>
                  <a:lnTo>
                    <a:pt x="306785" y="304067"/>
                  </a:lnTo>
                  <a:lnTo>
                    <a:pt x="274111" y="332257"/>
                  </a:lnTo>
                  <a:lnTo>
                    <a:pt x="235567" y="351656"/>
                  </a:lnTo>
                  <a:lnTo>
                    <a:pt x="193483" y="361102"/>
                  </a:lnTo>
                  <a:lnTo>
                    <a:pt x="176212" y="361950"/>
                  </a:lnTo>
                  <a:lnTo>
                    <a:pt x="167556" y="361738"/>
                  </a:lnTo>
                  <a:lnTo>
                    <a:pt x="125060" y="354363"/>
                  </a:lnTo>
                  <a:lnTo>
                    <a:pt x="85628" y="336889"/>
                  </a:lnTo>
                  <a:lnTo>
                    <a:pt x="51614" y="310337"/>
                  </a:lnTo>
                  <a:lnTo>
                    <a:pt x="25062" y="276322"/>
                  </a:lnTo>
                  <a:lnTo>
                    <a:pt x="7583" y="236888"/>
                  </a:lnTo>
                  <a:lnTo>
                    <a:pt x="211" y="194393"/>
                  </a:lnTo>
                  <a:lnTo>
                    <a:pt x="0" y="185737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2682" y="4393806"/>
            <a:ext cx="3888740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  <a:tabLst>
                <a:tab pos="436245" algn="l"/>
              </a:tabLst>
            </a:pPr>
            <a:r>
              <a:rPr sz="2000" b="1" spc="-50" dirty="0">
                <a:solidFill>
                  <a:srgbClr val="374552"/>
                </a:solidFill>
                <a:latin typeface="Tahoma"/>
                <a:cs typeface="Tahoma"/>
              </a:rPr>
              <a:t>4</a:t>
            </a:r>
            <a:r>
              <a:rPr sz="2000" b="1" dirty="0">
                <a:solidFill>
                  <a:srgbClr val="374552"/>
                </a:solidFill>
                <a:latin typeface="Tahoma"/>
                <a:cs typeface="Tahoma"/>
              </a:rPr>
              <a:t>	</a:t>
            </a:r>
            <a:r>
              <a:rPr sz="2475" b="1" spc="-127" baseline="3367" dirty="0">
                <a:solidFill>
                  <a:srgbClr val="374552"/>
                </a:solidFill>
                <a:latin typeface="Tahoma"/>
                <a:cs typeface="Tahoma"/>
              </a:rPr>
              <a:t>Results</a:t>
            </a:r>
            <a:r>
              <a:rPr sz="2475" b="1" spc="-157" baseline="3367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2475" b="1" spc="-172" baseline="3367" dirty="0">
                <a:solidFill>
                  <a:srgbClr val="374552"/>
                </a:solidFill>
                <a:latin typeface="Tahoma"/>
                <a:cs typeface="Tahoma"/>
              </a:rPr>
              <a:t>and</a:t>
            </a:r>
            <a:r>
              <a:rPr sz="2475" b="1" spc="-157" baseline="3367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2475" b="1" spc="-15" baseline="3367" dirty="0">
                <a:solidFill>
                  <a:srgbClr val="374552"/>
                </a:solidFill>
                <a:latin typeface="Tahoma"/>
                <a:cs typeface="Tahoma"/>
              </a:rPr>
              <a:t>Evaluation</a:t>
            </a:r>
            <a:endParaRPr sz="2475" baseline="3367">
              <a:latin typeface="Tahoma"/>
              <a:cs typeface="Tahoma"/>
            </a:endParaRPr>
          </a:p>
          <a:p>
            <a:pPr marL="436245">
              <a:lnSpc>
                <a:spcPct val="100000"/>
              </a:lnSpc>
              <a:spcBef>
                <a:spcPts val="8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Demonstrating</a:t>
            </a:r>
            <a:r>
              <a:rPr sz="1250" spc="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effectiveness.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1500" y="5343525"/>
            <a:ext cx="361950" cy="361950"/>
            <a:chOff x="571500" y="5343525"/>
            <a:chExt cx="361950" cy="361950"/>
          </a:xfrm>
        </p:grpSpPr>
        <p:sp>
          <p:nvSpPr>
            <p:cNvPr id="24" name="object 24"/>
            <p:cNvSpPr/>
            <p:nvPr/>
          </p:nvSpPr>
          <p:spPr>
            <a:xfrm>
              <a:off x="576262" y="534828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0"/>
                  </a:moveTo>
                  <a:lnTo>
                    <a:pt x="125137" y="7544"/>
                  </a:lnTo>
                  <a:lnTo>
                    <a:pt x="78294" y="29669"/>
                  </a:lnTo>
                  <a:lnTo>
                    <a:pt x="39931" y="64476"/>
                  </a:lnTo>
                  <a:lnTo>
                    <a:pt x="13415" y="108778"/>
                  </a:lnTo>
                  <a:lnTo>
                    <a:pt x="838" y="158854"/>
                  </a:lnTo>
                  <a:lnTo>
                    <a:pt x="0" y="176212"/>
                  </a:lnTo>
                  <a:lnTo>
                    <a:pt x="838" y="193570"/>
                  </a:lnTo>
                  <a:lnTo>
                    <a:pt x="13415" y="243646"/>
                  </a:lnTo>
                  <a:lnTo>
                    <a:pt x="39931" y="287945"/>
                  </a:lnTo>
                  <a:lnTo>
                    <a:pt x="78294" y="322753"/>
                  </a:lnTo>
                  <a:lnTo>
                    <a:pt x="125137" y="344877"/>
                  </a:lnTo>
                  <a:lnTo>
                    <a:pt x="176212" y="352424"/>
                  </a:lnTo>
                  <a:lnTo>
                    <a:pt x="193570" y="351586"/>
                  </a:lnTo>
                  <a:lnTo>
                    <a:pt x="243646" y="339009"/>
                  </a:lnTo>
                  <a:lnTo>
                    <a:pt x="287946" y="312493"/>
                  </a:lnTo>
                  <a:lnTo>
                    <a:pt x="322755" y="274128"/>
                  </a:lnTo>
                  <a:lnTo>
                    <a:pt x="344880" y="227287"/>
                  </a:lnTo>
                  <a:lnTo>
                    <a:pt x="352424" y="176212"/>
                  </a:lnTo>
                  <a:lnTo>
                    <a:pt x="351586" y="158854"/>
                  </a:lnTo>
                  <a:lnTo>
                    <a:pt x="339011" y="108778"/>
                  </a:lnTo>
                  <a:lnTo>
                    <a:pt x="312493" y="64476"/>
                  </a:lnTo>
                  <a:lnTo>
                    <a:pt x="274130" y="29669"/>
                  </a:lnTo>
                  <a:lnTo>
                    <a:pt x="227287" y="7544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024" y="5353050"/>
              <a:ext cx="342899" cy="3428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76262" y="534828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52425" y="176212"/>
                  </a:moveTo>
                  <a:lnTo>
                    <a:pt x="347141" y="219037"/>
                  </a:lnTo>
                  <a:lnTo>
                    <a:pt x="331621" y="259277"/>
                  </a:lnTo>
                  <a:lnTo>
                    <a:pt x="306785" y="294540"/>
                  </a:lnTo>
                  <a:lnTo>
                    <a:pt x="274111" y="322723"/>
                  </a:lnTo>
                  <a:lnTo>
                    <a:pt x="235567" y="342126"/>
                  </a:lnTo>
                  <a:lnTo>
                    <a:pt x="193483" y="351577"/>
                  </a:lnTo>
                  <a:lnTo>
                    <a:pt x="176212" y="352425"/>
                  </a:lnTo>
                  <a:lnTo>
                    <a:pt x="167556" y="352212"/>
                  </a:lnTo>
                  <a:lnTo>
                    <a:pt x="125060" y="344836"/>
                  </a:lnTo>
                  <a:lnTo>
                    <a:pt x="85628" y="327358"/>
                  </a:lnTo>
                  <a:lnTo>
                    <a:pt x="51614" y="300810"/>
                  </a:lnTo>
                  <a:lnTo>
                    <a:pt x="25062" y="266794"/>
                  </a:lnTo>
                  <a:lnTo>
                    <a:pt x="7583" y="227364"/>
                  </a:lnTo>
                  <a:lnTo>
                    <a:pt x="211" y="184868"/>
                  </a:lnTo>
                  <a:lnTo>
                    <a:pt x="0" y="176212"/>
                  </a:lnTo>
                  <a:lnTo>
                    <a:pt x="211" y="167556"/>
                  </a:lnTo>
                  <a:lnTo>
                    <a:pt x="7583" y="125060"/>
                  </a:lnTo>
                  <a:lnTo>
                    <a:pt x="25062" y="85628"/>
                  </a:lnTo>
                  <a:lnTo>
                    <a:pt x="51614" y="51608"/>
                  </a:lnTo>
                  <a:lnTo>
                    <a:pt x="85628" y="25061"/>
                  </a:lnTo>
                  <a:lnTo>
                    <a:pt x="125060" y="7583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3"/>
                  </a:lnTo>
                  <a:lnTo>
                    <a:pt x="266797" y="25061"/>
                  </a:lnTo>
                  <a:lnTo>
                    <a:pt x="300810" y="51608"/>
                  </a:lnTo>
                  <a:lnTo>
                    <a:pt x="327363" y="85628"/>
                  </a:lnTo>
                  <a:lnTo>
                    <a:pt x="344838" y="125060"/>
                  </a:lnTo>
                  <a:lnTo>
                    <a:pt x="352212" y="167556"/>
                  </a:lnTo>
                  <a:lnTo>
                    <a:pt x="352425" y="176212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1165" y="5360589"/>
            <a:ext cx="1644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0" dirty="0">
                <a:solidFill>
                  <a:srgbClr val="374552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6544" y="5392736"/>
            <a:ext cx="4187825" cy="605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Future</a:t>
            </a:r>
            <a:r>
              <a:rPr sz="1650" b="1" spc="-10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Outlook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Challenges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next steps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advanced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29" name="object 29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80244" y="5962650"/>
            <a:ext cx="1754504" cy="4191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8B3B102-1351-513A-FEBF-2618852FD72B}"/>
              </a:ext>
            </a:extLst>
          </p:cNvPr>
          <p:cNvSpPr/>
          <p:nvPr/>
        </p:nvSpPr>
        <p:spPr>
          <a:xfrm>
            <a:off x="8134348" y="5861685"/>
            <a:ext cx="3200400" cy="615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444500"/>
            <a:ext cx="737044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204" dirty="0"/>
              <a:t>Challenge:</a:t>
            </a:r>
            <a:r>
              <a:rPr spc="-260" dirty="0"/>
              <a:t> </a:t>
            </a:r>
            <a:r>
              <a:rPr spc="-235" dirty="0"/>
              <a:t>Diabetes'</a:t>
            </a:r>
            <a:r>
              <a:rPr spc="-260" dirty="0"/>
              <a:t> </a:t>
            </a:r>
            <a:r>
              <a:rPr spc="-254" dirty="0"/>
              <a:t>Global </a:t>
            </a:r>
            <a:r>
              <a:rPr spc="-295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311" y="1315275"/>
            <a:ext cx="5360670" cy="2787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34290">
              <a:lnSpc>
                <a:spcPct val="137500"/>
              </a:lnSpc>
              <a:spcBef>
                <a:spcPts val="13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chronic,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life-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altering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condition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affecting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millions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worldwide,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India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bearing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significant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burden.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The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International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Federation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estimates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that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over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74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million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adults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India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currently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live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diabetes,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number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projected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to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rise</a:t>
            </a:r>
            <a:r>
              <a:rPr sz="1250" spc="-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dramatically.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36300"/>
              </a:lnSpc>
              <a:spcBef>
                <a:spcPts val="1180"/>
              </a:spcBef>
            </a:pP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detection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paramount,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undiagnosed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or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poorly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managed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can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severe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complications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such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heart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disease,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kidney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failure,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blindness,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nerve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damage.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escalating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healthcare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costs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associated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treatment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managing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complications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highlight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urgent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need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proactive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solutions.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7950" y="1409700"/>
            <a:ext cx="4410074" cy="4419597"/>
          </a:xfrm>
          <a:prstGeom prst="rect">
            <a:avLst/>
          </a:prstGeom>
        </p:spPr>
      </p:pic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50458"/>
            <a:ext cx="1754504" cy="419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DE285A-283C-5434-CCAF-167CB059EC98}"/>
              </a:ext>
            </a:extLst>
          </p:cNvPr>
          <p:cNvSpPr/>
          <p:nvPr/>
        </p:nvSpPr>
        <p:spPr>
          <a:xfrm>
            <a:off x="7672485" y="5829297"/>
            <a:ext cx="3662263" cy="539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9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85" dirty="0"/>
              <a:t> </a:t>
            </a:r>
            <a:r>
              <a:rPr spc="-195" dirty="0"/>
              <a:t>Solution:</a:t>
            </a:r>
            <a:r>
              <a:rPr spc="-280" dirty="0"/>
              <a:t> </a:t>
            </a:r>
            <a:r>
              <a:rPr spc="-365" dirty="0"/>
              <a:t>Why</a:t>
            </a:r>
            <a:r>
              <a:rPr spc="-275" dirty="0"/>
              <a:t> </a:t>
            </a:r>
            <a:r>
              <a:rPr spc="-395" dirty="0"/>
              <a:t>AI</a:t>
            </a:r>
            <a:r>
              <a:rPr spc="-285" dirty="0"/>
              <a:t> </a:t>
            </a:r>
            <a:r>
              <a:rPr spc="-260" dirty="0"/>
              <a:t>and</a:t>
            </a:r>
            <a:r>
              <a:rPr spc="-280" dirty="0"/>
              <a:t> </a:t>
            </a:r>
            <a:r>
              <a:rPr spc="-254" dirty="0"/>
              <a:t>Machine</a:t>
            </a:r>
            <a:r>
              <a:rPr spc="-280" dirty="0"/>
              <a:t> </a:t>
            </a:r>
            <a:r>
              <a:rPr spc="-150" dirty="0"/>
              <a:t>Learning?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638299"/>
            <a:ext cx="407193" cy="407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7311" y="2239962"/>
            <a:ext cx="4838065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Pattern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Recognition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445"/>
              </a:spcBef>
            </a:pP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excels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at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identifying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subtle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patterns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complex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datasets,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which</a:t>
            </a:r>
            <a:r>
              <a:rPr sz="1250" spc="-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human</a:t>
            </a:r>
            <a:r>
              <a:rPr sz="1250" spc="-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analysis</a:t>
            </a:r>
            <a:r>
              <a:rPr sz="1250" spc="-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might</a:t>
            </a:r>
            <a:r>
              <a:rPr sz="1250" spc="-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miss.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5226" y="1638299"/>
            <a:ext cx="356298" cy="407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04103" y="2239962"/>
            <a:ext cx="4704080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Predictive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374552"/>
                </a:solidFill>
                <a:latin typeface="Tahoma"/>
                <a:cs typeface="Tahoma"/>
              </a:rPr>
              <a:t>Power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445"/>
              </a:spcBef>
            </a:pP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can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forecast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onset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based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on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various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risk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factors.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399" y="3457575"/>
            <a:ext cx="305395" cy="407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7311" y="4059237"/>
            <a:ext cx="4363085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Enhanced</a:t>
            </a: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Accuracy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Automated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systems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reduce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human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error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provide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consistent,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reliable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3720" y="3464734"/>
            <a:ext cx="379094" cy="3937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04103" y="4059237"/>
            <a:ext cx="4434840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Proactive</a:t>
            </a:r>
            <a:r>
              <a:rPr sz="1650" b="1" spc="-9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30" dirty="0">
                <a:solidFill>
                  <a:srgbClr val="374552"/>
                </a:solidFill>
                <a:latin typeface="Tahoma"/>
                <a:cs typeface="Tahoma"/>
              </a:rPr>
              <a:t>Intervention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Enables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earlier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interventions,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potentially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preventing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delaying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severe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complications.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314" y="5096700"/>
            <a:ext cx="10197465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By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leveraging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Learning,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can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move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reactive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treatment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proactive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prevention,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transforming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diabetes management.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12" name="object 12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203360-92E9-C807-BBBA-ED3B4419B400}"/>
              </a:ext>
            </a:extLst>
          </p:cNvPr>
          <p:cNvSpPr/>
          <p:nvPr/>
        </p:nvSpPr>
        <p:spPr>
          <a:xfrm>
            <a:off x="7916343" y="5772277"/>
            <a:ext cx="3373583" cy="70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spc="-240" dirty="0"/>
              <a:t>Building</a:t>
            </a:r>
            <a:r>
              <a:rPr spc="-265" dirty="0"/>
              <a:t> </a:t>
            </a:r>
            <a:r>
              <a:rPr spc="-135" dirty="0"/>
              <a:t>Blocks:</a:t>
            </a:r>
            <a:r>
              <a:rPr spc="-265" dirty="0"/>
              <a:t> </a:t>
            </a:r>
            <a:r>
              <a:rPr spc="-270" dirty="0"/>
              <a:t>Data</a:t>
            </a:r>
            <a:r>
              <a:rPr spc="-265" dirty="0"/>
              <a:t> </a:t>
            </a:r>
            <a:r>
              <a:rPr spc="-175" dirty="0"/>
              <a:t>Collection</a:t>
            </a:r>
            <a:r>
              <a:rPr spc="-265" dirty="0"/>
              <a:t> </a:t>
            </a:r>
            <a:r>
              <a:rPr spc="-285" dirty="0"/>
              <a:t>and </a:t>
            </a:r>
            <a:r>
              <a:rPr spc="-90" dirty="0"/>
              <a:t>Preprocessing</a:t>
            </a:r>
          </a:p>
        </p:txBody>
      </p:sp>
      <p:sp>
        <p:nvSpPr>
          <p:cNvPr id="3" name="object 3"/>
          <p:cNvSpPr/>
          <p:nvPr/>
        </p:nvSpPr>
        <p:spPr>
          <a:xfrm>
            <a:off x="590550" y="20573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34194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550" y="4514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4550" y="1981199"/>
            <a:ext cx="4943474" cy="33813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7752" y="1886775"/>
            <a:ext cx="9888220" cy="3902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348605">
              <a:lnSpc>
                <a:spcPct val="137500"/>
              </a:lnSpc>
              <a:spcBef>
                <a:spcPts val="130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Comprehensive</a:t>
            </a:r>
            <a:r>
              <a:rPr sz="1250" spc="7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Data</a:t>
            </a:r>
            <a:r>
              <a:rPr sz="1250" spc="7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74B9E6"/>
                </a:solidFill>
                <a:latin typeface="Verdana"/>
                <a:cs typeface="Verdana"/>
              </a:rPr>
              <a:t>Sources:</a:t>
            </a:r>
            <a:r>
              <a:rPr sz="1250" spc="7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Gathering</a:t>
            </a: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anonymised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patient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electronic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health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records,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including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demographics, lab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results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(glucose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levels,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HbA1c),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family 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history,</a:t>
            </a:r>
            <a:r>
              <a:rPr sz="1250" spc="-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lifestyle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factors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(diet,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exercise),</a:t>
            </a:r>
            <a:r>
              <a:rPr sz="1250" spc="-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medical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history.</a:t>
            </a:r>
            <a:endParaRPr sz="1250">
              <a:latin typeface="Verdana"/>
              <a:cs typeface="Verdana"/>
            </a:endParaRPr>
          </a:p>
          <a:p>
            <a:pPr marL="12700" marR="530796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Feature</a:t>
            </a:r>
            <a:r>
              <a:rPr sz="1250" spc="1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Engineering:</a:t>
            </a:r>
            <a:r>
              <a:rPr sz="1250" spc="1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Transforming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raw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into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meaningful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features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models,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such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calculating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BMI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height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weight,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creating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age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categories.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This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step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crucial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model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performance.</a:t>
            </a:r>
            <a:endParaRPr sz="1250">
              <a:latin typeface="Verdana"/>
              <a:cs typeface="Verdana"/>
            </a:endParaRPr>
          </a:p>
          <a:p>
            <a:pPr marL="12700" marR="531431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Data</a:t>
            </a:r>
            <a:r>
              <a:rPr sz="1250" spc="1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Cleaning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60" dirty="0">
                <a:solidFill>
                  <a:srgbClr val="74B9E6"/>
                </a:solidFill>
                <a:latin typeface="Verdana"/>
                <a:cs typeface="Verdana"/>
              </a:rPr>
              <a:t>&amp;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74B9E6"/>
                </a:solidFill>
                <a:latin typeface="Verdana"/>
                <a:cs typeface="Verdana"/>
              </a:rPr>
              <a:t>Imputation: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Handling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missing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values,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outliers,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inconsistencies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 ensure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 quality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integrity.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Techniques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like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mean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imputation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predictive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modelling</a:t>
            </a:r>
            <a:r>
              <a:rPr sz="1250" spc="-10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-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employed.</a:t>
            </a:r>
            <a:endParaRPr sz="1250">
              <a:latin typeface="Verdana"/>
              <a:cs typeface="Verdana"/>
            </a:endParaRPr>
          </a:p>
          <a:p>
            <a:pPr marL="5105400">
              <a:lnSpc>
                <a:spcPct val="100000"/>
              </a:lnSpc>
              <a:spcBef>
                <a:spcPts val="142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High-quality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bedrock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accurate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8" name="object 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4A1FE6-214A-5BAB-3C11-BA8CEB6037E8}"/>
              </a:ext>
            </a:extLst>
          </p:cNvPr>
          <p:cNvSpPr/>
          <p:nvPr/>
        </p:nvSpPr>
        <p:spPr>
          <a:xfrm>
            <a:off x="8864022" y="5899053"/>
            <a:ext cx="2470726" cy="473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549275"/>
            <a:ext cx="855472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spc="-195" dirty="0"/>
              <a:t>Engine:</a:t>
            </a:r>
            <a:r>
              <a:rPr spc="-265" dirty="0"/>
              <a:t> </a:t>
            </a:r>
            <a:r>
              <a:rPr spc="-254" dirty="0"/>
              <a:t>Machine</a:t>
            </a:r>
            <a:r>
              <a:rPr spc="-265" dirty="0"/>
              <a:t> </a:t>
            </a:r>
            <a:r>
              <a:rPr spc="-204" dirty="0"/>
              <a:t>Learning</a:t>
            </a:r>
            <a:r>
              <a:rPr spc="-265" dirty="0"/>
              <a:t> </a:t>
            </a:r>
            <a:r>
              <a:rPr spc="-190" dirty="0"/>
              <a:t>Algorithms</a:t>
            </a:r>
            <a:r>
              <a:rPr spc="-265" dirty="0"/>
              <a:t> </a:t>
            </a:r>
            <a:r>
              <a:rPr spc="-35" dirty="0"/>
              <a:t>for </a:t>
            </a:r>
            <a:r>
              <a:rPr spc="-70" dirty="0"/>
              <a:t>Prediction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500" y="2657474"/>
            <a:ext cx="3324225" cy="2524125"/>
            <a:chOff x="571500" y="2657474"/>
            <a:chExt cx="3324225" cy="2524125"/>
          </a:xfrm>
        </p:grpSpPr>
        <p:sp>
          <p:nvSpPr>
            <p:cNvPr id="4" name="object 4"/>
            <p:cNvSpPr/>
            <p:nvPr/>
          </p:nvSpPr>
          <p:spPr>
            <a:xfrm>
              <a:off x="581025" y="2666999"/>
              <a:ext cx="3305175" cy="2505075"/>
            </a:xfrm>
            <a:custGeom>
              <a:avLst/>
              <a:gdLst/>
              <a:ahLst/>
              <a:cxnLst/>
              <a:rect l="l" t="t" r="r" b="b"/>
              <a:pathLst>
                <a:path w="3305175" h="2505075">
                  <a:moveTo>
                    <a:pt x="0" y="2311006"/>
                  </a:moveTo>
                  <a:lnTo>
                    <a:pt x="0" y="194068"/>
                  </a:lnTo>
                  <a:lnTo>
                    <a:pt x="233" y="184536"/>
                  </a:lnTo>
                  <a:lnTo>
                    <a:pt x="8355" y="137733"/>
                  </a:lnTo>
                  <a:lnTo>
                    <a:pt x="27604" y="94301"/>
                  </a:lnTo>
                  <a:lnTo>
                    <a:pt x="56842" y="56845"/>
                  </a:lnTo>
                  <a:lnTo>
                    <a:pt x="94308" y="27602"/>
                  </a:lnTo>
                  <a:lnTo>
                    <a:pt x="137735" y="8350"/>
                  </a:lnTo>
                  <a:lnTo>
                    <a:pt x="184536" y="233"/>
                  </a:lnTo>
                  <a:lnTo>
                    <a:pt x="194072" y="0"/>
                  </a:lnTo>
                  <a:lnTo>
                    <a:pt x="3111106" y="0"/>
                  </a:lnTo>
                  <a:lnTo>
                    <a:pt x="3158268" y="5811"/>
                  </a:lnTo>
                  <a:lnTo>
                    <a:pt x="3202590" y="22912"/>
                  </a:lnTo>
                  <a:lnTo>
                    <a:pt x="3241426" y="50265"/>
                  </a:lnTo>
                  <a:lnTo>
                    <a:pt x="3272472" y="86245"/>
                  </a:lnTo>
                  <a:lnTo>
                    <a:pt x="3293838" y="128697"/>
                  </a:lnTo>
                  <a:lnTo>
                    <a:pt x="3304241" y="175048"/>
                  </a:lnTo>
                  <a:lnTo>
                    <a:pt x="3305175" y="194068"/>
                  </a:lnTo>
                  <a:lnTo>
                    <a:pt x="3305175" y="2311006"/>
                  </a:lnTo>
                  <a:lnTo>
                    <a:pt x="3299357" y="2358170"/>
                  </a:lnTo>
                  <a:lnTo>
                    <a:pt x="3282262" y="2402482"/>
                  </a:lnTo>
                  <a:lnTo>
                    <a:pt x="3254909" y="2441326"/>
                  </a:lnTo>
                  <a:lnTo>
                    <a:pt x="3218929" y="2472372"/>
                  </a:lnTo>
                  <a:lnTo>
                    <a:pt x="3176472" y="2493738"/>
                  </a:lnTo>
                  <a:lnTo>
                    <a:pt x="3130126" y="2504142"/>
                  </a:lnTo>
                  <a:lnTo>
                    <a:pt x="3111106" y="2505076"/>
                  </a:lnTo>
                  <a:lnTo>
                    <a:pt x="194072" y="2505076"/>
                  </a:lnTo>
                  <a:lnTo>
                    <a:pt x="146905" y="2499257"/>
                  </a:lnTo>
                  <a:lnTo>
                    <a:pt x="102585" y="2482162"/>
                  </a:lnTo>
                  <a:lnTo>
                    <a:pt x="63748" y="2454809"/>
                  </a:lnTo>
                  <a:lnTo>
                    <a:pt x="32707" y="2418816"/>
                  </a:lnTo>
                  <a:lnTo>
                    <a:pt x="11340" y="2376372"/>
                  </a:lnTo>
                  <a:lnTo>
                    <a:pt x="933" y="2330026"/>
                  </a:lnTo>
                  <a:lnTo>
                    <a:pt x="0" y="2311006"/>
                  </a:lnTo>
                  <a:close/>
                </a:path>
              </a:pathLst>
            </a:custGeom>
            <a:ln w="19050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49" y="2676525"/>
              <a:ext cx="3286124" cy="4810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0550" y="3152774"/>
              <a:ext cx="3286125" cy="9525"/>
            </a:xfrm>
            <a:custGeom>
              <a:avLst/>
              <a:gdLst/>
              <a:ahLst/>
              <a:cxnLst/>
              <a:rect l="l" t="t" r="r" b="b"/>
              <a:pathLst>
                <a:path w="3286125" h="9525">
                  <a:moveTo>
                    <a:pt x="32861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286125" y="9525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B9C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9178" y="3316287"/>
            <a:ext cx="2912745" cy="1386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30" dirty="0">
                <a:solidFill>
                  <a:srgbClr val="374552"/>
                </a:solidFill>
                <a:latin typeface="Tahoma"/>
                <a:cs typeface="Tahoma"/>
              </a:rPr>
              <a:t>Random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Forest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An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ensemble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method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using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multiple</a:t>
            </a:r>
            <a:r>
              <a:rPr sz="1250" spc="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decision</a:t>
            </a:r>
            <a:r>
              <a:rPr sz="1250" spc="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trees</a:t>
            </a:r>
            <a:r>
              <a:rPr sz="1250" spc="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for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enhanced</a:t>
            </a:r>
            <a:r>
              <a:rPr sz="1250" spc="-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accuracy</a:t>
            </a:r>
            <a:r>
              <a:rPr sz="1250" spc="-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robustness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against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overfitting.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57650" y="2657474"/>
            <a:ext cx="3314700" cy="2524125"/>
            <a:chOff x="4057650" y="2657474"/>
            <a:chExt cx="3314700" cy="2524125"/>
          </a:xfrm>
        </p:grpSpPr>
        <p:sp>
          <p:nvSpPr>
            <p:cNvPr id="9" name="object 9"/>
            <p:cNvSpPr/>
            <p:nvPr/>
          </p:nvSpPr>
          <p:spPr>
            <a:xfrm>
              <a:off x="4067175" y="2666999"/>
              <a:ext cx="3295650" cy="2505075"/>
            </a:xfrm>
            <a:custGeom>
              <a:avLst/>
              <a:gdLst/>
              <a:ahLst/>
              <a:cxnLst/>
              <a:rect l="l" t="t" r="r" b="b"/>
              <a:pathLst>
                <a:path w="3295650" h="2505075">
                  <a:moveTo>
                    <a:pt x="0" y="2311006"/>
                  </a:moveTo>
                  <a:lnTo>
                    <a:pt x="0" y="194068"/>
                  </a:lnTo>
                  <a:lnTo>
                    <a:pt x="233" y="184536"/>
                  </a:lnTo>
                  <a:lnTo>
                    <a:pt x="8351" y="137733"/>
                  </a:lnTo>
                  <a:lnTo>
                    <a:pt x="27602" y="94301"/>
                  </a:lnTo>
                  <a:lnTo>
                    <a:pt x="56845" y="56845"/>
                  </a:lnTo>
                  <a:lnTo>
                    <a:pt x="94306" y="27602"/>
                  </a:lnTo>
                  <a:lnTo>
                    <a:pt x="137733" y="8350"/>
                  </a:lnTo>
                  <a:lnTo>
                    <a:pt x="184536" y="233"/>
                  </a:lnTo>
                  <a:lnTo>
                    <a:pt x="194068" y="0"/>
                  </a:lnTo>
                  <a:lnTo>
                    <a:pt x="3101581" y="0"/>
                  </a:lnTo>
                  <a:lnTo>
                    <a:pt x="3148743" y="5811"/>
                  </a:lnTo>
                  <a:lnTo>
                    <a:pt x="3193059" y="22912"/>
                  </a:lnTo>
                  <a:lnTo>
                    <a:pt x="3231901" y="50265"/>
                  </a:lnTo>
                  <a:lnTo>
                    <a:pt x="3262947" y="86245"/>
                  </a:lnTo>
                  <a:lnTo>
                    <a:pt x="3284313" y="128697"/>
                  </a:lnTo>
                  <a:lnTo>
                    <a:pt x="3294716" y="175048"/>
                  </a:lnTo>
                  <a:lnTo>
                    <a:pt x="3295650" y="194068"/>
                  </a:lnTo>
                  <a:lnTo>
                    <a:pt x="3295650" y="2311006"/>
                  </a:lnTo>
                  <a:lnTo>
                    <a:pt x="3289832" y="2358170"/>
                  </a:lnTo>
                  <a:lnTo>
                    <a:pt x="3272737" y="2402482"/>
                  </a:lnTo>
                  <a:lnTo>
                    <a:pt x="3245384" y="2441326"/>
                  </a:lnTo>
                  <a:lnTo>
                    <a:pt x="3209404" y="2472372"/>
                  </a:lnTo>
                  <a:lnTo>
                    <a:pt x="3166941" y="2493738"/>
                  </a:lnTo>
                  <a:lnTo>
                    <a:pt x="3120601" y="2504142"/>
                  </a:lnTo>
                  <a:lnTo>
                    <a:pt x="3101581" y="2505076"/>
                  </a:lnTo>
                  <a:lnTo>
                    <a:pt x="194068" y="2505076"/>
                  </a:lnTo>
                  <a:lnTo>
                    <a:pt x="146904" y="2499257"/>
                  </a:lnTo>
                  <a:lnTo>
                    <a:pt x="102584" y="2482162"/>
                  </a:lnTo>
                  <a:lnTo>
                    <a:pt x="63748" y="2454809"/>
                  </a:lnTo>
                  <a:lnTo>
                    <a:pt x="32702" y="2418816"/>
                  </a:lnTo>
                  <a:lnTo>
                    <a:pt x="11336" y="2376372"/>
                  </a:lnTo>
                  <a:lnTo>
                    <a:pt x="933" y="2330026"/>
                  </a:lnTo>
                  <a:lnTo>
                    <a:pt x="0" y="2311006"/>
                  </a:lnTo>
                  <a:close/>
                </a:path>
              </a:pathLst>
            </a:custGeom>
            <a:ln w="19050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6699" y="2676525"/>
              <a:ext cx="3276599" cy="4810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76700" y="3152774"/>
              <a:ext cx="3276600" cy="9525"/>
            </a:xfrm>
            <a:custGeom>
              <a:avLst/>
              <a:gdLst/>
              <a:ahLst/>
              <a:cxnLst/>
              <a:rect l="l" t="t" r="r" b="b"/>
              <a:pathLst>
                <a:path w="3276600" h="9525">
                  <a:moveTo>
                    <a:pt x="32766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276600" y="9525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B9C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23171" y="3316287"/>
            <a:ext cx="2943860" cy="166306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39115">
              <a:lnSpc>
                <a:spcPct val="106100"/>
              </a:lnSpc>
              <a:spcBef>
                <a:spcPts val="15"/>
              </a:spcBef>
            </a:pPr>
            <a:r>
              <a:rPr sz="1650" b="1" spc="-90" dirty="0">
                <a:solidFill>
                  <a:srgbClr val="374552"/>
                </a:solidFill>
                <a:latin typeface="Tahoma"/>
                <a:cs typeface="Tahoma"/>
              </a:rPr>
              <a:t>Support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Vector</a:t>
            </a:r>
            <a:r>
              <a:rPr sz="1650" b="1" spc="-10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90" dirty="0">
                <a:solidFill>
                  <a:srgbClr val="374552"/>
                </a:solidFill>
                <a:latin typeface="Tahoma"/>
                <a:cs typeface="Tahoma"/>
              </a:rPr>
              <a:t>Machines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(SVM)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57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Effective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classification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by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finding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optimal</a:t>
            </a:r>
            <a:r>
              <a:rPr sz="1250" spc="114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hyperplane</a:t>
            </a:r>
            <a:r>
              <a:rPr sz="1250" spc="114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that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separates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classes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high-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dimensional</a:t>
            </a:r>
            <a:r>
              <a:rPr sz="1250" spc="1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spaces.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34275" y="2657474"/>
            <a:ext cx="3324225" cy="2524125"/>
            <a:chOff x="7534275" y="2657474"/>
            <a:chExt cx="3324225" cy="2524125"/>
          </a:xfrm>
        </p:grpSpPr>
        <p:sp>
          <p:nvSpPr>
            <p:cNvPr id="14" name="object 14"/>
            <p:cNvSpPr/>
            <p:nvPr/>
          </p:nvSpPr>
          <p:spPr>
            <a:xfrm>
              <a:off x="7543800" y="2666999"/>
              <a:ext cx="3305175" cy="2505075"/>
            </a:xfrm>
            <a:custGeom>
              <a:avLst/>
              <a:gdLst/>
              <a:ahLst/>
              <a:cxnLst/>
              <a:rect l="l" t="t" r="r" b="b"/>
              <a:pathLst>
                <a:path w="3305175" h="2505075">
                  <a:moveTo>
                    <a:pt x="0" y="2311006"/>
                  </a:moveTo>
                  <a:lnTo>
                    <a:pt x="0" y="194068"/>
                  </a:lnTo>
                  <a:lnTo>
                    <a:pt x="233" y="184536"/>
                  </a:lnTo>
                  <a:lnTo>
                    <a:pt x="8351" y="137733"/>
                  </a:lnTo>
                  <a:lnTo>
                    <a:pt x="27602" y="94301"/>
                  </a:lnTo>
                  <a:lnTo>
                    <a:pt x="56845" y="56845"/>
                  </a:lnTo>
                  <a:lnTo>
                    <a:pt x="94306" y="27602"/>
                  </a:lnTo>
                  <a:lnTo>
                    <a:pt x="137733" y="8350"/>
                  </a:lnTo>
                  <a:lnTo>
                    <a:pt x="184536" y="233"/>
                  </a:lnTo>
                  <a:lnTo>
                    <a:pt x="194068" y="0"/>
                  </a:lnTo>
                  <a:lnTo>
                    <a:pt x="3111106" y="0"/>
                  </a:lnTo>
                  <a:lnTo>
                    <a:pt x="3158268" y="5811"/>
                  </a:lnTo>
                  <a:lnTo>
                    <a:pt x="3202589" y="22912"/>
                  </a:lnTo>
                  <a:lnTo>
                    <a:pt x="3241426" y="50265"/>
                  </a:lnTo>
                  <a:lnTo>
                    <a:pt x="3272472" y="86245"/>
                  </a:lnTo>
                  <a:lnTo>
                    <a:pt x="3293838" y="128697"/>
                  </a:lnTo>
                  <a:lnTo>
                    <a:pt x="3304241" y="175048"/>
                  </a:lnTo>
                  <a:lnTo>
                    <a:pt x="3305175" y="194068"/>
                  </a:lnTo>
                  <a:lnTo>
                    <a:pt x="3305175" y="2311006"/>
                  </a:lnTo>
                  <a:lnTo>
                    <a:pt x="3299357" y="2358170"/>
                  </a:lnTo>
                  <a:lnTo>
                    <a:pt x="3282262" y="2402482"/>
                  </a:lnTo>
                  <a:lnTo>
                    <a:pt x="3254909" y="2441326"/>
                  </a:lnTo>
                  <a:lnTo>
                    <a:pt x="3218929" y="2472372"/>
                  </a:lnTo>
                  <a:lnTo>
                    <a:pt x="3176466" y="2493738"/>
                  </a:lnTo>
                  <a:lnTo>
                    <a:pt x="3130126" y="2504142"/>
                  </a:lnTo>
                  <a:lnTo>
                    <a:pt x="3111106" y="2505076"/>
                  </a:lnTo>
                  <a:lnTo>
                    <a:pt x="194068" y="2505076"/>
                  </a:lnTo>
                  <a:lnTo>
                    <a:pt x="146904" y="2499257"/>
                  </a:lnTo>
                  <a:lnTo>
                    <a:pt x="102584" y="2482162"/>
                  </a:lnTo>
                  <a:lnTo>
                    <a:pt x="63748" y="2454809"/>
                  </a:lnTo>
                  <a:lnTo>
                    <a:pt x="32702" y="2418816"/>
                  </a:lnTo>
                  <a:lnTo>
                    <a:pt x="11336" y="2376372"/>
                  </a:lnTo>
                  <a:lnTo>
                    <a:pt x="933" y="2330026"/>
                  </a:lnTo>
                  <a:lnTo>
                    <a:pt x="0" y="2311006"/>
                  </a:lnTo>
                  <a:close/>
                </a:path>
              </a:pathLst>
            </a:custGeom>
            <a:ln w="19050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3324" y="2676525"/>
              <a:ext cx="3286124" cy="4810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53325" y="3152774"/>
              <a:ext cx="3286125" cy="9525"/>
            </a:xfrm>
            <a:custGeom>
              <a:avLst/>
              <a:gdLst/>
              <a:ahLst/>
              <a:cxnLst/>
              <a:rect l="l" t="t" r="r" b="b"/>
              <a:pathLst>
                <a:path w="3286125" h="9525">
                  <a:moveTo>
                    <a:pt x="32861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286125" y="9525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B9C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7311" y="1905825"/>
            <a:ext cx="9645650" cy="1165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Our system employs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blend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 robust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learning algorithms,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each contributing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 a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more accurate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reliable prediction.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250">
              <a:latin typeface="Verdana"/>
              <a:cs typeface="Verdana"/>
            </a:endParaRPr>
          </a:p>
          <a:p>
            <a:pPr marL="1630045">
              <a:lnSpc>
                <a:spcPct val="100000"/>
              </a:lnSpc>
              <a:spcBef>
                <a:spcPts val="5"/>
              </a:spcBef>
              <a:tabLst>
                <a:tab pos="5088890" algn="l"/>
                <a:tab pos="8575675" algn="l"/>
              </a:tabLst>
            </a:pPr>
            <a:r>
              <a:rPr sz="1900" b="1" spc="-585" dirty="0">
                <a:solidFill>
                  <a:srgbClr val="374552"/>
                </a:solidFill>
                <a:latin typeface="Tahoma"/>
                <a:cs typeface="Tahoma"/>
              </a:rPr>
              <a:t>1</a:t>
            </a:r>
            <a:r>
              <a:rPr sz="1900" b="1" dirty="0">
                <a:solidFill>
                  <a:srgbClr val="374552"/>
                </a:solidFill>
                <a:latin typeface="Tahoma"/>
                <a:cs typeface="Tahoma"/>
              </a:rPr>
              <a:t>	</a:t>
            </a:r>
            <a:r>
              <a:rPr sz="1900" b="1" spc="-50" dirty="0">
                <a:solidFill>
                  <a:srgbClr val="374552"/>
                </a:solidFill>
                <a:latin typeface="Tahoma"/>
                <a:cs typeface="Tahoma"/>
              </a:rPr>
              <a:t>2</a:t>
            </a:r>
            <a:r>
              <a:rPr sz="1900" b="1" dirty="0">
                <a:solidFill>
                  <a:srgbClr val="374552"/>
                </a:solidFill>
                <a:latin typeface="Tahoma"/>
                <a:cs typeface="Tahoma"/>
              </a:rPr>
              <a:t>	</a:t>
            </a:r>
            <a:r>
              <a:rPr sz="1900" b="1" spc="-50" dirty="0">
                <a:solidFill>
                  <a:srgbClr val="374552"/>
                </a:solidFill>
                <a:latin typeface="Tahoma"/>
                <a:cs typeface="Tahoma"/>
              </a:rPr>
              <a:t>3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7617" y="3316287"/>
            <a:ext cx="2723515" cy="1386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14" dirty="0">
                <a:solidFill>
                  <a:srgbClr val="374552"/>
                </a:solidFill>
                <a:latin typeface="Tahoma"/>
                <a:cs typeface="Tahoma"/>
              </a:rPr>
              <a:t>Neural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Networks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Deep</a:t>
            </a:r>
            <a:r>
              <a:rPr sz="1250" spc="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8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models</a:t>
            </a:r>
            <a:r>
              <a:rPr sz="1250" spc="8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capable</a:t>
            </a:r>
            <a:r>
              <a:rPr sz="1250" spc="8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of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complex,</a:t>
            </a:r>
            <a:r>
              <a:rPr sz="1250" spc="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non-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linear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relationships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within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for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highly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nuanced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301" y="5306250"/>
            <a:ext cx="9497695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These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carefully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selected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tuned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identify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intricate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risk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factors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associated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onset,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providing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comprehensive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predictive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model.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20" name="object 20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EF2066-4321-72E0-FDBE-595A42161C85}"/>
              </a:ext>
            </a:extLst>
          </p:cNvPr>
          <p:cNvSpPr/>
          <p:nvPr/>
        </p:nvSpPr>
        <p:spPr>
          <a:xfrm>
            <a:off x="8789309" y="5862741"/>
            <a:ext cx="2522427" cy="545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70" dirty="0"/>
              <a:t> </a:t>
            </a:r>
            <a:r>
              <a:rPr spc="-190" dirty="0"/>
              <a:t>Blueprint:</a:t>
            </a:r>
            <a:r>
              <a:rPr spc="-265" dirty="0"/>
              <a:t> </a:t>
            </a:r>
            <a:r>
              <a:rPr spc="-150" dirty="0"/>
              <a:t>Architecture</a:t>
            </a:r>
            <a:r>
              <a:rPr spc="-265" dirty="0"/>
              <a:t> </a:t>
            </a:r>
            <a:r>
              <a:rPr spc="-114" dirty="0"/>
              <a:t>of</a:t>
            </a:r>
            <a:r>
              <a:rPr spc="-270" dirty="0"/>
              <a:t> </a:t>
            </a:r>
            <a:r>
              <a:rPr spc="-204" dirty="0"/>
              <a:t>the</a:t>
            </a:r>
            <a:r>
              <a:rPr spc="-265" dirty="0"/>
              <a:t> </a:t>
            </a:r>
            <a:r>
              <a:rPr spc="-170" dirty="0"/>
              <a:t>Prediction</a:t>
            </a:r>
            <a:r>
              <a:rPr spc="-265" dirty="0"/>
              <a:t> </a:t>
            </a:r>
            <a:r>
              <a:rPr spc="-135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9966" y="1615201"/>
            <a:ext cx="9587230" cy="2037714"/>
            <a:chOff x="919966" y="1615201"/>
            <a:chExt cx="9587230" cy="20377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703" y="1620291"/>
              <a:ext cx="1952409" cy="20270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49703" y="1620291"/>
              <a:ext cx="1952625" cy="2027555"/>
            </a:xfrm>
            <a:custGeom>
              <a:avLst/>
              <a:gdLst/>
              <a:ahLst/>
              <a:cxnLst/>
              <a:rect l="l" t="t" r="r" b="b"/>
              <a:pathLst>
                <a:path w="1952625" h="2027554">
                  <a:moveTo>
                    <a:pt x="938872" y="0"/>
                  </a:moveTo>
                  <a:lnTo>
                    <a:pt x="986585" y="1103"/>
                  </a:lnTo>
                  <a:lnTo>
                    <a:pt x="1033729" y="4380"/>
                  </a:lnTo>
                  <a:lnTo>
                    <a:pt x="1080257" y="9782"/>
                  </a:lnTo>
                  <a:lnTo>
                    <a:pt x="1126120" y="17261"/>
                  </a:lnTo>
                  <a:lnTo>
                    <a:pt x="1171268" y="26767"/>
                  </a:lnTo>
                  <a:lnTo>
                    <a:pt x="1215655" y="38253"/>
                  </a:lnTo>
                  <a:lnTo>
                    <a:pt x="1259230" y="51670"/>
                  </a:lnTo>
                  <a:lnTo>
                    <a:pt x="1301945" y="66968"/>
                  </a:lnTo>
                  <a:lnTo>
                    <a:pt x="1343752" y="84100"/>
                  </a:lnTo>
                  <a:lnTo>
                    <a:pt x="1384602" y="103016"/>
                  </a:lnTo>
                  <a:lnTo>
                    <a:pt x="1424446" y="123668"/>
                  </a:lnTo>
                  <a:lnTo>
                    <a:pt x="1463235" y="146007"/>
                  </a:lnTo>
                  <a:lnTo>
                    <a:pt x="1500921" y="169984"/>
                  </a:lnTo>
                  <a:lnTo>
                    <a:pt x="1537456" y="195552"/>
                  </a:lnTo>
                  <a:lnTo>
                    <a:pt x="1572790" y="222661"/>
                  </a:lnTo>
                  <a:lnTo>
                    <a:pt x="1606874" y="251262"/>
                  </a:lnTo>
                  <a:lnTo>
                    <a:pt x="1639661" y="281307"/>
                  </a:lnTo>
                  <a:lnTo>
                    <a:pt x="1671101" y="312747"/>
                  </a:lnTo>
                  <a:lnTo>
                    <a:pt x="1701146" y="345534"/>
                  </a:lnTo>
                  <a:lnTo>
                    <a:pt x="1729748" y="379619"/>
                  </a:lnTo>
                  <a:lnTo>
                    <a:pt x="1756856" y="414952"/>
                  </a:lnTo>
                  <a:lnTo>
                    <a:pt x="1782424" y="451487"/>
                  </a:lnTo>
                  <a:lnTo>
                    <a:pt x="1806401" y="489173"/>
                  </a:lnTo>
                  <a:lnTo>
                    <a:pt x="1828741" y="527962"/>
                  </a:lnTo>
                  <a:lnTo>
                    <a:pt x="1849392" y="567806"/>
                  </a:lnTo>
                  <a:lnTo>
                    <a:pt x="1868308" y="608656"/>
                  </a:lnTo>
                  <a:lnTo>
                    <a:pt x="1885440" y="650463"/>
                  </a:lnTo>
                  <a:lnTo>
                    <a:pt x="1900738" y="693178"/>
                  </a:lnTo>
                  <a:lnTo>
                    <a:pt x="1914155" y="736753"/>
                  </a:lnTo>
                  <a:lnTo>
                    <a:pt x="1925641" y="781140"/>
                  </a:lnTo>
                  <a:lnTo>
                    <a:pt x="1935147" y="826289"/>
                  </a:lnTo>
                  <a:lnTo>
                    <a:pt x="1942626" y="872151"/>
                  </a:lnTo>
                  <a:lnTo>
                    <a:pt x="1948028" y="918679"/>
                  </a:lnTo>
                  <a:lnTo>
                    <a:pt x="1951305" y="965824"/>
                  </a:lnTo>
                  <a:lnTo>
                    <a:pt x="1952409" y="1013536"/>
                  </a:lnTo>
                  <a:lnTo>
                    <a:pt x="1951305" y="1061247"/>
                  </a:lnTo>
                  <a:lnTo>
                    <a:pt x="1948028" y="1108390"/>
                  </a:lnTo>
                  <a:lnTo>
                    <a:pt x="1942626" y="1154917"/>
                  </a:lnTo>
                  <a:lnTo>
                    <a:pt x="1935147" y="1200779"/>
                  </a:lnTo>
                  <a:lnTo>
                    <a:pt x="1925641" y="1245927"/>
                  </a:lnTo>
                  <a:lnTo>
                    <a:pt x="1914155" y="1290313"/>
                  </a:lnTo>
                  <a:lnTo>
                    <a:pt x="1900738" y="1333887"/>
                  </a:lnTo>
                  <a:lnTo>
                    <a:pt x="1885440" y="1376602"/>
                  </a:lnTo>
                  <a:lnTo>
                    <a:pt x="1868308" y="1418408"/>
                  </a:lnTo>
                  <a:lnTo>
                    <a:pt x="1849392" y="1459257"/>
                  </a:lnTo>
                  <a:lnTo>
                    <a:pt x="1828741" y="1499101"/>
                  </a:lnTo>
                  <a:lnTo>
                    <a:pt x="1806401" y="1537889"/>
                  </a:lnTo>
                  <a:lnTo>
                    <a:pt x="1782424" y="1575575"/>
                  </a:lnTo>
                  <a:lnTo>
                    <a:pt x="1756856" y="1612109"/>
                  </a:lnTo>
                  <a:lnTo>
                    <a:pt x="1729748" y="1647443"/>
                  </a:lnTo>
                  <a:lnTo>
                    <a:pt x="1701146" y="1681527"/>
                  </a:lnTo>
                  <a:lnTo>
                    <a:pt x="1671101" y="1714313"/>
                  </a:lnTo>
                  <a:lnTo>
                    <a:pt x="1639661" y="1745753"/>
                  </a:lnTo>
                  <a:lnTo>
                    <a:pt x="1606874" y="1775798"/>
                  </a:lnTo>
                  <a:lnTo>
                    <a:pt x="1572790" y="1804399"/>
                  </a:lnTo>
                  <a:lnTo>
                    <a:pt x="1537456" y="1831508"/>
                  </a:lnTo>
                  <a:lnTo>
                    <a:pt x="1500921" y="1857075"/>
                  </a:lnTo>
                  <a:lnTo>
                    <a:pt x="1463235" y="1881053"/>
                  </a:lnTo>
                  <a:lnTo>
                    <a:pt x="1424446" y="1903392"/>
                  </a:lnTo>
                  <a:lnTo>
                    <a:pt x="1384602" y="1924043"/>
                  </a:lnTo>
                  <a:lnTo>
                    <a:pt x="1343752" y="1942959"/>
                  </a:lnTo>
                  <a:lnTo>
                    <a:pt x="1301945" y="1960091"/>
                  </a:lnTo>
                  <a:lnTo>
                    <a:pt x="1259230" y="1975389"/>
                  </a:lnTo>
                  <a:lnTo>
                    <a:pt x="1215655" y="1988805"/>
                  </a:lnTo>
                  <a:lnTo>
                    <a:pt x="1171268" y="2000291"/>
                  </a:lnTo>
                  <a:lnTo>
                    <a:pt x="1126120" y="2009798"/>
                  </a:lnTo>
                  <a:lnTo>
                    <a:pt x="1080257" y="2017277"/>
                  </a:lnTo>
                  <a:lnTo>
                    <a:pt x="1033729" y="2022679"/>
                  </a:lnTo>
                  <a:lnTo>
                    <a:pt x="986585" y="2025956"/>
                  </a:lnTo>
                  <a:lnTo>
                    <a:pt x="938872" y="2027059"/>
                  </a:lnTo>
                  <a:lnTo>
                    <a:pt x="888631" y="2025836"/>
                  </a:lnTo>
                  <a:lnTo>
                    <a:pt x="839023" y="2022203"/>
                  </a:lnTo>
                  <a:lnTo>
                    <a:pt x="790104" y="2016218"/>
                  </a:lnTo>
                  <a:lnTo>
                    <a:pt x="741932" y="2007937"/>
                  </a:lnTo>
                  <a:lnTo>
                    <a:pt x="694564" y="1997418"/>
                  </a:lnTo>
                  <a:lnTo>
                    <a:pt x="648056" y="1984718"/>
                  </a:lnTo>
                  <a:lnTo>
                    <a:pt x="602465" y="1969892"/>
                  </a:lnTo>
                  <a:lnTo>
                    <a:pt x="557849" y="1952999"/>
                  </a:lnTo>
                  <a:lnTo>
                    <a:pt x="514264" y="1934094"/>
                  </a:lnTo>
                  <a:lnTo>
                    <a:pt x="471767" y="1913236"/>
                  </a:lnTo>
                  <a:lnTo>
                    <a:pt x="430414" y="1890480"/>
                  </a:lnTo>
                  <a:lnTo>
                    <a:pt x="390264" y="1865884"/>
                  </a:lnTo>
                  <a:lnTo>
                    <a:pt x="351372" y="1839504"/>
                  </a:lnTo>
                  <a:lnTo>
                    <a:pt x="313795" y="1811398"/>
                  </a:lnTo>
                  <a:lnTo>
                    <a:pt x="277591" y="1781622"/>
                  </a:lnTo>
                  <a:lnTo>
                    <a:pt x="242816" y="1750234"/>
                  </a:lnTo>
                  <a:lnTo>
                    <a:pt x="209527" y="1717289"/>
                  </a:lnTo>
                  <a:lnTo>
                    <a:pt x="177782" y="1682845"/>
                  </a:lnTo>
                  <a:lnTo>
                    <a:pt x="147636" y="1646959"/>
                  </a:lnTo>
                  <a:lnTo>
                    <a:pt x="119147" y="1609688"/>
                  </a:lnTo>
                  <a:lnTo>
                    <a:pt x="92371" y="1571088"/>
                  </a:lnTo>
                  <a:lnTo>
                    <a:pt x="67366" y="1531217"/>
                  </a:lnTo>
                  <a:lnTo>
                    <a:pt x="44188" y="1490131"/>
                  </a:lnTo>
                  <a:lnTo>
                    <a:pt x="22895" y="1447888"/>
                  </a:lnTo>
                  <a:lnTo>
                    <a:pt x="3543" y="1404543"/>
                  </a:lnTo>
                  <a:lnTo>
                    <a:pt x="91262" y="1285824"/>
                  </a:lnTo>
                  <a:lnTo>
                    <a:pt x="106780" y="1330094"/>
                  </a:lnTo>
                  <a:lnTo>
                    <a:pt x="124531" y="1373264"/>
                  </a:lnTo>
                  <a:lnTo>
                    <a:pt x="144444" y="1415263"/>
                  </a:lnTo>
                  <a:lnTo>
                    <a:pt x="166450" y="1456022"/>
                  </a:lnTo>
                  <a:lnTo>
                    <a:pt x="190480" y="1495472"/>
                  </a:lnTo>
                  <a:lnTo>
                    <a:pt x="216462" y="1533542"/>
                  </a:lnTo>
                  <a:lnTo>
                    <a:pt x="244329" y="1570163"/>
                  </a:lnTo>
                  <a:lnTo>
                    <a:pt x="274010" y="1605266"/>
                  </a:lnTo>
                  <a:lnTo>
                    <a:pt x="305436" y="1638781"/>
                  </a:lnTo>
                  <a:lnTo>
                    <a:pt x="338538" y="1670638"/>
                  </a:lnTo>
                  <a:lnTo>
                    <a:pt x="373244" y="1700767"/>
                  </a:lnTo>
                  <a:lnTo>
                    <a:pt x="409487" y="1729100"/>
                  </a:lnTo>
                  <a:lnTo>
                    <a:pt x="447196" y="1755566"/>
                  </a:lnTo>
                  <a:lnTo>
                    <a:pt x="486302" y="1780096"/>
                  </a:lnTo>
                  <a:lnTo>
                    <a:pt x="526735" y="1802620"/>
                  </a:lnTo>
                  <a:lnTo>
                    <a:pt x="568426" y="1823069"/>
                  </a:lnTo>
                  <a:lnTo>
                    <a:pt x="611305" y="1841372"/>
                  </a:lnTo>
                  <a:lnTo>
                    <a:pt x="655302" y="1857461"/>
                  </a:lnTo>
                  <a:lnTo>
                    <a:pt x="700348" y="1871266"/>
                  </a:lnTo>
                  <a:lnTo>
                    <a:pt x="746373" y="1882717"/>
                  </a:lnTo>
                  <a:lnTo>
                    <a:pt x="793307" y="1891744"/>
                  </a:lnTo>
                  <a:lnTo>
                    <a:pt x="841082" y="1898279"/>
                  </a:lnTo>
                  <a:lnTo>
                    <a:pt x="889627" y="1902250"/>
                  </a:lnTo>
                  <a:lnTo>
                    <a:pt x="938872" y="1903590"/>
                  </a:lnTo>
                  <a:lnTo>
                    <a:pt x="987709" y="1902273"/>
                  </a:lnTo>
                  <a:lnTo>
                    <a:pt x="1035856" y="1898367"/>
                  </a:lnTo>
                  <a:lnTo>
                    <a:pt x="1083248" y="1891941"/>
                  </a:lnTo>
                  <a:lnTo>
                    <a:pt x="1129815" y="1883061"/>
                  </a:lnTo>
                  <a:lnTo>
                    <a:pt x="1175490" y="1871796"/>
                  </a:lnTo>
                  <a:lnTo>
                    <a:pt x="1220206" y="1858215"/>
                  </a:lnTo>
                  <a:lnTo>
                    <a:pt x="1263893" y="1842383"/>
                  </a:lnTo>
                  <a:lnTo>
                    <a:pt x="1306485" y="1824371"/>
                  </a:lnTo>
                  <a:lnTo>
                    <a:pt x="1347913" y="1804244"/>
                  </a:lnTo>
                  <a:lnTo>
                    <a:pt x="1388110" y="1782072"/>
                  </a:lnTo>
                  <a:lnTo>
                    <a:pt x="1427008" y="1757922"/>
                  </a:lnTo>
                  <a:lnTo>
                    <a:pt x="1464538" y="1731862"/>
                  </a:lnTo>
                  <a:lnTo>
                    <a:pt x="1500633" y="1703960"/>
                  </a:lnTo>
                  <a:lnTo>
                    <a:pt x="1535226" y="1674283"/>
                  </a:lnTo>
                  <a:lnTo>
                    <a:pt x="1568248" y="1642900"/>
                  </a:lnTo>
                  <a:lnTo>
                    <a:pt x="1599631" y="1609879"/>
                  </a:lnTo>
                  <a:lnTo>
                    <a:pt x="1629308" y="1575286"/>
                  </a:lnTo>
                  <a:lnTo>
                    <a:pt x="1657210" y="1539191"/>
                  </a:lnTo>
                  <a:lnTo>
                    <a:pt x="1683271" y="1501661"/>
                  </a:lnTo>
                  <a:lnTo>
                    <a:pt x="1707421" y="1462764"/>
                  </a:lnTo>
                  <a:lnTo>
                    <a:pt x="1729593" y="1422568"/>
                  </a:lnTo>
                  <a:lnTo>
                    <a:pt x="1749720" y="1381141"/>
                  </a:lnTo>
                  <a:lnTo>
                    <a:pt x="1767733" y="1338549"/>
                  </a:lnTo>
                  <a:lnTo>
                    <a:pt x="1783564" y="1294863"/>
                  </a:lnTo>
                  <a:lnTo>
                    <a:pt x="1797146" y="1250148"/>
                  </a:lnTo>
                  <a:lnTo>
                    <a:pt x="1808410" y="1204474"/>
                  </a:lnTo>
                  <a:lnTo>
                    <a:pt x="1817290" y="1157908"/>
                  </a:lnTo>
                  <a:lnTo>
                    <a:pt x="1823717" y="1110517"/>
                  </a:lnTo>
                  <a:lnTo>
                    <a:pt x="1827622" y="1062371"/>
                  </a:lnTo>
                  <a:lnTo>
                    <a:pt x="1828939" y="1013536"/>
                  </a:lnTo>
                  <a:lnTo>
                    <a:pt x="1827622" y="964701"/>
                  </a:lnTo>
                  <a:lnTo>
                    <a:pt x="1823717" y="916554"/>
                  </a:lnTo>
                  <a:lnTo>
                    <a:pt x="1817290" y="869163"/>
                  </a:lnTo>
                  <a:lnTo>
                    <a:pt x="1808410" y="822597"/>
                  </a:lnTo>
                  <a:lnTo>
                    <a:pt x="1797146" y="776922"/>
                  </a:lnTo>
                  <a:lnTo>
                    <a:pt x="1783564" y="732207"/>
                  </a:lnTo>
                  <a:lnTo>
                    <a:pt x="1767733" y="688520"/>
                  </a:lnTo>
                  <a:lnTo>
                    <a:pt x="1749720" y="645929"/>
                  </a:lnTo>
                  <a:lnTo>
                    <a:pt x="1729593" y="604501"/>
                  </a:lnTo>
                  <a:lnTo>
                    <a:pt x="1707421" y="564304"/>
                  </a:lnTo>
                  <a:lnTo>
                    <a:pt x="1683271" y="525406"/>
                  </a:lnTo>
                  <a:lnTo>
                    <a:pt x="1657210" y="487876"/>
                  </a:lnTo>
                  <a:lnTo>
                    <a:pt x="1629308" y="451780"/>
                  </a:lnTo>
                  <a:lnTo>
                    <a:pt x="1599631" y="417187"/>
                  </a:lnTo>
                  <a:lnTo>
                    <a:pt x="1568248" y="384165"/>
                  </a:lnTo>
                  <a:lnTo>
                    <a:pt x="1535226" y="352781"/>
                  </a:lnTo>
                  <a:lnTo>
                    <a:pt x="1500633" y="323104"/>
                  </a:lnTo>
                  <a:lnTo>
                    <a:pt x="1464538" y="295201"/>
                  </a:lnTo>
                  <a:lnTo>
                    <a:pt x="1427008" y="269141"/>
                  </a:lnTo>
                  <a:lnTo>
                    <a:pt x="1388110" y="244990"/>
                  </a:lnTo>
                  <a:lnTo>
                    <a:pt x="1347913" y="222817"/>
                  </a:lnTo>
                  <a:lnTo>
                    <a:pt x="1306485" y="202690"/>
                  </a:lnTo>
                  <a:lnTo>
                    <a:pt x="1263893" y="184677"/>
                  </a:lnTo>
                  <a:lnTo>
                    <a:pt x="1220206" y="168845"/>
                  </a:lnTo>
                  <a:lnTo>
                    <a:pt x="1175490" y="155263"/>
                  </a:lnTo>
                  <a:lnTo>
                    <a:pt x="1129815" y="143998"/>
                  </a:lnTo>
                  <a:lnTo>
                    <a:pt x="1083248" y="135118"/>
                  </a:lnTo>
                  <a:lnTo>
                    <a:pt x="1035856" y="128692"/>
                  </a:lnTo>
                  <a:lnTo>
                    <a:pt x="987709" y="124786"/>
                  </a:lnTo>
                  <a:lnTo>
                    <a:pt x="938872" y="123469"/>
                  </a:lnTo>
                  <a:lnTo>
                    <a:pt x="889205" y="124831"/>
                  </a:lnTo>
                  <a:lnTo>
                    <a:pt x="840252" y="128871"/>
                  </a:lnTo>
                  <a:lnTo>
                    <a:pt x="792083" y="135517"/>
                  </a:lnTo>
                  <a:lnTo>
                    <a:pt x="744770" y="144697"/>
                  </a:lnTo>
                  <a:lnTo>
                    <a:pt x="698385" y="156340"/>
                  </a:lnTo>
                  <a:lnTo>
                    <a:pt x="652999" y="170375"/>
                  </a:lnTo>
                  <a:lnTo>
                    <a:pt x="608683" y="186730"/>
                  </a:lnTo>
                  <a:lnTo>
                    <a:pt x="565509" y="205334"/>
                  </a:lnTo>
                  <a:lnTo>
                    <a:pt x="523549" y="226115"/>
                  </a:lnTo>
                  <a:lnTo>
                    <a:pt x="482874" y="249001"/>
                  </a:lnTo>
                  <a:lnTo>
                    <a:pt x="443554" y="273923"/>
                  </a:lnTo>
                  <a:lnTo>
                    <a:pt x="405663" y="300807"/>
                  </a:lnTo>
                  <a:lnTo>
                    <a:pt x="369271" y="329583"/>
                  </a:lnTo>
                  <a:lnTo>
                    <a:pt x="334449" y="360179"/>
                  </a:lnTo>
                  <a:lnTo>
                    <a:pt x="301269" y="392523"/>
                  </a:lnTo>
                  <a:lnTo>
                    <a:pt x="269803" y="426545"/>
                  </a:lnTo>
                  <a:lnTo>
                    <a:pt x="240121" y="462173"/>
                  </a:lnTo>
                  <a:lnTo>
                    <a:pt x="212296" y="499336"/>
                  </a:lnTo>
                  <a:lnTo>
                    <a:pt x="186398" y="537961"/>
                  </a:lnTo>
                  <a:lnTo>
                    <a:pt x="162500" y="577978"/>
                  </a:lnTo>
                  <a:lnTo>
                    <a:pt x="140673" y="619314"/>
                  </a:lnTo>
                  <a:lnTo>
                    <a:pt x="120987" y="661900"/>
                  </a:lnTo>
                  <a:lnTo>
                    <a:pt x="103515" y="705663"/>
                  </a:lnTo>
                  <a:lnTo>
                    <a:pt x="88328" y="750531"/>
                  </a:lnTo>
                  <a:lnTo>
                    <a:pt x="0" y="631037"/>
                  </a:lnTo>
                  <a:lnTo>
                    <a:pt x="19126" y="587153"/>
                  </a:lnTo>
                  <a:lnTo>
                    <a:pt x="40234" y="544376"/>
                  </a:lnTo>
                  <a:lnTo>
                    <a:pt x="63266" y="502764"/>
                  </a:lnTo>
                  <a:lnTo>
                    <a:pt x="88163" y="462376"/>
                  </a:lnTo>
                  <a:lnTo>
                    <a:pt x="114868" y="423270"/>
                  </a:lnTo>
                  <a:lnTo>
                    <a:pt x="143322" y="385504"/>
                  </a:lnTo>
                  <a:lnTo>
                    <a:pt x="173468" y="349136"/>
                  </a:lnTo>
                  <a:lnTo>
                    <a:pt x="205245" y="314225"/>
                  </a:lnTo>
                  <a:lnTo>
                    <a:pt x="238598" y="280829"/>
                  </a:lnTo>
                  <a:lnTo>
                    <a:pt x="273466" y="249005"/>
                  </a:lnTo>
                  <a:lnTo>
                    <a:pt x="309793" y="218813"/>
                  </a:lnTo>
                  <a:lnTo>
                    <a:pt x="347520" y="190310"/>
                  </a:lnTo>
                  <a:lnTo>
                    <a:pt x="386588" y="163555"/>
                  </a:lnTo>
                  <a:lnTo>
                    <a:pt x="426940" y="138606"/>
                  </a:lnTo>
                  <a:lnTo>
                    <a:pt x="468517" y="115520"/>
                  </a:lnTo>
                  <a:lnTo>
                    <a:pt x="511261" y="94357"/>
                  </a:lnTo>
                  <a:lnTo>
                    <a:pt x="555114" y="75175"/>
                  </a:lnTo>
                  <a:lnTo>
                    <a:pt x="600018" y="58031"/>
                  </a:lnTo>
                  <a:lnTo>
                    <a:pt x="645914" y="42984"/>
                  </a:lnTo>
                  <a:lnTo>
                    <a:pt x="692744" y="30093"/>
                  </a:lnTo>
                  <a:lnTo>
                    <a:pt x="740451" y="19414"/>
                  </a:lnTo>
                  <a:lnTo>
                    <a:pt x="788975" y="11008"/>
                  </a:lnTo>
                  <a:lnTo>
                    <a:pt x="838259" y="4931"/>
                  </a:lnTo>
                  <a:lnTo>
                    <a:pt x="888244" y="1242"/>
                  </a:lnTo>
                  <a:lnTo>
                    <a:pt x="938872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8503" y="1620291"/>
              <a:ext cx="2178481" cy="201496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68503" y="1620291"/>
              <a:ext cx="2178685" cy="2015489"/>
            </a:xfrm>
            <a:custGeom>
              <a:avLst/>
              <a:gdLst/>
              <a:ahLst/>
              <a:cxnLst/>
              <a:rect l="l" t="t" r="r" b="b"/>
              <a:pathLst>
                <a:path w="2178684" h="2015489">
                  <a:moveTo>
                    <a:pt x="933653" y="0"/>
                  </a:moveTo>
                  <a:lnTo>
                    <a:pt x="983696" y="1221"/>
                  </a:lnTo>
                  <a:lnTo>
                    <a:pt x="1033107" y="4846"/>
                  </a:lnTo>
                  <a:lnTo>
                    <a:pt x="1081829" y="10819"/>
                  </a:lnTo>
                  <a:lnTo>
                    <a:pt x="1129805" y="19083"/>
                  </a:lnTo>
                  <a:lnTo>
                    <a:pt x="1176979" y="29581"/>
                  </a:lnTo>
                  <a:lnTo>
                    <a:pt x="1223293" y="42255"/>
                  </a:lnTo>
                  <a:lnTo>
                    <a:pt x="1268690" y="57049"/>
                  </a:lnTo>
                  <a:lnTo>
                    <a:pt x="1313115" y="73906"/>
                  </a:lnTo>
                  <a:lnTo>
                    <a:pt x="1356509" y="92770"/>
                  </a:lnTo>
                  <a:lnTo>
                    <a:pt x="1398817" y="113583"/>
                  </a:lnTo>
                  <a:lnTo>
                    <a:pt x="1439980" y="136288"/>
                  </a:lnTo>
                  <a:lnTo>
                    <a:pt x="1479943" y="160829"/>
                  </a:lnTo>
                  <a:lnTo>
                    <a:pt x="1518648" y="187148"/>
                  </a:lnTo>
                  <a:lnTo>
                    <a:pt x="1556039" y="215189"/>
                  </a:lnTo>
                  <a:lnTo>
                    <a:pt x="1592059" y="244895"/>
                  </a:lnTo>
                  <a:lnTo>
                    <a:pt x="1626650" y="276208"/>
                  </a:lnTo>
                  <a:lnTo>
                    <a:pt x="1659757" y="309073"/>
                  </a:lnTo>
                  <a:lnTo>
                    <a:pt x="1691321" y="343432"/>
                  </a:lnTo>
                  <a:lnTo>
                    <a:pt x="1721287" y="379228"/>
                  </a:lnTo>
                  <a:lnTo>
                    <a:pt x="1749597" y="416405"/>
                  </a:lnTo>
                  <a:lnTo>
                    <a:pt x="1776194" y="454905"/>
                  </a:lnTo>
                  <a:lnTo>
                    <a:pt x="1801022" y="494671"/>
                  </a:lnTo>
                  <a:lnTo>
                    <a:pt x="1824024" y="535647"/>
                  </a:lnTo>
                  <a:lnTo>
                    <a:pt x="1824024" y="534466"/>
                  </a:lnTo>
                  <a:lnTo>
                    <a:pt x="2178481" y="1014082"/>
                  </a:lnTo>
                  <a:lnTo>
                    <a:pt x="1824024" y="1493710"/>
                  </a:lnTo>
                  <a:lnTo>
                    <a:pt x="1824024" y="1479308"/>
                  </a:lnTo>
                  <a:lnTo>
                    <a:pt x="1801022" y="1520283"/>
                  </a:lnTo>
                  <a:lnTo>
                    <a:pt x="1776194" y="1560049"/>
                  </a:lnTo>
                  <a:lnTo>
                    <a:pt x="1749597" y="1598548"/>
                  </a:lnTo>
                  <a:lnTo>
                    <a:pt x="1721287" y="1635724"/>
                  </a:lnTo>
                  <a:lnTo>
                    <a:pt x="1691321" y="1671520"/>
                  </a:lnTo>
                  <a:lnTo>
                    <a:pt x="1659757" y="1705879"/>
                  </a:lnTo>
                  <a:lnTo>
                    <a:pt x="1626650" y="1738745"/>
                  </a:lnTo>
                  <a:lnTo>
                    <a:pt x="1592059" y="1770059"/>
                  </a:lnTo>
                  <a:lnTo>
                    <a:pt x="1556039" y="1799766"/>
                  </a:lnTo>
                  <a:lnTo>
                    <a:pt x="1518648" y="1827808"/>
                  </a:lnTo>
                  <a:lnTo>
                    <a:pt x="1479943" y="1854128"/>
                  </a:lnTo>
                  <a:lnTo>
                    <a:pt x="1439980" y="1878670"/>
                  </a:lnTo>
                  <a:lnTo>
                    <a:pt x="1398817" y="1901376"/>
                  </a:lnTo>
                  <a:lnTo>
                    <a:pt x="1356509" y="1922191"/>
                  </a:lnTo>
                  <a:lnTo>
                    <a:pt x="1313115" y="1941055"/>
                  </a:lnTo>
                  <a:lnTo>
                    <a:pt x="1268690" y="1957914"/>
                  </a:lnTo>
                  <a:lnTo>
                    <a:pt x="1223293" y="1972709"/>
                  </a:lnTo>
                  <a:lnTo>
                    <a:pt x="1176979" y="1985385"/>
                  </a:lnTo>
                  <a:lnTo>
                    <a:pt x="1129805" y="1995883"/>
                  </a:lnTo>
                  <a:lnTo>
                    <a:pt x="1081829" y="2004148"/>
                  </a:lnTo>
                  <a:lnTo>
                    <a:pt x="1033107" y="2010122"/>
                  </a:lnTo>
                  <a:lnTo>
                    <a:pt x="983696" y="2013748"/>
                  </a:lnTo>
                  <a:lnTo>
                    <a:pt x="933653" y="2014969"/>
                  </a:lnTo>
                  <a:lnTo>
                    <a:pt x="883668" y="2013750"/>
                  </a:lnTo>
                  <a:lnTo>
                    <a:pt x="834313" y="2010133"/>
                  </a:lnTo>
                  <a:lnTo>
                    <a:pt x="785645" y="2004174"/>
                  </a:lnTo>
                  <a:lnTo>
                    <a:pt x="737721" y="1995929"/>
                  </a:lnTo>
                  <a:lnTo>
                    <a:pt x="690597" y="1985455"/>
                  </a:lnTo>
                  <a:lnTo>
                    <a:pt x="644331" y="1972809"/>
                  </a:lnTo>
                  <a:lnTo>
                    <a:pt x="598978" y="1958048"/>
                  </a:lnTo>
                  <a:lnTo>
                    <a:pt x="554596" y="1941228"/>
                  </a:lnTo>
                  <a:lnTo>
                    <a:pt x="511240" y="1922406"/>
                  </a:lnTo>
                  <a:lnTo>
                    <a:pt x="468969" y="1901638"/>
                  </a:lnTo>
                  <a:lnTo>
                    <a:pt x="427838" y="1878982"/>
                  </a:lnTo>
                  <a:lnTo>
                    <a:pt x="387904" y="1854494"/>
                  </a:lnTo>
                  <a:lnTo>
                    <a:pt x="349225" y="1828230"/>
                  </a:lnTo>
                  <a:lnTo>
                    <a:pt x="311855" y="1800248"/>
                  </a:lnTo>
                  <a:lnTo>
                    <a:pt x="275853" y="1770605"/>
                  </a:lnTo>
                  <a:lnTo>
                    <a:pt x="241275" y="1739355"/>
                  </a:lnTo>
                  <a:lnTo>
                    <a:pt x="208178" y="1706558"/>
                  </a:lnTo>
                  <a:lnTo>
                    <a:pt x="176618" y="1672269"/>
                  </a:lnTo>
                  <a:lnTo>
                    <a:pt x="146652" y="1636544"/>
                  </a:lnTo>
                  <a:lnTo>
                    <a:pt x="118337" y="1599441"/>
                  </a:lnTo>
                  <a:lnTo>
                    <a:pt x="91729" y="1561016"/>
                  </a:lnTo>
                  <a:lnTo>
                    <a:pt x="66885" y="1521327"/>
                  </a:lnTo>
                  <a:lnTo>
                    <a:pt x="43862" y="1480429"/>
                  </a:lnTo>
                  <a:lnTo>
                    <a:pt x="22716" y="1438379"/>
                  </a:lnTo>
                  <a:lnTo>
                    <a:pt x="3505" y="1395234"/>
                  </a:lnTo>
                  <a:lnTo>
                    <a:pt x="90754" y="1277137"/>
                  </a:lnTo>
                  <a:lnTo>
                    <a:pt x="106865" y="1323099"/>
                  </a:lnTo>
                  <a:lnTo>
                    <a:pt x="125395" y="1367866"/>
                  </a:lnTo>
                  <a:lnTo>
                    <a:pt x="146265" y="1411359"/>
                  </a:lnTo>
                  <a:lnTo>
                    <a:pt x="169396" y="1453499"/>
                  </a:lnTo>
                  <a:lnTo>
                    <a:pt x="194709" y="1494208"/>
                  </a:lnTo>
                  <a:lnTo>
                    <a:pt x="222126" y="1533406"/>
                  </a:lnTo>
                  <a:lnTo>
                    <a:pt x="251567" y="1571015"/>
                  </a:lnTo>
                  <a:lnTo>
                    <a:pt x="282955" y="1606955"/>
                  </a:lnTo>
                  <a:lnTo>
                    <a:pt x="316209" y="1641148"/>
                  </a:lnTo>
                  <a:lnTo>
                    <a:pt x="351251" y="1673515"/>
                  </a:lnTo>
                  <a:lnTo>
                    <a:pt x="388003" y="1703978"/>
                  </a:lnTo>
                  <a:lnTo>
                    <a:pt x="426385" y="1732456"/>
                  </a:lnTo>
                  <a:lnTo>
                    <a:pt x="466318" y="1758872"/>
                  </a:lnTo>
                  <a:lnTo>
                    <a:pt x="507725" y="1783147"/>
                  </a:lnTo>
                  <a:lnTo>
                    <a:pt x="550525" y="1805201"/>
                  </a:lnTo>
                  <a:lnTo>
                    <a:pt x="594641" y="1824955"/>
                  </a:lnTo>
                  <a:lnTo>
                    <a:pt x="639993" y="1842332"/>
                  </a:lnTo>
                  <a:lnTo>
                    <a:pt x="686502" y="1857252"/>
                  </a:lnTo>
                  <a:lnTo>
                    <a:pt x="734090" y="1869636"/>
                  </a:lnTo>
                  <a:lnTo>
                    <a:pt x="782678" y="1879405"/>
                  </a:lnTo>
                  <a:lnTo>
                    <a:pt x="832187" y="1886481"/>
                  </a:lnTo>
                  <a:lnTo>
                    <a:pt x="882538" y="1890784"/>
                  </a:lnTo>
                  <a:lnTo>
                    <a:pt x="933653" y="1892236"/>
                  </a:lnTo>
                  <a:lnTo>
                    <a:pt x="982196" y="1890926"/>
                  </a:lnTo>
                  <a:lnTo>
                    <a:pt x="1030056" y="1887042"/>
                  </a:lnTo>
                  <a:lnTo>
                    <a:pt x="1077163" y="1880653"/>
                  </a:lnTo>
                  <a:lnTo>
                    <a:pt x="1123451" y="1871825"/>
                  </a:lnTo>
                  <a:lnTo>
                    <a:pt x="1168853" y="1860627"/>
                  </a:lnTo>
                  <a:lnTo>
                    <a:pt x="1213300" y="1847125"/>
                  </a:lnTo>
                  <a:lnTo>
                    <a:pt x="1256726" y="1831387"/>
                  </a:lnTo>
                  <a:lnTo>
                    <a:pt x="1299062" y="1813481"/>
                  </a:lnTo>
                  <a:lnTo>
                    <a:pt x="1340242" y="1793474"/>
                  </a:lnTo>
                  <a:lnTo>
                    <a:pt x="1380198" y="1771434"/>
                  </a:lnTo>
                  <a:lnTo>
                    <a:pt x="1418863" y="1747427"/>
                  </a:lnTo>
                  <a:lnTo>
                    <a:pt x="1456169" y="1721522"/>
                  </a:lnTo>
                  <a:lnTo>
                    <a:pt x="1492048" y="1693785"/>
                  </a:lnTo>
                  <a:lnTo>
                    <a:pt x="1526434" y="1664286"/>
                  </a:lnTo>
                  <a:lnTo>
                    <a:pt x="1559258" y="1633089"/>
                  </a:lnTo>
                  <a:lnTo>
                    <a:pt x="1590453" y="1600264"/>
                  </a:lnTo>
                  <a:lnTo>
                    <a:pt x="1619953" y="1565878"/>
                  </a:lnTo>
                  <a:lnTo>
                    <a:pt x="1647688" y="1529998"/>
                  </a:lnTo>
                  <a:lnTo>
                    <a:pt x="1673593" y="1492692"/>
                  </a:lnTo>
                  <a:lnTo>
                    <a:pt x="1697599" y="1454027"/>
                  </a:lnTo>
                  <a:lnTo>
                    <a:pt x="1719639" y="1414070"/>
                  </a:lnTo>
                  <a:lnTo>
                    <a:pt x="1739646" y="1372890"/>
                  </a:lnTo>
                  <a:lnTo>
                    <a:pt x="1757551" y="1330552"/>
                  </a:lnTo>
                  <a:lnTo>
                    <a:pt x="1773289" y="1287126"/>
                  </a:lnTo>
                  <a:lnTo>
                    <a:pt x="1786790" y="1242679"/>
                  </a:lnTo>
                  <a:lnTo>
                    <a:pt x="1797988" y="1197277"/>
                  </a:lnTo>
                  <a:lnTo>
                    <a:pt x="1806815" y="1150988"/>
                  </a:lnTo>
                  <a:lnTo>
                    <a:pt x="1813204" y="1103881"/>
                  </a:lnTo>
                  <a:lnTo>
                    <a:pt x="1817088" y="1056021"/>
                  </a:lnTo>
                  <a:lnTo>
                    <a:pt x="1818398" y="1007478"/>
                  </a:lnTo>
                  <a:lnTo>
                    <a:pt x="1817089" y="958935"/>
                  </a:lnTo>
                  <a:lnTo>
                    <a:pt x="1813207" y="911077"/>
                  </a:lnTo>
                  <a:lnTo>
                    <a:pt x="1806818" y="863971"/>
                  </a:lnTo>
                  <a:lnTo>
                    <a:pt x="1797992" y="817683"/>
                  </a:lnTo>
                  <a:lnTo>
                    <a:pt x="1786794" y="772282"/>
                  </a:lnTo>
                  <a:lnTo>
                    <a:pt x="1773293" y="727836"/>
                  </a:lnTo>
                  <a:lnTo>
                    <a:pt x="1757557" y="684410"/>
                  </a:lnTo>
                  <a:lnTo>
                    <a:pt x="1739651" y="642074"/>
                  </a:lnTo>
                  <a:lnTo>
                    <a:pt x="1719645" y="600894"/>
                  </a:lnTo>
                  <a:lnTo>
                    <a:pt x="1697605" y="560938"/>
                  </a:lnTo>
                  <a:lnTo>
                    <a:pt x="1673599" y="522274"/>
                  </a:lnTo>
                  <a:lnTo>
                    <a:pt x="1647694" y="484968"/>
                  </a:lnTo>
                  <a:lnTo>
                    <a:pt x="1619958" y="449089"/>
                  </a:lnTo>
                  <a:lnTo>
                    <a:pt x="1590458" y="414703"/>
                  </a:lnTo>
                  <a:lnTo>
                    <a:pt x="1559263" y="381879"/>
                  </a:lnTo>
                  <a:lnTo>
                    <a:pt x="1526438" y="350683"/>
                  </a:lnTo>
                  <a:lnTo>
                    <a:pt x="1492052" y="321184"/>
                  </a:lnTo>
                  <a:lnTo>
                    <a:pt x="1456172" y="293448"/>
                  </a:lnTo>
                  <a:lnTo>
                    <a:pt x="1418866" y="267544"/>
                  </a:lnTo>
                  <a:lnTo>
                    <a:pt x="1380201" y="243538"/>
                  </a:lnTo>
                  <a:lnTo>
                    <a:pt x="1340245" y="221498"/>
                  </a:lnTo>
                  <a:lnTo>
                    <a:pt x="1299064" y="201492"/>
                  </a:lnTo>
                  <a:lnTo>
                    <a:pt x="1256727" y="183587"/>
                  </a:lnTo>
                  <a:lnTo>
                    <a:pt x="1213301" y="167850"/>
                  </a:lnTo>
                  <a:lnTo>
                    <a:pt x="1168853" y="154349"/>
                  </a:lnTo>
                  <a:lnTo>
                    <a:pt x="1123452" y="143151"/>
                  </a:lnTo>
                  <a:lnTo>
                    <a:pt x="1077163" y="134325"/>
                  </a:lnTo>
                  <a:lnTo>
                    <a:pt x="1030056" y="127937"/>
                  </a:lnTo>
                  <a:lnTo>
                    <a:pt x="982196" y="124054"/>
                  </a:lnTo>
                  <a:lnTo>
                    <a:pt x="933653" y="122745"/>
                  </a:lnTo>
                  <a:lnTo>
                    <a:pt x="884234" y="124102"/>
                  </a:lnTo>
                  <a:lnTo>
                    <a:pt x="835526" y="128125"/>
                  </a:lnTo>
                  <a:lnTo>
                    <a:pt x="787599" y="134743"/>
                  </a:lnTo>
                  <a:lnTo>
                    <a:pt x="740526" y="143886"/>
                  </a:lnTo>
                  <a:lnTo>
                    <a:pt x="694378" y="155480"/>
                  </a:lnTo>
                  <a:lnTo>
                    <a:pt x="649225" y="169457"/>
                  </a:lnTo>
                  <a:lnTo>
                    <a:pt x="605138" y="185743"/>
                  </a:lnTo>
                  <a:lnTo>
                    <a:pt x="562190" y="204269"/>
                  </a:lnTo>
                  <a:lnTo>
                    <a:pt x="520451" y="224962"/>
                  </a:lnTo>
                  <a:lnTo>
                    <a:pt x="479992" y="247752"/>
                  </a:lnTo>
                  <a:lnTo>
                    <a:pt x="440884" y="272567"/>
                  </a:lnTo>
                  <a:lnTo>
                    <a:pt x="403199" y="299337"/>
                  </a:lnTo>
                  <a:lnTo>
                    <a:pt x="367008" y="327989"/>
                  </a:lnTo>
                  <a:lnTo>
                    <a:pt x="332382" y="358454"/>
                  </a:lnTo>
                  <a:lnTo>
                    <a:pt x="299392" y="390659"/>
                  </a:lnTo>
                  <a:lnTo>
                    <a:pt x="268110" y="424533"/>
                  </a:lnTo>
                  <a:lnTo>
                    <a:pt x="238606" y="460005"/>
                  </a:lnTo>
                  <a:lnTo>
                    <a:pt x="210952" y="497004"/>
                  </a:lnTo>
                  <a:lnTo>
                    <a:pt x="185218" y="535459"/>
                  </a:lnTo>
                  <a:lnTo>
                    <a:pt x="161477" y="575299"/>
                  </a:lnTo>
                  <a:lnTo>
                    <a:pt x="139800" y="616451"/>
                  </a:lnTo>
                  <a:lnTo>
                    <a:pt x="120256" y="658846"/>
                  </a:lnTo>
                  <a:lnTo>
                    <a:pt x="102919" y="702412"/>
                  </a:lnTo>
                  <a:lnTo>
                    <a:pt x="87858" y="747077"/>
                  </a:lnTo>
                  <a:lnTo>
                    <a:pt x="0" y="628205"/>
                  </a:lnTo>
                  <a:lnTo>
                    <a:pt x="18984" y="584524"/>
                  </a:lnTo>
                  <a:lnTo>
                    <a:pt x="39943" y="541943"/>
                  </a:lnTo>
                  <a:lnTo>
                    <a:pt x="62819" y="500523"/>
                  </a:lnTo>
                  <a:lnTo>
                    <a:pt x="87554" y="460319"/>
                  </a:lnTo>
                  <a:lnTo>
                    <a:pt x="114090" y="421391"/>
                  </a:lnTo>
                  <a:lnTo>
                    <a:pt x="142369" y="383796"/>
                  </a:lnTo>
                  <a:lnTo>
                    <a:pt x="172334" y="347593"/>
                  </a:lnTo>
                  <a:lnTo>
                    <a:pt x="203925" y="312838"/>
                  </a:lnTo>
                  <a:lnTo>
                    <a:pt x="237084" y="279592"/>
                  </a:lnTo>
                  <a:lnTo>
                    <a:pt x="271755" y="247911"/>
                  </a:lnTo>
                  <a:lnTo>
                    <a:pt x="307879" y="217853"/>
                  </a:lnTo>
                  <a:lnTo>
                    <a:pt x="345397" y="189477"/>
                  </a:lnTo>
                  <a:lnTo>
                    <a:pt x="384252" y="162840"/>
                  </a:lnTo>
                  <a:lnTo>
                    <a:pt x="424386" y="138001"/>
                  </a:lnTo>
                  <a:lnTo>
                    <a:pt x="465740" y="115017"/>
                  </a:lnTo>
                  <a:lnTo>
                    <a:pt x="508257" y="93947"/>
                  </a:lnTo>
                  <a:lnTo>
                    <a:pt x="551879" y="74849"/>
                  </a:lnTo>
                  <a:lnTo>
                    <a:pt x="596547" y="57780"/>
                  </a:lnTo>
                  <a:lnTo>
                    <a:pt x="642203" y="42798"/>
                  </a:lnTo>
                  <a:lnTo>
                    <a:pt x="688791" y="29963"/>
                  </a:lnTo>
                  <a:lnTo>
                    <a:pt x="736250" y="19331"/>
                  </a:lnTo>
                  <a:lnTo>
                    <a:pt x="784524" y="10960"/>
                  </a:lnTo>
                  <a:lnTo>
                    <a:pt x="833555" y="4910"/>
                  </a:lnTo>
                  <a:lnTo>
                    <a:pt x="883284" y="1237"/>
                  </a:lnTo>
                  <a:lnTo>
                    <a:pt x="933653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486" y="1620291"/>
              <a:ext cx="2178481" cy="20149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85486" y="1620291"/>
              <a:ext cx="2178685" cy="2015489"/>
            </a:xfrm>
            <a:custGeom>
              <a:avLst/>
              <a:gdLst/>
              <a:ahLst/>
              <a:cxnLst/>
              <a:rect l="l" t="t" r="r" b="b"/>
              <a:pathLst>
                <a:path w="2178684" h="2015489">
                  <a:moveTo>
                    <a:pt x="933653" y="0"/>
                  </a:moveTo>
                  <a:lnTo>
                    <a:pt x="983696" y="1221"/>
                  </a:lnTo>
                  <a:lnTo>
                    <a:pt x="1033107" y="4846"/>
                  </a:lnTo>
                  <a:lnTo>
                    <a:pt x="1081829" y="10819"/>
                  </a:lnTo>
                  <a:lnTo>
                    <a:pt x="1129805" y="19083"/>
                  </a:lnTo>
                  <a:lnTo>
                    <a:pt x="1176979" y="29581"/>
                  </a:lnTo>
                  <a:lnTo>
                    <a:pt x="1223293" y="42255"/>
                  </a:lnTo>
                  <a:lnTo>
                    <a:pt x="1268690" y="57049"/>
                  </a:lnTo>
                  <a:lnTo>
                    <a:pt x="1313115" y="73906"/>
                  </a:lnTo>
                  <a:lnTo>
                    <a:pt x="1356509" y="92770"/>
                  </a:lnTo>
                  <a:lnTo>
                    <a:pt x="1398817" y="113583"/>
                  </a:lnTo>
                  <a:lnTo>
                    <a:pt x="1439980" y="136288"/>
                  </a:lnTo>
                  <a:lnTo>
                    <a:pt x="1479943" y="160829"/>
                  </a:lnTo>
                  <a:lnTo>
                    <a:pt x="1518648" y="187148"/>
                  </a:lnTo>
                  <a:lnTo>
                    <a:pt x="1556039" y="215189"/>
                  </a:lnTo>
                  <a:lnTo>
                    <a:pt x="1592059" y="244895"/>
                  </a:lnTo>
                  <a:lnTo>
                    <a:pt x="1626650" y="276208"/>
                  </a:lnTo>
                  <a:lnTo>
                    <a:pt x="1659757" y="309073"/>
                  </a:lnTo>
                  <a:lnTo>
                    <a:pt x="1691321" y="343432"/>
                  </a:lnTo>
                  <a:lnTo>
                    <a:pt x="1721287" y="379228"/>
                  </a:lnTo>
                  <a:lnTo>
                    <a:pt x="1749597" y="416405"/>
                  </a:lnTo>
                  <a:lnTo>
                    <a:pt x="1776194" y="454905"/>
                  </a:lnTo>
                  <a:lnTo>
                    <a:pt x="1801022" y="494671"/>
                  </a:lnTo>
                  <a:lnTo>
                    <a:pt x="1824024" y="535647"/>
                  </a:lnTo>
                  <a:lnTo>
                    <a:pt x="1824024" y="534466"/>
                  </a:lnTo>
                  <a:lnTo>
                    <a:pt x="2178481" y="1014082"/>
                  </a:lnTo>
                  <a:lnTo>
                    <a:pt x="1824024" y="1493710"/>
                  </a:lnTo>
                  <a:lnTo>
                    <a:pt x="1824024" y="1479308"/>
                  </a:lnTo>
                  <a:lnTo>
                    <a:pt x="1801022" y="1520283"/>
                  </a:lnTo>
                  <a:lnTo>
                    <a:pt x="1776194" y="1560049"/>
                  </a:lnTo>
                  <a:lnTo>
                    <a:pt x="1749597" y="1598548"/>
                  </a:lnTo>
                  <a:lnTo>
                    <a:pt x="1721287" y="1635724"/>
                  </a:lnTo>
                  <a:lnTo>
                    <a:pt x="1691321" y="1671520"/>
                  </a:lnTo>
                  <a:lnTo>
                    <a:pt x="1659757" y="1705879"/>
                  </a:lnTo>
                  <a:lnTo>
                    <a:pt x="1626650" y="1738745"/>
                  </a:lnTo>
                  <a:lnTo>
                    <a:pt x="1592059" y="1770059"/>
                  </a:lnTo>
                  <a:lnTo>
                    <a:pt x="1556039" y="1799766"/>
                  </a:lnTo>
                  <a:lnTo>
                    <a:pt x="1518648" y="1827808"/>
                  </a:lnTo>
                  <a:lnTo>
                    <a:pt x="1479943" y="1854128"/>
                  </a:lnTo>
                  <a:lnTo>
                    <a:pt x="1439980" y="1878670"/>
                  </a:lnTo>
                  <a:lnTo>
                    <a:pt x="1398817" y="1901376"/>
                  </a:lnTo>
                  <a:lnTo>
                    <a:pt x="1356509" y="1922191"/>
                  </a:lnTo>
                  <a:lnTo>
                    <a:pt x="1313115" y="1941055"/>
                  </a:lnTo>
                  <a:lnTo>
                    <a:pt x="1268690" y="1957914"/>
                  </a:lnTo>
                  <a:lnTo>
                    <a:pt x="1223293" y="1972709"/>
                  </a:lnTo>
                  <a:lnTo>
                    <a:pt x="1176979" y="1985385"/>
                  </a:lnTo>
                  <a:lnTo>
                    <a:pt x="1129805" y="1995883"/>
                  </a:lnTo>
                  <a:lnTo>
                    <a:pt x="1081829" y="2004148"/>
                  </a:lnTo>
                  <a:lnTo>
                    <a:pt x="1033107" y="2010122"/>
                  </a:lnTo>
                  <a:lnTo>
                    <a:pt x="983696" y="2013748"/>
                  </a:lnTo>
                  <a:lnTo>
                    <a:pt x="933653" y="2014969"/>
                  </a:lnTo>
                  <a:lnTo>
                    <a:pt x="883669" y="2013750"/>
                  </a:lnTo>
                  <a:lnTo>
                    <a:pt x="834316" y="2010133"/>
                  </a:lnTo>
                  <a:lnTo>
                    <a:pt x="785649" y="2004174"/>
                  </a:lnTo>
                  <a:lnTo>
                    <a:pt x="737726" y="1995929"/>
                  </a:lnTo>
                  <a:lnTo>
                    <a:pt x="690604" y="1985455"/>
                  </a:lnTo>
                  <a:lnTo>
                    <a:pt x="644338" y="1972809"/>
                  </a:lnTo>
                  <a:lnTo>
                    <a:pt x="598986" y="1958048"/>
                  </a:lnTo>
                  <a:lnTo>
                    <a:pt x="554604" y="1941228"/>
                  </a:lnTo>
                  <a:lnTo>
                    <a:pt x="511249" y="1922406"/>
                  </a:lnTo>
                  <a:lnTo>
                    <a:pt x="468978" y="1901638"/>
                  </a:lnTo>
                  <a:lnTo>
                    <a:pt x="427848" y="1878982"/>
                  </a:lnTo>
                  <a:lnTo>
                    <a:pt x="387914" y="1854494"/>
                  </a:lnTo>
                  <a:lnTo>
                    <a:pt x="349234" y="1828230"/>
                  </a:lnTo>
                  <a:lnTo>
                    <a:pt x="311865" y="1800248"/>
                  </a:lnTo>
                  <a:lnTo>
                    <a:pt x="275863" y="1770605"/>
                  </a:lnTo>
                  <a:lnTo>
                    <a:pt x="241284" y="1739355"/>
                  </a:lnTo>
                  <a:lnTo>
                    <a:pt x="208186" y="1706558"/>
                  </a:lnTo>
                  <a:lnTo>
                    <a:pt x="176626" y="1672269"/>
                  </a:lnTo>
                  <a:lnTo>
                    <a:pt x="146659" y="1636544"/>
                  </a:lnTo>
                  <a:lnTo>
                    <a:pt x="118343" y="1599441"/>
                  </a:lnTo>
                  <a:lnTo>
                    <a:pt x="91734" y="1561016"/>
                  </a:lnTo>
                  <a:lnTo>
                    <a:pt x="66889" y="1521327"/>
                  </a:lnTo>
                  <a:lnTo>
                    <a:pt x="43865" y="1480429"/>
                  </a:lnTo>
                  <a:lnTo>
                    <a:pt x="22718" y="1438379"/>
                  </a:lnTo>
                  <a:lnTo>
                    <a:pt x="3505" y="1395234"/>
                  </a:lnTo>
                  <a:lnTo>
                    <a:pt x="90766" y="1277137"/>
                  </a:lnTo>
                  <a:lnTo>
                    <a:pt x="106876" y="1323099"/>
                  </a:lnTo>
                  <a:lnTo>
                    <a:pt x="125405" y="1367866"/>
                  </a:lnTo>
                  <a:lnTo>
                    <a:pt x="146273" y="1411359"/>
                  </a:lnTo>
                  <a:lnTo>
                    <a:pt x="169403" y="1453499"/>
                  </a:lnTo>
                  <a:lnTo>
                    <a:pt x="194715" y="1494208"/>
                  </a:lnTo>
                  <a:lnTo>
                    <a:pt x="222131" y="1533406"/>
                  </a:lnTo>
                  <a:lnTo>
                    <a:pt x="251572" y="1571015"/>
                  </a:lnTo>
                  <a:lnTo>
                    <a:pt x="282958" y="1606955"/>
                  </a:lnTo>
                  <a:lnTo>
                    <a:pt x="316212" y="1641148"/>
                  </a:lnTo>
                  <a:lnTo>
                    <a:pt x="351253" y="1673515"/>
                  </a:lnTo>
                  <a:lnTo>
                    <a:pt x="388004" y="1703978"/>
                  </a:lnTo>
                  <a:lnTo>
                    <a:pt x="426386" y="1732456"/>
                  </a:lnTo>
                  <a:lnTo>
                    <a:pt x="466319" y="1758872"/>
                  </a:lnTo>
                  <a:lnTo>
                    <a:pt x="507726" y="1783147"/>
                  </a:lnTo>
                  <a:lnTo>
                    <a:pt x="550526" y="1805201"/>
                  </a:lnTo>
                  <a:lnTo>
                    <a:pt x="594641" y="1824955"/>
                  </a:lnTo>
                  <a:lnTo>
                    <a:pt x="639993" y="1842332"/>
                  </a:lnTo>
                  <a:lnTo>
                    <a:pt x="686503" y="1857252"/>
                  </a:lnTo>
                  <a:lnTo>
                    <a:pt x="734091" y="1869636"/>
                  </a:lnTo>
                  <a:lnTo>
                    <a:pt x="782678" y="1879405"/>
                  </a:lnTo>
                  <a:lnTo>
                    <a:pt x="832187" y="1886481"/>
                  </a:lnTo>
                  <a:lnTo>
                    <a:pt x="882538" y="1890784"/>
                  </a:lnTo>
                  <a:lnTo>
                    <a:pt x="933653" y="1892236"/>
                  </a:lnTo>
                  <a:lnTo>
                    <a:pt x="982196" y="1890926"/>
                  </a:lnTo>
                  <a:lnTo>
                    <a:pt x="1030056" y="1887042"/>
                  </a:lnTo>
                  <a:lnTo>
                    <a:pt x="1077163" y="1880653"/>
                  </a:lnTo>
                  <a:lnTo>
                    <a:pt x="1123452" y="1871825"/>
                  </a:lnTo>
                  <a:lnTo>
                    <a:pt x="1168853" y="1860627"/>
                  </a:lnTo>
                  <a:lnTo>
                    <a:pt x="1213301" y="1847125"/>
                  </a:lnTo>
                  <a:lnTo>
                    <a:pt x="1256727" y="1831387"/>
                  </a:lnTo>
                  <a:lnTo>
                    <a:pt x="1299064" y="1813481"/>
                  </a:lnTo>
                  <a:lnTo>
                    <a:pt x="1340245" y="1793474"/>
                  </a:lnTo>
                  <a:lnTo>
                    <a:pt x="1380201" y="1771434"/>
                  </a:lnTo>
                  <a:lnTo>
                    <a:pt x="1418866" y="1747427"/>
                  </a:lnTo>
                  <a:lnTo>
                    <a:pt x="1456172" y="1721522"/>
                  </a:lnTo>
                  <a:lnTo>
                    <a:pt x="1492052" y="1693785"/>
                  </a:lnTo>
                  <a:lnTo>
                    <a:pt x="1526438" y="1664286"/>
                  </a:lnTo>
                  <a:lnTo>
                    <a:pt x="1559263" y="1633089"/>
                  </a:lnTo>
                  <a:lnTo>
                    <a:pt x="1590458" y="1600264"/>
                  </a:lnTo>
                  <a:lnTo>
                    <a:pt x="1619958" y="1565878"/>
                  </a:lnTo>
                  <a:lnTo>
                    <a:pt x="1647694" y="1529998"/>
                  </a:lnTo>
                  <a:lnTo>
                    <a:pt x="1673599" y="1492692"/>
                  </a:lnTo>
                  <a:lnTo>
                    <a:pt x="1697605" y="1454027"/>
                  </a:lnTo>
                  <a:lnTo>
                    <a:pt x="1719645" y="1414070"/>
                  </a:lnTo>
                  <a:lnTo>
                    <a:pt x="1739651" y="1372890"/>
                  </a:lnTo>
                  <a:lnTo>
                    <a:pt x="1757557" y="1330552"/>
                  </a:lnTo>
                  <a:lnTo>
                    <a:pt x="1773293" y="1287126"/>
                  </a:lnTo>
                  <a:lnTo>
                    <a:pt x="1786794" y="1242679"/>
                  </a:lnTo>
                  <a:lnTo>
                    <a:pt x="1797992" y="1197277"/>
                  </a:lnTo>
                  <a:lnTo>
                    <a:pt x="1806818" y="1150988"/>
                  </a:lnTo>
                  <a:lnTo>
                    <a:pt x="1813207" y="1103881"/>
                  </a:lnTo>
                  <a:lnTo>
                    <a:pt x="1817089" y="1056021"/>
                  </a:lnTo>
                  <a:lnTo>
                    <a:pt x="1818398" y="1007478"/>
                  </a:lnTo>
                  <a:lnTo>
                    <a:pt x="1817089" y="958935"/>
                  </a:lnTo>
                  <a:lnTo>
                    <a:pt x="1813207" y="911077"/>
                  </a:lnTo>
                  <a:lnTo>
                    <a:pt x="1806818" y="863971"/>
                  </a:lnTo>
                  <a:lnTo>
                    <a:pt x="1797992" y="817683"/>
                  </a:lnTo>
                  <a:lnTo>
                    <a:pt x="1786794" y="772282"/>
                  </a:lnTo>
                  <a:lnTo>
                    <a:pt x="1773293" y="727836"/>
                  </a:lnTo>
                  <a:lnTo>
                    <a:pt x="1757557" y="684410"/>
                  </a:lnTo>
                  <a:lnTo>
                    <a:pt x="1739651" y="642074"/>
                  </a:lnTo>
                  <a:lnTo>
                    <a:pt x="1719645" y="600894"/>
                  </a:lnTo>
                  <a:lnTo>
                    <a:pt x="1697605" y="560938"/>
                  </a:lnTo>
                  <a:lnTo>
                    <a:pt x="1673599" y="522274"/>
                  </a:lnTo>
                  <a:lnTo>
                    <a:pt x="1647694" y="484968"/>
                  </a:lnTo>
                  <a:lnTo>
                    <a:pt x="1619958" y="449089"/>
                  </a:lnTo>
                  <a:lnTo>
                    <a:pt x="1590458" y="414703"/>
                  </a:lnTo>
                  <a:lnTo>
                    <a:pt x="1559263" y="381879"/>
                  </a:lnTo>
                  <a:lnTo>
                    <a:pt x="1526438" y="350683"/>
                  </a:lnTo>
                  <a:lnTo>
                    <a:pt x="1492052" y="321184"/>
                  </a:lnTo>
                  <a:lnTo>
                    <a:pt x="1456172" y="293448"/>
                  </a:lnTo>
                  <a:lnTo>
                    <a:pt x="1418866" y="267544"/>
                  </a:lnTo>
                  <a:lnTo>
                    <a:pt x="1380201" y="243538"/>
                  </a:lnTo>
                  <a:lnTo>
                    <a:pt x="1340245" y="221498"/>
                  </a:lnTo>
                  <a:lnTo>
                    <a:pt x="1299064" y="201492"/>
                  </a:lnTo>
                  <a:lnTo>
                    <a:pt x="1256727" y="183587"/>
                  </a:lnTo>
                  <a:lnTo>
                    <a:pt x="1213301" y="167850"/>
                  </a:lnTo>
                  <a:lnTo>
                    <a:pt x="1168853" y="154349"/>
                  </a:lnTo>
                  <a:lnTo>
                    <a:pt x="1123452" y="143151"/>
                  </a:lnTo>
                  <a:lnTo>
                    <a:pt x="1077163" y="134325"/>
                  </a:lnTo>
                  <a:lnTo>
                    <a:pt x="1030056" y="127937"/>
                  </a:lnTo>
                  <a:lnTo>
                    <a:pt x="982196" y="124054"/>
                  </a:lnTo>
                  <a:lnTo>
                    <a:pt x="933653" y="122745"/>
                  </a:lnTo>
                  <a:lnTo>
                    <a:pt x="884234" y="124102"/>
                  </a:lnTo>
                  <a:lnTo>
                    <a:pt x="835526" y="128125"/>
                  </a:lnTo>
                  <a:lnTo>
                    <a:pt x="787599" y="134743"/>
                  </a:lnTo>
                  <a:lnTo>
                    <a:pt x="740526" y="143886"/>
                  </a:lnTo>
                  <a:lnTo>
                    <a:pt x="694378" y="155480"/>
                  </a:lnTo>
                  <a:lnTo>
                    <a:pt x="649225" y="169457"/>
                  </a:lnTo>
                  <a:lnTo>
                    <a:pt x="605139" y="185743"/>
                  </a:lnTo>
                  <a:lnTo>
                    <a:pt x="562190" y="204269"/>
                  </a:lnTo>
                  <a:lnTo>
                    <a:pt x="520451" y="224962"/>
                  </a:lnTo>
                  <a:lnTo>
                    <a:pt x="479993" y="247752"/>
                  </a:lnTo>
                  <a:lnTo>
                    <a:pt x="440885" y="272567"/>
                  </a:lnTo>
                  <a:lnTo>
                    <a:pt x="403201" y="299337"/>
                  </a:lnTo>
                  <a:lnTo>
                    <a:pt x="367010" y="327989"/>
                  </a:lnTo>
                  <a:lnTo>
                    <a:pt x="332385" y="358454"/>
                  </a:lnTo>
                  <a:lnTo>
                    <a:pt x="299395" y="390659"/>
                  </a:lnTo>
                  <a:lnTo>
                    <a:pt x="268113" y="424533"/>
                  </a:lnTo>
                  <a:lnTo>
                    <a:pt x="238610" y="460005"/>
                  </a:lnTo>
                  <a:lnTo>
                    <a:pt x="210957" y="497004"/>
                  </a:lnTo>
                  <a:lnTo>
                    <a:pt x="185225" y="535459"/>
                  </a:lnTo>
                  <a:lnTo>
                    <a:pt x="161485" y="575299"/>
                  </a:lnTo>
                  <a:lnTo>
                    <a:pt x="139808" y="616451"/>
                  </a:lnTo>
                  <a:lnTo>
                    <a:pt x="120266" y="658846"/>
                  </a:lnTo>
                  <a:lnTo>
                    <a:pt x="102930" y="702412"/>
                  </a:lnTo>
                  <a:lnTo>
                    <a:pt x="87871" y="747077"/>
                  </a:lnTo>
                  <a:lnTo>
                    <a:pt x="0" y="628205"/>
                  </a:lnTo>
                  <a:lnTo>
                    <a:pt x="18985" y="584524"/>
                  </a:lnTo>
                  <a:lnTo>
                    <a:pt x="39945" y="541943"/>
                  </a:lnTo>
                  <a:lnTo>
                    <a:pt x="62822" y="500523"/>
                  </a:lnTo>
                  <a:lnTo>
                    <a:pt x="87558" y="460319"/>
                  </a:lnTo>
                  <a:lnTo>
                    <a:pt x="114095" y="421391"/>
                  </a:lnTo>
                  <a:lnTo>
                    <a:pt x="142375" y="383796"/>
                  </a:lnTo>
                  <a:lnTo>
                    <a:pt x="172339" y="347593"/>
                  </a:lnTo>
                  <a:lnTo>
                    <a:pt x="203930" y="312838"/>
                  </a:lnTo>
                  <a:lnTo>
                    <a:pt x="237090" y="279592"/>
                  </a:lnTo>
                  <a:lnTo>
                    <a:pt x="271761" y="247911"/>
                  </a:lnTo>
                  <a:lnTo>
                    <a:pt x="307884" y="217853"/>
                  </a:lnTo>
                  <a:lnTo>
                    <a:pt x="345402" y="189477"/>
                  </a:lnTo>
                  <a:lnTo>
                    <a:pt x="384256" y="162840"/>
                  </a:lnTo>
                  <a:lnTo>
                    <a:pt x="424390" y="138001"/>
                  </a:lnTo>
                  <a:lnTo>
                    <a:pt x="465744" y="115017"/>
                  </a:lnTo>
                  <a:lnTo>
                    <a:pt x="508260" y="93947"/>
                  </a:lnTo>
                  <a:lnTo>
                    <a:pt x="551881" y="74849"/>
                  </a:lnTo>
                  <a:lnTo>
                    <a:pt x="596549" y="57780"/>
                  </a:lnTo>
                  <a:lnTo>
                    <a:pt x="642205" y="42798"/>
                  </a:lnTo>
                  <a:lnTo>
                    <a:pt x="688792" y="29963"/>
                  </a:lnTo>
                  <a:lnTo>
                    <a:pt x="736251" y="19331"/>
                  </a:lnTo>
                  <a:lnTo>
                    <a:pt x="784525" y="10960"/>
                  </a:lnTo>
                  <a:lnTo>
                    <a:pt x="833555" y="4910"/>
                  </a:lnTo>
                  <a:lnTo>
                    <a:pt x="883284" y="1237"/>
                  </a:lnTo>
                  <a:lnTo>
                    <a:pt x="933653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2470" y="1620291"/>
              <a:ext cx="2178481" cy="20149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02470" y="1620291"/>
              <a:ext cx="2178685" cy="2015489"/>
            </a:xfrm>
            <a:custGeom>
              <a:avLst/>
              <a:gdLst/>
              <a:ahLst/>
              <a:cxnLst/>
              <a:rect l="l" t="t" r="r" b="b"/>
              <a:pathLst>
                <a:path w="2178685" h="2015489">
                  <a:moveTo>
                    <a:pt x="933653" y="0"/>
                  </a:moveTo>
                  <a:lnTo>
                    <a:pt x="983696" y="1221"/>
                  </a:lnTo>
                  <a:lnTo>
                    <a:pt x="1033107" y="4846"/>
                  </a:lnTo>
                  <a:lnTo>
                    <a:pt x="1081829" y="10819"/>
                  </a:lnTo>
                  <a:lnTo>
                    <a:pt x="1129806" y="19083"/>
                  </a:lnTo>
                  <a:lnTo>
                    <a:pt x="1176980" y="29581"/>
                  </a:lnTo>
                  <a:lnTo>
                    <a:pt x="1223295" y="42255"/>
                  </a:lnTo>
                  <a:lnTo>
                    <a:pt x="1268693" y="57049"/>
                  </a:lnTo>
                  <a:lnTo>
                    <a:pt x="1313118" y="73906"/>
                  </a:lnTo>
                  <a:lnTo>
                    <a:pt x="1356514" y="92770"/>
                  </a:lnTo>
                  <a:lnTo>
                    <a:pt x="1398822" y="113583"/>
                  </a:lnTo>
                  <a:lnTo>
                    <a:pt x="1439986" y="136288"/>
                  </a:lnTo>
                  <a:lnTo>
                    <a:pt x="1479950" y="160829"/>
                  </a:lnTo>
                  <a:lnTo>
                    <a:pt x="1518656" y="187148"/>
                  </a:lnTo>
                  <a:lnTo>
                    <a:pt x="1556048" y="215189"/>
                  </a:lnTo>
                  <a:lnTo>
                    <a:pt x="1592068" y="244895"/>
                  </a:lnTo>
                  <a:lnTo>
                    <a:pt x="1626660" y="276208"/>
                  </a:lnTo>
                  <a:lnTo>
                    <a:pt x="1659767" y="309073"/>
                  </a:lnTo>
                  <a:lnTo>
                    <a:pt x="1691332" y="343432"/>
                  </a:lnTo>
                  <a:lnTo>
                    <a:pt x="1721298" y="379228"/>
                  </a:lnTo>
                  <a:lnTo>
                    <a:pt x="1749609" y="416405"/>
                  </a:lnTo>
                  <a:lnTo>
                    <a:pt x="1776207" y="454905"/>
                  </a:lnTo>
                  <a:lnTo>
                    <a:pt x="1801035" y="494671"/>
                  </a:lnTo>
                  <a:lnTo>
                    <a:pt x="1824037" y="535647"/>
                  </a:lnTo>
                  <a:lnTo>
                    <a:pt x="1824037" y="534466"/>
                  </a:lnTo>
                  <a:lnTo>
                    <a:pt x="2178481" y="1014082"/>
                  </a:lnTo>
                  <a:lnTo>
                    <a:pt x="1824037" y="1493710"/>
                  </a:lnTo>
                  <a:lnTo>
                    <a:pt x="1824037" y="1479308"/>
                  </a:lnTo>
                  <a:lnTo>
                    <a:pt x="1801035" y="1520283"/>
                  </a:lnTo>
                  <a:lnTo>
                    <a:pt x="1776207" y="1560049"/>
                  </a:lnTo>
                  <a:lnTo>
                    <a:pt x="1749609" y="1598548"/>
                  </a:lnTo>
                  <a:lnTo>
                    <a:pt x="1721298" y="1635724"/>
                  </a:lnTo>
                  <a:lnTo>
                    <a:pt x="1691332" y="1671520"/>
                  </a:lnTo>
                  <a:lnTo>
                    <a:pt x="1659767" y="1705879"/>
                  </a:lnTo>
                  <a:lnTo>
                    <a:pt x="1626660" y="1738745"/>
                  </a:lnTo>
                  <a:lnTo>
                    <a:pt x="1592068" y="1770059"/>
                  </a:lnTo>
                  <a:lnTo>
                    <a:pt x="1556048" y="1799766"/>
                  </a:lnTo>
                  <a:lnTo>
                    <a:pt x="1518656" y="1827808"/>
                  </a:lnTo>
                  <a:lnTo>
                    <a:pt x="1479950" y="1854128"/>
                  </a:lnTo>
                  <a:lnTo>
                    <a:pt x="1439986" y="1878670"/>
                  </a:lnTo>
                  <a:lnTo>
                    <a:pt x="1398822" y="1901376"/>
                  </a:lnTo>
                  <a:lnTo>
                    <a:pt x="1356514" y="1922191"/>
                  </a:lnTo>
                  <a:lnTo>
                    <a:pt x="1313118" y="1941055"/>
                  </a:lnTo>
                  <a:lnTo>
                    <a:pt x="1268693" y="1957914"/>
                  </a:lnTo>
                  <a:lnTo>
                    <a:pt x="1223295" y="1972709"/>
                  </a:lnTo>
                  <a:lnTo>
                    <a:pt x="1176980" y="1985385"/>
                  </a:lnTo>
                  <a:lnTo>
                    <a:pt x="1129806" y="1995883"/>
                  </a:lnTo>
                  <a:lnTo>
                    <a:pt x="1081829" y="2004148"/>
                  </a:lnTo>
                  <a:lnTo>
                    <a:pt x="1033107" y="2010122"/>
                  </a:lnTo>
                  <a:lnTo>
                    <a:pt x="983696" y="2013748"/>
                  </a:lnTo>
                  <a:lnTo>
                    <a:pt x="933653" y="2014969"/>
                  </a:lnTo>
                  <a:lnTo>
                    <a:pt x="883669" y="2013750"/>
                  </a:lnTo>
                  <a:lnTo>
                    <a:pt x="834316" y="2010133"/>
                  </a:lnTo>
                  <a:lnTo>
                    <a:pt x="785649" y="2004174"/>
                  </a:lnTo>
                  <a:lnTo>
                    <a:pt x="737726" y="1995929"/>
                  </a:lnTo>
                  <a:lnTo>
                    <a:pt x="690604" y="1985455"/>
                  </a:lnTo>
                  <a:lnTo>
                    <a:pt x="644338" y="1972809"/>
                  </a:lnTo>
                  <a:lnTo>
                    <a:pt x="598986" y="1958048"/>
                  </a:lnTo>
                  <a:lnTo>
                    <a:pt x="554604" y="1941228"/>
                  </a:lnTo>
                  <a:lnTo>
                    <a:pt x="511250" y="1922406"/>
                  </a:lnTo>
                  <a:lnTo>
                    <a:pt x="468979" y="1901638"/>
                  </a:lnTo>
                  <a:lnTo>
                    <a:pt x="427849" y="1878982"/>
                  </a:lnTo>
                  <a:lnTo>
                    <a:pt x="387915" y="1854494"/>
                  </a:lnTo>
                  <a:lnTo>
                    <a:pt x="349236" y="1828230"/>
                  </a:lnTo>
                  <a:lnTo>
                    <a:pt x="311867" y="1800248"/>
                  </a:lnTo>
                  <a:lnTo>
                    <a:pt x="275865" y="1770605"/>
                  </a:lnTo>
                  <a:lnTo>
                    <a:pt x="241288" y="1739355"/>
                  </a:lnTo>
                  <a:lnTo>
                    <a:pt x="208190" y="1706558"/>
                  </a:lnTo>
                  <a:lnTo>
                    <a:pt x="176630" y="1672269"/>
                  </a:lnTo>
                  <a:lnTo>
                    <a:pt x="146665" y="1636544"/>
                  </a:lnTo>
                  <a:lnTo>
                    <a:pt x="118349" y="1599441"/>
                  </a:lnTo>
                  <a:lnTo>
                    <a:pt x="91741" y="1561016"/>
                  </a:lnTo>
                  <a:lnTo>
                    <a:pt x="66898" y="1521327"/>
                  </a:lnTo>
                  <a:lnTo>
                    <a:pt x="43875" y="1480429"/>
                  </a:lnTo>
                  <a:lnTo>
                    <a:pt x="22729" y="1438379"/>
                  </a:lnTo>
                  <a:lnTo>
                    <a:pt x="3517" y="1395234"/>
                  </a:lnTo>
                  <a:lnTo>
                    <a:pt x="90766" y="1277137"/>
                  </a:lnTo>
                  <a:lnTo>
                    <a:pt x="106878" y="1323099"/>
                  </a:lnTo>
                  <a:lnTo>
                    <a:pt x="125408" y="1367866"/>
                  </a:lnTo>
                  <a:lnTo>
                    <a:pt x="146278" y="1411359"/>
                  </a:lnTo>
                  <a:lnTo>
                    <a:pt x="169409" y="1453499"/>
                  </a:lnTo>
                  <a:lnTo>
                    <a:pt x="194722" y="1494208"/>
                  </a:lnTo>
                  <a:lnTo>
                    <a:pt x="222139" y="1533406"/>
                  </a:lnTo>
                  <a:lnTo>
                    <a:pt x="251580" y="1571015"/>
                  </a:lnTo>
                  <a:lnTo>
                    <a:pt x="282967" y="1606955"/>
                  </a:lnTo>
                  <a:lnTo>
                    <a:pt x="316221" y="1641148"/>
                  </a:lnTo>
                  <a:lnTo>
                    <a:pt x="351263" y="1673515"/>
                  </a:lnTo>
                  <a:lnTo>
                    <a:pt x="388014" y="1703978"/>
                  </a:lnTo>
                  <a:lnTo>
                    <a:pt x="426396" y="1732456"/>
                  </a:lnTo>
                  <a:lnTo>
                    <a:pt x="466329" y="1758872"/>
                  </a:lnTo>
                  <a:lnTo>
                    <a:pt x="507735" y="1783147"/>
                  </a:lnTo>
                  <a:lnTo>
                    <a:pt x="550535" y="1805201"/>
                  </a:lnTo>
                  <a:lnTo>
                    <a:pt x="594649" y="1824955"/>
                  </a:lnTo>
                  <a:lnTo>
                    <a:pt x="640001" y="1842332"/>
                  </a:lnTo>
                  <a:lnTo>
                    <a:pt x="686509" y="1857252"/>
                  </a:lnTo>
                  <a:lnTo>
                    <a:pt x="734096" y="1869636"/>
                  </a:lnTo>
                  <a:lnTo>
                    <a:pt x="782683" y="1879405"/>
                  </a:lnTo>
                  <a:lnTo>
                    <a:pt x="832190" y="1886481"/>
                  </a:lnTo>
                  <a:lnTo>
                    <a:pt x="882540" y="1890784"/>
                  </a:lnTo>
                  <a:lnTo>
                    <a:pt x="933653" y="1892236"/>
                  </a:lnTo>
                  <a:lnTo>
                    <a:pt x="982196" y="1890926"/>
                  </a:lnTo>
                  <a:lnTo>
                    <a:pt x="1030056" y="1887042"/>
                  </a:lnTo>
                  <a:lnTo>
                    <a:pt x="1077163" y="1880653"/>
                  </a:lnTo>
                  <a:lnTo>
                    <a:pt x="1123452" y="1871825"/>
                  </a:lnTo>
                  <a:lnTo>
                    <a:pt x="1168854" y="1860627"/>
                  </a:lnTo>
                  <a:lnTo>
                    <a:pt x="1213301" y="1847125"/>
                  </a:lnTo>
                  <a:lnTo>
                    <a:pt x="1256727" y="1831387"/>
                  </a:lnTo>
                  <a:lnTo>
                    <a:pt x="1299064" y="1813481"/>
                  </a:lnTo>
                  <a:lnTo>
                    <a:pt x="1340245" y="1793474"/>
                  </a:lnTo>
                  <a:lnTo>
                    <a:pt x="1380202" y="1771434"/>
                  </a:lnTo>
                  <a:lnTo>
                    <a:pt x="1418867" y="1747427"/>
                  </a:lnTo>
                  <a:lnTo>
                    <a:pt x="1456173" y="1721522"/>
                  </a:lnTo>
                  <a:lnTo>
                    <a:pt x="1492053" y="1693785"/>
                  </a:lnTo>
                  <a:lnTo>
                    <a:pt x="1526439" y="1664286"/>
                  </a:lnTo>
                  <a:lnTo>
                    <a:pt x="1559264" y="1633089"/>
                  </a:lnTo>
                  <a:lnTo>
                    <a:pt x="1590460" y="1600264"/>
                  </a:lnTo>
                  <a:lnTo>
                    <a:pt x="1619960" y="1565878"/>
                  </a:lnTo>
                  <a:lnTo>
                    <a:pt x="1647697" y="1529998"/>
                  </a:lnTo>
                  <a:lnTo>
                    <a:pt x="1673602" y="1492692"/>
                  </a:lnTo>
                  <a:lnTo>
                    <a:pt x="1697609" y="1454027"/>
                  </a:lnTo>
                  <a:lnTo>
                    <a:pt x="1719649" y="1414070"/>
                  </a:lnTo>
                  <a:lnTo>
                    <a:pt x="1739656" y="1372890"/>
                  </a:lnTo>
                  <a:lnTo>
                    <a:pt x="1757562" y="1330552"/>
                  </a:lnTo>
                  <a:lnTo>
                    <a:pt x="1773300" y="1287126"/>
                  </a:lnTo>
                  <a:lnTo>
                    <a:pt x="1786802" y="1242679"/>
                  </a:lnTo>
                  <a:lnTo>
                    <a:pt x="1798000" y="1197277"/>
                  </a:lnTo>
                  <a:lnTo>
                    <a:pt x="1806828" y="1150988"/>
                  </a:lnTo>
                  <a:lnTo>
                    <a:pt x="1813217" y="1103881"/>
                  </a:lnTo>
                  <a:lnTo>
                    <a:pt x="1817101" y="1056021"/>
                  </a:lnTo>
                  <a:lnTo>
                    <a:pt x="1818411" y="1007478"/>
                  </a:lnTo>
                  <a:lnTo>
                    <a:pt x="1817102" y="958935"/>
                  </a:lnTo>
                  <a:lnTo>
                    <a:pt x="1813219" y="911077"/>
                  </a:lnTo>
                  <a:lnTo>
                    <a:pt x="1806831" y="863971"/>
                  </a:lnTo>
                  <a:lnTo>
                    <a:pt x="1798004" y="817683"/>
                  </a:lnTo>
                  <a:lnTo>
                    <a:pt x="1786806" y="772282"/>
                  </a:lnTo>
                  <a:lnTo>
                    <a:pt x="1773305" y="727836"/>
                  </a:lnTo>
                  <a:lnTo>
                    <a:pt x="1757567" y="684410"/>
                  </a:lnTo>
                  <a:lnTo>
                    <a:pt x="1739662" y="642074"/>
                  </a:lnTo>
                  <a:lnTo>
                    <a:pt x="1719655" y="600894"/>
                  </a:lnTo>
                  <a:lnTo>
                    <a:pt x="1697614" y="560938"/>
                  </a:lnTo>
                  <a:lnTo>
                    <a:pt x="1673608" y="522274"/>
                  </a:lnTo>
                  <a:lnTo>
                    <a:pt x="1647702" y="484968"/>
                  </a:lnTo>
                  <a:lnTo>
                    <a:pt x="1619966" y="449089"/>
                  </a:lnTo>
                  <a:lnTo>
                    <a:pt x="1590465" y="414703"/>
                  </a:lnTo>
                  <a:lnTo>
                    <a:pt x="1559269" y="381879"/>
                  </a:lnTo>
                  <a:lnTo>
                    <a:pt x="1526444" y="350683"/>
                  </a:lnTo>
                  <a:lnTo>
                    <a:pt x="1492057" y="321184"/>
                  </a:lnTo>
                  <a:lnTo>
                    <a:pt x="1456177" y="293448"/>
                  </a:lnTo>
                  <a:lnTo>
                    <a:pt x="1418870" y="267544"/>
                  </a:lnTo>
                  <a:lnTo>
                    <a:pt x="1380204" y="243538"/>
                  </a:lnTo>
                  <a:lnTo>
                    <a:pt x="1340247" y="221498"/>
                  </a:lnTo>
                  <a:lnTo>
                    <a:pt x="1299066" y="201492"/>
                  </a:lnTo>
                  <a:lnTo>
                    <a:pt x="1256729" y="183587"/>
                  </a:lnTo>
                  <a:lnTo>
                    <a:pt x="1213302" y="167850"/>
                  </a:lnTo>
                  <a:lnTo>
                    <a:pt x="1168854" y="154349"/>
                  </a:lnTo>
                  <a:lnTo>
                    <a:pt x="1123452" y="143151"/>
                  </a:lnTo>
                  <a:lnTo>
                    <a:pt x="1077164" y="134325"/>
                  </a:lnTo>
                  <a:lnTo>
                    <a:pt x="1030056" y="127937"/>
                  </a:lnTo>
                  <a:lnTo>
                    <a:pt x="982196" y="124054"/>
                  </a:lnTo>
                  <a:lnTo>
                    <a:pt x="933653" y="122745"/>
                  </a:lnTo>
                  <a:lnTo>
                    <a:pt x="884234" y="124102"/>
                  </a:lnTo>
                  <a:lnTo>
                    <a:pt x="835526" y="128125"/>
                  </a:lnTo>
                  <a:lnTo>
                    <a:pt x="787599" y="134743"/>
                  </a:lnTo>
                  <a:lnTo>
                    <a:pt x="740526" y="143886"/>
                  </a:lnTo>
                  <a:lnTo>
                    <a:pt x="694378" y="155480"/>
                  </a:lnTo>
                  <a:lnTo>
                    <a:pt x="649225" y="169457"/>
                  </a:lnTo>
                  <a:lnTo>
                    <a:pt x="605139" y="185743"/>
                  </a:lnTo>
                  <a:lnTo>
                    <a:pt x="562190" y="204269"/>
                  </a:lnTo>
                  <a:lnTo>
                    <a:pt x="520451" y="224962"/>
                  </a:lnTo>
                  <a:lnTo>
                    <a:pt x="479993" y="247752"/>
                  </a:lnTo>
                  <a:lnTo>
                    <a:pt x="440885" y="272567"/>
                  </a:lnTo>
                  <a:lnTo>
                    <a:pt x="403201" y="299337"/>
                  </a:lnTo>
                  <a:lnTo>
                    <a:pt x="367010" y="327989"/>
                  </a:lnTo>
                  <a:lnTo>
                    <a:pt x="332385" y="358454"/>
                  </a:lnTo>
                  <a:lnTo>
                    <a:pt x="299395" y="390659"/>
                  </a:lnTo>
                  <a:lnTo>
                    <a:pt x="268113" y="424533"/>
                  </a:lnTo>
                  <a:lnTo>
                    <a:pt x="238610" y="460005"/>
                  </a:lnTo>
                  <a:lnTo>
                    <a:pt x="210957" y="497004"/>
                  </a:lnTo>
                  <a:lnTo>
                    <a:pt x="185225" y="535459"/>
                  </a:lnTo>
                  <a:lnTo>
                    <a:pt x="161485" y="575299"/>
                  </a:lnTo>
                  <a:lnTo>
                    <a:pt x="139808" y="616451"/>
                  </a:lnTo>
                  <a:lnTo>
                    <a:pt x="120266" y="658846"/>
                  </a:lnTo>
                  <a:lnTo>
                    <a:pt x="102930" y="702412"/>
                  </a:lnTo>
                  <a:lnTo>
                    <a:pt x="87871" y="747077"/>
                  </a:lnTo>
                  <a:lnTo>
                    <a:pt x="0" y="628205"/>
                  </a:lnTo>
                  <a:lnTo>
                    <a:pt x="18985" y="584524"/>
                  </a:lnTo>
                  <a:lnTo>
                    <a:pt x="39945" y="541943"/>
                  </a:lnTo>
                  <a:lnTo>
                    <a:pt x="62823" y="500523"/>
                  </a:lnTo>
                  <a:lnTo>
                    <a:pt x="87559" y="460319"/>
                  </a:lnTo>
                  <a:lnTo>
                    <a:pt x="114096" y="421391"/>
                  </a:lnTo>
                  <a:lnTo>
                    <a:pt x="142376" y="383796"/>
                  </a:lnTo>
                  <a:lnTo>
                    <a:pt x="172341" y="347593"/>
                  </a:lnTo>
                  <a:lnTo>
                    <a:pt x="203933" y="312838"/>
                  </a:lnTo>
                  <a:lnTo>
                    <a:pt x="237093" y="279592"/>
                  </a:lnTo>
                  <a:lnTo>
                    <a:pt x="271764" y="247911"/>
                  </a:lnTo>
                  <a:lnTo>
                    <a:pt x="307888" y="217853"/>
                  </a:lnTo>
                  <a:lnTo>
                    <a:pt x="345406" y="189477"/>
                  </a:lnTo>
                  <a:lnTo>
                    <a:pt x="384261" y="162840"/>
                  </a:lnTo>
                  <a:lnTo>
                    <a:pt x="424395" y="138001"/>
                  </a:lnTo>
                  <a:lnTo>
                    <a:pt x="465749" y="115017"/>
                  </a:lnTo>
                  <a:lnTo>
                    <a:pt x="508266" y="93947"/>
                  </a:lnTo>
                  <a:lnTo>
                    <a:pt x="551887" y="74849"/>
                  </a:lnTo>
                  <a:lnTo>
                    <a:pt x="596554" y="57780"/>
                  </a:lnTo>
                  <a:lnTo>
                    <a:pt x="642210" y="42798"/>
                  </a:lnTo>
                  <a:lnTo>
                    <a:pt x="688797" y="29963"/>
                  </a:lnTo>
                  <a:lnTo>
                    <a:pt x="736255" y="19331"/>
                  </a:lnTo>
                  <a:lnTo>
                    <a:pt x="784528" y="10960"/>
                  </a:lnTo>
                  <a:lnTo>
                    <a:pt x="833558" y="4910"/>
                  </a:lnTo>
                  <a:lnTo>
                    <a:pt x="883285" y="1237"/>
                  </a:lnTo>
                  <a:lnTo>
                    <a:pt x="933653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056" y="1620291"/>
              <a:ext cx="2265843" cy="20270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25056" y="1620291"/>
              <a:ext cx="2266315" cy="2027555"/>
            </a:xfrm>
            <a:custGeom>
              <a:avLst/>
              <a:gdLst/>
              <a:ahLst/>
              <a:cxnLst/>
              <a:rect l="l" t="t" r="r" b="b"/>
              <a:pathLst>
                <a:path w="2266315" h="2027554">
                  <a:moveTo>
                    <a:pt x="1013534" y="0"/>
                  </a:moveTo>
                  <a:lnTo>
                    <a:pt x="1063877" y="1228"/>
                  </a:lnTo>
                  <a:lnTo>
                    <a:pt x="1113584" y="4875"/>
                  </a:lnTo>
                  <a:lnTo>
                    <a:pt x="1162598" y="10885"/>
                  </a:lnTo>
                  <a:lnTo>
                    <a:pt x="1210862" y="19198"/>
                  </a:lnTo>
                  <a:lnTo>
                    <a:pt x="1258319" y="29759"/>
                  </a:lnTo>
                  <a:lnTo>
                    <a:pt x="1304911" y="42509"/>
                  </a:lnTo>
                  <a:lnTo>
                    <a:pt x="1350582" y="57393"/>
                  </a:lnTo>
                  <a:lnTo>
                    <a:pt x="1395273" y="74351"/>
                  </a:lnTo>
                  <a:lnTo>
                    <a:pt x="1438928" y="93328"/>
                  </a:lnTo>
                  <a:lnTo>
                    <a:pt x="1481490" y="114266"/>
                  </a:lnTo>
                  <a:lnTo>
                    <a:pt x="1522902" y="137108"/>
                  </a:lnTo>
                  <a:lnTo>
                    <a:pt x="1563105" y="161796"/>
                  </a:lnTo>
                  <a:lnTo>
                    <a:pt x="1602043" y="188273"/>
                  </a:lnTo>
                  <a:lnTo>
                    <a:pt x="1639660" y="216482"/>
                  </a:lnTo>
                  <a:lnTo>
                    <a:pt x="1675896" y="246366"/>
                  </a:lnTo>
                  <a:lnTo>
                    <a:pt x="1710697" y="277868"/>
                  </a:lnTo>
                  <a:lnTo>
                    <a:pt x="1744003" y="310930"/>
                  </a:lnTo>
                  <a:lnTo>
                    <a:pt x="1775758" y="345495"/>
                  </a:lnTo>
                  <a:lnTo>
                    <a:pt x="1805905" y="381505"/>
                  </a:lnTo>
                  <a:lnTo>
                    <a:pt x="1834386" y="418904"/>
                  </a:lnTo>
                  <a:lnTo>
                    <a:pt x="1861145" y="457635"/>
                  </a:lnTo>
                  <a:lnTo>
                    <a:pt x="1886124" y="497639"/>
                  </a:lnTo>
                  <a:lnTo>
                    <a:pt x="1909265" y="538861"/>
                  </a:lnTo>
                  <a:lnTo>
                    <a:pt x="1909265" y="537679"/>
                  </a:lnTo>
                  <a:lnTo>
                    <a:pt x="2265843" y="1020178"/>
                  </a:lnTo>
                  <a:lnTo>
                    <a:pt x="1909265" y="1502676"/>
                  </a:lnTo>
                  <a:lnTo>
                    <a:pt x="1909265" y="1488198"/>
                  </a:lnTo>
                  <a:lnTo>
                    <a:pt x="1886124" y="1529420"/>
                  </a:lnTo>
                  <a:lnTo>
                    <a:pt x="1861145" y="1569424"/>
                  </a:lnTo>
                  <a:lnTo>
                    <a:pt x="1834386" y="1608154"/>
                  </a:lnTo>
                  <a:lnTo>
                    <a:pt x="1805905" y="1645554"/>
                  </a:lnTo>
                  <a:lnTo>
                    <a:pt x="1775758" y="1681564"/>
                  </a:lnTo>
                  <a:lnTo>
                    <a:pt x="1744003" y="1716129"/>
                  </a:lnTo>
                  <a:lnTo>
                    <a:pt x="1710697" y="1749191"/>
                  </a:lnTo>
                  <a:lnTo>
                    <a:pt x="1675896" y="1780692"/>
                  </a:lnTo>
                  <a:lnTo>
                    <a:pt x="1639660" y="1810576"/>
                  </a:lnTo>
                  <a:lnTo>
                    <a:pt x="1602043" y="1838786"/>
                  </a:lnTo>
                  <a:lnTo>
                    <a:pt x="1563105" y="1865263"/>
                  </a:lnTo>
                  <a:lnTo>
                    <a:pt x="1522902" y="1889951"/>
                  </a:lnTo>
                  <a:lnTo>
                    <a:pt x="1481490" y="1912793"/>
                  </a:lnTo>
                  <a:lnTo>
                    <a:pt x="1438928" y="1933731"/>
                  </a:lnTo>
                  <a:lnTo>
                    <a:pt x="1395273" y="1952707"/>
                  </a:lnTo>
                  <a:lnTo>
                    <a:pt x="1350582" y="1969666"/>
                  </a:lnTo>
                  <a:lnTo>
                    <a:pt x="1304911" y="1984549"/>
                  </a:lnTo>
                  <a:lnTo>
                    <a:pt x="1258319" y="1997300"/>
                  </a:lnTo>
                  <a:lnTo>
                    <a:pt x="1210862" y="2007861"/>
                  </a:lnTo>
                  <a:lnTo>
                    <a:pt x="1162598" y="2016174"/>
                  </a:lnTo>
                  <a:lnTo>
                    <a:pt x="1113584" y="2022183"/>
                  </a:lnTo>
                  <a:lnTo>
                    <a:pt x="1063877" y="2025831"/>
                  </a:lnTo>
                  <a:lnTo>
                    <a:pt x="1013534" y="2027059"/>
                  </a:lnTo>
                  <a:lnTo>
                    <a:pt x="965822" y="2025956"/>
                  </a:lnTo>
                  <a:lnTo>
                    <a:pt x="918678" y="2022679"/>
                  </a:lnTo>
                  <a:lnTo>
                    <a:pt x="872150" y="2017277"/>
                  </a:lnTo>
                  <a:lnTo>
                    <a:pt x="826287" y="2009798"/>
                  </a:lnTo>
                  <a:lnTo>
                    <a:pt x="781139" y="2000291"/>
                  </a:lnTo>
                  <a:lnTo>
                    <a:pt x="736752" y="1988805"/>
                  </a:lnTo>
                  <a:lnTo>
                    <a:pt x="693177" y="1975389"/>
                  </a:lnTo>
                  <a:lnTo>
                    <a:pt x="650462" y="1960091"/>
                  </a:lnTo>
                  <a:lnTo>
                    <a:pt x="608655" y="1942959"/>
                  </a:lnTo>
                  <a:lnTo>
                    <a:pt x="567805" y="1924043"/>
                  </a:lnTo>
                  <a:lnTo>
                    <a:pt x="527961" y="1903392"/>
                  </a:lnTo>
                  <a:lnTo>
                    <a:pt x="489172" y="1881053"/>
                  </a:lnTo>
                  <a:lnTo>
                    <a:pt x="451486" y="1857075"/>
                  </a:lnTo>
                  <a:lnTo>
                    <a:pt x="414952" y="1831508"/>
                  </a:lnTo>
                  <a:lnTo>
                    <a:pt x="379618" y="1804399"/>
                  </a:lnTo>
                  <a:lnTo>
                    <a:pt x="345533" y="1775798"/>
                  </a:lnTo>
                  <a:lnTo>
                    <a:pt x="312746" y="1745753"/>
                  </a:lnTo>
                  <a:lnTo>
                    <a:pt x="281306" y="1714313"/>
                  </a:lnTo>
                  <a:lnTo>
                    <a:pt x="251261" y="1681527"/>
                  </a:lnTo>
                  <a:lnTo>
                    <a:pt x="222660" y="1647443"/>
                  </a:lnTo>
                  <a:lnTo>
                    <a:pt x="195551" y="1612109"/>
                  </a:lnTo>
                  <a:lnTo>
                    <a:pt x="169984" y="1575575"/>
                  </a:lnTo>
                  <a:lnTo>
                    <a:pt x="146006" y="1537889"/>
                  </a:lnTo>
                  <a:lnTo>
                    <a:pt x="123667" y="1499101"/>
                  </a:lnTo>
                  <a:lnTo>
                    <a:pt x="103015" y="1459257"/>
                  </a:lnTo>
                  <a:lnTo>
                    <a:pt x="84099" y="1418408"/>
                  </a:lnTo>
                  <a:lnTo>
                    <a:pt x="66968" y="1376602"/>
                  </a:lnTo>
                  <a:lnTo>
                    <a:pt x="51670" y="1333887"/>
                  </a:lnTo>
                  <a:lnTo>
                    <a:pt x="38253" y="1290313"/>
                  </a:lnTo>
                  <a:lnTo>
                    <a:pt x="26767" y="1245927"/>
                  </a:lnTo>
                  <a:lnTo>
                    <a:pt x="17261" y="1200779"/>
                  </a:lnTo>
                  <a:lnTo>
                    <a:pt x="9782" y="1154917"/>
                  </a:lnTo>
                  <a:lnTo>
                    <a:pt x="4380" y="1108390"/>
                  </a:lnTo>
                  <a:lnTo>
                    <a:pt x="1103" y="1061247"/>
                  </a:lnTo>
                  <a:lnTo>
                    <a:pt x="0" y="1013536"/>
                  </a:lnTo>
                  <a:lnTo>
                    <a:pt x="1103" y="965824"/>
                  </a:lnTo>
                  <a:lnTo>
                    <a:pt x="4380" y="918679"/>
                  </a:lnTo>
                  <a:lnTo>
                    <a:pt x="9782" y="872151"/>
                  </a:lnTo>
                  <a:lnTo>
                    <a:pt x="17261" y="826289"/>
                  </a:lnTo>
                  <a:lnTo>
                    <a:pt x="26767" y="781140"/>
                  </a:lnTo>
                  <a:lnTo>
                    <a:pt x="38253" y="736753"/>
                  </a:lnTo>
                  <a:lnTo>
                    <a:pt x="51670" y="693178"/>
                  </a:lnTo>
                  <a:lnTo>
                    <a:pt x="66968" y="650463"/>
                  </a:lnTo>
                  <a:lnTo>
                    <a:pt x="84099" y="608656"/>
                  </a:lnTo>
                  <a:lnTo>
                    <a:pt x="103015" y="567806"/>
                  </a:lnTo>
                  <a:lnTo>
                    <a:pt x="123667" y="527962"/>
                  </a:lnTo>
                  <a:lnTo>
                    <a:pt x="146006" y="489173"/>
                  </a:lnTo>
                  <a:lnTo>
                    <a:pt x="169984" y="451487"/>
                  </a:lnTo>
                  <a:lnTo>
                    <a:pt x="195551" y="414952"/>
                  </a:lnTo>
                  <a:lnTo>
                    <a:pt x="222660" y="379619"/>
                  </a:lnTo>
                  <a:lnTo>
                    <a:pt x="251261" y="345534"/>
                  </a:lnTo>
                  <a:lnTo>
                    <a:pt x="281306" y="312747"/>
                  </a:lnTo>
                  <a:lnTo>
                    <a:pt x="312746" y="281307"/>
                  </a:lnTo>
                  <a:lnTo>
                    <a:pt x="345533" y="251262"/>
                  </a:lnTo>
                  <a:lnTo>
                    <a:pt x="379618" y="222661"/>
                  </a:lnTo>
                  <a:lnTo>
                    <a:pt x="414952" y="195552"/>
                  </a:lnTo>
                  <a:lnTo>
                    <a:pt x="451486" y="169984"/>
                  </a:lnTo>
                  <a:lnTo>
                    <a:pt x="489172" y="146007"/>
                  </a:lnTo>
                  <a:lnTo>
                    <a:pt x="527961" y="123668"/>
                  </a:lnTo>
                  <a:lnTo>
                    <a:pt x="567805" y="103016"/>
                  </a:lnTo>
                  <a:lnTo>
                    <a:pt x="608655" y="84100"/>
                  </a:lnTo>
                  <a:lnTo>
                    <a:pt x="650462" y="66968"/>
                  </a:lnTo>
                  <a:lnTo>
                    <a:pt x="693177" y="51670"/>
                  </a:lnTo>
                  <a:lnTo>
                    <a:pt x="736752" y="38253"/>
                  </a:lnTo>
                  <a:lnTo>
                    <a:pt x="781139" y="26767"/>
                  </a:lnTo>
                  <a:lnTo>
                    <a:pt x="826287" y="17261"/>
                  </a:lnTo>
                  <a:lnTo>
                    <a:pt x="872150" y="9782"/>
                  </a:lnTo>
                  <a:lnTo>
                    <a:pt x="918678" y="4380"/>
                  </a:lnTo>
                  <a:lnTo>
                    <a:pt x="965822" y="1103"/>
                  </a:lnTo>
                  <a:lnTo>
                    <a:pt x="1013534" y="0"/>
                  </a:lnTo>
                  <a:close/>
                </a:path>
                <a:path w="2266315" h="2027554">
                  <a:moveTo>
                    <a:pt x="1013534" y="123469"/>
                  </a:moveTo>
                  <a:lnTo>
                    <a:pt x="964699" y="124786"/>
                  </a:lnTo>
                  <a:lnTo>
                    <a:pt x="916553" y="128692"/>
                  </a:lnTo>
                  <a:lnTo>
                    <a:pt x="869162" y="135118"/>
                  </a:lnTo>
                  <a:lnTo>
                    <a:pt x="822596" y="143998"/>
                  </a:lnTo>
                  <a:lnTo>
                    <a:pt x="776921" y="155263"/>
                  </a:lnTo>
                  <a:lnTo>
                    <a:pt x="732206" y="168845"/>
                  </a:lnTo>
                  <a:lnTo>
                    <a:pt x="688519" y="184677"/>
                  </a:lnTo>
                  <a:lnTo>
                    <a:pt x="645928" y="202690"/>
                  </a:lnTo>
                  <a:lnTo>
                    <a:pt x="604500" y="222817"/>
                  </a:lnTo>
                  <a:lnTo>
                    <a:pt x="564304" y="244990"/>
                  </a:lnTo>
                  <a:lnTo>
                    <a:pt x="525406" y="269141"/>
                  </a:lnTo>
                  <a:lnTo>
                    <a:pt x="487876" y="295201"/>
                  </a:lnTo>
                  <a:lnTo>
                    <a:pt x="451780" y="323104"/>
                  </a:lnTo>
                  <a:lnTo>
                    <a:pt x="417188" y="352781"/>
                  </a:lnTo>
                  <a:lnTo>
                    <a:pt x="384166" y="384165"/>
                  </a:lnTo>
                  <a:lnTo>
                    <a:pt x="352782" y="417187"/>
                  </a:lnTo>
                  <a:lnTo>
                    <a:pt x="323105" y="451780"/>
                  </a:lnTo>
                  <a:lnTo>
                    <a:pt x="295203" y="487876"/>
                  </a:lnTo>
                  <a:lnTo>
                    <a:pt x="269142" y="525406"/>
                  </a:lnTo>
                  <a:lnTo>
                    <a:pt x="244992" y="564304"/>
                  </a:lnTo>
                  <a:lnTo>
                    <a:pt x="222819" y="604501"/>
                  </a:lnTo>
                  <a:lnTo>
                    <a:pt x="202692" y="645929"/>
                  </a:lnTo>
                  <a:lnTo>
                    <a:pt x="184679" y="688520"/>
                  </a:lnTo>
                  <a:lnTo>
                    <a:pt x="168848" y="732207"/>
                  </a:lnTo>
                  <a:lnTo>
                    <a:pt x="155265" y="776922"/>
                  </a:lnTo>
                  <a:lnTo>
                    <a:pt x="144001" y="822597"/>
                  </a:lnTo>
                  <a:lnTo>
                    <a:pt x="135121" y="869163"/>
                  </a:lnTo>
                  <a:lnTo>
                    <a:pt x="128694" y="916554"/>
                  </a:lnTo>
                  <a:lnTo>
                    <a:pt x="124788" y="964701"/>
                  </a:lnTo>
                  <a:lnTo>
                    <a:pt x="123471" y="1013536"/>
                  </a:lnTo>
                  <a:lnTo>
                    <a:pt x="124788" y="1062371"/>
                  </a:lnTo>
                  <a:lnTo>
                    <a:pt x="128694" y="1110517"/>
                  </a:lnTo>
                  <a:lnTo>
                    <a:pt x="135121" y="1157908"/>
                  </a:lnTo>
                  <a:lnTo>
                    <a:pt x="144001" y="1204474"/>
                  </a:lnTo>
                  <a:lnTo>
                    <a:pt x="155265" y="1250148"/>
                  </a:lnTo>
                  <a:lnTo>
                    <a:pt x="168848" y="1294863"/>
                  </a:lnTo>
                  <a:lnTo>
                    <a:pt x="184679" y="1338549"/>
                  </a:lnTo>
                  <a:lnTo>
                    <a:pt x="202692" y="1381141"/>
                  </a:lnTo>
                  <a:lnTo>
                    <a:pt x="222819" y="1422568"/>
                  </a:lnTo>
                  <a:lnTo>
                    <a:pt x="244992" y="1462764"/>
                  </a:lnTo>
                  <a:lnTo>
                    <a:pt x="269142" y="1501661"/>
                  </a:lnTo>
                  <a:lnTo>
                    <a:pt x="295203" y="1539191"/>
                  </a:lnTo>
                  <a:lnTo>
                    <a:pt x="323105" y="1575286"/>
                  </a:lnTo>
                  <a:lnTo>
                    <a:pt x="352782" y="1609879"/>
                  </a:lnTo>
                  <a:lnTo>
                    <a:pt x="384166" y="1642900"/>
                  </a:lnTo>
                  <a:lnTo>
                    <a:pt x="417188" y="1674283"/>
                  </a:lnTo>
                  <a:lnTo>
                    <a:pt x="451780" y="1703960"/>
                  </a:lnTo>
                  <a:lnTo>
                    <a:pt x="487876" y="1731862"/>
                  </a:lnTo>
                  <a:lnTo>
                    <a:pt x="525406" y="1757922"/>
                  </a:lnTo>
                  <a:lnTo>
                    <a:pt x="564304" y="1782072"/>
                  </a:lnTo>
                  <a:lnTo>
                    <a:pt x="604500" y="1804244"/>
                  </a:lnTo>
                  <a:lnTo>
                    <a:pt x="645928" y="1824371"/>
                  </a:lnTo>
                  <a:lnTo>
                    <a:pt x="688519" y="1842383"/>
                  </a:lnTo>
                  <a:lnTo>
                    <a:pt x="732206" y="1858215"/>
                  </a:lnTo>
                  <a:lnTo>
                    <a:pt x="776921" y="1871796"/>
                  </a:lnTo>
                  <a:lnTo>
                    <a:pt x="822596" y="1883061"/>
                  </a:lnTo>
                  <a:lnTo>
                    <a:pt x="869162" y="1891941"/>
                  </a:lnTo>
                  <a:lnTo>
                    <a:pt x="916553" y="1898367"/>
                  </a:lnTo>
                  <a:lnTo>
                    <a:pt x="964699" y="1902273"/>
                  </a:lnTo>
                  <a:lnTo>
                    <a:pt x="1013534" y="1903590"/>
                  </a:lnTo>
                  <a:lnTo>
                    <a:pt x="1062369" y="1902273"/>
                  </a:lnTo>
                  <a:lnTo>
                    <a:pt x="1110516" y="1898367"/>
                  </a:lnTo>
                  <a:lnTo>
                    <a:pt x="1157907" y="1891941"/>
                  </a:lnTo>
                  <a:lnTo>
                    <a:pt x="1204473" y="1883061"/>
                  </a:lnTo>
                  <a:lnTo>
                    <a:pt x="1250147" y="1871796"/>
                  </a:lnTo>
                  <a:lnTo>
                    <a:pt x="1294861" y="1858215"/>
                  </a:lnTo>
                  <a:lnTo>
                    <a:pt x="1338548" y="1842383"/>
                  </a:lnTo>
                  <a:lnTo>
                    <a:pt x="1381139" y="1824371"/>
                  </a:lnTo>
                  <a:lnTo>
                    <a:pt x="1422567" y="1804244"/>
                  </a:lnTo>
                  <a:lnTo>
                    <a:pt x="1462763" y="1782072"/>
                  </a:lnTo>
                  <a:lnTo>
                    <a:pt x="1501660" y="1757922"/>
                  </a:lnTo>
                  <a:lnTo>
                    <a:pt x="1539190" y="1731862"/>
                  </a:lnTo>
                  <a:lnTo>
                    <a:pt x="1575285" y="1703960"/>
                  </a:lnTo>
                  <a:lnTo>
                    <a:pt x="1609877" y="1674283"/>
                  </a:lnTo>
                  <a:lnTo>
                    <a:pt x="1642899" y="1642900"/>
                  </a:lnTo>
                  <a:lnTo>
                    <a:pt x="1674282" y="1609879"/>
                  </a:lnTo>
                  <a:lnTo>
                    <a:pt x="1703958" y="1575286"/>
                  </a:lnTo>
                  <a:lnTo>
                    <a:pt x="1731861" y="1539191"/>
                  </a:lnTo>
                  <a:lnTo>
                    <a:pt x="1757921" y="1501661"/>
                  </a:lnTo>
                  <a:lnTo>
                    <a:pt x="1782071" y="1462764"/>
                  </a:lnTo>
                  <a:lnTo>
                    <a:pt x="1804243" y="1422568"/>
                  </a:lnTo>
                  <a:lnTo>
                    <a:pt x="1824369" y="1381141"/>
                  </a:lnTo>
                  <a:lnTo>
                    <a:pt x="1842382" y="1338549"/>
                  </a:lnTo>
                  <a:lnTo>
                    <a:pt x="1858213" y="1294863"/>
                  </a:lnTo>
                  <a:lnTo>
                    <a:pt x="1871795" y="1250148"/>
                  </a:lnTo>
                  <a:lnTo>
                    <a:pt x="1883060" y="1204474"/>
                  </a:lnTo>
                  <a:lnTo>
                    <a:pt x="1891939" y="1157908"/>
                  </a:lnTo>
                  <a:lnTo>
                    <a:pt x="1898366" y="1110517"/>
                  </a:lnTo>
                  <a:lnTo>
                    <a:pt x="1902272" y="1062371"/>
                  </a:lnTo>
                  <a:lnTo>
                    <a:pt x="1903589" y="1013536"/>
                  </a:lnTo>
                  <a:lnTo>
                    <a:pt x="1902272" y="964701"/>
                  </a:lnTo>
                  <a:lnTo>
                    <a:pt x="1898366" y="916554"/>
                  </a:lnTo>
                  <a:lnTo>
                    <a:pt x="1891939" y="869163"/>
                  </a:lnTo>
                  <a:lnTo>
                    <a:pt x="1883060" y="822597"/>
                  </a:lnTo>
                  <a:lnTo>
                    <a:pt x="1871795" y="776922"/>
                  </a:lnTo>
                  <a:lnTo>
                    <a:pt x="1858213" y="732207"/>
                  </a:lnTo>
                  <a:lnTo>
                    <a:pt x="1842382" y="688520"/>
                  </a:lnTo>
                  <a:lnTo>
                    <a:pt x="1824369" y="645929"/>
                  </a:lnTo>
                  <a:lnTo>
                    <a:pt x="1804243" y="604501"/>
                  </a:lnTo>
                  <a:lnTo>
                    <a:pt x="1782071" y="564304"/>
                  </a:lnTo>
                  <a:lnTo>
                    <a:pt x="1757921" y="525406"/>
                  </a:lnTo>
                  <a:lnTo>
                    <a:pt x="1731861" y="487876"/>
                  </a:lnTo>
                  <a:lnTo>
                    <a:pt x="1703958" y="451780"/>
                  </a:lnTo>
                  <a:lnTo>
                    <a:pt x="1674282" y="417187"/>
                  </a:lnTo>
                  <a:lnTo>
                    <a:pt x="1642899" y="384165"/>
                  </a:lnTo>
                  <a:lnTo>
                    <a:pt x="1609877" y="352781"/>
                  </a:lnTo>
                  <a:lnTo>
                    <a:pt x="1575285" y="323104"/>
                  </a:lnTo>
                  <a:lnTo>
                    <a:pt x="1539190" y="295201"/>
                  </a:lnTo>
                  <a:lnTo>
                    <a:pt x="1501660" y="269141"/>
                  </a:lnTo>
                  <a:lnTo>
                    <a:pt x="1462763" y="244990"/>
                  </a:lnTo>
                  <a:lnTo>
                    <a:pt x="1422567" y="222817"/>
                  </a:lnTo>
                  <a:lnTo>
                    <a:pt x="1381139" y="202690"/>
                  </a:lnTo>
                  <a:lnTo>
                    <a:pt x="1338548" y="184677"/>
                  </a:lnTo>
                  <a:lnTo>
                    <a:pt x="1294861" y="168845"/>
                  </a:lnTo>
                  <a:lnTo>
                    <a:pt x="1250147" y="155263"/>
                  </a:lnTo>
                  <a:lnTo>
                    <a:pt x="1204473" y="143998"/>
                  </a:lnTo>
                  <a:lnTo>
                    <a:pt x="1157907" y="135118"/>
                  </a:lnTo>
                  <a:lnTo>
                    <a:pt x="1110516" y="128692"/>
                  </a:lnTo>
                  <a:lnTo>
                    <a:pt x="1062369" y="124786"/>
                  </a:lnTo>
                  <a:lnTo>
                    <a:pt x="1013534" y="123469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6786" y="2381732"/>
              <a:ext cx="8037195" cy="514984"/>
            </a:xfrm>
            <a:custGeom>
              <a:avLst/>
              <a:gdLst/>
              <a:ahLst/>
              <a:cxnLst/>
              <a:rect l="l" t="t" r="r" b="b"/>
              <a:pathLst>
                <a:path w="8037195" h="514985">
                  <a:moveTo>
                    <a:pt x="474383" y="209270"/>
                  </a:moveTo>
                  <a:lnTo>
                    <a:pt x="469379" y="193903"/>
                  </a:lnTo>
                  <a:lnTo>
                    <a:pt x="462686" y="188277"/>
                  </a:lnTo>
                  <a:lnTo>
                    <a:pt x="436245" y="184378"/>
                  </a:lnTo>
                  <a:lnTo>
                    <a:pt x="436245" y="213283"/>
                  </a:lnTo>
                  <a:lnTo>
                    <a:pt x="347103" y="301536"/>
                  </a:lnTo>
                  <a:lnTo>
                    <a:pt x="342811" y="306959"/>
                  </a:lnTo>
                  <a:lnTo>
                    <a:pt x="339979" y="313118"/>
                  </a:lnTo>
                  <a:lnTo>
                    <a:pt x="338709" y="319773"/>
                  </a:lnTo>
                  <a:lnTo>
                    <a:pt x="339064" y="326631"/>
                  </a:lnTo>
                  <a:lnTo>
                    <a:pt x="360045" y="451243"/>
                  </a:lnTo>
                  <a:lnTo>
                    <a:pt x="297726" y="417918"/>
                  </a:lnTo>
                  <a:lnTo>
                    <a:pt x="250634" y="392734"/>
                  </a:lnTo>
                  <a:lnTo>
                    <a:pt x="244068" y="390232"/>
                  </a:lnTo>
                  <a:lnTo>
                    <a:pt x="237172" y="389394"/>
                  </a:lnTo>
                  <a:lnTo>
                    <a:pt x="230263" y="390232"/>
                  </a:lnTo>
                  <a:lnTo>
                    <a:pt x="223659" y="392734"/>
                  </a:lnTo>
                  <a:lnTo>
                    <a:pt x="114147" y="451243"/>
                  </a:lnTo>
                  <a:lnTo>
                    <a:pt x="135140" y="326631"/>
                  </a:lnTo>
                  <a:lnTo>
                    <a:pt x="135356" y="321906"/>
                  </a:lnTo>
                  <a:lnTo>
                    <a:pt x="135445" y="319773"/>
                  </a:lnTo>
                  <a:lnTo>
                    <a:pt x="134162" y="313118"/>
                  </a:lnTo>
                  <a:lnTo>
                    <a:pt x="131356" y="306959"/>
                  </a:lnTo>
                  <a:lnTo>
                    <a:pt x="127101" y="301536"/>
                  </a:lnTo>
                  <a:lnTo>
                    <a:pt x="38049" y="213283"/>
                  </a:lnTo>
                  <a:lnTo>
                    <a:pt x="160782" y="195160"/>
                  </a:lnTo>
                  <a:lnTo>
                    <a:pt x="237147" y="66357"/>
                  </a:lnTo>
                  <a:lnTo>
                    <a:pt x="291985" y="179349"/>
                  </a:lnTo>
                  <a:lnTo>
                    <a:pt x="436245" y="213283"/>
                  </a:lnTo>
                  <a:lnTo>
                    <a:pt x="436245" y="184378"/>
                  </a:lnTo>
                  <a:lnTo>
                    <a:pt x="317715" y="166839"/>
                  </a:lnTo>
                  <a:lnTo>
                    <a:pt x="268922" y="66357"/>
                  </a:lnTo>
                  <a:lnTo>
                    <a:pt x="256438" y="40640"/>
                  </a:lnTo>
                  <a:lnTo>
                    <a:pt x="252869" y="33223"/>
                  </a:lnTo>
                  <a:lnTo>
                    <a:pt x="245364" y="28575"/>
                  </a:lnTo>
                  <a:lnTo>
                    <a:pt x="228930" y="28575"/>
                  </a:lnTo>
                  <a:lnTo>
                    <a:pt x="221424" y="33223"/>
                  </a:lnTo>
                  <a:lnTo>
                    <a:pt x="217855" y="40640"/>
                  </a:lnTo>
                  <a:lnTo>
                    <a:pt x="156578" y="166839"/>
                  </a:lnTo>
                  <a:lnTo>
                    <a:pt x="11709" y="188277"/>
                  </a:lnTo>
                  <a:lnTo>
                    <a:pt x="5003" y="193903"/>
                  </a:lnTo>
                  <a:lnTo>
                    <a:pt x="50" y="209270"/>
                  </a:lnTo>
                  <a:lnTo>
                    <a:pt x="0" y="209448"/>
                  </a:lnTo>
                  <a:lnTo>
                    <a:pt x="2057" y="217843"/>
                  </a:lnTo>
                  <a:lnTo>
                    <a:pt x="107010" y="321906"/>
                  </a:lnTo>
                  <a:lnTo>
                    <a:pt x="83604" y="460794"/>
                  </a:lnTo>
                  <a:lnTo>
                    <a:pt x="82270" y="468833"/>
                  </a:lnTo>
                  <a:lnTo>
                    <a:pt x="85572" y="476961"/>
                  </a:lnTo>
                  <a:lnTo>
                    <a:pt x="98971" y="486613"/>
                  </a:lnTo>
                  <a:lnTo>
                    <a:pt x="107721" y="487146"/>
                  </a:lnTo>
                  <a:lnTo>
                    <a:pt x="174879" y="451243"/>
                  </a:lnTo>
                  <a:lnTo>
                    <a:pt x="237236" y="417918"/>
                  </a:lnTo>
                  <a:lnTo>
                    <a:pt x="366776" y="487146"/>
                  </a:lnTo>
                  <a:lnTo>
                    <a:pt x="375500" y="486613"/>
                  </a:lnTo>
                  <a:lnTo>
                    <a:pt x="388721" y="476961"/>
                  </a:lnTo>
                  <a:lnTo>
                    <a:pt x="392112" y="468833"/>
                  </a:lnTo>
                  <a:lnTo>
                    <a:pt x="390779" y="460794"/>
                  </a:lnTo>
                  <a:lnTo>
                    <a:pt x="389153" y="451243"/>
                  </a:lnTo>
                  <a:lnTo>
                    <a:pt x="367284" y="321906"/>
                  </a:lnTo>
                  <a:lnTo>
                    <a:pt x="472313" y="217843"/>
                  </a:lnTo>
                  <a:lnTo>
                    <a:pt x="473443" y="213283"/>
                  </a:lnTo>
                  <a:lnTo>
                    <a:pt x="474332" y="209448"/>
                  </a:lnTo>
                  <a:lnTo>
                    <a:pt x="474383" y="209270"/>
                  </a:lnTo>
                  <a:close/>
                </a:path>
                <a:path w="8037195" h="514985">
                  <a:moveTo>
                    <a:pt x="2387777" y="71843"/>
                  </a:moveTo>
                  <a:lnTo>
                    <a:pt x="2386241" y="64300"/>
                  </a:lnTo>
                  <a:lnTo>
                    <a:pt x="2384653" y="56400"/>
                  </a:lnTo>
                  <a:lnTo>
                    <a:pt x="2376144" y="43789"/>
                  </a:lnTo>
                  <a:lnTo>
                    <a:pt x="2363533" y="35280"/>
                  </a:lnTo>
                  <a:lnTo>
                    <a:pt x="2355634" y="33693"/>
                  </a:lnTo>
                  <a:lnTo>
                    <a:pt x="2355634" y="67716"/>
                  </a:lnTo>
                  <a:lnTo>
                    <a:pt x="2355634" y="73647"/>
                  </a:lnTo>
                  <a:lnTo>
                    <a:pt x="2355024" y="75361"/>
                  </a:lnTo>
                  <a:lnTo>
                    <a:pt x="2353919" y="76669"/>
                  </a:lnTo>
                  <a:lnTo>
                    <a:pt x="2164003" y="306171"/>
                  </a:lnTo>
                  <a:lnTo>
                    <a:pt x="2162695" y="309791"/>
                  </a:lnTo>
                  <a:lnTo>
                    <a:pt x="2162695" y="449364"/>
                  </a:lnTo>
                  <a:lnTo>
                    <a:pt x="2161794" y="450164"/>
                  </a:lnTo>
                  <a:lnTo>
                    <a:pt x="2160054" y="450164"/>
                  </a:lnTo>
                  <a:lnTo>
                    <a:pt x="2159685" y="449770"/>
                  </a:lnTo>
                  <a:lnTo>
                    <a:pt x="2098382" y="402132"/>
                  </a:lnTo>
                  <a:lnTo>
                    <a:pt x="2098382" y="309791"/>
                  </a:lnTo>
                  <a:lnTo>
                    <a:pt x="2097074" y="306171"/>
                  </a:lnTo>
                  <a:lnTo>
                    <a:pt x="1907159" y="76669"/>
                  </a:lnTo>
                  <a:lnTo>
                    <a:pt x="1906130" y="75361"/>
                  </a:lnTo>
                  <a:lnTo>
                    <a:pt x="1905457" y="73647"/>
                  </a:lnTo>
                  <a:lnTo>
                    <a:pt x="1905457" y="67716"/>
                  </a:lnTo>
                  <a:lnTo>
                    <a:pt x="1908771" y="64300"/>
                  </a:lnTo>
                  <a:lnTo>
                    <a:pt x="2352205" y="64300"/>
                  </a:lnTo>
                  <a:lnTo>
                    <a:pt x="2355634" y="67716"/>
                  </a:lnTo>
                  <a:lnTo>
                    <a:pt x="2355634" y="33693"/>
                  </a:lnTo>
                  <a:lnTo>
                    <a:pt x="2348090" y="32156"/>
                  </a:lnTo>
                  <a:lnTo>
                    <a:pt x="1912988" y="32156"/>
                  </a:lnTo>
                  <a:lnTo>
                    <a:pt x="1897532" y="35280"/>
                  </a:lnTo>
                  <a:lnTo>
                    <a:pt x="1884921" y="43789"/>
                  </a:lnTo>
                  <a:lnTo>
                    <a:pt x="1876412" y="56400"/>
                  </a:lnTo>
                  <a:lnTo>
                    <a:pt x="1873300" y="71843"/>
                  </a:lnTo>
                  <a:lnTo>
                    <a:pt x="1873885" y="78701"/>
                  </a:lnTo>
                  <a:lnTo>
                    <a:pt x="1875637" y="85305"/>
                  </a:lnTo>
                  <a:lnTo>
                    <a:pt x="1878507" y="91503"/>
                  </a:lnTo>
                  <a:lnTo>
                    <a:pt x="1882444" y="97167"/>
                  </a:lnTo>
                  <a:lnTo>
                    <a:pt x="2066124" y="319328"/>
                  </a:lnTo>
                  <a:lnTo>
                    <a:pt x="2066124" y="402132"/>
                  </a:lnTo>
                  <a:lnTo>
                    <a:pt x="2139886" y="475183"/>
                  </a:lnTo>
                  <a:lnTo>
                    <a:pt x="2153247" y="482320"/>
                  </a:lnTo>
                  <a:lnTo>
                    <a:pt x="2160790" y="482320"/>
                  </a:lnTo>
                  <a:lnTo>
                    <a:pt x="2174036" y="479653"/>
                  </a:lnTo>
                  <a:lnTo>
                    <a:pt x="2184857" y="472338"/>
                  </a:lnTo>
                  <a:lnTo>
                    <a:pt x="2192159" y="461518"/>
                  </a:lnTo>
                  <a:lnTo>
                    <a:pt x="2194458" y="450164"/>
                  </a:lnTo>
                  <a:lnTo>
                    <a:pt x="2194852" y="448259"/>
                  </a:lnTo>
                  <a:lnTo>
                    <a:pt x="2194852" y="319328"/>
                  </a:lnTo>
                  <a:lnTo>
                    <a:pt x="2378633" y="97167"/>
                  </a:lnTo>
                  <a:lnTo>
                    <a:pt x="2382558" y="91503"/>
                  </a:lnTo>
                  <a:lnTo>
                    <a:pt x="2385428" y="85305"/>
                  </a:lnTo>
                  <a:lnTo>
                    <a:pt x="2387181" y="78701"/>
                  </a:lnTo>
                  <a:lnTo>
                    <a:pt x="2387777" y="71843"/>
                  </a:lnTo>
                  <a:close/>
                </a:path>
                <a:path w="8037195" h="514985">
                  <a:moveTo>
                    <a:pt x="4250690" y="209270"/>
                  </a:moveTo>
                  <a:lnTo>
                    <a:pt x="4245699" y="193903"/>
                  </a:lnTo>
                  <a:lnTo>
                    <a:pt x="4238993" y="188277"/>
                  </a:lnTo>
                  <a:lnTo>
                    <a:pt x="4212552" y="184378"/>
                  </a:lnTo>
                  <a:lnTo>
                    <a:pt x="4212552" y="213283"/>
                  </a:lnTo>
                  <a:lnTo>
                    <a:pt x="4123423" y="301536"/>
                  </a:lnTo>
                  <a:lnTo>
                    <a:pt x="4119130" y="306959"/>
                  </a:lnTo>
                  <a:lnTo>
                    <a:pt x="4116298" y="313118"/>
                  </a:lnTo>
                  <a:lnTo>
                    <a:pt x="4115016" y="319773"/>
                  </a:lnTo>
                  <a:lnTo>
                    <a:pt x="4115371" y="326631"/>
                  </a:lnTo>
                  <a:lnTo>
                    <a:pt x="4136364" y="451243"/>
                  </a:lnTo>
                  <a:lnTo>
                    <a:pt x="4074045" y="417918"/>
                  </a:lnTo>
                  <a:lnTo>
                    <a:pt x="4026954" y="392734"/>
                  </a:lnTo>
                  <a:lnTo>
                    <a:pt x="4020388" y="390232"/>
                  </a:lnTo>
                  <a:lnTo>
                    <a:pt x="4013492" y="389394"/>
                  </a:lnTo>
                  <a:lnTo>
                    <a:pt x="4006583" y="390232"/>
                  </a:lnTo>
                  <a:lnTo>
                    <a:pt x="3999979" y="392734"/>
                  </a:lnTo>
                  <a:lnTo>
                    <a:pt x="3890467" y="451243"/>
                  </a:lnTo>
                  <a:lnTo>
                    <a:pt x="3911460" y="326631"/>
                  </a:lnTo>
                  <a:lnTo>
                    <a:pt x="3911663" y="321906"/>
                  </a:lnTo>
                  <a:lnTo>
                    <a:pt x="3911765" y="319773"/>
                  </a:lnTo>
                  <a:lnTo>
                    <a:pt x="3910482" y="313118"/>
                  </a:lnTo>
                  <a:lnTo>
                    <a:pt x="3907675" y="306959"/>
                  </a:lnTo>
                  <a:lnTo>
                    <a:pt x="3903421" y="301536"/>
                  </a:lnTo>
                  <a:lnTo>
                    <a:pt x="3814368" y="213283"/>
                  </a:lnTo>
                  <a:lnTo>
                    <a:pt x="3937101" y="195160"/>
                  </a:lnTo>
                  <a:lnTo>
                    <a:pt x="4013466" y="66357"/>
                  </a:lnTo>
                  <a:lnTo>
                    <a:pt x="4068305" y="179349"/>
                  </a:lnTo>
                  <a:lnTo>
                    <a:pt x="4212552" y="213283"/>
                  </a:lnTo>
                  <a:lnTo>
                    <a:pt x="4212552" y="184378"/>
                  </a:lnTo>
                  <a:lnTo>
                    <a:pt x="4094035" y="166839"/>
                  </a:lnTo>
                  <a:lnTo>
                    <a:pt x="4045242" y="66357"/>
                  </a:lnTo>
                  <a:lnTo>
                    <a:pt x="4032758" y="40640"/>
                  </a:lnTo>
                  <a:lnTo>
                    <a:pt x="4029189" y="33223"/>
                  </a:lnTo>
                  <a:lnTo>
                    <a:pt x="4021683" y="28575"/>
                  </a:lnTo>
                  <a:lnTo>
                    <a:pt x="4005249" y="28575"/>
                  </a:lnTo>
                  <a:lnTo>
                    <a:pt x="3997744" y="33223"/>
                  </a:lnTo>
                  <a:lnTo>
                    <a:pt x="3994175" y="40640"/>
                  </a:lnTo>
                  <a:lnTo>
                    <a:pt x="3932898" y="166839"/>
                  </a:lnTo>
                  <a:lnTo>
                    <a:pt x="3788016" y="188277"/>
                  </a:lnTo>
                  <a:lnTo>
                    <a:pt x="3781323" y="193903"/>
                  </a:lnTo>
                  <a:lnTo>
                    <a:pt x="3776370" y="209270"/>
                  </a:lnTo>
                  <a:lnTo>
                    <a:pt x="3776319" y="209448"/>
                  </a:lnTo>
                  <a:lnTo>
                    <a:pt x="3778364" y="217843"/>
                  </a:lnTo>
                  <a:lnTo>
                    <a:pt x="3883329" y="321906"/>
                  </a:lnTo>
                  <a:lnTo>
                    <a:pt x="3858577" y="468833"/>
                  </a:lnTo>
                  <a:lnTo>
                    <a:pt x="3861892" y="476961"/>
                  </a:lnTo>
                  <a:lnTo>
                    <a:pt x="3875278" y="486613"/>
                  </a:lnTo>
                  <a:lnTo>
                    <a:pt x="3884041" y="487146"/>
                  </a:lnTo>
                  <a:lnTo>
                    <a:pt x="3951186" y="451243"/>
                  </a:lnTo>
                  <a:lnTo>
                    <a:pt x="4013555" y="417918"/>
                  </a:lnTo>
                  <a:lnTo>
                    <a:pt x="4143095" y="487146"/>
                  </a:lnTo>
                  <a:lnTo>
                    <a:pt x="4151820" y="486613"/>
                  </a:lnTo>
                  <a:lnTo>
                    <a:pt x="4165041" y="476961"/>
                  </a:lnTo>
                  <a:lnTo>
                    <a:pt x="4168432" y="468833"/>
                  </a:lnTo>
                  <a:lnTo>
                    <a:pt x="4167098" y="460794"/>
                  </a:lnTo>
                  <a:lnTo>
                    <a:pt x="4165473" y="451243"/>
                  </a:lnTo>
                  <a:lnTo>
                    <a:pt x="4143603" y="321906"/>
                  </a:lnTo>
                  <a:lnTo>
                    <a:pt x="4248632" y="217843"/>
                  </a:lnTo>
                  <a:lnTo>
                    <a:pt x="4249763" y="213283"/>
                  </a:lnTo>
                  <a:lnTo>
                    <a:pt x="4250639" y="209448"/>
                  </a:lnTo>
                  <a:lnTo>
                    <a:pt x="4250690" y="209270"/>
                  </a:lnTo>
                  <a:close/>
                </a:path>
                <a:path w="8037195" h="514985">
                  <a:moveTo>
                    <a:pt x="6089497" y="252209"/>
                  </a:moveTo>
                  <a:lnTo>
                    <a:pt x="6087364" y="241655"/>
                  </a:lnTo>
                  <a:lnTo>
                    <a:pt x="6081547" y="233032"/>
                  </a:lnTo>
                  <a:lnTo>
                    <a:pt x="6072924" y="227215"/>
                  </a:lnTo>
                  <a:lnTo>
                    <a:pt x="6062370" y="225082"/>
                  </a:lnTo>
                  <a:lnTo>
                    <a:pt x="6049099" y="225082"/>
                  </a:lnTo>
                  <a:lnTo>
                    <a:pt x="6049099" y="257238"/>
                  </a:lnTo>
                  <a:lnTo>
                    <a:pt x="5812764" y="465848"/>
                  </a:lnTo>
                  <a:lnTo>
                    <a:pt x="5879579" y="278739"/>
                  </a:lnTo>
                  <a:lnTo>
                    <a:pt x="5881294" y="273824"/>
                  </a:lnTo>
                  <a:lnTo>
                    <a:pt x="5880582" y="268389"/>
                  </a:lnTo>
                  <a:lnTo>
                    <a:pt x="5874563" y="259753"/>
                  </a:lnTo>
                  <a:lnTo>
                    <a:pt x="5869635" y="257238"/>
                  </a:lnTo>
                  <a:lnTo>
                    <a:pt x="5745937" y="257238"/>
                  </a:lnTo>
                  <a:lnTo>
                    <a:pt x="5980201" y="48983"/>
                  </a:lnTo>
                  <a:lnTo>
                    <a:pt x="5913552" y="235737"/>
                  </a:lnTo>
                  <a:lnTo>
                    <a:pt x="5911837" y="240665"/>
                  </a:lnTo>
                  <a:lnTo>
                    <a:pt x="5912536" y="246087"/>
                  </a:lnTo>
                  <a:lnTo>
                    <a:pt x="5918568" y="254723"/>
                  </a:lnTo>
                  <a:lnTo>
                    <a:pt x="5923496" y="257238"/>
                  </a:lnTo>
                  <a:lnTo>
                    <a:pt x="6049099" y="257238"/>
                  </a:lnTo>
                  <a:lnTo>
                    <a:pt x="6049099" y="225082"/>
                  </a:lnTo>
                  <a:lnTo>
                    <a:pt x="5951525" y="225082"/>
                  </a:lnTo>
                  <a:lnTo>
                    <a:pt x="6014415" y="48983"/>
                  </a:lnTo>
                  <a:lnTo>
                    <a:pt x="6019965" y="33451"/>
                  </a:lnTo>
                  <a:lnTo>
                    <a:pt x="6021171" y="21374"/>
                  </a:lnTo>
                  <a:lnTo>
                    <a:pt x="6016866" y="10629"/>
                  </a:lnTo>
                  <a:lnTo>
                    <a:pt x="6008230" y="2946"/>
                  </a:lnTo>
                  <a:lnTo>
                    <a:pt x="5996444" y="0"/>
                  </a:lnTo>
                  <a:lnTo>
                    <a:pt x="5990323" y="0"/>
                  </a:lnTo>
                  <a:lnTo>
                    <a:pt x="5984392" y="2209"/>
                  </a:lnTo>
                  <a:lnTo>
                    <a:pt x="5706846" y="248996"/>
                  </a:lnTo>
                  <a:lnTo>
                    <a:pt x="5703633" y="256032"/>
                  </a:lnTo>
                  <a:lnTo>
                    <a:pt x="5703633" y="263461"/>
                  </a:lnTo>
                  <a:lnTo>
                    <a:pt x="5705665" y="273545"/>
                  </a:lnTo>
                  <a:lnTo>
                    <a:pt x="5711241" y="281787"/>
                  </a:lnTo>
                  <a:lnTo>
                    <a:pt x="5719483" y="287350"/>
                  </a:lnTo>
                  <a:lnTo>
                    <a:pt x="5729554" y="289394"/>
                  </a:lnTo>
                  <a:lnTo>
                    <a:pt x="5841593" y="289394"/>
                  </a:lnTo>
                  <a:lnTo>
                    <a:pt x="5773064" y="481012"/>
                  </a:lnTo>
                  <a:lnTo>
                    <a:pt x="5771896" y="493115"/>
                  </a:lnTo>
                  <a:lnTo>
                    <a:pt x="5776239" y="503859"/>
                  </a:lnTo>
                  <a:lnTo>
                    <a:pt x="5784888" y="511543"/>
                  </a:lnTo>
                  <a:lnTo>
                    <a:pt x="5796686" y="514477"/>
                  </a:lnTo>
                  <a:lnTo>
                    <a:pt x="5802808" y="514477"/>
                  </a:lnTo>
                  <a:lnTo>
                    <a:pt x="5808738" y="512267"/>
                  </a:lnTo>
                  <a:lnTo>
                    <a:pt x="5861304" y="465848"/>
                  </a:lnTo>
                  <a:lnTo>
                    <a:pt x="6080353" y="272618"/>
                  </a:lnTo>
                  <a:lnTo>
                    <a:pt x="6086183" y="267385"/>
                  </a:lnTo>
                  <a:lnTo>
                    <a:pt x="6089497" y="260057"/>
                  </a:lnTo>
                  <a:lnTo>
                    <a:pt x="6089497" y="252209"/>
                  </a:lnTo>
                  <a:close/>
                </a:path>
                <a:path w="8037195" h="514985">
                  <a:moveTo>
                    <a:pt x="8036814" y="114325"/>
                  </a:moveTo>
                  <a:lnTo>
                    <a:pt x="8032305" y="92100"/>
                  </a:lnTo>
                  <a:lnTo>
                    <a:pt x="8028038" y="85750"/>
                  </a:lnTo>
                  <a:lnTo>
                    <a:pt x="8020050" y="73926"/>
                  </a:lnTo>
                  <a:lnTo>
                    <a:pt x="8008239" y="65963"/>
                  </a:lnTo>
                  <a:lnTo>
                    <a:pt x="8008239" y="114325"/>
                  </a:lnTo>
                  <a:lnTo>
                    <a:pt x="8008239" y="400151"/>
                  </a:lnTo>
                  <a:lnTo>
                    <a:pt x="8005991" y="411289"/>
                  </a:lnTo>
                  <a:lnTo>
                    <a:pt x="7999870" y="420382"/>
                  </a:lnTo>
                  <a:lnTo>
                    <a:pt x="7990776" y="426504"/>
                  </a:lnTo>
                  <a:lnTo>
                    <a:pt x="7979651" y="428739"/>
                  </a:lnTo>
                  <a:lnTo>
                    <a:pt x="7579500" y="428739"/>
                  </a:lnTo>
                  <a:lnTo>
                    <a:pt x="7568362" y="426504"/>
                  </a:lnTo>
                  <a:lnTo>
                    <a:pt x="7559281" y="420382"/>
                  </a:lnTo>
                  <a:lnTo>
                    <a:pt x="7553160" y="411289"/>
                  </a:lnTo>
                  <a:lnTo>
                    <a:pt x="7550925" y="400151"/>
                  </a:lnTo>
                  <a:lnTo>
                    <a:pt x="7550925" y="285813"/>
                  </a:lnTo>
                  <a:lnTo>
                    <a:pt x="7671854" y="285813"/>
                  </a:lnTo>
                  <a:lnTo>
                    <a:pt x="7710538" y="343789"/>
                  </a:lnTo>
                  <a:lnTo>
                    <a:pt x="7713485" y="348246"/>
                  </a:lnTo>
                  <a:lnTo>
                    <a:pt x="7718653" y="350672"/>
                  </a:lnTo>
                  <a:lnTo>
                    <a:pt x="7729385" y="349415"/>
                  </a:lnTo>
                  <a:lnTo>
                    <a:pt x="7733932" y="345935"/>
                  </a:lnTo>
                  <a:lnTo>
                    <a:pt x="7735811" y="340931"/>
                  </a:lnTo>
                  <a:lnTo>
                    <a:pt x="7749540" y="304838"/>
                  </a:lnTo>
                  <a:lnTo>
                    <a:pt x="7781366" y="221246"/>
                  </a:lnTo>
                  <a:lnTo>
                    <a:pt x="7812087" y="282778"/>
                  </a:lnTo>
                  <a:lnTo>
                    <a:pt x="7817002" y="285813"/>
                  </a:lnTo>
                  <a:lnTo>
                    <a:pt x="7916062" y="285813"/>
                  </a:lnTo>
                  <a:lnTo>
                    <a:pt x="7922488" y="279387"/>
                  </a:lnTo>
                  <a:lnTo>
                    <a:pt x="7922488" y="263664"/>
                  </a:lnTo>
                  <a:lnTo>
                    <a:pt x="7916062" y="257238"/>
                  </a:lnTo>
                  <a:lnTo>
                    <a:pt x="7831290" y="257238"/>
                  </a:lnTo>
                  <a:lnTo>
                    <a:pt x="7813332" y="221246"/>
                  </a:lnTo>
                  <a:lnTo>
                    <a:pt x="7792440" y="179349"/>
                  </a:lnTo>
                  <a:lnTo>
                    <a:pt x="7789939" y="174256"/>
                  </a:lnTo>
                  <a:lnTo>
                    <a:pt x="7784668" y="171221"/>
                  </a:lnTo>
                  <a:lnTo>
                    <a:pt x="7773238" y="171754"/>
                  </a:lnTo>
                  <a:lnTo>
                    <a:pt x="7768323" y="175412"/>
                  </a:lnTo>
                  <a:lnTo>
                    <a:pt x="7766266" y="180695"/>
                  </a:lnTo>
                  <a:lnTo>
                    <a:pt x="7718933" y="304838"/>
                  </a:lnTo>
                  <a:lnTo>
                    <a:pt x="7706246" y="285813"/>
                  </a:lnTo>
                  <a:lnTo>
                    <a:pt x="7691475" y="263664"/>
                  </a:lnTo>
                  <a:lnTo>
                    <a:pt x="7688745" y="259651"/>
                  </a:lnTo>
                  <a:lnTo>
                    <a:pt x="7684275" y="257238"/>
                  </a:lnTo>
                  <a:lnTo>
                    <a:pt x="7550925" y="257238"/>
                  </a:lnTo>
                  <a:lnTo>
                    <a:pt x="7550925" y="114325"/>
                  </a:lnTo>
                  <a:lnTo>
                    <a:pt x="7553160" y="103200"/>
                  </a:lnTo>
                  <a:lnTo>
                    <a:pt x="7559281" y="94119"/>
                  </a:lnTo>
                  <a:lnTo>
                    <a:pt x="7568362" y="87998"/>
                  </a:lnTo>
                  <a:lnTo>
                    <a:pt x="7579500" y="85750"/>
                  </a:lnTo>
                  <a:lnTo>
                    <a:pt x="7979651" y="85750"/>
                  </a:lnTo>
                  <a:lnTo>
                    <a:pt x="7990776" y="87998"/>
                  </a:lnTo>
                  <a:lnTo>
                    <a:pt x="7999870" y="94119"/>
                  </a:lnTo>
                  <a:lnTo>
                    <a:pt x="8005991" y="103200"/>
                  </a:lnTo>
                  <a:lnTo>
                    <a:pt x="8008239" y="114325"/>
                  </a:lnTo>
                  <a:lnTo>
                    <a:pt x="8008239" y="65963"/>
                  </a:lnTo>
                  <a:lnTo>
                    <a:pt x="8001876" y="61671"/>
                  </a:lnTo>
                  <a:lnTo>
                    <a:pt x="7979651" y="57162"/>
                  </a:lnTo>
                  <a:lnTo>
                    <a:pt x="7579500" y="57162"/>
                  </a:lnTo>
                  <a:lnTo>
                    <a:pt x="7557262" y="61671"/>
                  </a:lnTo>
                  <a:lnTo>
                    <a:pt x="7539088" y="73926"/>
                  </a:lnTo>
                  <a:lnTo>
                    <a:pt x="7526833" y="92100"/>
                  </a:lnTo>
                  <a:lnTo>
                    <a:pt x="7522337" y="114325"/>
                  </a:lnTo>
                  <a:lnTo>
                    <a:pt x="7522337" y="400151"/>
                  </a:lnTo>
                  <a:lnTo>
                    <a:pt x="7526833" y="422389"/>
                  </a:lnTo>
                  <a:lnTo>
                    <a:pt x="7539088" y="440563"/>
                  </a:lnTo>
                  <a:lnTo>
                    <a:pt x="7557262" y="452818"/>
                  </a:lnTo>
                  <a:lnTo>
                    <a:pt x="7579500" y="457314"/>
                  </a:lnTo>
                  <a:lnTo>
                    <a:pt x="7979651" y="457314"/>
                  </a:lnTo>
                  <a:lnTo>
                    <a:pt x="8020050" y="440563"/>
                  </a:lnTo>
                  <a:lnTo>
                    <a:pt x="8036814" y="400151"/>
                  </a:lnTo>
                  <a:lnTo>
                    <a:pt x="8036814" y="114325"/>
                  </a:lnTo>
                  <a:close/>
                </a:path>
              </a:pathLst>
            </a:custGeom>
            <a:solidFill>
              <a:srgbClr val="374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83487" y="4074400"/>
            <a:ext cx="109791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115">
              <a:lnSpc>
                <a:spcPct val="106600"/>
              </a:lnSpc>
              <a:spcBef>
                <a:spcPts val="95"/>
              </a:spcBef>
            </a:pPr>
            <a:r>
              <a:rPr sz="1900" b="1" spc="-20" dirty="0">
                <a:solidFill>
                  <a:srgbClr val="374552"/>
                </a:solidFill>
                <a:latin typeface="Tahoma"/>
                <a:cs typeface="Tahoma"/>
              </a:rPr>
              <a:t>User </a:t>
            </a:r>
            <a:r>
              <a:rPr sz="1900" b="1" spc="-125" dirty="0">
                <a:solidFill>
                  <a:srgbClr val="374552"/>
                </a:solidFill>
                <a:latin typeface="Tahoma"/>
                <a:cs typeface="Tahoma"/>
              </a:rPr>
              <a:t>Reporting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4781" y="4074400"/>
            <a:ext cx="114871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marR="5080" indent="-192405">
              <a:lnSpc>
                <a:spcPct val="106600"/>
              </a:lnSpc>
              <a:spcBef>
                <a:spcPts val="95"/>
              </a:spcBef>
            </a:pPr>
            <a:r>
              <a:rPr sz="1900" b="1" spc="-100" dirty="0">
                <a:solidFill>
                  <a:srgbClr val="374552"/>
                </a:solidFill>
                <a:latin typeface="Tahoma"/>
                <a:cs typeface="Tahoma"/>
              </a:rPr>
              <a:t>Prediction </a:t>
            </a:r>
            <a:r>
              <a:rPr sz="1900" b="1" spc="-10" dirty="0">
                <a:solidFill>
                  <a:srgbClr val="374552"/>
                </a:solidFill>
                <a:latin typeface="Tahoma"/>
                <a:cs typeface="Tahoma"/>
              </a:rPr>
              <a:t>Engine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05726" y="4074400"/>
            <a:ext cx="90106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7475">
              <a:lnSpc>
                <a:spcPct val="1066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374552"/>
                </a:solidFill>
                <a:latin typeface="Tahoma"/>
                <a:cs typeface="Tahoma"/>
              </a:rPr>
              <a:t>Model </a:t>
            </a:r>
            <a:r>
              <a:rPr sz="1900" b="1" spc="-140" dirty="0">
                <a:solidFill>
                  <a:srgbClr val="374552"/>
                </a:solidFill>
                <a:latin typeface="Tahoma"/>
                <a:cs typeface="Tahoma"/>
              </a:rPr>
              <a:t>Training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4574" y="3920057"/>
            <a:ext cx="1457325" cy="941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-635" algn="ctr">
              <a:lnSpc>
                <a:spcPct val="104800"/>
              </a:lnSpc>
              <a:spcBef>
                <a:spcPts val="135"/>
              </a:spcBef>
            </a:pPr>
            <a:r>
              <a:rPr sz="1900" b="1" spc="-20" dirty="0">
                <a:solidFill>
                  <a:srgbClr val="374552"/>
                </a:solidFill>
                <a:latin typeface="Tahoma"/>
                <a:cs typeface="Tahoma"/>
              </a:rPr>
              <a:t>Data </a:t>
            </a:r>
            <a:r>
              <a:rPr sz="1900" b="1" spc="-95" dirty="0">
                <a:solidFill>
                  <a:srgbClr val="374552"/>
                </a:solidFill>
                <a:latin typeface="Tahoma"/>
                <a:cs typeface="Tahoma"/>
              </a:rPr>
              <a:t>Preprocessin </a:t>
            </a:r>
            <a:r>
              <a:rPr sz="1900" b="1" spc="-50" dirty="0">
                <a:solidFill>
                  <a:srgbClr val="374552"/>
                </a:solidFill>
                <a:latin typeface="Tahoma"/>
                <a:cs typeface="Tahoma"/>
              </a:rPr>
              <a:t>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1336" y="4074400"/>
            <a:ext cx="103568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5904">
              <a:lnSpc>
                <a:spcPct val="106600"/>
              </a:lnSpc>
              <a:spcBef>
                <a:spcPts val="95"/>
              </a:spcBef>
            </a:pPr>
            <a:r>
              <a:rPr sz="1900" b="1" spc="-20" dirty="0">
                <a:solidFill>
                  <a:srgbClr val="374552"/>
                </a:solidFill>
                <a:latin typeface="Tahoma"/>
                <a:cs typeface="Tahoma"/>
              </a:rPr>
              <a:t>Data </a:t>
            </a:r>
            <a:r>
              <a:rPr sz="1900" b="1" spc="-140" dirty="0">
                <a:solidFill>
                  <a:srgbClr val="374552"/>
                </a:solidFill>
                <a:latin typeface="Tahoma"/>
                <a:cs typeface="Tahoma"/>
              </a:rPr>
              <a:t>Ingestion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309" y="5306251"/>
            <a:ext cx="959612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modular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architecture ensures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scalability,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maintainability,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ease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 integration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 existing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healthcare systems.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21" name="object 21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FC2E086-183D-37D9-4446-A63D4DC37AFB}"/>
              </a:ext>
            </a:extLst>
          </p:cNvPr>
          <p:cNvSpPr/>
          <p:nvPr/>
        </p:nvSpPr>
        <p:spPr>
          <a:xfrm>
            <a:off x="8408643" y="5800880"/>
            <a:ext cx="3021357" cy="53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596900"/>
            <a:ext cx="792035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85" dirty="0"/>
              <a:t> </a:t>
            </a:r>
            <a:r>
              <a:rPr spc="-140" dirty="0"/>
              <a:t>Proof:</a:t>
            </a:r>
            <a:r>
              <a:rPr spc="-285" dirty="0"/>
              <a:t> </a:t>
            </a:r>
            <a:r>
              <a:rPr spc="-190" dirty="0"/>
              <a:t>Results</a:t>
            </a:r>
            <a:r>
              <a:rPr spc="-280" dirty="0"/>
              <a:t> </a:t>
            </a:r>
            <a:r>
              <a:rPr spc="-260" dirty="0"/>
              <a:t>and</a:t>
            </a:r>
            <a:r>
              <a:rPr spc="-285" dirty="0"/>
              <a:t> </a:t>
            </a:r>
            <a:r>
              <a:rPr spc="-210" dirty="0"/>
              <a:t>System</a:t>
            </a:r>
            <a:r>
              <a:rPr spc="-285" dirty="0"/>
              <a:t> </a:t>
            </a:r>
            <a:r>
              <a:rPr spc="-180" dirty="0"/>
              <a:t>Evaluation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8189" y="1620505"/>
            <a:ext cx="4773295" cy="2600960"/>
            <a:chOff x="748189" y="1620505"/>
            <a:chExt cx="4773295" cy="2600960"/>
          </a:xfrm>
        </p:grpSpPr>
        <p:sp>
          <p:nvSpPr>
            <p:cNvPr id="4" name="object 4"/>
            <p:cNvSpPr/>
            <p:nvPr/>
          </p:nvSpPr>
          <p:spPr>
            <a:xfrm>
              <a:off x="793905" y="4178353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3905" y="3325779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905" y="2479746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3905" y="1627172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3022" y="2219413"/>
              <a:ext cx="768350" cy="1956435"/>
            </a:xfrm>
            <a:custGeom>
              <a:avLst/>
              <a:gdLst/>
              <a:ahLst/>
              <a:cxnLst/>
              <a:rect l="l" t="t" r="r" b="b"/>
              <a:pathLst>
                <a:path w="768350" h="1956435">
                  <a:moveTo>
                    <a:pt x="739724" y="0"/>
                  </a:moveTo>
                  <a:lnTo>
                    <a:pt x="32538" y="0"/>
                  </a:lnTo>
                  <a:lnTo>
                    <a:pt x="28221" y="0"/>
                  </a:lnTo>
                  <a:lnTo>
                    <a:pt x="24075" y="825"/>
                  </a:lnTo>
                  <a:lnTo>
                    <a:pt x="0" y="28232"/>
                  </a:lnTo>
                  <a:lnTo>
                    <a:pt x="0" y="1956333"/>
                  </a:lnTo>
                  <a:lnTo>
                    <a:pt x="767943" y="1956333"/>
                  </a:lnTo>
                  <a:lnTo>
                    <a:pt x="767943" y="28232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0C2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20087" y="2284501"/>
              <a:ext cx="768350" cy="1891664"/>
            </a:xfrm>
            <a:custGeom>
              <a:avLst/>
              <a:gdLst/>
              <a:ahLst/>
              <a:cxnLst/>
              <a:rect l="l" t="t" r="r" b="b"/>
              <a:pathLst>
                <a:path w="768350" h="1891664">
                  <a:moveTo>
                    <a:pt x="739724" y="0"/>
                  </a:moveTo>
                  <a:lnTo>
                    <a:pt x="32550" y="0"/>
                  </a:lnTo>
                  <a:lnTo>
                    <a:pt x="28232" y="0"/>
                  </a:lnTo>
                  <a:lnTo>
                    <a:pt x="24079" y="825"/>
                  </a:lnTo>
                  <a:lnTo>
                    <a:pt x="0" y="28219"/>
                  </a:lnTo>
                  <a:lnTo>
                    <a:pt x="0" y="1891245"/>
                  </a:lnTo>
                  <a:lnTo>
                    <a:pt x="767956" y="1891245"/>
                  </a:lnTo>
                  <a:lnTo>
                    <a:pt x="767956" y="28219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124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7151" y="2245448"/>
              <a:ext cx="768350" cy="1930400"/>
            </a:xfrm>
            <a:custGeom>
              <a:avLst/>
              <a:gdLst/>
              <a:ahLst/>
              <a:cxnLst/>
              <a:rect l="l" t="t" r="r" b="b"/>
              <a:pathLst>
                <a:path w="768350" h="1930400">
                  <a:moveTo>
                    <a:pt x="739724" y="0"/>
                  </a:moveTo>
                  <a:lnTo>
                    <a:pt x="32550" y="0"/>
                  </a:lnTo>
                  <a:lnTo>
                    <a:pt x="28232" y="0"/>
                  </a:lnTo>
                  <a:lnTo>
                    <a:pt x="24079" y="825"/>
                  </a:lnTo>
                  <a:lnTo>
                    <a:pt x="0" y="28219"/>
                  </a:lnTo>
                  <a:lnTo>
                    <a:pt x="0" y="1930298"/>
                  </a:lnTo>
                  <a:lnTo>
                    <a:pt x="767956" y="1930298"/>
                  </a:lnTo>
                  <a:lnTo>
                    <a:pt x="767956" y="28219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1B6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14228" y="2264968"/>
              <a:ext cx="768350" cy="1911350"/>
            </a:xfrm>
            <a:custGeom>
              <a:avLst/>
              <a:gdLst/>
              <a:ahLst/>
              <a:cxnLst/>
              <a:rect l="l" t="t" r="r" b="b"/>
              <a:pathLst>
                <a:path w="768350" h="1911350">
                  <a:moveTo>
                    <a:pt x="739724" y="0"/>
                  </a:moveTo>
                  <a:lnTo>
                    <a:pt x="32537" y="0"/>
                  </a:lnTo>
                  <a:lnTo>
                    <a:pt x="28219" y="0"/>
                  </a:lnTo>
                  <a:lnTo>
                    <a:pt x="24079" y="825"/>
                  </a:lnTo>
                  <a:lnTo>
                    <a:pt x="0" y="28232"/>
                  </a:lnTo>
                  <a:lnTo>
                    <a:pt x="0" y="1910778"/>
                  </a:lnTo>
                  <a:lnTo>
                    <a:pt x="767943" y="1910778"/>
                  </a:lnTo>
                  <a:lnTo>
                    <a:pt x="767943" y="28232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217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4857" y="1627172"/>
              <a:ext cx="39370" cy="2551430"/>
            </a:xfrm>
            <a:custGeom>
              <a:avLst/>
              <a:gdLst/>
              <a:ahLst/>
              <a:cxnLst/>
              <a:rect l="l" t="t" r="r" b="b"/>
              <a:pathLst>
                <a:path w="39370" h="2551429">
                  <a:moveTo>
                    <a:pt x="39048" y="2551180"/>
                  </a:moveTo>
                  <a:lnTo>
                    <a:pt x="0" y="2551180"/>
                  </a:lnTo>
                </a:path>
                <a:path w="39370" h="2551429">
                  <a:moveTo>
                    <a:pt x="39048" y="1698607"/>
                  </a:moveTo>
                  <a:lnTo>
                    <a:pt x="0" y="1698607"/>
                  </a:lnTo>
                </a:path>
                <a:path w="39370" h="2551429">
                  <a:moveTo>
                    <a:pt x="39048" y="852573"/>
                  </a:moveTo>
                  <a:lnTo>
                    <a:pt x="0" y="852573"/>
                  </a:lnTo>
                </a:path>
                <a:path w="39370" h="2551429">
                  <a:moveTo>
                    <a:pt x="39048" y="0"/>
                  </a:moveTo>
                  <a:lnTo>
                    <a:pt x="0" y="0"/>
                  </a:lnTo>
                </a:path>
              </a:pathLst>
            </a:custGeom>
            <a:ln w="13016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3905" y="1630423"/>
              <a:ext cx="0" cy="2548890"/>
            </a:xfrm>
            <a:custGeom>
              <a:avLst/>
              <a:gdLst/>
              <a:ahLst/>
              <a:cxnLst/>
              <a:rect l="l" t="t" r="r" b="b"/>
              <a:pathLst>
                <a:path h="2548890">
                  <a:moveTo>
                    <a:pt x="0" y="2548577"/>
                  </a:moveTo>
                  <a:lnTo>
                    <a:pt x="0" y="0"/>
                  </a:lnTo>
                </a:path>
              </a:pathLst>
            </a:custGeom>
            <a:ln w="13016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06999" y="4175749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51"/>
                  </a:lnTo>
                </a:path>
              </a:pathLst>
            </a:custGeom>
            <a:ln w="13016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5895" y="4104590"/>
            <a:ext cx="8572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50" dirty="0">
                <a:solidFill>
                  <a:srgbClr val="374552"/>
                </a:solidFill>
                <a:latin typeface="Verdana"/>
                <a:cs typeface="Verdana"/>
              </a:rPr>
              <a:t>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768" y="3251975"/>
            <a:ext cx="14605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374552"/>
                </a:solidFill>
                <a:latin typeface="Verdana"/>
                <a:cs typeface="Verdana"/>
              </a:rPr>
              <a:t>40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7852" y="2406042"/>
            <a:ext cx="14414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374552"/>
                </a:solidFill>
                <a:latin typeface="Verdana"/>
                <a:cs typeface="Verdana"/>
              </a:rPr>
              <a:t>80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658" y="1553566"/>
            <a:ext cx="17018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60" dirty="0">
                <a:solidFill>
                  <a:srgbClr val="374552"/>
                </a:solidFill>
                <a:latin typeface="Verdana"/>
                <a:cs typeface="Verdana"/>
              </a:rPr>
              <a:t>120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7221" y="4202063"/>
            <a:ext cx="43942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Accuracy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04072" y="417574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51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83510" y="4202063"/>
            <a:ext cx="44132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Precision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01158" y="417574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51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51085" y="4202063"/>
            <a:ext cx="30035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Recall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98231" y="417574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51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96180" y="4202063"/>
            <a:ext cx="40386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70" dirty="0">
                <a:solidFill>
                  <a:srgbClr val="374552"/>
                </a:solidFill>
                <a:latin typeface="Verdana"/>
                <a:cs typeface="Verdana"/>
              </a:rPr>
              <a:t>F1-</a:t>
            </a: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Score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7159" y="4175749"/>
            <a:ext cx="4717415" cy="0"/>
          </a:xfrm>
          <a:custGeom>
            <a:avLst/>
            <a:gdLst/>
            <a:ahLst/>
            <a:cxnLst/>
            <a:rect l="l" t="t" r="r" b="b"/>
            <a:pathLst>
              <a:path w="4717415">
                <a:moveTo>
                  <a:pt x="0" y="0"/>
                </a:moveTo>
                <a:lnTo>
                  <a:pt x="4717417" y="0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3600" y="16382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70955" y="1477200"/>
            <a:ext cx="4663440" cy="38354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413384">
              <a:lnSpc>
                <a:spcPct val="136700"/>
              </a:lnSpc>
              <a:spcBef>
                <a:spcPts val="6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Rigorous</a:t>
            </a:r>
            <a:r>
              <a:rPr sz="1250" spc="-35" dirty="0">
                <a:solidFill>
                  <a:srgbClr val="74B9E6"/>
                </a:solidFill>
                <a:latin typeface="Verdana"/>
                <a:cs typeface="Verdana"/>
              </a:rPr>
              <a:t> Testing: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underwent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extensive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validation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using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diverse,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anonymised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dataset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from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various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Indian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healthcare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providers,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ensuring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its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generalizability.</a:t>
            </a:r>
            <a:endParaRPr sz="1250">
              <a:latin typeface="Verdana"/>
              <a:cs typeface="Verdana"/>
            </a:endParaRPr>
          </a:p>
          <a:p>
            <a:pPr marL="12700" marR="235585" indent="-635">
              <a:lnSpc>
                <a:spcPct val="137500"/>
              </a:lnSpc>
              <a:spcBef>
                <a:spcPts val="415"/>
              </a:spcBef>
            </a:pPr>
            <a:r>
              <a:rPr sz="1250" spc="65" dirty="0">
                <a:solidFill>
                  <a:srgbClr val="74B9E6"/>
                </a:solidFill>
                <a:latin typeface="Verdana"/>
                <a:cs typeface="Verdana"/>
              </a:rPr>
              <a:t>High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Predictive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74B9E6"/>
                </a:solidFill>
                <a:latin typeface="Verdana"/>
                <a:cs typeface="Verdana"/>
              </a:rPr>
              <a:t>Accuracy:</a:t>
            </a:r>
            <a:r>
              <a:rPr sz="1250" spc="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Achieved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an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impressive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92%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accuracy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identifying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individuals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at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high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risk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of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developing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within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90" dirty="0">
                <a:solidFill>
                  <a:srgbClr val="374552"/>
                </a:solidFill>
                <a:latin typeface="Verdana"/>
                <a:cs typeface="Verdana"/>
              </a:rPr>
              <a:t>5-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year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timeframe.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37500"/>
              </a:lnSpc>
              <a:spcBef>
                <a:spcPts val="409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Clinical</a:t>
            </a:r>
            <a:r>
              <a:rPr sz="1250" spc="9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Relevance:</a:t>
            </a:r>
            <a:r>
              <a:rPr sz="1250" spc="9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Demonstrated</a:t>
            </a:r>
            <a:r>
              <a:rPr sz="1250" spc="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strong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precision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recall,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indicating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its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ability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minimise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false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positives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false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negatives,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crucial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clinical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decision-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making.</a:t>
            </a:r>
            <a:endParaRPr sz="1250">
              <a:latin typeface="Verdana"/>
              <a:cs typeface="Verdana"/>
            </a:endParaRPr>
          </a:p>
          <a:p>
            <a:pPr marL="12700" marR="28511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Impact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74B9E6"/>
                </a:solidFill>
                <a:latin typeface="Verdana"/>
                <a:cs typeface="Verdana"/>
              </a:rPr>
              <a:t>on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Patient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70" dirty="0">
                <a:solidFill>
                  <a:srgbClr val="74B9E6"/>
                </a:solidFill>
                <a:latin typeface="Verdana"/>
                <a:cs typeface="Verdana"/>
              </a:rPr>
              <a:t>Care: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identification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allows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for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targeted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lifestyle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interventions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closer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monitoring,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potentially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averting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full-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blown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its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complications.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43600" y="27336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43600" y="3571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3600" y="44100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7301" y="5596572"/>
            <a:ext cx="981583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These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results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underscore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significantly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enhance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prediction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and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patient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outcomes.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33" name="object 3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AB4D1F6-DEDE-5732-9618-28E07196A361}"/>
              </a:ext>
            </a:extLst>
          </p:cNvPr>
          <p:cNvSpPr/>
          <p:nvPr/>
        </p:nvSpPr>
        <p:spPr>
          <a:xfrm rot="10800000" flipV="1">
            <a:off x="8390079" y="5926073"/>
            <a:ext cx="2944669" cy="558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1235075"/>
            <a:ext cx="779399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spc="-220" dirty="0"/>
              <a:t>Horizon:</a:t>
            </a:r>
            <a:r>
              <a:rPr spc="-265" dirty="0"/>
              <a:t> </a:t>
            </a:r>
            <a:r>
              <a:rPr spc="-215" dirty="0"/>
              <a:t>Challenges</a:t>
            </a:r>
            <a:r>
              <a:rPr spc="-265" dirty="0"/>
              <a:t> </a:t>
            </a:r>
            <a:r>
              <a:rPr spc="-260" dirty="0"/>
              <a:t>and</a:t>
            </a:r>
            <a:r>
              <a:rPr spc="-265" dirty="0"/>
              <a:t> </a:t>
            </a:r>
            <a:r>
              <a:rPr spc="-229" dirty="0"/>
              <a:t>Future</a:t>
            </a:r>
            <a:r>
              <a:rPr spc="-265" dirty="0"/>
              <a:t> </a:t>
            </a:r>
            <a:r>
              <a:rPr spc="-335" dirty="0"/>
              <a:t>Work</a:t>
            </a:r>
          </a:p>
        </p:txBody>
      </p:sp>
      <p:sp>
        <p:nvSpPr>
          <p:cNvPr id="3" name="object 3"/>
          <p:cNvSpPr/>
          <p:nvPr/>
        </p:nvSpPr>
        <p:spPr>
          <a:xfrm>
            <a:off x="590550" y="22764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752" y="2105850"/>
            <a:ext cx="4537075" cy="2749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130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Data Privacy</a:t>
            </a:r>
            <a:r>
              <a:rPr sz="1250" spc="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60" dirty="0">
                <a:solidFill>
                  <a:srgbClr val="74B9E6"/>
                </a:solidFill>
                <a:latin typeface="Verdana"/>
                <a:cs typeface="Verdana"/>
              </a:rPr>
              <a:t>&amp;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74B9E6"/>
                </a:solidFill>
                <a:latin typeface="Verdana"/>
                <a:cs typeface="Verdana"/>
              </a:rPr>
              <a:t>Security:</a:t>
            </a:r>
            <a:r>
              <a:rPr sz="1250" spc="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Ensuring robust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anonymisation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secure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handling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sensitive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patient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remains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paramount,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adhering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regulatory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standards.</a:t>
            </a:r>
            <a:endParaRPr sz="1250">
              <a:latin typeface="Verdana"/>
              <a:cs typeface="Verdana"/>
            </a:endParaRPr>
          </a:p>
          <a:p>
            <a:pPr marL="12700" marR="158115">
              <a:lnSpc>
                <a:spcPct val="137500"/>
              </a:lnSpc>
              <a:spcBef>
                <a:spcPts val="409"/>
              </a:spcBef>
            </a:pPr>
            <a:r>
              <a:rPr sz="1250" spc="60" dirty="0">
                <a:solidFill>
                  <a:srgbClr val="74B9E6"/>
                </a:solidFill>
                <a:latin typeface="Verdana"/>
                <a:cs typeface="Verdana"/>
              </a:rPr>
              <a:t>Model</a:t>
            </a:r>
            <a:r>
              <a:rPr sz="1250" spc="-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Interpretability:</a:t>
            </a:r>
            <a:r>
              <a:rPr sz="1250" spc="-3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Enhancing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explainability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of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complex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models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build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trust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among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medical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professionals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facilitate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clinical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adoption.</a:t>
            </a:r>
            <a:endParaRPr sz="1250">
              <a:latin typeface="Verdana"/>
              <a:cs typeface="Verdana"/>
            </a:endParaRPr>
          </a:p>
          <a:p>
            <a:pPr marL="12700" marR="12509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Integration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with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85" dirty="0">
                <a:solidFill>
                  <a:srgbClr val="74B9E6"/>
                </a:solidFill>
                <a:latin typeface="Verdana"/>
                <a:cs typeface="Verdana"/>
              </a:rPr>
              <a:t>EMR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74B9E6"/>
                </a:solidFill>
                <a:latin typeface="Verdana"/>
                <a:cs typeface="Verdana"/>
              </a:rPr>
              <a:t>Systems: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Seamlessly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integrating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prediction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into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existing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Electronic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Medical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Record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(EMR)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widespread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use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accessibility.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550" y="31146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3952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3600" y="22764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40"/>
              </a:spcBef>
            </a:pPr>
            <a:r>
              <a:rPr dirty="0">
                <a:solidFill>
                  <a:srgbClr val="74B9E6"/>
                </a:solidFill>
              </a:rPr>
              <a:t>Continuous</a:t>
            </a:r>
            <a:r>
              <a:rPr spc="1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Learning</a:t>
            </a:r>
            <a:r>
              <a:rPr spc="15" dirty="0">
                <a:solidFill>
                  <a:srgbClr val="74B9E6"/>
                </a:solidFill>
              </a:rPr>
              <a:t> </a:t>
            </a:r>
            <a:r>
              <a:rPr spc="-60" dirty="0">
                <a:solidFill>
                  <a:srgbClr val="74B9E6"/>
                </a:solidFill>
              </a:rPr>
              <a:t>&amp;</a:t>
            </a:r>
            <a:r>
              <a:rPr spc="10" dirty="0">
                <a:solidFill>
                  <a:srgbClr val="74B9E6"/>
                </a:solidFill>
              </a:rPr>
              <a:t> </a:t>
            </a:r>
            <a:r>
              <a:rPr spc="-10" dirty="0">
                <a:solidFill>
                  <a:srgbClr val="74B9E6"/>
                </a:solidFill>
              </a:rPr>
              <a:t>Updates:</a:t>
            </a:r>
            <a:r>
              <a:rPr spc="15" dirty="0">
                <a:solidFill>
                  <a:srgbClr val="74B9E6"/>
                </a:solidFill>
              </a:rPr>
              <a:t> </a:t>
            </a:r>
            <a:r>
              <a:rPr spc="45" dirty="0"/>
              <a:t>Designing</a:t>
            </a:r>
            <a:r>
              <a:rPr spc="1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system</a:t>
            </a:r>
            <a:r>
              <a:rPr spc="10" dirty="0"/>
              <a:t> </a:t>
            </a:r>
            <a:r>
              <a:rPr spc="-25" dirty="0"/>
              <a:t>to </a:t>
            </a:r>
            <a:r>
              <a:rPr dirty="0"/>
              <a:t>continuously</a:t>
            </a:r>
            <a:r>
              <a:rPr spc="5" dirty="0"/>
              <a:t> </a:t>
            </a:r>
            <a:r>
              <a:rPr dirty="0"/>
              <a:t>learn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55" dirty="0"/>
              <a:t>new</a:t>
            </a:r>
            <a:r>
              <a:rPr spc="5" dirty="0"/>
              <a:t> </a:t>
            </a:r>
            <a:r>
              <a:rPr spc="-25" dirty="0"/>
              <a:t>data,</a:t>
            </a:r>
            <a:r>
              <a:rPr spc="5" dirty="0"/>
              <a:t> </a:t>
            </a:r>
            <a:r>
              <a:rPr dirty="0"/>
              <a:t>adapt</a:t>
            </a:r>
            <a:r>
              <a:rPr spc="1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10" dirty="0"/>
              <a:t>evolving </a:t>
            </a:r>
            <a:r>
              <a:rPr spc="45" dirty="0"/>
              <a:t>medical</a:t>
            </a:r>
            <a:r>
              <a:rPr dirty="0"/>
              <a:t> insights,</a:t>
            </a:r>
            <a:r>
              <a:rPr spc="5" dirty="0"/>
              <a:t> </a:t>
            </a:r>
            <a:r>
              <a:rPr spc="50" dirty="0"/>
              <a:t>and</a:t>
            </a:r>
            <a:r>
              <a:rPr spc="5" dirty="0"/>
              <a:t> </a:t>
            </a:r>
            <a:r>
              <a:rPr dirty="0"/>
              <a:t>maintain predictive</a:t>
            </a:r>
            <a:r>
              <a:rPr spc="5" dirty="0"/>
              <a:t> </a:t>
            </a:r>
            <a:r>
              <a:rPr dirty="0"/>
              <a:t>accuracy</a:t>
            </a:r>
            <a:r>
              <a:rPr spc="5" dirty="0"/>
              <a:t> </a:t>
            </a:r>
            <a:r>
              <a:rPr spc="-20" dirty="0"/>
              <a:t>over </a:t>
            </a:r>
            <a:r>
              <a:rPr spc="-10" dirty="0"/>
              <a:t>time.</a:t>
            </a:r>
          </a:p>
          <a:p>
            <a:pPr marL="12700" marR="211454">
              <a:lnSpc>
                <a:spcPct val="135000"/>
              </a:lnSpc>
              <a:spcBef>
                <a:spcPts val="525"/>
              </a:spcBef>
            </a:pPr>
            <a:r>
              <a:rPr dirty="0">
                <a:solidFill>
                  <a:srgbClr val="74B9E6"/>
                </a:solidFill>
              </a:rPr>
              <a:t>Expansion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to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Other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spc="-10" dirty="0">
                <a:solidFill>
                  <a:srgbClr val="74B9E6"/>
                </a:solidFill>
              </a:rPr>
              <a:t>Conditions:</a:t>
            </a:r>
            <a:r>
              <a:rPr spc="45" dirty="0">
                <a:solidFill>
                  <a:srgbClr val="74B9E6"/>
                </a:solidFill>
              </a:rPr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dirty="0"/>
              <a:t>modular</a:t>
            </a:r>
            <a:r>
              <a:rPr spc="40" dirty="0"/>
              <a:t> </a:t>
            </a:r>
            <a:r>
              <a:rPr spc="-10" dirty="0"/>
              <a:t>nature </a:t>
            </a:r>
            <a:r>
              <a:rPr dirty="0"/>
              <a:t>allows</a:t>
            </a:r>
            <a:r>
              <a:rPr spc="45" dirty="0"/>
              <a:t> </a:t>
            </a:r>
            <a:r>
              <a:rPr spc="-10" dirty="0"/>
              <a:t>for</a:t>
            </a:r>
            <a:r>
              <a:rPr spc="45" dirty="0"/>
              <a:t> </a:t>
            </a:r>
            <a:r>
              <a:rPr dirty="0"/>
              <a:t>potential</a:t>
            </a:r>
            <a:r>
              <a:rPr spc="45" dirty="0"/>
              <a:t> </a:t>
            </a:r>
            <a:r>
              <a:rPr dirty="0"/>
              <a:t>adaptation</a:t>
            </a:r>
            <a:r>
              <a:rPr spc="45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predict</a:t>
            </a:r>
            <a:r>
              <a:rPr spc="45" dirty="0"/>
              <a:t> </a:t>
            </a:r>
            <a:r>
              <a:rPr dirty="0"/>
              <a:t>other</a:t>
            </a:r>
            <a:r>
              <a:rPr spc="45" dirty="0"/>
              <a:t> </a:t>
            </a:r>
            <a:r>
              <a:rPr spc="-10" dirty="0"/>
              <a:t>chronic </a:t>
            </a:r>
            <a:r>
              <a:rPr spc="-25" dirty="0"/>
              <a:t>diseases,</a:t>
            </a:r>
            <a:r>
              <a:rPr spc="-30" dirty="0"/>
              <a:t> </a:t>
            </a:r>
            <a:r>
              <a:rPr dirty="0"/>
              <a:t>expanding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55" dirty="0"/>
              <a:t>impact</a:t>
            </a:r>
            <a:r>
              <a:rPr spc="-30" dirty="0"/>
              <a:t> </a:t>
            </a:r>
            <a:r>
              <a:rPr spc="55" dirty="0"/>
              <a:t>on</a:t>
            </a:r>
            <a:r>
              <a:rPr spc="-25" dirty="0"/>
              <a:t> </a:t>
            </a:r>
            <a:r>
              <a:rPr spc="50" dirty="0"/>
              <a:t>public</a:t>
            </a:r>
            <a:r>
              <a:rPr spc="-30" dirty="0"/>
              <a:t> </a:t>
            </a:r>
            <a:r>
              <a:rPr spc="-10" dirty="0"/>
              <a:t>health.</a:t>
            </a:r>
          </a:p>
          <a:p>
            <a:pPr marL="12700" marR="111125" indent="-635">
              <a:lnSpc>
                <a:spcPct val="136700"/>
              </a:lnSpc>
              <a:spcBef>
                <a:spcPts val="500"/>
              </a:spcBef>
            </a:pPr>
            <a:r>
              <a:rPr spc="-20" dirty="0">
                <a:solidFill>
                  <a:srgbClr val="74B9E6"/>
                </a:solidFill>
              </a:rPr>
              <a:t>Real-</a:t>
            </a:r>
            <a:r>
              <a:rPr dirty="0">
                <a:solidFill>
                  <a:srgbClr val="74B9E6"/>
                </a:solidFill>
              </a:rPr>
              <a:t>World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Pilot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spc="-10" dirty="0">
                <a:solidFill>
                  <a:srgbClr val="74B9E6"/>
                </a:solidFill>
              </a:rPr>
              <a:t>Programs:</a:t>
            </a:r>
            <a:r>
              <a:rPr spc="45" dirty="0">
                <a:solidFill>
                  <a:srgbClr val="74B9E6"/>
                </a:solidFill>
              </a:rPr>
              <a:t> </a:t>
            </a:r>
            <a:r>
              <a:rPr spc="50" dirty="0"/>
              <a:t>Launching</a:t>
            </a:r>
            <a:r>
              <a:rPr spc="40" dirty="0"/>
              <a:t> </a:t>
            </a:r>
            <a:r>
              <a:rPr dirty="0"/>
              <a:t>pilot</a:t>
            </a:r>
            <a:r>
              <a:rPr spc="40" dirty="0"/>
              <a:t> </a:t>
            </a:r>
            <a:r>
              <a:rPr dirty="0"/>
              <a:t>programs</a:t>
            </a:r>
            <a:r>
              <a:rPr spc="45" dirty="0"/>
              <a:t> </a:t>
            </a:r>
            <a:r>
              <a:rPr spc="-25" dirty="0"/>
              <a:t>in </a:t>
            </a:r>
            <a:r>
              <a:rPr dirty="0"/>
              <a:t>diverse</a:t>
            </a:r>
            <a:r>
              <a:rPr spc="-15" dirty="0"/>
              <a:t> </a:t>
            </a:r>
            <a:r>
              <a:rPr dirty="0"/>
              <a:t>clinical</a:t>
            </a:r>
            <a:r>
              <a:rPr spc="-10" dirty="0"/>
              <a:t> </a:t>
            </a:r>
            <a:r>
              <a:rPr dirty="0"/>
              <a:t>settings</a:t>
            </a:r>
            <a:r>
              <a:rPr spc="-10" dirty="0"/>
              <a:t> across </a:t>
            </a:r>
            <a:r>
              <a:rPr dirty="0"/>
              <a:t>India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gather</a:t>
            </a:r>
            <a:r>
              <a:rPr spc="-10" dirty="0"/>
              <a:t> feedback </a:t>
            </a:r>
            <a:r>
              <a:rPr spc="50" dirty="0"/>
              <a:t>and</a:t>
            </a:r>
            <a:r>
              <a:rPr spc="-10" dirty="0"/>
              <a:t> </a:t>
            </a:r>
            <a:r>
              <a:rPr dirty="0"/>
              <a:t>refine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system</a:t>
            </a:r>
            <a:r>
              <a:rPr spc="-10" dirty="0"/>
              <a:t> for</a:t>
            </a:r>
            <a:r>
              <a:rPr spc="-5" dirty="0"/>
              <a:t> </a:t>
            </a:r>
            <a:r>
              <a:rPr dirty="0"/>
              <a:t>optimal</a:t>
            </a:r>
            <a:r>
              <a:rPr spc="-10" dirty="0"/>
              <a:t> </a:t>
            </a:r>
            <a:r>
              <a:rPr spc="-35" dirty="0"/>
              <a:t>real-</a:t>
            </a:r>
            <a:r>
              <a:rPr spc="-10" dirty="0"/>
              <a:t>world performance.</a:t>
            </a:r>
          </a:p>
        </p:txBody>
      </p:sp>
      <p:sp>
        <p:nvSpPr>
          <p:cNvPr id="9" name="object 9"/>
          <p:cNvSpPr/>
          <p:nvPr/>
        </p:nvSpPr>
        <p:spPr>
          <a:xfrm>
            <a:off x="5943600" y="33813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0" y="42195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DDDBC9-485A-41D4-C4CD-56BDD6E5CA74}"/>
              </a:ext>
            </a:extLst>
          </p:cNvPr>
          <p:cNvSpPr/>
          <p:nvPr/>
        </p:nvSpPr>
        <p:spPr>
          <a:xfrm>
            <a:off x="6945166" y="5705475"/>
            <a:ext cx="4389582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Development of an AI-Based Diabetes Prediction System</vt:lpstr>
      <vt:lpstr>Agenda: What We Will Discuss Today</vt:lpstr>
      <vt:lpstr>The Challenge: Diabetes' Global Impact</vt:lpstr>
      <vt:lpstr>The Solution: Why AI and Machine Learning?</vt:lpstr>
      <vt:lpstr>The Building Blocks: Data Collection and Preprocessing</vt:lpstr>
      <vt:lpstr>The Engine: Machine Learning Algorithms for Prediction</vt:lpstr>
      <vt:lpstr>The Blueprint: Architecture of the Prediction System</vt:lpstr>
      <vt:lpstr>The Proof: Results and System Evaluation</vt:lpstr>
      <vt:lpstr>The Horizon: Challenges and Future Work</vt:lpstr>
      <vt:lpstr>Summary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Likhita Neeraja Viswanadha</cp:lastModifiedBy>
  <cp:revision>1</cp:revision>
  <dcterms:created xsi:type="dcterms:W3CDTF">2025-09-23T05:45:47Z</dcterms:created>
  <dcterms:modified xsi:type="dcterms:W3CDTF">2025-09-23T06:25:58Z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2025-09-23T00:00:00Z</vt:filetime>
  </property>
  <property fmtid="{D5CDD505-2E9C-101B-9397-08002B2CF9AE}" pid="5" name="Producer">
    <vt:lpwstr>GPL Ghostscript 9.56.1</vt:lpwstr>
  </property>
</Properties>
</file>