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862" r:id="rId2"/>
    <p:sldId id="826" r:id="rId3"/>
    <p:sldId id="864" r:id="rId4"/>
    <p:sldId id="781" r:id="rId5"/>
    <p:sldId id="866" r:id="rId6"/>
    <p:sldId id="868" r:id="rId7"/>
    <p:sldId id="790" r:id="rId8"/>
    <p:sldId id="870" r:id="rId9"/>
    <p:sldId id="784" r:id="rId10"/>
    <p:sldId id="786" r:id="rId11"/>
    <p:sldId id="796" r:id="rId12"/>
    <p:sldId id="871" r:id="rId13"/>
    <p:sldId id="792" r:id="rId14"/>
    <p:sldId id="872" r:id="rId15"/>
    <p:sldId id="873" r:id="rId16"/>
    <p:sldId id="795" r:id="rId17"/>
    <p:sldId id="876" r:id="rId18"/>
    <p:sldId id="797" r:id="rId19"/>
    <p:sldId id="892" r:id="rId20"/>
    <p:sldId id="855" r:id="rId21"/>
    <p:sldId id="893" r:id="rId22"/>
    <p:sldId id="831" r:id="rId23"/>
    <p:sldId id="878" r:id="rId24"/>
    <p:sldId id="879" r:id="rId25"/>
    <p:sldId id="880" r:id="rId26"/>
    <p:sldId id="881" r:id="rId27"/>
    <p:sldId id="882" r:id="rId28"/>
    <p:sldId id="785" r:id="rId29"/>
    <p:sldId id="791" r:id="rId30"/>
    <p:sldId id="883" r:id="rId31"/>
    <p:sldId id="884" r:id="rId32"/>
    <p:sldId id="885" r:id="rId33"/>
    <p:sldId id="886" r:id="rId34"/>
    <p:sldId id="887" r:id="rId35"/>
    <p:sldId id="888" r:id="rId36"/>
    <p:sldId id="889" r:id="rId37"/>
    <p:sldId id="890" r:id="rId38"/>
    <p:sldId id="891" r:id="rId39"/>
    <p:sldId id="793" r:id="rId40"/>
    <p:sldId id="78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Masetty" initials="VM" lastIdx="3" clrIdx="0">
    <p:extLst>
      <p:ext uri="{19B8F6BF-5375-455C-9EA6-DF929625EA0E}">
        <p15:presenceInfo xmlns:p15="http://schemas.microsoft.com/office/powerpoint/2012/main" userId="0fbfc5722cb58c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1D50-B6A2-4019-9617-B0BA6E91FF9B}" type="datetimeFigureOut">
              <a:rPr lang="en-IN" smtClean="0"/>
              <a:pPr/>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60D06-E71C-4CF6-B4AC-B8B6AF0BE466}" type="slidenum">
              <a:rPr lang="en-IN" smtClean="0"/>
              <a:pPr/>
              <a:t>‹#›</a:t>
            </a:fld>
            <a:endParaRPr lang="en-IN"/>
          </a:p>
        </p:txBody>
      </p:sp>
    </p:spTree>
    <p:extLst>
      <p:ext uri="{BB962C8B-B14F-4D97-AF65-F5344CB8AC3E}">
        <p14:creationId xmlns:p14="http://schemas.microsoft.com/office/powerpoint/2010/main" val="171984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A96FC6-45FA-47BC-9B68-8A74DD301BC8}" type="slidenum">
              <a:rPr lang="en-IN" smtClean="0"/>
              <a:t>4</a:t>
            </a:fld>
            <a:endParaRPr lang="en-IN"/>
          </a:p>
        </p:txBody>
      </p:sp>
    </p:spTree>
    <p:extLst>
      <p:ext uri="{BB962C8B-B14F-4D97-AF65-F5344CB8AC3E}">
        <p14:creationId xmlns:p14="http://schemas.microsoft.com/office/powerpoint/2010/main" val="422808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2439-1400-4871-A1E8-C7474D447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93264D-B01A-4290-A82E-7727F4A13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8C1F4C-564C-456D-BF72-8037A3716569}"/>
              </a:ext>
            </a:extLst>
          </p:cNvPr>
          <p:cNvSpPr>
            <a:spLocks noGrp="1"/>
          </p:cNvSpPr>
          <p:nvPr>
            <p:ph type="dt" sz="half" idx="10"/>
          </p:nvPr>
        </p:nvSpPr>
        <p:spPr/>
        <p:txBody>
          <a:bodyPr/>
          <a:lstStyle/>
          <a:p>
            <a:fld id="{37BC200F-3AD5-488B-A90C-E22EC162B81D}" type="datetime1">
              <a:rPr lang="en-IN" smtClean="0"/>
              <a:pPr/>
              <a:t>28-09-2024</a:t>
            </a:fld>
            <a:endParaRPr lang="en-IN"/>
          </a:p>
        </p:txBody>
      </p:sp>
      <p:sp>
        <p:nvSpPr>
          <p:cNvPr id="5" name="Footer Placeholder 4">
            <a:extLst>
              <a:ext uri="{FF2B5EF4-FFF2-40B4-BE49-F238E27FC236}">
                <a16:creationId xmlns:a16="http://schemas.microsoft.com/office/drawing/2014/main" id="{709C422B-5E07-4115-9932-3FA2E7B08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20577A-0E47-4E38-A660-FC0D76D7267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00117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90BA-7554-4D42-B48C-58DD0CF439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3D475-FB0E-4B81-B116-9EF55A904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76E95-0183-4750-AF5B-7618B56938BC}"/>
              </a:ext>
            </a:extLst>
          </p:cNvPr>
          <p:cNvSpPr>
            <a:spLocks noGrp="1"/>
          </p:cNvSpPr>
          <p:nvPr>
            <p:ph type="dt" sz="half" idx="10"/>
          </p:nvPr>
        </p:nvSpPr>
        <p:spPr/>
        <p:txBody>
          <a:bodyPr/>
          <a:lstStyle/>
          <a:p>
            <a:fld id="{2039F6F4-037B-4332-9282-471FE71B5F7F}" type="datetime1">
              <a:rPr lang="en-IN" smtClean="0"/>
              <a:pPr/>
              <a:t>28-09-2024</a:t>
            </a:fld>
            <a:endParaRPr lang="en-IN"/>
          </a:p>
        </p:txBody>
      </p:sp>
      <p:sp>
        <p:nvSpPr>
          <p:cNvPr id="5" name="Footer Placeholder 4">
            <a:extLst>
              <a:ext uri="{FF2B5EF4-FFF2-40B4-BE49-F238E27FC236}">
                <a16:creationId xmlns:a16="http://schemas.microsoft.com/office/drawing/2014/main" id="{C29E9BCE-0963-403B-9D25-E460EE59B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EF912-9095-430D-8535-5BD3E4EF864C}"/>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238654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F8ED9-F70E-4EB1-8828-BC267D05C3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D1639-EE11-4E0F-9935-5EE4029CB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24BC-5C21-463E-8224-EEBB474F4DAC}"/>
              </a:ext>
            </a:extLst>
          </p:cNvPr>
          <p:cNvSpPr>
            <a:spLocks noGrp="1"/>
          </p:cNvSpPr>
          <p:nvPr>
            <p:ph type="dt" sz="half" idx="10"/>
          </p:nvPr>
        </p:nvSpPr>
        <p:spPr/>
        <p:txBody>
          <a:bodyPr/>
          <a:lstStyle/>
          <a:p>
            <a:fld id="{5EDABC32-C334-4B49-A727-D2C2C2E2FFFE}" type="datetime1">
              <a:rPr lang="en-IN" smtClean="0"/>
              <a:pPr/>
              <a:t>28-09-2024</a:t>
            </a:fld>
            <a:endParaRPr lang="en-IN"/>
          </a:p>
        </p:txBody>
      </p:sp>
      <p:sp>
        <p:nvSpPr>
          <p:cNvPr id="5" name="Footer Placeholder 4">
            <a:extLst>
              <a:ext uri="{FF2B5EF4-FFF2-40B4-BE49-F238E27FC236}">
                <a16:creationId xmlns:a16="http://schemas.microsoft.com/office/drawing/2014/main" id="{58817959-F41C-4265-B950-CE05B800FF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E3A482-8769-4E02-B46E-565987B03A21}"/>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76396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C8F7-1408-4E03-9E4D-89F36571F3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ECEAC2-EDD9-4A1B-8E30-3AB3CE54F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494BC-2B5F-4933-96F3-C02C7484979E}"/>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Footer Placeholder 4">
            <a:extLst>
              <a:ext uri="{FF2B5EF4-FFF2-40B4-BE49-F238E27FC236}">
                <a16:creationId xmlns:a16="http://schemas.microsoft.com/office/drawing/2014/main" id="{F6E7B0BB-7BCF-4959-B22F-283F7527CC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57FB52-389D-429A-827B-5EA4CA2499C7}"/>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789497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9E0A-F353-45A7-9D3D-4197FDEB58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58B4B3-9A58-47AF-892D-7B145EFA2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ACD6A9-D5B1-4AEF-BE15-B459414C082E}"/>
              </a:ext>
            </a:extLst>
          </p:cNvPr>
          <p:cNvSpPr>
            <a:spLocks noGrp="1"/>
          </p:cNvSpPr>
          <p:nvPr>
            <p:ph type="dt" sz="half" idx="10"/>
          </p:nvPr>
        </p:nvSpPr>
        <p:spPr/>
        <p:txBody>
          <a:bodyPr/>
          <a:lstStyle/>
          <a:p>
            <a:fld id="{A342B590-2B55-4604-B193-5B6D0EBB3818}" type="datetime1">
              <a:rPr lang="en-IN" smtClean="0"/>
              <a:pPr/>
              <a:t>28-09-2024</a:t>
            </a:fld>
            <a:endParaRPr lang="en-IN"/>
          </a:p>
        </p:txBody>
      </p:sp>
      <p:sp>
        <p:nvSpPr>
          <p:cNvPr id="5" name="Footer Placeholder 4">
            <a:extLst>
              <a:ext uri="{FF2B5EF4-FFF2-40B4-BE49-F238E27FC236}">
                <a16:creationId xmlns:a16="http://schemas.microsoft.com/office/drawing/2014/main" id="{2B94FE73-2575-46E0-9292-232302734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F333C-0E24-431D-8BEA-6EC3E032DC2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105025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DEF8-2B7E-4274-9CCB-70BD370F6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9C7C84-E9A9-4607-92DC-EFE2B8EB7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91AD39-BC46-468D-AD9D-6C9C7A244F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6748D0-6615-4EB1-8559-162BC9E6834F}"/>
              </a:ext>
            </a:extLst>
          </p:cNvPr>
          <p:cNvSpPr>
            <a:spLocks noGrp="1"/>
          </p:cNvSpPr>
          <p:nvPr>
            <p:ph type="dt" sz="half" idx="10"/>
          </p:nvPr>
        </p:nvSpPr>
        <p:spPr/>
        <p:txBody>
          <a:bodyPr/>
          <a:lstStyle/>
          <a:p>
            <a:fld id="{E455046D-FD36-421D-B0B6-CF2E6F2F7E01}" type="datetime1">
              <a:rPr lang="en-IN" smtClean="0"/>
              <a:pPr/>
              <a:t>28-09-2024</a:t>
            </a:fld>
            <a:endParaRPr lang="en-IN"/>
          </a:p>
        </p:txBody>
      </p:sp>
      <p:sp>
        <p:nvSpPr>
          <p:cNvPr id="6" name="Footer Placeholder 5">
            <a:extLst>
              <a:ext uri="{FF2B5EF4-FFF2-40B4-BE49-F238E27FC236}">
                <a16:creationId xmlns:a16="http://schemas.microsoft.com/office/drawing/2014/main" id="{3611EDC9-53F7-46CE-9B1C-B999BCF22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4FECE7-D4F8-4E13-B22B-3E69193E148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423340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53E51-6FED-4252-AE8D-10E9ADE8E8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3A8CB-0EAC-4DFD-A825-F1A89E07E8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B81793-EEE5-4B36-AB68-A56A3253E9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B7E480-0365-40E1-BBF5-F594D108A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FEFA48-5012-4D51-B8C0-91BF319E94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D1D2DF-7DFA-4CF0-BC4B-72FFBFAA4185}"/>
              </a:ext>
            </a:extLst>
          </p:cNvPr>
          <p:cNvSpPr>
            <a:spLocks noGrp="1"/>
          </p:cNvSpPr>
          <p:nvPr>
            <p:ph type="dt" sz="half" idx="10"/>
          </p:nvPr>
        </p:nvSpPr>
        <p:spPr/>
        <p:txBody>
          <a:bodyPr/>
          <a:lstStyle/>
          <a:p>
            <a:fld id="{66719C6A-C228-4666-85AF-BFCAEE8D9375}" type="datetime1">
              <a:rPr lang="en-IN" smtClean="0"/>
              <a:pPr/>
              <a:t>28-09-2024</a:t>
            </a:fld>
            <a:endParaRPr lang="en-IN"/>
          </a:p>
        </p:txBody>
      </p:sp>
      <p:sp>
        <p:nvSpPr>
          <p:cNvPr id="8" name="Footer Placeholder 7">
            <a:extLst>
              <a:ext uri="{FF2B5EF4-FFF2-40B4-BE49-F238E27FC236}">
                <a16:creationId xmlns:a16="http://schemas.microsoft.com/office/drawing/2014/main" id="{60739B97-6D68-4A91-A511-2AE65BFA1E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6BD875-8D41-458D-8FE8-BE926E35D7F9}"/>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065475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6007-8559-4DDA-ADB5-24066989C9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0EE19D-7F57-4B73-B755-C39F7A12E72F}"/>
              </a:ext>
            </a:extLst>
          </p:cNvPr>
          <p:cNvSpPr>
            <a:spLocks noGrp="1"/>
          </p:cNvSpPr>
          <p:nvPr>
            <p:ph type="dt" sz="half" idx="10"/>
          </p:nvPr>
        </p:nvSpPr>
        <p:spPr/>
        <p:txBody>
          <a:bodyPr/>
          <a:lstStyle/>
          <a:p>
            <a:fld id="{D1476AC4-8DFC-4A25-AB02-3BCD901770ED}" type="datetime1">
              <a:rPr lang="en-IN" smtClean="0"/>
              <a:pPr/>
              <a:t>28-09-2024</a:t>
            </a:fld>
            <a:endParaRPr lang="en-IN"/>
          </a:p>
        </p:txBody>
      </p:sp>
      <p:sp>
        <p:nvSpPr>
          <p:cNvPr id="4" name="Footer Placeholder 3">
            <a:extLst>
              <a:ext uri="{FF2B5EF4-FFF2-40B4-BE49-F238E27FC236}">
                <a16:creationId xmlns:a16="http://schemas.microsoft.com/office/drawing/2014/main" id="{67AAA0DE-AFC5-477D-9E07-FD8BD826AA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B54AAA-3535-4C14-8166-FB6EACD31BDE}"/>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74410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B6E093-DDDC-4C60-AEF1-EA4F544AD145}"/>
              </a:ext>
            </a:extLst>
          </p:cNvPr>
          <p:cNvSpPr>
            <a:spLocks noGrp="1"/>
          </p:cNvSpPr>
          <p:nvPr>
            <p:ph type="dt" sz="half" idx="10"/>
          </p:nvPr>
        </p:nvSpPr>
        <p:spPr/>
        <p:txBody>
          <a:bodyPr/>
          <a:lstStyle/>
          <a:p>
            <a:fld id="{A18A7FA7-F693-4DFB-AEDA-FE633EEC95AF}" type="datetime1">
              <a:rPr lang="en-IN" smtClean="0"/>
              <a:pPr/>
              <a:t>28-09-2024</a:t>
            </a:fld>
            <a:endParaRPr lang="en-IN"/>
          </a:p>
        </p:txBody>
      </p:sp>
      <p:sp>
        <p:nvSpPr>
          <p:cNvPr id="3" name="Footer Placeholder 2">
            <a:extLst>
              <a:ext uri="{FF2B5EF4-FFF2-40B4-BE49-F238E27FC236}">
                <a16:creationId xmlns:a16="http://schemas.microsoft.com/office/drawing/2014/main" id="{4E0C2FED-4935-43BE-9345-59669AE020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6524748-2BAB-49A8-95A7-B4AD77E46E74}"/>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149168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EA04-776C-4163-B584-044C333D8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0C04F9-E6C0-4D16-8852-953534E20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72862F-7160-4A67-8704-C47A0C879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65858-28DA-46E5-9508-74636F89DAE3}"/>
              </a:ext>
            </a:extLst>
          </p:cNvPr>
          <p:cNvSpPr>
            <a:spLocks noGrp="1"/>
          </p:cNvSpPr>
          <p:nvPr>
            <p:ph type="dt" sz="half" idx="10"/>
          </p:nvPr>
        </p:nvSpPr>
        <p:spPr/>
        <p:txBody>
          <a:bodyPr/>
          <a:lstStyle/>
          <a:p>
            <a:fld id="{43C56386-F633-4E6A-B8A1-EED31EF84510}" type="datetime1">
              <a:rPr lang="en-IN" smtClean="0"/>
              <a:pPr/>
              <a:t>28-09-2024</a:t>
            </a:fld>
            <a:endParaRPr lang="en-IN"/>
          </a:p>
        </p:txBody>
      </p:sp>
      <p:sp>
        <p:nvSpPr>
          <p:cNvPr id="6" name="Footer Placeholder 5">
            <a:extLst>
              <a:ext uri="{FF2B5EF4-FFF2-40B4-BE49-F238E27FC236}">
                <a16:creationId xmlns:a16="http://schemas.microsoft.com/office/drawing/2014/main" id="{05517B50-2DD1-4DB8-B8B8-0BAE9C95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01DAEE-A292-4277-BDC0-0070E249CAB8}"/>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311997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3873-316E-4899-8153-7086CCE4EE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B67437-F6CB-4767-9B90-77B1BC10B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1625E-C2D4-4EC5-8F44-FBF944F65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B6A3B-16DE-4E18-A332-29669A10B586}"/>
              </a:ext>
            </a:extLst>
          </p:cNvPr>
          <p:cNvSpPr>
            <a:spLocks noGrp="1"/>
          </p:cNvSpPr>
          <p:nvPr>
            <p:ph type="dt" sz="half" idx="10"/>
          </p:nvPr>
        </p:nvSpPr>
        <p:spPr/>
        <p:txBody>
          <a:bodyPr/>
          <a:lstStyle/>
          <a:p>
            <a:fld id="{56C880F4-BE75-409D-AF89-489FEC0B9E5F}" type="datetime1">
              <a:rPr lang="en-IN" smtClean="0"/>
              <a:pPr/>
              <a:t>28-09-2024</a:t>
            </a:fld>
            <a:endParaRPr lang="en-IN"/>
          </a:p>
        </p:txBody>
      </p:sp>
      <p:sp>
        <p:nvSpPr>
          <p:cNvPr id="6" name="Footer Placeholder 5">
            <a:extLst>
              <a:ext uri="{FF2B5EF4-FFF2-40B4-BE49-F238E27FC236}">
                <a16:creationId xmlns:a16="http://schemas.microsoft.com/office/drawing/2014/main" id="{DE65B289-D318-4A9C-BD6D-C44A84929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EFA0E2-2C8D-4D74-B06E-178C555F194D}"/>
              </a:ext>
            </a:extLst>
          </p:cNvPr>
          <p:cNvSpPr>
            <a:spLocks noGrp="1"/>
          </p:cNvSpPr>
          <p:nvPr>
            <p:ph type="sldNum" sz="quarter" idx="12"/>
          </p:nvPr>
        </p:nvSpPr>
        <p:spPr/>
        <p:txBody>
          <a:bodyPr/>
          <a:lstStyle/>
          <a:p>
            <a:fld id="{A0183BA4-7B10-4BE3-A0B2-A48721054ED6}" type="slidenum">
              <a:rPr lang="en-IN" smtClean="0"/>
              <a:pPr/>
              <a:t>‹#›</a:t>
            </a:fld>
            <a:endParaRPr lang="en-IN"/>
          </a:p>
        </p:txBody>
      </p:sp>
    </p:spTree>
    <p:extLst>
      <p:ext uri="{BB962C8B-B14F-4D97-AF65-F5344CB8AC3E}">
        <p14:creationId xmlns:p14="http://schemas.microsoft.com/office/powerpoint/2010/main" val="249100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167512-9A59-4F80-BDE3-E2EC9081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B3164-25AA-4E2F-9CBD-64DBB8BCE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6E2F16-F4BC-4CDE-9BA1-3FF94AA15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12017-EE5D-4064-B320-4434A6A5A13F}" type="datetime1">
              <a:rPr lang="en-IN" smtClean="0"/>
              <a:pPr/>
              <a:t>28-09-2024</a:t>
            </a:fld>
            <a:endParaRPr lang="en-IN"/>
          </a:p>
        </p:txBody>
      </p:sp>
      <p:sp>
        <p:nvSpPr>
          <p:cNvPr id="5" name="Footer Placeholder 4">
            <a:extLst>
              <a:ext uri="{FF2B5EF4-FFF2-40B4-BE49-F238E27FC236}">
                <a16:creationId xmlns:a16="http://schemas.microsoft.com/office/drawing/2014/main" id="{37B6BA1D-C155-4BD7-98A4-5C4CD141F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AFD399-70D5-46C3-AF05-F083473AF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183BA4-7B10-4BE3-A0B2-A48721054ED6}" type="slidenum">
              <a:rPr lang="en-IN" smtClean="0"/>
              <a:pPr/>
              <a:t>‹#›</a:t>
            </a:fld>
            <a:endParaRPr lang="en-IN"/>
          </a:p>
        </p:txBody>
      </p:sp>
    </p:spTree>
    <p:extLst>
      <p:ext uri="{BB962C8B-B14F-4D97-AF65-F5344CB8AC3E}">
        <p14:creationId xmlns:p14="http://schemas.microsoft.com/office/powerpoint/2010/main" val="286187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image2.jpg">
            <a:extLst>
              <a:ext uri="{FF2B5EF4-FFF2-40B4-BE49-F238E27FC236}">
                <a16:creationId xmlns:a16="http://schemas.microsoft.com/office/drawing/2014/main" id="{663F759D-B900-42CE-B030-8F4D88C8D3C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2386" y="0"/>
            <a:ext cx="2029613" cy="1632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4171B3D-41F2-4B45-860B-5E3607A31D49}"/>
              </a:ext>
            </a:extLst>
          </p:cNvPr>
          <p:cNvSpPr txBox="1"/>
          <p:nvPr/>
        </p:nvSpPr>
        <p:spPr>
          <a:xfrm>
            <a:off x="2220916" y="94410"/>
            <a:ext cx="7095897" cy="1485022"/>
          </a:xfrm>
          <a:prstGeom prst="rect">
            <a:avLst/>
          </a:prstGeom>
          <a:noFill/>
        </p:spPr>
        <p:txBody>
          <a:bodyPr wrap="square">
            <a:spAutoFit/>
          </a:bodyPr>
          <a:lstStyle/>
          <a:p>
            <a:pPr marR="16510" algn="ctr">
              <a:spcBef>
                <a:spcPts val="365"/>
              </a:spcBef>
              <a:spcAft>
                <a:spcPts val="250"/>
              </a:spcAft>
            </a:pP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Times New Roman" panose="02020603050405020304" pitchFamily="18" charset="0"/>
              </a:rPr>
              <a:t>UGC Autonomous </a:t>
            </a:r>
          </a:p>
          <a:p>
            <a:pPr marL="1143000" marR="1085850" indent="-2540" algn="ctr">
              <a:spcBef>
                <a:spcPts val="240"/>
              </a:spcBef>
              <a:spcAft>
                <a:spcPts val="250"/>
              </a:spcAft>
            </a:pPr>
            <a:r>
              <a:rPr lang="en-IN" sz="1600" b="1" dirty="0">
                <a:latin typeface="Times New Roman" panose="02020603050405020304" pitchFamily="18" charset="0"/>
                <a:ea typeface="Times New Roman" panose="02020603050405020304" pitchFamily="18" charset="0"/>
                <a:cs typeface="Mangal" panose="02040503050203030202" pitchFamily="18" charset="0"/>
              </a:rPr>
              <a:t>NBA &amp; NAAC A+ ACCREDITED</a:t>
            </a:r>
            <a:endParaRPr lang="en-IN" sz="1600" b="1" dirty="0">
              <a:latin typeface="Calibri" panose="020F0502020204030204" pitchFamily="34" charset="0"/>
              <a:ea typeface="Calibri" panose="020F0502020204030204" pitchFamily="34" charset="0"/>
              <a:cs typeface="Mangal" panose="02040503050203030202" pitchFamily="18" charset="0"/>
            </a:endParaRPr>
          </a:p>
          <a:p>
            <a:pPr marL="1143000" marR="1085850" indent="-2540" algn="ctr">
              <a:spcBef>
                <a:spcPts val="240"/>
              </a:spcBef>
              <a:spcAft>
                <a:spcPts val="250"/>
              </a:spcAf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Subtitle 2">
            <a:extLst>
              <a:ext uri="{FF2B5EF4-FFF2-40B4-BE49-F238E27FC236}">
                <a16:creationId xmlns:a16="http://schemas.microsoft.com/office/drawing/2014/main" id="{D76D3B75-5278-4020-9209-060C511363F8}"/>
              </a:ext>
            </a:extLst>
          </p:cNvPr>
          <p:cNvSpPr txBox="1">
            <a:spLocks/>
          </p:cNvSpPr>
          <p:nvPr/>
        </p:nvSpPr>
        <p:spPr>
          <a:xfrm>
            <a:off x="-1" y="2183363"/>
            <a:ext cx="12192000" cy="1108079"/>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sz="3600" b="1" dirty="0">
                <a:latin typeface="Times New Roman" panose="02020603050405020304" pitchFamily="18" charset="0"/>
                <a:cs typeface="Times New Roman" panose="02020603050405020304" pitchFamily="18" charset="0"/>
              </a:rPr>
              <a:t>Language Identification for Multilingual Machine Translation</a:t>
            </a:r>
            <a:endParaRPr lang="en-US"/>
          </a:p>
        </p:txBody>
      </p:sp>
      <p:sp>
        <p:nvSpPr>
          <p:cNvPr id="15" name="TextBox 14">
            <a:extLst>
              <a:ext uri="{FF2B5EF4-FFF2-40B4-BE49-F238E27FC236}">
                <a16:creationId xmlns:a16="http://schemas.microsoft.com/office/drawing/2014/main" id="{BBE8A074-7A92-49E2-B981-AE2FCEAEB324}"/>
              </a:ext>
            </a:extLst>
          </p:cNvPr>
          <p:cNvSpPr txBox="1"/>
          <p:nvPr/>
        </p:nvSpPr>
        <p:spPr>
          <a:xfrm>
            <a:off x="3062141" y="3320395"/>
            <a:ext cx="6067715" cy="1938992"/>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Batch No: 16 </a:t>
            </a:r>
          </a:p>
          <a:p>
            <a:pPr algn="ctr"/>
            <a:r>
              <a:rPr lang="en-US" sz="2400" b="1" dirty="0">
                <a:latin typeface="Times New Roman" pitchFamily="18" charset="0"/>
                <a:cs typeface="Times New Roman" pitchFamily="18" charset="0"/>
              </a:rPr>
              <a:t>1. T. Dileep Kumar	(21K81A7356)</a:t>
            </a:r>
          </a:p>
          <a:p>
            <a:pPr algn="ctr"/>
            <a:r>
              <a:rPr lang="en-US" sz="2400" b="1" dirty="0">
                <a:latin typeface="Times New Roman" pitchFamily="18" charset="0"/>
                <a:cs typeface="Times New Roman" pitchFamily="18" charset="0"/>
              </a:rPr>
              <a:t>2. S. Hitesh Kumar	(21K81A7353)</a:t>
            </a:r>
          </a:p>
          <a:p>
            <a:pPr algn="ctr"/>
            <a:r>
              <a:rPr lang="en-US" sz="2400" b="1" dirty="0">
                <a:latin typeface="Times New Roman" pitchFamily="18" charset="0"/>
                <a:cs typeface="Times New Roman" pitchFamily="18" charset="0"/>
              </a:rPr>
              <a:t>3. P. Ganga Prasad    (21K81A7345)</a:t>
            </a:r>
          </a:p>
          <a:p>
            <a:pPr algn="ctr"/>
            <a:endParaRPr lang="en-US" sz="2400" b="1" dirty="0">
              <a:latin typeface="Times New Roman" pitchFamily="18" charset="0"/>
              <a:cs typeface="Times New Roman" pitchFamily="18" charset="0"/>
            </a:endParaRPr>
          </a:p>
        </p:txBody>
      </p:sp>
      <p:sp>
        <p:nvSpPr>
          <p:cNvPr id="16" name="TextBox 15">
            <a:extLst>
              <a:ext uri="{FF2B5EF4-FFF2-40B4-BE49-F238E27FC236}">
                <a16:creationId xmlns:a16="http://schemas.microsoft.com/office/drawing/2014/main" id="{814846BF-F4EE-4ADF-8E6D-318E4ACE8748}"/>
              </a:ext>
            </a:extLst>
          </p:cNvPr>
          <p:cNvSpPr txBox="1"/>
          <p:nvPr/>
        </p:nvSpPr>
        <p:spPr>
          <a:xfrm>
            <a:off x="-2" y="5034909"/>
            <a:ext cx="12191999"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Under the Guidance of</a:t>
            </a:r>
          </a:p>
          <a:p>
            <a:pPr algn="ctr"/>
            <a:r>
              <a:rPr lang="en-US" sz="2400" b="1" dirty="0">
                <a:latin typeface="Times New Roman" panose="02020603050405020304" pitchFamily="18" charset="0"/>
                <a:cs typeface="Times New Roman" panose="02020603050405020304" pitchFamily="18" charset="0"/>
              </a:rPr>
              <a:t>Mrs. K. Sai Lakshmi</a:t>
            </a:r>
          </a:p>
          <a:p>
            <a:pPr algn="ctr"/>
            <a:r>
              <a:rPr lang="en-US" sz="2400" b="1" dirty="0">
                <a:latin typeface="Times New Roman" panose="02020603050405020304" pitchFamily="18" charset="0"/>
                <a:cs typeface="Times New Roman" panose="02020603050405020304" pitchFamily="18" charset="0"/>
              </a:rPr>
              <a:t>Assistant Professor</a:t>
            </a:r>
          </a:p>
          <a:p>
            <a:pPr algn="ctr"/>
            <a:r>
              <a:rPr lang="en-US" sz="2400" b="1" dirty="0">
                <a:latin typeface="Times New Roman" panose="02020603050405020304" pitchFamily="18" charset="0"/>
                <a:cs typeface="Times New Roman" panose="02020603050405020304" pitchFamily="18" charset="0"/>
              </a:rPr>
              <a:t>Department of Artificial Intelligence and Machine Learning</a:t>
            </a:r>
            <a:endParaRPr lang="en-IN" sz="2400" b="1"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69034" y="94410"/>
            <a:ext cx="1460912" cy="1240120"/>
          </a:xfrm>
          <a:prstGeom prst="rect">
            <a:avLst/>
          </a:prstGeom>
          <a:noFill/>
        </p:spPr>
      </p:pic>
      <p:sp>
        <p:nvSpPr>
          <p:cNvPr id="2" name="TextBox 1"/>
          <p:cNvSpPr txBox="1"/>
          <p:nvPr/>
        </p:nvSpPr>
        <p:spPr>
          <a:xfrm>
            <a:off x="1" y="1579432"/>
            <a:ext cx="12191998"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Department of Artificial Intelligence and Machine Learning</a:t>
            </a:r>
          </a:p>
        </p:txBody>
      </p:sp>
    </p:spTree>
    <p:extLst>
      <p:ext uri="{BB962C8B-B14F-4D97-AF65-F5344CB8AC3E}">
        <p14:creationId xmlns:p14="http://schemas.microsoft.com/office/powerpoint/2010/main" val="407281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SYSTEM MODULES </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05274" y="1203649"/>
            <a:ext cx="11728580" cy="4973314"/>
          </a:xfrm>
        </p:spPr>
        <p:txBody>
          <a:bodyPr vert="horz" lIns="91440" tIns="45720" rIns="91440" bIns="45720" rtlCol="0" anchor="t">
            <a:noAutofit/>
          </a:bodyPr>
          <a:lstStyle/>
          <a:p>
            <a:pPr marL="342900" lvl="0" indent="-342900" algn="just">
              <a:lnSpc>
                <a:spcPct val="100000"/>
              </a:lnSpc>
              <a:buFont typeface="+mj-lt"/>
              <a:buAutoNum type="arabicParenR"/>
            </a:pPr>
            <a:r>
              <a:rPr lang="en-IN" sz="2400" b="1" dirty="0">
                <a:effectLst/>
                <a:latin typeface="Times New Roman"/>
                <a:ea typeface="Calibri" panose="020F0502020204030204" pitchFamily="34" charset="0"/>
                <a:cs typeface="Times New Roman"/>
              </a:rPr>
              <a:t>Upload Language Dataset</a:t>
            </a:r>
            <a:r>
              <a:rPr lang="en-IN" sz="2400" dirty="0">
                <a:effectLst/>
                <a:latin typeface="Times New Roman"/>
                <a:ea typeface="Calibri" panose="020F0502020204030204" pitchFamily="34" charset="0"/>
                <a:cs typeface="Times New Roman"/>
              </a:rPr>
              <a:t>: using this module we will upload dataset and then remove all missing and special symbols from dataset</a:t>
            </a:r>
            <a:endParaRPr lang="en-US" dirty="0"/>
          </a:p>
          <a:p>
            <a:pPr marL="342900" lvl="0" indent="-342900" algn="just">
              <a:lnSpc>
                <a:spcPct val="100000"/>
              </a:lnSpc>
              <a:buFont typeface="+mj-lt"/>
              <a:buAutoNum type="arabicParenR"/>
            </a:pPr>
            <a:r>
              <a:rPr lang="en-IN" sz="2400" b="1" dirty="0">
                <a:effectLst/>
                <a:latin typeface="Times New Roman"/>
                <a:ea typeface="Calibri" panose="020F0502020204030204" pitchFamily="34" charset="0"/>
                <a:cs typeface="Times New Roman"/>
              </a:rPr>
              <a:t>Pre-process Dataset</a:t>
            </a:r>
            <a:r>
              <a:rPr lang="en-IN" sz="2400" dirty="0">
                <a:effectLst/>
                <a:latin typeface="Times New Roman"/>
                <a:ea typeface="Calibri" panose="020F0502020204030204" pitchFamily="34" charset="0"/>
                <a:cs typeface="Times New Roman"/>
              </a:rPr>
              <a:t>: using this module we will convert above process dataset into numeric vector by employing 3 NGRAMS technique and then convert entire text data into numeric vector and then split training data into train and test where application using 80% dataset for training and 20% for testing</a:t>
            </a:r>
          </a:p>
          <a:p>
            <a:pPr marL="342900" lvl="0" indent="-342900" algn="just">
              <a:lnSpc>
                <a:spcPct val="100000"/>
              </a:lnSpc>
              <a:buFont typeface="+mj-lt"/>
              <a:buAutoNum type="arabicParenR"/>
            </a:pPr>
            <a:r>
              <a:rPr lang="en-IN" sz="2400" b="1" dirty="0">
                <a:effectLst/>
                <a:latin typeface="Times New Roman"/>
                <a:ea typeface="Calibri" panose="020F0502020204030204" pitchFamily="34" charset="0"/>
                <a:cs typeface="Times New Roman"/>
              </a:rPr>
              <a:t>Train KNN Algorithm</a:t>
            </a:r>
            <a:r>
              <a:rPr lang="en-IN" sz="2400" dirty="0">
                <a:effectLst/>
                <a:latin typeface="Times New Roman"/>
                <a:ea typeface="Calibri" panose="020F0502020204030204" pitchFamily="34" charset="0"/>
                <a:cs typeface="Times New Roman"/>
              </a:rPr>
              <a:t>: 80% training data will be input to KNN algorithm to train a model and this model will be applied on 20% test data to calculate prediction accuracy</a:t>
            </a:r>
          </a:p>
          <a:p>
            <a:pPr marL="342900" lvl="0" indent="-342900" algn="just">
              <a:lnSpc>
                <a:spcPct val="100000"/>
              </a:lnSpc>
              <a:spcAft>
                <a:spcPts val="800"/>
              </a:spcAft>
              <a:buFont typeface="+mj-lt"/>
              <a:buAutoNum type="arabicParenR"/>
            </a:pPr>
            <a:r>
              <a:rPr lang="en-IN" sz="2400" b="1" dirty="0">
                <a:effectLst/>
                <a:latin typeface="Times New Roman"/>
                <a:ea typeface="Calibri" panose="020F0502020204030204" pitchFamily="34" charset="0"/>
                <a:cs typeface="Times New Roman"/>
              </a:rPr>
              <a:t>Train SVM Algorithm</a:t>
            </a:r>
            <a:r>
              <a:rPr lang="en-IN" sz="2400" dirty="0">
                <a:effectLst/>
                <a:latin typeface="Times New Roman"/>
                <a:ea typeface="Calibri" panose="020F0502020204030204" pitchFamily="34" charset="0"/>
                <a:cs typeface="Times New Roman"/>
              </a:rPr>
              <a:t>: 80% training data will be input to SVM algorithm to train a model and this model will be applied on 20% test data to calculate prediction accuracy</a:t>
            </a:r>
          </a:p>
          <a:p>
            <a:pPr marL="457200" indent="-457200" algn="just">
              <a:lnSpc>
                <a:spcPct val="100000"/>
              </a:lnSpc>
              <a:spcAft>
                <a:spcPts val="800"/>
              </a:spcAft>
              <a:buFont typeface="Calibri Light"/>
              <a:buAutoNum type="arabicParenR"/>
            </a:pPr>
            <a:endParaRPr lang="en-IN" sz="2400" dirty="0">
              <a:effectLst/>
              <a:latin typeface="Times New Roman"/>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aren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kern="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10</a:t>
            </a:fld>
            <a:endParaRPr lang="en-IN"/>
          </a:p>
        </p:txBody>
      </p:sp>
    </p:spTree>
    <p:extLst>
      <p:ext uri="{BB962C8B-B14F-4D97-AF65-F5344CB8AC3E}">
        <p14:creationId xmlns:p14="http://schemas.microsoft.com/office/powerpoint/2010/main" val="142973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SYSTEM MODULES </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05274" y="1203649"/>
            <a:ext cx="11728580" cy="4973314"/>
          </a:xfrm>
        </p:spPr>
        <p:txBody>
          <a:bodyPr vert="horz" lIns="91440" tIns="45720" rIns="91440" bIns="45720" rtlCol="0" anchor="t">
            <a:noAutofit/>
          </a:bodyPr>
          <a:lstStyle/>
          <a:p>
            <a:pPr marL="0" indent="0" algn="just">
              <a:lnSpc>
                <a:spcPct val="100000"/>
              </a:lnSpc>
              <a:buNone/>
            </a:pPr>
            <a:r>
              <a:rPr lang="en-IN" sz="2400" b="1" dirty="0">
                <a:latin typeface="Times New Roman"/>
                <a:ea typeface="+mn-lt"/>
                <a:cs typeface="+mn-lt"/>
              </a:rPr>
              <a:t>5) Train Random Forest Algorithm:</a:t>
            </a:r>
            <a:r>
              <a:rPr lang="en-IN" sz="2400" dirty="0">
                <a:latin typeface="Times New Roman"/>
                <a:ea typeface="+mn-lt"/>
                <a:cs typeface="+mn-lt"/>
              </a:rPr>
              <a:t> 80% training data will be input to Random Forest algorithm to train a model and this model will be applied on 20% test data to calculate prediction accuracy</a:t>
            </a:r>
            <a:endParaRPr lang="en-IN" sz="2400" dirty="0">
              <a:latin typeface="Times New Roman"/>
              <a:ea typeface="+mn-lt"/>
              <a:cs typeface="Times New Roman" panose="02020603050405020304" pitchFamily="18" charset="0"/>
            </a:endParaRPr>
          </a:p>
          <a:p>
            <a:pPr marL="0" indent="0" algn="just">
              <a:lnSpc>
                <a:spcPct val="100000"/>
              </a:lnSpc>
              <a:buNone/>
            </a:pPr>
            <a:r>
              <a:rPr lang="en-IN" sz="2400" b="1" dirty="0">
                <a:latin typeface="Times New Roman"/>
                <a:ea typeface="+mn-lt"/>
                <a:cs typeface="+mn-lt"/>
              </a:rPr>
              <a:t>6)  Comparison Graph:</a:t>
            </a:r>
            <a:r>
              <a:rPr lang="en-IN" sz="2400" dirty="0">
                <a:latin typeface="Times New Roman"/>
                <a:ea typeface="+mn-lt"/>
                <a:cs typeface="+mn-lt"/>
              </a:rPr>
              <a:t> will plot comparison between all algorithms</a:t>
            </a:r>
            <a:endParaRPr lang="en-IN" sz="2400" dirty="0">
              <a:latin typeface="Times New Roman"/>
              <a:cs typeface="Calibri"/>
            </a:endParaRPr>
          </a:p>
          <a:p>
            <a:pPr marL="0" indent="0" algn="just">
              <a:lnSpc>
                <a:spcPct val="100000"/>
              </a:lnSpc>
              <a:spcAft>
                <a:spcPts val="800"/>
              </a:spcAft>
              <a:buNone/>
            </a:pPr>
            <a:r>
              <a:rPr lang="en-IN" sz="2400" b="1" dirty="0">
                <a:latin typeface="Times New Roman"/>
                <a:ea typeface="+mn-lt"/>
                <a:cs typeface="+mn-lt"/>
              </a:rPr>
              <a:t>7) Language Detection &amp; Translation:</a:t>
            </a:r>
            <a:r>
              <a:rPr lang="en-IN" sz="2400" dirty="0">
                <a:latin typeface="Times New Roman"/>
                <a:ea typeface="+mn-lt"/>
                <a:cs typeface="+mn-lt"/>
              </a:rPr>
              <a:t> here user can enter some text line and then application will predict language name and then translate that language into English using Google Translator.</a:t>
            </a:r>
            <a:endParaRPr lang="en-IN" sz="2400" dirty="0">
              <a:effectLst/>
              <a:latin typeface="Times New Roman"/>
              <a:ea typeface="Calibri" panose="020F0502020204030204" pitchFamily="34" charset="0"/>
              <a:cs typeface="Times New Roman" panose="02020603050405020304" pitchFamily="18" charset="0"/>
            </a:endParaRPr>
          </a:p>
          <a:p>
            <a:pPr marL="0" indent="0">
              <a:buNone/>
            </a:pPr>
            <a:endParaRPr lang="en-IN" sz="1800" kern="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11</a:t>
            </a:fld>
            <a:endParaRPr lang="en-IN"/>
          </a:p>
        </p:txBody>
      </p:sp>
    </p:spTree>
    <p:extLst>
      <p:ext uri="{BB962C8B-B14F-4D97-AF65-F5344CB8AC3E}">
        <p14:creationId xmlns:p14="http://schemas.microsoft.com/office/powerpoint/2010/main" val="965677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DETAILED DESIGN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6" cy="49733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USE CASE DIAGRAM:</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12</a:t>
            </a:fld>
            <a:endParaRPr lang="en-IN"/>
          </a:p>
        </p:txBody>
      </p:sp>
      <p:pic>
        <p:nvPicPr>
          <p:cNvPr id="7" name="Picture 6">
            <a:extLst>
              <a:ext uri="{FF2B5EF4-FFF2-40B4-BE49-F238E27FC236}">
                <a16:creationId xmlns:a16="http://schemas.microsoft.com/office/drawing/2014/main" id="{2597CEF8-0797-FF04-E299-C6502BCBAC1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45633" y="1144270"/>
            <a:ext cx="5334000" cy="5577205"/>
          </a:xfrm>
          <a:prstGeom prst="rect">
            <a:avLst/>
          </a:prstGeom>
          <a:noFill/>
          <a:ln>
            <a:noFill/>
          </a:ln>
        </p:spPr>
      </p:pic>
    </p:spTree>
    <p:extLst>
      <p:ext uri="{BB962C8B-B14F-4D97-AF65-F5344CB8AC3E}">
        <p14:creationId xmlns:p14="http://schemas.microsoft.com/office/powerpoint/2010/main" val="1415742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DETAILED DESIGN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6" cy="49733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SEQUENCE DIAGRAM:</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13</a:t>
            </a:fld>
            <a:endParaRPr lang="en-IN"/>
          </a:p>
        </p:txBody>
      </p:sp>
      <p:pic>
        <p:nvPicPr>
          <p:cNvPr id="8" name="Picture 7">
            <a:extLst>
              <a:ext uri="{FF2B5EF4-FFF2-40B4-BE49-F238E27FC236}">
                <a16:creationId xmlns:a16="http://schemas.microsoft.com/office/drawing/2014/main" id="{6AD7B6CE-2887-0CA2-A232-0FFE407B5C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7165" y="1725298"/>
            <a:ext cx="8697671" cy="4996177"/>
          </a:xfrm>
          <a:prstGeom prst="rect">
            <a:avLst/>
          </a:prstGeom>
          <a:noFill/>
          <a:ln>
            <a:noFill/>
          </a:ln>
        </p:spPr>
      </p:pic>
    </p:spTree>
    <p:extLst>
      <p:ext uri="{BB962C8B-B14F-4D97-AF65-F5344CB8AC3E}">
        <p14:creationId xmlns:p14="http://schemas.microsoft.com/office/powerpoint/2010/main" val="282239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DETAILED DESIGN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6" cy="49733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COLLABORATION DIAGRAM:</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14</a:t>
            </a:fld>
            <a:endParaRPr lang="en-IN"/>
          </a:p>
        </p:txBody>
      </p:sp>
      <p:pic>
        <p:nvPicPr>
          <p:cNvPr id="6" name="Picture 5">
            <a:extLst>
              <a:ext uri="{FF2B5EF4-FFF2-40B4-BE49-F238E27FC236}">
                <a16:creationId xmlns:a16="http://schemas.microsoft.com/office/drawing/2014/main" id="{198A6DB1-67CA-375C-934C-0DB3BF4D85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665605"/>
            <a:ext cx="5731510" cy="4690745"/>
          </a:xfrm>
          <a:prstGeom prst="rect">
            <a:avLst/>
          </a:prstGeom>
          <a:noFill/>
          <a:ln>
            <a:noFill/>
          </a:ln>
        </p:spPr>
      </p:pic>
    </p:spTree>
    <p:extLst>
      <p:ext uri="{BB962C8B-B14F-4D97-AF65-F5344CB8AC3E}">
        <p14:creationId xmlns:p14="http://schemas.microsoft.com/office/powerpoint/2010/main" val="47591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DETAILED DESIGN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6" cy="49733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COMPONENT DIAGRAM:</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15</a:t>
            </a:fld>
            <a:endParaRPr lang="en-IN"/>
          </a:p>
        </p:txBody>
      </p:sp>
      <p:pic>
        <p:nvPicPr>
          <p:cNvPr id="7" name="Picture 6">
            <a:extLst>
              <a:ext uri="{FF2B5EF4-FFF2-40B4-BE49-F238E27FC236}">
                <a16:creationId xmlns:a16="http://schemas.microsoft.com/office/drawing/2014/main" id="{EE518DD4-39D0-BC1E-298C-57C9B491E7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3737" y="1670180"/>
            <a:ext cx="5724525" cy="4870578"/>
          </a:xfrm>
          <a:prstGeom prst="rect">
            <a:avLst/>
          </a:prstGeom>
          <a:noFill/>
          <a:ln>
            <a:noFill/>
          </a:ln>
        </p:spPr>
      </p:pic>
    </p:spTree>
    <p:extLst>
      <p:ext uri="{BB962C8B-B14F-4D97-AF65-F5344CB8AC3E}">
        <p14:creationId xmlns:p14="http://schemas.microsoft.com/office/powerpoint/2010/main" val="151001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FLOW CHART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6" cy="49733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ACTIVITY DIAGRAM:</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16</a:t>
            </a:fld>
            <a:endParaRPr lang="en-IN"/>
          </a:p>
        </p:txBody>
      </p:sp>
      <p:grpSp>
        <p:nvGrpSpPr>
          <p:cNvPr id="6" name="Group 5">
            <a:extLst>
              <a:ext uri="{FF2B5EF4-FFF2-40B4-BE49-F238E27FC236}">
                <a16:creationId xmlns:a16="http://schemas.microsoft.com/office/drawing/2014/main" id="{00C4C4F1-1E73-AF56-5E55-573A08B1924E}"/>
              </a:ext>
            </a:extLst>
          </p:cNvPr>
          <p:cNvGrpSpPr/>
          <p:nvPr/>
        </p:nvGrpSpPr>
        <p:grpSpPr>
          <a:xfrm>
            <a:off x="3301209" y="1611268"/>
            <a:ext cx="5822847" cy="5110207"/>
            <a:chOff x="0" y="-1"/>
            <a:chExt cx="1933576" cy="4393592"/>
          </a:xfrm>
        </p:grpSpPr>
        <p:sp>
          <p:nvSpPr>
            <p:cNvPr id="8" name="Oval 7">
              <a:extLst>
                <a:ext uri="{FF2B5EF4-FFF2-40B4-BE49-F238E27FC236}">
                  <a16:creationId xmlns:a16="http://schemas.microsoft.com/office/drawing/2014/main" id="{505F2E6B-02D6-6A55-7ABA-850A86FA106B}"/>
                </a:ext>
              </a:extLst>
            </p:cNvPr>
            <p:cNvSpPr/>
            <p:nvPr/>
          </p:nvSpPr>
          <p:spPr>
            <a:xfrm>
              <a:off x="302381" y="-1"/>
              <a:ext cx="1333500" cy="3238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100" kern="0">
                  <a:solidFill>
                    <a:srgbClr val="000000"/>
                  </a:solidFill>
                  <a:effectLst/>
                  <a:ea typeface="Calibri" panose="020F0502020204030204" pitchFamily="34" charset="0"/>
                  <a:cs typeface="Times New Roman" panose="02020603050405020304" pitchFamily="18" charset="0"/>
                </a:rPr>
                <a:t>Start</a:t>
              </a:r>
              <a:endParaRPr lang="en-IN" sz="1100" kern="0">
                <a:effectLst/>
                <a:ea typeface="Calibri" panose="020F0502020204030204" pitchFamily="34"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AD60A595-A0EB-2904-21ED-53140C5B47C1}"/>
                </a:ext>
              </a:extLst>
            </p:cNvPr>
            <p:cNvSpPr/>
            <p:nvPr/>
          </p:nvSpPr>
          <p:spPr>
            <a:xfrm>
              <a:off x="1" y="732546"/>
              <a:ext cx="1933575" cy="381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0">
                  <a:solidFill>
                    <a:srgbClr val="000000"/>
                  </a:solidFill>
                  <a:effectLst/>
                  <a:ea typeface="Calibri" panose="020F0502020204030204" pitchFamily="34" charset="0"/>
                  <a:cs typeface="Times New Roman" panose="02020603050405020304" pitchFamily="18" charset="0"/>
                </a:rPr>
                <a:t>Upload Language Dataset</a:t>
              </a:r>
              <a:endParaRPr lang="en-IN" sz="1100" kern="0">
                <a:effectLst/>
                <a:ea typeface="Calibri" panose="020F0502020204030204" pitchFamily="34"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D8AD963D-C4B6-CD1B-5886-C0E798DF0D90}"/>
                </a:ext>
              </a:extLst>
            </p:cNvPr>
            <p:cNvSpPr/>
            <p:nvPr/>
          </p:nvSpPr>
          <p:spPr>
            <a:xfrm>
              <a:off x="0" y="1489123"/>
              <a:ext cx="1933575" cy="381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0">
                  <a:solidFill>
                    <a:srgbClr val="000000"/>
                  </a:solidFill>
                  <a:effectLst/>
                  <a:ea typeface="Calibri" panose="020F0502020204030204" pitchFamily="34" charset="0"/>
                  <a:cs typeface="Times New Roman" panose="02020603050405020304" pitchFamily="18" charset="0"/>
                </a:rPr>
                <a:t>Preprocess Dataset</a:t>
              </a:r>
              <a:endParaRPr lang="en-IN" sz="1100" kern="0">
                <a:effectLst/>
                <a:ea typeface="Calibri" panose="020F0502020204030204" pitchFamily="34"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76C7B16-39A0-F7FE-255A-AA88D0EC8985}"/>
                </a:ext>
              </a:extLst>
            </p:cNvPr>
            <p:cNvSpPr/>
            <p:nvPr/>
          </p:nvSpPr>
          <p:spPr>
            <a:xfrm>
              <a:off x="0" y="2254788"/>
              <a:ext cx="1933575" cy="381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0">
                  <a:solidFill>
                    <a:srgbClr val="000000"/>
                  </a:solidFill>
                  <a:effectLst/>
                  <a:ea typeface="Calibri" panose="020F0502020204030204" pitchFamily="34" charset="0"/>
                  <a:cs typeface="Times New Roman" panose="02020603050405020304" pitchFamily="18" charset="0"/>
                </a:rPr>
                <a:t>Train KNN Algorithm</a:t>
              </a:r>
              <a:endParaRPr lang="en-IN" sz="1100" kern="0">
                <a:effectLst/>
                <a:ea typeface="Calibri" panose="020F0502020204030204" pitchFamily="34"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C1DDD8C9-E2D5-297C-517E-208065B88A7C}"/>
                </a:ext>
              </a:extLst>
            </p:cNvPr>
            <p:cNvSpPr/>
            <p:nvPr/>
          </p:nvSpPr>
          <p:spPr>
            <a:xfrm>
              <a:off x="0" y="3617596"/>
              <a:ext cx="1933575" cy="381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0">
                  <a:solidFill>
                    <a:srgbClr val="000000"/>
                  </a:solidFill>
                  <a:effectLst/>
                  <a:ea typeface="Calibri" panose="020F0502020204030204" pitchFamily="34" charset="0"/>
                  <a:cs typeface="Times New Roman" panose="02020603050405020304" pitchFamily="18" charset="0"/>
                </a:rPr>
                <a:t>Train Random Forest Algorithm</a:t>
              </a:r>
              <a:endParaRPr lang="en-IN" sz="1100" kern="0">
                <a:effectLst/>
                <a:ea typeface="Calibri" panose="020F0502020204030204" pitchFamily="34"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A1E0460E-A240-4365-E6FA-320190A04906}"/>
                </a:ext>
              </a:extLst>
            </p:cNvPr>
            <p:cNvSpPr/>
            <p:nvPr/>
          </p:nvSpPr>
          <p:spPr>
            <a:xfrm>
              <a:off x="0" y="2947184"/>
              <a:ext cx="1933575" cy="381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0">
                  <a:solidFill>
                    <a:srgbClr val="000000"/>
                  </a:solidFill>
                  <a:effectLst/>
                  <a:ea typeface="Calibri" panose="020F0502020204030204" pitchFamily="34" charset="0"/>
                  <a:cs typeface="Times New Roman" panose="02020603050405020304" pitchFamily="18" charset="0"/>
                </a:rPr>
                <a:t>Train SVM Algorithm</a:t>
              </a:r>
              <a:endParaRPr lang="en-IN" sz="1100" kern="0">
                <a:effectLst/>
                <a:ea typeface="Calibri" panose="020F0502020204030204" pitchFamily="34"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BB7D1CFE-8CAA-181C-5C7E-5D8124FF59F7}"/>
                </a:ext>
              </a:extLst>
            </p:cNvPr>
            <p:cNvCxnSpPr>
              <a:stCxn id="8" idx="4"/>
              <a:endCxn id="9" idx="0"/>
            </p:cNvCxnSpPr>
            <p:nvPr/>
          </p:nvCxnSpPr>
          <p:spPr>
            <a:xfrm flipH="1">
              <a:off x="966788" y="323849"/>
              <a:ext cx="2342" cy="4086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CF753AC-E2D4-CF77-C673-61601C07C81C}"/>
                </a:ext>
              </a:extLst>
            </p:cNvPr>
            <p:cNvCxnSpPr>
              <a:stCxn id="9" idx="2"/>
              <a:endCxn id="10" idx="0"/>
            </p:cNvCxnSpPr>
            <p:nvPr/>
          </p:nvCxnSpPr>
          <p:spPr>
            <a:xfrm flipH="1">
              <a:off x="966788" y="1113546"/>
              <a:ext cx="1" cy="375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835A5B6-4F07-82A0-E3B5-65922F749F45}"/>
                </a:ext>
              </a:extLst>
            </p:cNvPr>
            <p:cNvCxnSpPr>
              <a:cxnSpLocks/>
              <a:stCxn id="10" idx="2"/>
            </p:cNvCxnSpPr>
            <p:nvPr/>
          </p:nvCxnSpPr>
          <p:spPr>
            <a:xfrm>
              <a:off x="966788" y="1870123"/>
              <a:ext cx="2343" cy="402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DF79570-545F-17EE-C35F-FE916DED1879}"/>
                </a:ext>
              </a:extLst>
            </p:cNvPr>
            <p:cNvCxnSpPr>
              <a:cxnSpLocks/>
              <a:endCxn id="13" idx="0"/>
            </p:cNvCxnSpPr>
            <p:nvPr/>
          </p:nvCxnSpPr>
          <p:spPr>
            <a:xfrm>
              <a:off x="966788" y="2628170"/>
              <a:ext cx="0" cy="319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C334668-D5F0-220E-A5DE-A588254A108F}"/>
                </a:ext>
              </a:extLst>
            </p:cNvPr>
            <p:cNvCxnSpPr>
              <a:cxnSpLocks/>
              <a:stCxn id="13" idx="2"/>
            </p:cNvCxnSpPr>
            <p:nvPr/>
          </p:nvCxnSpPr>
          <p:spPr>
            <a:xfrm flipH="1">
              <a:off x="966787" y="3328184"/>
              <a:ext cx="1" cy="303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39B1DD3-6240-9D6C-E28F-0C416E3D9071}"/>
                </a:ext>
              </a:extLst>
            </p:cNvPr>
            <p:cNvCxnSpPr/>
            <p:nvPr/>
          </p:nvCxnSpPr>
          <p:spPr>
            <a:xfrm flipH="1">
              <a:off x="951947" y="4018014"/>
              <a:ext cx="1" cy="375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808979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FLOW CHART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6" cy="49733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ACTIVITY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17</a:t>
            </a:fld>
            <a:endParaRPr lang="en-IN"/>
          </a:p>
        </p:txBody>
      </p:sp>
      <p:grpSp>
        <p:nvGrpSpPr>
          <p:cNvPr id="7" name="Group 6">
            <a:extLst>
              <a:ext uri="{FF2B5EF4-FFF2-40B4-BE49-F238E27FC236}">
                <a16:creationId xmlns:a16="http://schemas.microsoft.com/office/drawing/2014/main" id="{00C4C4F1-1E73-AF56-5E55-573A08B1924E}"/>
              </a:ext>
            </a:extLst>
          </p:cNvPr>
          <p:cNvGrpSpPr/>
          <p:nvPr/>
        </p:nvGrpSpPr>
        <p:grpSpPr>
          <a:xfrm>
            <a:off x="3276628" y="2136351"/>
            <a:ext cx="5872009" cy="2753537"/>
            <a:chOff x="0" y="4018014"/>
            <a:chExt cx="1933576" cy="2273470"/>
          </a:xfrm>
        </p:grpSpPr>
        <p:sp>
          <p:nvSpPr>
            <p:cNvPr id="30" name="Rectangle: Rounded Corners 29">
              <a:extLst>
                <a:ext uri="{FF2B5EF4-FFF2-40B4-BE49-F238E27FC236}">
                  <a16:creationId xmlns:a16="http://schemas.microsoft.com/office/drawing/2014/main" id="{AFD9A6E8-F99D-0150-7289-5D3D9940CDC8}"/>
                </a:ext>
              </a:extLst>
            </p:cNvPr>
            <p:cNvSpPr/>
            <p:nvPr/>
          </p:nvSpPr>
          <p:spPr>
            <a:xfrm>
              <a:off x="0" y="4383261"/>
              <a:ext cx="1933575" cy="381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0">
                  <a:solidFill>
                    <a:srgbClr val="000000"/>
                  </a:solidFill>
                  <a:effectLst/>
                  <a:ea typeface="Calibri" panose="020F0502020204030204" pitchFamily="34" charset="0"/>
                  <a:cs typeface="Times New Roman" panose="02020603050405020304" pitchFamily="18" charset="0"/>
                </a:rPr>
                <a:t>Comparison Graph</a:t>
              </a:r>
              <a:endParaRPr lang="en-IN" sz="1100" kern="0">
                <a:effectLst/>
                <a:ea typeface="Calibri" panose="020F0502020204030204" pitchFamily="34" charset="0"/>
                <a:cs typeface="Times New Roman" panose="02020603050405020304" pitchFamily="18" charset="0"/>
              </a:endParaRPr>
            </a:p>
          </p:txBody>
        </p:sp>
        <p:sp>
          <p:nvSpPr>
            <p:cNvPr id="31" name="Rectangle: Rounded Corners 30">
              <a:extLst>
                <a:ext uri="{FF2B5EF4-FFF2-40B4-BE49-F238E27FC236}">
                  <a16:creationId xmlns:a16="http://schemas.microsoft.com/office/drawing/2014/main" id="{EC4BF979-24F4-6D92-85A0-7A27B4F3B67B}"/>
                </a:ext>
              </a:extLst>
            </p:cNvPr>
            <p:cNvSpPr/>
            <p:nvPr/>
          </p:nvSpPr>
          <p:spPr>
            <a:xfrm>
              <a:off x="1" y="5139838"/>
              <a:ext cx="1933575" cy="38100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IN" sz="1100" kern="0">
                  <a:solidFill>
                    <a:srgbClr val="000000"/>
                  </a:solidFill>
                  <a:effectLst/>
                  <a:ea typeface="Calibri" panose="020F0502020204030204" pitchFamily="34" charset="0"/>
                  <a:cs typeface="Times New Roman" panose="02020603050405020304" pitchFamily="18" charset="0"/>
                </a:rPr>
                <a:t>Language Detection &amp; Translation</a:t>
              </a:r>
              <a:endParaRPr lang="en-IN" sz="1100" kern="0">
                <a:effectLst/>
                <a:ea typeface="Calibri" panose="020F0502020204030204" pitchFamily="34" charset="0"/>
                <a:cs typeface="Times New Roman" panose="02020603050405020304" pitchFamily="18" charset="0"/>
              </a:endParaRPr>
            </a:p>
          </p:txBody>
        </p:sp>
        <p:sp>
          <p:nvSpPr>
            <p:cNvPr id="32" name="Oval 31">
              <a:extLst>
                <a:ext uri="{FF2B5EF4-FFF2-40B4-BE49-F238E27FC236}">
                  <a16:creationId xmlns:a16="http://schemas.microsoft.com/office/drawing/2014/main" id="{51DA7CC6-17AF-27AE-15AC-B90125F8C040}"/>
                </a:ext>
              </a:extLst>
            </p:cNvPr>
            <p:cNvSpPr/>
            <p:nvPr/>
          </p:nvSpPr>
          <p:spPr>
            <a:xfrm>
              <a:off x="300037" y="5967634"/>
              <a:ext cx="1333500" cy="3238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1100" kern="0">
                  <a:solidFill>
                    <a:srgbClr val="000000"/>
                  </a:solidFill>
                  <a:effectLst/>
                  <a:ea typeface="Calibri" panose="020F0502020204030204" pitchFamily="34" charset="0"/>
                  <a:cs typeface="Times New Roman" panose="02020603050405020304" pitchFamily="18" charset="0"/>
                </a:rPr>
                <a:t>End</a:t>
              </a:r>
              <a:endParaRPr lang="en-IN" sz="1100" kern="0">
                <a:effectLst/>
                <a:ea typeface="Calibri" panose="020F0502020204030204" pitchFamily="34"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39B1DD3-6240-9D6C-E28F-0C416E3D9071}"/>
                </a:ext>
              </a:extLst>
            </p:cNvPr>
            <p:cNvCxnSpPr/>
            <p:nvPr/>
          </p:nvCxnSpPr>
          <p:spPr>
            <a:xfrm flipH="1">
              <a:off x="951947" y="4018014"/>
              <a:ext cx="1" cy="375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F7D649F9-45E3-8E2F-B91E-24CE317B2F5A}"/>
                </a:ext>
              </a:extLst>
            </p:cNvPr>
            <p:cNvCxnSpPr/>
            <p:nvPr/>
          </p:nvCxnSpPr>
          <p:spPr>
            <a:xfrm flipH="1">
              <a:off x="951948" y="4784920"/>
              <a:ext cx="1" cy="375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5E0E5ABC-A64A-9FE1-7792-AC9CA4D5A4D7}"/>
                </a:ext>
              </a:extLst>
            </p:cNvPr>
            <p:cNvCxnSpPr>
              <a:cxnSpLocks/>
              <a:endCxn id="32" idx="0"/>
            </p:cNvCxnSpPr>
            <p:nvPr/>
          </p:nvCxnSpPr>
          <p:spPr>
            <a:xfrm>
              <a:off x="966787" y="5498564"/>
              <a:ext cx="0" cy="469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647623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FLOW CHART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302839" y="942343"/>
            <a:ext cx="11958736" cy="497331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 FLOW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18</a:t>
            </a:fld>
            <a:endParaRPr lang="en-IN"/>
          </a:p>
        </p:txBody>
      </p:sp>
      <p:grpSp>
        <p:nvGrpSpPr>
          <p:cNvPr id="8" name="Group 7">
            <a:extLst>
              <a:ext uri="{FF2B5EF4-FFF2-40B4-BE49-F238E27FC236}">
                <a16:creationId xmlns:a16="http://schemas.microsoft.com/office/drawing/2014/main" id="{BE183067-5772-625E-2B34-3745AFFD23F1}"/>
              </a:ext>
            </a:extLst>
          </p:cNvPr>
          <p:cNvGrpSpPr/>
          <p:nvPr/>
        </p:nvGrpSpPr>
        <p:grpSpPr>
          <a:xfrm>
            <a:off x="838200" y="1739240"/>
            <a:ext cx="10515599" cy="4626942"/>
            <a:chOff x="0" y="0"/>
            <a:chExt cx="9580099" cy="4135902"/>
          </a:xfrm>
        </p:grpSpPr>
        <p:sp>
          <p:nvSpPr>
            <p:cNvPr id="9" name="Rectangle 8">
              <a:extLst>
                <a:ext uri="{FF2B5EF4-FFF2-40B4-BE49-F238E27FC236}">
                  <a16:creationId xmlns:a16="http://schemas.microsoft.com/office/drawing/2014/main" id="{CBC1BDB0-D929-8E09-45BB-53D6722BEA08}"/>
                </a:ext>
              </a:extLst>
            </p:cNvPr>
            <p:cNvSpPr/>
            <p:nvPr/>
          </p:nvSpPr>
          <p:spPr>
            <a:xfrm>
              <a:off x="0" y="0"/>
              <a:ext cx="1505243" cy="81592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6000"/>
                </a:lnSpc>
                <a:spcAft>
                  <a:spcPts val="800"/>
                </a:spcAft>
              </a:pPr>
              <a:r>
                <a:rPr lang="en-US" sz="1800" kern="1200">
                  <a:solidFill>
                    <a:srgbClr val="000000"/>
                  </a:solidFill>
                  <a:effectLst/>
                  <a:ea typeface="Calibri" panose="020F0502020204030204" pitchFamily="34" charset="0"/>
                  <a:cs typeface="Times New Roman" panose="02020603050405020304" pitchFamily="18" charset="0"/>
                </a:rPr>
                <a:t>User</a:t>
              </a:r>
              <a:endParaRPr lang="en-IN" sz="1100" kern="0">
                <a:effectLst/>
                <a:ea typeface="Calibri" panose="020F0502020204030204" pitchFamily="34" charset="0"/>
                <a:cs typeface="Times New Roman" panose="02020603050405020304" pitchFamily="18" charset="0"/>
              </a:endParaRPr>
            </a:p>
          </p:txBody>
        </p:sp>
        <p:sp>
          <p:nvSpPr>
            <p:cNvPr id="10" name="Oval 9">
              <a:extLst>
                <a:ext uri="{FF2B5EF4-FFF2-40B4-BE49-F238E27FC236}">
                  <a16:creationId xmlns:a16="http://schemas.microsoft.com/office/drawing/2014/main" id="{021D7F57-7C61-72A0-1512-9982D6A19D83}"/>
                </a:ext>
              </a:extLst>
            </p:cNvPr>
            <p:cNvSpPr/>
            <p:nvPr/>
          </p:nvSpPr>
          <p:spPr>
            <a:xfrm>
              <a:off x="7835705" y="3362179"/>
              <a:ext cx="1744394" cy="77372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06000"/>
                </a:lnSpc>
                <a:spcAft>
                  <a:spcPts val="800"/>
                </a:spcAft>
              </a:pPr>
              <a:r>
                <a:rPr lang="en-US" sz="1800" kern="1200">
                  <a:solidFill>
                    <a:srgbClr val="000000"/>
                  </a:solidFill>
                  <a:effectLst/>
                  <a:ea typeface="Calibri" panose="020F0502020204030204" pitchFamily="34" charset="0"/>
                  <a:cs typeface="Times New Roman" panose="02020603050405020304" pitchFamily="18" charset="0"/>
                </a:rPr>
                <a:t>System</a:t>
              </a:r>
              <a:endParaRPr lang="en-IN" sz="1100" kern="0">
                <a:effectLst/>
                <a:ea typeface="Calibri" panose="020F0502020204030204" pitchFamily="34" charset="0"/>
                <a:cs typeface="Times New Roman" panose="02020603050405020304" pitchFamily="18" charset="0"/>
              </a:endParaRPr>
            </a:p>
          </p:txBody>
        </p:sp>
        <p:cxnSp>
          <p:nvCxnSpPr>
            <p:cNvPr id="11" name="Connector: Elbow 10">
              <a:extLst>
                <a:ext uri="{FF2B5EF4-FFF2-40B4-BE49-F238E27FC236}">
                  <a16:creationId xmlns:a16="http://schemas.microsoft.com/office/drawing/2014/main" id="{AF0967AA-265C-D653-3888-B05628524908}"/>
                </a:ext>
              </a:extLst>
            </p:cNvPr>
            <p:cNvCxnSpPr>
              <a:stCxn id="9" idx="3"/>
              <a:endCxn id="10" idx="0"/>
            </p:cNvCxnSpPr>
            <p:nvPr/>
          </p:nvCxnSpPr>
          <p:spPr>
            <a:xfrm>
              <a:off x="1505243" y="407963"/>
              <a:ext cx="7202659" cy="295421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424DE4C9-F70B-E84E-47F3-2E6778190740}"/>
                </a:ext>
              </a:extLst>
            </p:cNvPr>
            <p:cNvCxnSpPr>
              <a:stCxn id="9" idx="2"/>
              <a:endCxn id="10" idx="2"/>
            </p:cNvCxnSpPr>
            <p:nvPr/>
          </p:nvCxnSpPr>
          <p:spPr>
            <a:xfrm rot="16200000" flipH="1">
              <a:off x="2827606" y="-1259059"/>
              <a:ext cx="2933115" cy="7083083"/>
            </a:xfrm>
            <a:prstGeom prst="bentConnector2">
              <a:avLst/>
            </a:prstGeom>
          </p:spPr>
          <p:style>
            <a:lnRef idx="1">
              <a:schemeClr val="dk1"/>
            </a:lnRef>
            <a:fillRef idx="0">
              <a:schemeClr val="dk1"/>
            </a:fillRef>
            <a:effectRef idx="0">
              <a:schemeClr val="dk1"/>
            </a:effectRef>
            <a:fontRef idx="minor">
              <a:schemeClr val="tx1"/>
            </a:fontRef>
          </p:style>
        </p:cxnSp>
        <p:sp>
          <p:nvSpPr>
            <p:cNvPr id="13" name="TextBox 35">
              <a:extLst>
                <a:ext uri="{FF2B5EF4-FFF2-40B4-BE49-F238E27FC236}">
                  <a16:creationId xmlns:a16="http://schemas.microsoft.com/office/drawing/2014/main" id="{D9285C9B-F3D7-4A58-C882-55DF6E35CEDF}"/>
                </a:ext>
              </a:extLst>
            </p:cNvPr>
            <p:cNvSpPr txBox="1"/>
            <p:nvPr/>
          </p:nvSpPr>
          <p:spPr>
            <a:xfrm>
              <a:off x="1123636" y="815924"/>
              <a:ext cx="7954644" cy="2886075"/>
            </a:xfrm>
            <a:prstGeom prst="rect">
              <a:avLst/>
            </a:prstGeom>
            <a:noFill/>
          </p:spPr>
          <p:txBody>
            <a:bodyPr wrap="square" rtlCol="0">
              <a:noAutofit/>
            </a:bodyPr>
            <a:lstStyle/>
            <a:p>
              <a:pPr>
                <a:lnSpc>
                  <a:spcPct val="106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 Upload Language Dataset		                          2. Language Dataset Uploaded</a:t>
              </a:r>
              <a:endParaRPr lang="en-IN" sz="1200" kern="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 Preprocess Dataset			4. Dataset Preprocessed</a:t>
              </a:r>
              <a:endParaRPr lang="en-IN" sz="1200" kern="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 Train KNN Algorithm			6. Train KNN Algorithm Successfully</a:t>
              </a:r>
              <a:endParaRPr lang="en-IN" sz="1200" kern="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 Train SVM Algorithm			8. Train SVM Algorithm Successfully</a:t>
              </a:r>
              <a:endParaRPr lang="en-IN" sz="1200" kern="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 Train RF Algorithm			10. Train RF Algorithm Successfully</a:t>
              </a:r>
              <a:endParaRPr lang="en-IN" sz="1200" kern="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 Comparison Graph 			12. Comparison Graph Displayed</a:t>
              </a:r>
              <a:endParaRPr lang="en-IN" sz="1200" kern="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6000"/>
                </a:lnSpc>
                <a:spcAft>
                  <a:spcPts val="800"/>
                </a:spcAft>
              </a:pPr>
              <a:r>
                <a:rPr lang="en-US" sz="1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13. Language Detection &amp; Translation	                           14. Language Detection &amp; Translation done</a:t>
              </a:r>
              <a:endParaRPr lang="en-IN" sz="1200" kern="0" dirty="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771734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58D0-772F-C0B3-99DE-DB24D8E77854}"/>
              </a:ext>
            </a:extLst>
          </p:cNvPr>
          <p:cNvSpPr>
            <a:spLocks noGrp="1"/>
          </p:cNvSpPr>
          <p:nvPr>
            <p:ph type="title"/>
          </p:nvPr>
        </p:nvSpPr>
        <p:spPr>
          <a:xfrm>
            <a:off x="838200" y="136525"/>
            <a:ext cx="10515600" cy="671195"/>
          </a:xfrm>
        </p:spPr>
        <p:txBody>
          <a:bodyPr>
            <a:normAutofit/>
          </a:bodyPr>
          <a:lstStyle/>
          <a:p>
            <a:pPr algn="ctr"/>
            <a:r>
              <a:rPr lang="en-IN" sz="3600" b="1" dirty="0">
                <a:latin typeface="Times New Roman" panose="02020603050405020304" pitchFamily="18" charset="0"/>
                <a:cs typeface="Times New Roman" panose="02020603050405020304" pitchFamily="18" charset="0"/>
              </a:rPr>
              <a:t>ALGORITHMS</a:t>
            </a:r>
            <a:endParaRPr lang="en-IN" sz="3600" dirty="0"/>
          </a:p>
        </p:txBody>
      </p:sp>
      <p:sp>
        <p:nvSpPr>
          <p:cNvPr id="3" name="Content Placeholder 2">
            <a:extLst>
              <a:ext uri="{FF2B5EF4-FFF2-40B4-BE49-F238E27FC236}">
                <a16:creationId xmlns:a16="http://schemas.microsoft.com/office/drawing/2014/main" id="{6EC5137C-5C7C-3420-4F30-4FDA6ECFABFD}"/>
              </a:ext>
            </a:extLst>
          </p:cNvPr>
          <p:cNvSpPr>
            <a:spLocks noGrp="1"/>
          </p:cNvSpPr>
          <p:nvPr>
            <p:ph idx="1"/>
          </p:nvPr>
        </p:nvSpPr>
        <p:spPr>
          <a:xfrm>
            <a:off x="368481" y="938457"/>
            <a:ext cx="10820400" cy="467995"/>
          </a:xfrm>
        </p:spPr>
        <p:txBody>
          <a:bodyPr>
            <a:normAutofit lnSpcReduction="10000"/>
          </a:bodyPr>
          <a:lstStyle/>
          <a:p>
            <a:pPr>
              <a:buFont typeface="Wingdings" panose="05000000000000000000" pitchFamily="2" charset="2"/>
              <a:buChar char="Ø"/>
            </a:pPr>
            <a:r>
              <a:rPr lang="en-US" dirty="0"/>
              <a:t> </a:t>
            </a:r>
            <a:r>
              <a:rPr lang="en-US" b="1" dirty="0"/>
              <a:t>K-Nearest Neighbors (KNN</a:t>
            </a:r>
            <a:r>
              <a:rPr lang="en-US" dirty="0"/>
              <a:t>)</a:t>
            </a:r>
            <a:r>
              <a:rPr lang="en-US" sz="2400" b="1" dirty="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DFF3212-215C-8B21-406B-0368992000B2}"/>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193830A5-73B5-4152-2E0B-AF84165F14CC}"/>
              </a:ext>
            </a:extLst>
          </p:cNvPr>
          <p:cNvSpPr>
            <a:spLocks noGrp="1"/>
          </p:cNvSpPr>
          <p:nvPr>
            <p:ph type="sldNum" sz="quarter" idx="12"/>
          </p:nvPr>
        </p:nvSpPr>
        <p:spPr/>
        <p:txBody>
          <a:bodyPr/>
          <a:lstStyle/>
          <a:p>
            <a:fld id="{A0183BA4-7B10-4BE3-A0B2-A48721054ED6}" type="slidenum">
              <a:rPr lang="en-IN" smtClean="0"/>
              <a:pPr/>
              <a:t>19</a:t>
            </a:fld>
            <a:endParaRPr lang="en-IN"/>
          </a:p>
        </p:txBody>
      </p:sp>
      <p:sp>
        <p:nvSpPr>
          <p:cNvPr id="7" name="TextBox 6">
            <a:extLst>
              <a:ext uri="{FF2B5EF4-FFF2-40B4-BE49-F238E27FC236}">
                <a16:creationId xmlns:a16="http://schemas.microsoft.com/office/drawing/2014/main" id="{EA3FDE15-0E13-E7C8-0833-F4919C77DD2D}"/>
              </a:ext>
            </a:extLst>
          </p:cNvPr>
          <p:cNvSpPr txBox="1"/>
          <p:nvPr/>
        </p:nvSpPr>
        <p:spPr>
          <a:xfrm>
            <a:off x="368481" y="1537190"/>
            <a:ext cx="11496675" cy="3785652"/>
          </a:xfrm>
          <a:prstGeom prst="rect">
            <a:avLst/>
          </a:prstGeom>
          <a:noFill/>
        </p:spPr>
        <p:txBody>
          <a:bodyPr wrap="square" rtlCol="0">
            <a:spAutoFit/>
          </a:bodyPr>
          <a:lstStyle/>
          <a:p>
            <a:pPr marL="457200" indent="-457200">
              <a:buAutoNum type="arabicPeriod"/>
            </a:pPr>
            <a:r>
              <a:rPr lang="en-US" sz="2400" b="1" dirty="0">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The text data is converted into a TF-IDF matrix where each text document is represented as a vector of numerical features.</a:t>
            </a:r>
          </a:p>
          <a:p>
            <a:pPr marL="457200" indent="-457200">
              <a:buAutoNum type="arabicPeriod"/>
            </a:pPr>
            <a:r>
              <a:rPr lang="en-US" sz="2400" b="1" dirty="0">
                <a:latin typeface="Times New Roman" panose="02020603050405020304" pitchFamily="18" charset="0"/>
                <a:cs typeface="Times New Roman" panose="02020603050405020304" pitchFamily="18" charset="0"/>
              </a:rPr>
              <a:t>Splitting Data</a:t>
            </a:r>
            <a:r>
              <a:rPr lang="en-US" sz="2400" dirty="0">
                <a:latin typeface="Times New Roman" panose="02020603050405020304" pitchFamily="18" charset="0"/>
                <a:cs typeface="Times New Roman" panose="02020603050405020304" pitchFamily="18" charset="0"/>
              </a:rPr>
              <a:t>: We split the data into training and testing sets to evaluate the model's performance on unseen data.</a:t>
            </a:r>
          </a:p>
          <a:p>
            <a:pPr marL="457200" indent="-457200">
              <a:buAutoNum type="arabicPeriod"/>
            </a:pPr>
            <a:r>
              <a:rPr lang="en-US" sz="2400" b="1" dirty="0">
                <a:latin typeface="Times New Roman" panose="02020603050405020304" pitchFamily="18" charset="0"/>
                <a:cs typeface="Times New Roman" panose="02020603050405020304" pitchFamily="18" charset="0"/>
              </a:rPr>
              <a:t>Training KNN</a:t>
            </a:r>
            <a:r>
              <a:rPr lang="en-US" sz="2400" dirty="0">
                <a:latin typeface="Times New Roman" panose="02020603050405020304" pitchFamily="18" charset="0"/>
                <a:cs typeface="Times New Roman" panose="02020603050405020304" pitchFamily="18" charset="0"/>
              </a:rPr>
              <a:t>: The KNN classifier is trained by looking at the distances between the test data and its nearest neighbors in the training set.</a:t>
            </a:r>
          </a:p>
          <a:p>
            <a:pPr marL="457200" indent="-457200">
              <a:buAutoNum type="arabicPeriod"/>
            </a:pPr>
            <a:r>
              <a:rPr lang="en-US" sz="2400" b="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For a new text, the model finds the closest k neighbors and assigns the most common class.</a:t>
            </a:r>
          </a:p>
          <a:p>
            <a:pPr marL="457200" indent="-457200">
              <a:buAutoNum type="arabicPeriod"/>
            </a:pPr>
            <a:r>
              <a:rPr lang="en-US" sz="2400" b="1" dirty="0">
                <a:latin typeface="Times New Roman" panose="02020603050405020304" pitchFamily="18" charset="0"/>
                <a:cs typeface="Times New Roman" panose="02020603050405020304" pitchFamily="18" charset="0"/>
              </a:rPr>
              <a:t>Evaluation</a:t>
            </a:r>
            <a:r>
              <a:rPr lang="en-US" sz="2400" dirty="0">
                <a:latin typeface="Times New Roman" panose="02020603050405020304" pitchFamily="18" charset="0"/>
                <a:cs typeface="Times New Roman" panose="02020603050405020304" pitchFamily="18" charset="0"/>
              </a:rPr>
              <a:t>: The performance of the model is evaluated using metrics like accuracy, precision, etc.</a:t>
            </a:r>
          </a:p>
        </p:txBody>
      </p:sp>
    </p:spTree>
    <p:extLst>
      <p:ext uri="{BB962C8B-B14F-4D97-AF65-F5344CB8AC3E}">
        <p14:creationId xmlns:p14="http://schemas.microsoft.com/office/powerpoint/2010/main" val="141037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OUTLINE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185" y="1212215"/>
            <a:ext cx="5854700" cy="4973320"/>
          </a:xfrm>
        </p:spPr>
        <p:txBody>
          <a:bodyPr>
            <a:normAutofit/>
          </a:bodyPr>
          <a:lstStyle/>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Abstract</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Introduction</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Literature Survey</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sym typeface="+mn-ea"/>
              </a:rPr>
              <a:t>Existing System</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sym typeface="+mn-ea"/>
              </a:rPr>
              <a:t>Proposed System</a:t>
            </a: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sym typeface="+mn-ea"/>
              </a:rPr>
              <a:t>System Modules</a:t>
            </a:r>
            <a:endParaRPr lang="en-IN" sz="2400"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r>
              <a:rPr lang="en-IN" sz="2400" dirty="0">
                <a:latin typeface="Times New Roman" panose="02020603050405020304" pitchFamily="18" charset="0"/>
                <a:ea typeface="Times New Roman" panose="02020603050405020304" pitchFamily="18" charset="0"/>
              </a:rPr>
              <a:t>Detailed Design</a:t>
            </a:r>
          </a:p>
          <a:p>
            <a:pPr marL="457200" indent="-457200" algn="just">
              <a:lnSpc>
                <a:spcPct val="150000"/>
              </a:lnSpc>
              <a:spcBef>
                <a:spcPts val="415"/>
              </a:spcBef>
              <a:buSzPct val="80000"/>
              <a:buFont typeface="+mj-lt"/>
              <a:buAutoNum type="arabicPeriod"/>
              <a:tabLst>
                <a:tab pos="367030" algn="l"/>
              </a:tabLst>
            </a:pPr>
            <a:endParaRPr lang="en-IN" sz="2400" dirty="0">
              <a:latin typeface="Times New Roman" panose="02020603050405020304" pitchFamily="18" charset="0"/>
              <a:ea typeface="Times New Roman" panose="02020603050405020304" pitchFamily="18" charset="0"/>
            </a:endParaRPr>
          </a:p>
          <a:p>
            <a:pPr marL="457200" indent="-457200" algn="just">
              <a:lnSpc>
                <a:spcPct val="150000"/>
              </a:lnSpc>
              <a:spcBef>
                <a:spcPts val="415"/>
              </a:spcBef>
              <a:buSzPct val="80000"/>
              <a:buFont typeface="+mj-lt"/>
              <a:buAutoNum type="arabicPeriod"/>
              <a:tabLst>
                <a:tab pos="367030" algn="l"/>
              </a:tabLst>
            </a:pPr>
            <a:endParaRPr lang="en-IN" sz="2400" dirty="0"/>
          </a:p>
        </p:txBody>
      </p:sp>
      <p:sp>
        <p:nvSpPr>
          <p:cNvPr id="4" name="Date Placeholder 3"/>
          <p:cNvSpPr>
            <a:spLocks noGrp="1"/>
          </p:cNvSpPr>
          <p:nvPr>
            <p:ph type="dt" sz="half" idx="10"/>
          </p:nvPr>
        </p:nvSpPr>
        <p:spPr/>
        <p:txBody>
          <a:bodyPr/>
          <a:lstStyle/>
          <a:p>
            <a:fld id="{D121BCBC-AF21-480F-8C1A-83C58722766A}" type="datetime1">
              <a:rPr lang="en-IN" smtClean="0"/>
              <a:pPr/>
              <a:t>28-09-2024</a:t>
            </a:fld>
            <a:endParaRPr lang="en-IN" dirty="0"/>
          </a:p>
          <a:p>
            <a:endParaRPr lang="en-IN" dirty="0"/>
          </a:p>
        </p:txBody>
      </p:sp>
      <p:sp>
        <p:nvSpPr>
          <p:cNvPr id="5" name="Slide Number Placeholder 4"/>
          <p:cNvSpPr>
            <a:spLocks noGrp="1"/>
          </p:cNvSpPr>
          <p:nvPr>
            <p:ph type="sldNum" sz="quarter" idx="12"/>
          </p:nvPr>
        </p:nvSpPr>
        <p:spPr/>
        <p:txBody>
          <a:bodyPr/>
          <a:lstStyle/>
          <a:p>
            <a:r>
              <a:rPr lang="en-IN" dirty="0"/>
              <a:t>2</a:t>
            </a:r>
          </a:p>
        </p:txBody>
      </p:sp>
      <p:sp>
        <p:nvSpPr>
          <p:cNvPr id="7" name="Content Placeholder 2"/>
          <p:cNvSpPr>
            <a:spLocks noGrp="1"/>
          </p:cNvSpPr>
          <p:nvPr/>
        </p:nvSpPr>
        <p:spPr>
          <a:xfrm>
            <a:off x="6721475" y="1212215"/>
            <a:ext cx="5470525" cy="4973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8</a:t>
            </a:r>
            <a:r>
              <a:rPr lang="en-IN" sz="2400">
                <a:latin typeface="Times New Roman" panose="02020603050405020304" pitchFamily="18" charset="0"/>
                <a:ea typeface="Times New Roman" panose="02020603050405020304" pitchFamily="18" charset="0"/>
                <a:sym typeface="+mn-ea"/>
              </a:rPr>
              <a:t>.    Flow </a:t>
            </a:r>
            <a:r>
              <a:rPr lang="en-IN" sz="2400" dirty="0">
                <a:latin typeface="Times New Roman" panose="02020603050405020304" pitchFamily="18" charset="0"/>
                <a:ea typeface="Times New Roman" panose="02020603050405020304" pitchFamily="18" charset="0"/>
                <a:sym typeface="+mn-ea"/>
              </a:rPr>
              <a:t>Chart</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9.    Algorithms</a:t>
            </a:r>
            <a:endParaRPr lang="en-IN" sz="2400"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10.  Results Obtained</a:t>
            </a:r>
            <a:endParaRPr lang="en-IN" sz="2400"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11.  References</a:t>
            </a: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12.  Python Modules</a:t>
            </a:r>
            <a:endParaRPr lang="en-IN" sz="2400" dirty="0">
              <a:latin typeface="Times New Roman" panose="02020603050405020304" pitchFamily="18" charset="0"/>
              <a:ea typeface="Times New Roman" panose="02020603050405020304" pitchFamily="18" charset="0"/>
            </a:endParaRPr>
          </a:p>
          <a:p>
            <a:pPr marL="0" indent="0" algn="just">
              <a:lnSpc>
                <a:spcPct val="150000"/>
              </a:lnSpc>
              <a:spcBef>
                <a:spcPts val="415"/>
              </a:spcBef>
              <a:buSzPct val="80000"/>
              <a:buNone/>
              <a:tabLst>
                <a:tab pos="367030" algn="l"/>
              </a:tabLst>
            </a:pPr>
            <a:r>
              <a:rPr lang="en-IN" sz="2400" dirty="0">
                <a:latin typeface="Times New Roman" panose="02020603050405020304" pitchFamily="18" charset="0"/>
                <a:ea typeface="Times New Roman" panose="02020603050405020304" pitchFamily="18" charset="0"/>
                <a:sym typeface="+mn-ea"/>
              </a:rPr>
              <a:t>13.  Code</a:t>
            </a:r>
            <a:endParaRPr lang="en-IN" sz="2400" dirty="0"/>
          </a:p>
          <a:p>
            <a:pPr marL="457200" indent="-457200" algn="just">
              <a:lnSpc>
                <a:spcPct val="150000"/>
              </a:lnSpc>
              <a:spcBef>
                <a:spcPts val="415"/>
              </a:spcBef>
              <a:buSzPct val="80000"/>
              <a:buFont typeface="+mj-lt"/>
              <a:buAutoNum type="arabicPeriod" startAt="7"/>
              <a:tabLst>
                <a:tab pos="367030" algn="l"/>
              </a:tabLst>
            </a:pPr>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58D0-772F-C0B3-99DE-DB24D8E77854}"/>
              </a:ext>
            </a:extLst>
          </p:cNvPr>
          <p:cNvSpPr>
            <a:spLocks noGrp="1"/>
          </p:cNvSpPr>
          <p:nvPr>
            <p:ph type="title"/>
          </p:nvPr>
        </p:nvSpPr>
        <p:spPr>
          <a:xfrm>
            <a:off x="838200" y="136525"/>
            <a:ext cx="10515600" cy="671195"/>
          </a:xfrm>
        </p:spPr>
        <p:txBody>
          <a:bodyPr>
            <a:normAutofit/>
          </a:bodyPr>
          <a:lstStyle/>
          <a:p>
            <a:pPr algn="ctr"/>
            <a:r>
              <a:rPr lang="en-IN" sz="3600" b="1" dirty="0">
                <a:latin typeface="Times New Roman" panose="02020603050405020304" pitchFamily="18" charset="0"/>
                <a:cs typeface="Times New Roman" panose="02020603050405020304" pitchFamily="18" charset="0"/>
              </a:rPr>
              <a:t>ALGORITHMS</a:t>
            </a:r>
            <a:endParaRPr lang="en-IN" sz="3600" dirty="0"/>
          </a:p>
        </p:txBody>
      </p:sp>
      <p:sp>
        <p:nvSpPr>
          <p:cNvPr id="3" name="Content Placeholder 2">
            <a:extLst>
              <a:ext uri="{FF2B5EF4-FFF2-40B4-BE49-F238E27FC236}">
                <a16:creationId xmlns:a16="http://schemas.microsoft.com/office/drawing/2014/main" id="{6EC5137C-5C7C-3420-4F30-4FDA6ECFABFD}"/>
              </a:ext>
            </a:extLst>
          </p:cNvPr>
          <p:cNvSpPr>
            <a:spLocks noGrp="1"/>
          </p:cNvSpPr>
          <p:nvPr>
            <p:ph idx="1"/>
          </p:nvPr>
        </p:nvSpPr>
        <p:spPr>
          <a:xfrm>
            <a:off x="368481" y="938457"/>
            <a:ext cx="10820400" cy="467995"/>
          </a:xfrm>
        </p:spPr>
        <p:txBody>
          <a:bodyPr>
            <a:normAutofit lnSpcReduction="10000"/>
          </a:bodyPr>
          <a:lstStyle/>
          <a:p>
            <a:pPr>
              <a:buFont typeface="Wingdings" panose="05000000000000000000" pitchFamily="2" charset="2"/>
              <a:buChar char="Ø"/>
            </a:pPr>
            <a:r>
              <a:rPr lang="en-US" dirty="0"/>
              <a:t> </a:t>
            </a:r>
            <a:r>
              <a:rPr lang="en-US" b="1" dirty="0"/>
              <a:t>Support Vector Machine (SVM)</a:t>
            </a:r>
            <a:r>
              <a:rPr lang="en-US" sz="2400" b="1" dirty="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DFF3212-215C-8B21-406B-0368992000B2}"/>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193830A5-73B5-4152-2E0B-AF84165F14CC}"/>
              </a:ext>
            </a:extLst>
          </p:cNvPr>
          <p:cNvSpPr>
            <a:spLocks noGrp="1"/>
          </p:cNvSpPr>
          <p:nvPr>
            <p:ph type="sldNum" sz="quarter" idx="12"/>
          </p:nvPr>
        </p:nvSpPr>
        <p:spPr/>
        <p:txBody>
          <a:bodyPr/>
          <a:lstStyle/>
          <a:p>
            <a:fld id="{A0183BA4-7B10-4BE3-A0B2-A48721054ED6}" type="slidenum">
              <a:rPr lang="en-IN" smtClean="0"/>
              <a:pPr/>
              <a:t>20</a:t>
            </a:fld>
            <a:endParaRPr lang="en-IN"/>
          </a:p>
        </p:txBody>
      </p:sp>
      <p:sp>
        <p:nvSpPr>
          <p:cNvPr id="7" name="TextBox 6">
            <a:extLst>
              <a:ext uri="{FF2B5EF4-FFF2-40B4-BE49-F238E27FC236}">
                <a16:creationId xmlns:a16="http://schemas.microsoft.com/office/drawing/2014/main" id="{EA3FDE15-0E13-E7C8-0833-F4919C77DD2D}"/>
              </a:ext>
            </a:extLst>
          </p:cNvPr>
          <p:cNvSpPr txBox="1"/>
          <p:nvPr/>
        </p:nvSpPr>
        <p:spPr>
          <a:xfrm>
            <a:off x="368481" y="1537190"/>
            <a:ext cx="11496675" cy="3785652"/>
          </a:xfrm>
          <a:prstGeom prst="rect">
            <a:avLst/>
          </a:prstGeom>
          <a:noFill/>
        </p:spPr>
        <p:txBody>
          <a:bodyPr wrap="square" rtlCol="0">
            <a:spAutoFit/>
          </a:bodyPr>
          <a:lstStyle/>
          <a:p>
            <a:pPr marL="457200" indent="-457200">
              <a:buAutoNum type="arabicPeriod"/>
            </a:pPr>
            <a:r>
              <a:rPr lang="en-US" sz="2400" b="1" dirty="0">
                <a:latin typeface="Times New Roman" panose="02020603050405020304" pitchFamily="18" charset="0"/>
                <a:cs typeface="Times New Roman" panose="02020603050405020304" pitchFamily="18" charset="0"/>
              </a:rPr>
              <a:t>Preprocessing: </a:t>
            </a:r>
            <a:r>
              <a:rPr lang="en-US" sz="2400" dirty="0">
                <a:latin typeface="Times New Roman" panose="02020603050405020304" pitchFamily="18" charset="0"/>
                <a:cs typeface="Times New Roman" panose="02020603050405020304" pitchFamily="18" charset="0"/>
              </a:rPr>
              <a:t>The text data is transformed into a TF-IDF matrix where each document is represented as a numerical vector.</a:t>
            </a:r>
          </a:p>
          <a:p>
            <a:pPr marL="457200" indent="-457200">
              <a:buAutoNum type="arabicPeriod"/>
            </a:pPr>
            <a:r>
              <a:rPr lang="en-US" sz="2400" b="1" dirty="0">
                <a:latin typeface="Times New Roman" panose="02020603050405020304" pitchFamily="18" charset="0"/>
                <a:cs typeface="Times New Roman" panose="02020603050405020304" pitchFamily="18" charset="0"/>
              </a:rPr>
              <a:t>Splitting Data</a:t>
            </a:r>
            <a:r>
              <a:rPr lang="en-US" sz="2400" dirty="0">
                <a:latin typeface="Times New Roman" panose="02020603050405020304" pitchFamily="18" charset="0"/>
                <a:cs typeface="Times New Roman" panose="02020603050405020304" pitchFamily="18" charset="0"/>
              </a:rPr>
              <a:t>: As usual, the data is split into training and test sets for validation.</a:t>
            </a:r>
          </a:p>
          <a:p>
            <a:pPr marL="457200" indent="-457200">
              <a:buAutoNum type="arabicPeriod"/>
            </a:pPr>
            <a:r>
              <a:rPr lang="en-US" sz="2400" b="1" dirty="0">
                <a:latin typeface="Times New Roman" panose="02020603050405020304" pitchFamily="18" charset="0"/>
                <a:cs typeface="Times New Roman" panose="02020603050405020304" pitchFamily="18" charset="0"/>
              </a:rPr>
              <a:t>Training SVM</a:t>
            </a:r>
            <a:r>
              <a:rPr lang="en-US" sz="2400" dirty="0">
                <a:latin typeface="Times New Roman" panose="02020603050405020304" pitchFamily="18" charset="0"/>
                <a:cs typeface="Times New Roman" panose="02020603050405020304" pitchFamily="18" charset="0"/>
              </a:rPr>
              <a:t>: The SVM classifier tries to find the hyperplane that best separates the classes in the data.</a:t>
            </a:r>
          </a:p>
          <a:p>
            <a:pPr marL="457200" indent="-457200">
              <a:buAutoNum type="arabicPeriod"/>
            </a:pPr>
            <a:r>
              <a:rPr lang="en-US" sz="2400" b="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For the test set, the classifier predicts the class labels based on the learned hyperplane.</a:t>
            </a:r>
          </a:p>
          <a:p>
            <a:pPr marL="457200" indent="-457200">
              <a:buAutoNum type="arabicPeriod"/>
            </a:pPr>
            <a:r>
              <a:rPr lang="en-US" sz="2400" b="1" dirty="0">
                <a:latin typeface="Times New Roman" panose="02020603050405020304" pitchFamily="18" charset="0"/>
                <a:cs typeface="Times New Roman" panose="02020603050405020304" pitchFamily="18" charset="0"/>
              </a:rPr>
              <a:t>Evaluation</a:t>
            </a:r>
            <a:r>
              <a:rPr lang="en-US" sz="2400" dirty="0">
                <a:latin typeface="Times New Roman" panose="02020603050405020304" pitchFamily="18" charset="0"/>
                <a:cs typeface="Times New Roman" panose="02020603050405020304" pitchFamily="18" charset="0"/>
              </a:rPr>
              <a:t>: The performance is measured using accuracy, but you can also use other metrics like precision, recall, and F1-score for imbalanced datasets.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96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58D0-772F-C0B3-99DE-DB24D8E77854}"/>
              </a:ext>
            </a:extLst>
          </p:cNvPr>
          <p:cNvSpPr>
            <a:spLocks noGrp="1"/>
          </p:cNvSpPr>
          <p:nvPr>
            <p:ph type="title"/>
          </p:nvPr>
        </p:nvSpPr>
        <p:spPr>
          <a:xfrm>
            <a:off x="838200" y="136525"/>
            <a:ext cx="10515600" cy="671195"/>
          </a:xfrm>
        </p:spPr>
        <p:txBody>
          <a:bodyPr>
            <a:normAutofit/>
          </a:bodyPr>
          <a:lstStyle/>
          <a:p>
            <a:pPr algn="ctr"/>
            <a:r>
              <a:rPr lang="en-IN" sz="3600" b="1" dirty="0">
                <a:latin typeface="Times New Roman" panose="02020603050405020304" pitchFamily="18" charset="0"/>
                <a:cs typeface="Times New Roman" panose="02020603050405020304" pitchFamily="18" charset="0"/>
              </a:rPr>
              <a:t>ALGORITHMS</a:t>
            </a:r>
            <a:endParaRPr lang="en-IN" sz="3600" dirty="0"/>
          </a:p>
        </p:txBody>
      </p:sp>
      <p:sp>
        <p:nvSpPr>
          <p:cNvPr id="3" name="Content Placeholder 2">
            <a:extLst>
              <a:ext uri="{FF2B5EF4-FFF2-40B4-BE49-F238E27FC236}">
                <a16:creationId xmlns:a16="http://schemas.microsoft.com/office/drawing/2014/main" id="{6EC5137C-5C7C-3420-4F30-4FDA6ECFABFD}"/>
              </a:ext>
            </a:extLst>
          </p:cNvPr>
          <p:cNvSpPr>
            <a:spLocks noGrp="1"/>
          </p:cNvSpPr>
          <p:nvPr>
            <p:ph idx="1"/>
          </p:nvPr>
        </p:nvSpPr>
        <p:spPr>
          <a:xfrm>
            <a:off x="368481" y="938457"/>
            <a:ext cx="10820400" cy="467995"/>
          </a:xfrm>
        </p:spPr>
        <p:txBody>
          <a:bodyPr>
            <a:normAutofit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Random Forest for text</a:t>
            </a:r>
            <a:r>
              <a:rPr lang="en-US" sz="2400" b="1" dirty="0">
                <a:latin typeface="Times New Roman" panose="02020603050405020304" pitchFamily="18" charset="0"/>
                <a:cs typeface="Times New Roman" panose="02020603050405020304" pitchFamily="18" charset="0"/>
              </a:rPr>
              <a:t>:-</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DFF3212-215C-8B21-406B-0368992000B2}"/>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193830A5-73B5-4152-2E0B-AF84165F14CC}"/>
              </a:ext>
            </a:extLst>
          </p:cNvPr>
          <p:cNvSpPr>
            <a:spLocks noGrp="1"/>
          </p:cNvSpPr>
          <p:nvPr>
            <p:ph type="sldNum" sz="quarter" idx="12"/>
          </p:nvPr>
        </p:nvSpPr>
        <p:spPr/>
        <p:txBody>
          <a:bodyPr/>
          <a:lstStyle/>
          <a:p>
            <a:fld id="{A0183BA4-7B10-4BE3-A0B2-A48721054ED6}" type="slidenum">
              <a:rPr lang="en-IN" smtClean="0"/>
              <a:pPr/>
              <a:t>21</a:t>
            </a:fld>
            <a:endParaRPr lang="en-IN"/>
          </a:p>
        </p:txBody>
      </p:sp>
      <p:sp>
        <p:nvSpPr>
          <p:cNvPr id="7" name="TextBox 6">
            <a:extLst>
              <a:ext uri="{FF2B5EF4-FFF2-40B4-BE49-F238E27FC236}">
                <a16:creationId xmlns:a16="http://schemas.microsoft.com/office/drawing/2014/main" id="{EA3FDE15-0E13-E7C8-0833-F4919C77DD2D}"/>
              </a:ext>
            </a:extLst>
          </p:cNvPr>
          <p:cNvSpPr txBox="1"/>
          <p:nvPr/>
        </p:nvSpPr>
        <p:spPr>
          <a:xfrm>
            <a:off x="368481" y="1537190"/>
            <a:ext cx="11496675" cy="4154984"/>
          </a:xfrm>
          <a:prstGeom prst="rect">
            <a:avLst/>
          </a:prstGeom>
          <a:noFill/>
        </p:spPr>
        <p:txBody>
          <a:bodyPr wrap="square" rtlCol="0">
            <a:spAutoFit/>
          </a:bodyPr>
          <a:lstStyle/>
          <a:p>
            <a:pPr marL="457200" indent="-457200">
              <a:buAutoNum type="arabicPeriod"/>
            </a:pPr>
            <a:r>
              <a:rPr lang="en-US" sz="2400" b="1" dirty="0">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We convert the text into a TF-IDF matrix where each document is represented as a vector of numerical features.</a:t>
            </a:r>
          </a:p>
          <a:p>
            <a:pPr marL="457200" indent="-457200">
              <a:buAutoNum type="arabicPeriod"/>
            </a:pPr>
            <a:r>
              <a:rPr lang="en-US" sz="2400" b="1" dirty="0">
                <a:latin typeface="Times New Roman" panose="02020603050405020304" pitchFamily="18" charset="0"/>
                <a:cs typeface="Times New Roman" panose="02020603050405020304" pitchFamily="18" charset="0"/>
              </a:rPr>
              <a:t>Splitting Data</a:t>
            </a:r>
            <a:r>
              <a:rPr lang="en-US" sz="2400" dirty="0">
                <a:latin typeface="Times New Roman" panose="02020603050405020304" pitchFamily="18" charset="0"/>
                <a:cs typeface="Times New Roman" panose="02020603050405020304" pitchFamily="18" charset="0"/>
              </a:rPr>
              <a:t>: As usual, the data is split into training and test sets to validate the model on unseen data.</a:t>
            </a:r>
          </a:p>
          <a:p>
            <a:pPr marL="457200" indent="-457200">
              <a:buAutoNum type="arabicPeriod"/>
            </a:pPr>
            <a:r>
              <a:rPr lang="en-US" sz="2400" b="1" dirty="0">
                <a:latin typeface="Times New Roman" panose="02020603050405020304" pitchFamily="18" charset="0"/>
                <a:cs typeface="Times New Roman" panose="02020603050405020304" pitchFamily="18" charset="0"/>
              </a:rPr>
              <a:t>Training Random Forest</a:t>
            </a:r>
            <a:r>
              <a:rPr lang="en-US" sz="2400" dirty="0">
                <a:latin typeface="Times New Roman" panose="02020603050405020304" pitchFamily="18" charset="0"/>
                <a:cs typeface="Times New Roman" panose="02020603050405020304" pitchFamily="18" charset="0"/>
              </a:rPr>
              <a:t>: The Random Forest classifier builds an ensemble of decision trees on various sub-samples of the dataset and aggregates their predictions to improve accuracy and control overfitting.</a:t>
            </a:r>
          </a:p>
          <a:p>
            <a:pPr marL="457200" indent="-457200">
              <a:buAutoNum type="arabicPeriod"/>
            </a:pPr>
            <a:r>
              <a:rPr lang="en-US" sz="2400" b="1" dirty="0">
                <a:latin typeface="Times New Roman" panose="02020603050405020304" pitchFamily="18" charset="0"/>
                <a:cs typeface="Times New Roman" panose="02020603050405020304" pitchFamily="18" charset="0"/>
              </a:rPr>
              <a:t>Prediction</a:t>
            </a:r>
            <a:r>
              <a:rPr lang="en-US" sz="2400" dirty="0">
                <a:latin typeface="Times New Roman" panose="02020603050405020304" pitchFamily="18" charset="0"/>
                <a:cs typeface="Times New Roman" panose="02020603050405020304" pitchFamily="18" charset="0"/>
              </a:rPr>
              <a:t>: For the test data, the classifier aggregates the results from all decision trees and returns the most voted class label.</a:t>
            </a:r>
          </a:p>
          <a:p>
            <a:pPr marL="457200" indent="-457200">
              <a:buAutoNum type="arabicPeriod"/>
            </a:pPr>
            <a:r>
              <a:rPr lang="en-US" sz="2400" b="1" dirty="0">
                <a:latin typeface="Times New Roman" panose="02020603050405020304" pitchFamily="18" charset="0"/>
                <a:cs typeface="Times New Roman" panose="02020603050405020304" pitchFamily="18" charset="0"/>
              </a:rPr>
              <a:t>Evaluation</a:t>
            </a:r>
            <a:r>
              <a:rPr lang="en-US" sz="2400" dirty="0">
                <a:latin typeface="Times New Roman" panose="02020603050405020304" pitchFamily="18" charset="0"/>
                <a:cs typeface="Times New Roman" panose="02020603050405020304" pitchFamily="18" charset="0"/>
              </a:rPr>
              <a:t>: The performance of the classifier is evaluated using accuracy. You can also use metrics like precision, recall, and F1-score depending on the problem.</a:t>
            </a:r>
          </a:p>
        </p:txBody>
      </p:sp>
    </p:spTree>
    <p:extLst>
      <p:ext uri="{BB962C8B-B14F-4D97-AF65-F5344CB8AC3E}">
        <p14:creationId xmlns:p14="http://schemas.microsoft.com/office/powerpoint/2010/main" val="1220633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A9B-FC1E-4D6C-5336-FDA49FB9E8A3}"/>
              </a:ext>
            </a:extLst>
          </p:cNvPr>
          <p:cNvSpPr>
            <a:spLocks noGrp="1"/>
          </p:cNvSpPr>
          <p:nvPr>
            <p:ph type="title"/>
          </p:nvPr>
        </p:nvSpPr>
        <p:spPr>
          <a:xfrm>
            <a:off x="838200" y="-8788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RESULTS OBTAINED</a:t>
            </a:r>
            <a:endParaRPr lang="en-IN" sz="3600" dirty="0"/>
          </a:p>
        </p:txBody>
      </p:sp>
      <p:sp>
        <p:nvSpPr>
          <p:cNvPr id="4" name="Date Placeholder 3">
            <a:extLst>
              <a:ext uri="{FF2B5EF4-FFF2-40B4-BE49-F238E27FC236}">
                <a16:creationId xmlns:a16="http://schemas.microsoft.com/office/drawing/2014/main" id="{34C5541B-A4D7-7116-55AC-DE0135639678}"/>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A0373152-1F9B-5C08-9719-41A7B4E33FC7}"/>
              </a:ext>
            </a:extLst>
          </p:cNvPr>
          <p:cNvSpPr>
            <a:spLocks noGrp="1"/>
          </p:cNvSpPr>
          <p:nvPr>
            <p:ph type="sldNum" sz="quarter" idx="12"/>
          </p:nvPr>
        </p:nvSpPr>
        <p:spPr/>
        <p:txBody>
          <a:bodyPr/>
          <a:lstStyle/>
          <a:p>
            <a:fld id="{A0183BA4-7B10-4BE3-A0B2-A48721054ED6}" type="slidenum">
              <a:rPr lang="en-IN" smtClean="0"/>
              <a:pPr/>
              <a:t>22</a:t>
            </a:fld>
            <a:endParaRPr lang="en-IN" dirty="0"/>
          </a:p>
        </p:txBody>
      </p:sp>
      <p:pic>
        <p:nvPicPr>
          <p:cNvPr id="8" name="Picture 7">
            <a:extLst>
              <a:ext uri="{FF2B5EF4-FFF2-40B4-BE49-F238E27FC236}">
                <a16:creationId xmlns:a16="http://schemas.microsoft.com/office/drawing/2014/main" id="{C2A47E56-E517-4E1D-7977-651A68970D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7673" y="939104"/>
            <a:ext cx="5317491" cy="3661343"/>
          </a:xfrm>
          <a:prstGeom prst="rect">
            <a:avLst/>
          </a:prstGeom>
          <a:noFill/>
          <a:ln>
            <a:noFill/>
          </a:ln>
        </p:spPr>
      </p:pic>
      <p:pic>
        <p:nvPicPr>
          <p:cNvPr id="9" name="Picture 8">
            <a:extLst>
              <a:ext uri="{FF2B5EF4-FFF2-40B4-BE49-F238E27FC236}">
                <a16:creationId xmlns:a16="http://schemas.microsoft.com/office/drawing/2014/main" id="{23DF57CE-9B9E-6C50-E4D7-F86C5FBA464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62057" y="939104"/>
            <a:ext cx="5317491" cy="3661343"/>
          </a:xfrm>
          <a:prstGeom prst="rect">
            <a:avLst/>
          </a:prstGeom>
          <a:noFill/>
          <a:ln>
            <a:noFill/>
          </a:ln>
        </p:spPr>
      </p:pic>
      <p:sp>
        <p:nvSpPr>
          <p:cNvPr id="12" name="Content Placeholder 11">
            <a:extLst>
              <a:ext uri="{FF2B5EF4-FFF2-40B4-BE49-F238E27FC236}">
                <a16:creationId xmlns:a16="http://schemas.microsoft.com/office/drawing/2014/main" id="{72D65BAB-AF5F-0725-F525-D3E87DD74452}"/>
              </a:ext>
            </a:extLst>
          </p:cNvPr>
          <p:cNvSpPr>
            <a:spLocks noGrp="1"/>
          </p:cNvSpPr>
          <p:nvPr>
            <p:ph idx="1"/>
          </p:nvPr>
        </p:nvSpPr>
        <p:spPr>
          <a:xfrm>
            <a:off x="531845" y="4851399"/>
            <a:ext cx="10821955" cy="1325564"/>
          </a:xfrm>
        </p:spPr>
        <p:txBody>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run project double click on run.bat file to get above screen</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selecting and uploading dataset file and then click on ‘Open’ button to load dataset and get below page</a:t>
            </a:r>
          </a:p>
          <a:p>
            <a:endParaRPr lang="en-IN" dirty="0"/>
          </a:p>
        </p:txBody>
      </p:sp>
    </p:spTree>
    <p:extLst>
      <p:ext uri="{BB962C8B-B14F-4D97-AF65-F5344CB8AC3E}">
        <p14:creationId xmlns:p14="http://schemas.microsoft.com/office/powerpoint/2010/main" val="4222050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A9B-FC1E-4D6C-5336-FDA49FB9E8A3}"/>
              </a:ext>
            </a:extLst>
          </p:cNvPr>
          <p:cNvSpPr>
            <a:spLocks noGrp="1"/>
          </p:cNvSpPr>
          <p:nvPr>
            <p:ph type="title"/>
          </p:nvPr>
        </p:nvSpPr>
        <p:spPr>
          <a:xfrm>
            <a:off x="838200" y="-8788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RESULTS OBTAINED</a:t>
            </a:r>
            <a:endParaRPr lang="en-IN" sz="3600" dirty="0"/>
          </a:p>
        </p:txBody>
      </p:sp>
      <p:sp>
        <p:nvSpPr>
          <p:cNvPr id="4" name="Date Placeholder 3">
            <a:extLst>
              <a:ext uri="{FF2B5EF4-FFF2-40B4-BE49-F238E27FC236}">
                <a16:creationId xmlns:a16="http://schemas.microsoft.com/office/drawing/2014/main" id="{34C5541B-A4D7-7116-55AC-DE0135639678}"/>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A0373152-1F9B-5C08-9719-41A7B4E33FC7}"/>
              </a:ext>
            </a:extLst>
          </p:cNvPr>
          <p:cNvSpPr>
            <a:spLocks noGrp="1"/>
          </p:cNvSpPr>
          <p:nvPr>
            <p:ph type="sldNum" sz="quarter" idx="12"/>
          </p:nvPr>
        </p:nvSpPr>
        <p:spPr/>
        <p:txBody>
          <a:bodyPr/>
          <a:lstStyle/>
          <a:p>
            <a:fld id="{A0183BA4-7B10-4BE3-A0B2-A48721054ED6}" type="slidenum">
              <a:rPr lang="en-IN" smtClean="0"/>
              <a:pPr/>
              <a:t>23</a:t>
            </a:fld>
            <a:endParaRPr lang="en-IN" dirty="0"/>
          </a:p>
        </p:txBody>
      </p:sp>
      <p:sp>
        <p:nvSpPr>
          <p:cNvPr id="12" name="Content Placeholder 11">
            <a:extLst>
              <a:ext uri="{FF2B5EF4-FFF2-40B4-BE49-F238E27FC236}">
                <a16:creationId xmlns:a16="http://schemas.microsoft.com/office/drawing/2014/main" id="{72D65BAB-AF5F-0725-F525-D3E87DD74452}"/>
              </a:ext>
            </a:extLst>
          </p:cNvPr>
          <p:cNvSpPr>
            <a:spLocks noGrp="1"/>
          </p:cNvSpPr>
          <p:nvPr>
            <p:ph idx="1"/>
          </p:nvPr>
        </p:nvSpPr>
        <p:spPr>
          <a:xfrm>
            <a:off x="531845" y="4609322"/>
            <a:ext cx="10821955" cy="1838131"/>
          </a:xfrm>
        </p:spPr>
        <p:txBody>
          <a:bodyPr>
            <a:normAutofit lnSpcReduction="10000"/>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dataset loaded and now click on ‘Pre-process Dataset’ button to clean dataset and get below output</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entire text data converted to numeric vector by using 3 NGRAM techniques and then can see train and test split details and now click on ‘Run KNN Algorithm’ to train KNN and get below output</a:t>
            </a:r>
          </a:p>
          <a:p>
            <a:endParaRPr lang="en-IN" dirty="0"/>
          </a:p>
        </p:txBody>
      </p:sp>
      <p:pic>
        <p:nvPicPr>
          <p:cNvPr id="3" name="Picture 2">
            <a:extLst>
              <a:ext uri="{FF2B5EF4-FFF2-40B4-BE49-F238E27FC236}">
                <a16:creationId xmlns:a16="http://schemas.microsoft.com/office/drawing/2014/main" id="{4ED72284-F816-3428-5A01-BC4C1CD71D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820" y="1026368"/>
            <a:ext cx="5420490" cy="3439020"/>
          </a:xfrm>
          <a:prstGeom prst="rect">
            <a:avLst/>
          </a:prstGeom>
          <a:noFill/>
          <a:ln>
            <a:noFill/>
          </a:ln>
        </p:spPr>
      </p:pic>
      <p:pic>
        <p:nvPicPr>
          <p:cNvPr id="6" name="Picture 5">
            <a:extLst>
              <a:ext uri="{FF2B5EF4-FFF2-40B4-BE49-F238E27FC236}">
                <a16:creationId xmlns:a16="http://schemas.microsoft.com/office/drawing/2014/main" id="{1D3E2D9B-5246-A76B-D3FE-6D1DA4D77F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9710" y="1026368"/>
            <a:ext cx="5420490" cy="3439019"/>
          </a:xfrm>
          <a:prstGeom prst="rect">
            <a:avLst/>
          </a:prstGeom>
          <a:noFill/>
          <a:ln>
            <a:noFill/>
          </a:ln>
        </p:spPr>
      </p:pic>
    </p:spTree>
    <p:extLst>
      <p:ext uri="{BB962C8B-B14F-4D97-AF65-F5344CB8AC3E}">
        <p14:creationId xmlns:p14="http://schemas.microsoft.com/office/powerpoint/2010/main" val="2677949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A9B-FC1E-4D6C-5336-FDA49FB9E8A3}"/>
              </a:ext>
            </a:extLst>
          </p:cNvPr>
          <p:cNvSpPr>
            <a:spLocks noGrp="1"/>
          </p:cNvSpPr>
          <p:nvPr>
            <p:ph type="title"/>
          </p:nvPr>
        </p:nvSpPr>
        <p:spPr>
          <a:xfrm>
            <a:off x="838200" y="-8788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RESULTS OBTAINED</a:t>
            </a:r>
            <a:endParaRPr lang="en-IN" sz="3600" dirty="0"/>
          </a:p>
        </p:txBody>
      </p:sp>
      <p:sp>
        <p:nvSpPr>
          <p:cNvPr id="4" name="Date Placeholder 3">
            <a:extLst>
              <a:ext uri="{FF2B5EF4-FFF2-40B4-BE49-F238E27FC236}">
                <a16:creationId xmlns:a16="http://schemas.microsoft.com/office/drawing/2014/main" id="{34C5541B-A4D7-7116-55AC-DE0135639678}"/>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A0373152-1F9B-5C08-9719-41A7B4E33FC7}"/>
              </a:ext>
            </a:extLst>
          </p:cNvPr>
          <p:cNvSpPr>
            <a:spLocks noGrp="1"/>
          </p:cNvSpPr>
          <p:nvPr>
            <p:ph type="sldNum" sz="quarter" idx="12"/>
          </p:nvPr>
        </p:nvSpPr>
        <p:spPr/>
        <p:txBody>
          <a:bodyPr/>
          <a:lstStyle/>
          <a:p>
            <a:fld id="{A0183BA4-7B10-4BE3-A0B2-A48721054ED6}" type="slidenum">
              <a:rPr lang="en-IN" smtClean="0"/>
              <a:pPr/>
              <a:t>24</a:t>
            </a:fld>
            <a:endParaRPr lang="en-IN" dirty="0"/>
          </a:p>
        </p:txBody>
      </p:sp>
      <p:sp>
        <p:nvSpPr>
          <p:cNvPr id="12" name="Content Placeholder 11">
            <a:extLst>
              <a:ext uri="{FF2B5EF4-FFF2-40B4-BE49-F238E27FC236}">
                <a16:creationId xmlns:a16="http://schemas.microsoft.com/office/drawing/2014/main" id="{72D65BAB-AF5F-0725-F525-D3E87DD74452}"/>
              </a:ext>
            </a:extLst>
          </p:cNvPr>
          <p:cNvSpPr>
            <a:spLocks noGrp="1"/>
          </p:cNvSpPr>
          <p:nvPr>
            <p:ph idx="1"/>
          </p:nvPr>
        </p:nvSpPr>
        <p:spPr>
          <a:xfrm>
            <a:off x="531845" y="4609322"/>
            <a:ext cx="10821955" cy="1838131"/>
          </a:xfrm>
        </p:spPr>
        <p:txBody>
          <a:bodyPr>
            <a:normAutofit lnSpcReduction="10000"/>
          </a:bodyPr>
          <a:lstStyle/>
          <a:p>
            <a:r>
              <a:rPr lang="en-IN" sz="2400" kern="0" dirty="0">
                <a:effectLst/>
                <a:latin typeface="Times New Roman" panose="02020603050405020304" pitchFamily="18" charset="0"/>
                <a:ea typeface="Calibri" panose="020F0502020204030204" pitchFamily="34" charset="0"/>
                <a:cs typeface="Times New Roman" panose="02020603050405020304" pitchFamily="18" charset="0"/>
              </a:rPr>
              <a:t>In above screen KNN training completed and it got accuracy as 72% and can see other metrics also and in confusion matrix graph x-axis represents Predicted Labels and y-axis represents True Labels </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SVM got 95% accuracy and can see other metrics also and now click on ‘Train Random Forest’ to get below output</a:t>
            </a:r>
          </a:p>
          <a:p>
            <a:endParaRPr lang="en-IN" dirty="0"/>
          </a:p>
        </p:txBody>
      </p:sp>
      <p:pic>
        <p:nvPicPr>
          <p:cNvPr id="7" name="Picture 6">
            <a:extLst>
              <a:ext uri="{FF2B5EF4-FFF2-40B4-BE49-F238E27FC236}">
                <a16:creationId xmlns:a16="http://schemas.microsoft.com/office/drawing/2014/main" id="{9832BCEF-DF8D-B59C-D6EB-64A2F93CCB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5508" y="1172639"/>
            <a:ext cx="5324075" cy="3162661"/>
          </a:xfrm>
          <a:prstGeom prst="rect">
            <a:avLst/>
          </a:prstGeom>
          <a:noFill/>
          <a:ln>
            <a:noFill/>
          </a:ln>
        </p:spPr>
      </p:pic>
      <p:pic>
        <p:nvPicPr>
          <p:cNvPr id="8" name="Picture 7">
            <a:extLst>
              <a:ext uri="{FF2B5EF4-FFF2-40B4-BE49-F238E27FC236}">
                <a16:creationId xmlns:a16="http://schemas.microsoft.com/office/drawing/2014/main" id="{A3794970-6054-65EF-232A-D0A5839B3F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9853" y="1172639"/>
            <a:ext cx="5324075" cy="3162661"/>
          </a:xfrm>
          <a:prstGeom prst="rect">
            <a:avLst/>
          </a:prstGeom>
          <a:noFill/>
          <a:ln>
            <a:noFill/>
          </a:ln>
        </p:spPr>
      </p:pic>
    </p:spTree>
    <p:extLst>
      <p:ext uri="{BB962C8B-B14F-4D97-AF65-F5344CB8AC3E}">
        <p14:creationId xmlns:p14="http://schemas.microsoft.com/office/powerpoint/2010/main" val="1464202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A9B-FC1E-4D6C-5336-FDA49FB9E8A3}"/>
              </a:ext>
            </a:extLst>
          </p:cNvPr>
          <p:cNvSpPr>
            <a:spLocks noGrp="1"/>
          </p:cNvSpPr>
          <p:nvPr>
            <p:ph type="title"/>
          </p:nvPr>
        </p:nvSpPr>
        <p:spPr>
          <a:xfrm>
            <a:off x="838200" y="-8788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RESULTS OBTAINED</a:t>
            </a:r>
            <a:endParaRPr lang="en-IN" sz="3600" dirty="0"/>
          </a:p>
        </p:txBody>
      </p:sp>
      <p:sp>
        <p:nvSpPr>
          <p:cNvPr id="4" name="Date Placeholder 3">
            <a:extLst>
              <a:ext uri="{FF2B5EF4-FFF2-40B4-BE49-F238E27FC236}">
                <a16:creationId xmlns:a16="http://schemas.microsoft.com/office/drawing/2014/main" id="{34C5541B-A4D7-7116-55AC-DE0135639678}"/>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A0373152-1F9B-5C08-9719-41A7B4E33FC7}"/>
              </a:ext>
            </a:extLst>
          </p:cNvPr>
          <p:cNvSpPr>
            <a:spLocks noGrp="1"/>
          </p:cNvSpPr>
          <p:nvPr>
            <p:ph type="sldNum" sz="quarter" idx="12"/>
          </p:nvPr>
        </p:nvSpPr>
        <p:spPr/>
        <p:txBody>
          <a:bodyPr/>
          <a:lstStyle/>
          <a:p>
            <a:fld id="{A0183BA4-7B10-4BE3-A0B2-A48721054ED6}" type="slidenum">
              <a:rPr lang="en-IN" smtClean="0"/>
              <a:pPr/>
              <a:t>25</a:t>
            </a:fld>
            <a:endParaRPr lang="en-IN" dirty="0"/>
          </a:p>
        </p:txBody>
      </p:sp>
      <p:sp>
        <p:nvSpPr>
          <p:cNvPr id="12" name="Content Placeholder 11">
            <a:extLst>
              <a:ext uri="{FF2B5EF4-FFF2-40B4-BE49-F238E27FC236}">
                <a16:creationId xmlns:a16="http://schemas.microsoft.com/office/drawing/2014/main" id="{72D65BAB-AF5F-0725-F525-D3E87DD74452}"/>
              </a:ext>
            </a:extLst>
          </p:cNvPr>
          <p:cNvSpPr>
            <a:spLocks noGrp="1"/>
          </p:cNvSpPr>
          <p:nvPr>
            <p:ph idx="1"/>
          </p:nvPr>
        </p:nvSpPr>
        <p:spPr>
          <a:xfrm>
            <a:off x="531845" y="4609322"/>
            <a:ext cx="10821955" cy="1838131"/>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Random Forest got 81% accuracy and now click on Comparison Graph button to get below output</a:t>
            </a:r>
          </a:p>
          <a:p>
            <a:r>
              <a:rPr lang="en-IN" sz="2400" kern="0" dirty="0">
                <a:effectLst/>
                <a:latin typeface="Times New Roman" panose="02020603050405020304" pitchFamily="18" charset="0"/>
                <a:ea typeface="Calibri" panose="020F0502020204030204" pitchFamily="34" charset="0"/>
                <a:cs typeface="Times New Roman" panose="02020603050405020304" pitchFamily="18" charset="0"/>
              </a:rPr>
              <a:t>In above graph x-axis represents algorithm names and y-axis represents accuracy and other metrics in different colour bars </a:t>
            </a:r>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95918CD-FBA6-4BDD-2D1A-C0BBEF05AE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489" y="1107595"/>
            <a:ext cx="5423235" cy="3227705"/>
          </a:xfrm>
          <a:prstGeom prst="rect">
            <a:avLst/>
          </a:prstGeom>
          <a:noFill/>
          <a:ln>
            <a:noFill/>
          </a:ln>
        </p:spPr>
      </p:pic>
      <p:pic>
        <p:nvPicPr>
          <p:cNvPr id="6" name="Picture 5">
            <a:extLst>
              <a:ext uri="{FF2B5EF4-FFF2-40B4-BE49-F238E27FC236}">
                <a16:creationId xmlns:a16="http://schemas.microsoft.com/office/drawing/2014/main" id="{80615201-F8E1-34B3-212B-D4464789BC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82936" y="1107595"/>
            <a:ext cx="5250917" cy="3227705"/>
          </a:xfrm>
          <a:prstGeom prst="rect">
            <a:avLst/>
          </a:prstGeom>
          <a:noFill/>
          <a:ln>
            <a:noFill/>
          </a:ln>
        </p:spPr>
      </p:pic>
    </p:spTree>
    <p:extLst>
      <p:ext uri="{BB962C8B-B14F-4D97-AF65-F5344CB8AC3E}">
        <p14:creationId xmlns:p14="http://schemas.microsoft.com/office/powerpoint/2010/main" val="254987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A9B-FC1E-4D6C-5336-FDA49FB9E8A3}"/>
              </a:ext>
            </a:extLst>
          </p:cNvPr>
          <p:cNvSpPr>
            <a:spLocks noGrp="1"/>
          </p:cNvSpPr>
          <p:nvPr>
            <p:ph type="title"/>
          </p:nvPr>
        </p:nvSpPr>
        <p:spPr>
          <a:xfrm>
            <a:off x="838200" y="-8788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RESULTS OBTAINED</a:t>
            </a:r>
            <a:endParaRPr lang="en-IN" sz="3600" dirty="0"/>
          </a:p>
        </p:txBody>
      </p:sp>
      <p:sp>
        <p:nvSpPr>
          <p:cNvPr id="4" name="Date Placeholder 3">
            <a:extLst>
              <a:ext uri="{FF2B5EF4-FFF2-40B4-BE49-F238E27FC236}">
                <a16:creationId xmlns:a16="http://schemas.microsoft.com/office/drawing/2014/main" id="{34C5541B-A4D7-7116-55AC-DE0135639678}"/>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A0373152-1F9B-5C08-9719-41A7B4E33FC7}"/>
              </a:ext>
            </a:extLst>
          </p:cNvPr>
          <p:cNvSpPr>
            <a:spLocks noGrp="1"/>
          </p:cNvSpPr>
          <p:nvPr>
            <p:ph type="sldNum" sz="quarter" idx="12"/>
          </p:nvPr>
        </p:nvSpPr>
        <p:spPr/>
        <p:txBody>
          <a:bodyPr/>
          <a:lstStyle/>
          <a:p>
            <a:fld id="{A0183BA4-7B10-4BE3-A0B2-A48721054ED6}" type="slidenum">
              <a:rPr lang="en-IN" smtClean="0"/>
              <a:pPr/>
              <a:t>26</a:t>
            </a:fld>
            <a:endParaRPr lang="en-IN" dirty="0"/>
          </a:p>
        </p:txBody>
      </p:sp>
      <p:sp>
        <p:nvSpPr>
          <p:cNvPr id="12" name="Content Placeholder 11">
            <a:extLst>
              <a:ext uri="{FF2B5EF4-FFF2-40B4-BE49-F238E27FC236}">
                <a16:creationId xmlns:a16="http://schemas.microsoft.com/office/drawing/2014/main" id="{72D65BAB-AF5F-0725-F525-D3E87DD74452}"/>
              </a:ext>
            </a:extLst>
          </p:cNvPr>
          <p:cNvSpPr>
            <a:spLocks noGrp="1"/>
          </p:cNvSpPr>
          <p:nvPr>
            <p:ph idx="1"/>
          </p:nvPr>
        </p:nvSpPr>
        <p:spPr>
          <a:xfrm>
            <a:off x="531845" y="4609322"/>
            <a:ext cx="10821955" cy="1838131"/>
          </a:xfrm>
        </p:spPr>
        <p:txBody>
          <a:bodyPr>
            <a:normAutofit/>
          </a:bodyPr>
          <a:lstStyle/>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I entered some text in text field and then press Language Detect button to get below output</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in text area can see Detected Language Is Tamil and can see Translated text in English and below is another example</a:t>
            </a:r>
          </a:p>
          <a:p>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839846E-2D0B-8D62-55D0-2538473D40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005" y="1012714"/>
            <a:ext cx="5468995" cy="3227705"/>
          </a:xfrm>
          <a:prstGeom prst="rect">
            <a:avLst/>
          </a:prstGeom>
          <a:noFill/>
          <a:ln>
            <a:noFill/>
          </a:ln>
        </p:spPr>
      </p:pic>
      <p:pic>
        <p:nvPicPr>
          <p:cNvPr id="8" name="Picture 7">
            <a:extLst>
              <a:ext uri="{FF2B5EF4-FFF2-40B4-BE49-F238E27FC236}">
                <a16:creationId xmlns:a16="http://schemas.microsoft.com/office/drawing/2014/main" id="{77E75FD5-A630-4015-0464-8ADADE4D94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6033" y="1012714"/>
            <a:ext cx="5225143" cy="3227705"/>
          </a:xfrm>
          <a:prstGeom prst="rect">
            <a:avLst/>
          </a:prstGeom>
          <a:noFill/>
          <a:ln>
            <a:noFill/>
          </a:ln>
        </p:spPr>
      </p:pic>
    </p:spTree>
    <p:extLst>
      <p:ext uri="{BB962C8B-B14F-4D97-AF65-F5344CB8AC3E}">
        <p14:creationId xmlns:p14="http://schemas.microsoft.com/office/powerpoint/2010/main" val="2859776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24A9B-FC1E-4D6C-5336-FDA49FB9E8A3}"/>
              </a:ext>
            </a:extLst>
          </p:cNvPr>
          <p:cNvSpPr>
            <a:spLocks noGrp="1"/>
          </p:cNvSpPr>
          <p:nvPr>
            <p:ph type="title"/>
          </p:nvPr>
        </p:nvSpPr>
        <p:spPr>
          <a:xfrm>
            <a:off x="838200" y="-87881"/>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RESULTS OBTAINED</a:t>
            </a:r>
            <a:endParaRPr lang="en-IN" sz="3600" dirty="0"/>
          </a:p>
        </p:txBody>
      </p:sp>
      <p:sp>
        <p:nvSpPr>
          <p:cNvPr id="4" name="Date Placeholder 3">
            <a:extLst>
              <a:ext uri="{FF2B5EF4-FFF2-40B4-BE49-F238E27FC236}">
                <a16:creationId xmlns:a16="http://schemas.microsoft.com/office/drawing/2014/main" id="{34C5541B-A4D7-7116-55AC-DE0135639678}"/>
              </a:ext>
            </a:extLst>
          </p:cNvPr>
          <p:cNvSpPr>
            <a:spLocks noGrp="1"/>
          </p:cNvSpPr>
          <p:nvPr>
            <p:ph type="dt" sz="half" idx="10"/>
          </p:nvPr>
        </p:nvSpPr>
        <p:spPr/>
        <p:txBody>
          <a:bodyPr/>
          <a:lstStyle/>
          <a:p>
            <a:fld id="{784BDB05-E2D4-4D29-8882-DE25842599A2}" type="datetime1">
              <a:rPr lang="en-IN" smtClean="0"/>
              <a:pPr/>
              <a:t>28-09-2024</a:t>
            </a:fld>
            <a:endParaRPr lang="en-IN"/>
          </a:p>
        </p:txBody>
      </p:sp>
      <p:sp>
        <p:nvSpPr>
          <p:cNvPr id="5" name="Slide Number Placeholder 4">
            <a:extLst>
              <a:ext uri="{FF2B5EF4-FFF2-40B4-BE49-F238E27FC236}">
                <a16:creationId xmlns:a16="http://schemas.microsoft.com/office/drawing/2014/main" id="{A0373152-1F9B-5C08-9719-41A7B4E33FC7}"/>
              </a:ext>
            </a:extLst>
          </p:cNvPr>
          <p:cNvSpPr>
            <a:spLocks noGrp="1"/>
          </p:cNvSpPr>
          <p:nvPr>
            <p:ph type="sldNum" sz="quarter" idx="12"/>
          </p:nvPr>
        </p:nvSpPr>
        <p:spPr/>
        <p:txBody>
          <a:bodyPr/>
          <a:lstStyle/>
          <a:p>
            <a:fld id="{A0183BA4-7B10-4BE3-A0B2-A48721054ED6}" type="slidenum">
              <a:rPr lang="en-IN" smtClean="0"/>
              <a:pPr/>
              <a:t>27</a:t>
            </a:fld>
            <a:endParaRPr lang="en-IN" dirty="0"/>
          </a:p>
        </p:txBody>
      </p:sp>
      <p:sp>
        <p:nvSpPr>
          <p:cNvPr id="12" name="Content Placeholder 11">
            <a:extLst>
              <a:ext uri="{FF2B5EF4-FFF2-40B4-BE49-F238E27FC236}">
                <a16:creationId xmlns:a16="http://schemas.microsoft.com/office/drawing/2014/main" id="{72D65BAB-AF5F-0725-F525-D3E87DD74452}"/>
              </a:ext>
            </a:extLst>
          </p:cNvPr>
          <p:cNvSpPr>
            <a:spLocks noGrp="1"/>
          </p:cNvSpPr>
          <p:nvPr>
            <p:ph idx="1"/>
          </p:nvPr>
        </p:nvSpPr>
        <p:spPr>
          <a:xfrm>
            <a:off x="531845" y="4609322"/>
            <a:ext cx="10821955" cy="1838131"/>
          </a:xfrm>
        </p:spPr>
        <p:txBody>
          <a:bodyPr>
            <a:normAutofit/>
          </a:bodyPr>
          <a:lstStyle/>
          <a:p>
            <a:pPr>
              <a:lnSpc>
                <a:spcPct val="10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detected language is Hindi with translation</a:t>
            </a:r>
          </a:p>
          <a:p>
            <a:pPr algn="just">
              <a:lnSpc>
                <a:spcPct val="100000"/>
              </a:lnSpc>
              <a:spcAft>
                <a:spcPts val="80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above screen detected language is Marathi with English translation.</a:t>
            </a:r>
          </a:p>
          <a:p>
            <a:pPr algn="just">
              <a:lnSpc>
                <a:spcPct val="100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794C2E6-1F96-7702-4FBD-3D9068CC48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1845" y="1012714"/>
            <a:ext cx="5467739" cy="3227705"/>
          </a:xfrm>
          <a:prstGeom prst="rect">
            <a:avLst/>
          </a:prstGeom>
          <a:noFill/>
          <a:ln>
            <a:noFill/>
          </a:ln>
        </p:spPr>
      </p:pic>
      <p:pic>
        <p:nvPicPr>
          <p:cNvPr id="6" name="Picture 5">
            <a:extLst>
              <a:ext uri="{FF2B5EF4-FFF2-40B4-BE49-F238E27FC236}">
                <a16:creationId xmlns:a16="http://schemas.microsoft.com/office/drawing/2014/main" id="{C3013AE0-E0F6-D4BA-25F3-0564606596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2727" y="1012714"/>
            <a:ext cx="5384722" cy="3227705"/>
          </a:xfrm>
          <a:prstGeom prst="rect">
            <a:avLst/>
          </a:prstGeom>
          <a:noFill/>
          <a:ln>
            <a:noFill/>
          </a:ln>
        </p:spPr>
      </p:pic>
    </p:spTree>
    <p:extLst>
      <p:ext uri="{BB962C8B-B14F-4D97-AF65-F5344CB8AC3E}">
        <p14:creationId xmlns:p14="http://schemas.microsoft.com/office/powerpoint/2010/main" val="3379111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70588" y="1203649"/>
            <a:ext cx="11560628" cy="4973314"/>
          </a:xfrm>
        </p:spPr>
        <p:txBody>
          <a:bodyPr vert="horz" lIns="91440" tIns="45720" rIns="91440" bIns="45720" rtlCol="0" anchor="t">
            <a:normAutofit/>
          </a:bodyPr>
          <a:lstStyle/>
          <a:p>
            <a:pPr marL="0" indent="0" algn="just">
              <a:lnSpc>
                <a:spcPct val="100000"/>
              </a:lnSpc>
              <a:buNone/>
            </a:pPr>
            <a:r>
              <a:rPr lang="en-US" sz="2400" dirty="0">
                <a:latin typeface="Times New Roman" panose="02020603050405020304" pitchFamily="18" charset="0"/>
                <a:cs typeface="Times New Roman" pitchFamily="18" charset="0"/>
              </a:rPr>
              <a:t>[1].  Brown, P. F., Cocke, J., Della Pietra, S. A., Della Pietra, V. J., Jelinek, F., Mercer, R. L., &amp; Roossin, P. S. (1990). A statistical approach to language translation. Computer, Speech &amp; Language, 4(1), 25-47.</a:t>
            </a:r>
          </a:p>
          <a:p>
            <a:pPr marL="0" indent="0" algn="just">
              <a:lnSpc>
                <a:spcPct val="100000"/>
              </a:lnSpc>
              <a:buNone/>
            </a:pPr>
            <a:r>
              <a:rPr lang="en-US" sz="2400" dirty="0">
                <a:latin typeface="Times New Roman" panose="02020603050405020304" pitchFamily="18" charset="0"/>
                <a:cs typeface="Times New Roman" pitchFamily="18" charset="0"/>
              </a:rPr>
              <a:t>[2]. Nakov, P., Zampieri, M., Rosenthal, S., Atanasova, P., Karov, I., Mubarak, H., ... &amp; Martin, B. (2017). SemEval-2017 task 4: Sentiment analysis in Twitter. In Proceedings of the 11th International Workshop on Semantic Evaluation (SemEval-2017) (pp. 502-518).</a:t>
            </a:r>
          </a:p>
          <a:p>
            <a:pPr marL="0" indent="0" algn="just">
              <a:lnSpc>
                <a:spcPct val="100000"/>
              </a:lnSpc>
              <a:buNone/>
            </a:pPr>
            <a:r>
              <a:rPr lang="en-US" sz="2400" dirty="0">
                <a:latin typeface="Times New Roman"/>
                <a:cs typeface="Times New Roman"/>
              </a:rPr>
              <a:t>[3]. Cavnar, W. B., &amp; Trenkle, J. M. (1994). N-gram-based text categorization. In Proceedings of SDIR-94, 3rd Annual Symposium on Document Analysis and Information Retrieval (pp. 161-175).</a:t>
            </a:r>
          </a:p>
          <a:p>
            <a:pPr marL="0" indent="0" algn="just">
              <a:lnSpc>
                <a:spcPct val="100000"/>
              </a:lnSpc>
              <a:buNone/>
            </a:pPr>
            <a:r>
              <a:rPr lang="en-US" sz="2400" dirty="0">
                <a:latin typeface="Times New Roman"/>
                <a:cs typeface="Times New Roman"/>
              </a:rPr>
              <a:t>[4]. Luong, M. T., Pham, H., &amp; Manning, C. D. (2015). Effective approaches to attention-based neural machine translation. In Proceedings of the 2015 Conference on Empirical Methods in Natural Language Processing (pp. 1412-1421).</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28</a:t>
            </a:fld>
            <a:endParaRPr lang="en-IN"/>
          </a:p>
        </p:txBody>
      </p:sp>
    </p:spTree>
    <p:extLst>
      <p:ext uri="{BB962C8B-B14F-4D97-AF65-F5344CB8AC3E}">
        <p14:creationId xmlns:p14="http://schemas.microsoft.com/office/powerpoint/2010/main" val="2374401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REFERENCES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51927" y="1203649"/>
            <a:ext cx="11691258" cy="4973314"/>
          </a:xfrm>
        </p:spPr>
        <p:txBody>
          <a:bodyPr vert="horz" lIns="91440" tIns="45720" rIns="91440" bIns="45720" rtlCol="0" anchor="t">
            <a:normAutofit/>
          </a:bodyPr>
          <a:lstStyle/>
          <a:p>
            <a:pPr marL="0" lvl="0" indent="0" algn="just">
              <a:lnSpc>
                <a:spcPct val="100000"/>
              </a:lnSpc>
              <a:buNone/>
            </a:pPr>
            <a:r>
              <a:rPr lang="en-US" sz="2400" dirty="0">
                <a:latin typeface="Times New Roman"/>
                <a:cs typeface="Times New Roman"/>
              </a:rPr>
              <a:t>[5]. Vaswani, A., Shazeer, N., Parmar, N., Uszkoreit, J., Jones, L., Gomez, A. N., ... &amp; Polosukhin, I. (2017). Attention is all you need. In Advances in Neural Information Processing Systems (pp. 5998-6008).</a:t>
            </a:r>
          </a:p>
          <a:p>
            <a:pPr marL="0" lvl="0" indent="0" algn="just">
              <a:lnSpc>
                <a:spcPct val="100000"/>
              </a:lnSpc>
              <a:buNone/>
            </a:pPr>
            <a:r>
              <a:rPr lang="en-US" sz="2400" dirty="0">
                <a:latin typeface="Times New Roman" panose="02020603050405020304" pitchFamily="18" charset="0"/>
                <a:cs typeface="Times New Roman" pitchFamily="18" charset="0"/>
              </a:rPr>
              <a:t>[6].  Liu, Y., Li, S., Zhang, H., &amp; Liu, D. (2020). A novel language identification method based on enhanced deep neural network. Journal of Information Science, 46(5), 617-630.</a:t>
            </a:r>
          </a:p>
          <a:p>
            <a:pPr marL="0" lvl="0" indent="0" algn="just">
              <a:lnSpc>
                <a:spcPct val="100000"/>
              </a:lnSpc>
              <a:buNone/>
            </a:pPr>
            <a:r>
              <a:rPr lang="en-US" sz="2400" dirty="0">
                <a:latin typeface="Times New Roman" panose="02020603050405020304" pitchFamily="18" charset="0"/>
                <a:cs typeface="Times New Roman" pitchFamily="18" charset="0"/>
              </a:rPr>
              <a:t>[7].  Koehn, P. (2009). Statistical machine translation. Cambridge University Press.</a:t>
            </a:r>
          </a:p>
          <a:p>
            <a:pPr marL="0" lvl="0" indent="0" algn="just">
              <a:lnSpc>
                <a:spcPct val="100000"/>
              </a:lnSpc>
              <a:buNone/>
            </a:pPr>
            <a:r>
              <a:rPr lang="en-US" sz="2400" dirty="0">
                <a:latin typeface="Times New Roman" panose="02020603050405020304" pitchFamily="18" charset="0"/>
                <a:cs typeface="Times New Roman" pitchFamily="18" charset="0"/>
              </a:rPr>
              <a:t>[8]. Bahdanau, D., Cho, K., &amp; Bengio, Y. (2014). Neural machine translation by jointly learning to align and translate. arXiv preprint arXiv:1409.0473.</a:t>
            </a:r>
          </a:p>
          <a:p>
            <a:pPr marL="0" lvl="0" indent="0" algn="just">
              <a:lnSpc>
                <a:spcPct val="100000"/>
              </a:lnSpc>
              <a:buNone/>
            </a:pPr>
            <a:r>
              <a:rPr lang="en-US" sz="2400" dirty="0">
                <a:latin typeface="Times New Roman" panose="02020603050405020304" pitchFamily="18" charset="0"/>
                <a:cs typeface="Times New Roman" pitchFamily="18" charset="0"/>
              </a:rPr>
              <a:t>[9].  Lui, M., &amp; Baldwin, T. (2012). langid.py: An off-the-shelf language identification tool. In Proceedings of the ACL 2012 System Demonstrations (pp. 25-30).</a:t>
            </a:r>
            <a:endParaRPr lang="en-IN" sz="24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29</a:t>
            </a:fld>
            <a:endParaRPr lang="en-IN"/>
          </a:p>
        </p:txBody>
      </p:sp>
    </p:spTree>
    <p:extLst>
      <p:ext uri="{BB962C8B-B14F-4D97-AF65-F5344CB8AC3E}">
        <p14:creationId xmlns:p14="http://schemas.microsoft.com/office/powerpoint/2010/main" val="218273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lnSpc>
                <a:spcPct val="100000"/>
              </a:lnSpc>
            </a:pPr>
            <a:r>
              <a:rPr lang="en-IN" sz="3600" b="1" dirty="0">
                <a:latin typeface="Times New Roman" panose="02020603050405020304" pitchFamily="18" charset="0"/>
                <a:cs typeface="Times New Roman" panose="02020603050405020304" pitchFamily="18" charset="0"/>
              </a:rPr>
              <a:t>ABSTRACT</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14604" y="1343607"/>
            <a:ext cx="11439331" cy="4833355"/>
          </a:xfrm>
        </p:spPr>
        <p:txBody>
          <a:bodyPr vert="horz" lIns="91440" tIns="45720" rIns="91440" bIns="45720" rtlCol="0" anchor="t">
            <a:noAutofit/>
          </a:bodyPr>
          <a:lstStyle/>
          <a:p>
            <a:pPr marL="0" indent="0" algn="just">
              <a:lnSpc>
                <a:spcPct val="100000"/>
              </a:lnSpc>
              <a:buNone/>
            </a:pPr>
            <a:r>
              <a:rPr lang="en-IN" sz="2400" kern="0" dirty="0">
                <a:solidFill>
                  <a:srgbClr val="333333"/>
                </a:solidFill>
                <a:effectLst/>
                <a:highlight>
                  <a:srgbClr val="FFFFFF"/>
                </a:highlight>
                <a:latin typeface="Times New Roman"/>
                <a:ea typeface="Calibri" panose="020F0502020204030204" pitchFamily="34" charset="0"/>
                <a:cs typeface="Times New Roman"/>
              </a:rPr>
              <a:t>Machine translation is the process of translating a text in one natural language into another natural language using computer system. Translating a document containing a single source language content is easy but when the information in the source document is given in multilingual format then there is a need to identify the languages that are involved in such multilingual document. Language identification is the task in natural language processing that automatically identifies the natural language in which the content in given document are written in. In this, n-gram based and machine learning based language identifiers are trained and used to identify three Indian languages such as Hindi, Marathi and Sanskrit present in a document given for machine translation. It is observed that, support vector machine-based language identifier is more accurate than any other technique and it achieves 89% accuracy that is 18% more than traditional n-gram based approach. </a:t>
            </a:r>
            <a:endParaRPr lang="en-IN" sz="2400" dirty="0">
              <a:latin typeface="Times New Roman"/>
              <a:cs typeface="Times New Roman"/>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a:t>
            </a:fld>
            <a:endParaRPr lang="en-IN" dirty="0"/>
          </a:p>
        </p:txBody>
      </p:sp>
    </p:spTree>
    <p:extLst>
      <p:ext uri="{BB962C8B-B14F-4D97-AF65-F5344CB8AC3E}">
        <p14:creationId xmlns:p14="http://schemas.microsoft.com/office/powerpoint/2010/main" val="1130394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P</a:t>
            </a:r>
            <a:r>
              <a:rPr lang="en-IN" sz="3600" b="1" dirty="0">
                <a:latin typeface="Times New Roman" panose="02020603050405020304" pitchFamily="18" charset="0"/>
                <a:cs typeface="Times New Roman" panose="02020603050405020304" pitchFamily="18" charset="0"/>
              </a:rPr>
              <a:t>YTHON MODULUS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51927" y="1203649"/>
            <a:ext cx="11691258" cy="4973314"/>
          </a:xfrm>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Pandas</a:t>
            </a:r>
            <a:r>
              <a:rPr lang="en-US" sz="2400" dirty="0">
                <a:latin typeface="Times New Roman" panose="02020603050405020304" pitchFamily="18" charset="0"/>
                <a:cs typeface="Times New Roman" panose="02020603050405020304" pitchFamily="18" charset="0"/>
              </a:rPr>
              <a:t> : </a:t>
            </a:r>
            <a:r>
              <a:rPr lang="en-IN" sz="2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Pandas are a Python computer language library for data analysis and manipulation. </a:t>
            </a:r>
          </a:p>
          <a:p>
            <a:r>
              <a:rPr lang="en-IN" sz="24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NumPy</a:t>
            </a:r>
            <a:r>
              <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NumPy Python library for multi-dimensional, big-scale matrices adds a huge number of high-level mathematical functions. </a:t>
            </a:r>
          </a:p>
          <a:p>
            <a:r>
              <a:rPr lang="en-IN" sz="24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Matplotlib</a:t>
            </a:r>
            <a:r>
              <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kern="0" dirty="0">
                <a:solidFill>
                  <a:srgbClr val="000000"/>
                </a:solidFill>
                <a:effectLst/>
                <a:latin typeface="Times New Roman" panose="02020603050405020304" pitchFamily="18" charset="0"/>
                <a:ea typeface="Calibri" panose="020F0502020204030204" pitchFamily="34" charset="0"/>
              </a:rPr>
              <a:t>It is a multi-platform, array-based data visualization framework built to interact with the whole SciPy stack. </a:t>
            </a:r>
            <a:endPar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b="1" kern="0" dirty="0">
                <a:solidFill>
                  <a:srgbClr val="000000"/>
                </a:solidFill>
                <a:effectLst/>
                <a:latin typeface="Times New Roman" panose="02020603050405020304" pitchFamily="18" charset="0"/>
                <a:ea typeface="Calibri" panose="020F0502020204030204" pitchFamily="34" charset="0"/>
              </a:rPr>
              <a:t>Scikit-learn : </a:t>
            </a:r>
            <a:r>
              <a:rPr lang="en-IN" sz="2400" kern="0" dirty="0">
                <a:solidFill>
                  <a:srgbClr val="000000"/>
                </a:solidFill>
                <a:effectLst/>
                <a:latin typeface="Times New Roman" panose="02020603050405020304" pitchFamily="18" charset="0"/>
                <a:ea typeface="Calibri" panose="020F0502020204030204" pitchFamily="34" charset="0"/>
              </a:rPr>
              <a:t>The most stable and practical machine learning library for Python is scikit-learn. </a:t>
            </a:r>
          </a:p>
          <a:p>
            <a:r>
              <a:rPr lang="en-IN" sz="24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Keras</a:t>
            </a:r>
            <a:r>
              <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kern="0" dirty="0">
                <a:solidFill>
                  <a:srgbClr val="000000"/>
                </a:solidFill>
                <a:effectLst/>
                <a:latin typeface="Times New Roman" panose="02020603050405020304" pitchFamily="18" charset="0"/>
                <a:ea typeface="Calibri" panose="020F0502020204030204" pitchFamily="34" charset="0"/>
              </a:rPr>
              <a:t>Google's Keras is a cutting-edge deep learning API for creating neural networks. </a:t>
            </a:r>
            <a:endParaRPr lang="en-IN" sz="2400" kern="0" dirty="0">
              <a:solidFill>
                <a:srgbClr val="000000"/>
              </a:solidFill>
              <a:latin typeface="Times New Roman" panose="02020603050405020304" pitchFamily="18" charset="0"/>
              <a:ea typeface="Calibri" panose="020F0502020204030204" pitchFamily="34" charset="0"/>
            </a:endParaRPr>
          </a:p>
          <a:p>
            <a:r>
              <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h5py : </a:t>
            </a:r>
            <a:r>
              <a:rPr lang="en-IN" sz="2400" kern="0" dirty="0">
                <a:solidFill>
                  <a:srgbClr val="000000"/>
                </a:solidFill>
                <a:effectLst/>
                <a:latin typeface="Times New Roman" panose="02020603050405020304" pitchFamily="18" charset="0"/>
                <a:ea typeface="Calibri" panose="020F0502020204030204" pitchFamily="34" charset="0"/>
              </a:rPr>
              <a:t>The h5py Python module offers an interface for the binary HDF5 data format. </a:t>
            </a:r>
            <a:endPar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n-IN" sz="2400" b="1"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Tensor flow </a:t>
            </a:r>
            <a:r>
              <a:rPr lang="en-IN" sz="2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0" dirty="0">
                <a:solidFill>
                  <a:srgbClr val="000000"/>
                </a:solidFill>
                <a:effectLst/>
                <a:latin typeface="Times New Roman" panose="02020603050405020304" pitchFamily="18" charset="0"/>
                <a:ea typeface="Calibri" panose="020F0502020204030204" pitchFamily="34" charset="0"/>
              </a:rPr>
              <a:t>TensorFlow is a Python library for fast numerical computing created and released by Google. </a:t>
            </a:r>
            <a:endParaRPr lang="en-IN" sz="24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30</a:t>
            </a:fld>
            <a:endParaRPr lang="en-IN"/>
          </a:p>
        </p:txBody>
      </p:sp>
    </p:spTree>
    <p:extLst>
      <p:ext uri="{BB962C8B-B14F-4D97-AF65-F5344CB8AC3E}">
        <p14:creationId xmlns:p14="http://schemas.microsoft.com/office/powerpoint/2010/main" val="984251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P</a:t>
            </a:r>
            <a:r>
              <a:rPr lang="en-IN" sz="3600" b="1" dirty="0">
                <a:latin typeface="Times New Roman" panose="02020603050405020304" pitchFamily="18" charset="0"/>
                <a:cs typeface="Times New Roman" panose="02020603050405020304" pitchFamily="18" charset="0"/>
              </a:rPr>
              <a:t>YTHON MODULUS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51927" y="1203649"/>
            <a:ext cx="11691258" cy="4973314"/>
          </a:xfrm>
        </p:spPr>
        <p:txBody>
          <a:bodyPr vert="horz" lIns="91440" tIns="45720" rIns="91440" bIns="45720" rtlCol="0" anchor="t">
            <a:normAutofit/>
          </a:bodyPr>
          <a:lstStyle/>
          <a:p>
            <a:r>
              <a:rPr lang="en-US" sz="2400" b="1" dirty="0">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 </a:t>
            </a:r>
            <a:r>
              <a:rPr lang="en-IN" sz="2400" kern="0" dirty="0">
                <a:solidFill>
                  <a:srgbClr val="000000"/>
                </a:solidFill>
                <a:effectLst/>
                <a:latin typeface="Times New Roman" panose="02020603050405020304" pitchFamily="18" charset="0"/>
                <a:ea typeface="Calibri" panose="020F0502020204030204" pitchFamily="34" charset="0"/>
              </a:rPr>
              <a:t>Tkinter is an acronym for "Tk interface". Tk was developed as a GUI extension for the Tcl scripting language by John Ousterhout. </a:t>
            </a:r>
          </a:p>
          <a:p>
            <a:r>
              <a:rPr lang="en-IN" sz="24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NLTK</a:t>
            </a:r>
            <a:r>
              <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kern="0" dirty="0">
                <a:solidFill>
                  <a:srgbClr val="000000"/>
                </a:solidFill>
                <a:effectLst/>
                <a:latin typeface="Times New Roman" panose="02020603050405020304" pitchFamily="18" charset="0"/>
                <a:ea typeface="Calibri" panose="020F0502020204030204" pitchFamily="34" charset="0"/>
              </a:rPr>
              <a:t>NLTK is a toolkit build for working with NLP in Python. It provides us various text processing libraries with a lot of test datasets. </a:t>
            </a:r>
            <a:endParaRPr lang="en-IN" sz="2400" kern="0" dirty="0">
              <a:solidFill>
                <a:srgbClr val="000000"/>
              </a:solidFill>
              <a:latin typeface="Times New Roman" panose="02020603050405020304" pitchFamily="18" charset="0"/>
              <a:ea typeface="Calibri" panose="020F0502020204030204" pitchFamily="34" charset="0"/>
            </a:endParaRPr>
          </a:p>
          <a:p>
            <a:r>
              <a:rPr lang="en-IN" sz="2400" b="1"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Scipy</a:t>
            </a:r>
            <a:r>
              <a:rPr lang="en-IN" sz="24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 </a:t>
            </a:r>
            <a:r>
              <a:rPr lang="en-IN" sz="2400" kern="0" dirty="0">
                <a:solidFill>
                  <a:srgbClr val="000000"/>
                </a:solidFill>
                <a:effectLst/>
                <a:latin typeface="Times New Roman" panose="02020603050405020304" pitchFamily="18" charset="0"/>
                <a:ea typeface="Calibri" panose="020F0502020204030204" pitchFamily="34" charset="0"/>
              </a:rPr>
              <a:t>SciPy is a collection of mathematical algorithms and convenience functions built on the NumPy extension of Python. </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31</a:t>
            </a:fld>
            <a:endParaRPr lang="en-IN"/>
          </a:p>
        </p:txBody>
      </p:sp>
    </p:spTree>
    <p:extLst>
      <p:ext uri="{BB962C8B-B14F-4D97-AF65-F5344CB8AC3E}">
        <p14:creationId xmlns:p14="http://schemas.microsoft.com/office/powerpoint/2010/main" val="1088117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558CA55-4117-5CC7-C82B-D94BF76625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535" y="979714"/>
            <a:ext cx="6307477" cy="5262466"/>
          </a:xfrm>
        </p:spPr>
      </p:pic>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32</a:t>
            </a:fld>
            <a:endParaRPr lang="en-IN"/>
          </a:p>
        </p:txBody>
      </p:sp>
    </p:spTree>
    <p:extLst>
      <p:ext uri="{BB962C8B-B14F-4D97-AF65-F5344CB8AC3E}">
        <p14:creationId xmlns:p14="http://schemas.microsoft.com/office/powerpoint/2010/main" val="40990161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33</a:t>
            </a:fld>
            <a:endParaRPr lang="en-IN"/>
          </a:p>
        </p:txBody>
      </p:sp>
      <p:pic>
        <p:nvPicPr>
          <p:cNvPr id="9" name="Content Placeholder 8">
            <a:extLst>
              <a:ext uri="{FF2B5EF4-FFF2-40B4-BE49-F238E27FC236}">
                <a16:creationId xmlns:a16="http://schemas.microsoft.com/office/drawing/2014/main" id="{A6E70410-B844-1832-E0A8-961E05F319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079" y="1073020"/>
            <a:ext cx="9211994" cy="5283330"/>
          </a:xfrm>
        </p:spPr>
      </p:pic>
    </p:spTree>
    <p:extLst>
      <p:ext uri="{BB962C8B-B14F-4D97-AF65-F5344CB8AC3E}">
        <p14:creationId xmlns:p14="http://schemas.microsoft.com/office/powerpoint/2010/main" val="1258035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34</a:t>
            </a:fld>
            <a:endParaRPr lang="en-IN"/>
          </a:p>
        </p:txBody>
      </p:sp>
      <p:pic>
        <p:nvPicPr>
          <p:cNvPr id="8" name="Content Placeholder 7">
            <a:extLst>
              <a:ext uri="{FF2B5EF4-FFF2-40B4-BE49-F238E27FC236}">
                <a16:creationId xmlns:a16="http://schemas.microsoft.com/office/drawing/2014/main" id="{181A3375-CBEC-7EA5-00F7-EBBE3018B8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671" y="1110344"/>
            <a:ext cx="9850958" cy="5066522"/>
          </a:xfrm>
        </p:spPr>
      </p:pic>
    </p:spTree>
    <p:extLst>
      <p:ext uri="{BB962C8B-B14F-4D97-AF65-F5344CB8AC3E}">
        <p14:creationId xmlns:p14="http://schemas.microsoft.com/office/powerpoint/2010/main" val="282776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35</a:t>
            </a:fld>
            <a:endParaRPr lang="en-IN"/>
          </a:p>
        </p:txBody>
      </p:sp>
      <p:pic>
        <p:nvPicPr>
          <p:cNvPr id="9" name="Content Placeholder 8">
            <a:extLst>
              <a:ext uri="{FF2B5EF4-FFF2-40B4-BE49-F238E27FC236}">
                <a16:creationId xmlns:a16="http://schemas.microsoft.com/office/drawing/2014/main" id="{5BAF18FB-F2B9-AF19-40CF-1B645470E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7" y="1253330"/>
            <a:ext cx="7641770" cy="4867551"/>
          </a:xfrm>
        </p:spPr>
      </p:pic>
    </p:spTree>
    <p:extLst>
      <p:ext uri="{BB962C8B-B14F-4D97-AF65-F5344CB8AC3E}">
        <p14:creationId xmlns:p14="http://schemas.microsoft.com/office/powerpoint/2010/main" val="1928983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36</a:t>
            </a:fld>
            <a:endParaRPr lang="en-IN"/>
          </a:p>
        </p:txBody>
      </p:sp>
      <p:pic>
        <p:nvPicPr>
          <p:cNvPr id="8" name="Content Placeholder 7">
            <a:extLst>
              <a:ext uri="{FF2B5EF4-FFF2-40B4-BE49-F238E27FC236}">
                <a16:creationId xmlns:a16="http://schemas.microsoft.com/office/drawing/2014/main" id="{51895BBD-543D-2BAA-D229-71FF57C89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5453" y="1253330"/>
            <a:ext cx="7501811" cy="4960857"/>
          </a:xfrm>
        </p:spPr>
      </p:pic>
    </p:spTree>
    <p:extLst>
      <p:ext uri="{BB962C8B-B14F-4D97-AF65-F5344CB8AC3E}">
        <p14:creationId xmlns:p14="http://schemas.microsoft.com/office/powerpoint/2010/main" val="462558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37</a:t>
            </a:fld>
            <a:endParaRPr lang="en-IN"/>
          </a:p>
        </p:txBody>
      </p:sp>
      <p:pic>
        <p:nvPicPr>
          <p:cNvPr id="9" name="Content Placeholder 8">
            <a:extLst>
              <a:ext uri="{FF2B5EF4-FFF2-40B4-BE49-F238E27FC236}">
                <a16:creationId xmlns:a16="http://schemas.microsoft.com/office/drawing/2014/main" id="{4FDEA389-3601-8F81-7D90-966C866E33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807" y="1026368"/>
            <a:ext cx="10105054" cy="4898571"/>
          </a:xfrm>
        </p:spPr>
      </p:pic>
    </p:spTree>
    <p:extLst>
      <p:ext uri="{BB962C8B-B14F-4D97-AF65-F5344CB8AC3E}">
        <p14:creationId xmlns:p14="http://schemas.microsoft.com/office/powerpoint/2010/main" val="3853219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US" sz="3600"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38</a:t>
            </a:fld>
            <a:endParaRPr lang="en-IN"/>
          </a:p>
        </p:txBody>
      </p:sp>
      <p:pic>
        <p:nvPicPr>
          <p:cNvPr id="8" name="Content Placeholder 7">
            <a:extLst>
              <a:ext uri="{FF2B5EF4-FFF2-40B4-BE49-F238E27FC236}">
                <a16:creationId xmlns:a16="http://schemas.microsoft.com/office/drawing/2014/main" id="{B99A64CE-B8EE-AA49-F7F4-E77B5D5334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1397" y="1082352"/>
            <a:ext cx="8369558" cy="5019868"/>
          </a:xfrm>
        </p:spPr>
      </p:pic>
    </p:spTree>
    <p:extLst>
      <p:ext uri="{BB962C8B-B14F-4D97-AF65-F5344CB8AC3E}">
        <p14:creationId xmlns:p14="http://schemas.microsoft.com/office/powerpoint/2010/main" val="1437120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normAutofit/>
          </a:bodyPr>
          <a:lstStyle/>
          <a:p>
            <a:pPr algn="ctr"/>
            <a:r>
              <a:rPr lang="en-IN" sz="3600" b="1" dirty="0">
                <a:latin typeface="Times New Roman" panose="02020603050405020304" pitchFamily="18" charset="0"/>
                <a:cs typeface="Times New Roman" panose="02020603050405020304" pitchFamily="18" charset="0"/>
              </a:rPr>
              <a:t>QUERIES ??</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39</a:t>
            </a:fld>
            <a:endParaRPr lang="en-IN"/>
          </a:p>
        </p:txBody>
      </p:sp>
    </p:spTree>
    <p:extLst>
      <p:ext uri="{BB962C8B-B14F-4D97-AF65-F5344CB8AC3E}">
        <p14:creationId xmlns:p14="http://schemas.microsoft.com/office/powerpoint/2010/main" val="116327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lnSpc>
                <a:spcPct val="100000"/>
              </a:lnSpc>
            </a:pPr>
            <a:r>
              <a:rPr lang="en-IN" sz="3600" b="1" dirty="0">
                <a:latin typeface="Times New Roman" panose="02020603050405020304" pitchFamily="18" charset="0"/>
                <a:cs typeface="Times New Roman" panose="02020603050405020304" pitchFamily="18" charset="0"/>
              </a:rPr>
              <a:t>INTRODUCTION</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95943" y="839756"/>
            <a:ext cx="11775234" cy="5337208"/>
          </a:xfrm>
        </p:spPr>
        <p:txBody>
          <a:bodyPr vert="horz" lIns="91440" tIns="45720" rIns="91440" bIns="45720" rtlCol="0" anchor="t">
            <a:normAutofit/>
          </a:bodyPr>
          <a:lstStyle/>
          <a:p>
            <a:pPr algn="just">
              <a:lnSpc>
                <a:spcPct val="100000"/>
              </a:lnSpc>
            </a:pPr>
            <a:endParaRPr lang="en-US" b="0" i="0" dirty="0">
              <a:solidFill>
                <a:srgbClr val="ECECEC"/>
              </a:solidFill>
              <a:effectLst/>
              <a:highlight>
                <a:srgbClr val="212121"/>
              </a:highlight>
              <a:latin typeface="ui-sans-serif"/>
            </a:endParaRPr>
          </a:p>
          <a:p>
            <a:pPr algn="just">
              <a:lnSpc>
                <a:spcPct val="100000"/>
              </a:lnSpc>
            </a:pPr>
            <a:r>
              <a:rPr lang="en-US" sz="2400" dirty="0">
                <a:latin typeface="Times New Roman"/>
                <a:cs typeface="Times New Roman"/>
              </a:rPr>
              <a:t>In today's interconnected world, the demand for seamless communication across languages has driven advancements in machine translation (MT).</a:t>
            </a:r>
          </a:p>
          <a:p>
            <a:pPr algn="just">
              <a:lnSpc>
                <a:spcPct val="100000"/>
              </a:lnSpc>
            </a:pPr>
            <a:r>
              <a:rPr lang="en-US" sz="2400" dirty="0">
                <a:latin typeface="Times New Roman"/>
                <a:cs typeface="Times New Roman"/>
              </a:rPr>
              <a:t> A critical component of MT systems is accurate language identification, which determines the language of a given text or speech input.</a:t>
            </a:r>
          </a:p>
          <a:p>
            <a:pPr algn="just">
              <a:lnSpc>
                <a:spcPct val="100000"/>
              </a:lnSpc>
            </a:pPr>
            <a:r>
              <a:rPr lang="en-US" sz="2400" dirty="0">
                <a:latin typeface="Times New Roman"/>
                <a:cs typeface="Times New Roman"/>
              </a:rPr>
              <a:t> This process is essential for selecting appropriate translation models and ensuring the fidelity of translated output.</a:t>
            </a:r>
          </a:p>
          <a:p>
            <a:pPr algn="just">
              <a:lnSpc>
                <a:spcPct val="100000"/>
              </a:lnSpc>
            </a:pPr>
            <a:r>
              <a:rPr lang="en-US" sz="2400" dirty="0">
                <a:latin typeface="Times New Roman"/>
                <a:cs typeface="Times New Roman"/>
              </a:rPr>
              <a:t>Language identification is particularly challenging in multilingual contexts where texts may contain multiple languages or dialects.</a:t>
            </a:r>
          </a:p>
          <a:p>
            <a:pPr algn="just">
              <a:lnSpc>
                <a:spcPct val="100000"/>
              </a:lnSpc>
            </a:pPr>
            <a:r>
              <a:rPr lang="en-US" sz="2400" dirty="0">
                <a:latin typeface="Times New Roman"/>
                <a:cs typeface="Times New Roman"/>
              </a:rPr>
              <a:t>The ability to distinguish between languages accurately is not only crucial for enhancing the precision of translation but also for optimizing computational resources and improving user experience.</a:t>
            </a:r>
          </a:p>
          <a:p>
            <a:pPr algn="just">
              <a:lnSpc>
                <a:spcPct val="100000"/>
              </a:lnSpc>
            </a:pPr>
            <a:endParaRPr lang="en-US" sz="2400" dirty="0">
              <a:latin typeface="Times New Roman"/>
              <a:cs typeface="Times New Roman"/>
            </a:endParaRPr>
          </a:p>
          <a:p>
            <a:pPr algn="just"/>
            <a:endParaRPr lang="en-US" dirty="0"/>
          </a:p>
          <a:p>
            <a:pPr algn="just"/>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4</a:t>
            </a:fld>
            <a:endParaRPr lang="en-IN"/>
          </a:p>
        </p:txBody>
      </p:sp>
    </p:spTree>
    <p:extLst>
      <p:ext uri="{BB962C8B-B14F-4D97-AF65-F5344CB8AC3E}">
        <p14:creationId xmlns:p14="http://schemas.microsoft.com/office/powerpoint/2010/main" val="459879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2827175"/>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40</a:t>
            </a:fld>
            <a:endParaRPr lang="en-IN"/>
          </a:p>
        </p:txBody>
      </p:sp>
    </p:spTree>
    <p:extLst>
      <p:ext uri="{BB962C8B-B14F-4D97-AF65-F5344CB8AC3E}">
        <p14:creationId xmlns:p14="http://schemas.microsoft.com/office/powerpoint/2010/main" val="113441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lnSpc>
                <a:spcPct val="100000"/>
              </a:lnSpc>
            </a:pPr>
            <a:r>
              <a:rPr lang="en-IN" sz="3600" b="1" dirty="0">
                <a:latin typeface="Times New Roman" panose="02020603050405020304" pitchFamily="18" charset="0"/>
                <a:cs typeface="Times New Roman" panose="02020603050405020304" pitchFamily="18" charset="0"/>
              </a:rPr>
              <a:t>INTRODUCTION</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164844" y="1427584"/>
            <a:ext cx="11797001" cy="4553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Every human being may not be expected to know all the languages</a:t>
            </a:r>
          </a:p>
          <a:p>
            <a:pPr algn="just">
              <a:lnSpc>
                <a:spcPct val="100000"/>
              </a:lnSpc>
            </a:pPr>
            <a:r>
              <a:rPr lang="en-US" sz="2400" dirty="0">
                <a:latin typeface="Times New Roman" panose="02020603050405020304" pitchFamily="18" charset="0"/>
                <a:cs typeface="Times New Roman" panose="02020603050405020304" pitchFamily="18" charset="0"/>
              </a:rPr>
              <a:t>Abundance of useful information is available on the web but may be in foreign language</a:t>
            </a:r>
          </a:p>
          <a:p>
            <a:pPr algn="just">
              <a:lnSpc>
                <a:spcPct val="100000"/>
              </a:lnSpc>
            </a:pPr>
            <a:r>
              <a:rPr lang="en-US" sz="2400" dirty="0">
                <a:latin typeface="Times New Roman" panose="02020603050405020304" pitchFamily="18" charset="0"/>
                <a:cs typeface="Times New Roman" panose="02020603050405020304" pitchFamily="18" charset="0"/>
              </a:rPr>
              <a:t>For making it available in native language of user, first the source language of the information must be identified</a:t>
            </a:r>
          </a:p>
          <a:p>
            <a:pPr algn="just">
              <a:lnSpc>
                <a:spcPct val="100000"/>
              </a:lnSpc>
            </a:pPr>
            <a:r>
              <a:rPr lang="en-US" sz="2400" dirty="0">
                <a:latin typeface="Times New Roman" panose="02020603050405020304" pitchFamily="18" charset="0"/>
                <a:cs typeface="Times New Roman" panose="02020603050405020304" pitchFamily="18" charset="0"/>
              </a:rPr>
              <a:t>Language identification(LI), also called as language guessing, is the task in natural language processing (NLP) that automatically identify the natural language in which the content in given document are written in</a:t>
            </a:r>
          </a:p>
          <a:p>
            <a:pPr algn="just">
              <a:lnSpc>
                <a:spcPct val="100000"/>
              </a:lnSpc>
            </a:pPr>
            <a:r>
              <a:rPr lang="en-US" sz="2400" dirty="0">
                <a:latin typeface="Times New Roman" panose="02020603050405020304" pitchFamily="18" charset="0"/>
                <a:cs typeface="Times New Roman" panose="02020603050405020304" pitchFamily="18" charset="0"/>
              </a:rPr>
              <a:t>Before going for any particular natural language application one must identify the language of the content</a:t>
            </a:r>
          </a:p>
          <a:p>
            <a:pPr marL="0" indent="0" algn="just">
              <a:buNone/>
            </a:pPr>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5</a:t>
            </a:fld>
            <a:endParaRPr lang="en-IN"/>
          </a:p>
        </p:txBody>
      </p:sp>
    </p:spTree>
    <p:extLst>
      <p:ext uri="{BB962C8B-B14F-4D97-AF65-F5344CB8AC3E}">
        <p14:creationId xmlns:p14="http://schemas.microsoft.com/office/powerpoint/2010/main" val="59032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194317"/>
          </a:xfrm>
        </p:spPr>
        <p:txBody>
          <a:bodyPr/>
          <a:lstStyle/>
          <a:p>
            <a:pPr algn="ctr">
              <a:lnSpc>
                <a:spcPct val="100000"/>
              </a:lnSpc>
            </a:pPr>
            <a:r>
              <a:rPr lang="en-IN" sz="3600" b="1" dirty="0">
                <a:latin typeface="Times New Roman" panose="02020603050405020304" pitchFamily="18" charset="0"/>
                <a:cs typeface="Times New Roman" panose="02020603050405020304" pitchFamily="18" charset="0"/>
              </a:rPr>
              <a:t>LITERATURE SURVEY</a:t>
            </a:r>
            <a:endParaRPr lang="en-US"/>
          </a:p>
        </p:txBody>
      </p:sp>
      <p:graphicFrame>
        <p:nvGraphicFramePr>
          <p:cNvPr id="6" name="Table 6">
            <a:extLst>
              <a:ext uri="{FF2B5EF4-FFF2-40B4-BE49-F238E27FC236}">
                <a16:creationId xmlns:a16="http://schemas.microsoft.com/office/drawing/2014/main" id="{07F3E5CC-4B7D-4CB8-9F7A-4667E9A9813E}"/>
              </a:ext>
            </a:extLst>
          </p:cNvPr>
          <p:cNvGraphicFramePr>
            <a:graphicFrameLocks noGrp="1"/>
          </p:cNvGraphicFramePr>
          <p:nvPr>
            <p:ph idx="1"/>
          </p:nvPr>
        </p:nvGraphicFramePr>
        <p:xfrm>
          <a:off x="82420" y="1194317"/>
          <a:ext cx="12027159" cy="5197200"/>
        </p:xfrm>
        <a:graphic>
          <a:graphicData uri="http://schemas.openxmlformats.org/drawingml/2006/table">
            <a:tbl>
              <a:tblPr firstRow="1" bandRow="1">
                <a:tableStyleId>{5C22544A-7EE6-4342-B048-85BDC9FD1C3A}</a:tableStyleId>
              </a:tblPr>
              <a:tblGrid>
                <a:gridCol w="982018">
                  <a:extLst>
                    <a:ext uri="{9D8B030D-6E8A-4147-A177-3AD203B41FA5}">
                      <a16:colId xmlns:a16="http://schemas.microsoft.com/office/drawing/2014/main" val="3970585099"/>
                    </a:ext>
                  </a:extLst>
                </a:gridCol>
                <a:gridCol w="2514925">
                  <a:extLst>
                    <a:ext uri="{9D8B030D-6E8A-4147-A177-3AD203B41FA5}">
                      <a16:colId xmlns:a16="http://schemas.microsoft.com/office/drawing/2014/main" val="2247031847"/>
                    </a:ext>
                  </a:extLst>
                </a:gridCol>
                <a:gridCol w="3578521">
                  <a:extLst>
                    <a:ext uri="{9D8B030D-6E8A-4147-A177-3AD203B41FA5}">
                      <a16:colId xmlns:a16="http://schemas.microsoft.com/office/drawing/2014/main" val="4063182533"/>
                    </a:ext>
                  </a:extLst>
                </a:gridCol>
                <a:gridCol w="1523184">
                  <a:extLst>
                    <a:ext uri="{9D8B030D-6E8A-4147-A177-3AD203B41FA5}">
                      <a16:colId xmlns:a16="http://schemas.microsoft.com/office/drawing/2014/main" val="3726383669"/>
                    </a:ext>
                  </a:extLst>
                </a:gridCol>
                <a:gridCol w="3428511">
                  <a:extLst>
                    <a:ext uri="{9D8B030D-6E8A-4147-A177-3AD203B41FA5}">
                      <a16:colId xmlns:a16="http://schemas.microsoft.com/office/drawing/2014/main" val="363374994"/>
                    </a:ext>
                  </a:extLst>
                </a:gridCol>
              </a:tblGrid>
              <a:tr h="6246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latin typeface="Times New Roman" panose="02020603050405020304" pitchFamily="18" charset="0"/>
                          <a:cs typeface="Times New Roman" panose="02020603050405020304" pitchFamily="18" charset="0"/>
                        </a:rPr>
                        <a:t>S. No</a:t>
                      </a:r>
                    </a:p>
                    <a:p>
                      <a:pPr algn="ct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Author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Title</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Year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Contributions</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76767"/>
                  </a:ext>
                </a:extLst>
              </a:tr>
              <a:tr h="930903">
                <a:tc>
                  <a:txBody>
                    <a:bodyPr/>
                    <a:lstStyle/>
                    <a:p>
                      <a:pPr>
                        <a:lnSpc>
                          <a:spcPct val="100000"/>
                        </a:lnSpc>
                      </a:pPr>
                      <a:r>
                        <a:rPr lang="en-US" dirty="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Bashir Ahmed, Sung-Hyuk Cha and Charles Tappert</a:t>
                      </a:r>
                      <a:r>
                        <a:rPr lang="en-US" sz="1800" dirty="0">
                          <a:latin typeface="Times New Roman" panose="02020603050405020304" pitchFamily="18" charset="0"/>
                          <a:ea typeface="Calibri"/>
                          <a:cs typeface="Times New Roman" panose="02020603050405020304" pitchFamily="18" charset="0"/>
                        </a:rPr>
                        <a:t>	</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Language identification from text using n-gram based cumulative frequency addition</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2004</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New language classifier is faster and accurate using Cumulative Frequency</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34156"/>
                  </a:ext>
                </a:extLst>
              </a:tr>
              <a:tr h="905508">
                <a:tc>
                  <a:txBody>
                    <a:bodyPr/>
                    <a:lstStyle/>
                    <a:p>
                      <a:pPr>
                        <a:lnSpc>
                          <a:spcPct val="100000"/>
                        </a:lnSpc>
                      </a:pPr>
                      <a:r>
                        <a:rPr lang="en-US" dirty="0">
                          <a:latin typeface="Times New Roman" panose="02020603050405020304" pitchFamily="18" charset="0"/>
                          <a:cs typeface="Times New Roman" panose="02020603050405020304" pitchFamily="18" charset="0"/>
                        </a:rPr>
                        <a:t>      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Bruno Martins and Mário J. Silva</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Language identification in web pages</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2005</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Web language identification software uses n-grams for high accuracy.</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86653"/>
                  </a:ext>
                </a:extLst>
              </a:tr>
              <a:tr h="905508">
                <a:tc>
                  <a:txBody>
                    <a:bodyPr/>
                    <a:lstStyle/>
                    <a:p>
                      <a:pPr>
                        <a:lnSpc>
                          <a:spcPct val="100000"/>
                        </a:lnSpc>
                      </a:pPr>
                      <a:r>
                        <a:rPr lang="en-US" dirty="0">
                          <a:latin typeface="Times New Roman" panose="02020603050405020304" pitchFamily="18" charset="0"/>
                          <a:cs typeface="Times New Roman" panose="02020603050405020304" pitchFamily="18" charset="0"/>
                        </a:rPr>
                        <a:t>      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Cavnar, W. B., &amp; Trenkel, J. M.	</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N-gram-based text categorization</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1994</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ea typeface="Calibri"/>
                          <a:cs typeface="Times New Roman" panose="02020603050405020304" pitchFamily="18" charset="0"/>
                        </a:rPr>
                        <a:t>N-gram approach in text categorization</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1515839"/>
                  </a:ext>
                </a:extLst>
              </a:tr>
              <a:tr h="948023">
                <a:tc>
                  <a:txBody>
                    <a:bodyPr/>
                    <a:lstStyle/>
                    <a:p>
                      <a:pPr>
                        <a:lnSpc>
                          <a:spcPct val="100000"/>
                        </a:lnSpc>
                      </a:pPr>
                      <a:r>
                        <a:rPr lang="en-US" dirty="0">
                          <a:latin typeface="Times New Roman" panose="02020603050405020304" pitchFamily="18" charset="0"/>
                          <a:cs typeface="Times New Roman" panose="02020603050405020304" pitchFamily="18" charset="0"/>
                        </a:rPr>
                        <a:t>      4</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P. Koehn, H. Hoang, A. Birch, C. Callison-Burch, M. Federico, N. Bertoldi</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Moses: open source toolkit for statistical machine translation</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2007</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Open-source SMT toolkit includes advanced decoding and efficient data formats</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148469"/>
                  </a:ext>
                </a:extLst>
              </a:tr>
              <a:tr h="867178">
                <a:tc>
                  <a:txBody>
                    <a:bodyPr/>
                    <a:lstStyle/>
                    <a:p>
                      <a:pPr>
                        <a:lnSpc>
                          <a:spcPct val="100000"/>
                        </a:lnSpc>
                      </a:pPr>
                      <a:r>
                        <a:rPr lang="en-US" dirty="0">
                          <a:latin typeface="Times New Roman" panose="02020603050405020304" pitchFamily="18" charset="0"/>
                          <a:cs typeface="Times New Roman" panose="02020603050405020304" pitchFamily="18" charset="0"/>
                        </a:rPr>
                        <a:t>      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Kosuru Pavan, Niket Tandon and Vasudeva Varma</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Addressing challenges in automatic language identification of romanized text</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2010</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en-US" sz="1800" dirty="0">
                          <a:latin typeface="Times New Roman" panose="02020603050405020304" pitchFamily="18" charset="0"/>
                          <a:ea typeface="Calibri"/>
                          <a:cs typeface="Times New Roman" panose="02020603050405020304" pitchFamily="18" charset="0"/>
                        </a:rPr>
                        <a:t>Sentiment analysis task in social media</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1251170"/>
                  </a:ext>
                </a:extLst>
              </a:tr>
            </a:tbl>
          </a:graphicData>
        </a:graphic>
      </p:graphicFrame>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a:xfrm>
            <a:off x="838200" y="6643396"/>
            <a:ext cx="2743200" cy="214604"/>
          </a:xfrm>
        </p:spPr>
        <p:txBody>
          <a:bodyPr/>
          <a:lstStyle/>
          <a:p>
            <a:fld id="{D121BCBC-AF21-480F-8C1A-83C58722766A}" type="datetime1">
              <a:rPr lang="en-IN" smtClean="0"/>
              <a:pPr/>
              <a:t>28-09-2024</a:t>
            </a:fld>
            <a:endParaRPr lang="en-IN" dirty="0"/>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a:xfrm>
            <a:off x="8610599" y="6356350"/>
            <a:ext cx="3136641" cy="734915"/>
          </a:xfrm>
        </p:spPr>
        <p:txBody>
          <a:bodyPr/>
          <a:lstStyle/>
          <a:p>
            <a:fld id="{A0183BA4-7B10-4BE3-A0B2-A48721054ED6}" type="slidenum">
              <a:rPr lang="en-IN" smtClean="0"/>
              <a:pPr/>
              <a:t>6</a:t>
            </a:fld>
            <a:endParaRPr lang="en-IN" dirty="0"/>
          </a:p>
        </p:txBody>
      </p:sp>
    </p:spTree>
    <p:extLst>
      <p:ext uri="{BB962C8B-B14F-4D97-AF65-F5344CB8AC3E}">
        <p14:creationId xmlns:p14="http://schemas.microsoft.com/office/powerpoint/2010/main" val="349939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167952" y="1"/>
            <a:ext cx="12670971" cy="1222309"/>
          </a:xfrm>
        </p:spPr>
        <p:txBody>
          <a:bodyPr/>
          <a:lstStyle/>
          <a:p>
            <a:pPr algn="ctr"/>
            <a:r>
              <a:rPr lang="en-IN" sz="3600" b="1" dirty="0">
                <a:latin typeface="Times New Roman" panose="02020603050405020304" pitchFamily="18" charset="0"/>
                <a:cs typeface="Times New Roman" panose="02020603050405020304" pitchFamily="18" charset="0"/>
              </a:rPr>
              <a:t>LITERATURE SURVEY</a:t>
            </a: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7</a:t>
            </a:fld>
            <a:endParaRPr lang="en-IN"/>
          </a:p>
        </p:txBody>
      </p:sp>
      <p:graphicFrame>
        <p:nvGraphicFramePr>
          <p:cNvPr id="7" name="Table 6">
            <a:extLst>
              <a:ext uri="{FF2B5EF4-FFF2-40B4-BE49-F238E27FC236}">
                <a16:creationId xmlns:a16="http://schemas.microsoft.com/office/drawing/2014/main" id="{07F3E5CC-4B7D-4CB8-9F7A-4667E9A9813E}"/>
              </a:ext>
            </a:extLst>
          </p:cNvPr>
          <p:cNvGraphicFramePr>
            <a:graphicFrameLocks/>
          </p:cNvGraphicFramePr>
          <p:nvPr/>
        </p:nvGraphicFramePr>
        <p:xfrm>
          <a:off x="74646" y="1199535"/>
          <a:ext cx="12045819" cy="5230762"/>
        </p:xfrm>
        <a:graphic>
          <a:graphicData uri="http://schemas.openxmlformats.org/drawingml/2006/table">
            <a:tbl>
              <a:tblPr firstRow="1" bandRow="1">
                <a:tableStyleId>{5C22544A-7EE6-4342-B048-85BDC9FD1C3A}</a:tableStyleId>
              </a:tblPr>
              <a:tblGrid>
                <a:gridCol w="1002383">
                  <a:extLst>
                    <a:ext uri="{9D8B030D-6E8A-4147-A177-3AD203B41FA5}">
                      <a16:colId xmlns:a16="http://schemas.microsoft.com/office/drawing/2014/main" val="3970585099"/>
                    </a:ext>
                  </a:extLst>
                </a:gridCol>
                <a:gridCol w="2532902">
                  <a:extLst>
                    <a:ext uri="{9D8B030D-6E8A-4147-A177-3AD203B41FA5}">
                      <a16:colId xmlns:a16="http://schemas.microsoft.com/office/drawing/2014/main" val="2247031847"/>
                    </a:ext>
                  </a:extLst>
                </a:gridCol>
                <a:gridCol w="3590671">
                  <a:extLst>
                    <a:ext uri="{9D8B030D-6E8A-4147-A177-3AD203B41FA5}">
                      <a16:colId xmlns:a16="http://schemas.microsoft.com/office/drawing/2014/main" val="4063182533"/>
                    </a:ext>
                  </a:extLst>
                </a:gridCol>
                <a:gridCol w="1513803">
                  <a:extLst>
                    <a:ext uri="{9D8B030D-6E8A-4147-A177-3AD203B41FA5}">
                      <a16:colId xmlns:a16="http://schemas.microsoft.com/office/drawing/2014/main" val="3726383669"/>
                    </a:ext>
                  </a:extLst>
                </a:gridCol>
                <a:gridCol w="3406060">
                  <a:extLst>
                    <a:ext uri="{9D8B030D-6E8A-4147-A177-3AD203B41FA5}">
                      <a16:colId xmlns:a16="http://schemas.microsoft.com/office/drawing/2014/main" val="363374994"/>
                    </a:ext>
                  </a:extLst>
                </a:gridCol>
              </a:tblGrid>
              <a:tr h="639097">
                <a:tc>
                  <a:txBody>
                    <a:bodyPr/>
                    <a:lstStyle/>
                    <a:p>
                      <a:pPr algn="ctr"/>
                      <a:r>
                        <a:rPr lang="en-IN" dirty="0">
                          <a:solidFill>
                            <a:schemeClr val="tx1"/>
                          </a:solidFill>
                          <a:latin typeface="Times New Roman" panose="02020603050405020304" pitchFamily="18" charset="0"/>
                          <a:cs typeface="Times New Roman" panose="02020603050405020304" pitchFamily="18" charset="0"/>
                        </a:rPr>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Author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Title</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Year</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1" dirty="0">
                          <a:solidFill>
                            <a:schemeClr val="tx1"/>
                          </a:solidFill>
                          <a:latin typeface="Times New Roman" panose="02020603050405020304" pitchFamily="18" charset="0"/>
                          <a:ea typeface="Calibri"/>
                          <a:cs typeface="Times New Roman" panose="02020603050405020304" pitchFamily="18" charset="0"/>
                        </a:rPr>
                        <a:t>Contributions</a:t>
                      </a:r>
                      <a:endParaRPr lang="en-US" sz="1800" dirty="0">
                        <a:solidFill>
                          <a:schemeClr val="tx1"/>
                        </a:solidFill>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8876767"/>
                  </a:ext>
                </a:extLst>
              </a:tr>
              <a:tr h="1339476">
                <a:tc>
                  <a:txBody>
                    <a:bodyPr/>
                    <a:lstStyle/>
                    <a:p>
                      <a:r>
                        <a:rPr lang="en-US" dirty="0">
                          <a:latin typeface="Times New Roman" panose="02020603050405020304" pitchFamily="18" charset="0"/>
                          <a:cs typeface="Times New Roman" panose="02020603050405020304" pitchFamily="18" charset="0"/>
                        </a:rPr>
                        <a:t>      6</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a:t>
                      </a:r>
                      <a:r>
                        <a:rPr lang="en-IN" sz="1800" kern="1200" dirty="0">
                          <a:solidFill>
                            <a:schemeClr val="dk1"/>
                          </a:solidFill>
                          <a:effectLst/>
                          <a:latin typeface="+mn-lt"/>
                          <a:ea typeface="+mn-ea"/>
                          <a:cs typeface="+mn-cs"/>
                        </a:rPr>
                        <a:t> </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D. Goldhahn, T. Eckart and U. Quasthoff</a:t>
                      </a:r>
                      <a:r>
                        <a:rPr lang="en-US" sz="1800" dirty="0">
                          <a:latin typeface="Times New Roman" panose="02020603050405020304" pitchFamily="18" charset="0"/>
                          <a:ea typeface="Calibri"/>
                          <a:cs typeface="Times New Roman" panose="02020603050405020304" pitchFamily="18" charset="0"/>
                        </a:rPr>
                        <a:t>	</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Building large monolingual dictionaries at the leipzig corpora collection: From 100 to 200 languages</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2012</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Leipzig project creates monolingual dictionaries and statistics for many languages</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6634156"/>
                  </a:ext>
                </a:extLst>
              </a:tr>
              <a:tr h="1339476">
                <a:tc>
                  <a:txBody>
                    <a:bodyPr/>
                    <a:lstStyle/>
                    <a:p>
                      <a:r>
                        <a:rPr lang="en-US" dirty="0">
                          <a:latin typeface="Times New Roman" panose="02020603050405020304" pitchFamily="18" charset="0"/>
                          <a:cs typeface="Times New Roman" panose="02020603050405020304" pitchFamily="18" charset="0"/>
                        </a:rPr>
                        <a:t>      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Abdelmalek Amine, Zakaria Elberrichi and Michel Simonet</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Automatic language identification: an alternative unsupervised approach using a new hybrid algorithm</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2010</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Hybrid K-means and artificial ants show promise for language identification</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86653"/>
                  </a:ext>
                </a:extLst>
              </a:tr>
              <a:tr h="796565">
                <a:tc>
                  <a:txBody>
                    <a:bodyPr/>
                    <a:lstStyle/>
                    <a:p>
                      <a:r>
                        <a:rPr lang="en-US" dirty="0">
                          <a:latin typeface="Times New Roman" panose="02020603050405020304" pitchFamily="18" charset="0"/>
                          <a:cs typeface="Times New Roman" panose="02020603050405020304" pitchFamily="18" charset="0"/>
                        </a:rPr>
                        <a:t>      8</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E. Tromp and M. Pechenizkiy</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Graph-based n-gram language identification on short texts</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2011</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LIGA outperforms existing methods for language identification in short texts</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1515839"/>
                  </a:ext>
                </a:extLst>
              </a:tr>
              <a:tr h="991582">
                <a:tc>
                  <a:txBody>
                    <a:bodyPr/>
                    <a:lstStyle/>
                    <a:p>
                      <a:r>
                        <a:rPr lang="en-US" dirty="0">
                          <a:latin typeface="Times New Roman" panose="02020603050405020304" pitchFamily="18" charset="0"/>
                          <a:cs typeface="Times New Roman" panose="02020603050405020304" pitchFamily="18" charset="0"/>
                        </a:rPr>
                        <a:t>      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C Sreejith, M Indu, Reghu and P. C. Raj</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N-gram based algorithm for distinguishing between Hindi and Sanskrit texts</a:t>
                      </a:r>
                      <a:endParaRPr lang="en-US" sz="1800" b="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dirty="0">
                          <a:latin typeface="Times New Roman" panose="02020603050405020304" pitchFamily="18" charset="0"/>
                          <a:ea typeface="Calibri"/>
                          <a:cs typeface="Times New Roman" panose="02020603050405020304" pitchFamily="18" charset="0"/>
                        </a:rPr>
                        <a:t>2013</a:t>
                      </a: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Experiments compare bag-of-words and n-grams for language variety identification</a:t>
                      </a:r>
                      <a:endParaRPr lang="en-US" sz="1800" dirty="0">
                        <a:latin typeface="Times New Roman" panose="02020603050405020304" pitchFamily="18" charset="0"/>
                        <a:ea typeface="Calibri"/>
                        <a:cs typeface="Times New Roman" panose="02020603050405020304" pitchFamily="18" charset="0"/>
                      </a:endParaRPr>
                    </a:p>
                  </a:txBody>
                  <a:tcPr marL="68587" marR="6858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148469"/>
                  </a:ext>
                </a:extLst>
              </a:tr>
            </a:tbl>
          </a:graphicData>
        </a:graphic>
      </p:graphicFrame>
    </p:spTree>
    <p:extLst>
      <p:ext uri="{BB962C8B-B14F-4D97-AF65-F5344CB8AC3E}">
        <p14:creationId xmlns:p14="http://schemas.microsoft.com/office/powerpoint/2010/main" val="253768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6" cy="4973314"/>
          </a:xfrm>
        </p:spPr>
        <p:txBody>
          <a:bodyPr>
            <a:normAutofit/>
          </a:bodyPr>
          <a:lstStyle/>
          <a:p>
            <a:pPr>
              <a:lnSpc>
                <a:spcPct val="100000"/>
              </a:lnSpc>
            </a:pPr>
            <a:r>
              <a:rPr lang="en-IN" sz="2400" kern="0" dirty="0">
                <a:effectLst/>
                <a:latin typeface="Times New Roman" panose="02020603050405020304" pitchFamily="18" charset="0"/>
                <a:ea typeface="Calibri" panose="020F0502020204030204" pitchFamily="34" charset="0"/>
                <a:cs typeface="Times New Roman" panose="02020603050405020304" pitchFamily="18" charset="0"/>
              </a:rPr>
              <a:t>In existing system, it is very difficult to identify language from the given text.</a:t>
            </a:r>
          </a:p>
          <a:p>
            <a:pPr>
              <a:lnSpc>
                <a:spcPct val="100000"/>
              </a:lnSpc>
            </a:pPr>
            <a:r>
              <a:rPr lang="en-IN" sz="2400" kern="0" dirty="0">
                <a:effectLst/>
                <a:latin typeface="Times New Roman" panose="02020603050405020304" pitchFamily="18" charset="0"/>
                <a:ea typeface="Calibri" panose="020F0502020204030204" pitchFamily="34" charset="0"/>
                <a:cs typeface="Times New Roman" panose="02020603050405020304" pitchFamily="18" charset="0"/>
              </a:rPr>
              <a:t>so traditionally it is very difficult by observing these issues some previous authors are using Machine learning algorithms like SVM and KNN but it is giving less accuracy and time taking process</a:t>
            </a:r>
          </a:p>
          <a:p>
            <a:pPr marL="0" indent="0">
              <a:lnSpc>
                <a:spcPct val="100000"/>
              </a:lnSpc>
              <a:buNone/>
            </a:pPr>
            <a:r>
              <a:rPr lang="en-IN" sz="2400" dirty="0">
                <a:latin typeface="Times New Roman" panose="02020603050405020304" pitchFamily="18" charset="0"/>
                <a:cs typeface="Times New Roman" panose="02020603050405020304" pitchFamily="18" charset="0"/>
              </a:rPr>
              <a:t>   </a:t>
            </a:r>
          </a:p>
          <a:p>
            <a:pPr marL="0" indent="0">
              <a:lnSpc>
                <a:spcPct val="100000"/>
              </a:lnSpc>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Disadvantages: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Less Accuracy</a:t>
            </a:r>
          </a:p>
          <a:p>
            <a:pPr marL="342900" lvl="0" indent="-342900" algn="just">
              <a:lnSpc>
                <a:spcPct val="100000"/>
              </a:lnSpc>
              <a:spcAft>
                <a:spcPts val="80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More time taking process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8</a:t>
            </a:fld>
            <a:endParaRPr lang="en-IN"/>
          </a:p>
        </p:txBody>
      </p:sp>
    </p:spTree>
    <p:extLst>
      <p:ext uri="{BB962C8B-B14F-4D97-AF65-F5344CB8AC3E}">
        <p14:creationId xmlns:p14="http://schemas.microsoft.com/office/powerpoint/2010/main" val="1975472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6D2E-3A19-4D6C-8ADD-F94385C56703}"/>
              </a:ext>
            </a:extLst>
          </p:cNvPr>
          <p:cNvSpPr>
            <a:spLocks noGrp="1"/>
          </p:cNvSpPr>
          <p:nvPr>
            <p:ph type="title"/>
          </p:nvPr>
        </p:nvSpPr>
        <p:spPr>
          <a:xfrm>
            <a:off x="0" y="0"/>
            <a:ext cx="12192000" cy="1203649"/>
          </a:xfrm>
        </p:spPr>
        <p:txBody>
          <a:bodyPr/>
          <a:lstStyle/>
          <a:p>
            <a:pPr algn="ctr"/>
            <a:r>
              <a:rPr lang="en-IN" sz="36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ECFCE915-4185-4C62-8EF2-A59B4F631E3C}"/>
              </a:ext>
            </a:extLst>
          </p:cNvPr>
          <p:cNvSpPr>
            <a:spLocks noGrp="1"/>
          </p:cNvSpPr>
          <p:nvPr>
            <p:ph idx="1"/>
          </p:nvPr>
        </p:nvSpPr>
        <p:spPr>
          <a:xfrm>
            <a:off x="233265" y="1203649"/>
            <a:ext cx="11958733" cy="4973314"/>
          </a:xfrm>
        </p:spPr>
        <p:txBody>
          <a:bodyPr>
            <a:normAutofit lnSpcReduction="10000"/>
          </a:bodyPr>
          <a:lstStyle/>
          <a:p>
            <a:pPr>
              <a:lnSpc>
                <a:spcPct val="110000"/>
              </a:lnSpc>
            </a:pPr>
            <a:r>
              <a:rPr lang="en-IN" sz="2400" kern="0" dirty="0">
                <a:effectLst/>
                <a:latin typeface="Times New Roman" panose="02020603050405020304" pitchFamily="18" charset="0"/>
                <a:ea typeface="Calibri" panose="020F0502020204030204" pitchFamily="34" charset="0"/>
                <a:cs typeface="Times New Roman" panose="02020603050405020304" pitchFamily="18" charset="0"/>
              </a:rPr>
              <a:t>In this project we have employed NGRAM and Machine learning algorithms to identify language names from given text.</a:t>
            </a:r>
          </a:p>
          <a:p>
            <a:pPr>
              <a:lnSpc>
                <a:spcPct val="110000"/>
              </a:lnSpc>
            </a:pPr>
            <a:r>
              <a:rPr lang="en-IN" sz="2400" kern="0" dirty="0">
                <a:effectLst/>
                <a:latin typeface="Times New Roman" panose="02020603050405020304" pitchFamily="18" charset="0"/>
                <a:ea typeface="Calibri" panose="020F0502020204030204" pitchFamily="34" charset="0"/>
                <a:cs typeface="Times New Roman" panose="02020603050405020304" pitchFamily="18" charset="0"/>
              </a:rPr>
              <a:t>To evaluate performance, we have utilized various machine learning algorithms such as SVM, KNN and Random Forest for comparison.</a:t>
            </a:r>
          </a:p>
          <a:p>
            <a:pPr>
              <a:lnSpc>
                <a:spcPct val="110000"/>
              </a:lnSpc>
            </a:pPr>
            <a:r>
              <a:rPr lang="en-IN" sz="2400" kern="0" dirty="0">
                <a:effectLst/>
                <a:latin typeface="Times New Roman" panose="02020603050405020304" pitchFamily="18" charset="0"/>
                <a:ea typeface="Calibri" panose="020F0502020204030204" pitchFamily="34" charset="0"/>
                <a:cs typeface="Times New Roman" panose="02020603050405020304" pitchFamily="18" charset="0"/>
              </a:rPr>
              <a:t> Each algorithm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performance is tested in terms of accuracy, precision, recall, Confusion matrix graph and FSCORE.</a:t>
            </a:r>
          </a:p>
          <a:p>
            <a:pPr>
              <a:lnSpc>
                <a:spcPct val="110000"/>
              </a:lnSpc>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Among all algorithms Random Forest is giving high accuracy.</a:t>
            </a:r>
          </a:p>
          <a:p>
            <a:pPr marL="0" indent="0" algn="just">
              <a:lnSpc>
                <a:spcPct val="110000"/>
              </a:lnSpc>
              <a:spcAft>
                <a:spcPts val="800"/>
              </a:spcAft>
              <a:buNone/>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Advantages:</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0000"/>
              </a:lnSpc>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High Accuracy</a:t>
            </a:r>
          </a:p>
          <a:p>
            <a:pPr marL="342900" lvl="0" indent="-342900" algn="just">
              <a:lnSpc>
                <a:spcPct val="110000"/>
              </a:lnSpc>
              <a:spcAft>
                <a:spcPts val="800"/>
              </a:spcAft>
              <a:buFont typeface="+mj-lt"/>
              <a:buAutoNum type="arabicPeriod"/>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Takes less time</a:t>
            </a:r>
          </a:p>
          <a:p>
            <a:endParaRPr lang="en-IN" dirty="0"/>
          </a:p>
        </p:txBody>
      </p:sp>
      <p:sp>
        <p:nvSpPr>
          <p:cNvPr id="4" name="Date Placeholder 3">
            <a:extLst>
              <a:ext uri="{FF2B5EF4-FFF2-40B4-BE49-F238E27FC236}">
                <a16:creationId xmlns:a16="http://schemas.microsoft.com/office/drawing/2014/main" id="{26DB1357-346F-43D6-B767-9719C805C8B2}"/>
              </a:ext>
            </a:extLst>
          </p:cNvPr>
          <p:cNvSpPr>
            <a:spLocks noGrp="1"/>
          </p:cNvSpPr>
          <p:nvPr>
            <p:ph type="dt" sz="half" idx="10"/>
          </p:nvPr>
        </p:nvSpPr>
        <p:spPr/>
        <p:txBody>
          <a:bodyPr/>
          <a:lstStyle/>
          <a:p>
            <a:fld id="{D121BCBC-AF21-480F-8C1A-83C58722766A}" type="datetime1">
              <a:rPr lang="en-IN" smtClean="0"/>
              <a:pPr/>
              <a:t>28-09-2024</a:t>
            </a:fld>
            <a:endParaRPr lang="en-IN"/>
          </a:p>
        </p:txBody>
      </p:sp>
      <p:sp>
        <p:nvSpPr>
          <p:cNvPr id="5" name="Slide Number Placeholder 4">
            <a:extLst>
              <a:ext uri="{FF2B5EF4-FFF2-40B4-BE49-F238E27FC236}">
                <a16:creationId xmlns:a16="http://schemas.microsoft.com/office/drawing/2014/main" id="{11C5ADEE-5A48-4B7F-AF49-C8B9CBBC3FC9}"/>
              </a:ext>
            </a:extLst>
          </p:cNvPr>
          <p:cNvSpPr>
            <a:spLocks noGrp="1"/>
          </p:cNvSpPr>
          <p:nvPr>
            <p:ph type="sldNum" sz="quarter" idx="12"/>
          </p:nvPr>
        </p:nvSpPr>
        <p:spPr/>
        <p:txBody>
          <a:bodyPr/>
          <a:lstStyle/>
          <a:p>
            <a:fld id="{A0183BA4-7B10-4BE3-A0B2-A48721054ED6}" type="slidenum">
              <a:rPr lang="en-IN" smtClean="0"/>
              <a:pPr/>
              <a:t>9</a:t>
            </a:fld>
            <a:endParaRPr lang="en-IN"/>
          </a:p>
        </p:txBody>
      </p:sp>
    </p:spTree>
    <p:extLst>
      <p:ext uri="{BB962C8B-B14F-4D97-AF65-F5344CB8AC3E}">
        <p14:creationId xmlns:p14="http://schemas.microsoft.com/office/powerpoint/2010/main" val="4064891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2653</Words>
  <Application>Microsoft Office PowerPoint</Application>
  <PresentationFormat>Widescreen</PresentationFormat>
  <Paragraphs>308</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Times New Roman</vt:lpstr>
      <vt:lpstr>ui-sans-serif</vt:lpstr>
      <vt:lpstr>Wingdings</vt:lpstr>
      <vt:lpstr>Office Theme</vt:lpstr>
      <vt:lpstr>PowerPoint Presentation</vt:lpstr>
      <vt:lpstr>OUTLINE </vt:lpstr>
      <vt:lpstr>ABSTRACT</vt:lpstr>
      <vt:lpstr>INTRODUCTION</vt:lpstr>
      <vt:lpstr>INTRODUCTION</vt:lpstr>
      <vt:lpstr>LITERATURE SURVEY</vt:lpstr>
      <vt:lpstr>LITERATURE SURVEY</vt:lpstr>
      <vt:lpstr>EXISTING SYSTEM</vt:lpstr>
      <vt:lpstr>PROPOSED SYSTEM</vt:lpstr>
      <vt:lpstr>SYSTEM MODULES </vt:lpstr>
      <vt:lpstr>SYSTEM MODULES </vt:lpstr>
      <vt:lpstr>DETAILED DESIGN</vt:lpstr>
      <vt:lpstr>DETAILED DESIGN</vt:lpstr>
      <vt:lpstr>DETAILED DESIGN</vt:lpstr>
      <vt:lpstr>DETAILED DESIGN</vt:lpstr>
      <vt:lpstr>FLOW CHART</vt:lpstr>
      <vt:lpstr>FLOW CHART</vt:lpstr>
      <vt:lpstr>FLOW CHART</vt:lpstr>
      <vt:lpstr>ALGORITHMS</vt:lpstr>
      <vt:lpstr>ALGORITHMS</vt:lpstr>
      <vt:lpstr>ALGORITHMS</vt:lpstr>
      <vt:lpstr>RESULTS OBTAINED</vt:lpstr>
      <vt:lpstr>RESULTS OBTAINED</vt:lpstr>
      <vt:lpstr>RESULTS OBTAINED</vt:lpstr>
      <vt:lpstr>RESULTS OBTAINED</vt:lpstr>
      <vt:lpstr>RESULTS OBTAINED</vt:lpstr>
      <vt:lpstr>RESULTS OBTAINED</vt:lpstr>
      <vt:lpstr>REFERENCES </vt:lpstr>
      <vt:lpstr>REFERENCES </vt:lpstr>
      <vt:lpstr>PYTHON MODULUS</vt:lpstr>
      <vt:lpstr>PYTHON MODULUS</vt:lpstr>
      <vt:lpstr>CODE</vt:lpstr>
      <vt:lpstr>CODE</vt:lpstr>
      <vt:lpstr>CODE</vt:lpstr>
      <vt:lpstr>CODE</vt:lpstr>
      <vt:lpstr>CODE</vt:lpstr>
      <vt:lpstr>CODE</vt:lpstr>
      <vt:lpstr>CODE</vt:lpstr>
      <vt:lpstr>QUERIES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Pravallika Reddy</dc:creator>
  <cp:lastModifiedBy>Dileep Kumar</cp:lastModifiedBy>
  <cp:revision>108</cp:revision>
  <dcterms:created xsi:type="dcterms:W3CDTF">2021-05-18T14:01:25Z</dcterms:created>
  <dcterms:modified xsi:type="dcterms:W3CDTF">2024-09-28T03:24:39Z</dcterms:modified>
</cp:coreProperties>
</file>