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1" r:id="rId5"/>
    <p:sldId id="260" r:id="rId6"/>
    <p:sldId id="259" r:id="rId7"/>
    <p:sldId id="268" r:id="rId8"/>
    <p:sldId id="266" r:id="rId9"/>
    <p:sldId id="265" r:id="rId10"/>
    <p:sldId id="267" r:id="rId11"/>
    <p:sldId id="269" r:id="rId12"/>
    <p:sldId id="272" r:id="rId13"/>
    <p:sldId id="270" r:id="rId14"/>
    <p:sldId id="271" r:id="rId15"/>
    <p:sldId id="273" r:id="rId16"/>
  </p:sldIdLst>
  <p:sldSz cx="12192000" cy="6858000"/>
  <p:notesSz cx="6858000" cy="9144000"/>
  <p:custShowLst>
    <p:custShow name="Custom Show 1" id="0">
      <p:sldLst>
        <p:sld r:id="rId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55895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82803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496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7917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768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1357338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33746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227600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416291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144982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1B786-E4F6-41B2-A8EE-42586D61D822}"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99054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A1B786-E4F6-41B2-A8EE-42586D61D822}"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337866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A1B786-E4F6-41B2-A8EE-42586D61D822}"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3847665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1B786-E4F6-41B2-A8EE-42586D61D822}"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350136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1B786-E4F6-41B2-A8EE-42586D61D822}"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208927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1B786-E4F6-41B2-A8EE-42586D61D822}"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418151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A1B786-E4F6-41B2-A8EE-42586D61D822}" type="datetimeFigureOut">
              <a:rPr lang="en-IN" smtClean="0"/>
              <a:t>28-11-2023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79B47E-59E6-436A-860A-3589D75ED99E}" type="slidenum">
              <a:rPr lang="en-IN" smtClean="0"/>
              <a:t>‹#›</a:t>
            </a:fld>
            <a:endParaRPr lang="en-IN"/>
          </a:p>
        </p:txBody>
      </p:sp>
    </p:spTree>
    <p:extLst>
      <p:ext uri="{BB962C8B-B14F-4D97-AF65-F5344CB8AC3E}">
        <p14:creationId xmlns:p14="http://schemas.microsoft.com/office/powerpoint/2010/main" val="186596754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296F-81FA-AF0B-44EB-C7EC86F912AC}"/>
              </a:ext>
            </a:extLst>
          </p:cNvPr>
          <p:cNvSpPr>
            <a:spLocks noGrp="1"/>
          </p:cNvSpPr>
          <p:nvPr>
            <p:ph type="ctrTitle"/>
          </p:nvPr>
        </p:nvSpPr>
        <p:spPr/>
        <p:txBody>
          <a:bodyPr/>
          <a:lstStyle/>
          <a:p>
            <a:r>
              <a:rPr lang="en-US" dirty="0">
                <a:solidFill>
                  <a:schemeClr val="tx1"/>
                </a:solidFill>
              </a:rPr>
              <a:t>DAY-1 DOCUMENTATION</a:t>
            </a:r>
            <a:endParaRPr lang="en-IN" dirty="0">
              <a:solidFill>
                <a:schemeClr val="tx1"/>
              </a:solidFill>
            </a:endParaRPr>
          </a:p>
        </p:txBody>
      </p:sp>
      <p:sp>
        <p:nvSpPr>
          <p:cNvPr id="3" name="Subtitle 2">
            <a:extLst>
              <a:ext uri="{FF2B5EF4-FFF2-40B4-BE49-F238E27FC236}">
                <a16:creationId xmlns:a16="http://schemas.microsoft.com/office/drawing/2014/main" id="{DE437CDD-C9CD-5E67-797B-65E955609E6C}"/>
              </a:ext>
            </a:extLst>
          </p:cNvPr>
          <p:cNvSpPr>
            <a:spLocks noGrp="1"/>
          </p:cNvSpPr>
          <p:nvPr>
            <p:ph type="subTitle" idx="1"/>
          </p:nvPr>
        </p:nvSpPr>
        <p:spPr/>
        <p:txBody>
          <a:bodyPr>
            <a:normAutofit lnSpcReduction="10000"/>
          </a:bodyPr>
          <a:lstStyle/>
          <a:p>
            <a:pPr marL="285750" indent="-285750" algn="ctr">
              <a:buFont typeface="Wingdings" panose="05000000000000000000" pitchFamily="2" charset="2"/>
              <a:buChar char="Ø"/>
            </a:pPr>
            <a:r>
              <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is cloud computing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r>
              <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and its components?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Brief understanding about EC2 and its components?</a:t>
            </a: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85516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FA4CAA-6FAC-4BFF-4BF5-E2A982E97E4A}"/>
              </a:ext>
            </a:extLst>
          </p:cNvPr>
          <p:cNvSpPr txBox="1"/>
          <p:nvPr/>
        </p:nvSpPr>
        <p:spPr>
          <a:xfrm>
            <a:off x="508000" y="1879660"/>
            <a:ext cx="9001760" cy="2308324"/>
          </a:xfrm>
          <a:prstGeom prst="rect">
            <a:avLst/>
          </a:prstGeom>
          <a:noFill/>
        </p:spPr>
        <p:txBody>
          <a:bodyPr wrap="square">
            <a:spAutoFit/>
          </a:bodyPr>
          <a:lstStyle/>
          <a:p>
            <a:pPr algn="l"/>
            <a:r>
              <a:rPr lang="en-US" b="1" i="0" dirty="0">
                <a:solidFill>
                  <a:schemeClr val="accent1"/>
                </a:solidFill>
                <a:effectLst/>
                <a:latin typeface="Söhne"/>
              </a:rPr>
              <a:t>9.Management and Monitoring:</a:t>
            </a:r>
            <a:endParaRPr lang="en-US" b="0" i="0" dirty="0">
              <a:solidFill>
                <a:schemeClr val="accent1"/>
              </a:solidFill>
              <a:effectLst/>
              <a:latin typeface="Söhne"/>
            </a:endParaRPr>
          </a:p>
          <a:p>
            <a:pPr marL="742950" lvl="1" indent="-285750" algn="l">
              <a:buFont typeface="+mj-lt"/>
              <a:buAutoNum type="arabicPeriod"/>
            </a:pPr>
            <a:r>
              <a:rPr lang="en-US" b="1" i="0" dirty="0">
                <a:solidFill>
                  <a:schemeClr val="accent1"/>
                </a:solidFill>
                <a:effectLst/>
                <a:latin typeface="Söhne"/>
              </a:rPr>
              <a:t>Amazon CloudWatch:</a:t>
            </a:r>
            <a:r>
              <a:rPr lang="en-US" b="0" i="0" dirty="0">
                <a:solidFill>
                  <a:schemeClr val="accent1"/>
                </a:solidFill>
                <a:effectLst/>
                <a:latin typeface="Söhne"/>
              </a:rPr>
              <a:t> </a:t>
            </a:r>
            <a:r>
              <a:rPr lang="en-US" b="0" i="0" dirty="0">
                <a:effectLst/>
                <a:latin typeface="Söhne"/>
              </a:rPr>
              <a:t>Monitoring and observability service.</a:t>
            </a:r>
          </a:p>
          <a:p>
            <a:pPr marL="742950" lvl="1" indent="-285750" algn="l">
              <a:buFont typeface="+mj-lt"/>
              <a:buAutoNum type="arabicPeriod"/>
            </a:pPr>
            <a:r>
              <a:rPr lang="en-US" b="1" i="0" dirty="0">
                <a:solidFill>
                  <a:schemeClr val="accent1"/>
                </a:solidFill>
                <a:effectLst/>
                <a:latin typeface="Söhne"/>
              </a:rPr>
              <a:t>AWS CloudTrail:</a:t>
            </a:r>
            <a:r>
              <a:rPr lang="en-US" b="0" i="0" dirty="0">
                <a:solidFill>
                  <a:schemeClr val="accent1"/>
                </a:solidFill>
                <a:effectLst/>
                <a:latin typeface="Söhne"/>
              </a:rPr>
              <a:t> </a:t>
            </a:r>
            <a:r>
              <a:rPr lang="en-US" b="0" i="0" dirty="0">
                <a:effectLst/>
                <a:latin typeface="Söhne"/>
              </a:rPr>
              <a:t>Records AWS API calls for auditing and compliance.</a:t>
            </a:r>
          </a:p>
          <a:p>
            <a:pPr marL="742950" lvl="1" indent="-285750" algn="l">
              <a:buFont typeface="+mj-lt"/>
              <a:buAutoNum type="arabicPeriod"/>
            </a:pPr>
            <a:r>
              <a:rPr lang="en-US" b="1" i="0" dirty="0">
                <a:solidFill>
                  <a:schemeClr val="accent1"/>
                </a:solidFill>
                <a:effectLst/>
                <a:latin typeface="Söhne"/>
              </a:rPr>
              <a:t>AWS Config:</a:t>
            </a:r>
            <a:r>
              <a:rPr lang="en-US" b="0" i="0" dirty="0">
                <a:solidFill>
                  <a:schemeClr val="accent1"/>
                </a:solidFill>
                <a:effectLst/>
                <a:latin typeface="Söhne"/>
              </a:rPr>
              <a:t> </a:t>
            </a:r>
            <a:r>
              <a:rPr lang="en-US" b="0" i="0" dirty="0">
                <a:effectLst/>
                <a:latin typeface="Söhne"/>
              </a:rPr>
              <a:t>Tracks resource inventory and changes.</a:t>
            </a:r>
          </a:p>
          <a:p>
            <a:pPr algn="l"/>
            <a:r>
              <a:rPr lang="en-US" b="1" i="0" dirty="0">
                <a:solidFill>
                  <a:schemeClr val="accent1"/>
                </a:solidFill>
                <a:effectLst/>
                <a:latin typeface="Söhne"/>
              </a:rPr>
              <a:t>10.Internet of Things (IoT):</a:t>
            </a:r>
            <a:endParaRPr lang="en-US" b="0" i="0" dirty="0">
              <a:solidFill>
                <a:schemeClr val="accent1"/>
              </a:solidFill>
              <a:effectLst/>
              <a:latin typeface="Söhne"/>
            </a:endParaRPr>
          </a:p>
          <a:p>
            <a:pPr marL="742950" lvl="1" indent="-285750" algn="l">
              <a:buFont typeface="+mj-lt"/>
              <a:buAutoNum type="arabicPeriod"/>
            </a:pPr>
            <a:r>
              <a:rPr lang="en-US" b="1" i="0" dirty="0">
                <a:solidFill>
                  <a:schemeClr val="accent1"/>
                </a:solidFill>
                <a:effectLst/>
                <a:latin typeface="Söhne"/>
              </a:rPr>
              <a:t>AWS IoT Core:</a:t>
            </a:r>
            <a:r>
              <a:rPr lang="en-US" b="0" i="0" dirty="0">
                <a:solidFill>
                  <a:schemeClr val="accent1"/>
                </a:solidFill>
                <a:effectLst/>
                <a:latin typeface="Söhne"/>
              </a:rPr>
              <a:t> </a:t>
            </a:r>
            <a:r>
              <a:rPr lang="en-US" b="0" i="0" dirty="0">
                <a:effectLst/>
                <a:latin typeface="Söhne"/>
              </a:rPr>
              <a:t>Connects devices to the cloud and enables communication between them.</a:t>
            </a:r>
          </a:p>
          <a:p>
            <a:pPr marL="742950" lvl="1" indent="-285750" algn="l">
              <a:buFont typeface="+mj-lt"/>
              <a:buAutoNum type="arabicPeriod"/>
            </a:pPr>
            <a:r>
              <a:rPr lang="en-US" b="1" i="0" dirty="0">
                <a:solidFill>
                  <a:schemeClr val="accent1"/>
                </a:solidFill>
                <a:effectLst/>
                <a:latin typeface="Söhne"/>
              </a:rPr>
              <a:t>AWS IoT Greengrass:</a:t>
            </a:r>
            <a:r>
              <a:rPr lang="en-US" b="0" i="0" dirty="0">
                <a:solidFill>
                  <a:schemeClr val="accent1"/>
                </a:solidFill>
                <a:effectLst/>
                <a:latin typeface="Söhne"/>
              </a:rPr>
              <a:t> </a:t>
            </a:r>
            <a:r>
              <a:rPr lang="en-US" b="0" i="0" dirty="0">
                <a:effectLst/>
                <a:latin typeface="Söhne"/>
              </a:rPr>
              <a:t>Extends AWS IoT functionality to devices.</a:t>
            </a:r>
          </a:p>
        </p:txBody>
      </p:sp>
    </p:spTree>
    <p:extLst>
      <p:ext uri="{BB962C8B-B14F-4D97-AF65-F5344CB8AC3E}">
        <p14:creationId xmlns:p14="http://schemas.microsoft.com/office/powerpoint/2010/main" val="1216634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E481-2D0E-77B3-4C94-48F86448B446}"/>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sz="3200" b="1" dirty="0"/>
              <a:t>Brief understanding about EC2 and its components</a:t>
            </a:r>
            <a:endParaRPr lang="en-IN" sz="3200" b="1" dirty="0"/>
          </a:p>
        </p:txBody>
      </p:sp>
      <p:sp>
        <p:nvSpPr>
          <p:cNvPr id="3" name="Content Placeholder 2">
            <a:extLst>
              <a:ext uri="{FF2B5EF4-FFF2-40B4-BE49-F238E27FC236}">
                <a16:creationId xmlns:a16="http://schemas.microsoft.com/office/drawing/2014/main" id="{645931A1-94A8-742D-4D5E-7171ADC4BFA5}"/>
              </a:ext>
            </a:extLst>
          </p:cNvPr>
          <p:cNvSpPr>
            <a:spLocks noGrp="1"/>
          </p:cNvSpPr>
          <p:nvPr>
            <p:ph idx="1"/>
          </p:nvPr>
        </p:nvSpPr>
        <p:spPr/>
        <p:txBody>
          <a:bodyPr>
            <a:normAutofit fontScale="92500"/>
          </a:bodyPr>
          <a:lstStyle/>
          <a:p>
            <a:r>
              <a:rPr lang="en-US" dirty="0"/>
              <a:t>Amazon Elastic Compute Cloud (Amazon EC2) is a web service provided by Amazon Web Services (AWS) that enables users to run virtual servers, commonly referred to as instances, in the cloud. EC2 instances can be used for various computing purposes, such as hosting websites, running applications, and performing data processing tasks. Here's a brief understanding of EC2 and its key components:</a:t>
            </a:r>
          </a:p>
          <a:p>
            <a:pPr>
              <a:buFont typeface="+mj-lt"/>
              <a:buAutoNum type="arabicPeriod"/>
            </a:pPr>
            <a:r>
              <a:rPr lang="en-US" b="1" dirty="0">
                <a:solidFill>
                  <a:schemeClr val="accent1"/>
                </a:solidFill>
              </a:rPr>
              <a:t>Instances:</a:t>
            </a:r>
          </a:p>
          <a:p>
            <a:pPr>
              <a:buFont typeface="Arial" panose="020B0604020202020204" pitchFamily="34" charset="0"/>
              <a:buChar char="•"/>
            </a:pPr>
            <a:r>
              <a:rPr lang="en-US" dirty="0"/>
              <a:t>EC2 instances are virtual servers in the cloud that can run various operating systems, including Linux and Windows.</a:t>
            </a:r>
          </a:p>
          <a:p>
            <a:pPr>
              <a:buFont typeface="Arial" panose="020B0604020202020204" pitchFamily="34" charset="0"/>
              <a:buChar char="•"/>
            </a:pPr>
            <a:r>
              <a:rPr lang="en-US" dirty="0"/>
              <a:t>Users can choose from a variety of instance types based on their specific needs, such as compute-optimized, memory-optimized, storage-optimized, etc.</a:t>
            </a:r>
          </a:p>
          <a:p>
            <a:pPr>
              <a:buFont typeface="Arial" panose="020B0604020202020204" pitchFamily="34" charset="0"/>
              <a:buChar char="•"/>
            </a:pPr>
            <a:r>
              <a:rPr lang="en-US" dirty="0"/>
              <a:t>Instances can be started, stopped, terminated, and resized according to the user's requirements.</a:t>
            </a:r>
            <a:endParaRPr lang="en-IN" dirty="0"/>
          </a:p>
        </p:txBody>
      </p:sp>
    </p:spTree>
    <p:extLst>
      <p:ext uri="{BB962C8B-B14F-4D97-AF65-F5344CB8AC3E}">
        <p14:creationId xmlns:p14="http://schemas.microsoft.com/office/powerpoint/2010/main" val="2352909751"/>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D79D1-0B9B-D9B9-87F4-7F78EA67F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 y="101600"/>
            <a:ext cx="8056880" cy="6136640"/>
          </a:xfrm>
          <a:prstGeom prst="rect">
            <a:avLst/>
          </a:prstGeom>
        </p:spPr>
      </p:pic>
    </p:spTree>
    <p:extLst>
      <p:ext uri="{BB962C8B-B14F-4D97-AF65-F5344CB8AC3E}">
        <p14:creationId xmlns:p14="http://schemas.microsoft.com/office/powerpoint/2010/main" val="2844537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389119-DEA7-B3D6-666C-24D3AC298BB7}"/>
              </a:ext>
            </a:extLst>
          </p:cNvPr>
          <p:cNvSpPr txBox="1"/>
          <p:nvPr/>
        </p:nvSpPr>
        <p:spPr>
          <a:xfrm>
            <a:off x="558800" y="612845"/>
            <a:ext cx="8592820" cy="4524315"/>
          </a:xfrm>
          <a:prstGeom prst="rect">
            <a:avLst/>
          </a:prstGeom>
          <a:noFill/>
        </p:spPr>
        <p:txBody>
          <a:bodyPr wrap="square">
            <a:spAutoFit/>
          </a:bodyPr>
          <a:lstStyle/>
          <a:p>
            <a:pPr algn="l"/>
            <a:r>
              <a:rPr lang="en-US" b="1" i="0" dirty="0">
                <a:solidFill>
                  <a:schemeClr val="accent1"/>
                </a:solidFill>
                <a:effectLst/>
                <a:latin typeface="Söhne"/>
              </a:rPr>
              <a:t>2.Amazon Machine Images (AMIs):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AMIs are pre-configured templates that contain the necessary information to launch an EC2 instance.</a:t>
            </a:r>
          </a:p>
          <a:p>
            <a:pPr marL="742950" lvl="1" indent="-285750" algn="l">
              <a:buFont typeface="+mj-lt"/>
              <a:buAutoNum type="arabicPeriod"/>
            </a:pPr>
            <a:r>
              <a:rPr lang="en-US" b="0" i="0" dirty="0">
                <a:effectLst/>
                <a:latin typeface="Söhne"/>
              </a:rPr>
              <a:t>Users can choose from a range of public AMIs provided by AWS or create their own custom AMIs, which may include the operating system, applications, and other software configurations.</a:t>
            </a:r>
          </a:p>
          <a:p>
            <a:pPr algn="l"/>
            <a:r>
              <a:rPr lang="en-US" b="1" i="0" dirty="0">
                <a:solidFill>
                  <a:schemeClr val="accent1"/>
                </a:solidFill>
                <a:effectLst/>
                <a:latin typeface="Söhne"/>
              </a:rPr>
              <a:t>3.Key Pairs: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When launching an EC2 instance, users can associate a key pair with it, which consists of a public key and a private key.</a:t>
            </a:r>
          </a:p>
          <a:p>
            <a:pPr marL="742950" lvl="1" indent="-285750" algn="l">
              <a:buFont typeface="+mj-lt"/>
              <a:buAutoNum type="arabicPeriod"/>
            </a:pPr>
            <a:r>
              <a:rPr lang="en-US" b="0" i="0" dirty="0">
                <a:effectLst/>
                <a:latin typeface="Söhne"/>
              </a:rPr>
              <a:t>The private key is used to securely SSH into Linux instances or decrypt Windows passwords for Windows instances.</a:t>
            </a:r>
          </a:p>
          <a:p>
            <a:pPr algn="l"/>
            <a:r>
              <a:rPr lang="en-US" b="1" i="0" dirty="0">
                <a:solidFill>
                  <a:schemeClr val="accent1"/>
                </a:solidFill>
                <a:effectLst/>
                <a:latin typeface="Söhne"/>
              </a:rPr>
              <a:t>4.Security Groups: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Security Groups act as virtual firewalls for EC2 instances, controlling inbound and outbound traffic.</a:t>
            </a:r>
          </a:p>
          <a:p>
            <a:pPr marL="742950" lvl="1" indent="-285750" algn="l">
              <a:buFont typeface="+mj-lt"/>
              <a:buAutoNum type="arabicPeriod"/>
            </a:pPr>
            <a:r>
              <a:rPr lang="en-US" b="0" i="0" dirty="0">
                <a:effectLst/>
                <a:latin typeface="Söhne"/>
              </a:rPr>
              <a:t>Users can define rules within security groups to specify the allowed traffic based on protocols, ports, and IP ranges.</a:t>
            </a:r>
          </a:p>
        </p:txBody>
      </p:sp>
    </p:spTree>
    <p:extLst>
      <p:ext uri="{BB962C8B-B14F-4D97-AF65-F5344CB8AC3E}">
        <p14:creationId xmlns:p14="http://schemas.microsoft.com/office/powerpoint/2010/main" val="45117041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B4231-15C2-7DBB-1E36-FA1D472C1CD2}"/>
              </a:ext>
            </a:extLst>
          </p:cNvPr>
          <p:cNvSpPr txBox="1"/>
          <p:nvPr/>
        </p:nvSpPr>
        <p:spPr>
          <a:xfrm>
            <a:off x="396240" y="509627"/>
            <a:ext cx="8961120" cy="5632311"/>
          </a:xfrm>
          <a:prstGeom prst="rect">
            <a:avLst/>
          </a:prstGeom>
          <a:noFill/>
        </p:spPr>
        <p:txBody>
          <a:bodyPr wrap="square">
            <a:spAutoFit/>
          </a:bodyPr>
          <a:lstStyle/>
          <a:p>
            <a:pPr algn="l"/>
            <a:r>
              <a:rPr lang="en-US" b="1" i="0" dirty="0">
                <a:solidFill>
                  <a:schemeClr val="accent1"/>
                </a:solidFill>
                <a:effectLst/>
                <a:latin typeface="Söhne"/>
              </a:rPr>
              <a:t>5.Elastic Block Store (EBS):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EBS provides persistent block-level storage volumes that can be attached to EC2 instances.</a:t>
            </a:r>
          </a:p>
          <a:p>
            <a:pPr marL="742950" lvl="1" indent="-285750" algn="l">
              <a:buFont typeface="+mj-lt"/>
              <a:buAutoNum type="arabicPeriod"/>
            </a:pPr>
            <a:r>
              <a:rPr lang="en-US" b="0" i="0" dirty="0">
                <a:effectLst/>
                <a:latin typeface="Söhne"/>
              </a:rPr>
              <a:t>EBS volumes are used for storing data and can be detached from one instance and attached to another, allowing for data persistence.</a:t>
            </a:r>
          </a:p>
          <a:p>
            <a:pPr algn="l"/>
            <a:r>
              <a:rPr lang="en-US" b="1" i="0" dirty="0">
                <a:solidFill>
                  <a:schemeClr val="accent1"/>
                </a:solidFill>
                <a:effectLst/>
                <a:latin typeface="Söhne"/>
              </a:rPr>
              <a:t>6.Elastic Load Balancer (ELB):</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ELB automatically distributes incoming application traffic across multiple EC2 instances to ensure high availability and fault tolerance.</a:t>
            </a:r>
          </a:p>
          <a:p>
            <a:pPr marL="742950" lvl="1" indent="-285750" algn="l">
              <a:buFont typeface="+mj-lt"/>
              <a:buAutoNum type="arabicPeriod"/>
            </a:pPr>
            <a:r>
              <a:rPr lang="en-US" b="0" i="0" dirty="0">
                <a:effectLst/>
                <a:latin typeface="Söhne"/>
              </a:rPr>
              <a:t>There are different types of ELBs, including Classic Load Balancer, Network Load Balancer, and Application Load Balancer.</a:t>
            </a:r>
          </a:p>
          <a:p>
            <a:pPr algn="l"/>
            <a:r>
              <a:rPr lang="en-US" b="1" i="0" dirty="0">
                <a:solidFill>
                  <a:schemeClr val="accent1"/>
                </a:solidFill>
                <a:effectLst/>
                <a:latin typeface="Söhne"/>
              </a:rPr>
              <a:t>7.Auto Scaling:</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Auto Scaling allows users to automatically adjust the number of EC2 instances based on demand.</a:t>
            </a:r>
          </a:p>
          <a:p>
            <a:pPr marL="742950" lvl="1" indent="-285750" algn="l">
              <a:buFont typeface="+mj-lt"/>
              <a:buAutoNum type="arabicPeriod"/>
            </a:pPr>
            <a:r>
              <a:rPr lang="en-US" b="0" i="0" dirty="0">
                <a:effectLst/>
                <a:latin typeface="Söhne"/>
              </a:rPr>
              <a:t>Scaling policies can be defined to automatically launch or terminate instances to maintain a desired capacity.</a:t>
            </a:r>
          </a:p>
          <a:p>
            <a:pPr algn="l"/>
            <a:r>
              <a:rPr lang="en-US" b="1" i="0" dirty="0">
                <a:solidFill>
                  <a:schemeClr val="accent1"/>
                </a:solidFill>
                <a:effectLst/>
                <a:latin typeface="Söhne"/>
              </a:rPr>
              <a:t>8.Regions and Availability Zones: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AWS has data centers located in different geographic regions, and each region consists of multiple Availability Zones (AZs).</a:t>
            </a:r>
          </a:p>
          <a:p>
            <a:pPr marL="742950" lvl="1" indent="-285750" algn="l">
              <a:buFont typeface="+mj-lt"/>
              <a:buAutoNum type="arabicPeriod"/>
            </a:pPr>
            <a:r>
              <a:rPr lang="en-US" b="0" i="0" dirty="0">
                <a:effectLst/>
                <a:latin typeface="Söhne"/>
              </a:rPr>
              <a:t>Users can deploy EC2 instances in different regions and leverage multiple AZs for increased fault tolerance and high availability.</a:t>
            </a:r>
          </a:p>
        </p:txBody>
      </p:sp>
    </p:spTree>
    <p:extLst>
      <p:ext uri="{BB962C8B-B14F-4D97-AF65-F5344CB8AC3E}">
        <p14:creationId xmlns:p14="http://schemas.microsoft.com/office/powerpoint/2010/main" val="87655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7F7D-53EB-0AD3-2A60-178417FDE05D}"/>
              </a:ext>
            </a:extLst>
          </p:cNvPr>
          <p:cNvSpPr>
            <a:spLocks noGrp="1"/>
          </p:cNvSpPr>
          <p:nvPr>
            <p:ph type="title"/>
          </p:nvPr>
        </p:nvSpPr>
        <p:spPr>
          <a:xfrm>
            <a:off x="1341569" y="2303252"/>
            <a:ext cx="8596668" cy="1999909"/>
          </a:xfrm>
        </p:spPr>
        <p:txBody>
          <a:bodyPr>
            <a:normAutofit/>
          </a:bodyPr>
          <a:lstStyle/>
          <a:p>
            <a:r>
              <a:rPr lang="en-US" sz="9600" b="1" dirty="0">
                <a:latin typeface="Algerian" panose="04020705040A02060702" pitchFamily="82" charset="0"/>
              </a:rPr>
              <a:t>Thank You </a:t>
            </a:r>
            <a:endParaRPr lang="en-IN" sz="9600" b="1" dirty="0">
              <a:latin typeface="Algerian" panose="04020705040A02060702" pitchFamily="82" charset="0"/>
            </a:endParaRPr>
          </a:p>
        </p:txBody>
      </p:sp>
    </p:spTree>
    <p:extLst>
      <p:ext uri="{BB962C8B-B14F-4D97-AF65-F5344CB8AC3E}">
        <p14:creationId xmlns:p14="http://schemas.microsoft.com/office/powerpoint/2010/main" val="247872390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9FDA-111E-A374-2EA4-8DCF4F1C7953}"/>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IN" sz="3200" b="1" dirty="0">
                <a:latin typeface="Calibri" panose="020F0502020204030204" pitchFamily="34" charset="0"/>
                <a:ea typeface="Calibri" panose="020F0502020204030204" pitchFamily="34" charset="0"/>
                <a:cs typeface="Times New Roman" panose="02020603050405020304" pitchFamily="18" charset="0"/>
              </a:rPr>
              <a:t>W</a:t>
            </a:r>
            <a:r>
              <a:rPr lang="en-IN" sz="3200" b="1" dirty="0">
                <a:effectLst/>
                <a:latin typeface="Calibri" panose="020F0502020204030204" pitchFamily="34" charset="0"/>
                <a:ea typeface="Calibri" panose="020F0502020204030204" pitchFamily="34" charset="0"/>
                <a:cs typeface="Times New Roman" panose="02020603050405020304" pitchFamily="18" charset="0"/>
              </a:rPr>
              <a:t>hat is cloud computing ?</a:t>
            </a:r>
            <a:endParaRPr lang="en-IN" sz="3200" dirty="0"/>
          </a:p>
        </p:txBody>
      </p:sp>
      <p:sp>
        <p:nvSpPr>
          <p:cNvPr id="3" name="Content Placeholder 2">
            <a:extLst>
              <a:ext uri="{FF2B5EF4-FFF2-40B4-BE49-F238E27FC236}">
                <a16:creationId xmlns:a16="http://schemas.microsoft.com/office/drawing/2014/main" id="{CF01EDC3-5BA5-BD9F-4EE6-BA0AEBBBD636}"/>
              </a:ext>
            </a:extLst>
          </p:cNvPr>
          <p:cNvSpPr>
            <a:spLocks noGrp="1"/>
          </p:cNvSpPr>
          <p:nvPr>
            <p:ph idx="1"/>
          </p:nvPr>
        </p:nvSpPr>
        <p:spPr/>
        <p:txBody>
          <a:bodyPr/>
          <a:lstStyle/>
          <a:p>
            <a:r>
              <a:rPr lang="en-US" dirty="0"/>
              <a:t>Cloud computing is the delivery of different services through the Internet, including data storage, servers, databases, networking, and software. Cloud storage has grown increasingly popular among individuals who need larger storage space and for businesses seeking an efficient off-site data back-up solution.</a:t>
            </a:r>
          </a:p>
          <a:p>
            <a:r>
              <a:rPr lang="en-US" dirty="0"/>
              <a:t>Cloud computing is typically categorized into two main models:</a:t>
            </a:r>
          </a:p>
          <a:p>
            <a:pPr>
              <a:buFont typeface="+mj-lt"/>
              <a:buAutoNum type="arabicPeriod"/>
            </a:pPr>
            <a:r>
              <a:rPr lang="en-US" dirty="0"/>
              <a:t>Deployment Model</a:t>
            </a:r>
          </a:p>
          <a:p>
            <a:pPr>
              <a:buFont typeface="+mj-lt"/>
              <a:buAutoNum type="arabicPeriod"/>
            </a:pPr>
            <a:r>
              <a:rPr lang="en-US" dirty="0"/>
              <a:t>Service Model</a:t>
            </a:r>
          </a:p>
          <a:p>
            <a:endParaRPr lang="en-US" dirty="0"/>
          </a:p>
          <a:p>
            <a:endParaRPr lang="en-US" dirty="0"/>
          </a:p>
          <a:p>
            <a:endParaRPr lang="en-IN" dirty="0"/>
          </a:p>
        </p:txBody>
      </p:sp>
    </p:spTree>
    <p:extLst>
      <p:ext uri="{BB962C8B-B14F-4D97-AF65-F5344CB8AC3E}">
        <p14:creationId xmlns:p14="http://schemas.microsoft.com/office/powerpoint/2010/main" val="219525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467F04-6D15-A223-D2E8-5B5CB84AC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83" y="777512"/>
            <a:ext cx="9025338" cy="4729208"/>
          </a:xfrm>
          <a:prstGeom prst="rect">
            <a:avLst/>
          </a:prstGeom>
        </p:spPr>
      </p:pic>
    </p:spTree>
    <p:extLst>
      <p:ext uri="{BB962C8B-B14F-4D97-AF65-F5344CB8AC3E}">
        <p14:creationId xmlns:p14="http://schemas.microsoft.com/office/powerpoint/2010/main" val="339685532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F56564-9D2C-98BD-EA00-6F9B7D33283D}"/>
              </a:ext>
            </a:extLst>
          </p:cNvPr>
          <p:cNvSpPr txBox="1"/>
          <p:nvPr/>
        </p:nvSpPr>
        <p:spPr>
          <a:xfrm>
            <a:off x="701040" y="1443841"/>
            <a:ext cx="8450580" cy="3139321"/>
          </a:xfrm>
          <a:prstGeom prst="rect">
            <a:avLst/>
          </a:prstGeom>
          <a:noFill/>
        </p:spPr>
        <p:txBody>
          <a:bodyPr wrap="square">
            <a:spAutoFit/>
          </a:bodyPr>
          <a:lstStyle/>
          <a:p>
            <a:pPr algn="l"/>
            <a:r>
              <a:rPr lang="en-US" b="0" i="0" dirty="0">
                <a:effectLst/>
                <a:latin typeface="Söhne"/>
              </a:rPr>
              <a:t>Additionally, cloud computing deployment models include:</a:t>
            </a:r>
          </a:p>
          <a:p>
            <a:pPr algn="l">
              <a:buFont typeface="+mj-lt"/>
              <a:buAutoNum type="arabicPeriod"/>
            </a:pPr>
            <a:r>
              <a:rPr lang="en-US" b="1" i="0" dirty="0">
                <a:solidFill>
                  <a:schemeClr val="accent1"/>
                </a:solidFill>
                <a:effectLst/>
                <a:latin typeface="Söhne"/>
              </a:rPr>
              <a:t>Public Cloud:</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Services are provided over the public internet and are available to anyone who wants to use them. Resources are shared among multiple users.</a:t>
            </a:r>
          </a:p>
          <a:p>
            <a:pPr algn="l">
              <a:buFont typeface="+mj-lt"/>
              <a:buAutoNum type="arabicPeriod"/>
            </a:pPr>
            <a:r>
              <a:rPr lang="en-US" b="1" i="0" dirty="0">
                <a:solidFill>
                  <a:schemeClr val="accent1"/>
                </a:solidFill>
                <a:effectLst/>
                <a:latin typeface="Söhne"/>
              </a:rPr>
              <a:t>Private Cloud:</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Cloud infrastructure is used exclusively by a single organization. It can be managed by the organization itself or a third party.</a:t>
            </a:r>
          </a:p>
          <a:p>
            <a:pPr algn="l">
              <a:buFont typeface="+mj-lt"/>
              <a:buAutoNum type="arabicPeriod"/>
            </a:pPr>
            <a:r>
              <a:rPr lang="en-US" b="1" i="0" dirty="0">
                <a:solidFill>
                  <a:schemeClr val="accent1"/>
                </a:solidFill>
                <a:effectLst/>
                <a:latin typeface="Söhne"/>
              </a:rPr>
              <a:t>Hybrid Cloud:</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Combines public and private clouds, allowing data and applications to be shared between them. This model provides greater flexibility and optimization of existing infrastructure.</a:t>
            </a:r>
          </a:p>
        </p:txBody>
      </p:sp>
    </p:spTree>
    <p:extLst>
      <p:ext uri="{BB962C8B-B14F-4D97-AF65-F5344CB8AC3E}">
        <p14:creationId xmlns:p14="http://schemas.microsoft.com/office/powerpoint/2010/main" val="2542941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D152F7-4955-7D81-7660-267D5C7A4A1A}"/>
              </a:ext>
            </a:extLst>
          </p:cNvPr>
          <p:cNvSpPr txBox="1"/>
          <p:nvPr/>
        </p:nvSpPr>
        <p:spPr>
          <a:xfrm>
            <a:off x="701040" y="1305342"/>
            <a:ext cx="8450580" cy="3970318"/>
          </a:xfrm>
          <a:prstGeom prst="rect">
            <a:avLst/>
          </a:prstGeom>
          <a:noFill/>
        </p:spPr>
        <p:txBody>
          <a:bodyPr wrap="square">
            <a:spAutoFit/>
          </a:bodyPr>
          <a:lstStyle/>
          <a:p>
            <a:pPr algn="l"/>
            <a:r>
              <a:rPr lang="en-US" b="1" i="0" dirty="0">
                <a:effectLst/>
                <a:latin typeface="Söhne"/>
              </a:rPr>
              <a:t>Cloud computing is typically categorized into three main service models:</a:t>
            </a:r>
          </a:p>
          <a:p>
            <a:pPr algn="l"/>
            <a:endParaRPr lang="en-US" b="1" i="0" dirty="0">
              <a:effectLst/>
              <a:latin typeface="Söhne"/>
            </a:endParaRPr>
          </a:p>
          <a:p>
            <a:pPr algn="l">
              <a:buFont typeface="+mj-lt"/>
              <a:buAutoNum type="arabicPeriod"/>
            </a:pPr>
            <a:r>
              <a:rPr lang="en-US" b="1" i="0" dirty="0">
                <a:solidFill>
                  <a:schemeClr val="accent1"/>
                </a:solidFill>
                <a:effectLst/>
                <a:latin typeface="Söhne"/>
              </a:rPr>
              <a:t>Infrastructure as a Service (IaaS):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Provides virtualized computing resources over the internet. Users can rent virtual machines, storage, and networks on a pay-as-you-go basis.</a:t>
            </a:r>
          </a:p>
          <a:p>
            <a:pPr algn="l">
              <a:buFont typeface="+mj-lt"/>
              <a:buAutoNum type="arabicPeriod"/>
            </a:pPr>
            <a:r>
              <a:rPr lang="en-US" b="1" i="0" dirty="0">
                <a:solidFill>
                  <a:schemeClr val="accent1"/>
                </a:solidFill>
                <a:effectLst/>
                <a:latin typeface="Söhne"/>
              </a:rPr>
              <a:t>Platform as a Service (PaaS):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Offers a platform allowing customers to develop, run, and manage applications without dealing with the complexities of infrastructure. PaaS includes tools for application development, such as databases, development frameworks, and middleware.</a:t>
            </a:r>
          </a:p>
          <a:p>
            <a:pPr algn="l">
              <a:buFont typeface="+mj-lt"/>
              <a:buAutoNum type="arabicPeriod"/>
            </a:pPr>
            <a:r>
              <a:rPr lang="en-US" b="1" i="0" dirty="0">
                <a:solidFill>
                  <a:schemeClr val="accent1"/>
                </a:solidFill>
                <a:effectLst/>
                <a:latin typeface="Söhne"/>
              </a:rPr>
              <a:t>Software as a Service (SaaS):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Delivers software applications over the internet on a subscription basis. Users can access applications without worrying about installation, maintenance, or infrastructure.</a:t>
            </a:r>
          </a:p>
        </p:txBody>
      </p:sp>
    </p:spTree>
    <p:extLst>
      <p:ext uri="{BB962C8B-B14F-4D97-AF65-F5344CB8AC3E}">
        <p14:creationId xmlns:p14="http://schemas.microsoft.com/office/powerpoint/2010/main" val="59907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FEF2-3014-F254-1A4D-DCD88601E2CF}"/>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IN" sz="3200" b="1" dirty="0"/>
              <a:t>AWS and its components?</a:t>
            </a:r>
          </a:p>
        </p:txBody>
      </p:sp>
      <p:sp>
        <p:nvSpPr>
          <p:cNvPr id="3" name="Content Placeholder 2">
            <a:extLst>
              <a:ext uri="{FF2B5EF4-FFF2-40B4-BE49-F238E27FC236}">
                <a16:creationId xmlns:a16="http://schemas.microsoft.com/office/drawing/2014/main" id="{50DE7DB1-C711-4177-03BB-5695855C372C}"/>
              </a:ext>
            </a:extLst>
          </p:cNvPr>
          <p:cNvSpPr>
            <a:spLocks noGrp="1"/>
          </p:cNvSpPr>
          <p:nvPr>
            <p:ph idx="1"/>
          </p:nvPr>
        </p:nvSpPr>
        <p:spPr>
          <a:xfrm>
            <a:off x="677334" y="1422401"/>
            <a:ext cx="8596668" cy="4618962"/>
          </a:xfrm>
        </p:spPr>
        <p:txBody>
          <a:bodyPr>
            <a:normAutofit/>
          </a:bodyPr>
          <a:lstStyle/>
          <a:p>
            <a:pPr algn="l"/>
            <a:r>
              <a:rPr lang="en-US" sz="1700" b="0" i="0" dirty="0">
                <a:effectLst/>
                <a:latin typeface="Söhne"/>
              </a:rPr>
              <a:t>Amazon Web Services (AWS) is a comprehensive and widely used cloud computing platform provided by Amazon. AWS offers a vast array of services, allowing users to access computing power, storage, databases, machine learning, analytics, and more, on a pay-as-you-go basis. Here's an overview of some key AWS components and services:</a:t>
            </a:r>
          </a:p>
          <a:p>
            <a:endParaRPr lang="en-IN" dirty="0"/>
          </a:p>
        </p:txBody>
      </p:sp>
      <p:pic>
        <p:nvPicPr>
          <p:cNvPr id="5" name="Picture 4">
            <a:extLst>
              <a:ext uri="{FF2B5EF4-FFF2-40B4-BE49-F238E27FC236}">
                <a16:creationId xmlns:a16="http://schemas.microsoft.com/office/drawing/2014/main" id="{A281794D-AB28-C937-0323-E5B65AFFA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51" y="2536166"/>
            <a:ext cx="7053370" cy="3917267"/>
          </a:xfrm>
          <a:prstGeom prst="rect">
            <a:avLst/>
          </a:prstGeom>
        </p:spPr>
      </p:pic>
    </p:spTree>
    <p:extLst>
      <p:ext uri="{BB962C8B-B14F-4D97-AF65-F5344CB8AC3E}">
        <p14:creationId xmlns:p14="http://schemas.microsoft.com/office/powerpoint/2010/main" val="325387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F39767-4B94-A226-A760-F730064795F2}"/>
              </a:ext>
            </a:extLst>
          </p:cNvPr>
          <p:cNvSpPr txBox="1"/>
          <p:nvPr/>
        </p:nvSpPr>
        <p:spPr>
          <a:xfrm>
            <a:off x="439947" y="1586654"/>
            <a:ext cx="9178506" cy="3139321"/>
          </a:xfrm>
          <a:prstGeom prst="rect">
            <a:avLst/>
          </a:prstGeom>
          <a:noFill/>
        </p:spPr>
        <p:txBody>
          <a:bodyPr wrap="square">
            <a:spAutoFit/>
          </a:bodyPr>
          <a:lstStyle/>
          <a:p>
            <a:pPr algn="l">
              <a:buFont typeface="+mj-lt"/>
              <a:buAutoNum type="arabicPeriod"/>
            </a:pPr>
            <a:r>
              <a:rPr lang="en-US" b="1" i="0" dirty="0">
                <a:solidFill>
                  <a:schemeClr val="accent1"/>
                </a:solidFill>
                <a:effectLst/>
                <a:latin typeface="Söhne"/>
              </a:rPr>
              <a:t>Compute Services:</a:t>
            </a:r>
            <a:endParaRPr lang="en-US" b="0" i="0" dirty="0">
              <a:solidFill>
                <a:schemeClr val="accent1"/>
              </a:solidFill>
              <a:effectLst/>
              <a:latin typeface="Söhne"/>
            </a:endParaRPr>
          </a:p>
          <a:p>
            <a:pPr lvl="1" algn="l">
              <a:buFont typeface="Arial" panose="020B0604020202020204" pitchFamily="34" charset="0"/>
              <a:buChar char="•"/>
            </a:pPr>
            <a:r>
              <a:rPr lang="en-US" b="1" i="0" dirty="0">
                <a:solidFill>
                  <a:schemeClr val="accent1"/>
                </a:solidFill>
                <a:effectLst/>
                <a:latin typeface="Söhne"/>
              </a:rPr>
              <a:t>Amazon EC2 (Elastic Compute Cloud):</a:t>
            </a:r>
            <a:r>
              <a:rPr lang="en-US" b="0" i="0" dirty="0">
                <a:solidFill>
                  <a:schemeClr val="accent1"/>
                </a:solidFill>
                <a:effectLst/>
                <a:latin typeface="Söhne"/>
              </a:rPr>
              <a:t> </a:t>
            </a:r>
            <a:r>
              <a:rPr lang="en-US" b="0" i="0" dirty="0">
                <a:effectLst/>
                <a:latin typeface="Söhne"/>
              </a:rPr>
              <a:t>Provides resizable compute capacity in the form of virtual servers (instances).</a:t>
            </a:r>
          </a:p>
          <a:p>
            <a:pPr lvl="1" algn="l">
              <a:buFont typeface="Arial" panose="020B0604020202020204" pitchFamily="34" charset="0"/>
              <a:buChar char="•"/>
            </a:pPr>
            <a:r>
              <a:rPr lang="en-US" b="1" i="0" dirty="0">
                <a:solidFill>
                  <a:schemeClr val="accent1"/>
                </a:solidFill>
                <a:effectLst/>
                <a:latin typeface="Söhne"/>
              </a:rPr>
              <a:t>AWS Lambda:</a:t>
            </a:r>
            <a:r>
              <a:rPr lang="en-US" b="0" i="0" dirty="0">
                <a:solidFill>
                  <a:schemeClr val="accent1"/>
                </a:solidFill>
                <a:effectLst/>
                <a:latin typeface="Söhne"/>
              </a:rPr>
              <a:t> </a:t>
            </a:r>
            <a:r>
              <a:rPr lang="en-US" b="0" i="0" dirty="0">
                <a:effectLst/>
                <a:latin typeface="Söhne"/>
              </a:rPr>
              <a:t>Enables serverless computing, allowing you to run code in response to events without the need to provision or manage servers.</a:t>
            </a:r>
          </a:p>
          <a:p>
            <a:pPr algn="l">
              <a:buFont typeface="+mj-lt"/>
              <a:buAutoNum type="arabicPeriod"/>
            </a:pPr>
            <a:r>
              <a:rPr lang="en-US" b="1" i="0" dirty="0">
                <a:solidFill>
                  <a:schemeClr val="accent1"/>
                </a:solidFill>
                <a:effectLst/>
                <a:latin typeface="Söhne"/>
              </a:rPr>
              <a:t>Storage Services:</a:t>
            </a:r>
            <a:endParaRPr lang="en-US" b="0" i="0" dirty="0">
              <a:solidFill>
                <a:schemeClr val="accent1"/>
              </a:solidFill>
              <a:effectLst/>
              <a:latin typeface="Söhne"/>
            </a:endParaRPr>
          </a:p>
          <a:p>
            <a:pPr lvl="1" algn="l">
              <a:buFont typeface="Arial" panose="020B0604020202020204" pitchFamily="34" charset="0"/>
              <a:buChar char="•"/>
            </a:pPr>
            <a:r>
              <a:rPr lang="en-US" b="1" i="0" dirty="0">
                <a:solidFill>
                  <a:schemeClr val="accent1"/>
                </a:solidFill>
                <a:effectLst/>
                <a:latin typeface="Söhne"/>
              </a:rPr>
              <a:t>Amazon S3 (Simple Storage Service):</a:t>
            </a:r>
            <a:r>
              <a:rPr lang="en-US" b="0" i="0" dirty="0">
                <a:solidFill>
                  <a:schemeClr val="accent1"/>
                </a:solidFill>
                <a:effectLst/>
                <a:latin typeface="Söhne"/>
              </a:rPr>
              <a:t> </a:t>
            </a:r>
            <a:r>
              <a:rPr lang="en-US" b="0" i="0" dirty="0">
                <a:effectLst/>
                <a:latin typeface="Söhne"/>
              </a:rPr>
              <a:t>Object storage service for scalable and secure storage of data.</a:t>
            </a:r>
          </a:p>
          <a:p>
            <a:pPr lvl="1" algn="l">
              <a:buFont typeface="Arial" panose="020B0604020202020204" pitchFamily="34" charset="0"/>
              <a:buChar char="•"/>
            </a:pPr>
            <a:r>
              <a:rPr lang="en-US" b="1" i="0" dirty="0">
                <a:solidFill>
                  <a:schemeClr val="accent1"/>
                </a:solidFill>
                <a:effectLst/>
                <a:latin typeface="Söhne"/>
              </a:rPr>
              <a:t>Amazon EBS (Elastic Block Store):</a:t>
            </a:r>
            <a:r>
              <a:rPr lang="en-US" b="0" i="0" dirty="0">
                <a:solidFill>
                  <a:schemeClr val="accent1"/>
                </a:solidFill>
                <a:effectLst/>
                <a:latin typeface="Söhne"/>
              </a:rPr>
              <a:t> </a:t>
            </a:r>
            <a:r>
              <a:rPr lang="en-US" b="0" i="0" dirty="0">
                <a:effectLst/>
                <a:latin typeface="Söhne"/>
              </a:rPr>
              <a:t>Provides persistent block-level storage volumes for use with EC2 instances.</a:t>
            </a:r>
          </a:p>
          <a:p>
            <a:pPr lvl="1" algn="l">
              <a:buFont typeface="Arial" panose="020B0604020202020204" pitchFamily="34" charset="0"/>
              <a:buChar char="•"/>
            </a:pPr>
            <a:r>
              <a:rPr lang="en-US" b="1" i="0" dirty="0">
                <a:solidFill>
                  <a:schemeClr val="accent1"/>
                </a:solidFill>
                <a:effectLst/>
                <a:latin typeface="Söhne"/>
              </a:rPr>
              <a:t>Amazon Glacier:</a:t>
            </a:r>
            <a:r>
              <a:rPr lang="en-US" b="0" i="0" dirty="0">
                <a:solidFill>
                  <a:schemeClr val="accent1"/>
                </a:solidFill>
                <a:effectLst/>
                <a:latin typeface="Söhne"/>
              </a:rPr>
              <a:t> </a:t>
            </a:r>
            <a:r>
              <a:rPr lang="en-US" b="0" i="0" dirty="0">
                <a:effectLst/>
                <a:latin typeface="Söhne"/>
              </a:rPr>
              <a:t>Low-cost storage service for data archiving and long-term backup.</a:t>
            </a:r>
          </a:p>
        </p:txBody>
      </p:sp>
    </p:spTree>
    <p:extLst>
      <p:ext uri="{BB962C8B-B14F-4D97-AF65-F5344CB8AC3E}">
        <p14:creationId xmlns:p14="http://schemas.microsoft.com/office/powerpoint/2010/main" val="1784819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A4C7A6-52B7-717D-9013-DDCAA90BEE68}"/>
              </a:ext>
            </a:extLst>
          </p:cNvPr>
          <p:cNvSpPr txBox="1"/>
          <p:nvPr/>
        </p:nvSpPr>
        <p:spPr>
          <a:xfrm>
            <a:off x="345440" y="688767"/>
            <a:ext cx="9154160" cy="5078313"/>
          </a:xfrm>
          <a:prstGeom prst="rect">
            <a:avLst/>
          </a:prstGeom>
          <a:noFill/>
        </p:spPr>
        <p:txBody>
          <a:bodyPr wrap="square">
            <a:spAutoFit/>
          </a:bodyPr>
          <a:lstStyle/>
          <a:p>
            <a:pPr algn="l"/>
            <a:r>
              <a:rPr lang="en-US" b="1" i="0" dirty="0">
                <a:solidFill>
                  <a:schemeClr val="accent1"/>
                </a:solidFill>
                <a:effectLst/>
                <a:latin typeface="Söhne"/>
              </a:rPr>
              <a:t>3.Database Services:</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1" i="0" dirty="0">
                <a:solidFill>
                  <a:schemeClr val="accent1"/>
                </a:solidFill>
                <a:effectLst/>
                <a:latin typeface="Söhne"/>
              </a:rPr>
              <a:t>Amazon RDS (Relational Database Service):</a:t>
            </a:r>
            <a:r>
              <a:rPr lang="en-US" b="0" i="0" dirty="0">
                <a:solidFill>
                  <a:schemeClr val="accent1"/>
                </a:solidFill>
                <a:effectLst/>
                <a:latin typeface="Söhne"/>
              </a:rPr>
              <a:t> </a:t>
            </a:r>
            <a:r>
              <a:rPr lang="en-US" b="0" i="0" dirty="0">
                <a:effectLst/>
                <a:latin typeface="Söhne"/>
              </a:rPr>
              <a:t>Managed relational database service supporting multiple database engines.</a:t>
            </a:r>
          </a:p>
          <a:p>
            <a:pPr marL="742950" lvl="1" indent="-285750" algn="l">
              <a:buFont typeface="Arial" panose="020B0604020202020204" pitchFamily="34" charset="0"/>
              <a:buChar char="•"/>
            </a:pPr>
            <a:r>
              <a:rPr lang="en-US" b="1" i="0" dirty="0">
                <a:solidFill>
                  <a:schemeClr val="accent1"/>
                </a:solidFill>
                <a:effectLst/>
                <a:latin typeface="Söhne"/>
              </a:rPr>
              <a:t>Amazon DynamoDB:</a:t>
            </a:r>
            <a:r>
              <a:rPr lang="en-US" b="0" i="0" dirty="0">
                <a:solidFill>
                  <a:schemeClr val="accent1"/>
                </a:solidFill>
                <a:effectLst/>
                <a:latin typeface="Söhne"/>
              </a:rPr>
              <a:t> </a:t>
            </a:r>
            <a:r>
              <a:rPr lang="en-US" b="0" i="0" dirty="0">
                <a:effectLst/>
                <a:latin typeface="Söhne"/>
              </a:rPr>
              <a:t>Fully managed NoSQL database service.</a:t>
            </a:r>
          </a:p>
          <a:p>
            <a:pPr marL="742950" lvl="1" indent="-285750" algn="l">
              <a:buFont typeface="Arial" panose="020B0604020202020204" pitchFamily="34" charset="0"/>
              <a:buChar char="•"/>
            </a:pPr>
            <a:r>
              <a:rPr lang="en-US" b="1" i="0" dirty="0">
                <a:solidFill>
                  <a:schemeClr val="accent1"/>
                </a:solidFill>
                <a:effectLst/>
                <a:latin typeface="Söhne"/>
              </a:rPr>
              <a:t>Amazon Redshift:</a:t>
            </a:r>
            <a:r>
              <a:rPr lang="en-US" b="0" i="0" dirty="0">
                <a:solidFill>
                  <a:schemeClr val="accent1"/>
                </a:solidFill>
                <a:effectLst/>
                <a:latin typeface="Söhne"/>
              </a:rPr>
              <a:t> </a:t>
            </a:r>
            <a:r>
              <a:rPr lang="en-US" b="0" i="0" dirty="0">
                <a:effectLst/>
                <a:latin typeface="Söhne"/>
              </a:rPr>
              <a:t>Fully managed data warehouse service for analytics.</a:t>
            </a:r>
          </a:p>
          <a:p>
            <a:pPr algn="l"/>
            <a:r>
              <a:rPr lang="en-US" b="1" i="0" dirty="0">
                <a:solidFill>
                  <a:schemeClr val="accent1"/>
                </a:solidFill>
                <a:effectLst/>
                <a:latin typeface="Söhne"/>
              </a:rPr>
              <a:t>4.Networking:</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1" i="0" dirty="0">
                <a:solidFill>
                  <a:schemeClr val="accent1"/>
                </a:solidFill>
                <a:effectLst/>
                <a:latin typeface="Söhne"/>
              </a:rPr>
              <a:t>Amazon VPC (Virtual Private Cloud):</a:t>
            </a:r>
            <a:r>
              <a:rPr lang="en-US" b="0" i="0" dirty="0">
                <a:solidFill>
                  <a:schemeClr val="accent1"/>
                </a:solidFill>
                <a:effectLst/>
                <a:latin typeface="Söhne"/>
              </a:rPr>
              <a:t> </a:t>
            </a:r>
            <a:r>
              <a:rPr lang="en-US" b="0" i="0" dirty="0">
                <a:effectLst/>
                <a:latin typeface="Söhne"/>
              </a:rPr>
              <a:t>Allows users to provision a logically isolated section of the AWS Cloud.</a:t>
            </a:r>
          </a:p>
          <a:p>
            <a:pPr marL="742950" lvl="1" indent="-285750" algn="l">
              <a:buFont typeface="Arial" panose="020B0604020202020204" pitchFamily="34" charset="0"/>
              <a:buChar char="•"/>
            </a:pPr>
            <a:r>
              <a:rPr lang="en-US" b="1" i="0" dirty="0">
                <a:solidFill>
                  <a:schemeClr val="accent1"/>
                </a:solidFill>
                <a:effectLst/>
                <a:latin typeface="Söhne"/>
              </a:rPr>
              <a:t>Amazon Route 53:</a:t>
            </a:r>
            <a:r>
              <a:rPr lang="en-US" b="0" i="0" dirty="0">
                <a:solidFill>
                  <a:schemeClr val="accent1"/>
                </a:solidFill>
                <a:effectLst/>
                <a:latin typeface="Söhne"/>
              </a:rPr>
              <a:t> </a:t>
            </a:r>
            <a:r>
              <a:rPr lang="en-US" b="0" i="0" dirty="0">
                <a:effectLst/>
                <a:latin typeface="Söhne"/>
              </a:rPr>
              <a:t>Scalable domain name system (DNS) web service.</a:t>
            </a:r>
          </a:p>
          <a:p>
            <a:pPr marL="742950" lvl="1" indent="-285750" algn="l">
              <a:buFont typeface="Arial" panose="020B0604020202020204" pitchFamily="34" charset="0"/>
              <a:buChar char="•"/>
            </a:pPr>
            <a:r>
              <a:rPr lang="en-US" b="1" i="0" dirty="0">
                <a:solidFill>
                  <a:schemeClr val="accent1"/>
                </a:solidFill>
                <a:effectLst/>
                <a:latin typeface="Söhne"/>
              </a:rPr>
              <a:t>Elastic Load Balancing (ELB):</a:t>
            </a:r>
            <a:r>
              <a:rPr lang="en-US" b="0" i="0" dirty="0">
                <a:solidFill>
                  <a:schemeClr val="accent1"/>
                </a:solidFill>
                <a:effectLst/>
                <a:latin typeface="Söhne"/>
              </a:rPr>
              <a:t> </a:t>
            </a:r>
            <a:r>
              <a:rPr lang="en-US" b="0" i="0" dirty="0">
                <a:effectLst/>
                <a:latin typeface="Söhne"/>
              </a:rPr>
              <a:t>Distributes incoming application traffic across multiple EC2 instances.</a:t>
            </a:r>
          </a:p>
          <a:p>
            <a:pPr algn="l"/>
            <a:r>
              <a:rPr lang="en-US" b="1" i="0" dirty="0">
                <a:solidFill>
                  <a:schemeClr val="accent1"/>
                </a:solidFill>
                <a:effectLst/>
                <a:latin typeface="Söhne"/>
              </a:rPr>
              <a:t>5.Security and Identity:</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1" i="0" dirty="0">
                <a:solidFill>
                  <a:schemeClr val="accent1"/>
                </a:solidFill>
                <a:effectLst/>
                <a:latin typeface="Söhne"/>
              </a:rPr>
              <a:t>AWS Identity and Access Management (IAM):</a:t>
            </a:r>
            <a:r>
              <a:rPr lang="en-US" b="0" i="0" dirty="0">
                <a:solidFill>
                  <a:schemeClr val="accent1"/>
                </a:solidFill>
                <a:effectLst/>
                <a:latin typeface="Söhne"/>
              </a:rPr>
              <a:t> </a:t>
            </a:r>
            <a:r>
              <a:rPr lang="en-US" b="0" i="0" dirty="0">
                <a:effectLst/>
                <a:latin typeface="Söhne"/>
              </a:rPr>
              <a:t>Manages access to AWS services and resources securely.</a:t>
            </a:r>
          </a:p>
          <a:p>
            <a:pPr marL="742950" lvl="1" indent="-285750" algn="l">
              <a:buFont typeface="Arial" panose="020B0604020202020204" pitchFamily="34" charset="0"/>
              <a:buChar char="•"/>
            </a:pPr>
            <a:r>
              <a:rPr lang="en-US" b="1" i="0" dirty="0">
                <a:solidFill>
                  <a:schemeClr val="accent1"/>
                </a:solidFill>
                <a:effectLst/>
                <a:latin typeface="Söhne"/>
              </a:rPr>
              <a:t>AWS Key Management Service (KMS):</a:t>
            </a:r>
            <a:r>
              <a:rPr lang="en-US" b="0" i="0" dirty="0">
                <a:solidFill>
                  <a:schemeClr val="accent1"/>
                </a:solidFill>
                <a:effectLst/>
                <a:latin typeface="Söhne"/>
              </a:rPr>
              <a:t> </a:t>
            </a:r>
            <a:r>
              <a:rPr lang="en-US" b="0" i="0" dirty="0">
                <a:effectLst/>
                <a:latin typeface="Söhne"/>
              </a:rPr>
              <a:t>Centralized key management service for creating and controlling encryption keys.</a:t>
            </a:r>
          </a:p>
          <a:p>
            <a:pPr marL="742950" lvl="1" indent="-285750" algn="l">
              <a:buFont typeface="Arial" panose="020B0604020202020204" pitchFamily="34" charset="0"/>
              <a:buChar char="•"/>
            </a:pPr>
            <a:r>
              <a:rPr lang="en-US" b="1" i="0" dirty="0">
                <a:solidFill>
                  <a:schemeClr val="accent1"/>
                </a:solidFill>
                <a:effectLst/>
                <a:latin typeface="Söhne"/>
              </a:rPr>
              <a:t>Amazon </a:t>
            </a:r>
            <a:r>
              <a:rPr lang="en-US" b="1" i="0" dirty="0" err="1">
                <a:solidFill>
                  <a:schemeClr val="accent1"/>
                </a:solidFill>
                <a:effectLst/>
                <a:latin typeface="Söhne"/>
              </a:rPr>
              <a:t>GuardDuty</a:t>
            </a:r>
            <a:r>
              <a:rPr lang="en-US" b="1" i="0" dirty="0">
                <a:solidFill>
                  <a:schemeClr val="accent1"/>
                </a:solidFill>
                <a:effectLst/>
                <a:latin typeface="Söhne"/>
              </a:rPr>
              <a:t>:</a:t>
            </a:r>
            <a:r>
              <a:rPr lang="en-US" b="0" i="0" dirty="0">
                <a:solidFill>
                  <a:schemeClr val="accent1"/>
                </a:solidFill>
                <a:effectLst/>
                <a:latin typeface="Söhne"/>
              </a:rPr>
              <a:t> </a:t>
            </a:r>
            <a:r>
              <a:rPr lang="en-US" b="0" i="0" dirty="0">
                <a:effectLst/>
                <a:latin typeface="Söhne"/>
              </a:rPr>
              <a:t>Managed threat detection service that continuously monitors for malicious activity.</a:t>
            </a:r>
          </a:p>
        </p:txBody>
      </p:sp>
    </p:spTree>
    <p:extLst>
      <p:ext uri="{BB962C8B-B14F-4D97-AF65-F5344CB8AC3E}">
        <p14:creationId xmlns:p14="http://schemas.microsoft.com/office/powerpoint/2010/main" val="18331933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00996-F39E-5273-F555-7FE479F5CC03}"/>
              </a:ext>
            </a:extLst>
          </p:cNvPr>
          <p:cNvSpPr>
            <a:spLocks noGrp="1"/>
          </p:cNvSpPr>
          <p:nvPr>
            <p:ph idx="1"/>
          </p:nvPr>
        </p:nvSpPr>
        <p:spPr>
          <a:xfrm>
            <a:off x="375920" y="655319"/>
            <a:ext cx="8898082" cy="5386043"/>
          </a:xfrm>
        </p:spPr>
        <p:txBody>
          <a:bodyPr>
            <a:normAutofit/>
          </a:bodyPr>
          <a:lstStyle/>
          <a:p>
            <a:pPr marL="0" indent="0" algn="l">
              <a:buNone/>
            </a:pPr>
            <a:r>
              <a:rPr lang="en-IN" b="1" i="0" dirty="0">
                <a:solidFill>
                  <a:schemeClr val="accent1"/>
                </a:solidFill>
                <a:effectLst/>
                <a:latin typeface="Söhne"/>
              </a:rPr>
              <a:t>6.Machine Learning and AI:</a:t>
            </a:r>
            <a:endParaRPr lang="en-IN" b="0" i="0" dirty="0">
              <a:solidFill>
                <a:schemeClr val="accent1"/>
              </a:solidFill>
              <a:effectLst/>
              <a:latin typeface="Söhne"/>
            </a:endParaRPr>
          </a:p>
          <a:p>
            <a:pPr lvl="1" algn="l">
              <a:buFont typeface="Arial" panose="020B0604020202020204" pitchFamily="34" charset="0"/>
              <a:buChar char="•"/>
            </a:pPr>
            <a:r>
              <a:rPr lang="en-IN" b="1" i="0" dirty="0">
                <a:solidFill>
                  <a:schemeClr val="accent1"/>
                </a:solidFill>
                <a:effectLst/>
                <a:latin typeface="Söhne"/>
              </a:rPr>
              <a:t>Amazon </a:t>
            </a:r>
            <a:r>
              <a:rPr lang="en-IN" b="1" i="0" dirty="0" err="1">
                <a:solidFill>
                  <a:schemeClr val="accent1"/>
                </a:solidFill>
                <a:effectLst/>
                <a:latin typeface="Söhne"/>
              </a:rPr>
              <a:t>SageMaker</a:t>
            </a:r>
            <a:r>
              <a:rPr lang="en-IN" b="1" i="0" dirty="0">
                <a:solidFill>
                  <a:schemeClr val="accent1"/>
                </a:solidFill>
                <a:effectLst/>
                <a:latin typeface="Söhne"/>
              </a:rPr>
              <a:t>:</a:t>
            </a:r>
            <a:r>
              <a:rPr lang="en-IN" b="0" i="0" dirty="0">
                <a:solidFill>
                  <a:schemeClr val="accent1"/>
                </a:solidFill>
                <a:effectLst/>
                <a:latin typeface="Söhne"/>
              </a:rPr>
              <a:t> </a:t>
            </a:r>
            <a:r>
              <a:rPr lang="en-IN" b="0" i="0" dirty="0">
                <a:effectLst/>
                <a:latin typeface="Söhne"/>
              </a:rPr>
              <a:t>Fully managed service for building, training, and deploying machine learning models.</a:t>
            </a:r>
          </a:p>
          <a:p>
            <a:pPr lvl="1" algn="l">
              <a:buFont typeface="Arial" panose="020B0604020202020204" pitchFamily="34" charset="0"/>
              <a:buChar char="•"/>
            </a:pPr>
            <a:r>
              <a:rPr lang="en-IN" b="1" i="0" dirty="0">
                <a:solidFill>
                  <a:schemeClr val="accent1"/>
                </a:solidFill>
                <a:effectLst/>
                <a:latin typeface="Söhne"/>
              </a:rPr>
              <a:t>Amazon Polly:</a:t>
            </a:r>
            <a:r>
              <a:rPr lang="en-IN" b="0" i="0" dirty="0">
                <a:solidFill>
                  <a:schemeClr val="accent1"/>
                </a:solidFill>
                <a:effectLst/>
                <a:latin typeface="Söhne"/>
              </a:rPr>
              <a:t> </a:t>
            </a:r>
            <a:r>
              <a:rPr lang="en-IN" b="0" i="0" dirty="0">
                <a:effectLst/>
                <a:latin typeface="Söhne"/>
              </a:rPr>
              <a:t>Text-to-speech service.</a:t>
            </a:r>
          </a:p>
          <a:p>
            <a:pPr lvl="1" algn="l">
              <a:buFont typeface="Arial" panose="020B0604020202020204" pitchFamily="34" charset="0"/>
              <a:buChar char="•"/>
            </a:pPr>
            <a:r>
              <a:rPr lang="en-IN" b="1" i="0" dirty="0">
                <a:solidFill>
                  <a:schemeClr val="accent1"/>
                </a:solidFill>
                <a:effectLst/>
                <a:latin typeface="Söhne"/>
              </a:rPr>
              <a:t>Amazon </a:t>
            </a:r>
            <a:r>
              <a:rPr lang="en-IN" b="1" i="0" dirty="0" err="1">
                <a:solidFill>
                  <a:schemeClr val="accent1"/>
                </a:solidFill>
                <a:effectLst/>
                <a:latin typeface="Söhne"/>
              </a:rPr>
              <a:t>Rekognition</a:t>
            </a:r>
            <a:r>
              <a:rPr lang="en-IN" b="1" i="0" dirty="0">
                <a:solidFill>
                  <a:schemeClr val="accent1"/>
                </a:solidFill>
                <a:effectLst/>
                <a:latin typeface="Söhne"/>
              </a:rPr>
              <a:t>:</a:t>
            </a:r>
            <a:r>
              <a:rPr lang="en-IN" b="0" i="0" dirty="0">
                <a:solidFill>
                  <a:schemeClr val="accent1"/>
                </a:solidFill>
                <a:effectLst/>
                <a:latin typeface="Söhne"/>
              </a:rPr>
              <a:t> </a:t>
            </a:r>
            <a:r>
              <a:rPr lang="en-IN" b="0" i="0" dirty="0">
                <a:effectLst/>
                <a:latin typeface="Söhne"/>
              </a:rPr>
              <a:t>Image and video analysis service.</a:t>
            </a:r>
          </a:p>
          <a:p>
            <a:pPr marL="0" indent="0" algn="l">
              <a:buNone/>
            </a:pPr>
            <a:r>
              <a:rPr lang="en-IN" b="1" i="0" dirty="0">
                <a:solidFill>
                  <a:schemeClr val="accent1"/>
                </a:solidFill>
                <a:effectLst/>
                <a:latin typeface="Söhne"/>
              </a:rPr>
              <a:t>7.Analytics:</a:t>
            </a:r>
            <a:endParaRPr lang="en-IN" b="0" i="0" dirty="0">
              <a:solidFill>
                <a:schemeClr val="accent1"/>
              </a:solidFill>
              <a:effectLst/>
              <a:latin typeface="Söhne"/>
            </a:endParaRPr>
          </a:p>
          <a:p>
            <a:pPr lvl="1" algn="l">
              <a:buFont typeface="Arial" panose="020B0604020202020204" pitchFamily="34" charset="0"/>
              <a:buChar char="•"/>
            </a:pPr>
            <a:r>
              <a:rPr lang="en-IN" b="1" i="0" dirty="0">
                <a:solidFill>
                  <a:schemeClr val="accent1"/>
                </a:solidFill>
                <a:effectLst/>
                <a:latin typeface="Söhne"/>
              </a:rPr>
              <a:t>Amazon Athena:</a:t>
            </a:r>
            <a:r>
              <a:rPr lang="en-IN" b="0" i="0" dirty="0">
                <a:solidFill>
                  <a:schemeClr val="accent1"/>
                </a:solidFill>
                <a:effectLst/>
                <a:latin typeface="Söhne"/>
              </a:rPr>
              <a:t> </a:t>
            </a:r>
            <a:r>
              <a:rPr lang="en-IN" b="0" i="0" dirty="0">
                <a:effectLst/>
                <a:latin typeface="Söhne"/>
              </a:rPr>
              <a:t>Query service that enables analysis of data in Amazon S3 using standard SQL.</a:t>
            </a:r>
          </a:p>
          <a:p>
            <a:pPr lvl="1" algn="l">
              <a:buFont typeface="Arial" panose="020B0604020202020204" pitchFamily="34" charset="0"/>
              <a:buChar char="•"/>
            </a:pPr>
            <a:r>
              <a:rPr lang="en-IN" b="1" i="0" dirty="0">
                <a:solidFill>
                  <a:schemeClr val="accent1"/>
                </a:solidFill>
                <a:effectLst/>
                <a:latin typeface="Söhne"/>
              </a:rPr>
              <a:t>Amazon Redshift:</a:t>
            </a:r>
            <a:r>
              <a:rPr lang="en-IN" b="0" i="0" dirty="0">
                <a:solidFill>
                  <a:schemeClr val="accent1"/>
                </a:solidFill>
                <a:effectLst/>
                <a:latin typeface="Söhne"/>
              </a:rPr>
              <a:t> </a:t>
            </a:r>
            <a:r>
              <a:rPr lang="en-IN" b="0" i="0" dirty="0">
                <a:effectLst/>
                <a:latin typeface="Söhne"/>
              </a:rPr>
              <a:t>Data warehouse service for analytics.</a:t>
            </a:r>
          </a:p>
          <a:p>
            <a:pPr lvl="1" algn="l">
              <a:buFont typeface="Arial" panose="020B0604020202020204" pitchFamily="34" charset="0"/>
              <a:buChar char="•"/>
            </a:pPr>
            <a:r>
              <a:rPr lang="en-IN" b="1" i="0" dirty="0">
                <a:solidFill>
                  <a:schemeClr val="accent1"/>
                </a:solidFill>
                <a:effectLst/>
                <a:latin typeface="Söhne"/>
              </a:rPr>
              <a:t>Amazon EMR (Elastic MapReduce):</a:t>
            </a:r>
            <a:r>
              <a:rPr lang="en-IN" b="0" i="0" dirty="0">
                <a:solidFill>
                  <a:schemeClr val="accent1"/>
                </a:solidFill>
                <a:effectLst/>
                <a:latin typeface="Söhne"/>
              </a:rPr>
              <a:t> </a:t>
            </a:r>
            <a:r>
              <a:rPr lang="en-IN" b="0" i="0" dirty="0">
                <a:effectLst/>
                <a:latin typeface="Söhne"/>
              </a:rPr>
              <a:t>Cloud-based big data platform.</a:t>
            </a:r>
          </a:p>
          <a:p>
            <a:pPr marL="0" indent="0" algn="l">
              <a:buNone/>
            </a:pPr>
            <a:r>
              <a:rPr lang="en-IN" b="1" i="0" dirty="0">
                <a:solidFill>
                  <a:schemeClr val="accent1"/>
                </a:solidFill>
                <a:effectLst/>
                <a:latin typeface="Söhne"/>
              </a:rPr>
              <a:t>8.Developer Tools:</a:t>
            </a:r>
            <a:endParaRPr lang="en-IN" b="0" i="0" dirty="0">
              <a:solidFill>
                <a:schemeClr val="accent1"/>
              </a:solidFill>
              <a:effectLst/>
              <a:latin typeface="Söhne"/>
            </a:endParaRPr>
          </a:p>
          <a:p>
            <a:pPr lvl="1" algn="l">
              <a:buFont typeface="Arial" panose="020B0604020202020204" pitchFamily="34" charset="0"/>
              <a:buChar char="•"/>
            </a:pPr>
            <a:r>
              <a:rPr lang="en-IN" b="1" i="0" dirty="0">
                <a:solidFill>
                  <a:schemeClr val="accent1"/>
                </a:solidFill>
                <a:effectLst/>
                <a:latin typeface="Söhne"/>
              </a:rPr>
              <a:t>AWS </a:t>
            </a:r>
            <a:r>
              <a:rPr lang="en-IN" b="1" i="0" dirty="0" err="1">
                <a:solidFill>
                  <a:schemeClr val="accent1"/>
                </a:solidFill>
                <a:effectLst/>
                <a:latin typeface="Söhne"/>
              </a:rPr>
              <a:t>CodeCommit</a:t>
            </a:r>
            <a:r>
              <a:rPr lang="en-IN" b="1" i="0" dirty="0">
                <a:solidFill>
                  <a:schemeClr val="accent1"/>
                </a:solidFill>
                <a:effectLst/>
                <a:latin typeface="Söhne"/>
              </a:rPr>
              <a:t>:</a:t>
            </a:r>
            <a:r>
              <a:rPr lang="en-IN" b="0" i="0" dirty="0">
                <a:solidFill>
                  <a:schemeClr val="accent1"/>
                </a:solidFill>
                <a:effectLst/>
                <a:latin typeface="Söhne"/>
              </a:rPr>
              <a:t> </a:t>
            </a:r>
            <a:r>
              <a:rPr lang="en-IN" b="0" i="0" dirty="0">
                <a:effectLst/>
                <a:latin typeface="Söhne"/>
              </a:rPr>
              <a:t>Version control service.</a:t>
            </a:r>
          </a:p>
          <a:p>
            <a:pPr lvl="1" algn="l">
              <a:buFont typeface="Arial" panose="020B0604020202020204" pitchFamily="34" charset="0"/>
              <a:buChar char="•"/>
            </a:pPr>
            <a:r>
              <a:rPr lang="en-IN" b="1" i="0" dirty="0">
                <a:solidFill>
                  <a:schemeClr val="accent1"/>
                </a:solidFill>
                <a:effectLst/>
                <a:latin typeface="Söhne"/>
              </a:rPr>
              <a:t>AWS </a:t>
            </a:r>
            <a:r>
              <a:rPr lang="en-IN" b="1" i="0" dirty="0" err="1">
                <a:solidFill>
                  <a:schemeClr val="accent1"/>
                </a:solidFill>
                <a:effectLst/>
                <a:latin typeface="Söhne"/>
              </a:rPr>
              <a:t>CodeBuild</a:t>
            </a:r>
            <a:r>
              <a:rPr lang="en-IN" b="1" i="0" dirty="0">
                <a:solidFill>
                  <a:schemeClr val="accent1"/>
                </a:solidFill>
                <a:effectLst/>
                <a:latin typeface="Söhne"/>
              </a:rPr>
              <a:t>:</a:t>
            </a:r>
            <a:r>
              <a:rPr lang="en-IN" b="0" i="0" dirty="0">
                <a:solidFill>
                  <a:schemeClr val="accent1"/>
                </a:solidFill>
                <a:effectLst/>
                <a:latin typeface="Söhne"/>
              </a:rPr>
              <a:t> </a:t>
            </a:r>
            <a:r>
              <a:rPr lang="en-IN" b="0" i="0" dirty="0">
                <a:effectLst/>
                <a:latin typeface="Söhne"/>
              </a:rPr>
              <a:t>Fully managed build service.</a:t>
            </a:r>
          </a:p>
          <a:p>
            <a:pPr lvl="1" algn="l">
              <a:buFont typeface="Arial" panose="020B0604020202020204" pitchFamily="34" charset="0"/>
              <a:buChar char="•"/>
            </a:pPr>
            <a:r>
              <a:rPr lang="en-IN" b="1" i="0" dirty="0">
                <a:solidFill>
                  <a:schemeClr val="accent1"/>
                </a:solidFill>
                <a:effectLst/>
                <a:latin typeface="Söhne"/>
              </a:rPr>
              <a:t>AWS </a:t>
            </a:r>
            <a:r>
              <a:rPr lang="en-IN" b="1" i="0" dirty="0" err="1">
                <a:solidFill>
                  <a:schemeClr val="accent1"/>
                </a:solidFill>
                <a:effectLst/>
                <a:latin typeface="Söhne"/>
              </a:rPr>
              <a:t>CodeDeploy</a:t>
            </a:r>
            <a:r>
              <a:rPr lang="en-IN" b="1" i="0" dirty="0">
                <a:solidFill>
                  <a:schemeClr val="accent1"/>
                </a:solidFill>
                <a:effectLst/>
                <a:latin typeface="Söhne"/>
              </a:rPr>
              <a:t>:</a:t>
            </a:r>
            <a:r>
              <a:rPr lang="en-IN" b="0" i="0" dirty="0">
                <a:solidFill>
                  <a:schemeClr val="accent1"/>
                </a:solidFill>
                <a:effectLst/>
                <a:latin typeface="Söhne"/>
              </a:rPr>
              <a:t> </a:t>
            </a:r>
            <a:r>
              <a:rPr lang="en-IN" b="0" i="0" dirty="0">
                <a:effectLst/>
                <a:latin typeface="Söhne"/>
              </a:rPr>
              <a:t>Automates code deployments to any instance, including EC2 instances and Lambda functions.</a:t>
            </a:r>
          </a:p>
          <a:p>
            <a:endParaRPr lang="en-IN" dirty="0"/>
          </a:p>
        </p:txBody>
      </p:sp>
    </p:spTree>
    <p:extLst>
      <p:ext uri="{BB962C8B-B14F-4D97-AF65-F5344CB8AC3E}">
        <p14:creationId xmlns:p14="http://schemas.microsoft.com/office/powerpoint/2010/main" val="3080134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386</TotalTime>
  <Words>1274</Words>
  <Application>Microsoft Office PowerPoint</Application>
  <PresentationFormat>Widescreen</PresentationFormat>
  <Paragraphs>98</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4" baseType="lpstr">
      <vt:lpstr>Algerian</vt:lpstr>
      <vt:lpstr>Arial</vt:lpstr>
      <vt:lpstr>Calibri</vt:lpstr>
      <vt:lpstr>Söhne</vt:lpstr>
      <vt:lpstr>Trebuchet MS</vt:lpstr>
      <vt:lpstr>Wingdings</vt:lpstr>
      <vt:lpstr>Wingdings 3</vt:lpstr>
      <vt:lpstr>Facet</vt:lpstr>
      <vt:lpstr>DAY-1 DOCUMENTATION</vt:lpstr>
      <vt:lpstr>What is cloud computing ?</vt:lpstr>
      <vt:lpstr>PowerPoint Presentation</vt:lpstr>
      <vt:lpstr>PowerPoint Presentation</vt:lpstr>
      <vt:lpstr>PowerPoint Presentation</vt:lpstr>
      <vt:lpstr>AWS and its components?</vt:lpstr>
      <vt:lpstr>PowerPoint Presentation</vt:lpstr>
      <vt:lpstr>PowerPoint Presentation</vt:lpstr>
      <vt:lpstr>PowerPoint Presentation</vt:lpstr>
      <vt:lpstr>PowerPoint Presentation</vt:lpstr>
      <vt:lpstr>Brief understanding about EC2 and its components</vt:lpstr>
      <vt:lpstr>PowerPoint Presentation</vt:lpstr>
      <vt:lpstr>PowerPoint Presentation</vt:lpstr>
      <vt:lpstr>PowerPoint Presentation</vt:lpstr>
      <vt:lpstr>Thank You </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DAY-1 DOCUMENTATION</dc:title>
  <dc:creator>sanjusanju18823@gmail.com</dc:creator>
  <cp:lastModifiedBy>dynamic .</cp:lastModifiedBy>
  <cp:revision>9</cp:revision>
  <dcterms:created xsi:type="dcterms:W3CDTF">2023-11-27T09:23:00Z</dcterms:created>
  <dcterms:modified xsi:type="dcterms:W3CDTF">2023-11-28T03:53:00Z</dcterms:modified>
</cp:coreProperties>
</file>