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62" r:id="rId6"/>
    <p:sldId id="258" r:id="rId7"/>
    <p:sldId id="259" r:id="rId8"/>
    <p:sldId id="264" r:id="rId9"/>
    <p:sldId id="265" r:id="rId10"/>
    <p:sldId id="263" r:id="rId11"/>
    <p:sldId id="267" r:id="rId12"/>
    <p:sldId id="266" r:id="rId13"/>
    <p:sldId id="269" r:id="rId14"/>
    <p:sldId id="268" r:id="rId15"/>
    <p:sldId id="270" r:id="rId16"/>
    <p:sldId id="271" r:id="rId17"/>
    <p:sldId id="272" r:id="rId18"/>
    <p:sldId id="273" r:id="rId19"/>
    <p:sldId id="278" r:id="rId20"/>
    <p:sldId id="274" r:id="rId21"/>
    <p:sldId id="275"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45414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69961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404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570988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1568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218548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2368167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239949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90521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13362-FF72-4A0E-98CB-D09DBCDB222A}"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428272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13362-FF72-4A0E-98CB-D09DBCDB222A}"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294769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13362-FF72-4A0E-98CB-D09DBCDB222A}"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3781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413362-FF72-4A0E-98CB-D09DBCDB222A}"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16097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13362-FF72-4A0E-98CB-D09DBCDB222A}"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94533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413362-FF72-4A0E-98CB-D09DBCDB222A}"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168894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13362-FF72-4A0E-98CB-D09DBCDB222A}"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32EFC-FB9E-4049-85D0-051C4854FB69}" type="slidenum">
              <a:rPr lang="en-IN" smtClean="0"/>
              <a:t>‹#›</a:t>
            </a:fld>
            <a:endParaRPr lang="en-IN"/>
          </a:p>
        </p:txBody>
      </p:sp>
    </p:spTree>
    <p:extLst>
      <p:ext uri="{BB962C8B-B14F-4D97-AF65-F5344CB8AC3E}">
        <p14:creationId xmlns:p14="http://schemas.microsoft.com/office/powerpoint/2010/main" val="9143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413362-FF72-4A0E-98CB-D09DBCDB222A}" type="datetimeFigureOut">
              <a:rPr lang="en-IN" smtClean="0"/>
              <a:t>12-09-2023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332EFC-FB9E-4049-85D0-051C4854FB69}" type="slidenum">
              <a:rPr lang="en-IN" smtClean="0"/>
              <a:t>‹#›</a:t>
            </a:fld>
            <a:endParaRPr lang="en-IN"/>
          </a:p>
        </p:txBody>
      </p:sp>
    </p:spTree>
    <p:extLst>
      <p:ext uri="{BB962C8B-B14F-4D97-AF65-F5344CB8AC3E}">
        <p14:creationId xmlns:p14="http://schemas.microsoft.com/office/powerpoint/2010/main" val="2731260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8968737" cy="461665"/>
          </a:xfrm>
          <a:prstGeom prst="rect">
            <a:avLst/>
          </a:prstGeom>
          <a:noFill/>
        </p:spPr>
        <p:txBody>
          <a:bodyPr wrap="none" rtlCol="0">
            <a:spAutoFit/>
          </a:bodyPr>
          <a:lstStyle/>
          <a:p>
            <a:r>
              <a:rPr lang="en-US" sz="2400" b="1" dirty="0"/>
              <a:t>What are the differences between DDL, DML and DCL in SQL?</a:t>
            </a:r>
            <a:endParaRPr lang="en-IN" sz="2400" b="1" dirty="0"/>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794388"/>
            <a:ext cx="6383188" cy="2308324"/>
          </a:xfrm>
          <a:prstGeom prst="rect">
            <a:avLst/>
          </a:prstGeom>
          <a:noFill/>
        </p:spPr>
        <p:txBody>
          <a:bodyPr wrap="square" rtlCol="0">
            <a:spAutoFit/>
          </a:bodyPr>
          <a:lstStyle/>
          <a:p>
            <a:r>
              <a:rPr lang="en-IN" dirty="0"/>
              <a:t>DDL stands for Data Definition Language. SQL queries like CREATE, ALTER, DROP and RENAME come under this. </a:t>
            </a:r>
          </a:p>
          <a:p>
            <a:endParaRPr lang="en-IN" dirty="0"/>
          </a:p>
          <a:p>
            <a:r>
              <a:rPr lang="en-IN" dirty="0"/>
              <a:t>DML stands for Data Manipulation Language. SQL queries like SELECT, INSERT and UPDATE come under this. </a:t>
            </a:r>
          </a:p>
          <a:p>
            <a:endParaRPr lang="en-IN" dirty="0"/>
          </a:p>
          <a:p>
            <a:r>
              <a:rPr lang="en-IN" dirty="0"/>
              <a:t>DCL stands for Data Control Language. SQL queries like GRANT and REVOKE come under this.</a:t>
            </a:r>
          </a:p>
        </p:txBody>
      </p:sp>
    </p:spTree>
    <p:extLst>
      <p:ext uri="{BB962C8B-B14F-4D97-AF65-F5344CB8AC3E}">
        <p14:creationId xmlns:p14="http://schemas.microsoft.com/office/powerpoint/2010/main" val="153061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7200048" cy="461665"/>
          </a:xfrm>
          <a:prstGeom prst="rect">
            <a:avLst/>
          </a:prstGeom>
          <a:noFill/>
        </p:spPr>
        <p:txBody>
          <a:bodyPr wrap="none" rtlCol="0">
            <a:spAutoFit/>
          </a:bodyPr>
          <a:lstStyle/>
          <a:p>
            <a:r>
              <a:rPr lang="en-US" sz="2400" b="1" dirty="0"/>
              <a:t>What is a transaction? What are ACID properties?</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1754326"/>
          </a:xfrm>
          <a:prstGeom prst="rect">
            <a:avLst/>
          </a:prstGeom>
          <a:noFill/>
        </p:spPr>
        <p:txBody>
          <a:bodyPr wrap="square" rtlCol="0">
            <a:spAutoFit/>
          </a:bodyPr>
          <a:lstStyle/>
          <a:p>
            <a:r>
              <a:rPr lang="en-US" dirty="0"/>
              <a:t> A Database Transaction is a set of database operations that must be treated as whole, means either all operations are executed or none of them.</a:t>
            </a:r>
          </a:p>
          <a:p>
            <a:r>
              <a:rPr lang="en-US" dirty="0"/>
              <a:t>An example can be bank transaction from one account to another account. Either both debit and credit operations must be executed or none of them.</a:t>
            </a:r>
          </a:p>
          <a:p>
            <a:r>
              <a:rPr lang="en-US" dirty="0"/>
              <a:t>ACID (Atomicity, Consistency, Isolation, Durability) is a set of properties that guarantee that database transactions are processed reliably.</a:t>
            </a:r>
          </a:p>
        </p:txBody>
      </p:sp>
    </p:spTree>
    <p:extLst>
      <p:ext uri="{BB962C8B-B14F-4D97-AF65-F5344CB8AC3E}">
        <p14:creationId xmlns:p14="http://schemas.microsoft.com/office/powerpoint/2010/main" val="101103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5554726" cy="461665"/>
          </a:xfrm>
          <a:prstGeom prst="rect">
            <a:avLst/>
          </a:prstGeom>
          <a:noFill/>
        </p:spPr>
        <p:txBody>
          <a:bodyPr wrap="none" rtlCol="0">
            <a:spAutoFit/>
          </a:bodyPr>
          <a:lstStyle/>
          <a:p>
            <a:r>
              <a:rPr lang="en-US" sz="2400" b="1" dirty="0"/>
              <a:t>What are properties of a transaction?</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3693319"/>
          </a:xfrm>
          <a:prstGeom prst="rect">
            <a:avLst/>
          </a:prstGeom>
          <a:noFill/>
        </p:spPr>
        <p:txBody>
          <a:bodyPr wrap="square" rtlCol="0">
            <a:spAutoFit/>
          </a:bodyPr>
          <a:lstStyle/>
          <a:p>
            <a:r>
              <a:rPr lang="en-US" dirty="0"/>
              <a:t>Properties of the transaction can be summarized as ACID Properties. </a:t>
            </a:r>
          </a:p>
          <a:p>
            <a:r>
              <a:rPr lang="en-US" dirty="0"/>
              <a:t>1. Atomicity</a:t>
            </a:r>
          </a:p>
          <a:p>
            <a:r>
              <a:rPr lang="en-US" dirty="0"/>
              <a:t>A transaction consists of many steps. When all the steps in a transaction gets completed, it will get reflected in DB or if any step fails, all the transactions are rolled back.</a:t>
            </a:r>
          </a:p>
          <a:p>
            <a:r>
              <a:rPr lang="en-US" dirty="0"/>
              <a:t>2. Consistency</a:t>
            </a:r>
          </a:p>
          <a:p>
            <a:r>
              <a:rPr lang="en-US" dirty="0"/>
              <a:t>The database will move from one consistent state to another, if the transaction succeeds and remain in the original state, if the transaction fails.</a:t>
            </a:r>
          </a:p>
          <a:p>
            <a:r>
              <a:rPr lang="en-US" dirty="0"/>
              <a:t>3. Isolation</a:t>
            </a:r>
          </a:p>
          <a:p>
            <a:r>
              <a:rPr lang="en-US" dirty="0"/>
              <a:t>Every transaction should operate as if it is the only transaction in the system</a:t>
            </a:r>
          </a:p>
          <a:p>
            <a:r>
              <a:rPr lang="en-US" dirty="0"/>
              <a:t>4. Durability</a:t>
            </a:r>
          </a:p>
          <a:p>
            <a:r>
              <a:rPr lang="en-US" dirty="0"/>
              <a:t>Once a transaction has completed successfully, the updated rows/records must be </a:t>
            </a:r>
          </a:p>
          <a:p>
            <a:r>
              <a:rPr lang="en-US" dirty="0"/>
              <a:t>available for all other transactions on a permanent basis</a:t>
            </a:r>
          </a:p>
        </p:txBody>
      </p:sp>
    </p:spTree>
    <p:extLst>
      <p:ext uri="{BB962C8B-B14F-4D97-AF65-F5344CB8AC3E}">
        <p14:creationId xmlns:p14="http://schemas.microsoft.com/office/powerpoint/2010/main" val="246674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6253635" cy="461665"/>
          </a:xfrm>
          <a:prstGeom prst="rect">
            <a:avLst/>
          </a:prstGeom>
          <a:noFill/>
        </p:spPr>
        <p:txBody>
          <a:bodyPr wrap="none" rtlCol="0">
            <a:spAutoFit/>
          </a:bodyPr>
          <a:lstStyle/>
          <a:p>
            <a:r>
              <a:rPr lang="en-US" sz="2400" b="1" dirty="0"/>
              <a:t>What are Primary Keys and Foreign Keys?</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2031325"/>
          </a:xfrm>
          <a:prstGeom prst="rect">
            <a:avLst/>
          </a:prstGeom>
          <a:noFill/>
        </p:spPr>
        <p:txBody>
          <a:bodyPr wrap="square" rtlCol="0">
            <a:spAutoFit/>
          </a:bodyPr>
          <a:lstStyle/>
          <a:p>
            <a:r>
              <a:rPr lang="en-US" dirty="0"/>
              <a:t>Primary keys are the unique identifiers for each row. </a:t>
            </a:r>
          </a:p>
          <a:p>
            <a:r>
              <a:rPr lang="en-US" dirty="0"/>
              <a:t>They must </a:t>
            </a:r>
            <a:r>
              <a:rPr lang="en-US" b="1" dirty="0"/>
              <a:t>contain unique values and cannot be null</a:t>
            </a:r>
            <a:r>
              <a:rPr lang="en-US" dirty="0"/>
              <a:t>. </a:t>
            </a:r>
          </a:p>
          <a:p>
            <a:r>
              <a:rPr lang="en-US" dirty="0"/>
              <a:t>Due to their importance in relational databases, Primary keys are the most fundamental aspect of all keys and constraints. </a:t>
            </a:r>
          </a:p>
          <a:p>
            <a:r>
              <a:rPr lang="en-US" b="1" dirty="0"/>
              <a:t>A table can have only one primary key.</a:t>
            </a:r>
          </a:p>
          <a:p>
            <a:r>
              <a:rPr lang="en-US" dirty="0"/>
              <a:t>Foreign keys are a method of ensuring data integrity and manifestation of the relationship between tables</a:t>
            </a:r>
          </a:p>
        </p:txBody>
      </p:sp>
    </p:spTree>
    <p:extLst>
      <p:ext uri="{BB962C8B-B14F-4D97-AF65-F5344CB8AC3E}">
        <p14:creationId xmlns:p14="http://schemas.microsoft.com/office/powerpoint/2010/main" val="16228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3326552" cy="461665"/>
          </a:xfrm>
          <a:prstGeom prst="rect">
            <a:avLst/>
          </a:prstGeom>
          <a:noFill/>
        </p:spPr>
        <p:txBody>
          <a:bodyPr wrap="none" rtlCol="0">
            <a:spAutoFit/>
          </a:bodyPr>
          <a:lstStyle/>
          <a:p>
            <a:r>
              <a:rPr lang="en-US" sz="2400" b="1" dirty="0"/>
              <a:t>What is a Unique Key </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646331"/>
          </a:xfrm>
          <a:prstGeom prst="rect">
            <a:avLst/>
          </a:prstGeom>
          <a:noFill/>
        </p:spPr>
        <p:txBody>
          <a:bodyPr wrap="square" rtlCol="0">
            <a:spAutoFit/>
          </a:bodyPr>
          <a:lstStyle/>
          <a:p>
            <a:r>
              <a:rPr lang="en-US" dirty="0"/>
              <a:t>Unique key is same as primary with difference being existence of null. Unique key field allows one value as NULL value.</a:t>
            </a:r>
          </a:p>
        </p:txBody>
      </p:sp>
    </p:spTree>
    <p:extLst>
      <p:ext uri="{BB962C8B-B14F-4D97-AF65-F5344CB8AC3E}">
        <p14:creationId xmlns:p14="http://schemas.microsoft.com/office/powerpoint/2010/main" val="285499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6776214" cy="461665"/>
          </a:xfrm>
          <a:prstGeom prst="rect">
            <a:avLst/>
          </a:prstGeom>
          <a:noFill/>
        </p:spPr>
        <p:txBody>
          <a:bodyPr wrap="none" rtlCol="0">
            <a:spAutoFit/>
          </a:bodyPr>
          <a:lstStyle/>
          <a:p>
            <a:r>
              <a:rPr lang="en-US" sz="2400" b="1" dirty="0"/>
              <a:t>What are the different type of normalization?</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3693319"/>
          </a:xfrm>
          <a:prstGeom prst="rect">
            <a:avLst/>
          </a:prstGeom>
          <a:noFill/>
        </p:spPr>
        <p:txBody>
          <a:bodyPr wrap="square" rtlCol="0">
            <a:spAutoFit/>
          </a:bodyPr>
          <a:lstStyle/>
          <a:p>
            <a:r>
              <a:rPr lang="en-US" dirty="0"/>
              <a:t>In database design , we start with one single table, with all possible columns. Lot of redundant data would be present since it’s a single table. The process of removing the redundant data, by splitting up the table in a well defined fashion is called normalization.</a:t>
            </a:r>
          </a:p>
          <a:p>
            <a:r>
              <a:rPr lang="en-US" dirty="0"/>
              <a:t>1. First Normal Form (1NF)</a:t>
            </a:r>
          </a:p>
          <a:p>
            <a:r>
              <a:rPr lang="en-US" dirty="0"/>
              <a:t>A relation is said to be in first normal form if and only if all underlying domains contain atomic values only. After 1NF, we can still have redundant data</a:t>
            </a:r>
          </a:p>
          <a:p>
            <a:r>
              <a:rPr lang="en-US" dirty="0"/>
              <a:t>2. Second Normal Form (2NF)</a:t>
            </a:r>
          </a:p>
          <a:p>
            <a:r>
              <a:rPr lang="en-US" dirty="0"/>
              <a:t>A relation is said to be in 2NF if and only if it is in 1NF and every non key attribute is fully dependent on the primary key. After 2NF, we can still have redundant data</a:t>
            </a:r>
          </a:p>
          <a:p>
            <a:r>
              <a:rPr lang="en-US" dirty="0"/>
              <a:t>3. Third Normal Form (3NF)</a:t>
            </a:r>
          </a:p>
          <a:p>
            <a:r>
              <a:rPr lang="en-US" dirty="0"/>
              <a:t>A relation is said to be in 3NF, if and only if it is in 2NF and every non key attribute is non transitively dependent on the primary key</a:t>
            </a:r>
          </a:p>
        </p:txBody>
      </p:sp>
    </p:spTree>
    <p:extLst>
      <p:ext uri="{BB962C8B-B14F-4D97-AF65-F5344CB8AC3E}">
        <p14:creationId xmlns:p14="http://schemas.microsoft.com/office/powerpoint/2010/main" val="178173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8808822" cy="461665"/>
          </a:xfrm>
          <a:prstGeom prst="rect">
            <a:avLst/>
          </a:prstGeom>
          <a:noFill/>
        </p:spPr>
        <p:txBody>
          <a:bodyPr wrap="none" rtlCol="0">
            <a:spAutoFit/>
          </a:bodyPr>
          <a:lstStyle/>
          <a:p>
            <a:r>
              <a:rPr lang="en-US" sz="2400" b="1" dirty="0"/>
              <a:t>What are wild cards used in database for Pattern Matching ?</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8740877" cy="2031325"/>
          </a:xfrm>
          <a:prstGeom prst="rect">
            <a:avLst/>
          </a:prstGeom>
          <a:noFill/>
        </p:spPr>
        <p:txBody>
          <a:bodyPr wrap="square" rtlCol="0">
            <a:spAutoFit/>
          </a:bodyPr>
          <a:lstStyle/>
          <a:p>
            <a:r>
              <a:rPr lang="en-US" dirty="0"/>
              <a:t>SQL Like operator is user for pattern matching. SQL 'Like' command takes more time to process. So before using like operator, consider suggestions given below on when and where to use wild card search.</a:t>
            </a:r>
          </a:p>
          <a:p>
            <a:r>
              <a:rPr lang="en-US" dirty="0"/>
              <a:t>1) Don't overuse wild cards. If another search operator will do, use it instead.</a:t>
            </a:r>
          </a:p>
          <a:p>
            <a:r>
              <a:rPr lang="en-US" dirty="0"/>
              <a:t>2) When you do use wild cards, try not to use them at the beginning of the search pattern, unless absolutely necessary. Search patterns that begin with wild cards are the slowest to process.</a:t>
            </a:r>
          </a:p>
        </p:txBody>
      </p:sp>
    </p:spTree>
    <p:extLst>
      <p:ext uri="{BB962C8B-B14F-4D97-AF65-F5344CB8AC3E}">
        <p14:creationId xmlns:p14="http://schemas.microsoft.com/office/powerpoint/2010/main" val="73328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2794355" cy="461665"/>
          </a:xfrm>
          <a:prstGeom prst="rect">
            <a:avLst/>
          </a:prstGeom>
          <a:noFill/>
        </p:spPr>
        <p:txBody>
          <a:bodyPr wrap="none" rtlCol="0">
            <a:spAutoFit/>
          </a:bodyPr>
          <a:lstStyle/>
          <a:p>
            <a:r>
              <a:rPr lang="en-US" sz="2400" b="1" dirty="0"/>
              <a:t>Define constraints</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8740877" cy="2031325"/>
          </a:xfrm>
          <a:prstGeom prst="rect">
            <a:avLst/>
          </a:prstGeom>
          <a:noFill/>
        </p:spPr>
        <p:txBody>
          <a:bodyPr wrap="square" rtlCol="0">
            <a:spAutoFit/>
          </a:bodyPr>
          <a:lstStyle/>
          <a:p>
            <a:r>
              <a:rPr lang="en-US" dirty="0"/>
              <a:t>Constraints enforce integrity of the database. Constraints can be of following types </a:t>
            </a:r>
          </a:p>
          <a:p>
            <a:r>
              <a:rPr lang="en-US" dirty="0"/>
              <a:t>Not Null</a:t>
            </a:r>
          </a:p>
          <a:p>
            <a:r>
              <a:rPr lang="en-US" dirty="0"/>
              <a:t>Check</a:t>
            </a:r>
          </a:p>
          <a:p>
            <a:r>
              <a:rPr lang="en-US" dirty="0"/>
              <a:t>Unique</a:t>
            </a:r>
          </a:p>
          <a:p>
            <a:r>
              <a:rPr lang="en-US" dirty="0"/>
              <a:t>Primary key</a:t>
            </a:r>
          </a:p>
          <a:p>
            <a:r>
              <a:rPr lang="en-US" dirty="0"/>
              <a:t>Foreign key</a:t>
            </a:r>
          </a:p>
        </p:txBody>
      </p:sp>
    </p:spTree>
    <p:extLst>
      <p:ext uri="{BB962C8B-B14F-4D97-AF65-F5344CB8AC3E}">
        <p14:creationId xmlns:p14="http://schemas.microsoft.com/office/powerpoint/2010/main" val="125891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7691529" cy="461665"/>
          </a:xfrm>
          <a:prstGeom prst="rect">
            <a:avLst/>
          </a:prstGeom>
          <a:noFill/>
        </p:spPr>
        <p:txBody>
          <a:bodyPr wrap="none" rtlCol="0">
            <a:spAutoFit/>
          </a:bodyPr>
          <a:lstStyle/>
          <a:p>
            <a:r>
              <a:rPr lang="en-US" sz="2400" b="1" dirty="0"/>
              <a:t>What is sub-query? Explain properties of sub-query?</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8740877" cy="3416320"/>
          </a:xfrm>
          <a:prstGeom prst="rect">
            <a:avLst/>
          </a:prstGeom>
          <a:noFill/>
        </p:spPr>
        <p:txBody>
          <a:bodyPr wrap="square" rtlCol="0">
            <a:spAutoFit/>
          </a:bodyPr>
          <a:lstStyle/>
          <a:p>
            <a:r>
              <a:rPr lang="en-US" dirty="0"/>
              <a:t>Sub-queries are often referred to as sub-selects, as they allow a SELECT statement to be executed arbitrarily within the body of another SQL statement. A sub-query is executed by enclosing it in a set of parentheses. Sub-queries are generally used to return a single row as an atomic value, though they may be used to compare values against multiple rows with the IN keyword.</a:t>
            </a:r>
          </a:p>
          <a:p>
            <a:endParaRPr lang="en-US" dirty="0"/>
          </a:p>
          <a:p>
            <a:r>
              <a:rPr lang="en-US" dirty="0"/>
              <a:t>Example: </a:t>
            </a:r>
          </a:p>
          <a:p>
            <a:endParaRPr lang="en-US" dirty="0"/>
          </a:p>
          <a:p>
            <a:r>
              <a:rPr lang="en-US" dirty="0"/>
              <a:t>select name </a:t>
            </a:r>
          </a:p>
          <a:p>
            <a:r>
              <a:rPr lang="en-US" dirty="0"/>
              <a:t>from employee </a:t>
            </a:r>
          </a:p>
          <a:p>
            <a:r>
              <a:rPr lang="en-US" dirty="0"/>
              <a:t>where(select * from employee where salary&gt;20,000)</a:t>
            </a:r>
          </a:p>
          <a:p>
            <a:endParaRPr lang="en-US" dirty="0"/>
          </a:p>
        </p:txBody>
      </p:sp>
    </p:spTree>
    <p:extLst>
      <p:ext uri="{BB962C8B-B14F-4D97-AF65-F5344CB8AC3E}">
        <p14:creationId xmlns:p14="http://schemas.microsoft.com/office/powerpoint/2010/main" val="2438397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4990597" cy="461665"/>
          </a:xfrm>
          <a:prstGeom prst="rect">
            <a:avLst/>
          </a:prstGeom>
          <a:noFill/>
        </p:spPr>
        <p:txBody>
          <a:bodyPr wrap="none" rtlCol="0">
            <a:spAutoFit/>
          </a:bodyPr>
          <a:lstStyle/>
          <a:p>
            <a:r>
              <a:rPr lang="en-US" sz="2400" b="1" dirty="0"/>
              <a:t>What are different Types of Join?</a:t>
            </a:r>
          </a:p>
        </p:txBody>
      </p:sp>
      <p:pic>
        <p:nvPicPr>
          <p:cNvPr id="1028" name="Picture 4" descr="Visual Representation of SQL Joins - CodeProject">
            <a:extLst>
              <a:ext uri="{FF2B5EF4-FFF2-40B4-BE49-F238E27FC236}">
                <a16:creationId xmlns:a16="http://schemas.microsoft.com/office/drawing/2014/main" id="{C42A18BB-5D05-FFF6-ACDB-1CC770980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156" y="1218302"/>
            <a:ext cx="6715431" cy="528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60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4990597" cy="461665"/>
          </a:xfrm>
          <a:prstGeom prst="rect">
            <a:avLst/>
          </a:prstGeom>
          <a:noFill/>
        </p:spPr>
        <p:txBody>
          <a:bodyPr wrap="none" rtlCol="0">
            <a:spAutoFit/>
          </a:bodyPr>
          <a:lstStyle/>
          <a:p>
            <a:r>
              <a:rPr lang="en-US" sz="2400" b="1" dirty="0"/>
              <a:t>What are different Types of Join?</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10471355" cy="3139321"/>
          </a:xfrm>
          <a:prstGeom prst="rect">
            <a:avLst/>
          </a:prstGeom>
          <a:noFill/>
        </p:spPr>
        <p:txBody>
          <a:bodyPr wrap="square" rtlCol="0">
            <a:spAutoFit/>
          </a:bodyPr>
          <a:lstStyle/>
          <a:p>
            <a:r>
              <a:rPr lang="en-US" dirty="0"/>
              <a:t>1. Cross Join - A cross join that does not have a WHERE clause produces the Cartesian </a:t>
            </a:r>
          </a:p>
          <a:p>
            <a:r>
              <a:rPr lang="en-US" dirty="0"/>
              <a:t>product of the tables involved in the join. The size of a Cartesian product result set is </a:t>
            </a:r>
          </a:p>
          <a:p>
            <a:r>
              <a:rPr lang="en-US" dirty="0"/>
              <a:t>the number of rows in the first table multiplied by the number of rows in the second </a:t>
            </a:r>
          </a:p>
          <a:p>
            <a:r>
              <a:rPr lang="en-US" dirty="0"/>
              <a:t>table. The common example is when company wants to combine each product with </a:t>
            </a:r>
          </a:p>
          <a:p>
            <a:r>
              <a:rPr lang="en-US" dirty="0"/>
              <a:t>a pricing table to analyze each product at each price.</a:t>
            </a:r>
          </a:p>
          <a:p>
            <a:r>
              <a:rPr lang="en-US" dirty="0"/>
              <a:t>2. Inner Join - A join that displays only the rows that have a match in both joined tables </a:t>
            </a:r>
          </a:p>
          <a:p>
            <a:r>
              <a:rPr lang="en-US" dirty="0"/>
              <a:t>is known as inner Join. This is the default type of join in the Query and View </a:t>
            </a:r>
          </a:p>
          <a:p>
            <a:r>
              <a:rPr lang="en-US" dirty="0"/>
              <a:t>Designer. </a:t>
            </a:r>
          </a:p>
          <a:p>
            <a:r>
              <a:rPr lang="en-US" dirty="0"/>
              <a:t>3. Outer Join - A join that includes rows even if they do not have related rows in the </a:t>
            </a:r>
          </a:p>
          <a:p>
            <a:r>
              <a:rPr lang="en-US" dirty="0"/>
              <a:t>joined table is an Outer Join. You can create three different outer join to specify the </a:t>
            </a:r>
          </a:p>
          <a:p>
            <a:r>
              <a:rPr lang="en-US" dirty="0"/>
              <a:t>unmatched rows to be included: </a:t>
            </a:r>
          </a:p>
        </p:txBody>
      </p:sp>
    </p:spTree>
    <p:extLst>
      <p:ext uri="{BB962C8B-B14F-4D97-AF65-F5344CB8AC3E}">
        <p14:creationId xmlns:p14="http://schemas.microsoft.com/office/powerpoint/2010/main" val="380510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8533105" cy="461665"/>
          </a:xfrm>
          <a:prstGeom prst="rect">
            <a:avLst/>
          </a:prstGeom>
          <a:noFill/>
        </p:spPr>
        <p:txBody>
          <a:bodyPr wrap="none" rtlCol="0">
            <a:spAutoFit/>
          </a:bodyPr>
          <a:lstStyle/>
          <a:p>
            <a:r>
              <a:rPr lang="en-US" sz="2400" b="1" dirty="0"/>
              <a:t>What is the difference between having and where clause?</a:t>
            </a:r>
            <a:endParaRPr lang="en-IN" sz="2400" b="1" dirty="0"/>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794388"/>
            <a:ext cx="6383188" cy="2308324"/>
          </a:xfrm>
          <a:prstGeom prst="rect">
            <a:avLst/>
          </a:prstGeom>
          <a:noFill/>
        </p:spPr>
        <p:txBody>
          <a:bodyPr wrap="square" rtlCol="0">
            <a:spAutoFit/>
          </a:bodyPr>
          <a:lstStyle/>
          <a:p>
            <a:r>
              <a:rPr lang="en-US" dirty="0"/>
              <a:t>HAVING is used to specify a condition for a group or an aggregate function used in </a:t>
            </a:r>
          </a:p>
          <a:p>
            <a:r>
              <a:rPr lang="en-US" dirty="0"/>
              <a:t>select statement. The WHERE clause selects before grouping. The HAVING clause selects </a:t>
            </a:r>
          </a:p>
          <a:p>
            <a:r>
              <a:rPr lang="en-US" dirty="0"/>
              <a:t>rows after grouping. Unlike HAVING clause, the WHERE clause cannot contain aggregate </a:t>
            </a:r>
          </a:p>
          <a:p>
            <a:r>
              <a:rPr lang="en-US" dirty="0"/>
              <a:t>functions. </a:t>
            </a:r>
          </a:p>
          <a:p>
            <a:endParaRPr lang="en-IN" dirty="0"/>
          </a:p>
        </p:txBody>
      </p:sp>
    </p:spTree>
    <p:extLst>
      <p:ext uri="{BB962C8B-B14F-4D97-AF65-F5344CB8AC3E}">
        <p14:creationId xmlns:p14="http://schemas.microsoft.com/office/powerpoint/2010/main" val="347352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6010107" cy="461665"/>
          </a:xfrm>
          <a:prstGeom prst="rect">
            <a:avLst/>
          </a:prstGeom>
          <a:noFill/>
        </p:spPr>
        <p:txBody>
          <a:bodyPr wrap="none" rtlCol="0">
            <a:spAutoFit/>
          </a:bodyPr>
          <a:lstStyle/>
          <a:p>
            <a:r>
              <a:rPr lang="en-US" sz="2400" b="1" dirty="0"/>
              <a:t>What are different Types of Join?- </a:t>
            </a:r>
            <a:r>
              <a:rPr lang="en-US" sz="2400" b="1" dirty="0" err="1"/>
              <a:t>contd</a:t>
            </a:r>
            <a:endParaRPr lang="en-US" sz="2400" b="1" dirty="0"/>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10471355" cy="3970318"/>
          </a:xfrm>
          <a:prstGeom prst="rect">
            <a:avLst/>
          </a:prstGeom>
          <a:noFill/>
        </p:spPr>
        <p:txBody>
          <a:bodyPr wrap="square" rtlCol="0">
            <a:spAutoFit/>
          </a:bodyPr>
          <a:lstStyle/>
          <a:p>
            <a:r>
              <a:rPr lang="en-US" dirty="0"/>
              <a:t>1. Left Outer Join: In Left Outer Join all rows in the first-named table i.e. "left" </a:t>
            </a:r>
          </a:p>
          <a:p>
            <a:r>
              <a:rPr lang="en-US" dirty="0"/>
              <a:t>table, which appears leftmost in the JOIN clause are included. Unmatched </a:t>
            </a:r>
          </a:p>
          <a:p>
            <a:r>
              <a:rPr lang="en-US" dirty="0"/>
              <a:t>rows in the right table do not appear.</a:t>
            </a:r>
          </a:p>
          <a:p>
            <a:r>
              <a:rPr lang="en-US" dirty="0"/>
              <a:t>2. Right Outer Join: In Right Outer Join all rows in the second-named table i.e. </a:t>
            </a:r>
          </a:p>
          <a:p>
            <a:r>
              <a:rPr lang="en-US" dirty="0"/>
              <a:t>"right" table, which appears rightmost in the JOIN clause are included. </a:t>
            </a:r>
          </a:p>
          <a:p>
            <a:r>
              <a:rPr lang="en-US" dirty="0"/>
              <a:t>Unmatched rows in the left table are not included.</a:t>
            </a:r>
          </a:p>
          <a:p>
            <a:r>
              <a:rPr lang="en-US" dirty="0"/>
              <a:t>3. Full Outer Join: In Full Outer Join all rows in all joined tables are included, </a:t>
            </a:r>
          </a:p>
          <a:p>
            <a:r>
              <a:rPr lang="en-US" dirty="0"/>
              <a:t>whether they are matched or not.</a:t>
            </a:r>
          </a:p>
          <a:p>
            <a:r>
              <a:rPr lang="en-US" dirty="0"/>
              <a:t>4. Self Join: This is a particular case when one table joins to itself, with one or two </a:t>
            </a:r>
          </a:p>
          <a:p>
            <a:r>
              <a:rPr lang="en-US" dirty="0"/>
              <a:t>aliases to avoid confusion. A self join can be of any type, as long as the joined tables </a:t>
            </a:r>
          </a:p>
          <a:p>
            <a:r>
              <a:rPr lang="en-US" dirty="0"/>
              <a:t>are the same. A self join is rather unique in that it involves a relationship with only </a:t>
            </a:r>
          </a:p>
          <a:p>
            <a:r>
              <a:rPr lang="en-US" dirty="0"/>
              <a:t>one table. The common example is when company has a hierarchal reporting </a:t>
            </a:r>
          </a:p>
          <a:p>
            <a:r>
              <a:rPr lang="en-US" dirty="0"/>
              <a:t>structure whereby one member of staff reports to another. Self Join can be Outer </a:t>
            </a:r>
          </a:p>
          <a:p>
            <a:r>
              <a:rPr lang="en-US" dirty="0"/>
              <a:t>Join or Inner Join.</a:t>
            </a:r>
          </a:p>
        </p:txBody>
      </p:sp>
    </p:spTree>
    <p:extLst>
      <p:ext uri="{BB962C8B-B14F-4D97-AF65-F5344CB8AC3E}">
        <p14:creationId xmlns:p14="http://schemas.microsoft.com/office/powerpoint/2010/main" val="292550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8137805" cy="461665"/>
          </a:xfrm>
          <a:prstGeom prst="rect">
            <a:avLst/>
          </a:prstGeom>
          <a:noFill/>
        </p:spPr>
        <p:txBody>
          <a:bodyPr wrap="none" rtlCol="0">
            <a:spAutoFit/>
          </a:bodyPr>
          <a:lstStyle/>
          <a:p>
            <a:r>
              <a:rPr lang="en-US" sz="2400" b="1" dirty="0"/>
              <a:t>What is the difference between UNION and UNION ALL?</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10471355" cy="5078313"/>
          </a:xfrm>
          <a:prstGeom prst="rect">
            <a:avLst/>
          </a:prstGeom>
          <a:noFill/>
        </p:spPr>
        <p:txBody>
          <a:bodyPr wrap="square" rtlCol="0">
            <a:spAutoFit/>
          </a:bodyPr>
          <a:lstStyle/>
          <a:p>
            <a:r>
              <a:rPr lang="en-US" dirty="0"/>
              <a:t>1. UNION -  The UNION command is used to select related information from two tables, </a:t>
            </a:r>
          </a:p>
          <a:p>
            <a:r>
              <a:rPr lang="en-US" dirty="0"/>
              <a:t>much like the JOIN command. However, when using the UNION command all </a:t>
            </a:r>
          </a:p>
          <a:p>
            <a:r>
              <a:rPr lang="en-US" dirty="0"/>
              <a:t>selected columns need to be of the same data type. With UNION, only distinct values </a:t>
            </a:r>
          </a:p>
          <a:p>
            <a:r>
              <a:rPr lang="en-US" dirty="0"/>
              <a:t>are selected.</a:t>
            </a:r>
          </a:p>
          <a:p>
            <a:r>
              <a:rPr lang="en-US" dirty="0"/>
              <a:t>2. UNION ALL - The UNION ALL command is equal to the UNION command, except that </a:t>
            </a:r>
          </a:p>
          <a:p>
            <a:r>
              <a:rPr lang="en-US" dirty="0"/>
              <a:t>UNION ALL selects all values.</a:t>
            </a:r>
          </a:p>
          <a:p>
            <a:endParaRPr lang="en-US" dirty="0"/>
          </a:p>
          <a:p>
            <a:r>
              <a:rPr lang="en-US" dirty="0"/>
              <a:t>The difference between Union and Union all is that Union all will not eliminate duplicate </a:t>
            </a:r>
          </a:p>
          <a:p>
            <a:r>
              <a:rPr lang="en-US" dirty="0"/>
              <a:t>rows, instead it just pulls all rows from all tables fitting your query specifics and combines </a:t>
            </a:r>
          </a:p>
          <a:p>
            <a:r>
              <a:rPr lang="en-US" dirty="0"/>
              <a:t>them into a table.</a:t>
            </a:r>
          </a:p>
          <a:p>
            <a:endParaRPr lang="en-US" dirty="0"/>
          </a:p>
          <a:p>
            <a:r>
              <a:rPr lang="en-US" dirty="0"/>
              <a:t>SELECT </a:t>
            </a:r>
            <a:r>
              <a:rPr lang="en-US" dirty="0" err="1"/>
              <a:t>column_names</a:t>
            </a:r>
            <a:endParaRPr lang="en-US" dirty="0"/>
          </a:p>
          <a:p>
            <a:r>
              <a:rPr lang="en-US" dirty="0"/>
              <a:t>FROM table_1</a:t>
            </a:r>
          </a:p>
          <a:p>
            <a:r>
              <a:rPr lang="en-US" dirty="0"/>
              <a:t>WHERE conditions</a:t>
            </a:r>
          </a:p>
          <a:p>
            <a:r>
              <a:rPr lang="en-US" dirty="0"/>
              <a:t>UNION ALL</a:t>
            </a:r>
          </a:p>
          <a:p>
            <a:r>
              <a:rPr lang="en-US" dirty="0"/>
              <a:t>SELECT </a:t>
            </a:r>
            <a:r>
              <a:rPr lang="en-US" dirty="0" err="1"/>
              <a:t>column_names</a:t>
            </a:r>
            <a:endParaRPr lang="en-US" dirty="0"/>
          </a:p>
          <a:p>
            <a:r>
              <a:rPr lang="en-US" dirty="0"/>
              <a:t>FROM table_2</a:t>
            </a:r>
          </a:p>
          <a:p>
            <a:r>
              <a:rPr lang="en-US" dirty="0"/>
              <a:t>WHERE conditions</a:t>
            </a:r>
          </a:p>
        </p:txBody>
      </p:sp>
    </p:spTree>
    <p:extLst>
      <p:ext uri="{BB962C8B-B14F-4D97-AF65-F5344CB8AC3E}">
        <p14:creationId xmlns:p14="http://schemas.microsoft.com/office/powerpoint/2010/main" val="60191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3789627" cy="461665"/>
          </a:xfrm>
          <a:prstGeom prst="rect">
            <a:avLst/>
          </a:prstGeom>
          <a:noFill/>
        </p:spPr>
        <p:txBody>
          <a:bodyPr wrap="none" rtlCol="0">
            <a:spAutoFit/>
          </a:bodyPr>
          <a:lstStyle/>
          <a:p>
            <a:r>
              <a:rPr lang="en-US" sz="2400" b="1" dirty="0"/>
              <a:t>What is Data Warehouse?</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10471355" cy="646331"/>
          </a:xfrm>
          <a:prstGeom prst="rect">
            <a:avLst/>
          </a:prstGeom>
          <a:noFill/>
        </p:spPr>
        <p:txBody>
          <a:bodyPr wrap="square" rtlCol="0">
            <a:spAutoFit/>
          </a:bodyPr>
          <a:lstStyle/>
          <a:p>
            <a:r>
              <a:rPr lang="en-US" dirty="0"/>
              <a:t>A data warehouse is a subject-oriented, integrated, time-variant and non-volatile collection </a:t>
            </a:r>
          </a:p>
          <a:p>
            <a:r>
              <a:rPr lang="en-US" dirty="0"/>
              <a:t>of data in support of management’s decision-making process</a:t>
            </a:r>
          </a:p>
        </p:txBody>
      </p:sp>
    </p:spTree>
    <p:extLst>
      <p:ext uri="{BB962C8B-B14F-4D97-AF65-F5344CB8AC3E}">
        <p14:creationId xmlns:p14="http://schemas.microsoft.com/office/powerpoint/2010/main" val="12473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3137397" cy="461665"/>
          </a:xfrm>
          <a:prstGeom prst="rect">
            <a:avLst/>
          </a:prstGeom>
          <a:noFill/>
        </p:spPr>
        <p:txBody>
          <a:bodyPr wrap="none" rtlCol="0">
            <a:spAutoFit/>
          </a:bodyPr>
          <a:lstStyle/>
          <a:p>
            <a:r>
              <a:rPr lang="en-US" sz="2400" b="1" dirty="0"/>
              <a:t>What is Data Mining?</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631501"/>
            <a:ext cx="10471355" cy="369332"/>
          </a:xfrm>
          <a:prstGeom prst="rect">
            <a:avLst/>
          </a:prstGeom>
          <a:noFill/>
        </p:spPr>
        <p:txBody>
          <a:bodyPr wrap="square" rtlCol="0">
            <a:spAutoFit/>
          </a:bodyPr>
          <a:lstStyle/>
          <a:p>
            <a:r>
              <a:rPr lang="en-US" dirty="0"/>
              <a:t>A process of generating or gathering insights from your data</a:t>
            </a:r>
          </a:p>
        </p:txBody>
      </p:sp>
    </p:spTree>
    <p:extLst>
      <p:ext uri="{BB962C8B-B14F-4D97-AF65-F5344CB8AC3E}">
        <p14:creationId xmlns:p14="http://schemas.microsoft.com/office/powerpoint/2010/main" val="259028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4221027" cy="461665"/>
          </a:xfrm>
          <a:prstGeom prst="rect">
            <a:avLst/>
          </a:prstGeom>
          <a:noFill/>
        </p:spPr>
        <p:txBody>
          <a:bodyPr wrap="none" rtlCol="0">
            <a:spAutoFit/>
          </a:bodyPr>
          <a:lstStyle/>
          <a:p>
            <a:r>
              <a:rPr lang="en-US" sz="2400" b="1" dirty="0"/>
              <a:t>What is a stored procedure?</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4801314"/>
          </a:xfrm>
          <a:prstGeom prst="rect">
            <a:avLst/>
          </a:prstGeom>
          <a:noFill/>
        </p:spPr>
        <p:txBody>
          <a:bodyPr wrap="square" rtlCol="0">
            <a:spAutoFit/>
          </a:bodyPr>
          <a:lstStyle/>
          <a:p>
            <a:r>
              <a:rPr lang="en-US" dirty="0"/>
              <a:t> A stored procedure is like a function that contains a set of operations compiled </a:t>
            </a:r>
          </a:p>
          <a:p>
            <a:r>
              <a:rPr lang="en-US" dirty="0"/>
              <a:t>together. It contains a set of operations that are commonly used in an application to do some common database tasks.</a:t>
            </a:r>
          </a:p>
          <a:p>
            <a:endParaRPr lang="en-US" dirty="0"/>
          </a:p>
          <a:p>
            <a:endParaRPr lang="en-US" dirty="0"/>
          </a:p>
          <a:p>
            <a:r>
              <a:rPr lang="en-US" dirty="0"/>
              <a:t>CREATE PROCEDURE </a:t>
            </a:r>
            <a:r>
              <a:rPr lang="en-US" dirty="0" err="1"/>
              <a:t>uspProductList</a:t>
            </a:r>
            <a:endParaRPr lang="en-US" dirty="0"/>
          </a:p>
          <a:p>
            <a:r>
              <a:rPr lang="en-US" dirty="0"/>
              <a:t>AS</a:t>
            </a:r>
          </a:p>
          <a:p>
            <a:r>
              <a:rPr lang="en-US" dirty="0"/>
              <a:t>BEGIN</a:t>
            </a:r>
          </a:p>
          <a:p>
            <a:r>
              <a:rPr lang="en-US" dirty="0"/>
              <a:t>    SELECT </a:t>
            </a:r>
          </a:p>
          <a:p>
            <a:r>
              <a:rPr lang="en-US" dirty="0"/>
              <a:t>        </a:t>
            </a:r>
            <a:r>
              <a:rPr lang="en-US" dirty="0" err="1"/>
              <a:t>product_name</a:t>
            </a:r>
            <a:r>
              <a:rPr lang="en-US" dirty="0"/>
              <a:t>, </a:t>
            </a:r>
          </a:p>
          <a:p>
            <a:r>
              <a:rPr lang="en-US" dirty="0"/>
              <a:t>        </a:t>
            </a:r>
            <a:r>
              <a:rPr lang="en-US" dirty="0" err="1"/>
              <a:t>list_price</a:t>
            </a:r>
            <a:endParaRPr lang="en-US" dirty="0"/>
          </a:p>
          <a:p>
            <a:r>
              <a:rPr lang="en-US" dirty="0"/>
              <a:t>    FROM </a:t>
            </a:r>
          </a:p>
          <a:p>
            <a:r>
              <a:rPr lang="en-US" dirty="0"/>
              <a:t>        </a:t>
            </a:r>
            <a:r>
              <a:rPr lang="en-US" dirty="0" err="1"/>
              <a:t>production.products</a:t>
            </a:r>
            <a:endParaRPr lang="en-US" dirty="0"/>
          </a:p>
          <a:p>
            <a:r>
              <a:rPr lang="en-US" dirty="0"/>
              <a:t>    ORDER BY </a:t>
            </a:r>
          </a:p>
          <a:p>
            <a:r>
              <a:rPr lang="en-US" dirty="0"/>
              <a:t>        </a:t>
            </a:r>
            <a:r>
              <a:rPr lang="en-US" dirty="0" err="1"/>
              <a:t>product_name</a:t>
            </a:r>
            <a:r>
              <a:rPr lang="en-US" dirty="0"/>
              <a:t>;</a:t>
            </a:r>
          </a:p>
          <a:p>
            <a:r>
              <a:rPr lang="en-US" dirty="0"/>
              <a:t>END;</a:t>
            </a:r>
          </a:p>
          <a:p>
            <a:endParaRPr lang="en-US" dirty="0"/>
          </a:p>
        </p:txBody>
      </p:sp>
    </p:spTree>
    <p:extLst>
      <p:ext uri="{BB962C8B-B14F-4D97-AF65-F5344CB8AC3E}">
        <p14:creationId xmlns:p14="http://schemas.microsoft.com/office/powerpoint/2010/main" val="349599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2715552" cy="461665"/>
          </a:xfrm>
          <a:prstGeom prst="rect">
            <a:avLst/>
          </a:prstGeom>
          <a:noFill/>
        </p:spPr>
        <p:txBody>
          <a:bodyPr wrap="none" rtlCol="0">
            <a:spAutoFit/>
          </a:bodyPr>
          <a:lstStyle/>
          <a:p>
            <a:r>
              <a:rPr lang="en-US" sz="2400" b="1" dirty="0"/>
              <a:t>What is a Trigger?</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4524315"/>
          </a:xfrm>
          <a:prstGeom prst="rect">
            <a:avLst/>
          </a:prstGeom>
          <a:noFill/>
        </p:spPr>
        <p:txBody>
          <a:bodyPr wrap="square" rtlCol="0">
            <a:spAutoFit/>
          </a:bodyPr>
          <a:lstStyle/>
          <a:p>
            <a:r>
              <a:rPr lang="en-US" dirty="0"/>
              <a:t>A Trigger is a code that associated with insert, update or delete operations. The code is executed automatically whenever the associated query is executed on a table. Triggers can be useful to maintain integrity in database.</a:t>
            </a:r>
          </a:p>
          <a:p>
            <a:endParaRPr lang="en-US" dirty="0"/>
          </a:p>
          <a:p>
            <a:pPr algn="just">
              <a:buFont typeface="+mj-lt"/>
              <a:buAutoNum type="arabicPeriod"/>
            </a:pPr>
            <a:r>
              <a:rPr lang="en-IN" b="1" i="0" dirty="0">
                <a:solidFill>
                  <a:srgbClr val="006699"/>
                </a:solidFill>
                <a:effectLst/>
                <a:latin typeface="inter-regular"/>
              </a:rPr>
              <a:t>CREATE</a:t>
            </a:r>
            <a:r>
              <a:rPr lang="en-IN" b="0" i="0" dirty="0">
                <a:solidFill>
                  <a:srgbClr val="000000"/>
                </a:solidFill>
                <a:effectLst/>
                <a:latin typeface="inter-regular"/>
              </a:rPr>
              <a:t> </a:t>
            </a:r>
            <a:r>
              <a:rPr lang="en-IN" b="1" i="0" dirty="0">
                <a:solidFill>
                  <a:srgbClr val="006699"/>
                </a:solidFill>
                <a:effectLst/>
                <a:latin typeface="inter-regular"/>
              </a:rPr>
              <a:t>TRIGGER</a:t>
            </a:r>
            <a:r>
              <a:rPr lang="en-IN" b="0" i="0" dirty="0">
                <a:solidFill>
                  <a:srgbClr val="000000"/>
                </a:solidFill>
                <a:effectLst/>
                <a:latin typeface="inter-regular"/>
              </a:rPr>
              <a:t> </a:t>
            </a:r>
            <a:r>
              <a:rPr lang="en-IN" b="0" i="0" dirty="0" err="1">
                <a:solidFill>
                  <a:srgbClr val="000000"/>
                </a:solidFill>
                <a:effectLst/>
                <a:latin typeface="inter-regular"/>
              </a:rPr>
              <a:t>trInsertEmployee</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ON</a:t>
            </a:r>
            <a:r>
              <a:rPr lang="en-IN" b="0" i="0" dirty="0">
                <a:solidFill>
                  <a:srgbClr val="000000"/>
                </a:solidFill>
                <a:effectLst/>
                <a:latin typeface="inter-regular"/>
              </a:rPr>
              <a:t> Employee  </a:t>
            </a:r>
          </a:p>
          <a:p>
            <a:pPr algn="just">
              <a:buFont typeface="+mj-lt"/>
              <a:buAutoNum type="arabicPeriod"/>
            </a:pP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INSERT</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AS</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BEGIN</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Declare</a:t>
            </a:r>
            <a:r>
              <a:rPr lang="en-IN" b="0" i="0" dirty="0">
                <a:solidFill>
                  <a:srgbClr val="000000"/>
                </a:solidFill>
                <a:effectLst/>
                <a:latin typeface="inter-regular"/>
              </a:rPr>
              <a:t> @Id </a:t>
            </a:r>
            <a:r>
              <a:rPr lang="en-IN" b="1" i="0" dirty="0">
                <a:solidFill>
                  <a:srgbClr val="006699"/>
                </a:solidFill>
                <a:effectLst/>
                <a:latin typeface="inter-regular"/>
              </a:rPr>
              <a:t>int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SELECT</a:t>
            </a:r>
            <a:r>
              <a:rPr lang="en-IN" b="0" i="0" dirty="0">
                <a:solidFill>
                  <a:srgbClr val="000000"/>
                </a:solidFill>
                <a:effectLst/>
                <a:latin typeface="inter-regular"/>
              </a:rPr>
              <a:t> @Id = Id </a:t>
            </a:r>
            <a:r>
              <a:rPr lang="en-IN" b="1" i="0" dirty="0">
                <a:solidFill>
                  <a:srgbClr val="006699"/>
                </a:solidFill>
                <a:effectLst/>
                <a:latin typeface="inter-regular"/>
              </a:rPr>
              <a:t>from</a:t>
            </a:r>
            <a:r>
              <a:rPr lang="en-IN" b="0" i="0" dirty="0">
                <a:solidFill>
                  <a:srgbClr val="000000"/>
                </a:solidFill>
                <a:effectLst/>
                <a:latin typeface="inter-regular"/>
              </a:rPr>
              <a:t> inserted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INSERT</a:t>
            </a:r>
            <a:r>
              <a:rPr lang="en-IN" b="0" i="0" dirty="0">
                <a:solidFill>
                  <a:srgbClr val="000000"/>
                </a:solidFill>
                <a:effectLst/>
                <a:latin typeface="inter-regular"/>
              </a:rPr>
              <a:t> </a:t>
            </a:r>
            <a:r>
              <a:rPr lang="en-IN" b="1" i="0" dirty="0">
                <a:solidFill>
                  <a:srgbClr val="006699"/>
                </a:solidFill>
                <a:effectLst/>
                <a:latin typeface="inter-regular"/>
              </a:rPr>
              <a:t>INTO</a:t>
            </a:r>
            <a:r>
              <a:rPr lang="en-IN" b="0" i="0" dirty="0">
                <a:solidFill>
                  <a:srgbClr val="000000"/>
                </a:solidFill>
                <a:effectLst/>
                <a:latin typeface="inter-regular"/>
              </a:rPr>
              <a:t> </a:t>
            </a:r>
            <a:r>
              <a:rPr lang="en-IN" b="0" i="0" dirty="0" err="1">
                <a:solidFill>
                  <a:srgbClr val="000000"/>
                </a:solidFill>
                <a:effectLst/>
                <a:latin typeface="inter-regular"/>
              </a:rPr>
              <a:t>Employee_Audit_Test</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VALUES</a:t>
            </a:r>
            <a:r>
              <a:rPr lang="en-IN" b="0" i="0" dirty="0">
                <a:solidFill>
                  <a:srgbClr val="000000"/>
                </a:solidFill>
                <a:effectLst/>
                <a:latin typeface="inter-regular"/>
              </a:rPr>
              <a:t> (</a:t>
            </a:r>
            <a:r>
              <a:rPr lang="en-IN" b="0" i="0" dirty="0">
                <a:solidFill>
                  <a:srgbClr val="0000FF"/>
                </a:solidFill>
                <a:effectLst/>
                <a:latin typeface="inter-regular"/>
              </a:rPr>
              <a:t>'New employee with Id = '</a:t>
            </a:r>
            <a:r>
              <a:rPr lang="en-IN" b="0" i="0" dirty="0">
                <a:solidFill>
                  <a:srgbClr val="000000"/>
                </a:solidFill>
                <a:effectLst/>
                <a:latin typeface="inter-regular"/>
              </a:rPr>
              <a:t> + </a:t>
            </a:r>
            <a:r>
              <a:rPr lang="en-IN" b="0" i="0" dirty="0">
                <a:solidFill>
                  <a:srgbClr val="FF1493"/>
                </a:solidFill>
                <a:effectLst/>
                <a:latin typeface="inter-regular"/>
              </a:rPr>
              <a:t>CAST</a:t>
            </a:r>
            <a:r>
              <a:rPr lang="en-IN" b="0" i="0" dirty="0">
                <a:solidFill>
                  <a:srgbClr val="000000"/>
                </a:solidFill>
                <a:effectLst/>
                <a:latin typeface="inter-regular"/>
              </a:rPr>
              <a:t>(@Id </a:t>
            </a:r>
            <a:r>
              <a:rPr lang="en-IN" b="1" i="0" dirty="0">
                <a:solidFill>
                  <a:srgbClr val="006699"/>
                </a:solidFill>
                <a:effectLst/>
                <a:latin typeface="inter-regular"/>
              </a:rPr>
              <a:t>AS</a:t>
            </a:r>
            <a:r>
              <a:rPr lang="en-IN" b="0" i="0" dirty="0">
                <a:solidFill>
                  <a:srgbClr val="000000"/>
                </a:solidFill>
                <a:effectLst/>
                <a:latin typeface="inter-regular"/>
              </a:rPr>
              <a:t> </a:t>
            </a:r>
            <a:r>
              <a:rPr lang="en-IN" b="1" i="0" dirty="0">
                <a:solidFill>
                  <a:srgbClr val="006699"/>
                </a:solidFill>
                <a:effectLst/>
                <a:latin typeface="inter-regular"/>
              </a:rPr>
              <a:t>VARCHAR</a:t>
            </a:r>
            <a:r>
              <a:rPr lang="en-IN" b="0" i="0" dirty="0">
                <a:solidFill>
                  <a:srgbClr val="000000"/>
                </a:solidFill>
                <a:effectLst/>
                <a:latin typeface="inter-regular"/>
              </a:rPr>
              <a:t>(10)) + </a:t>
            </a:r>
            <a:r>
              <a:rPr lang="en-IN" b="0" i="0" dirty="0">
                <a:solidFill>
                  <a:srgbClr val="0000FF"/>
                </a:solidFill>
                <a:effectLst/>
                <a:latin typeface="inter-regular"/>
              </a:rPr>
              <a:t>' is added at '</a:t>
            </a:r>
            <a:r>
              <a:rPr lang="en-IN" b="0" i="0" dirty="0">
                <a:solidFill>
                  <a:srgbClr val="000000"/>
                </a:solidFill>
                <a:effectLst/>
                <a:latin typeface="inter-regular"/>
              </a:rPr>
              <a:t> + </a:t>
            </a:r>
            <a:r>
              <a:rPr lang="en-IN" b="0" i="0" dirty="0">
                <a:solidFill>
                  <a:srgbClr val="FF1493"/>
                </a:solidFill>
                <a:effectLst/>
                <a:latin typeface="inter-regular"/>
              </a:rPr>
              <a:t>CAST</a:t>
            </a:r>
            <a:r>
              <a:rPr lang="en-IN" b="0" i="0" dirty="0">
                <a:solidFill>
                  <a:srgbClr val="000000"/>
                </a:solidFill>
                <a:effectLst/>
                <a:latin typeface="inter-regular"/>
              </a:rPr>
              <a:t>(</a:t>
            </a:r>
            <a:r>
              <a:rPr lang="en-IN" b="0" i="0" dirty="0" err="1">
                <a:solidFill>
                  <a:srgbClr val="000000"/>
                </a:solidFill>
                <a:effectLst/>
                <a:latin typeface="inter-regular"/>
              </a:rPr>
              <a:t>Getdate</a:t>
            </a:r>
            <a:r>
              <a:rPr lang="en-IN" b="0" i="0" dirty="0">
                <a:solidFill>
                  <a:srgbClr val="000000"/>
                </a:solidFill>
                <a:effectLst/>
                <a:latin typeface="inter-regular"/>
              </a:rPr>
              <a:t>() </a:t>
            </a:r>
            <a:r>
              <a:rPr lang="en-IN" b="1" i="0" dirty="0">
                <a:solidFill>
                  <a:srgbClr val="006699"/>
                </a:solidFill>
                <a:effectLst/>
                <a:latin typeface="inter-regular"/>
              </a:rPr>
              <a:t>AS</a:t>
            </a:r>
            <a:r>
              <a:rPr lang="en-IN" b="0" i="0" dirty="0">
                <a:solidFill>
                  <a:srgbClr val="000000"/>
                </a:solidFill>
                <a:effectLst/>
                <a:latin typeface="inter-regular"/>
              </a:rPr>
              <a:t> </a:t>
            </a:r>
            <a:r>
              <a:rPr lang="en-IN" b="1" i="0" dirty="0">
                <a:solidFill>
                  <a:srgbClr val="006699"/>
                </a:solidFill>
                <a:effectLst/>
                <a:latin typeface="inter-regular"/>
              </a:rPr>
              <a:t>VARCHAR</a:t>
            </a:r>
            <a:r>
              <a:rPr lang="en-IN" b="0" i="0" dirty="0">
                <a:solidFill>
                  <a:srgbClr val="000000"/>
                </a:solidFill>
                <a:effectLst/>
                <a:latin typeface="inter-regular"/>
              </a:rPr>
              <a:t>(22)))  </a:t>
            </a:r>
          </a:p>
          <a:p>
            <a:pPr algn="just">
              <a:buFont typeface="+mj-lt"/>
              <a:buAutoNum type="arabicPeriod"/>
            </a:pPr>
            <a:r>
              <a:rPr lang="en-IN" b="1" i="0" dirty="0">
                <a:solidFill>
                  <a:srgbClr val="006699"/>
                </a:solidFill>
                <a:effectLst/>
                <a:latin typeface="inter-regular"/>
              </a:rPr>
              <a:t>END</a:t>
            </a:r>
            <a:r>
              <a:rPr lang="en-IN" b="0" i="0" dirty="0">
                <a:solidFill>
                  <a:srgbClr val="000000"/>
                </a:solidFill>
                <a:effectLst/>
                <a:latin typeface="inter-regular"/>
              </a:rPr>
              <a:t>  </a:t>
            </a:r>
          </a:p>
          <a:p>
            <a:endParaRPr lang="en-US" dirty="0"/>
          </a:p>
        </p:txBody>
      </p:sp>
    </p:spTree>
    <p:extLst>
      <p:ext uri="{BB962C8B-B14F-4D97-AF65-F5344CB8AC3E}">
        <p14:creationId xmlns:p14="http://schemas.microsoft.com/office/powerpoint/2010/main" val="211615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9308702" cy="461665"/>
          </a:xfrm>
          <a:prstGeom prst="rect">
            <a:avLst/>
          </a:prstGeom>
          <a:noFill/>
        </p:spPr>
        <p:txBody>
          <a:bodyPr wrap="none" rtlCol="0">
            <a:spAutoFit/>
          </a:bodyPr>
          <a:lstStyle/>
          <a:p>
            <a:r>
              <a:rPr lang="en-US" sz="2400" b="1" dirty="0"/>
              <a:t>What is the difference between Trigger and Stored Procedure?</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646331"/>
          </a:xfrm>
          <a:prstGeom prst="rect">
            <a:avLst/>
          </a:prstGeom>
          <a:noFill/>
        </p:spPr>
        <p:txBody>
          <a:bodyPr wrap="square" rtlCol="0">
            <a:spAutoFit/>
          </a:bodyPr>
          <a:lstStyle/>
          <a:p>
            <a:r>
              <a:rPr lang="en-US" dirty="0"/>
              <a:t>Unlike Stored Procedures, Triggers cannot be called directly. They can only be </a:t>
            </a:r>
          </a:p>
          <a:p>
            <a:r>
              <a:rPr lang="en-US" dirty="0"/>
              <a:t>associated with queries.</a:t>
            </a:r>
          </a:p>
        </p:txBody>
      </p:sp>
    </p:spTree>
    <p:extLst>
      <p:ext uri="{BB962C8B-B14F-4D97-AF65-F5344CB8AC3E}">
        <p14:creationId xmlns:p14="http://schemas.microsoft.com/office/powerpoint/2010/main" val="348713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6162264" cy="461665"/>
          </a:xfrm>
          <a:prstGeom prst="rect">
            <a:avLst/>
          </a:prstGeom>
          <a:noFill/>
        </p:spPr>
        <p:txBody>
          <a:bodyPr wrap="none" rtlCol="0">
            <a:spAutoFit/>
          </a:bodyPr>
          <a:lstStyle/>
          <a:p>
            <a:r>
              <a:rPr lang="en-US" sz="2400" b="1" dirty="0"/>
              <a:t>What is a view in SQL? How to create one</a:t>
            </a:r>
            <a:endParaRPr lang="en-IN" sz="2400" b="1" dirty="0"/>
          </a:p>
        </p:txBody>
      </p:sp>
      <p:sp>
        <p:nvSpPr>
          <p:cNvPr id="5" name="TextBox 4">
            <a:extLst>
              <a:ext uri="{FF2B5EF4-FFF2-40B4-BE49-F238E27FC236}">
                <a16:creationId xmlns:a16="http://schemas.microsoft.com/office/drawing/2014/main" id="{25B17A66-0FC7-9848-F3D0-49D72BAEC1B7}"/>
              </a:ext>
            </a:extLst>
          </p:cNvPr>
          <p:cNvSpPr txBox="1"/>
          <p:nvPr/>
        </p:nvSpPr>
        <p:spPr>
          <a:xfrm>
            <a:off x="1484671" y="1794388"/>
            <a:ext cx="6383188" cy="3139321"/>
          </a:xfrm>
          <a:prstGeom prst="rect">
            <a:avLst/>
          </a:prstGeom>
          <a:noFill/>
        </p:spPr>
        <p:txBody>
          <a:bodyPr wrap="square" rtlCol="0">
            <a:spAutoFit/>
          </a:bodyPr>
          <a:lstStyle/>
          <a:p>
            <a:r>
              <a:rPr lang="en-US" dirty="0"/>
              <a:t>A view is a virtual table based on the result-set of an SQL statement. We can create </a:t>
            </a:r>
          </a:p>
          <a:p>
            <a:r>
              <a:rPr lang="en-US" dirty="0"/>
              <a:t>using create view syntax.</a:t>
            </a:r>
          </a:p>
          <a:p>
            <a:endParaRPr lang="en-US" dirty="0"/>
          </a:p>
          <a:p>
            <a:endParaRPr lang="en-US" dirty="0"/>
          </a:p>
          <a:p>
            <a:r>
              <a:rPr lang="en-US" dirty="0"/>
              <a:t>CREATE VIEW </a:t>
            </a:r>
            <a:r>
              <a:rPr lang="en-US" dirty="0" err="1"/>
              <a:t>view_name</a:t>
            </a:r>
            <a:r>
              <a:rPr lang="en-US" dirty="0"/>
              <a:t> AS</a:t>
            </a:r>
          </a:p>
          <a:p>
            <a:r>
              <a:rPr lang="en-US" dirty="0"/>
              <a:t>SELECT </a:t>
            </a:r>
            <a:r>
              <a:rPr lang="en-US" dirty="0" err="1"/>
              <a:t>column_name</a:t>
            </a:r>
            <a:r>
              <a:rPr lang="en-US" dirty="0"/>
              <a:t>(s)</a:t>
            </a:r>
          </a:p>
          <a:p>
            <a:r>
              <a:rPr lang="en-US" dirty="0"/>
              <a:t>FROM </a:t>
            </a:r>
            <a:r>
              <a:rPr lang="en-US" dirty="0" err="1"/>
              <a:t>table_name</a:t>
            </a:r>
            <a:endParaRPr lang="en-US" dirty="0"/>
          </a:p>
          <a:p>
            <a:r>
              <a:rPr lang="en-US" dirty="0"/>
              <a:t>WHERE condition</a:t>
            </a:r>
          </a:p>
          <a:p>
            <a:endParaRPr lang="en-US" dirty="0"/>
          </a:p>
          <a:p>
            <a:r>
              <a:rPr lang="en-US" dirty="0"/>
              <a:t>Select * from </a:t>
            </a:r>
            <a:r>
              <a:rPr lang="en-US" dirty="0" err="1"/>
              <a:t>view_name</a:t>
            </a:r>
            <a:endParaRPr lang="en-IN" dirty="0"/>
          </a:p>
        </p:txBody>
      </p:sp>
    </p:spTree>
    <p:extLst>
      <p:ext uri="{BB962C8B-B14F-4D97-AF65-F5344CB8AC3E}">
        <p14:creationId xmlns:p14="http://schemas.microsoft.com/office/powerpoint/2010/main" val="214423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4068743" cy="461665"/>
          </a:xfrm>
          <a:prstGeom prst="rect">
            <a:avLst/>
          </a:prstGeom>
          <a:noFill/>
        </p:spPr>
        <p:txBody>
          <a:bodyPr wrap="none" rtlCol="0">
            <a:spAutoFit/>
          </a:bodyPr>
          <a:lstStyle/>
          <a:p>
            <a:r>
              <a:rPr lang="en-US" sz="2400" b="1" dirty="0"/>
              <a:t>What are the uses of view?</a:t>
            </a:r>
            <a:endParaRPr lang="en-IN" sz="2400" b="1" dirty="0"/>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3693319"/>
          </a:xfrm>
          <a:prstGeom prst="rect">
            <a:avLst/>
          </a:prstGeom>
          <a:noFill/>
        </p:spPr>
        <p:txBody>
          <a:bodyPr wrap="square" rtlCol="0">
            <a:spAutoFit/>
          </a:bodyPr>
          <a:lstStyle/>
          <a:p>
            <a:r>
              <a:rPr lang="en-US" dirty="0"/>
              <a:t>1. Views can represent a subset of the data contained in a table; consequently, a view can </a:t>
            </a:r>
          </a:p>
          <a:p>
            <a:r>
              <a:rPr lang="en-US" dirty="0"/>
              <a:t>limit the degree of exposure of the underlying tables to the outer world: a given user may </a:t>
            </a:r>
          </a:p>
          <a:p>
            <a:r>
              <a:rPr lang="en-US" dirty="0"/>
              <a:t>have permission to query the view, while denied access to the rest of the base table. </a:t>
            </a:r>
          </a:p>
          <a:p>
            <a:r>
              <a:rPr lang="en-US" dirty="0"/>
              <a:t>2. Views can join and simplify multiple tables into a single virtual table</a:t>
            </a:r>
          </a:p>
          <a:p>
            <a:r>
              <a:rPr lang="en-US" dirty="0"/>
              <a:t>3. Views can act as aggregated tables, where the database engine aggregates data (sum, average etc.) and presents the calculated results as part of the data</a:t>
            </a:r>
          </a:p>
          <a:p>
            <a:r>
              <a:rPr lang="en-US" dirty="0"/>
              <a:t>4. Views can hide the complexity of data; for example a view could appear as Sales2000 or </a:t>
            </a:r>
          </a:p>
          <a:p>
            <a:r>
              <a:rPr lang="en-US" dirty="0"/>
              <a:t>Sales2001, transparently partitioning the actual underlying table.</a:t>
            </a:r>
          </a:p>
          <a:p>
            <a:r>
              <a:rPr lang="en-US" dirty="0"/>
              <a:t>5. Depending on the SQL engine used, views can provide extra security</a:t>
            </a:r>
            <a:endParaRPr lang="en-IN" dirty="0"/>
          </a:p>
        </p:txBody>
      </p:sp>
    </p:spTree>
    <p:extLst>
      <p:ext uri="{BB962C8B-B14F-4D97-AF65-F5344CB8AC3E}">
        <p14:creationId xmlns:p14="http://schemas.microsoft.com/office/powerpoint/2010/main" val="271494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2916183" cy="461665"/>
          </a:xfrm>
          <a:prstGeom prst="rect">
            <a:avLst/>
          </a:prstGeom>
          <a:noFill/>
        </p:spPr>
        <p:txBody>
          <a:bodyPr wrap="none" rtlCol="0">
            <a:spAutoFit/>
          </a:bodyPr>
          <a:lstStyle/>
          <a:p>
            <a:r>
              <a:rPr lang="en-US" sz="2400" b="1" dirty="0"/>
              <a:t>What are indexes? </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3416320"/>
          </a:xfrm>
          <a:prstGeom prst="rect">
            <a:avLst/>
          </a:prstGeom>
          <a:noFill/>
        </p:spPr>
        <p:txBody>
          <a:bodyPr wrap="square" rtlCol="0">
            <a:spAutoFit/>
          </a:bodyPr>
          <a:lstStyle/>
          <a:p>
            <a:r>
              <a:rPr lang="en-US" dirty="0"/>
              <a:t>A database index is a data structure that improves the speed of data retrieval </a:t>
            </a:r>
          </a:p>
          <a:p>
            <a:r>
              <a:rPr lang="en-US" dirty="0"/>
              <a:t>operations on a database table at the cost of additional writes and the use of more storage space to maintain the extra copy of data.</a:t>
            </a:r>
          </a:p>
          <a:p>
            <a:r>
              <a:rPr lang="en-US" dirty="0"/>
              <a:t>Data can be stored only in one order on disk. To support faster access according to </a:t>
            </a:r>
          </a:p>
          <a:p>
            <a:r>
              <a:rPr lang="en-US" dirty="0"/>
              <a:t>different values, faster search like binary search for different values is desired, For this purpose, indexes are created on tables. These indexes need extra space on disk, but they allow faster search according to different frequently searched values</a:t>
            </a:r>
          </a:p>
          <a:p>
            <a:endParaRPr lang="en-US" dirty="0"/>
          </a:p>
          <a:p>
            <a:r>
              <a:rPr lang="en-US" dirty="0"/>
              <a:t>CREATE INDEX </a:t>
            </a:r>
            <a:r>
              <a:rPr lang="en-US" dirty="0" err="1"/>
              <a:t>color_index</a:t>
            </a:r>
            <a:endParaRPr lang="en-US" dirty="0"/>
          </a:p>
          <a:p>
            <a:r>
              <a:rPr lang="en-US" dirty="0"/>
              <a:t>ON cars (color);</a:t>
            </a:r>
          </a:p>
          <a:p>
            <a:endParaRPr lang="en-US" dirty="0"/>
          </a:p>
        </p:txBody>
      </p:sp>
    </p:spTree>
    <p:extLst>
      <p:ext uri="{BB962C8B-B14F-4D97-AF65-F5344CB8AC3E}">
        <p14:creationId xmlns:p14="http://schemas.microsoft.com/office/powerpoint/2010/main" val="356758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0BEA4-5C42-4712-3C1E-12BC59FE2D82}"/>
              </a:ext>
            </a:extLst>
          </p:cNvPr>
          <p:cNvSpPr txBox="1"/>
          <p:nvPr/>
        </p:nvSpPr>
        <p:spPr>
          <a:xfrm>
            <a:off x="1484671" y="639097"/>
            <a:ext cx="6962162" cy="461665"/>
          </a:xfrm>
          <a:prstGeom prst="rect">
            <a:avLst/>
          </a:prstGeom>
          <a:noFill/>
        </p:spPr>
        <p:txBody>
          <a:bodyPr wrap="none" rtlCol="0">
            <a:spAutoFit/>
          </a:bodyPr>
          <a:lstStyle/>
          <a:p>
            <a:r>
              <a:rPr lang="en-US" sz="2400" b="1" dirty="0"/>
              <a:t>What are clustered and non-clustered Indexes?</a:t>
            </a:r>
          </a:p>
        </p:txBody>
      </p:sp>
      <p:sp>
        <p:nvSpPr>
          <p:cNvPr id="5" name="TextBox 4">
            <a:extLst>
              <a:ext uri="{FF2B5EF4-FFF2-40B4-BE49-F238E27FC236}">
                <a16:creationId xmlns:a16="http://schemas.microsoft.com/office/drawing/2014/main" id="{25B17A66-0FC7-9848-F3D0-49D72BAEC1B7}"/>
              </a:ext>
            </a:extLst>
          </p:cNvPr>
          <p:cNvSpPr txBox="1"/>
          <p:nvPr/>
        </p:nvSpPr>
        <p:spPr>
          <a:xfrm>
            <a:off x="1484670" y="1794388"/>
            <a:ext cx="8740877" cy="923330"/>
          </a:xfrm>
          <a:prstGeom prst="rect">
            <a:avLst/>
          </a:prstGeom>
          <a:noFill/>
        </p:spPr>
        <p:txBody>
          <a:bodyPr wrap="square" rtlCol="0">
            <a:spAutoFit/>
          </a:bodyPr>
          <a:lstStyle/>
          <a:p>
            <a:r>
              <a:rPr lang="en-US" dirty="0"/>
              <a:t>Clustered indexes is the index according to which data is physically stored on disk. </a:t>
            </a:r>
          </a:p>
          <a:p>
            <a:r>
              <a:rPr lang="en-US" dirty="0"/>
              <a:t>Therefore, only one clustered index can be created on a given database table.</a:t>
            </a:r>
          </a:p>
          <a:p>
            <a:r>
              <a:rPr lang="en-US" dirty="0"/>
              <a:t>Non-clustered indexes don’t define physical ordering of data, but logical ordering.</a:t>
            </a:r>
          </a:p>
        </p:txBody>
      </p:sp>
    </p:spTree>
    <p:extLst>
      <p:ext uri="{BB962C8B-B14F-4D97-AF65-F5344CB8AC3E}">
        <p14:creationId xmlns:p14="http://schemas.microsoft.com/office/powerpoint/2010/main" val="5243560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2016</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inter-regular</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Kshirsagar</dc:creator>
  <cp:lastModifiedBy>Krunal Kshirsagar</cp:lastModifiedBy>
  <cp:revision>79</cp:revision>
  <dcterms:created xsi:type="dcterms:W3CDTF">2023-09-12T12:16:15Z</dcterms:created>
  <dcterms:modified xsi:type="dcterms:W3CDTF">2023-09-12T15:46:14Z</dcterms:modified>
</cp:coreProperties>
</file>