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50"/>
  </p:notesMasterIdLst>
  <p:handoutMasterIdLst>
    <p:handoutMasterId r:id="rId51"/>
  </p:handoutMasterIdLst>
  <p:sldIdLst>
    <p:sldId id="438" r:id="rId6"/>
    <p:sldId id="496" r:id="rId7"/>
    <p:sldId id="499"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449" r:id="rId29"/>
    <p:sldId id="491" r:id="rId30"/>
    <p:sldId id="485" r:id="rId31"/>
    <p:sldId id="492" r:id="rId32"/>
    <p:sldId id="494" r:id="rId33"/>
    <p:sldId id="493" r:id="rId34"/>
    <p:sldId id="495" r:id="rId35"/>
    <p:sldId id="497" r:id="rId36"/>
    <p:sldId id="488" r:id="rId37"/>
    <p:sldId id="490" r:id="rId38"/>
    <p:sldId id="498" r:id="rId39"/>
    <p:sldId id="506" r:id="rId40"/>
    <p:sldId id="505" r:id="rId41"/>
    <p:sldId id="504" r:id="rId42"/>
    <p:sldId id="507" r:id="rId43"/>
    <p:sldId id="489" r:id="rId44"/>
    <p:sldId id="448" r:id="rId45"/>
    <p:sldId id="500" r:id="rId46"/>
    <p:sldId id="502" r:id="rId47"/>
    <p:sldId id="503" r:id="rId48"/>
    <p:sldId id="48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2B92F-D595-420D-B9B1-16B57CF30A13}" v="297" dt="2023-06-22T06:56:06.308"/>
    <p1510:client id="{575A41D1-6088-4EF9-94F5-33F4A324874D}" v="3" dt="2023-06-22T08:52:11.399"/>
    <p1510:client id="{7A89572C-1F04-4276-848F-231E8B51EFF0}" v="658" dt="2023-06-22T06:51:23.450"/>
    <p1510:client id="{7F0F15BE-58A1-4D50-AE41-C912D5D7BE8B}" v="2" dt="2023-06-22T06:07:52.666"/>
    <p1510:client id="{BD5F63E8-509D-4ECF-A5C5-73367DF7A687}" v="1494" dt="2023-06-22T09:03:34.309"/>
    <p1510:client id="{D30D8DBF-91F3-4C8C-B7CD-F600E8B94875}" v="139" dt="2023-06-22T05:43:17.64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6/22/2023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44</a:t>
            </a:fld>
            <a:endParaRPr lang="en-US"/>
          </a:p>
        </p:txBody>
      </p:sp>
    </p:spTree>
    <p:extLst>
      <p:ext uri="{BB962C8B-B14F-4D97-AF65-F5344CB8AC3E}">
        <p14:creationId xmlns:p14="http://schemas.microsoft.com/office/powerpoint/2010/main" val="164218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a:cs typeface="Arial"/>
              </a:rPr>
              <a:t>JAVASCRIPT</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a:xfrm>
            <a:off x="1752600" y="3935172"/>
            <a:ext cx="8686800" cy="1304647"/>
          </a:xfrm>
        </p:spPr>
        <p:txBody>
          <a:bodyPr vert="horz" lIns="91440" tIns="45720" rIns="91440" bIns="45720" rtlCol="0" anchor="t">
            <a:noAutofit/>
          </a:bodyPr>
          <a:lstStyle/>
          <a:p>
            <a:r>
              <a:rPr lang="en-US" dirty="0">
                <a:cs typeface="Calibri"/>
              </a:rPr>
              <a:t>					Submitted by</a:t>
            </a:r>
          </a:p>
          <a:p>
            <a:r>
              <a:rPr lang="en-US" dirty="0">
                <a:cs typeface="Calibri"/>
              </a:rPr>
              <a:t>					   Migha Maria Joseph(245137)</a:t>
            </a:r>
          </a:p>
          <a:p>
            <a:r>
              <a:rPr lang="en-US" dirty="0">
                <a:cs typeface="Calibri"/>
              </a:rPr>
              <a:t>                                                                       Yashwanth Ravula(245098)</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FF167-E13A-412E-875E-C26C17D6880A}"/>
              </a:ext>
            </a:extLst>
          </p:cNvPr>
          <p:cNvSpPr>
            <a:spLocks noGrp="1"/>
          </p:cNvSpPr>
          <p:nvPr>
            <p:ph idx="1"/>
          </p:nvPr>
        </p:nvSpPr>
        <p:spPr>
          <a:xfrm>
            <a:off x="380144" y="462337"/>
            <a:ext cx="11013896" cy="5650787"/>
          </a:xfrm>
        </p:spPr>
        <p:txBody>
          <a:bodyPr>
            <a:normAutofit/>
          </a:bodyPr>
          <a:lstStyle/>
          <a:p>
            <a:pPr marL="0" indent="0">
              <a:buNone/>
            </a:pPr>
            <a:r>
              <a:rPr lang="en-US" b="1" dirty="0"/>
              <a:t>2. Modifying Content:</a:t>
            </a:r>
          </a:p>
          <a:p>
            <a:pPr marL="0" indent="0">
              <a:buNone/>
            </a:pPr>
            <a:r>
              <a:rPr lang="en-US" dirty="0"/>
              <a:t>Once you have accessed a DOM element, you can modify its content using properties or methods. Common ways to modify content include:</a:t>
            </a:r>
          </a:p>
          <a:p>
            <a:pPr marL="0" indent="0">
              <a:buNone/>
            </a:pPr>
            <a:r>
              <a:rPr lang="en-US" b="1" dirty="0" err="1"/>
              <a:t>innerHTML</a:t>
            </a:r>
            <a:r>
              <a:rPr lang="en-US" b="1" dirty="0"/>
              <a:t>:</a:t>
            </a:r>
            <a:r>
              <a:rPr lang="en-US" dirty="0"/>
              <a:t> Sets or retrieves the HTML content within an element.</a:t>
            </a:r>
          </a:p>
          <a:p>
            <a:pPr marL="0" indent="0">
              <a:buNone/>
            </a:pPr>
            <a:r>
              <a:rPr lang="en-US" b="1" dirty="0" err="1"/>
              <a:t>textContent</a:t>
            </a:r>
            <a:r>
              <a:rPr lang="en-US" b="1" dirty="0"/>
              <a:t> or </a:t>
            </a:r>
            <a:r>
              <a:rPr lang="en-US" b="1" dirty="0" err="1"/>
              <a:t>innerText</a:t>
            </a:r>
            <a:r>
              <a:rPr lang="en-US" b="1" dirty="0"/>
              <a:t>: </a:t>
            </a:r>
            <a:r>
              <a:rPr lang="en-US" dirty="0"/>
              <a:t>Sets or retrieves the text content within an element.</a:t>
            </a:r>
          </a:p>
          <a:p>
            <a:pPr marL="0" indent="0">
              <a:buNone/>
            </a:pPr>
            <a:r>
              <a:rPr lang="en-US" b="1" dirty="0" err="1"/>
              <a:t>setAttribute</a:t>
            </a:r>
            <a:r>
              <a:rPr lang="en-US" b="1" dirty="0"/>
              <a:t>: </a:t>
            </a:r>
            <a:r>
              <a:rPr lang="en-US" dirty="0"/>
              <a:t>Sets the value of a specific attribute of an element.</a:t>
            </a:r>
          </a:p>
          <a:p>
            <a:pPr marL="0" indent="0">
              <a:buNone/>
            </a:pPr>
            <a:r>
              <a:rPr lang="en-US" b="1" dirty="0" err="1"/>
              <a:t>appendChild</a:t>
            </a:r>
            <a:r>
              <a:rPr lang="en-US" b="1" dirty="0"/>
              <a:t>:</a:t>
            </a:r>
            <a:r>
              <a:rPr lang="en-US" dirty="0"/>
              <a:t> Appends a new child element to an existing element.</a:t>
            </a:r>
          </a:p>
          <a:p>
            <a:pPr marL="0" indent="0">
              <a:buNone/>
            </a:pPr>
            <a:r>
              <a:rPr lang="en-US" b="1" dirty="0" err="1"/>
              <a:t>removeChild</a:t>
            </a:r>
            <a:r>
              <a:rPr lang="en-US" b="1" dirty="0"/>
              <a:t>:</a:t>
            </a:r>
            <a:r>
              <a:rPr lang="en-US" dirty="0"/>
              <a:t> Removes a child element from its parent.</a:t>
            </a:r>
          </a:p>
          <a:p>
            <a:pPr marL="0" indent="0">
              <a:buNone/>
            </a:pPr>
            <a:endParaRPr lang="en-US" dirty="0"/>
          </a:p>
          <a:p>
            <a:pPr marL="0" indent="0">
              <a:buNone/>
            </a:pPr>
            <a:r>
              <a:rPr lang="en-IN" b="1" dirty="0"/>
              <a:t>3. Changing Styles and Classes:</a:t>
            </a:r>
            <a:endParaRPr lang="en-IN" dirty="0"/>
          </a:p>
          <a:p>
            <a:r>
              <a:rPr lang="en-US" dirty="0"/>
              <a:t>You can manipulate the styles and classes of DOM elements to change their appearance or apply different CSS styles. Some commonly used properties and methods include:</a:t>
            </a:r>
          </a:p>
          <a:p>
            <a:r>
              <a:rPr lang="en-US" b="1" dirty="0"/>
              <a:t>style:</a:t>
            </a:r>
            <a:r>
              <a:rPr lang="en-US" dirty="0"/>
              <a:t> Allows you to directly modify inline styles of an element.</a:t>
            </a:r>
          </a:p>
          <a:p>
            <a:r>
              <a:rPr lang="en-US" b="1" dirty="0" err="1"/>
              <a:t>classList.add</a:t>
            </a:r>
            <a:r>
              <a:rPr lang="en-US" b="1" dirty="0"/>
              <a:t>, </a:t>
            </a:r>
            <a:r>
              <a:rPr lang="en-US" b="1" dirty="0" err="1"/>
              <a:t>classList.remove</a:t>
            </a:r>
            <a:r>
              <a:rPr lang="en-US" b="1" dirty="0"/>
              <a:t>, </a:t>
            </a:r>
            <a:r>
              <a:rPr lang="en-US" b="1" dirty="0" err="1"/>
              <a:t>classList.toggle</a:t>
            </a:r>
            <a:r>
              <a:rPr lang="en-US" b="1" dirty="0"/>
              <a:t>: </a:t>
            </a:r>
            <a:r>
              <a:rPr lang="en-US" dirty="0"/>
              <a:t>Manipulate CSS classes of an element.</a:t>
            </a:r>
            <a:endParaRPr lang="en-IN" dirty="0"/>
          </a:p>
        </p:txBody>
      </p:sp>
    </p:spTree>
    <p:extLst>
      <p:ext uri="{BB962C8B-B14F-4D97-AF65-F5344CB8AC3E}">
        <p14:creationId xmlns:p14="http://schemas.microsoft.com/office/powerpoint/2010/main" val="1758575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B38E8-4213-4F5B-89A1-BE3471590600}"/>
              </a:ext>
            </a:extLst>
          </p:cNvPr>
          <p:cNvSpPr>
            <a:spLocks noGrp="1"/>
          </p:cNvSpPr>
          <p:nvPr>
            <p:ph idx="1"/>
          </p:nvPr>
        </p:nvSpPr>
        <p:spPr>
          <a:xfrm>
            <a:off x="318499" y="400691"/>
            <a:ext cx="11116638" cy="5794625"/>
          </a:xfrm>
        </p:spPr>
        <p:txBody>
          <a:bodyPr/>
          <a:lstStyle/>
          <a:p>
            <a:pPr marL="0" indent="0">
              <a:buNone/>
            </a:pPr>
            <a:r>
              <a:rPr lang="en-US" b="1" dirty="0"/>
              <a:t>4. Handling Events:</a:t>
            </a:r>
          </a:p>
          <a:p>
            <a:r>
              <a:rPr lang="en-US" dirty="0"/>
              <a:t>DOM manipulation often involves responding to user interactions or events. You can attach event listeners to DOM elements to execute JavaScript code when specific events occur. Common methods for event handling include:</a:t>
            </a:r>
          </a:p>
          <a:p>
            <a:r>
              <a:rPr lang="en-US" b="1" dirty="0" err="1"/>
              <a:t>addEventListener</a:t>
            </a:r>
            <a:r>
              <a:rPr lang="en-US" dirty="0"/>
              <a:t>: Attaches an event listener to an element, specifying the event type and the function to be executed.</a:t>
            </a:r>
          </a:p>
          <a:p>
            <a:r>
              <a:rPr lang="en-US" b="1" dirty="0" err="1"/>
              <a:t>removeEventListener</a:t>
            </a:r>
            <a:r>
              <a:rPr lang="en-US" b="1" dirty="0"/>
              <a:t>:</a:t>
            </a:r>
            <a:r>
              <a:rPr lang="en-US" dirty="0"/>
              <a:t> Removes an event listener from an element.</a:t>
            </a:r>
          </a:p>
          <a:p>
            <a:pPr marL="0" indent="0">
              <a:buNone/>
            </a:pPr>
            <a:r>
              <a:rPr lang="en-US" b="1" dirty="0"/>
              <a:t>5. Creating and Modifying Elements:</a:t>
            </a:r>
          </a:p>
          <a:p>
            <a:r>
              <a:rPr lang="en-US" dirty="0"/>
              <a:t>JavaScript provides methods to create new DOM elements dynamically and manipulate their properties before appending them to the document. Common techniques include:</a:t>
            </a:r>
          </a:p>
          <a:p>
            <a:r>
              <a:rPr lang="en-US" b="1" dirty="0" err="1"/>
              <a:t>createElement</a:t>
            </a:r>
            <a:r>
              <a:rPr lang="en-US" b="1" dirty="0"/>
              <a:t>:</a:t>
            </a:r>
            <a:r>
              <a:rPr lang="en-US" dirty="0"/>
              <a:t> Creates a new element.</a:t>
            </a:r>
          </a:p>
          <a:p>
            <a:r>
              <a:rPr lang="en-US" b="1" dirty="0" err="1"/>
              <a:t>setAttribute</a:t>
            </a:r>
            <a:r>
              <a:rPr lang="en-US" b="1" dirty="0"/>
              <a:t>:</a:t>
            </a:r>
            <a:r>
              <a:rPr lang="en-US" dirty="0"/>
              <a:t> Sets attributes for the newly created element.</a:t>
            </a:r>
          </a:p>
          <a:p>
            <a:r>
              <a:rPr lang="en-US" b="1" dirty="0" err="1"/>
              <a:t>appendChild</a:t>
            </a:r>
            <a:r>
              <a:rPr lang="en-US" b="1" dirty="0"/>
              <a:t>:</a:t>
            </a:r>
            <a:r>
              <a:rPr lang="en-US" dirty="0"/>
              <a:t> Appends the new element to an existing element.</a:t>
            </a:r>
            <a:endParaRPr lang="en-IN" dirty="0"/>
          </a:p>
        </p:txBody>
      </p:sp>
    </p:spTree>
    <p:extLst>
      <p:ext uri="{BB962C8B-B14F-4D97-AF65-F5344CB8AC3E}">
        <p14:creationId xmlns:p14="http://schemas.microsoft.com/office/powerpoint/2010/main" val="327823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178A-94E8-4C37-99C5-4BF2055BAF41}"/>
              </a:ext>
            </a:extLst>
          </p:cNvPr>
          <p:cNvSpPr>
            <a:spLocks noGrp="1"/>
          </p:cNvSpPr>
          <p:nvPr>
            <p:ph type="title"/>
          </p:nvPr>
        </p:nvSpPr>
        <p:spPr/>
        <p:txBody>
          <a:bodyPr/>
          <a:lstStyle/>
          <a:p>
            <a:r>
              <a:rPr lang="en-IN" dirty="0"/>
              <a:t>ES6 Features</a:t>
            </a:r>
          </a:p>
        </p:txBody>
      </p:sp>
      <p:sp>
        <p:nvSpPr>
          <p:cNvPr id="3" name="Content Placeholder 2">
            <a:extLst>
              <a:ext uri="{FF2B5EF4-FFF2-40B4-BE49-F238E27FC236}">
                <a16:creationId xmlns:a16="http://schemas.microsoft.com/office/drawing/2014/main" id="{4BD7843E-64C4-4C63-818E-9B825C8519BC}"/>
              </a:ext>
            </a:extLst>
          </p:cNvPr>
          <p:cNvSpPr>
            <a:spLocks noGrp="1"/>
          </p:cNvSpPr>
          <p:nvPr>
            <p:ph idx="1"/>
          </p:nvPr>
        </p:nvSpPr>
        <p:spPr>
          <a:xfrm>
            <a:off x="365759" y="986319"/>
            <a:ext cx="11172119" cy="5094441"/>
          </a:xfrm>
        </p:spPr>
        <p:txBody>
          <a:bodyPr/>
          <a:lstStyle/>
          <a:p>
            <a:r>
              <a:rPr lang="en-US" dirty="0"/>
              <a:t>ES6 (ECMAScript 2015) introduced significant enhancements and new features to the JavaScript language. These features aimed to improve developer productivity, code readability, and maintainability. Here are some of the key features introduced in ES6:</a:t>
            </a:r>
          </a:p>
          <a:p>
            <a:endParaRPr lang="en-US" dirty="0"/>
          </a:p>
          <a:p>
            <a:pPr marL="0" indent="0">
              <a:buNone/>
            </a:pPr>
            <a:r>
              <a:rPr lang="en-US" b="1" dirty="0"/>
              <a:t>1. let and const:</a:t>
            </a:r>
            <a:endParaRPr lang="en-US" dirty="0"/>
          </a:p>
          <a:p>
            <a:r>
              <a:rPr lang="en-US" dirty="0"/>
              <a:t>let allows you to declare block-scoped variables, which are limited to the block where they are defined.</a:t>
            </a:r>
          </a:p>
          <a:p>
            <a:r>
              <a:rPr lang="en-US" dirty="0"/>
              <a:t>const is used to declare constants with block scope that cannot be reassigned after initialization.</a:t>
            </a:r>
          </a:p>
          <a:p>
            <a:pPr marL="0" indent="0">
              <a:buNone/>
            </a:pPr>
            <a:r>
              <a:rPr lang="en-US" b="1" dirty="0"/>
              <a:t>2. Arrow Functions:</a:t>
            </a:r>
          </a:p>
          <a:p>
            <a:r>
              <a:rPr lang="en-US" dirty="0"/>
              <a:t>Arrow functions provide a concise syntax for writing functions:</a:t>
            </a:r>
          </a:p>
          <a:p>
            <a:pPr marL="0" indent="0">
              <a:buNone/>
            </a:pPr>
            <a:r>
              <a:rPr lang="en-IN" dirty="0"/>
              <a:t>                        </a:t>
            </a:r>
            <a:r>
              <a:rPr lang="en-IN" b="1" dirty="0" err="1"/>
              <a:t>const</a:t>
            </a:r>
            <a:r>
              <a:rPr lang="en-IN" b="1" dirty="0"/>
              <a:t> sum = (a, b) =&gt; a + b;</a:t>
            </a:r>
          </a:p>
          <a:p>
            <a:endParaRPr lang="en-IN" dirty="0"/>
          </a:p>
        </p:txBody>
      </p:sp>
    </p:spTree>
    <p:extLst>
      <p:ext uri="{BB962C8B-B14F-4D97-AF65-F5344CB8AC3E}">
        <p14:creationId xmlns:p14="http://schemas.microsoft.com/office/powerpoint/2010/main" val="89245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87868-BC0C-4BA3-A849-D9F117483E95}"/>
              </a:ext>
            </a:extLst>
          </p:cNvPr>
          <p:cNvSpPr>
            <a:spLocks noGrp="1"/>
          </p:cNvSpPr>
          <p:nvPr>
            <p:ph idx="1"/>
          </p:nvPr>
        </p:nvSpPr>
        <p:spPr>
          <a:xfrm>
            <a:off x="390418" y="565080"/>
            <a:ext cx="11126912" cy="5393932"/>
          </a:xfrm>
        </p:spPr>
        <p:txBody>
          <a:bodyPr/>
          <a:lstStyle/>
          <a:p>
            <a:pPr marL="0" indent="0">
              <a:buNone/>
            </a:pPr>
            <a:r>
              <a:rPr lang="en-US" b="1" dirty="0"/>
              <a:t>3. Template Literals:</a:t>
            </a:r>
          </a:p>
          <a:p>
            <a:r>
              <a:rPr lang="en-US" dirty="0"/>
              <a:t>Template literals allow for more expressive and flexible string interpolation, including multiline strings and embedded expressions:</a:t>
            </a:r>
          </a:p>
          <a:p>
            <a:pPr marL="0" indent="0">
              <a:buNone/>
            </a:pPr>
            <a:r>
              <a:rPr lang="en-US" b="1" dirty="0"/>
              <a:t>                            const name = "John";</a:t>
            </a:r>
          </a:p>
          <a:p>
            <a:pPr marL="0" indent="0">
              <a:buNone/>
            </a:pPr>
            <a:r>
              <a:rPr lang="en-US" b="1" dirty="0"/>
              <a:t>                            const greeting = `Hello, ${name}!`;</a:t>
            </a:r>
          </a:p>
          <a:p>
            <a:endParaRPr lang="en-IN" dirty="0"/>
          </a:p>
          <a:p>
            <a:pPr marL="0" indent="0">
              <a:buNone/>
            </a:pPr>
            <a:r>
              <a:rPr lang="en-US" b="1" dirty="0"/>
              <a:t>4. Enhanced Object Literals:</a:t>
            </a:r>
          </a:p>
          <a:p>
            <a:r>
              <a:rPr lang="en-US" dirty="0"/>
              <a:t>Object literals gained new syntax features:</a:t>
            </a:r>
          </a:p>
          <a:p>
            <a:r>
              <a:rPr lang="en-US" dirty="0"/>
              <a:t>Shorthand property and method definitions:</a:t>
            </a:r>
          </a:p>
          <a:p>
            <a:endParaRPr lang="en-US" dirty="0"/>
          </a:p>
          <a:p>
            <a:pPr marL="0" indent="0">
              <a:buNone/>
            </a:pPr>
            <a:r>
              <a:rPr lang="en-US" dirty="0"/>
              <a:t>                </a:t>
            </a:r>
            <a:r>
              <a:rPr lang="en-US" b="1" dirty="0"/>
              <a:t>const x = 10, y = 20;</a:t>
            </a:r>
          </a:p>
          <a:p>
            <a:pPr marL="0" indent="0">
              <a:buNone/>
            </a:pPr>
            <a:r>
              <a:rPr lang="en-US" b="1" dirty="0"/>
              <a:t>                const obj = { x, y, </a:t>
            </a:r>
            <a:r>
              <a:rPr lang="en-US" b="1" dirty="0" err="1"/>
              <a:t>calculateSum</a:t>
            </a:r>
            <a:r>
              <a:rPr lang="en-US" b="1" dirty="0"/>
              <a:t>() { return </a:t>
            </a:r>
            <a:r>
              <a:rPr lang="en-US" b="1" dirty="0" err="1"/>
              <a:t>this.x</a:t>
            </a:r>
            <a:r>
              <a:rPr lang="en-US" b="1" dirty="0"/>
              <a:t> + </a:t>
            </a:r>
            <a:r>
              <a:rPr lang="en-US" b="1" dirty="0" err="1"/>
              <a:t>this.y</a:t>
            </a:r>
            <a:r>
              <a:rPr lang="en-US" b="1" dirty="0"/>
              <a:t>; } };</a:t>
            </a:r>
          </a:p>
          <a:p>
            <a:endParaRPr lang="en-IN" dirty="0"/>
          </a:p>
        </p:txBody>
      </p:sp>
    </p:spTree>
    <p:extLst>
      <p:ext uri="{BB962C8B-B14F-4D97-AF65-F5344CB8AC3E}">
        <p14:creationId xmlns:p14="http://schemas.microsoft.com/office/powerpoint/2010/main" val="325346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BCFE-87A7-4F6E-9660-D9321766F339}"/>
              </a:ext>
            </a:extLst>
          </p:cNvPr>
          <p:cNvSpPr>
            <a:spLocks noGrp="1"/>
          </p:cNvSpPr>
          <p:nvPr>
            <p:ph idx="1"/>
          </p:nvPr>
        </p:nvSpPr>
        <p:spPr>
          <a:xfrm>
            <a:off x="390417" y="472612"/>
            <a:ext cx="11198831" cy="5578868"/>
          </a:xfrm>
        </p:spPr>
        <p:txBody>
          <a:bodyPr>
            <a:normAutofit/>
          </a:bodyPr>
          <a:lstStyle/>
          <a:p>
            <a:pPr marL="0" indent="0">
              <a:buNone/>
            </a:pPr>
            <a:r>
              <a:rPr lang="en-US" b="1" dirty="0"/>
              <a:t>5.Destructuring Assignment:</a:t>
            </a:r>
          </a:p>
          <a:p>
            <a:r>
              <a:rPr lang="en-US" dirty="0" err="1"/>
              <a:t>Destructuring</a:t>
            </a:r>
            <a:r>
              <a:rPr lang="en-US" dirty="0"/>
              <a:t> allows you to extract values from arrays or objects into individual variables:</a:t>
            </a:r>
          </a:p>
          <a:p>
            <a:endParaRPr lang="en-US" dirty="0"/>
          </a:p>
          <a:p>
            <a:pPr marL="0" indent="0">
              <a:buNone/>
            </a:pPr>
            <a:r>
              <a:rPr lang="en-US" b="1" dirty="0"/>
              <a:t>                                       const [x, y] = [10, 20];</a:t>
            </a:r>
          </a:p>
          <a:p>
            <a:pPr marL="0" indent="0">
              <a:buNone/>
            </a:pPr>
            <a:r>
              <a:rPr lang="en-US" b="1" dirty="0"/>
              <a:t>                                       const { name, age } = { name: "John", age: 30 };</a:t>
            </a:r>
          </a:p>
          <a:p>
            <a:pPr marL="0" indent="0">
              <a:buNone/>
            </a:pPr>
            <a:r>
              <a:rPr lang="en-US" b="1" dirty="0"/>
              <a:t>6. Modules:</a:t>
            </a:r>
          </a:p>
          <a:p>
            <a:r>
              <a:rPr lang="en-US" dirty="0"/>
              <a:t>ES6 introduced native support for modules, enabling better code organization and separation:</a:t>
            </a:r>
          </a:p>
          <a:p>
            <a:endParaRPr lang="en-US" dirty="0"/>
          </a:p>
          <a:p>
            <a:pPr marL="0" indent="0">
              <a:buNone/>
            </a:pPr>
            <a:r>
              <a:rPr lang="en-US" b="1" dirty="0"/>
              <a:t>                                               // In module1.js</a:t>
            </a:r>
          </a:p>
          <a:p>
            <a:pPr marL="0" indent="0">
              <a:buNone/>
            </a:pPr>
            <a:r>
              <a:rPr lang="en-US" b="1" dirty="0"/>
              <a:t>                                                export const x = 10;</a:t>
            </a:r>
          </a:p>
          <a:p>
            <a:pPr marL="0" indent="0">
              <a:buNone/>
            </a:pPr>
            <a:r>
              <a:rPr lang="en-US" b="1" dirty="0"/>
              <a:t>                                                 export function sum(a, b) { return a + b; }</a:t>
            </a:r>
          </a:p>
          <a:p>
            <a:pPr marL="0" indent="0">
              <a:buNone/>
            </a:pPr>
            <a:r>
              <a:rPr lang="en-US" b="1" dirty="0"/>
              <a:t>                                                 // In module2.js</a:t>
            </a:r>
          </a:p>
          <a:p>
            <a:pPr marL="0" indent="0">
              <a:buNone/>
            </a:pPr>
            <a:r>
              <a:rPr lang="en-US" b="1" dirty="0"/>
              <a:t>                                                import { x, sum } from './module1.js';</a:t>
            </a:r>
          </a:p>
          <a:p>
            <a:endParaRPr lang="en-IN" dirty="0"/>
          </a:p>
        </p:txBody>
      </p:sp>
    </p:spTree>
    <p:extLst>
      <p:ext uri="{BB962C8B-B14F-4D97-AF65-F5344CB8AC3E}">
        <p14:creationId xmlns:p14="http://schemas.microsoft.com/office/powerpoint/2010/main" val="389278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32B52-673F-4B56-BFBD-DF8190B33A05}"/>
              </a:ext>
            </a:extLst>
          </p:cNvPr>
          <p:cNvSpPr>
            <a:spLocks noGrp="1"/>
          </p:cNvSpPr>
          <p:nvPr>
            <p:ph idx="1"/>
          </p:nvPr>
        </p:nvSpPr>
        <p:spPr>
          <a:xfrm>
            <a:off x="390418" y="513708"/>
            <a:ext cx="8479262" cy="5515681"/>
          </a:xfrm>
        </p:spPr>
        <p:txBody>
          <a:bodyPr/>
          <a:lstStyle/>
          <a:p>
            <a:pPr marL="0" indent="0">
              <a:buNone/>
            </a:pPr>
            <a:r>
              <a:rPr lang="en-US" b="1" dirty="0"/>
              <a:t>6</a:t>
            </a:r>
            <a:r>
              <a:rPr lang="en-US" dirty="0"/>
              <a:t>.</a:t>
            </a:r>
            <a:r>
              <a:rPr lang="en-US" b="1" dirty="0"/>
              <a:t>Classes:</a:t>
            </a:r>
          </a:p>
          <a:p>
            <a:r>
              <a:rPr lang="en-US" dirty="0"/>
              <a:t>ES6 introduced class syntax as a more convenient way to define object-oriented programming in JavaScript:</a:t>
            </a:r>
          </a:p>
          <a:p>
            <a:pPr marL="0" indent="0">
              <a:buNone/>
            </a:pPr>
            <a:r>
              <a:rPr lang="en-IN" b="1" dirty="0"/>
              <a:t>class Rectangle {</a:t>
            </a:r>
          </a:p>
          <a:p>
            <a:pPr marL="0" indent="0">
              <a:buNone/>
            </a:pPr>
            <a:r>
              <a:rPr lang="en-IN" b="1" dirty="0"/>
              <a:t>  constructor(width, height) {</a:t>
            </a:r>
          </a:p>
          <a:p>
            <a:pPr marL="0" indent="0">
              <a:buNone/>
            </a:pPr>
            <a:r>
              <a:rPr lang="en-IN" b="1" dirty="0"/>
              <a:t>    </a:t>
            </a:r>
            <a:r>
              <a:rPr lang="en-IN" b="1" dirty="0" err="1"/>
              <a:t>this.width</a:t>
            </a:r>
            <a:r>
              <a:rPr lang="en-IN" b="1" dirty="0"/>
              <a:t> = width;</a:t>
            </a:r>
          </a:p>
          <a:p>
            <a:pPr marL="0" indent="0">
              <a:buNone/>
            </a:pPr>
            <a:r>
              <a:rPr lang="en-IN" b="1" dirty="0"/>
              <a:t>    </a:t>
            </a:r>
            <a:r>
              <a:rPr lang="en-IN" b="1" dirty="0" err="1"/>
              <a:t>this.height</a:t>
            </a:r>
            <a:r>
              <a:rPr lang="en-IN" b="1" dirty="0"/>
              <a:t> = height;</a:t>
            </a:r>
          </a:p>
          <a:p>
            <a:pPr marL="0" indent="0">
              <a:buNone/>
            </a:pPr>
            <a:r>
              <a:rPr lang="en-IN" b="1" dirty="0"/>
              <a:t>  }</a:t>
            </a:r>
          </a:p>
          <a:p>
            <a:pPr marL="0" indent="0">
              <a:buNone/>
            </a:pPr>
            <a:endParaRPr lang="en-IN" b="1" dirty="0"/>
          </a:p>
          <a:p>
            <a:pPr marL="0" indent="0">
              <a:buNone/>
            </a:pPr>
            <a:r>
              <a:rPr lang="en-IN" b="1" dirty="0"/>
              <a:t>  get area() {</a:t>
            </a:r>
          </a:p>
          <a:p>
            <a:pPr marL="0" indent="0">
              <a:buNone/>
            </a:pPr>
            <a:r>
              <a:rPr lang="en-IN" b="1" dirty="0"/>
              <a:t>    return </a:t>
            </a:r>
            <a:r>
              <a:rPr lang="en-IN" b="1" dirty="0" err="1"/>
              <a:t>this.width</a:t>
            </a:r>
            <a:r>
              <a:rPr lang="en-IN" b="1" dirty="0"/>
              <a:t> * </a:t>
            </a:r>
            <a:r>
              <a:rPr lang="en-IN" b="1" dirty="0" err="1"/>
              <a:t>this.height</a:t>
            </a:r>
            <a:r>
              <a:rPr lang="en-IN" b="1" dirty="0"/>
              <a:t>;</a:t>
            </a:r>
          </a:p>
          <a:p>
            <a:pPr marL="0" indent="0">
              <a:buNone/>
            </a:pPr>
            <a:r>
              <a:rPr lang="en-IN" b="1" dirty="0"/>
              <a:t>  }</a:t>
            </a:r>
          </a:p>
          <a:p>
            <a:pPr marL="0" indent="0">
              <a:buNone/>
            </a:pPr>
            <a:r>
              <a:rPr lang="en-IN" b="1" dirty="0"/>
              <a:t>}</a:t>
            </a:r>
          </a:p>
          <a:p>
            <a:endParaRPr lang="en-IN" dirty="0"/>
          </a:p>
        </p:txBody>
      </p:sp>
    </p:spTree>
    <p:extLst>
      <p:ext uri="{BB962C8B-B14F-4D97-AF65-F5344CB8AC3E}">
        <p14:creationId xmlns:p14="http://schemas.microsoft.com/office/powerpoint/2010/main" val="311799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4C51-29EF-4A04-82FF-E0B3FEE14A3E}"/>
              </a:ext>
            </a:extLst>
          </p:cNvPr>
          <p:cNvSpPr>
            <a:spLocks noGrp="1"/>
          </p:cNvSpPr>
          <p:nvPr>
            <p:ph idx="1"/>
          </p:nvPr>
        </p:nvSpPr>
        <p:spPr>
          <a:xfrm>
            <a:off x="441788" y="318499"/>
            <a:ext cx="11126913" cy="5856270"/>
          </a:xfrm>
        </p:spPr>
        <p:txBody>
          <a:bodyPr>
            <a:normAutofit fontScale="92500" lnSpcReduction="20000"/>
          </a:bodyPr>
          <a:lstStyle/>
          <a:p>
            <a:pPr marL="0" indent="0">
              <a:buNone/>
            </a:pPr>
            <a:r>
              <a:rPr lang="en-US" b="1" dirty="0"/>
              <a:t>8. Promises:</a:t>
            </a:r>
          </a:p>
          <a:p>
            <a:r>
              <a:rPr lang="en-US" dirty="0"/>
              <a:t>Promises provide a cleaner and more structured way to handle asynchronous operations and avoid callback hell:</a:t>
            </a:r>
          </a:p>
          <a:p>
            <a:pPr marL="0" indent="0">
              <a:buNone/>
            </a:pPr>
            <a:r>
              <a:rPr lang="en-IN" dirty="0" err="1"/>
              <a:t>const</a:t>
            </a:r>
            <a:r>
              <a:rPr lang="en-IN" dirty="0"/>
              <a:t> </a:t>
            </a:r>
            <a:r>
              <a:rPr lang="en-IN" dirty="0" err="1"/>
              <a:t>fetchData</a:t>
            </a:r>
            <a:r>
              <a:rPr lang="en-IN" dirty="0"/>
              <a:t> = () =&gt; {</a:t>
            </a:r>
          </a:p>
          <a:p>
            <a:pPr marL="0" indent="0">
              <a:buNone/>
            </a:pPr>
            <a:r>
              <a:rPr lang="en-IN" dirty="0"/>
              <a:t>  return new Promise((resolve, reject) =&gt; {</a:t>
            </a:r>
          </a:p>
          <a:p>
            <a:pPr marL="0" indent="0">
              <a:buNone/>
            </a:pPr>
            <a:r>
              <a:rPr lang="en-IN" dirty="0"/>
              <a:t>    // Asynchronous operation</a:t>
            </a:r>
          </a:p>
          <a:p>
            <a:pPr marL="0" indent="0">
              <a:buNone/>
            </a:pPr>
            <a:r>
              <a:rPr lang="en-IN" dirty="0"/>
              <a:t>    if (data) {</a:t>
            </a:r>
          </a:p>
          <a:p>
            <a:pPr marL="0" indent="0">
              <a:buNone/>
            </a:pPr>
            <a:r>
              <a:rPr lang="en-IN" dirty="0"/>
              <a:t>      resolve(data);</a:t>
            </a:r>
          </a:p>
          <a:p>
            <a:pPr marL="0" indent="0">
              <a:buNone/>
            </a:pPr>
            <a:r>
              <a:rPr lang="en-IN" dirty="0"/>
              <a:t>    } else {</a:t>
            </a:r>
          </a:p>
          <a:p>
            <a:pPr marL="0" indent="0">
              <a:buNone/>
            </a:pPr>
            <a:r>
              <a:rPr lang="en-IN" dirty="0"/>
              <a:t>      reject(error);</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pPr marL="0" indent="0">
              <a:buNone/>
            </a:pPr>
            <a:r>
              <a:rPr lang="en-IN" dirty="0" err="1"/>
              <a:t>fetchData</a:t>
            </a:r>
            <a:r>
              <a:rPr lang="en-IN" dirty="0"/>
              <a:t>()</a:t>
            </a:r>
          </a:p>
          <a:p>
            <a:pPr marL="0" indent="0">
              <a:buNone/>
            </a:pPr>
            <a:r>
              <a:rPr lang="en-IN" dirty="0"/>
              <a:t>  .then(data =&gt; console.log(data))</a:t>
            </a:r>
          </a:p>
          <a:p>
            <a:pPr marL="0" indent="0">
              <a:buNone/>
            </a:pPr>
            <a:r>
              <a:rPr lang="en-IN" dirty="0"/>
              <a:t>  .catch(error =&gt; </a:t>
            </a:r>
            <a:r>
              <a:rPr lang="en-IN" dirty="0" err="1"/>
              <a:t>console.error</a:t>
            </a:r>
            <a:r>
              <a:rPr lang="en-IN" dirty="0"/>
              <a:t>(error));</a:t>
            </a:r>
          </a:p>
          <a:p>
            <a:endParaRPr lang="en-IN" dirty="0"/>
          </a:p>
        </p:txBody>
      </p:sp>
    </p:spTree>
    <p:extLst>
      <p:ext uri="{BB962C8B-B14F-4D97-AF65-F5344CB8AC3E}">
        <p14:creationId xmlns:p14="http://schemas.microsoft.com/office/powerpoint/2010/main" val="83603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BCEF-3772-4F70-B492-848DB9FE552E}"/>
              </a:ext>
            </a:extLst>
          </p:cNvPr>
          <p:cNvSpPr>
            <a:spLocks noGrp="1"/>
          </p:cNvSpPr>
          <p:nvPr>
            <p:ph type="title"/>
          </p:nvPr>
        </p:nvSpPr>
        <p:spPr/>
        <p:txBody>
          <a:bodyPr/>
          <a:lstStyle/>
          <a:p>
            <a:r>
              <a:rPr lang="en-IN" dirty="0"/>
              <a:t>Object-oriented programming in JavaScript</a:t>
            </a:r>
          </a:p>
        </p:txBody>
      </p:sp>
      <p:sp>
        <p:nvSpPr>
          <p:cNvPr id="3" name="Content Placeholder 2">
            <a:extLst>
              <a:ext uri="{FF2B5EF4-FFF2-40B4-BE49-F238E27FC236}">
                <a16:creationId xmlns:a16="http://schemas.microsoft.com/office/drawing/2014/main" id="{E2A8A87E-CC03-4065-91A8-88A81190828F}"/>
              </a:ext>
            </a:extLst>
          </p:cNvPr>
          <p:cNvSpPr>
            <a:spLocks noGrp="1"/>
          </p:cNvSpPr>
          <p:nvPr>
            <p:ph idx="1"/>
          </p:nvPr>
        </p:nvSpPr>
        <p:spPr>
          <a:xfrm>
            <a:off x="365760" y="1058238"/>
            <a:ext cx="11018006" cy="5022522"/>
          </a:xfrm>
        </p:spPr>
        <p:txBody>
          <a:bodyPr>
            <a:normAutofit lnSpcReduction="10000"/>
          </a:bodyPr>
          <a:lstStyle/>
          <a:p>
            <a:r>
              <a:rPr lang="en-US" dirty="0"/>
              <a:t>JavaScript supports object-oriented programming (OOP) principles, allowing developers to create and manipulate objects with properties and methods. Here are the key concepts and techniques for implementing OOP in JavaScript:</a:t>
            </a:r>
          </a:p>
          <a:p>
            <a:pPr marL="0" indent="0">
              <a:buNone/>
            </a:pPr>
            <a:r>
              <a:rPr lang="en-US" b="1" dirty="0"/>
              <a:t>1. Objects:</a:t>
            </a:r>
          </a:p>
          <a:p>
            <a:r>
              <a:rPr lang="en-US" dirty="0"/>
              <a:t>Objects in JavaScript are collections of key-value pairs, where the values can be data or functions. You can create objects using object literals or constructor functions.</a:t>
            </a:r>
          </a:p>
          <a:p>
            <a:pPr marL="0" indent="0">
              <a:buNone/>
            </a:pPr>
            <a:r>
              <a:rPr lang="en-US" b="1" dirty="0"/>
              <a:t>Object Literal:</a:t>
            </a:r>
          </a:p>
          <a:p>
            <a:pPr marL="0" indent="0">
              <a:buNone/>
            </a:pPr>
            <a:r>
              <a:rPr lang="en-IN" b="1" dirty="0" err="1"/>
              <a:t>const</a:t>
            </a:r>
            <a:r>
              <a:rPr lang="en-IN" b="1" dirty="0"/>
              <a:t> person = {</a:t>
            </a:r>
          </a:p>
          <a:p>
            <a:pPr marL="0" indent="0">
              <a:buNone/>
            </a:pPr>
            <a:r>
              <a:rPr lang="en-IN" b="1" dirty="0"/>
              <a:t>  name: "John",</a:t>
            </a:r>
          </a:p>
          <a:p>
            <a:pPr marL="0" indent="0">
              <a:buNone/>
            </a:pPr>
            <a:r>
              <a:rPr lang="en-IN" b="1" dirty="0"/>
              <a:t>  age: 30,</a:t>
            </a:r>
          </a:p>
          <a:p>
            <a:pPr marL="0" indent="0">
              <a:buNone/>
            </a:pPr>
            <a:r>
              <a:rPr lang="en-IN" b="1" dirty="0"/>
              <a:t>  </a:t>
            </a:r>
            <a:r>
              <a:rPr lang="en-IN" b="1" dirty="0" err="1"/>
              <a:t>sayHello</a:t>
            </a:r>
            <a:r>
              <a:rPr lang="en-IN" b="1" dirty="0"/>
              <a:t>() {</a:t>
            </a:r>
          </a:p>
          <a:p>
            <a:pPr marL="0" indent="0">
              <a:buNone/>
            </a:pPr>
            <a:r>
              <a:rPr lang="en-IN" b="1" dirty="0"/>
              <a:t>    console.log(`Hello, my name is ${this.name}.`);</a:t>
            </a:r>
          </a:p>
          <a:p>
            <a:pPr marL="0" indent="0">
              <a:buNone/>
            </a:pPr>
            <a:r>
              <a:rPr lang="en-IN" b="1" dirty="0"/>
              <a:t>  }</a:t>
            </a:r>
          </a:p>
          <a:p>
            <a:pPr marL="0" indent="0">
              <a:buNone/>
            </a:pPr>
            <a:r>
              <a:rPr lang="en-IN" b="1" dirty="0"/>
              <a:t>};</a:t>
            </a:r>
          </a:p>
          <a:p>
            <a:pPr marL="0" indent="0">
              <a:buNone/>
            </a:pPr>
            <a:endParaRPr lang="en-IN" b="1" dirty="0"/>
          </a:p>
        </p:txBody>
      </p:sp>
    </p:spTree>
    <p:extLst>
      <p:ext uri="{BB962C8B-B14F-4D97-AF65-F5344CB8AC3E}">
        <p14:creationId xmlns:p14="http://schemas.microsoft.com/office/powerpoint/2010/main" val="269160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65512-6434-44A0-9729-207B9E1C5ED8}"/>
              </a:ext>
            </a:extLst>
          </p:cNvPr>
          <p:cNvSpPr>
            <a:spLocks noGrp="1"/>
          </p:cNvSpPr>
          <p:nvPr>
            <p:ph idx="1"/>
          </p:nvPr>
        </p:nvSpPr>
        <p:spPr>
          <a:xfrm>
            <a:off x="349321" y="452063"/>
            <a:ext cx="11178283" cy="5753528"/>
          </a:xfrm>
        </p:spPr>
        <p:txBody>
          <a:bodyPr/>
          <a:lstStyle/>
          <a:p>
            <a:r>
              <a:rPr lang="en-IN" b="1" dirty="0"/>
              <a:t>Constructor Function:</a:t>
            </a:r>
          </a:p>
          <a:p>
            <a:pPr marL="0" indent="0">
              <a:buNone/>
            </a:pPr>
            <a:r>
              <a:rPr lang="en-IN" dirty="0"/>
              <a:t>function Person(name, age) {</a:t>
            </a:r>
          </a:p>
          <a:p>
            <a:pPr marL="0" indent="0">
              <a:buNone/>
            </a:pPr>
            <a:r>
              <a:rPr lang="en-IN" dirty="0"/>
              <a:t>  this.name = name;</a:t>
            </a:r>
          </a:p>
          <a:p>
            <a:pPr marL="0" indent="0">
              <a:buNone/>
            </a:pPr>
            <a:r>
              <a:rPr lang="en-IN" dirty="0"/>
              <a:t>  </a:t>
            </a:r>
            <a:r>
              <a:rPr lang="en-IN" dirty="0" err="1"/>
              <a:t>this.age</a:t>
            </a:r>
            <a:r>
              <a:rPr lang="en-IN" dirty="0"/>
              <a:t> = age;</a:t>
            </a:r>
          </a:p>
          <a:p>
            <a:pPr marL="0" indent="0">
              <a:buNone/>
            </a:pPr>
            <a:r>
              <a:rPr lang="en-IN" dirty="0"/>
              <a:t>  </a:t>
            </a:r>
            <a:r>
              <a:rPr lang="en-IN" dirty="0" err="1"/>
              <a:t>this.sayHello</a:t>
            </a:r>
            <a:r>
              <a:rPr lang="en-IN" dirty="0"/>
              <a:t> = function() {</a:t>
            </a:r>
          </a:p>
          <a:p>
            <a:pPr marL="0" indent="0">
              <a:buNone/>
            </a:pPr>
            <a:r>
              <a:rPr lang="en-IN" dirty="0"/>
              <a:t>    console.log(`Hello, my name is ${this.name}.`);</a:t>
            </a:r>
          </a:p>
          <a:p>
            <a:pPr marL="0" indent="0">
              <a:buNone/>
            </a:pPr>
            <a:r>
              <a:rPr lang="en-IN" dirty="0"/>
              <a:t>  };</a:t>
            </a:r>
          </a:p>
          <a:p>
            <a:pPr marL="0" indent="0">
              <a:buNone/>
            </a:pPr>
            <a:r>
              <a:rPr lang="en-IN" dirty="0"/>
              <a:t>}</a:t>
            </a:r>
          </a:p>
          <a:p>
            <a:pPr marL="0" indent="0">
              <a:buNone/>
            </a:pPr>
            <a:r>
              <a:rPr lang="en-IN" dirty="0" err="1"/>
              <a:t>const</a:t>
            </a:r>
            <a:r>
              <a:rPr lang="en-IN" dirty="0"/>
              <a:t> person = new Person("John", 30);</a:t>
            </a:r>
          </a:p>
          <a:p>
            <a:endParaRPr lang="en-IN" b="1" dirty="0"/>
          </a:p>
        </p:txBody>
      </p:sp>
    </p:spTree>
    <p:extLst>
      <p:ext uri="{BB962C8B-B14F-4D97-AF65-F5344CB8AC3E}">
        <p14:creationId xmlns:p14="http://schemas.microsoft.com/office/powerpoint/2010/main" val="247397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EFDB4A-C7F2-40EE-8B87-E4327FE7B01A}"/>
              </a:ext>
            </a:extLst>
          </p:cNvPr>
          <p:cNvSpPr>
            <a:spLocks noGrp="1"/>
          </p:cNvSpPr>
          <p:nvPr>
            <p:ph idx="1"/>
          </p:nvPr>
        </p:nvSpPr>
        <p:spPr>
          <a:xfrm>
            <a:off x="411163" y="369888"/>
            <a:ext cx="11156950" cy="5710237"/>
          </a:xfrm>
        </p:spPr>
        <p:txBody>
          <a:bodyPr>
            <a:normAutofit fontScale="85000" lnSpcReduction="20000"/>
          </a:bodyPr>
          <a:lstStyle/>
          <a:p>
            <a:pPr marL="0" indent="0">
              <a:buNone/>
            </a:pPr>
            <a:r>
              <a:rPr lang="en-IN" b="1" dirty="0"/>
              <a:t>2. Prototypes and Inheritance:</a:t>
            </a:r>
          </a:p>
          <a:p>
            <a:r>
              <a:rPr lang="en-US" dirty="0"/>
              <a:t>JavaScript uses prototypes for object inheritance. Each object has a prototype from which it inherits properties and methods. The prototype chain allows objects to access and share properties and methods defined in their prototypes.</a:t>
            </a:r>
          </a:p>
          <a:p>
            <a:pPr marL="0" indent="0">
              <a:buNone/>
            </a:pPr>
            <a:endParaRPr lang="en-US" dirty="0"/>
          </a:p>
          <a:p>
            <a:pPr marL="0" indent="0">
              <a:buNone/>
            </a:pPr>
            <a:r>
              <a:rPr lang="en-US" b="1" dirty="0"/>
              <a:t>Prototypal Inheritance:</a:t>
            </a:r>
          </a:p>
          <a:p>
            <a:pPr marL="0" indent="0">
              <a:buNone/>
            </a:pPr>
            <a:r>
              <a:rPr lang="en-IN" dirty="0"/>
              <a:t>function Animal(name) {</a:t>
            </a:r>
          </a:p>
          <a:p>
            <a:pPr marL="0" indent="0">
              <a:buNone/>
            </a:pPr>
            <a:r>
              <a:rPr lang="en-IN" dirty="0"/>
              <a:t>  this.name = name;</a:t>
            </a:r>
          </a:p>
          <a:p>
            <a:pPr marL="0" indent="0">
              <a:buNone/>
            </a:pPr>
            <a:r>
              <a:rPr lang="en-IN" dirty="0"/>
              <a:t>}</a:t>
            </a:r>
          </a:p>
          <a:p>
            <a:pPr marL="0" indent="0">
              <a:buNone/>
            </a:pPr>
            <a:endParaRPr lang="en-IN" dirty="0"/>
          </a:p>
          <a:p>
            <a:pPr marL="0" indent="0">
              <a:buNone/>
            </a:pPr>
            <a:r>
              <a:rPr lang="en-IN" dirty="0" err="1"/>
              <a:t>Animal.prototype.sayName</a:t>
            </a:r>
            <a:r>
              <a:rPr lang="en-IN" dirty="0"/>
              <a:t> = function() {</a:t>
            </a:r>
          </a:p>
          <a:p>
            <a:pPr marL="0" indent="0">
              <a:buNone/>
            </a:pPr>
            <a:r>
              <a:rPr lang="en-IN" dirty="0"/>
              <a:t>  console.log(`My name is ${this.name}.`);</a:t>
            </a:r>
          </a:p>
          <a:p>
            <a:pPr marL="0" indent="0">
              <a:buNone/>
            </a:pPr>
            <a:r>
              <a:rPr lang="en-IN" dirty="0"/>
              <a:t>};</a:t>
            </a:r>
          </a:p>
          <a:p>
            <a:pPr marL="0" indent="0">
              <a:buNone/>
            </a:pPr>
            <a:endParaRPr lang="en-IN" dirty="0"/>
          </a:p>
          <a:p>
            <a:pPr marL="0" indent="0">
              <a:buNone/>
            </a:pPr>
            <a:r>
              <a:rPr lang="en-IN" dirty="0"/>
              <a:t>function Dog(name, breed) {</a:t>
            </a:r>
          </a:p>
          <a:p>
            <a:pPr marL="0" indent="0">
              <a:buNone/>
            </a:pPr>
            <a:r>
              <a:rPr lang="en-IN" dirty="0"/>
              <a:t>  </a:t>
            </a:r>
            <a:r>
              <a:rPr lang="en-IN" dirty="0" err="1"/>
              <a:t>Animal.call</a:t>
            </a:r>
            <a:r>
              <a:rPr lang="en-IN" dirty="0"/>
              <a:t>(this, name);</a:t>
            </a:r>
          </a:p>
          <a:p>
            <a:pPr marL="0" indent="0">
              <a:buNone/>
            </a:pPr>
            <a:r>
              <a:rPr lang="en-IN" dirty="0"/>
              <a:t>  </a:t>
            </a:r>
            <a:r>
              <a:rPr lang="en-IN" dirty="0" err="1"/>
              <a:t>this.breed</a:t>
            </a:r>
            <a:r>
              <a:rPr lang="en-IN" dirty="0"/>
              <a:t> = breed;</a:t>
            </a:r>
          </a:p>
          <a:p>
            <a:pPr marL="0" indent="0">
              <a:buNone/>
            </a:pPr>
            <a:r>
              <a:rPr lang="en-IN" dirty="0"/>
              <a:t>}</a:t>
            </a:r>
          </a:p>
        </p:txBody>
      </p:sp>
    </p:spTree>
    <p:extLst>
      <p:ext uri="{BB962C8B-B14F-4D97-AF65-F5344CB8AC3E}">
        <p14:creationId xmlns:p14="http://schemas.microsoft.com/office/powerpoint/2010/main" val="127062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7BFD-742B-1C53-295E-5E3D42C9031B}"/>
              </a:ext>
            </a:extLst>
          </p:cNvPr>
          <p:cNvSpPr>
            <a:spLocks noGrp="1"/>
          </p:cNvSpPr>
          <p:nvPr>
            <p:ph type="title"/>
          </p:nvPr>
        </p:nvSpPr>
        <p:spPr/>
        <p:txBody>
          <a:bodyPr/>
          <a:lstStyle/>
          <a:p>
            <a:r>
              <a:rPr lang="en-US">
                <a:cs typeface="Arial"/>
              </a:rPr>
              <a:t>Variables</a:t>
            </a:r>
            <a:endParaRPr lang="en-US"/>
          </a:p>
        </p:txBody>
      </p:sp>
      <p:sp>
        <p:nvSpPr>
          <p:cNvPr id="3" name="Content Placeholder 2">
            <a:extLst>
              <a:ext uri="{FF2B5EF4-FFF2-40B4-BE49-F238E27FC236}">
                <a16:creationId xmlns:a16="http://schemas.microsoft.com/office/drawing/2014/main" id="{4252EC0A-2BA5-65A6-AA5D-95D2D240DA33}"/>
              </a:ext>
            </a:extLst>
          </p:cNvPr>
          <p:cNvSpPr>
            <a:spLocks noGrp="1"/>
          </p:cNvSpPr>
          <p:nvPr>
            <p:ph idx="1"/>
          </p:nvPr>
        </p:nvSpPr>
        <p:spPr>
          <a:xfrm>
            <a:off x="423270" y="1124311"/>
            <a:ext cx="11034335" cy="4985204"/>
          </a:xfrm>
        </p:spPr>
        <p:txBody>
          <a:bodyPr vert="horz" lIns="0" tIns="0" rIns="0" bIns="0" spcCol="301752" rtlCol="0" anchor="t">
            <a:noAutofit/>
          </a:bodyPr>
          <a:lstStyle/>
          <a:p>
            <a:r>
              <a:rPr lang="en-US" sz="2000" dirty="0">
                <a:solidFill>
                  <a:srgbClr val="231F20"/>
                </a:solidFill>
                <a:latin typeface="Calibri"/>
                <a:ea typeface="+mn-lt"/>
                <a:cs typeface="+mn-lt"/>
              </a:rPr>
              <a:t>In JavaScript, variables are used to store and manipulate data. They act as containers that hold values of various types, such as numbers, strings, objects, and more. Variables allow you to assign a name to a value so that you can refer to it later in your code.</a:t>
            </a:r>
          </a:p>
          <a:p>
            <a:endParaRPr lang="en-US" sz="2000" dirty="0">
              <a:solidFill>
                <a:srgbClr val="231F20"/>
              </a:solidFill>
              <a:latin typeface="Calibri"/>
              <a:ea typeface="Calibri"/>
              <a:cs typeface="Arial"/>
            </a:endParaRPr>
          </a:p>
          <a:p>
            <a:r>
              <a:rPr lang="en-US" sz="2000" dirty="0">
                <a:solidFill>
                  <a:srgbClr val="231F20"/>
                </a:solidFill>
                <a:latin typeface="Calibri"/>
                <a:ea typeface="+mn-lt"/>
                <a:cs typeface="+mn-lt"/>
              </a:rPr>
              <a:t>To declare a variable in JavaScript, you use the</a:t>
            </a:r>
            <a:r>
              <a:rPr lang="en-US" sz="2000" b="1" dirty="0">
                <a:solidFill>
                  <a:srgbClr val="231F20"/>
                </a:solidFill>
                <a:latin typeface="Calibri"/>
                <a:ea typeface="+mn-lt"/>
                <a:cs typeface="+mn-lt"/>
              </a:rPr>
              <a:t> </a:t>
            </a:r>
            <a:r>
              <a:rPr lang="en-US" sz="2000" b="1" dirty="0">
                <a:latin typeface="Calibri"/>
                <a:cs typeface="Arial"/>
              </a:rPr>
              <a:t>var</a:t>
            </a:r>
            <a:r>
              <a:rPr lang="en-US" sz="2000" b="1" dirty="0">
                <a:solidFill>
                  <a:srgbClr val="231F20"/>
                </a:solidFill>
                <a:latin typeface="Calibri"/>
                <a:ea typeface="+mn-lt"/>
                <a:cs typeface="+mn-lt"/>
              </a:rPr>
              <a:t>, </a:t>
            </a:r>
            <a:r>
              <a:rPr lang="en-US" sz="2000" b="1" dirty="0">
                <a:latin typeface="Calibri"/>
                <a:cs typeface="Arial"/>
              </a:rPr>
              <a:t>let</a:t>
            </a:r>
            <a:r>
              <a:rPr lang="en-US" sz="2000" dirty="0">
                <a:solidFill>
                  <a:srgbClr val="231F20"/>
                </a:solidFill>
                <a:latin typeface="Calibri"/>
                <a:ea typeface="+mn-lt"/>
                <a:cs typeface="+mn-lt"/>
              </a:rPr>
              <a:t>, or </a:t>
            </a:r>
            <a:r>
              <a:rPr lang="en-US" sz="2000" b="1" dirty="0">
                <a:latin typeface="Calibri"/>
                <a:cs typeface="Arial"/>
              </a:rPr>
              <a:t>const</a:t>
            </a:r>
            <a:r>
              <a:rPr lang="en-US" sz="2000" dirty="0">
                <a:solidFill>
                  <a:srgbClr val="231F20"/>
                </a:solidFill>
                <a:latin typeface="Calibri"/>
                <a:ea typeface="+mn-lt"/>
                <a:cs typeface="+mn-lt"/>
              </a:rPr>
              <a:t> keyword, followed by the variable name. For example:</a:t>
            </a:r>
          </a:p>
          <a:p>
            <a:pPr>
              <a:buNone/>
            </a:pPr>
            <a:r>
              <a:rPr lang="en-US" sz="2000" dirty="0">
                <a:ea typeface="+mn-lt"/>
                <a:cs typeface="+mn-lt"/>
              </a:rPr>
              <a:t>                                       </a:t>
            </a:r>
            <a:r>
              <a:rPr lang="en-US" sz="2000" b="1" dirty="0">
                <a:ea typeface="+mn-lt"/>
                <a:cs typeface="+mn-lt"/>
              </a:rPr>
              <a:t> var age;</a:t>
            </a:r>
            <a:endParaRPr lang="en-US" sz="2000" b="1" dirty="0">
              <a:cs typeface="Arial"/>
            </a:endParaRPr>
          </a:p>
          <a:p>
            <a:pPr>
              <a:buNone/>
            </a:pPr>
            <a:r>
              <a:rPr lang="en-US" sz="2000" b="1" dirty="0">
                <a:ea typeface="+mn-lt"/>
                <a:cs typeface="+mn-lt"/>
              </a:rPr>
              <a:t>                                       let name;</a:t>
            </a:r>
            <a:endParaRPr lang="en-US" sz="2000" b="1" dirty="0">
              <a:cs typeface="Arial"/>
            </a:endParaRPr>
          </a:p>
          <a:p>
            <a:pPr>
              <a:buNone/>
            </a:pPr>
            <a:r>
              <a:rPr lang="en-US" sz="2000" b="1" dirty="0">
                <a:ea typeface="+mn-lt"/>
                <a:cs typeface="+mn-lt"/>
              </a:rPr>
              <a:t>                                       const PI = 3.14159;</a:t>
            </a:r>
            <a:endParaRPr lang="en-US" sz="2000" b="1" dirty="0">
              <a:cs typeface="Arial"/>
            </a:endParaRPr>
          </a:p>
          <a:p>
            <a:pPr marL="342900" indent="-342900"/>
            <a:r>
              <a:rPr lang="en-US" sz="2000" dirty="0">
                <a:solidFill>
                  <a:srgbClr val="231F20"/>
                </a:solidFill>
                <a:latin typeface="Calibri"/>
                <a:ea typeface="+mn-lt"/>
                <a:cs typeface="Calibri"/>
              </a:rPr>
              <a:t>The </a:t>
            </a:r>
            <a:r>
              <a:rPr lang="en-US" sz="2000" b="1" dirty="0">
                <a:latin typeface="Calibri"/>
                <a:cs typeface="Calibri"/>
              </a:rPr>
              <a:t>var</a:t>
            </a:r>
            <a:r>
              <a:rPr lang="en-US" sz="2000" b="1" dirty="0">
                <a:solidFill>
                  <a:srgbClr val="231F20"/>
                </a:solidFill>
                <a:latin typeface="Calibri"/>
                <a:ea typeface="+mn-lt"/>
                <a:cs typeface="Calibri"/>
              </a:rPr>
              <a:t> </a:t>
            </a:r>
            <a:r>
              <a:rPr lang="en-US" sz="2000" dirty="0">
                <a:solidFill>
                  <a:srgbClr val="231F20"/>
                </a:solidFill>
                <a:latin typeface="Calibri"/>
                <a:ea typeface="+mn-lt"/>
                <a:cs typeface="Calibri"/>
              </a:rPr>
              <a:t>keyword was traditionally used to declare variables in JavaScript, but with the introduction of ES6 (ECMAScript 2015), the </a:t>
            </a:r>
            <a:r>
              <a:rPr lang="en-US" sz="2000" b="1" dirty="0">
                <a:latin typeface="Calibri"/>
                <a:cs typeface="Calibri"/>
              </a:rPr>
              <a:t>let</a:t>
            </a:r>
            <a:r>
              <a:rPr lang="en-US" sz="2000" b="1" dirty="0">
                <a:solidFill>
                  <a:srgbClr val="231F20"/>
                </a:solidFill>
                <a:latin typeface="Calibri"/>
                <a:ea typeface="+mn-lt"/>
                <a:cs typeface="Calibri"/>
              </a:rPr>
              <a:t> </a:t>
            </a:r>
            <a:r>
              <a:rPr lang="en-US" sz="2000" dirty="0">
                <a:solidFill>
                  <a:srgbClr val="231F20"/>
                </a:solidFill>
                <a:latin typeface="Calibri"/>
                <a:ea typeface="+mn-lt"/>
                <a:cs typeface="Calibri"/>
              </a:rPr>
              <a:t>and </a:t>
            </a:r>
            <a:r>
              <a:rPr lang="en-US" sz="2000" b="1" dirty="0">
                <a:latin typeface="Calibri"/>
                <a:cs typeface="Calibri"/>
              </a:rPr>
              <a:t>const</a:t>
            </a:r>
            <a:r>
              <a:rPr lang="en-US" sz="2000" b="1" dirty="0">
                <a:solidFill>
                  <a:srgbClr val="231F20"/>
                </a:solidFill>
                <a:latin typeface="Calibri"/>
                <a:ea typeface="+mn-lt"/>
                <a:cs typeface="Calibri"/>
              </a:rPr>
              <a:t> </a:t>
            </a:r>
            <a:r>
              <a:rPr lang="en-US" sz="2000" dirty="0">
                <a:solidFill>
                  <a:srgbClr val="231F20"/>
                </a:solidFill>
                <a:latin typeface="Calibri"/>
                <a:ea typeface="+mn-lt"/>
                <a:cs typeface="Calibri"/>
              </a:rPr>
              <a:t>keywords were added. It's generally recommended to use </a:t>
            </a:r>
            <a:r>
              <a:rPr lang="en-US" sz="2000" b="1" dirty="0">
                <a:latin typeface="Calibri"/>
                <a:cs typeface="Calibri"/>
              </a:rPr>
              <a:t>let</a:t>
            </a:r>
            <a:r>
              <a:rPr lang="en-US" sz="2000" b="1" dirty="0">
                <a:solidFill>
                  <a:srgbClr val="231F20"/>
                </a:solidFill>
                <a:latin typeface="Calibri"/>
                <a:ea typeface="+mn-lt"/>
                <a:cs typeface="Calibri"/>
              </a:rPr>
              <a:t> </a:t>
            </a:r>
            <a:r>
              <a:rPr lang="en-US" sz="2000" dirty="0">
                <a:solidFill>
                  <a:srgbClr val="231F20"/>
                </a:solidFill>
                <a:latin typeface="Calibri"/>
                <a:ea typeface="+mn-lt"/>
                <a:cs typeface="Calibri"/>
              </a:rPr>
              <a:t>and </a:t>
            </a:r>
            <a:r>
              <a:rPr lang="en-US" sz="2000" b="1" dirty="0">
                <a:latin typeface="Calibri"/>
                <a:cs typeface="Calibri"/>
              </a:rPr>
              <a:t>const</a:t>
            </a:r>
            <a:r>
              <a:rPr lang="en-US" sz="2000" b="1" dirty="0">
                <a:solidFill>
                  <a:srgbClr val="231F20"/>
                </a:solidFill>
                <a:latin typeface="Calibri"/>
                <a:ea typeface="+mn-lt"/>
                <a:cs typeface="Calibri"/>
              </a:rPr>
              <a:t> </a:t>
            </a:r>
            <a:r>
              <a:rPr lang="en-US" sz="2000" dirty="0">
                <a:solidFill>
                  <a:srgbClr val="231F20"/>
                </a:solidFill>
                <a:latin typeface="Calibri"/>
                <a:ea typeface="+mn-lt"/>
                <a:cs typeface="Calibri"/>
              </a:rPr>
              <a:t>instead of </a:t>
            </a:r>
            <a:r>
              <a:rPr lang="en-US" sz="2000" b="1" dirty="0">
                <a:latin typeface="Calibri"/>
                <a:cs typeface="Calibri"/>
              </a:rPr>
              <a:t>var</a:t>
            </a:r>
            <a:r>
              <a:rPr lang="en-US" sz="2000" dirty="0">
                <a:solidFill>
                  <a:srgbClr val="231F20"/>
                </a:solidFill>
                <a:latin typeface="Calibri"/>
                <a:ea typeface="+mn-lt"/>
                <a:cs typeface="Calibri"/>
              </a:rPr>
              <a:t>, as they have better scoping rules and block-lev</a:t>
            </a:r>
            <a:r>
              <a:rPr lang="en-US" sz="1900" dirty="0">
                <a:solidFill>
                  <a:srgbClr val="231F20"/>
                </a:solidFill>
                <a:latin typeface="Calibri"/>
                <a:ea typeface="+mn-lt"/>
                <a:cs typeface="Calibri"/>
              </a:rPr>
              <a:t>el scope.</a:t>
            </a:r>
            <a:endParaRPr lang="en-US" sz="1900" dirty="0">
              <a:solidFill>
                <a:srgbClr val="231F20"/>
              </a:solidFill>
              <a:latin typeface="Calibri"/>
              <a:ea typeface="Calibri"/>
              <a:cs typeface="Calibri"/>
            </a:endParaRPr>
          </a:p>
          <a:p>
            <a:pPr marL="0" indent="0">
              <a:buNone/>
            </a:pPr>
            <a:endParaRPr lang="en-US" sz="2000" dirty="0">
              <a:solidFill>
                <a:srgbClr val="231F20"/>
              </a:solidFill>
              <a:latin typeface="Calibri"/>
              <a:ea typeface="Calibri"/>
              <a:cs typeface="Arial"/>
            </a:endParaRPr>
          </a:p>
          <a:p>
            <a:pPr marL="0" indent="0">
              <a:buNone/>
            </a:pPr>
            <a:endParaRPr lang="en-US" sz="2000" dirty="0">
              <a:solidFill>
                <a:srgbClr val="231F20"/>
              </a:solidFill>
              <a:latin typeface="Calibri"/>
              <a:ea typeface="Calibri"/>
              <a:cs typeface="Arial"/>
            </a:endParaRPr>
          </a:p>
          <a:p>
            <a:endParaRPr lang="en-US" sz="2000" dirty="0">
              <a:solidFill>
                <a:srgbClr val="231F20"/>
              </a:solidFill>
              <a:latin typeface="Calibri"/>
              <a:ea typeface="Calibri"/>
              <a:cs typeface="Arial"/>
            </a:endParaRPr>
          </a:p>
        </p:txBody>
      </p:sp>
    </p:spTree>
    <p:extLst>
      <p:ext uri="{BB962C8B-B14F-4D97-AF65-F5344CB8AC3E}">
        <p14:creationId xmlns:p14="http://schemas.microsoft.com/office/powerpoint/2010/main" val="289929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39EAA-7CB2-45D7-A75E-7EDCF1B0C944}"/>
              </a:ext>
            </a:extLst>
          </p:cNvPr>
          <p:cNvSpPr>
            <a:spLocks noGrp="1"/>
          </p:cNvSpPr>
          <p:nvPr>
            <p:ph idx="1"/>
          </p:nvPr>
        </p:nvSpPr>
        <p:spPr>
          <a:xfrm>
            <a:off x="400692" y="328774"/>
            <a:ext cx="10931704" cy="5700616"/>
          </a:xfrm>
        </p:spPr>
        <p:txBody>
          <a:bodyPr>
            <a:normAutofit fontScale="77500" lnSpcReduction="20000"/>
          </a:bodyPr>
          <a:lstStyle/>
          <a:p>
            <a:pPr marL="0" indent="0">
              <a:buNone/>
            </a:pPr>
            <a:r>
              <a:rPr lang="en-IN" dirty="0" err="1"/>
              <a:t>Dog.prototype</a:t>
            </a:r>
            <a:r>
              <a:rPr lang="en-IN" dirty="0"/>
              <a:t> = </a:t>
            </a:r>
            <a:r>
              <a:rPr lang="en-IN" dirty="0" err="1"/>
              <a:t>Object.create</a:t>
            </a:r>
            <a:r>
              <a:rPr lang="en-IN" dirty="0"/>
              <a:t>(</a:t>
            </a:r>
            <a:r>
              <a:rPr lang="en-IN" dirty="0" err="1"/>
              <a:t>Animal.prototype</a:t>
            </a:r>
            <a:r>
              <a:rPr lang="en-IN" dirty="0"/>
              <a:t>);</a:t>
            </a:r>
          </a:p>
          <a:p>
            <a:pPr marL="0" indent="0">
              <a:buNone/>
            </a:pPr>
            <a:r>
              <a:rPr lang="en-IN" dirty="0" err="1"/>
              <a:t>Dog.prototype.constructor</a:t>
            </a:r>
            <a:r>
              <a:rPr lang="en-IN" dirty="0"/>
              <a:t> = Dog;</a:t>
            </a:r>
          </a:p>
          <a:p>
            <a:pPr marL="0" indent="0">
              <a:buNone/>
            </a:pPr>
            <a:r>
              <a:rPr lang="en-IN" dirty="0" err="1"/>
              <a:t>Dog.prototype.bark</a:t>
            </a:r>
            <a:r>
              <a:rPr lang="en-IN" dirty="0"/>
              <a:t> = function() {</a:t>
            </a:r>
          </a:p>
          <a:p>
            <a:pPr marL="0" indent="0">
              <a:buNone/>
            </a:pPr>
            <a:r>
              <a:rPr lang="en-IN" dirty="0"/>
              <a:t>  console.log("Woof!");</a:t>
            </a:r>
          </a:p>
          <a:p>
            <a:pPr marL="0" indent="0">
              <a:buNone/>
            </a:pPr>
            <a:r>
              <a:rPr lang="en-IN" dirty="0"/>
              <a:t>};</a:t>
            </a:r>
          </a:p>
          <a:p>
            <a:pPr marL="0" indent="0">
              <a:buNone/>
            </a:pPr>
            <a:r>
              <a:rPr lang="en-IN" dirty="0" err="1"/>
              <a:t>const</a:t>
            </a:r>
            <a:r>
              <a:rPr lang="en-IN" dirty="0"/>
              <a:t> </a:t>
            </a:r>
            <a:r>
              <a:rPr lang="en-IN" dirty="0" err="1"/>
              <a:t>myDog</a:t>
            </a:r>
            <a:r>
              <a:rPr lang="en-IN" dirty="0"/>
              <a:t> = new Dog("Max", "Labrador");</a:t>
            </a:r>
          </a:p>
          <a:p>
            <a:pPr marL="0" indent="0">
              <a:buNone/>
            </a:pPr>
            <a:r>
              <a:rPr lang="en-US" b="1" dirty="0"/>
              <a:t>3. Classes (ES6):</a:t>
            </a:r>
          </a:p>
          <a:p>
            <a:pPr marL="0" indent="0">
              <a:buNone/>
            </a:pPr>
            <a:r>
              <a:rPr lang="en-US" dirty="0"/>
              <a:t>ES6 introduced a more convenient syntax for working with classes and objects. Classes in JavaScript provide syntactic sugar over constructor functions and prototypes.</a:t>
            </a:r>
            <a:endParaRPr lang="en-IN" dirty="0"/>
          </a:p>
          <a:p>
            <a:pPr marL="0" indent="0">
              <a:buNone/>
            </a:pPr>
            <a:r>
              <a:rPr lang="en-IN" dirty="0"/>
              <a:t>class Animal {</a:t>
            </a:r>
          </a:p>
          <a:p>
            <a:pPr marL="0" indent="0">
              <a:buNone/>
            </a:pPr>
            <a:r>
              <a:rPr lang="en-IN" dirty="0"/>
              <a:t>  constructor(name) {</a:t>
            </a:r>
          </a:p>
          <a:p>
            <a:pPr marL="0" indent="0">
              <a:buNone/>
            </a:pPr>
            <a:r>
              <a:rPr lang="en-IN" dirty="0"/>
              <a:t>    this.name = name;</a:t>
            </a:r>
          </a:p>
          <a:p>
            <a:pPr marL="0" indent="0">
              <a:buNone/>
            </a:pPr>
            <a:r>
              <a:rPr lang="en-IN" dirty="0"/>
              <a:t>  }</a:t>
            </a:r>
          </a:p>
          <a:p>
            <a:pPr marL="0" indent="0">
              <a:buNone/>
            </a:pPr>
            <a:endParaRPr lang="en-IN" dirty="0"/>
          </a:p>
          <a:p>
            <a:pPr marL="0" indent="0">
              <a:buNone/>
            </a:pPr>
            <a:r>
              <a:rPr lang="en-IN" dirty="0"/>
              <a:t>  </a:t>
            </a:r>
            <a:r>
              <a:rPr lang="en-IN" dirty="0" err="1"/>
              <a:t>sayName</a:t>
            </a:r>
            <a:r>
              <a:rPr lang="en-IN" dirty="0"/>
              <a:t>() {</a:t>
            </a:r>
          </a:p>
          <a:p>
            <a:pPr marL="0" indent="0">
              <a:buNone/>
            </a:pPr>
            <a:r>
              <a:rPr lang="en-IN" dirty="0"/>
              <a:t>    console.log(`My name is ${this.name}.`);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53596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BF7CB-602D-4222-9C10-B3BAB537EFF8}"/>
              </a:ext>
            </a:extLst>
          </p:cNvPr>
          <p:cNvSpPr>
            <a:spLocks noGrp="1"/>
          </p:cNvSpPr>
          <p:nvPr>
            <p:ph idx="1"/>
          </p:nvPr>
        </p:nvSpPr>
        <p:spPr>
          <a:xfrm>
            <a:off x="421239" y="400692"/>
            <a:ext cx="10993349" cy="5680068"/>
          </a:xfrm>
        </p:spPr>
        <p:txBody>
          <a:bodyPr>
            <a:normAutofit/>
          </a:bodyPr>
          <a:lstStyle/>
          <a:p>
            <a:pPr marL="0" indent="0">
              <a:buNone/>
            </a:pPr>
            <a:r>
              <a:rPr lang="en-IN" dirty="0"/>
              <a:t>class Dog extends Animal {</a:t>
            </a:r>
          </a:p>
          <a:p>
            <a:pPr marL="0" indent="0">
              <a:buNone/>
            </a:pPr>
            <a:r>
              <a:rPr lang="en-IN" dirty="0"/>
              <a:t>  constructor(name, breed) {</a:t>
            </a:r>
          </a:p>
          <a:p>
            <a:pPr marL="0" indent="0">
              <a:buNone/>
            </a:pPr>
            <a:r>
              <a:rPr lang="en-IN" dirty="0"/>
              <a:t>    super(name);</a:t>
            </a:r>
          </a:p>
          <a:p>
            <a:pPr marL="0" indent="0">
              <a:buNone/>
            </a:pPr>
            <a:r>
              <a:rPr lang="en-IN" dirty="0"/>
              <a:t>    </a:t>
            </a:r>
            <a:r>
              <a:rPr lang="en-IN" dirty="0" err="1"/>
              <a:t>this.breed</a:t>
            </a:r>
            <a:r>
              <a:rPr lang="en-IN" dirty="0"/>
              <a:t> = breed;</a:t>
            </a:r>
          </a:p>
          <a:p>
            <a:pPr marL="0" indent="0">
              <a:buNone/>
            </a:pPr>
            <a:r>
              <a:rPr lang="en-IN" dirty="0"/>
              <a:t>  }</a:t>
            </a:r>
          </a:p>
          <a:p>
            <a:pPr marL="0" indent="0">
              <a:buNone/>
            </a:pPr>
            <a:r>
              <a:rPr lang="en-IN" dirty="0"/>
              <a:t> bark() {</a:t>
            </a:r>
          </a:p>
          <a:p>
            <a:pPr marL="0" indent="0">
              <a:buNone/>
            </a:pPr>
            <a:r>
              <a:rPr lang="en-IN" dirty="0"/>
              <a:t>    console.log("Woof!");</a:t>
            </a:r>
          </a:p>
          <a:p>
            <a:pPr marL="0" indent="0">
              <a:buNone/>
            </a:pPr>
            <a:r>
              <a:rPr lang="en-IN" dirty="0"/>
              <a:t>  }</a:t>
            </a:r>
          </a:p>
          <a:p>
            <a:pPr marL="0" indent="0">
              <a:buNone/>
            </a:pPr>
            <a:r>
              <a:rPr lang="en-IN" dirty="0"/>
              <a:t>}</a:t>
            </a:r>
          </a:p>
          <a:p>
            <a:pPr marL="0" indent="0">
              <a:buNone/>
            </a:pPr>
            <a:r>
              <a:rPr lang="en-IN" dirty="0" err="1"/>
              <a:t>const</a:t>
            </a:r>
            <a:r>
              <a:rPr lang="en-IN" dirty="0"/>
              <a:t> </a:t>
            </a:r>
            <a:r>
              <a:rPr lang="en-IN" dirty="0" err="1"/>
              <a:t>myDog</a:t>
            </a:r>
            <a:r>
              <a:rPr lang="en-IN" dirty="0"/>
              <a:t> = new Dog("Max", "Labrador");</a:t>
            </a:r>
          </a:p>
          <a:p>
            <a:pPr marL="0" indent="0">
              <a:buNone/>
            </a:pPr>
            <a:r>
              <a:rPr lang="en-IN" b="1" dirty="0"/>
              <a:t>4. Encapsulation and Access Modifiers:</a:t>
            </a:r>
          </a:p>
          <a:p>
            <a:pPr marL="0" indent="0">
              <a:buNone/>
            </a:pPr>
            <a:r>
              <a:rPr lang="en-US" dirty="0"/>
              <a:t>JavaScript does not have built-in access modifiers like private or protected, but you can achieve encapsulation by using closure and naming conventions.</a:t>
            </a:r>
          </a:p>
          <a:p>
            <a:pPr marL="0" indent="0">
              <a:buNone/>
            </a:pPr>
            <a:endParaRPr lang="en-US" dirty="0"/>
          </a:p>
          <a:p>
            <a:pPr marL="0" indent="0">
              <a:buNone/>
            </a:pPr>
            <a:endParaRPr lang="en-IN" b="1" dirty="0"/>
          </a:p>
        </p:txBody>
      </p:sp>
    </p:spTree>
    <p:extLst>
      <p:ext uri="{BB962C8B-B14F-4D97-AF65-F5344CB8AC3E}">
        <p14:creationId xmlns:p14="http://schemas.microsoft.com/office/powerpoint/2010/main" val="207234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A1162-2EF7-4352-AB8E-4270E2CC977F}"/>
              </a:ext>
            </a:extLst>
          </p:cNvPr>
          <p:cNvSpPr>
            <a:spLocks noGrp="1"/>
          </p:cNvSpPr>
          <p:nvPr>
            <p:ph idx="1"/>
          </p:nvPr>
        </p:nvSpPr>
        <p:spPr>
          <a:xfrm>
            <a:off x="390418" y="441789"/>
            <a:ext cx="11116638" cy="5638971"/>
          </a:xfrm>
        </p:spPr>
        <p:txBody>
          <a:bodyPr>
            <a:normAutofit/>
          </a:bodyPr>
          <a:lstStyle/>
          <a:p>
            <a:r>
              <a:rPr lang="en-IN" b="1" dirty="0"/>
              <a:t>Private Variables (Using Closure):</a:t>
            </a:r>
          </a:p>
          <a:p>
            <a:pPr marL="0" indent="0">
              <a:buNone/>
            </a:pPr>
            <a:r>
              <a:rPr lang="en-US" dirty="0"/>
              <a:t>function Counter() {</a:t>
            </a:r>
          </a:p>
          <a:p>
            <a:pPr marL="0" indent="0">
              <a:buNone/>
            </a:pPr>
            <a:r>
              <a:rPr lang="en-US" dirty="0"/>
              <a:t>  let count = 0;</a:t>
            </a:r>
          </a:p>
          <a:p>
            <a:pPr marL="0" indent="0">
              <a:buNone/>
            </a:pPr>
            <a:r>
              <a:rPr lang="en-US" dirty="0"/>
              <a:t>  </a:t>
            </a:r>
            <a:r>
              <a:rPr lang="en-US" dirty="0" err="1"/>
              <a:t>this.increment</a:t>
            </a:r>
            <a:r>
              <a:rPr lang="en-US" dirty="0"/>
              <a:t> = function() {</a:t>
            </a:r>
          </a:p>
          <a:p>
            <a:pPr marL="0" indent="0">
              <a:buNone/>
            </a:pPr>
            <a:r>
              <a:rPr lang="en-US" dirty="0"/>
              <a:t>    count++;</a:t>
            </a:r>
          </a:p>
          <a:p>
            <a:pPr marL="0" indent="0">
              <a:buNone/>
            </a:pPr>
            <a:r>
              <a:rPr lang="en-US" dirty="0"/>
              <a:t>  };</a:t>
            </a:r>
          </a:p>
          <a:p>
            <a:pPr marL="0" indent="0">
              <a:buNone/>
            </a:pPr>
            <a:r>
              <a:rPr lang="en-US" dirty="0"/>
              <a:t>  </a:t>
            </a:r>
            <a:r>
              <a:rPr lang="en-US" dirty="0" err="1"/>
              <a:t>this.getCount</a:t>
            </a:r>
            <a:r>
              <a:rPr lang="en-US" dirty="0"/>
              <a:t> = function() {</a:t>
            </a:r>
          </a:p>
          <a:p>
            <a:pPr marL="0" indent="0">
              <a:buNone/>
            </a:pPr>
            <a:r>
              <a:rPr lang="en-US" dirty="0"/>
              <a:t>    return count;</a:t>
            </a:r>
          </a:p>
          <a:p>
            <a:pPr marL="0" indent="0">
              <a:buNone/>
            </a:pPr>
            <a:r>
              <a:rPr lang="en-US" dirty="0"/>
              <a:t>  };</a:t>
            </a:r>
          </a:p>
          <a:p>
            <a:pPr marL="0" indent="0">
              <a:buNone/>
            </a:pPr>
            <a:r>
              <a:rPr lang="en-US" dirty="0"/>
              <a:t>}</a:t>
            </a:r>
          </a:p>
          <a:p>
            <a:pPr marL="0" indent="0">
              <a:buNone/>
            </a:pPr>
            <a:r>
              <a:rPr lang="en-US" dirty="0"/>
              <a:t>const counter = new Counter();</a:t>
            </a:r>
          </a:p>
          <a:p>
            <a:pPr marL="0" indent="0">
              <a:buNone/>
            </a:pPr>
            <a:r>
              <a:rPr lang="en-US" dirty="0" err="1"/>
              <a:t>counter.increment</a:t>
            </a:r>
            <a:r>
              <a:rPr lang="en-US" dirty="0"/>
              <a:t>();</a:t>
            </a:r>
          </a:p>
          <a:p>
            <a:pPr marL="0" indent="0">
              <a:buNone/>
            </a:pPr>
            <a:r>
              <a:rPr lang="en-US" dirty="0"/>
              <a:t>console.log(</a:t>
            </a:r>
            <a:r>
              <a:rPr lang="en-US" dirty="0" err="1"/>
              <a:t>counter.getCount</a:t>
            </a:r>
            <a:r>
              <a:rPr lang="en-US" dirty="0"/>
              <a:t>());</a:t>
            </a:r>
          </a:p>
          <a:p>
            <a:endParaRPr lang="en-IN" b="1" dirty="0"/>
          </a:p>
        </p:txBody>
      </p:sp>
    </p:spTree>
    <p:extLst>
      <p:ext uri="{BB962C8B-B14F-4D97-AF65-F5344CB8AC3E}">
        <p14:creationId xmlns:p14="http://schemas.microsoft.com/office/powerpoint/2010/main" val="376481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D94A01-2ED9-43F3-94C4-648F4D8E9797}"/>
              </a:ext>
            </a:extLst>
          </p:cNvPr>
          <p:cNvSpPr>
            <a:spLocks noGrp="1"/>
          </p:cNvSpPr>
          <p:nvPr>
            <p:ph idx="1"/>
          </p:nvPr>
        </p:nvSpPr>
        <p:spPr>
          <a:xfrm>
            <a:off x="400050" y="379413"/>
            <a:ext cx="11179175" cy="5700712"/>
          </a:xfrm>
        </p:spPr>
        <p:txBody>
          <a:bodyPr>
            <a:normAutofit lnSpcReduction="10000"/>
          </a:bodyPr>
          <a:lstStyle/>
          <a:p>
            <a:pPr marL="0" indent="0">
              <a:buNone/>
            </a:pPr>
            <a:r>
              <a:rPr lang="en-US" b="1" dirty="0"/>
              <a:t>5.Polymorphism and Method Overriding:</a:t>
            </a:r>
          </a:p>
          <a:p>
            <a:r>
              <a:rPr lang="en-US" dirty="0"/>
              <a:t>JavaScript allows for polymorphic behavior, where objects of different types can be treated as instances of a common parent class or interface. Method overriding can be achieved by defining a method with the same name in the child class.</a:t>
            </a:r>
          </a:p>
          <a:p>
            <a:endParaRPr lang="en-US" dirty="0"/>
          </a:p>
          <a:p>
            <a:pPr marL="0" indent="0">
              <a:buNone/>
            </a:pPr>
            <a:r>
              <a:rPr lang="en-US" b="1" dirty="0"/>
              <a:t>6. Modules:</a:t>
            </a:r>
          </a:p>
          <a:p>
            <a:r>
              <a:rPr lang="en-US" dirty="0"/>
              <a:t>Modules help in organizing code and encapsulating related functionality. ES6 introduced native support for modules, allowing you to export and import classes, functions, or variables.</a:t>
            </a:r>
          </a:p>
          <a:p>
            <a:pPr marL="0" indent="0">
              <a:buNone/>
            </a:pPr>
            <a:r>
              <a:rPr lang="en-IN" dirty="0"/>
              <a:t>// In module1.js</a:t>
            </a:r>
          </a:p>
          <a:p>
            <a:pPr marL="0" indent="0">
              <a:buNone/>
            </a:pPr>
            <a:r>
              <a:rPr lang="en-IN" dirty="0"/>
              <a:t>export class Circle {</a:t>
            </a:r>
          </a:p>
          <a:p>
            <a:pPr marL="0" indent="0">
              <a:buNone/>
            </a:pPr>
            <a:r>
              <a:rPr lang="en-IN" dirty="0"/>
              <a:t>  // Class definition</a:t>
            </a:r>
          </a:p>
          <a:p>
            <a:pPr marL="0" indent="0">
              <a:buNone/>
            </a:pPr>
            <a:r>
              <a:rPr lang="en-IN" dirty="0"/>
              <a:t>}</a:t>
            </a:r>
          </a:p>
          <a:p>
            <a:pPr marL="0" indent="0">
              <a:buNone/>
            </a:pPr>
            <a:endParaRPr lang="en-IN" dirty="0"/>
          </a:p>
          <a:p>
            <a:pPr marL="0" indent="0">
              <a:buNone/>
            </a:pPr>
            <a:r>
              <a:rPr lang="en-IN" dirty="0"/>
              <a:t>// In module2.js</a:t>
            </a:r>
          </a:p>
          <a:p>
            <a:pPr marL="0" indent="0">
              <a:buNone/>
            </a:pPr>
            <a:r>
              <a:rPr lang="en-IN" dirty="0"/>
              <a:t>import { Circle } from './module1.js';</a:t>
            </a:r>
          </a:p>
          <a:p>
            <a:endParaRPr lang="en-IN" dirty="0"/>
          </a:p>
        </p:txBody>
      </p:sp>
    </p:spTree>
    <p:extLst>
      <p:ext uri="{BB962C8B-B14F-4D97-AF65-F5344CB8AC3E}">
        <p14:creationId xmlns:p14="http://schemas.microsoft.com/office/powerpoint/2010/main" val="13365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Error Handling </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2008909"/>
            <a:ext cx="11607338" cy="4071851"/>
          </a:xfrm>
        </p:spPr>
        <p:txBody>
          <a:bodyPr vert="horz" lIns="0" tIns="0" rIns="0" bIns="0" spcCol="301752" rtlCol="0" anchor="t">
            <a:noAutofit/>
          </a:bodyPr>
          <a:lstStyle/>
          <a:p>
            <a:r>
              <a:rPr lang="en-US" sz="2400">
                <a:solidFill>
                  <a:srgbClr val="000000"/>
                </a:solidFill>
                <a:latin typeface="Calibri"/>
                <a:ea typeface="+mn-lt"/>
                <a:cs typeface="+mn-lt"/>
              </a:rPr>
              <a:t>Error handling is crucial for managing and responding to errors or exceptions that occur during the execution of a program.</a:t>
            </a:r>
          </a:p>
          <a:p>
            <a:r>
              <a:rPr lang="en-US" sz="2400">
                <a:solidFill>
                  <a:srgbClr val="000000"/>
                </a:solidFill>
                <a:latin typeface="Calibri"/>
                <a:ea typeface="+mn-lt"/>
                <a:cs typeface="+mn-lt"/>
              </a:rPr>
              <a:t>Essential for writing robust and reliable code.</a:t>
            </a:r>
            <a:endParaRPr lang="en-US" sz="2400">
              <a:solidFill>
                <a:srgbClr val="000000"/>
              </a:solidFill>
              <a:latin typeface="Calibri"/>
              <a:ea typeface="+mn-lt"/>
              <a:cs typeface="Calibri"/>
            </a:endParaRPr>
          </a:p>
          <a:p>
            <a:r>
              <a:rPr lang="en-US" sz="2400">
                <a:solidFill>
                  <a:srgbClr val="000000"/>
                </a:solidFill>
                <a:latin typeface="Calibri"/>
                <a:ea typeface="+mn-lt"/>
                <a:cs typeface="+mn-lt"/>
              </a:rPr>
              <a:t> Allows you to gracefully handle and recover from unexpected situations or errors that may occur during the execution of your program.</a:t>
            </a:r>
            <a:endParaRPr lang="en-US" sz="2400">
              <a:solidFill>
                <a:srgbClr val="000000"/>
              </a:solidFill>
              <a:latin typeface="Calibri"/>
              <a:ea typeface="Calibri"/>
              <a:cs typeface="Arial"/>
            </a:endParaRPr>
          </a:p>
          <a:p>
            <a:pPr>
              <a:spcBef>
                <a:spcPts val="1000"/>
              </a:spcBef>
            </a:pPr>
            <a:endParaRPr lang="en-US" sz="2400">
              <a:solidFill>
                <a:srgbClr val="000000"/>
              </a:solidFill>
              <a:latin typeface="Calibri"/>
              <a:ea typeface="Calibri"/>
              <a:cs typeface="Arial"/>
            </a:endParaRPr>
          </a:p>
          <a:p>
            <a:endParaRPr lang="en-US" sz="2400" i="1">
              <a:solidFill>
                <a:srgbClr val="000000"/>
              </a:solidFill>
              <a:latin typeface="Calibri"/>
              <a:ea typeface="Calibri"/>
              <a:cs typeface="Arial"/>
            </a:endParaRPr>
          </a:p>
          <a:p>
            <a:endParaRPr lang="en-US" sz="2400">
              <a:solidFill>
                <a:srgbClr val="000000"/>
              </a:solidFill>
              <a:latin typeface="Calibri"/>
              <a:ea typeface="Calibri"/>
              <a:cs typeface="Arial"/>
            </a:endParaRPr>
          </a:p>
        </p:txBody>
      </p:sp>
    </p:spTree>
    <p:extLst>
      <p:ext uri="{BB962C8B-B14F-4D97-AF65-F5344CB8AC3E}">
        <p14:creationId xmlns:p14="http://schemas.microsoft.com/office/powerpoint/2010/main" val="89350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6169-65BF-0759-3939-DBE336ECBA67}"/>
              </a:ext>
            </a:extLst>
          </p:cNvPr>
          <p:cNvSpPr>
            <a:spLocks noGrp="1"/>
          </p:cNvSpPr>
          <p:nvPr>
            <p:ph type="title"/>
          </p:nvPr>
        </p:nvSpPr>
        <p:spPr/>
        <p:txBody>
          <a:bodyPr/>
          <a:lstStyle/>
          <a:p>
            <a:r>
              <a:rPr lang="en-IN">
                <a:cs typeface="Arial"/>
              </a:rPr>
              <a:t>Error Handling (</a:t>
            </a:r>
            <a:r>
              <a:rPr lang="en-IN" err="1">
                <a:cs typeface="Arial"/>
              </a:rPr>
              <a:t>Cont</a:t>
            </a:r>
            <a:r>
              <a:rPr lang="en-IN">
                <a:cs typeface="Arial"/>
              </a:rPr>
              <a:t>)</a:t>
            </a:r>
            <a:br>
              <a:rPr lang="en-IN">
                <a:cs typeface="Arial"/>
              </a:rPr>
            </a:br>
            <a:endParaRPr lang="en-US" b="0">
              <a:cs typeface="Arial"/>
            </a:endParaRPr>
          </a:p>
          <a:p>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717BFE50-6BED-F5F5-1441-3DCF49194CD1}"/>
              </a:ext>
            </a:extLst>
          </p:cNvPr>
          <p:cNvSpPr>
            <a:spLocks noGrp="1"/>
          </p:cNvSpPr>
          <p:nvPr>
            <p:ph idx="1"/>
          </p:nvPr>
        </p:nvSpPr>
        <p:spPr>
          <a:xfrm>
            <a:off x="365760" y="1828800"/>
            <a:ext cx="11039301" cy="4251960"/>
          </a:xfrm>
        </p:spPr>
        <p:txBody>
          <a:bodyPr vert="horz" lIns="0" tIns="0" rIns="0" bIns="0" spcCol="301752" rtlCol="0" anchor="t">
            <a:normAutofit/>
          </a:bodyPr>
          <a:lstStyle/>
          <a:p>
            <a:r>
              <a:rPr lang="en-US" sz="2400">
                <a:solidFill>
                  <a:srgbClr val="000000"/>
                </a:solidFill>
                <a:latin typeface="Calibri"/>
                <a:ea typeface="Calibri"/>
                <a:cs typeface="Calibri"/>
              </a:rPr>
              <a:t>Techniques available to handle errors effectively.</a:t>
            </a:r>
          </a:p>
          <a:p>
            <a:pPr lvl="1"/>
            <a:r>
              <a:rPr lang="en-US" sz="2400">
                <a:solidFill>
                  <a:srgbClr val="000000"/>
                </a:solidFill>
                <a:latin typeface="Calibri"/>
                <a:ea typeface="Calibri"/>
                <a:cs typeface="Calibri"/>
              </a:rPr>
              <a:t>By utilizing error handling with </a:t>
            </a:r>
            <a:r>
              <a:rPr lang="en-US" sz="2400" b="1">
                <a:solidFill>
                  <a:srgbClr val="000000"/>
                </a:solidFill>
                <a:latin typeface="Calibri"/>
                <a:ea typeface="Calibri"/>
                <a:cs typeface="Calibri"/>
              </a:rPr>
              <a:t>try</a:t>
            </a:r>
            <a:r>
              <a:rPr lang="en-US" sz="2400">
                <a:solidFill>
                  <a:srgbClr val="000000"/>
                </a:solidFill>
                <a:latin typeface="Calibri"/>
                <a:ea typeface="Calibri"/>
                <a:cs typeface="Calibri"/>
              </a:rPr>
              <a:t> and </a:t>
            </a:r>
            <a:r>
              <a:rPr lang="en-US" sz="2400" b="1">
                <a:solidFill>
                  <a:srgbClr val="000000"/>
                </a:solidFill>
                <a:latin typeface="Calibri"/>
                <a:ea typeface="Calibri"/>
                <a:cs typeface="Calibri"/>
              </a:rPr>
              <a:t>catch</a:t>
            </a:r>
            <a:r>
              <a:rPr lang="en-US" sz="2400">
                <a:solidFill>
                  <a:srgbClr val="000000"/>
                </a:solidFill>
                <a:latin typeface="Calibri"/>
                <a:ea typeface="Calibri"/>
                <a:cs typeface="Calibri"/>
              </a:rPr>
              <a:t> blocks,</a:t>
            </a:r>
          </a:p>
          <a:p>
            <a:pPr lvl="1"/>
            <a:r>
              <a:rPr lang="en-US" sz="2400">
                <a:solidFill>
                  <a:srgbClr val="000000"/>
                </a:solidFill>
                <a:latin typeface="Calibri"/>
                <a:ea typeface="Calibri"/>
                <a:cs typeface="Calibri"/>
              </a:rPr>
              <a:t> You can gracefully handle errors and prevent them from crashing your program. </a:t>
            </a:r>
          </a:p>
          <a:p>
            <a:pPr lvl="1"/>
            <a:r>
              <a:rPr lang="en-US" sz="2400">
                <a:solidFill>
                  <a:srgbClr val="000000"/>
                </a:solidFill>
                <a:latin typeface="Calibri"/>
                <a:ea typeface="Calibri"/>
                <a:cs typeface="Calibri"/>
              </a:rPr>
              <a:t>It also allows you to provide meaningful error messages or take alternative actions when errors occur. </a:t>
            </a:r>
          </a:p>
          <a:p>
            <a:pPr lvl="1"/>
            <a:r>
              <a:rPr lang="en-US" sz="2400">
                <a:solidFill>
                  <a:srgbClr val="000000"/>
                </a:solidFill>
                <a:latin typeface="Calibri"/>
                <a:ea typeface="Calibri"/>
                <a:cs typeface="Calibri"/>
              </a:rPr>
              <a:t> you can also include a </a:t>
            </a:r>
            <a:r>
              <a:rPr lang="en-US" sz="2400" b="1">
                <a:solidFill>
                  <a:srgbClr val="000000"/>
                </a:solidFill>
                <a:latin typeface="Calibri"/>
                <a:ea typeface="Calibri"/>
                <a:cs typeface="Calibri"/>
              </a:rPr>
              <a:t>finally</a:t>
            </a:r>
            <a:r>
              <a:rPr lang="en-US" sz="2400">
                <a:solidFill>
                  <a:srgbClr val="000000"/>
                </a:solidFill>
                <a:latin typeface="Calibri"/>
                <a:ea typeface="Calibri"/>
                <a:cs typeface="Calibri"/>
              </a:rPr>
              <a:t> block after the </a:t>
            </a:r>
            <a:r>
              <a:rPr lang="en-US" sz="2400" b="1">
                <a:solidFill>
                  <a:srgbClr val="000000"/>
                </a:solidFill>
                <a:latin typeface="Calibri"/>
                <a:ea typeface="Calibri"/>
                <a:cs typeface="Calibri"/>
              </a:rPr>
              <a:t>catch</a:t>
            </a:r>
            <a:r>
              <a:rPr lang="en-US" sz="2400">
                <a:solidFill>
                  <a:srgbClr val="000000"/>
                </a:solidFill>
                <a:latin typeface="Calibri"/>
                <a:ea typeface="Calibri"/>
                <a:cs typeface="Calibri"/>
              </a:rPr>
              <a:t> block to specify code that will always execute, regardless of whether an error occurred or not.</a:t>
            </a:r>
          </a:p>
          <a:p>
            <a:endParaRPr lang="en-US" sz="2400">
              <a:solidFill>
                <a:srgbClr val="000000"/>
              </a:solidFill>
              <a:latin typeface="Calibri"/>
              <a:ea typeface="Calibri"/>
              <a:cs typeface="Arial"/>
            </a:endParaRPr>
          </a:p>
        </p:txBody>
      </p:sp>
    </p:spTree>
    <p:extLst>
      <p:ext uri="{BB962C8B-B14F-4D97-AF65-F5344CB8AC3E}">
        <p14:creationId xmlns:p14="http://schemas.microsoft.com/office/powerpoint/2010/main" val="47040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Debugging</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828800"/>
            <a:ext cx="11371810" cy="4251960"/>
          </a:xfrm>
        </p:spPr>
        <p:txBody>
          <a:bodyPr vert="horz" lIns="0" tIns="0" rIns="0" bIns="0" spcCol="301752" rtlCol="0" anchor="t">
            <a:normAutofit/>
          </a:bodyPr>
          <a:lstStyle/>
          <a:p>
            <a:r>
              <a:rPr lang="en-US" sz="2400">
                <a:solidFill>
                  <a:srgbClr val="000000"/>
                </a:solidFill>
                <a:latin typeface="Calibri"/>
                <a:ea typeface="+mn-lt"/>
                <a:cs typeface="+mn-lt"/>
              </a:rPr>
              <a:t>Debugging in JavaScript is the process of finding and fixing errors or bugs in your code. </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It involves identifying the cause of unexpected behavior or issues and making the necessary corrections. </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It provides various debugging techniques and tools to assist in this process.</a:t>
            </a:r>
            <a:endParaRPr lang="en-US" sz="2400">
              <a:solidFill>
                <a:srgbClr val="000000"/>
              </a:solidFill>
              <a:latin typeface="Calibri"/>
              <a:ea typeface="Calibri"/>
              <a:cs typeface="Calibri"/>
            </a:endParaRPr>
          </a:p>
          <a:p>
            <a:pPr>
              <a:spcBef>
                <a:spcPts val="1000"/>
              </a:spcBef>
            </a:pPr>
            <a:endParaRPr lang="en-US" sz="2400">
              <a:solidFill>
                <a:srgbClr val="000000"/>
              </a:solidFill>
              <a:latin typeface="Calibri"/>
              <a:ea typeface="Calibri"/>
              <a:cs typeface="Calibri"/>
            </a:endParaRPr>
          </a:p>
          <a:p>
            <a:endParaRPr lang="en-US" sz="2400" i="1">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81897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ACE-E4FF-BA3A-E363-91D67EF53DB4}"/>
              </a:ext>
            </a:extLst>
          </p:cNvPr>
          <p:cNvSpPr>
            <a:spLocks noGrp="1"/>
          </p:cNvSpPr>
          <p:nvPr>
            <p:ph type="title"/>
          </p:nvPr>
        </p:nvSpPr>
        <p:spPr/>
        <p:txBody>
          <a:bodyPr/>
          <a:lstStyle/>
          <a:p>
            <a:r>
              <a:rPr lang="en-IN">
                <a:cs typeface="Arial"/>
              </a:rPr>
              <a:t>Debugging(</a:t>
            </a:r>
            <a:r>
              <a:rPr lang="en-IN" err="1">
                <a:cs typeface="Arial"/>
              </a:rPr>
              <a:t>Cont</a:t>
            </a:r>
            <a:r>
              <a:rPr lang="en-IN">
                <a:cs typeface="Arial"/>
              </a:rPr>
              <a:t>)</a:t>
            </a:r>
            <a:endParaRPr lang="en-US"/>
          </a:p>
        </p:txBody>
      </p:sp>
      <p:sp>
        <p:nvSpPr>
          <p:cNvPr id="3" name="Content Placeholder 2">
            <a:extLst>
              <a:ext uri="{FF2B5EF4-FFF2-40B4-BE49-F238E27FC236}">
                <a16:creationId xmlns:a16="http://schemas.microsoft.com/office/drawing/2014/main" id="{D5473C69-2C74-11B5-C68B-A584F9581F7C}"/>
              </a:ext>
            </a:extLst>
          </p:cNvPr>
          <p:cNvSpPr>
            <a:spLocks noGrp="1"/>
          </p:cNvSpPr>
          <p:nvPr>
            <p:ph idx="1"/>
          </p:nvPr>
        </p:nvSpPr>
        <p:spPr>
          <a:xfrm>
            <a:off x="365760" y="1828800"/>
            <a:ext cx="11288683" cy="4736869"/>
          </a:xfrm>
        </p:spPr>
        <p:txBody>
          <a:bodyPr vert="horz" lIns="0" tIns="0" rIns="0" bIns="0" spcCol="301752" rtlCol="0" anchor="t">
            <a:noAutofit/>
          </a:bodyPr>
          <a:lstStyle/>
          <a:p>
            <a:r>
              <a:rPr lang="en-US" sz="2400">
                <a:solidFill>
                  <a:srgbClr val="000000"/>
                </a:solidFill>
                <a:latin typeface="Calibri"/>
                <a:ea typeface="Calibri"/>
                <a:cs typeface="Calibri"/>
              </a:rPr>
              <a:t>Various debugging techniques and tools to assist in this process.</a:t>
            </a:r>
          </a:p>
          <a:p>
            <a:pPr lvl="1"/>
            <a:r>
              <a:rPr lang="en-US" sz="2400" b="1">
                <a:solidFill>
                  <a:srgbClr val="000000"/>
                </a:solidFill>
                <a:latin typeface="Calibri"/>
                <a:ea typeface="+mn-lt"/>
                <a:cs typeface="+mn-lt"/>
              </a:rPr>
              <a:t>console.log():</a:t>
            </a:r>
            <a:r>
              <a:rPr lang="en-US" sz="2400">
                <a:solidFill>
                  <a:srgbClr val="000000"/>
                </a:solidFill>
                <a:latin typeface="Calibri"/>
                <a:ea typeface="+mn-lt"/>
                <a:cs typeface="+mn-lt"/>
              </a:rPr>
              <a:t> </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The simplest and most commonly used debugging technique is to insert console.log() statements in your code to output variable values, messages, or any other information you need.</a:t>
            </a:r>
            <a:endParaRPr lang="en-US" sz="2400">
              <a:solidFill>
                <a:srgbClr val="000000"/>
              </a:solidFill>
              <a:latin typeface="Calibri"/>
              <a:ea typeface="Calibri"/>
              <a:cs typeface="Calibri"/>
            </a:endParaRPr>
          </a:p>
          <a:p>
            <a:pPr lvl="1"/>
            <a:r>
              <a:rPr lang="en-US" sz="2400" b="1">
                <a:solidFill>
                  <a:srgbClr val="000000"/>
                </a:solidFill>
                <a:latin typeface="Calibri"/>
                <a:ea typeface="+mn-lt"/>
                <a:cs typeface="+mn-lt"/>
              </a:rPr>
              <a:t>Browser Developer Tools:</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 Most modern web browsers come with built-in developer tools that provide a range of debugging features.</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These tools include features like breakpoints, step-by-step code execution, variable inspection, call stack analysis, network monitoring, and more.</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Examples include Chrome </a:t>
            </a:r>
            <a:r>
              <a:rPr lang="en-US" sz="2400" err="1">
                <a:solidFill>
                  <a:srgbClr val="000000"/>
                </a:solidFill>
                <a:latin typeface="Calibri"/>
                <a:ea typeface="+mn-lt"/>
                <a:cs typeface="+mn-lt"/>
              </a:rPr>
              <a:t>DevTools</a:t>
            </a:r>
            <a:r>
              <a:rPr lang="en-US" sz="2400">
                <a:solidFill>
                  <a:srgbClr val="000000"/>
                </a:solidFill>
                <a:latin typeface="Calibri"/>
                <a:ea typeface="+mn-lt"/>
                <a:cs typeface="+mn-lt"/>
              </a:rPr>
              <a:t>, Firefox Developer Tools, and Safari Web Inspector.</a:t>
            </a:r>
            <a:endParaRPr lang="en-US" sz="2400">
              <a:solidFill>
                <a:srgbClr val="000000"/>
              </a:solidFill>
              <a:latin typeface="Calibri"/>
              <a:ea typeface="Calibri"/>
              <a:cs typeface="Calibri"/>
            </a:endParaRPr>
          </a:p>
          <a:p>
            <a:pPr marL="182880" lvl="1" indent="0">
              <a:buNone/>
            </a:pPr>
            <a:endParaRPr lang="en-US" sz="2400">
              <a:solidFill>
                <a:srgbClr val="000000"/>
              </a:solidFill>
              <a:latin typeface="Arial"/>
              <a:ea typeface="Calibri"/>
              <a:cs typeface="Arial"/>
            </a:endParaRPr>
          </a:p>
        </p:txBody>
      </p:sp>
    </p:spTree>
    <p:extLst>
      <p:ext uri="{BB962C8B-B14F-4D97-AF65-F5344CB8AC3E}">
        <p14:creationId xmlns:p14="http://schemas.microsoft.com/office/powerpoint/2010/main" val="218953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ACE-E4FF-BA3A-E363-91D67EF53DB4}"/>
              </a:ext>
            </a:extLst>
          </p:cNvPr>
          <p:cNvSpPr>
            <a:spLocks noGrp="1"/>
          </p:cNvSpPr>
          <p:nvPr>
            <p:ph type="title"/>
          </p:nvPr>
        </p:nvSpPr>
        <p:spPr/>
        <p:txBody>
          <a:bodyPr/>
          <a:lstStyle/>
          <a:p>
            <a:r>
              <a:rPr lang="en-IN">
                <a:cs typeface="Arial"/>
              </a:rPr>
              <a:t>Debugging(</a:t>
            </a:r>
            <a:r>
              <a:rPr lang="en-IN" err="1">
                <a:cs typeface="Arial"/>
              </a:rPr>
              <a:t>Cont</a:t>
            </a:r>
            <a:r>
              <a:rPr lang="en-IN">
                <a:cs typeface="Arial"/>
              </a:rPr>
              <a:t>)</a:t>
            </a:r>
            <a:endParaRPr lang="en-US"/>
          </a:p>
        </p:txBody>
      </p:sp>
      <p:sp>
        <p:nvSpPr>
          <p:cNvPr id="3" name="Content Placeholder 2">
            <a:extLst>
              <a:ext uri="{FF2B5EF4-FFF2-40B4-BE49-F238E27FC236}">
                <a16:creationId xmlns:a16="http://schemas.microsoft.com/office/drawing/2014/main" id="{D5473C69-2C74-11B5-C68B-A584F9581F7C}"/>
              </a:ext>
            </a:extLst>
          </p:cNvPr>
          <p:cNvSpPr>
            <a:spLocks noGrp="1"/>
          </p:cNvSpPr>
          <p:nvPr>
            <p:ph idx="1"/>
          </p:nvPr>
        </p:nvSpPr>
        <p:spPr>
          <a:xfrm>
            <a:off x="365760" y="1108364"/>
            <a:ext cx="11690465" cy="4972396"/>
          </a:xfrm>
        </p:spPr>
        <p:txBody>
          <a:bodyPr vert="horz" lIns="0" tIns="0" rIns="0" bIns="0" spcCol="301752" rtlCol="0" anchor="t">
            <a:normAutofit/>
          </a:bodyPr>
          <a:lstStyle/>
          <a:p>
            <a:pPr marL="708660" lvl="1" indent="-342900">
              <a:buChar char="•"/>
            </a:pPr>
            <a:endParaRPr lang="en-US" sz="2400">
              <a:solidFill>
                <a:srgbClr val="000000"/>
              </a:solidFill>
              <a:latin typeface="Calibri"/>
              <a:ea typeface="Calibri"/>
              <a:cs typeface="Calibri"/>
            </a:endParaRPr>
          </a:p>
          <a:p>
            <a:r>
              <a:rPr lang="en-US" sz="2400" b="1">
                <a:solidFill>
                  <a:srgbClr val="000000"/>
                </a:solidFill>
                <a:latin typeface="Calibri"/>
                <a:ea typeface="Calibri"/>
                <a:cs typeface="Arial"/>
              </a:rPr>
              <a:t>Debugger Statement:</a:t>
            </a:r>
            <a:r>
              <a:rPr lang="en-US" sz="2400">
                <a:solidFill>
                  <a:srgbClr val="000000"/>
                </a:solidFill>
                <a:latin typeface="Calibri"/>
                <a:ea typeface="Calibri"/>
                <a:cs typeface="Arial"/>
              </a:rPr>
              <a:t> </a:t>
            </a:r>
            <a:endParaRPr lang="en-US" sz="2400">
              <a:solidFill>
                <a:srgbClr val="000000"/>
              </a:solidFill>
              <a:latin typeface="Calibri"/>
              <a:ea typeface="Calibri"/>
              <a:cs typeface="Calibri"/>
            </a:endParaRPr>
          </a:p>
          <a:p>
            <a:pPr lvl="2"/>
            <a:r>
              <a:rPr lang="en-US" sz="2400">
                <a:solidFill>
                  <a:srgbClr val="000000"/>
                </a:solidFill>
                <a:latin typeface="Calibri"/>
                <a:ea typeface="Calibri"/>
                <a:cs typeface="Arial"/>
              </a:rPr>
              <a:t>The </a:t>
            </a:r>
            <a:r>
              <a:rPr lang="en-US" sz="2400" b="1">
                <a:solidFill>
                  <a:srgbClr val="000000"/>
                </a:solidFill>
                <a:latin typeface="Calibri"/>
                <a:ea typeface="Calibri"/>
                <a:cs typeface="Calibri"/>
              </a:rPr>
              <a:t>debugger</a:t>
            </a:r>
            <a:r>
              <a:rPr lang="en-US" sz="2400">
                <a:solidFill>
                  <a:srgbClr val="000000"/>
                </a:solidFill>
                <a:latin typeface="Calibri"/>
                <a:ea typeface="Calibri"/>
                <a:cs typeface="Arial"/>
              </a:rPr>
              <a:t> statement is a JavaScript keyword that can be inserted directly into your code.</a:t>
            </a:r>
          </a:p>
          <a:p>
            <a:pPr lvl="2"/>
            <a:r>
              <a:rPr lang="en-US" sz="2400">
                <a:solidFill>
                  <a:srgbClr val="000000"/>
                </a:solidFill>
                <a:latin typeface="Calibri"/>
                <a:ea typeface="Calibri"/>
                <a:cs typeface="Arial"/>
              </a:rPr>
              <a:t> When encountered, it triggers the browser's debugger and pauses the code execution, allowing you to inspect variables and step through the code using the developer tools.</a:t>
            </a:r>
          </a:p>
          <a:p>
            <a:pPr marL="525780" lvl="1" indent="-342900">
              <a:buChar char="•"/>
            </a:pPr>
            <a:r>
              <a:rPr lang="en-US" sz="2400" b="1">
                <a:solidFill>
                  <a:srgbClr val="000000"/>
                </a:solidFill>
                <a:latin typeface="Calibri"/>
                <a:ea typeface="Calibri"/>
                <a:cs typeface="Arial"/>
              </a:rPr>
              <a:t>Exception Handling:</a:t>
            </a:r>
          </a:p>
          <a:p>
            <a:pPr lvl="2"/>
            <a:r>
              <a:rPr lang="en-US" sz="2400">
                <a:solidFill>
                  <a:srgbClr val="000000"/>
                </a:solidFill>
                <a:latin typeface="Calibri"/>
                <a:ea typeface="Calibri"/>
                <a:cs typeface="Arial"/>
              </a:rPr>
              <a:t> Exception handling with </a:t>
            </a:r>
            <a:r>
              <a:rPr lang="en-US" sz="2400" b="1">
                <a:solidFill>
                  <a:srgbClr val="000000"/>
                </a:solidFill>
                <a:latin typeface="Calibri"/>
                <a:ea typeface="Calibri"/>
                <a:cs typeface="Calibri"/>
              </a:rPr>
              <a:t>try...catch</a:t>
            </a:r>
            <a:r>
              <a:rPr lang="en-US" sz="2400">
                <a:solidFill>
                  <a:srgbClr val="000000"/>
                </a:solidFill>
                <a:latin typeface="Calibri"/>
                <a:ea typeface="Calibri"/>
                <a:cs typeface="Arial"/>
              </a:rPr>
              <a:t> blocks helps in catching and handling errors gracefully.</a:t>
            </a:r>
          </a:p>
          <a:p>
            <a:pPr lvl="2"/>
            <a:endParaRPr lang="en-US" sz="2400">
              <a:solidFill>
                <a:srgbClr val="000000"/>
              </a:solidFill>
              <a:latin typeface="Calibri"/>
              <a:ea typeface="Calibri"/>
              <a:cs typeface="Calibri"/>
            </a:endParaRPr>
          </a:p>
          <a:p>
            <a:pPr marL="182880" lvl="1" indent="0">
              <a:buNone/>
            </a:pPr>
            <a:endParaRPr lang="en-US" sz="2400">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316489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ACE-E4FF-BA3A-E363-91D67EF53DB4}"/>
              </a:ext>
            </a:extLst>
          </p:cNvPr>
          <p:cNvSpPr>
            <a:spLocks noGrp="1"/>
          </p:cNvSpPr>
          <p:nvPr>
            <p:ph type="title"/>
          </p:nvPr>
        </p:nvSpPr>
        <p:spPr/>
        <p:txBody>
          <a:bodyPr/>
          <a:lstStyle/>
          <a:p>
            <a:r>
              <a:rPr lang="en-IN">
                <a:cs typeface="Arial"/>
              </a:rPr>
              <a:t>Debugging(</a:t>
            </a:r>
            <a:r>
              <a:rPr lang="en-IN" err="1">
                <a:cs typeface="Arial"/>
              </a:rPr>
              <a:t>Cont</a:t>
            </a:r>
            <a:r>
              <a:rPr lang="en-IN">
                <a:cs typeface="Arial"/>
              </a:rPr>
              <a:t>)</a:t>
            </a:r>
            <a:endParaRPr lang="en-US"/>
          </a:p>
        </p:txBody>
      </p:sp>
      <p:sp>
        <p:nvSpPr>
          <p:cNvPr id="3" name="Content Placeholder 2">
            <a:extLst>
              <a:ext uri="{FF2B5EF4-FFF2-40B4-BE49-F238E27FC236}">
                <a16:creationId xmlns:a16="http://schemas.microsoft.com/office/drawing/2014/main" id="{D5473C69-2C74-11B5-C68B-A584F9581F7C}"/>
              </a:ext>
            </a:extLst>
          </p:cNvPr>
          <p:cNvSpPr>
            <a:spLocks noGrp="1"/>
          </p:cNvSpPr>
          <p:nvPr>
            <p:ph idx="1"/>
          </p:nvPr>
        </p:nvSpPr>
        <p:spPr>
          <a:xfrm>
            <a:off x="365760" y="1828800"/>
            <a:ext cx="11371810" cy="4251960"/>
          </a:xfrm>
        </p:spPr>
        <p:txBody>
          <a:bodyPr vert="horz" lIns="0" tIns="0" rIns="0" bIns="0" spcCol="301752" rtlCol="0" anchor="t">
            <a:normAutofit/>
          </a:bodyPr>
          <a:lstStyle/>
          <a:p>
            <a:pPr marL="468630" lvl="1" indent="-285750">
              <a:buChar char="•"/>
            </a:pPr>
            <a:r>
              <a:rPr lang="en-US" sz="2400" b="1">
                <a:solidFill>
                  <a:srgbClr val="000000"/>
                </a:solidFill>
                <a:latin typeface="Calibri"/>
                <a:ea typeface="Calibri"/>
                <a:cs typeface="Calibri"/>
              </a:rPr>
              <a:t>Linting Tools:</a:t>
            </a:r>
            <a:endParaRPr lang="en-US" sz="2400">
              <a:solidFill>
                <a:srgbClr val="000000"/>
              </a:solidFill>
              <a:latin typeface="Calibri"/>
              <a:ea typeface="Calibri"/>
              <a:cs typeface="Calibri"/>
            </a:endParaRPr>
          </a:p>
          <a:p>
            <a:pPr lvl="2"/>
            <a:r>
              <a:rPr lang="en-US" sz="2400">
                <a:solidFill>
                  <a:srgbClr val="000000"/>
                </a:solidFill>
                <a:latin typeface="Calibri"/>
                <a:ea typeface="Calibri"/>
                <a:cs typeface="Calibri"/>
              </a:rPr>
              <a:t> Linting tools like </a:t>
            </a:r>
            <a:r>
              <a:rPr lang="en-US" sz="2400" err="1">
                <a:solidFill>
                  <a:srgbClr val="000000"/>
                </a:solidFill>
                <a:latin typeface="Calibri"/>
                <a:ea typeface="Calibri"/>
                <a:cs typeface="Calibri"/>
              </a:rPr>
              <a:t>ESLint</a:t>
            </a:r>
            <a:r>
              <a:rPr lang="en-US" sz="2400">
                <a:solidFill>
                  <a:srgbClr val="000000"/>
                </a:solidFill>
                <a:latin typeface="Calibri"/>
                <a:ea typeface="Calibri"/>
                <a:cs typeface="Calibri"/>
              </a:rPr>
              <a:t> or </a:t>
            </a:r>
            <a:r>
              <a:rPr lang="en-US" sz="2400" err="1">
                <a:solidFill>
                  <a:srgbClr val="000000"/>
                </a:solidFill>
                <a:latin typeface="Calibri"/>
                <a:ea typeface="Calibri"/>
                <a:cs typeface="Calibri"/>
              </a:rPr>
              <a:t>JSHint</a:t>
            </a:r>
            <a:r>
              <a:rPr lang="en-US" sz="2400">
                <a:solidFill>
                  <a:srgbClr val="000000"/>
                </a:solidFill>
                <a:latin typeface="Calibri"/>
                <a:ea typeface="Calibri"/>
                <a:cs typeface="Calibri"/>
              </a:rPr>
              <a:t> can help identify potential issues or code style violations in your JavaScript code. </a:t>
            </a:r>
          </a:p>
          <a:p>
            <a:pPr lvl="2"/>
            <a:r>
              <a:rPr lang="en-US" sz="2400">
                <a:solidFill>
                  <a:srgbClr val="000000"/>
                </a:solidFill>
                <a:latin typeface="Calibri"/>
                <a:ea typeface="Calibri"/>
                <a:cs typeface="Calibri"/>
              </a:rPr>
              <a:t>They provide warnings and error messages to guide you in fixing these problems, improving code quality, and reducing the chance of bugs.</a:t>
            </a:r>
          </a:p>
          <a:p>
            <a:pPr marL="468630" lvl="1" indent="-285750">
              <a:buChar char="•"/>
            </a:pPr>
            <a:r>
              <a:rPr lang="en-US" sz="2400" b="1">
                <a:solidFill>
                  <a:srgbClr val="000000"/>
                </a:solidFill>
                <a:latin typeface="Calibri"/>
                <a:ea typeface="Calibri"/>
                <a:cs typeface="Calibri"/>
              </a:rPr>
              <a:t>Logging Frameworks:</a:t>
            </a:r>
            <a:endParaRPr lang="en-US" sz="2400">
              <a:solidFill>
                <a:srgbClr val="000000"/>
              </a:solidFill>
              <a:latin typeface="Calibri"/>
              <a:ea typeface="Calibri"/>
              <a:cs typeface="Calibri"/>
            </a:endParaRPr>
          </a:p>
          <a:p>
            <a:pPr lvl="2"/>
            <a:r>
              <a:rPr lang="en-US" sz="2400">
                <a:solidFill>
                  <a:srgbClr val="000000"/>
                </a:solidFill>
                <a:latin typeface="Calibri"/>
                <a:ea typeface="Calibri"/>
                <a:cs typeface="Calibri"/>
              </a:rPr>
              <a:t> Using logging frameworks like log4js or Winston can assist in generating detailed logs during code execution. </a:t>
            </a:r>
          </a:p>
          <a:p>
            <a:pPr lvl="2"/>
            <a:r>
              <a:rPr lang="en-US" sz="2400">
                <a:solidFill>
                  <a:srgbClr val="000000"/>
                </a:solidFill>
                <a:latin typeface="Calibri"/>
                <a:ea typeface="Calibri"/>
                <a:cs typeface="Calibri"/>
              </a:rPr>
              <a:t>These logs can help trace the flow of execution, identify potential issues, and provide valuable insights into the behavior of your code.</a:t>
            </a: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132568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6E863-DF0F-42C5-D798-9E2C5D0823FA}"/>
              </a:ext>
            </a:extLst>
          </p:cNvPr>
          <p:cNvSpPr>
            <a:spLocks noGrp="1"/>
          </p:cNvSpPr>
          <p:nvPr>
            <p:ph idx="1"/>
          </p:nvPr>
        </p:nvSpPr>
        <p:spPr>
          <a:xfrm>
            <a:off x="495156" y="506084"/>
            <a:ext cx="10861807" cy="5387771"/>
          </a:xfrm>
        </p:spPr>
        <p:txBody>
          <a:bodyPr vert="horz" lIns="0" tIns="0" rIns="0" bIns="0" spcCol="301752" rtlCol="0" anchor="t">
            <a:normAutofit/>
          </a:bodyPr>
          <a:lstStyle/>
          <a:p>
            <a:r>
              <a:rPr lang="en-US" sz="2000">
                <a:solidFill>
                  <a:srgbClr val="231F20"/>
                </a:solidFill>
                <a:latin typeface="Calibri"/>
                <a:ea typeface="+mn-lt"/>
                <a:cs typeface="+mn-lt"/>
              </a:rPr>
              <a:t>The </a:t>
            </a:r>
            <a:r>
              <a:rPr lang="en-US" sz="2000" b="1">
                <a:latin typeface="Calibri"/>
                <a:cs typeface="Arial"/>
              </a:rPr>
              <a:t>let</a:t>
            </a:r>
            <a:r>
              <a:rPr lang="en-US" sz="2000">
                <a:solidFill>
                  <a:srgbClr val="231F20"/>
                </a:solidFill>
                <a:latin typeface="Calibri"/>
                <a:ea typeface="+mn-lt"/>
                <a:cs typeface="+mn-lt"/>
              </a:rPr>
              <a:t> keyword allows you to declare variables with block-level scope. Variables declared with </a:t>
            </a:r>
            <a:r>
              <a:rPr lang="en-US" sz="2000" b="1">
                <a:latin typeface="Calibri"/>
                <a:cs typeface="Arial"/>
              </a:rPr>
              <a:t>let</a:t>
            </a:r>
            <a:r>
              <a:rPr lang="en-US" sz="2000">
                <a:solidFill>
                  <a:srgbClr val="231F20"/>
                </a:solidFill>
                <a:latin typeface="Calibri"/>
                <a:ea typeface="+mn-lt"/>
                <a:cs typeface="+mn-lt"/>
              </a:rPr>
              <a:t> are mutable, meaning their values can be changed. For example:</a:t>
            </a:r>
          </a:p>
          <a:p>
            <a:pPr marL="0" indent="0">
              <a:buNone/>
            </a:pPr>
            <a:r>
              <a:rPr lang="en-US" sz="2000">
                <a:ea typeface="+mn-lt"/>
                <a:cs typeface="+mn-lt"/>
              </a:rPr>
              <a:t>                                   </a:t>
            </a:r>
            <a:r>
              <a:rPr lang="en-US" sz="2000" b="1">
                <a:ea typeface="+mn-lt"/>
                <a:cs typeface="+mn-lt"/>
              </a:rPr>
              <a:t>let age = 25;</a:t>
            </a:r>
            <a:endParaRPr lang="en-US" sz="2000" b="1">
              <a:solidFill>
                <a:srgbClr val="231F20"/>
              </a:solidFill>
              <a:latin typeface="Calibri"/>
              <a:cs typeface="Arial"/>
            </a:endParaRPr>
          </a:p>
          <a:p>
            <a:pPr marL="0" indent="0">
              <a:buNone/>
            </a:pPr>
            <a:r>
              <a:rPr lang="en-US" sz="2000" b="1">
                <a:ea typeface="+mn-lt"/>
                <a:cs typeface="+mn-lt"/>
              </a:rPr>
              <a:t>                                   age = 30; // Valid: age can be reassigned</a:t>
            </a:r>
            <a:endParaRPr lang="en-US" b="1">
              <a:cs typeface="Arial"/>
            </a:endParaRPr>
          </a:p>
          <a:p>
            <a:r>
              <a:rPr lang="en-US" sz="2000">
                <a:solidFill>
                  <a:srgbClr val="231F20"/>
                </a:solidFill>
                <a:latin typeface="Calibri"/>
                <a:ea typeface="+mn-lt"/>
                <a:cs typeface="+mn-lt"/>
              </a:rPr>
              <a:t>The</a:t>
            </a:r>
            <a:r>
              <a:rPr lang="en-US" sz="2000" b="1">
                <a:solidFill>
                  <a:srgbClr val="231F20"/>
                </a:solidFill>
                <a:latin typeface="Calibri"/>
                <a:ea typeface="+mn-lt"/>
                <a:cs typeface="+mn-lt"/>
              </a:rPr>
              <a:t> </a:t>
            </a:r>
            <a:r>
              <a:rPr lang="en-US" sz="2000" b="1">
                <a:latin typeface="Calibri"/>
                <a:cs typeface="Arial"/>
              </a:rPr>
              <a:t>const</a:t>
            </a:r>
            <a:r>
              <a:rPr lang="en-US" sz="2000">
                <a:solidFill>
                  <a:srgbClr val="231F20"/>
                </a:solidFill>
                <a:latin typeface="Calibri"/>
                <a:ea typeface="+mn-lt"/>
                <a:cs typeface="+mn-lt"/>
              </a:rPr>
              <a:t> keyword is used to declare variables that have a constant value, meaning their value cannot be changed once assigned. Constants must be initialized when declared, and they have block-level scope as well. For example:</a:t>
            </a:r>
          </a:p>
          <a:p>
            <a:pPr marL="0" indent="0">
              <a:buNone/>
            </a:pPr>
            <a:r>
              <a:rPr lang="en-US" sz="2000">
                <a:ea typeface="+mn-lt"/>
                <a:cs typeface="+mn-lt"/>
              </a:rPr>
              <a:t>                                 </a:t>
            </a:r>
            <a:r>
              <a:rPr lang="en-US" sz="2000" b="1">
                <a:ea typeface="+mn-lt"/>
                <a:cs typeface="+mn-lt"/>
              </a:rPr>
              <a:t>  const PI = 3.14159;</a:t>
            </a:r>
            <a:endParaRPr lang="en-US" sz="2000" b="1">
              <a:solidFill>
                <a:srgbClr val="231F20"/>
              </a:solidFill>
              <a:latin typeface="Calibri"/>
              <a:cs typeface="Arial"/>
            </a:endParaRPr>
          </a:p>
          <a:p>
            <a:pPr marL="0" indent="0">
              <a:buNone/>
            </a:pPr>
            <a:r>
              <a:rPr lang="en-US" sz="2000" b="1">
                <a:ea typeface="+mn-lt"/>
                <a:cs typeface="+mn-lt"/>
              </a:rPr>
              <a:t>                                   PI = 3.14; // Invalid: Cannot reassign a constant</a:t>
            </a:r>
            <a:endParaRPr lang="en-US" b="1">
              <a:cs typeface="Arial"/>
            </a:endParaRPr>
          </a:p>
          <a:p>
            <a:endParaRPr lang="en-US" sz="2000" b="1">
              <a:solidFill>
                <a:srgbClr val="231F20"/>
              </a:solidFill>
              <a:latin typeface="Calibri"/>
              <a:cs typeface="Arial"/>
            </a:endParaRPr>
          </a:p>
        </p:txBody>
      </p:sp>
    </p:spTree>
    <p:extLst>
      <p:ext uri="{BB962C8B-B14F-4D97-AF65-F5344CB8AC3E}">
        <p14:creationId xmlns:p14="http://schemas.microsoft.com/office/powerpoint/2010/main" val="30106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DC29-B473-CF78-B59A-56597AED167D}"/>
              </a:ext>
            </a:extLst>
          </p:cNvPr>
          <p:cNvSpPr>
            <a:spLocks noGrp="1"/>
          </p:cNvSpPr>
          <p:nvPr>
            <p:ph type="title"/>
          </p:nvPr>
        </p:nvSpPr>
        <p:spPr/>
        <p:txBody>
          <a:bodyPr/>
          <a:lstStyle/>
          <a:p>
            <a:r>
              <a:rPr lang="en-IN">
                <a:cs typeface="Arial"/>
              </a:rPr>
              <a:t>Promises </a:t>
            </a:r>
            <a:endParaRPr lang="en-US"/>
          </a:p>
        </p:txBody>
      </p:sp>
      <p:sp>
        <p:nvSpPr>
          <p:cNvPr id="3" name="Content Placeholder 2">
            <a:extLst>
              <a:ext uri="{FF2B5EF4-FFF2-40B4-BE49-F238E27FC236}">
                <a16:creationId xmlns:a16="http://schemas.microsoft.com/office/drawing/2014/main" id="{1B146252-2D0B-15D8-43A5-6990A02F8B9E}"/>
              </a:ext>
            </a:extLst>
          </p:cNvPr>
          <p:cNvSpPr>
            <a:spLocks noGrp="1"/>
          </p:cNvSpPr>
          <p:nvPr>
            <p:ph idx="1"/>
          </p:nvPr>
        </p:nvSpPr>
        <p:spPr>
          <a:xfrm>
            <a:off x="365760" y="1274619"/>
            <a:ext cx="11565774" cy="4806141"/>
          </a:xfrm>
        </p:spPr>
        <p:txBody>
          <a:bodyPr vert="horz" lIns="0" tIns="0" rIns="0" bIns="0" spcCol="301752" rtlCol="0" anchor="t">
            <a:normAutofit/>
          </a:bodyPr>
          <a:lstStyle/>
          <a:p>
            <a:r>
              <a:rPr lang="en-US" sz="2400">
                <a:solidFill>
                  <a:srgbClr val="000000"/>
                </a:solidFill>
                <a:latin typeface="Calibri"/>
                <a:ea typeface="+mn-lt"/>
                <a:cs typeface="+mn-lt"/>
              </a:rPr>
              <a:t>Promises are a way to handle asynchronous operations in JavaScript.</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They represent the eventual completion or failure of an asynchronous operation.</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Promises have three states: pending, fulfilled, or rejected.</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You can create a promise using the </a:t>
            </a:r>
            <a:r>
              <a:rPr lang="en-US" sz="2400" b="1">
                <a:solidFill>
                  <a:srgbClr val="000000"/>
                </a:solidFill>
                <a:latin typeface="Calibri"/>
                <a:ea typeface="Calibri"/>
                <a:cs typeface="Calibri"/>
              </a:rPr>
              <a:t>Promise</a:t>
            </a:r>
            <a:r>
              <a:rPr lang="en-US" sz="2400">
                <a:solidFill>
                  <a:srgbClr val="000000"/>
                </a:solidFill>
                <a:latin typeface="Calibri"/>
                <a:ea typeface="+mn-lt"/>
                <a:cs typeface="+mn-lt"/>
              </a:rPr>
              <a:t> constructor, which takes an executor function as an argument.</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The executor function receives two parameters: </a:t>
            </a:r>
            <a:r>
              <a:rPr lang="en-US" sz="2400" b="1">
                <a:solidFill>
                  <a:srgbClr val="000000"/>
                </a:solidFill>
                <a:latin typeface="Calibri"/>
                <a:ea typeface="Calibri"/>
                <a:cs typeface="Calibri"/>
              </a:rPr>
              <a:t>resolve</a:t>
            </a:r>
            <a:r>
              <a:rPr lang="en-US" sz="2400">
                <a:solidFill>
                  <a:srgbClr val="000000"/>
                </a:solidFill>
                <a:latin typeface="Calibri"/>
                <a:ea typeface="+mn-lt"/>
                <a:cs typeface="+mn-lt"/>
              </a:rPr>
              <a:t> and </a:t>
            </a:r>
            <a:r>
              <a:rPr lang="en-US" sz="2400" b="1">
                <a:solidFill>
                  <a:srgbClr val="000000"/>
                </a:solidFill>
                <a:latin typeface="Calibri"/>
                <a:ea typeface="Calibri"/>
                <a:cs typeface="Calibri"/>
              </a:rPr>
              <a:t>reject</a:t>
            </a:r>
            <a:r>
              <a:rPr lang="en-US" sz="2400">
                <a:solidFill>
                  <a:srgbClr val="000000"/>
                </a:solidFill>
                <a:latin typeface="Calibri"/>
                <a:ea typeface="+mn-lt"/>
                <a:cs typeface="+mn-lt"/>
              </a:rPr>
              <a:t>.</a:t>
            </a:r>
            <a:endParaRPr lang="en-US" sz="2400">
              <a:solidFill>
                <a:srgbClr val="000000"/>
              </a:solidFill>
              <a:latin typeface="Calibri"/>
              <a:ea typeface="Calibri"/>
              <a:cs typeface="Calibri"/>
            </a:endParaRPr>
          </a:p>
          <a:p>
            <a:endParaRPr lang="en-US" sz="2400">
              <a:solidFill>
                <a:srgbClr val="000000"/>
              </a:solidFill>
              <a:cs typeface="Arial"/>
            </a:endParaRPr>
          </a:p>
        </p:txBody>
      </p:sp>
    </p:spTree>
    <p:extLst>
      <p:ext uri="{BB962C8B-B14F-4D97-AF65-F5344CB8AC3E}">
        <p14:creationId xmlns:p14="http://schemas.microsoft.com/office/powerpoint/2010/main" val="7234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74C-E11D-ED03-E88C-D58EC7EF4D5E}"/>
              </a:ext>
            </a:extLst>
          </p:cNvPr>
          <p:cNvSpPr>
            <a:spLocks noGrp="1"/>
          </p:cNvSpPr>
          <p:nvPr>
            <p:ph type="title"/>
          </p:nvPr>
        </p:nvSpPr>
        <p:spPr/>
        <p:txBody>
          <a:bodyPr/>
          <a:lstStyle/>
          <a:p>
            <a:r>
              <a:rPr lang="en-IN">
                <a:cs typeface="Arial"/>
              </a:rPr>
              <a:t>Promises(</a:t>
            </a:r>
            <a:r>
              <a:rPr lang="en-IN" err="1">
                <a:cs typeface="Arial"/>
              </a:rPr>
              <a:t>Cont</a:t>
            </a:r>
            <a:r>
              <a:rPr lang="en-IN">
                <a:cs typeface="Arial"/>
              </a:rPr>
              <a:t>)</a:t>
            </a:r>
            <a:endParaRPr lang="en-US"/>
          </a:p>
        </p:txBody>
      </p:sp>
      <p:sp>
        <p:nvSpPr>
          <p:cNvPr id="4" name="TextBox 3">
            <a:extLst>
              <a:ext uri="{FF2B5EF4-FFF2-40B4-BE49-F238E27FC236}">
                <a16:creationId xmlns:a16="http://schemas.microsoft.com/office/drawing/2014/main" id="{C09FA4E7-1A50-1F72-D17F-9B64EDB7A8A6}"/>
              </a:ext>
            </a:extLst>
          </p:cNvPr>
          <p:cNvSpPr txBox="1"/>
          <p:nvPr/>
        </p:nvSpPr>
        <p:spPr>
          <a:xfrm>
            <a:off x="735903" y="1174315"/>
            <a:ext cx="11169040" cy="48320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lgn="just">
              <a:spcBef>
                <a:spcPts val="1200"/>
              </a:spcBef>
              <a:buSzPct val="100000"/>
              <a:buFont typeface="Arial,Sans-Serif"/>
              <a:buChar char="•"/>
            </a:pPr>
            <a:r>
              <a:rPr lang="en-US" sz="2400">
                <a:solidFill>
                  <a:srgbClr val="000000"/>
                </a:solidFill>
                <a:latin typeface="Calibri"/>
                <a:ea typeface="Calibri"/>
                <a:cs typeface="Calibri"/>
              </a:rPr>
              <a:t>Inside the executor function, you perform your asynchronous operation and call </a:t>
            </a:r>
            <a:r>
              <a:rPr lang="en-US" sz="2400" b="1">
                <a:solidFill>
                  <a:srgbClr val="000000"/>
                </a:solidFill>
                <a:latin typeface="Calibri"/>
                <a:ea typeface="Calibri"/>
                <a:cs typeface="Calibri"/>
              </a:rPr>
              <a:t>resolve(value)</a:t>
            </a:r>
            <a:r>
              <a:rPr lang="en-US" sz="2400">
                <a:solidFill>
                  <a:srgbClr val="000000"/>
                </a:solidFill>
                <a:latin typeface="Calibri"/>
                <a:ea typeface="Calibri"/>
                <a:cs typeface="Calibri"/>
              </a:rPr>
              <a:t> when it's successful or </a:t>
            </a:r>
            <a:r>
              <a:rPr lang="en-US" sz="2400" b="1">
                <a:solidFill>
                  <a:srgbClr val="000000"/>
                </a:solidFill>
                <a:latin typeface="Calibri"/>
                <a:ea typeface="Calibri"/>
                <a:cs typeface="Calibri"/>
              </a:rPr>
              <a:t>reject(error)</a:t>
            </a:r>
            <a:r>
              <a:rPr lang="en-US" sz="2400">
                <a:solidFill>
                  <a:srgbClr val="000000"/>
                </a:solidFill>
                <a:latin typeface="Calibri"/>
                <a:ea typeface="Calibri"/>
                <a:cs typeface="Calibri"/>
              </a:rPr>
              <a:t> when there's an error.</a:t>
            </a:r>
          </a:p>
          <a:p>
            <a:pPr marL="285750" indent="-285750" algn="just">
              <a:spcBef>
                <a:spcPts val="1200"/>
              </a:spcBef>
              <a:buFont typeface="Arial,Sans-Serif"/>
              <a:buChar char="•"/>
            </a:pPr>
            <a:r>
              <a:rPr lang="en-US" sz="2400">
                <a:solidFill>
                  <a:srgbClr val="000000"/>
                </a:solidFill>
                <a:latin typeface="Calibri"/>
                <a:ea typeface="Calibri"/>
                <a:cs typeface="Calibri"/>
              </a:rPr>
              <a:t>You consume the result of a promise using the </a:t>
            </a:r>
            <a:r>
              <a:rPr lang="en-US" sz="2400" b="1">
                <a:solidFill>
                  <a:srgbClr val="000000"/>
                </a:solidFill>
                <a:latin typeface="Calibri"/>
                <a:ea typeface="Calibri"/>
                <a:cs typeface="Calibri"/>
              </a:rPr>
              <a:t>.then()</a:t>
            </a:r>
            <a:r>
              <a:rPr lang="en-US" sz="2400">
                <a:solidFill>
                  <a:srgbClr val="000000"/>
                </a:solidFill>
                <a:latin typeface="Calibri"/>
                <a:ea typeface="Calibri"/>
                <a:cs typeface="Calibri"/>
              </a:rPr>
              <a:t> method, which takes two optional callback functions: one for handling the resolved value and another for handling rejection.</a:t>
            </a:r>
          </a:p>
          <a:p>
            <a:pPr marL="285750" indent="-285750" algn="just">
              <a:spcBef>
                <a:spcPts val="1200"/>
              </a:spcBef>
              <a:buFont typeface="Arial,Sans-Serif"/>
              <a:buChar char="•"/>
            </a:pPr>
            <a:r>
              <a:rPr lang="en-US" sz="2400">
                <a:solidFill>
                  <a:srgbClr val="000000"/>
                </a:solidFill>
                <a:latin typeface="Calibri"/>
                <a:ea typeface="Calibri"/>
                <a:cs typeface="Calibri"/>
              </a:rPr>
              <a:t>Promises can be chained together using </a:t>
            </a:r>
            <a:r>
              <a:rPr lang="en-US" sz="2400" b="1">
                <a:solidFill>
                  <a:srgbClr val="000000"/>
                </a:solidFill>
                <a:latin typeface="Calibri"/>
                <a:ea typeface="Calibri"/>
                <a:cs typeface="Calibri"/>
              </a:rPr>
              <a:t>.then()</a:t>
            </a:r>
            <a:r>
              <a:rPr lang="en-US" sz="2400">
                <a:solidFill>
                  <a:srgbClr val="000000"/>
                </a:solidFill>
                <a:latin typeface="Calibri"/>
                <a:ea typeface="Calibri"/>
                <a:cs typeface="Calibri"/>
              </a:rPr>
              <a:t> to create a sequence of asynchronous operations.</a:t>
            </a:r>
          </a:p>
          <a:p>
            <a:pPr marL="285750" indent="-285750" algn="just">
              <a:spcBef>
                <a:spcPts val="1200"/>
              </a:spcBef>
              <a:buFont typeface="Arial,Sans-Serif"/>
              <a:buChar char="•"/>
            </a:pPr>
            <a:r>
              <a:rPr lang="en-US" sz="2400">
                <a:solidFill>
                  <a:srgbClr val="000000"/>
                </a:solidFill>
                <a:latin typeface="Calibri"/>
                <a:ea typeface="Calibri"/>
                <a:cs typeface="Calibri"/>
              </a:rPr>
              <a:t>To handle errors in promise chains, you can use the </a:t>
            </a:r>
            <a:r>
              <a:rPr lang="en-US" sz="2400" b="1">
                <a:solidFill>
                  <a:srgbClr val="000000"/>
                </a:solidFill>
                <a:latin typeface="Calibri"/>
                <a:ea typeface="Calibri"/>
                <a:cs typeface="Calibri"/>
              </a:rPr>
              <a:t>.catch()</a:t>
            </a:r>
            <a:r>
              <a:rPr lang="en-US" sz="2400">
                <a:solidFill>
                  <a:srgbClr val="000000"/>
                </a:solidFill>
                <a:latin typeface="Calibri"/>
                <a:ea typeface="Calibri"/>
                <a:cs typeface="Calibri"/>
              </a:rPr>
              <a:t> method at the end of the chain.</a:t>
            </a:r>
          </a:p>
          <a:p>
            <a:pPr marL="285750" indent="-285750" algn="just">
              <a:spcBef>
                <a:spcPts val="1200"/>
              </a:spcBef>
              <a:buFont typeface="Arial"/>
              <a:buChar char="•"/>
            </a:pPr>
            <a:endParaRPr lang="en-US" sz="2400">
              <a:solidFill>
                <a:srgbClr val="000000"/>
              </a:solidFill>
              <a:latin typeface="Calibri"/>
              <a:ea typeface="Calibri"/>
              <a:cs typeface="Calibri"/>
            </a:endParaRPr>
          </a:p>
          <a:p>
            <a:pPr marL="182880" indent="-182880" algn="l">
              <a:lnSpc>
                <a:spcPct val="100000"/>
              </a:lnSpc>
              <a:spcBef>
                <a:spcPts val="1200"/>
              </a:spcBef>
              <a:buSzPct val="100000"/>
              <a:buFont typeface="Arial"/>
              <a:buChar char="•"/>
            </a:pPr>
            <a:endParaRPr lang="en-US" sz="2400">
              <a:solidFill>
                <a:srgbClr val="000000"/>
              </a:solidFill>
              <a:cs typeface="Arial"/>
            </a:endParaRPr>
          </a:p>
        </p:txBody>
      </p:sp>
    </p:spTree>
    <p:extLst>
      <p:ext uri="{BB962C8B-B14F-4D97-AF65-F5344CB8AC3E}">
        <p14:creationId xmlns:p14="http://schemas.microsoft.com/office/powerpoint/2010/main" val="241424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Async/wait</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288473"/>
            <a:ext cx="10748356" cy="4792287"/>
          </a:xfrm>
        </p:spPr>
        <p:txBody>
          <a:bodyPr vert="horz" lIns="0" tIns="0" rIns="0" bIns="0" spcCol="301752" rtlCol="0" anchor="t">
            <a:normAutofit fontScale="92500" lnSpcReduction="10000"/>
          </a:bodyPr>
          <a:lstStyle/>
          <a:p>
            <a:pPr marL="171450" indent="-171450"/>
            <a:r>
              <a:rPr lang="en-US" sz="2400">
                <a:solidFill>
                  <a:srgbClr val="000000"/>
                </a:solidFill>
                <a:latin typeface="Calibri"/>
                <a:ea typeface="+mn-lt"/>
                <a:cs typeface="+mn-lt"/>
              </a:rPr>
              <a:t>Async/await is a syntactic sugar built on top of promises, introduced in ECMAScript 2017 (ES8).</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It provides a more concise and synchronous-like way to write asynchronous code.</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The </a:t>
            </a:r>
            <a:r>
              <a:rPr lang="en-US" sz="2400" b="1">
                <a:solidFill>
                  <a:srgbClr val="000000"/>
                </a:solidFill>
                <a:latin typeface="Calibri"/>
                <a:ea typeface="Calibri"/>
                <a:cs typeface="Arial"/>
              </a:rPr>
              <a:t>async</a:t>
            </a:r>
            <a:r>
              <a:rPr lang="en-US" sz="2400">
                <a:solidFill>
                  <a:srgbClr val="000000"/>
                </a:solidFill>
                <a:latin typeface="Calibri"/>
                <a:ea typeface="+mn-lt"/>
                <a:cs typeface="+mn-lt"/>
              </a:rPr>
              <a:t> keyword is used to declare an asynchronous function that returns a promise.</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Inside an async function, you can use the </a:t>
            </a:r>
            <a:r>
              <a:rPr lang="en-US" sz="2400" b="1">
                <a:solidFill>
                  <a:srgbClr val="000000"/>
                </a:solidFill>
                <a:latin typeface="Calibri"/>
                <a:ea typeface="Calibri"/>
                <a:cs typeface="Arial"/>
              </a:rPr>
              <a:t>await</a:t>
            </a:r>
            <a:r>
              <a:rPr lang="en-US" sz="2400">
                <a:solidFill>
                  <a:srgbClr val="000000"/>
                </a:solidFill>
                <a:latin typeface="Calibri"/>
                <a:ea typeface="+mn-lt"/>
                <a:cs typeface="+mn-lt"/>
              </a:rPr>
              <a:t> keyword before a promise to pause the function's execution until the promise  settles.</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When using </a:t>
            </a:r>
            <a:r>
              <a:rPr lang="en-US" sz="2400" b="1">
                <a:solidFill>
                  <a:srgbClr val="000000"/>
                </a:solidFill>
                <a:latin typeface="Calibri"/>
                <a:ea typeface="Calibri"/>
                <a:cs typeface="Arial"/>
              </a:rPr>
              <a:t>await</a:t>
            </a:r>
            <a:r>
              <a:rPr lang="en-US" sz="2400">
                <a:solidFill>
                  <a:srgbClr val="000000"/>
                </a:solidFill>
                <a:latin typeface="Calibri"/>
                <a:ea typeface="+mn-lt"/>
                <a:cs typeface="+mn-lt"/>
              </a:rPr>
              <a:t>, the async function waits for the promise to resolve, and the resolved value is returned.</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If the promise rejects, an error is thrown, and you can handle it using a </a:t>
            </a:r>
            <a:r>
              <a:rPr lang="en-US" sz="2400" b="1">
                <a:solidFill>
                  <a:srgbClr val="000000"/>
                </a:solidFill>
                <a:latin typeface="Calibri"/>
                <a:ea typeface="Calibri"/>
                <a:cs typeface="Arial"/>
              </a:rPr>
              <a:t>try...catch</a:t>
            </a:r>
            <a:r>
              <a:rPr lang="en-US" sz="2400">
                <a:solidFill>
                  <a:srgbClr val="000000"/>
                </a:solidFill>
                <a:latin typeface="Calibri"/>
                <a:ea typeface="+mn-lt"/>
                <a:cs typeface="+mn-lt"/>
              </a:rPr>
              <a:t> block or the </a:t>
            </a:r>
            <a:r>
              <a:rPr lang="en-US" sz="2400" b="1">
                <a:solidFill>
                  <a:srgbClr val="000000"/>
                </a:solidFill>
                <a:latin typeface="Calibri"/>
                <a:ea typeface="Calibri"/>
                <a:cs typeface="Arial"/>
              </a:rPr>
              <a:t>.catch()</a:t>
            </a:r>
            <a:r>
              <a:rPr lang="en-US" sz="2400">
                <a:solidFill>
                  <a:srgbClr val="000000"/>
                </a:solidFill>
                <a:latin typeface="Calibri"/>
                <a:ea typeface="+mn-lt"/>
                <a:cs typeface="+mn-lt"/>
              </a:rPr>
              <a:t> method.</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Async/await simplifies the code structure and makes it easier to read and maintain, especially when dealing with multiple asynchronous operations or dependencies.</a:t>
            </a:r>
            <a:endParaRPr lang="en-US" sz="2400">
              <a:solidFill>
                <a:srgbClr val="000000"/>
              </a:solidFill>
              <a:latin typeface="Calibri"/>
              <a:ea typeface="Calibri"/>
              <a:cs typeface="Calibri"/>
            </a:endParaRPr>
          </a:p>
          <a:p>
            <a:endParaRPr lang="en-US">
              <a:solidFill>
                <a:srgbClr val="000000"/>
              </a:solidFill>
              <a:cs typeface="Arial"/>
            </a:endParaRPr>
          </a:p>
          <a:p>
            <a:endParaRPr lang="en-US" i="1">
              <a:solidFill>
                <a:srgbClr val="000000"/>
              </a:solidFill>
              <a:cs typeface="Arial"/>
            </a:endParaRPr>
          </a:p>
          <a:p>
            <a:endParaRPr lang="en-US">
              <a:solidFill>
                <a:srgbClr val="000000"/>
              </a:solidFill>
              <a:cs typeface="Arial"/>
            </a:endParaRPr>
          </a:p>
        </p:txBody>
      </p:sp>
    </p:spTree>
    <p:extLst>
      <p:ext uri="{BB962C8B-B14F-4D97-AF65-F5344CB8AC3E}">
        <p14:creationId xmlns:p14="http://schemas.microsoft.com/office/powerpoint/2010/main" val="362322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Modules </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080655"/>
            <a:ext cx="11454938" cy="5706686"/>
          </a:xfrm>
        </p:spPr>
        <p:txBody>
          <a:bodyPr vert="horz" lIns="0" tIns="0" rIns="0" bIns="0" spcCol="301752" rtlCol="0" anchor="t">
            <a:noAutofit/>
          </a:bodyPr>
          <a:lstStyle/>
          <a:p>
            <a:r>
              <a:rPr lang="en-US" sz="2400">
                <a:solidFill>
                  <a:srgbClr val="000000"/>
                </a:solidFill>
                <a:latin typeface="Calibri"/>
                <a:ea typeface="+mn-lt"/>
                <a:cs typeface="+mn-lt"/>
              </a:rPr>
              <a:t>Modules enable you to break your code into separate files, each representing a module.</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Each module can contain variables, functions, classes, or objects that are scoped within the module.</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Modules can import and export functionality from other modules, allowing for code reuse and dependency management.</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You can export values from a module using the </a:t>
            </a:r>
            <a:r>
              <a:rPr lang="en-US" sz="2400" b="1">
                <a:solidFill>
                  <a:srgbClr val="000000"/>
                </a:solidFill>
                <a:latin typeface="Calibri"/>
                <a:ea typeface="Calibri"/>
                <a:cs typeface="Calibri"/>
              </a:rPr>
              <a:t>export</a:t>
            </a:r>
            <a:r>
              <a:rPr lang="en-US" sz="2400">
                <a:solidFill>
                  <a:srgbClr val="000000"/>
                </a:solidFill>
                <a:latin typeface="Calibri"/>
                <a:ea typeface="+mn-lt"/>
                <a:cs typeface="+mn-lt"/>
              </a:rPr>
              <a:t> keyword and import them in other modules using the </a:t>
            </a:r>
            <a:r>
              <a:rPr lang="en-US" sz="2400" b="1">
                <a:solidFill>
                  <a:srgbClr val="000000"/>
                </a:solidFill>
                <a:latin typeface="Calibri"/>
                <a:ea typeface="Calibri"/>
                <a:cs typeface="Calibri"/>
              </a:rPr>
              <a:t>import</a:t>
            </a:r>
            <a:r>
              <a:rPr lang="en-US" sz="2400">
                <a:solidFill>
                  <a:srgbClr val="000000"/>
                </a:solidFill>
                <a:latin typeface="Calibri"/>
                <a:ea typeface="+mn-lt"/>
                <a:cs typeface="+mn-lt"/>
              </a:rPr>
              <a:t> keyword.</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There are two types of exports: named exports and default exports.</a:t>
            </a:r>
            <a:endParaRPr lang="en-US" sz="2400">
              <a:solidFill>
                <a:srgbClr val="000000"/>
              </a:solidFill>
              <a:latin typeface="Calibri"/>
              <a:ea typeface="Calibri"/>
              <a:cs typeface="Calibri"/>
            </a:endParaRPr>
          </a:p>
          <a:p>
            <a:pPr lvl="1"/>
            <a:r>
              <a:rPr lang="en-US" sz="2400">
                <a:solidFill>
                  <a:srgbClr val="000000"/>
                </a:solidFill>
                <a:latin typeface="Calibri"/>
                <a:ea typeface="+mn-lt"/>
                <a:cs typeface="+mn-lt"/>
              </a:rPr>
              <a:t>Named exports allow you to export multiple values from a module using named identifiers.</a:t>
            </a:r>
            <a:endParaRPr lang="en-US" sz="2400">
              <a:solidFill>
                <a:srgbClr val="000000"/>
              </a:solidFill>
              <a:latin typeface="Calibri"/>
              <a:ea typeface="Calibri"/>
              <a:cs typeface="Calibri"/>
            </a:endParaRPr>
          </a:p>
          <a:p>
            <a:pPr lvl="1"/>
            <a:r>
              <a:rPr lang="en-US" sz="2400">
                <a:solidFill>
                  <a:srgbClr val="000000"/>
                </a:solidFill>
                <a:latin typeface="Calibri"/>
                <a:ea typeface="+mn-lt"/>
                <a:cs typeface="+mn-lt"/>
              </a:rPr>
              <a:t>Default exports allow you to export a single value from a module without specifying a name.</a:t>
            </a:r>
            <a:endParaRPr lang="en-US" sz="2400">
              <a:solidFill>
                <a:srgbClr val="000000"/>
              </a:solidFill>
              <a:latin typeface="Calibri"/>
              <a:ea typeface="Calibri"/>
              <a:cs typeface="Calibri"/>
            </a:endParaRPr>
          </a:p>
          <a:p>
            <a:endParaRPr lang="en-US" sz="2400">
              <a:solidFill>
                <a:srgbClr val="000000"/>
              </a:solidFill>
              <a:latin typeface="Arial"/>
              <a:ea typeface="Calibri"/>
              <a:cs typeface="Arial"/>
            </a:endParaRPr>
          </a:p>
          <a:p>
            <a:endParaRPr lang="en-US" sz="2400">
              <a:solidFill>
                <a:srgbClr val="000000"/>
              </a:solidFill>
              <a:latin typeface="Calibri"/>
              <a:ea typeface="Calibri"/>
              <a:cs typeface="Arial"/>
            </a:endParaRPr>
          </a:p>
          <a:p>
            <a:pPr>
              <a:spcBef>
                <a:spcPts val="1000"/>
              </a:spcBef>
            </a:pPr>
            <a:endParaRPr lang="en-US" sz="2400">
              <a:solidFill>
                <a:srgbClr val="000000"/>
              </a:solidFill>
              <a:latin typeface="Calibri"/>
              <a:ea typeface="Calibri"/>
              <a:cs typeface="Calibri"/>
            </a:endParaRPr>
          </a:p>
          <a:p>
            <a:endParaRPr lang="en-US" sz="2400" i="1">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375094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B9FD-6AF8-208D-3502-7C7B7DB1B432}"/>
              </a:ext>
            </a:extLst>
          </p:cNvPr>
          <p:cNvSpPr>
            <a:spLocks noGrp="1"/>
          </p:cNvSpPr>
          <p:nvPr>
            <p:ph type="title"/>
          </p:nvPr>
        </p:nvSpPr>
        <p:spPr/>
        <p:txBody>
          <a:bodyPr/>
          <a:lstStyle/>
          <a:p>
            <a:r>
              <a:rPr lang="en-IN">
                <a:cs typeface="Arial"/>
              </a:rPr>
              <a:t>Module bundlers</a:t>
            </a:r>
            <a:endParaRPr lang="en-US"/>
          </a:p>
        </p:txBody>
      </p:sp>
      <p:sp>
        <p:nvSpPr>
          <p:cNvPr id="3" name="Content Placeholder 2">
            <a:extLst>
              <a:ext uri="{FF2B5EF4-FFF2-40B4-BE49-F238E27FC236}">
                <a16:creationId xmlns:a16="http://schemas.microsoft.com/office/drawing/2014/main" id="{73108106-C730-ADCE-9426-D699297C1B22}"/>
              </a:ext>
            </a:extLst>
          </p:cNvPr>
          <p:cNvSpPr>
            <a:spLocks noGrp="1"/>
          </p:cNvSpPr>
          <p:nvPr>
            <p:ph idx="1"/>
          </p:nvPr>
        </p:nvSpPr>
        <p:spPr>
          <a:xfrm>
            <a:off x="365760" y="1288473"/>
            <a:ext cx="11565774" cy="4792287"/>
          </a:xfrm>
        </p:spPr>
        <p:txBody>
          <a:bodyPr vert="horz" lIns="0" tIns="0" rIns="0" bIns="0" spcCol="301752" rtlCol="0" anchor="t">
            <a:normAutofit/>
          </a:bodyPr>
          <a:lstStyle/>
          <a:p>
            <a:r>
              <a:rPr lang="en-US" sz="2400">
                <a:solidFill>
                  <a:srgbClr val="000000"/>
                </a:solidFill>
                <a:latin typeface="Calibri"/>
                <a:ea typeface="+mn-lt"/>
                <a:cs typeface="+mn-lt"/>
              </a:rPr>
              <a:t>Module bundlers are tools that take multiple module files and bundle them into a single file or a few files for optimized delivery to the browser.</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They resolve module dependencies, handle import and export statements, and generate a bundle that includes all the required modules.</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Module bundlers can analyze the dependency graph of modules to ensure that each module is included in the final bundle only once, eliminating redundant code.</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They can also apply optimizations like minification, dead code elimination, and tree shaking to reduce the size of the bundle and improve performance.</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Module bundlers are often used in complex web applications with multiple modules and dependencies to simplify the deployment process and improve performance by reducing the number of network requests.</a:t>
            </a:r>
            <a:endParaRPr lang="en-US" sz="2400">
              <a:solidFill>
                <a:srgbClr val="000000"/>
              </a:solidFill>
              <a:latin typeface="Calibri"/>
              <a:ea typeface="Calibri"/>
              <a:cs typeface="Calibri"/>
            </a:endParaRPr>
          </a:p>
          <a:p>
            <a:endParaRPr lang="en-US" sz="2400">
              <a:solidFill>
                <a:srgbClr val="000000"/>
              </a:solidFill>
              <a:latin typeface="Calibri"/>
              <a:ea typeface="Calibri"/>
              <a:cs typeface="Arial"/>
            </a:endParaRPr>
          </a:p>
        </p:txBody>
      </p:sp>
    </p:spTree>
    <p:extLst>
      <p:ext uri="{BB962C8B-B14F-4D97-AF65-F5344CB8AC3E}">
        <p14:creationId xmlns:p14="http://schemas.microsoft.com/office/powerpoint/2010/main" val="327720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DF6C-3762-41BA-76B1-35CA1D3072D5}"/>
              </a:ext>
            </a:extLst>
          </p:cNvPr>
          <p:cNvSpPr>
            <a:spLocks noGrp="1"/>
          </p:cNvSpPr>
          <p:nvPr>
            <p:ph type="title"/>
          </p:nvPr>
        </p:nvSpPr>
        <p:spPr>
          <a:xfrm>
            <a:off x="365760" y="365760"/>
            <a:ext cx="11457432" cy="706582"/>
          </a:xfrm>
        </p:spPr>
        <p:txBody>
          <a:bodyPr/>
          <a:lstStyle/>
          <a:p>
            <a:r>
              <a:rPr lang="en-US">
                <a:cs typeface="Arial"/>
              </a:rPr>
              <a:t>Webpack(</a:t>
            </a:r>
            <a:r>
              <a:rPr lang="en-US" err="1">
                <a:cs typeface="Arial"/>
              </a:rPr>
              <a:t>Cont</a:t>
            </a:r>
            <a:r>
              <a:rPr lang="en-US">
                <a:cs typeface="Arial"/>
              </a:rPr>
              <a:t>)</a:t>
            </a:r>
            <a:endParaRPr lang="en-US"/>
          </a:p>
        </p:txBody>
      </p:sp>
      <p:sp>
        <p:nvSpPr>
          <p:cNvPr id="3" name="Content Placeholder 2">
            <a:extLst>
              <a:ext uri="{FF2B5EF4-FFF2-40B4-BE49-F238E27FC236}">
                <a16:creationId xmlns:a16="http://schemas.microsoft.com/office/drawing/2014/main" id="{773DC9DB-868C-1704-E867-7D55C6D41E17}"/>
              </a:ext>
            </a:extLst>
          </p:cNvPr>
          <p:cNvSpPr>
            <a:spLocks noGrp="1"/>
          </p:cNvSpPr>
          <p:nvPr>
            <p:ph idx="1"/>
          </p:nvPr>
        </p:nvSpPr>
        <p:spPr>
          <a:xfrm>
            <a:off x="365760" y="1080655"/>
            <a:ext cx="11288683" cy="5000105"/>
          </a:xfrm>
        </p:spPr>
        <p:txBody>
          <a:bodyPr vert="horz" lIns="0" tIns="0" rIns="0" bIns="0" spcCol="301752" rtlCol="0" anchor="t">
            <a:normAutofit/>
          </a:bodyPr>
          <a:lstStyle/>
          <a:p>
            <a:r>
              <a:rPr lang="en-US" sz="2400" b="1">
                <a:latin typeface="Calibri"/>
                <a:ea typeface="Calibri"/>
                <a:cs typeface="Calibri"/>
              </a:rPr>
              <a:t>Loaders:</a:t>
            </a:r>
            <a:r>
              <a:rPr lang="en-US" sz="2400">
                <a:latin typeface="Calibri"/>
                <a:ea typeface="Calibri"/>
                <a:cs typeface="Calibri"/>
              </a:rPr>
              <a:t> </a:t>
            </a:r>
            <a:endParaRPr lang="en-US" sz="2400">
              <a:cs typeface="Arial"/>
            </a:endParaRPr>
          </a:p>
          <a:p>
            <a:pPr lvl="1"/>
            <a:r>
              <a:rPr lang="en-US" sz="2400">
                <a:latin typeface="Calibri"/>
                <a:ea typeface="Calibri"/>
                <a:cs typeface="Calibri"/>
              </a:rPr>
              <a:t>Webpack uses loaders to transform various types of files, not just JavaScript. </a:t>
            </a:r>
            <a:endParaRPr lang="en-US" sz="2400">
              <a:latin typeface="Arial"/>
              <a:ea typeface="Calibri"/>
              <a:cs typeface="Arial"/>
            </a:endParaRPr>
          </a:p>
          <a:p>
            <a:pPr lvl="1"/>
            <a:r>
              <a:rPr lang="en-US" sz="2400">
                <a:latin typeface="Calibri"/>
                <a:ea typeface="Calibri"/>
                <a:cs typeface="Calibri"/>
              </a:rPr>
              <a:t>Loaders are configured to process specific file types and perform transformations such as </a:t>
            </a:r>
            <a:r>
              <a:rPr lang="en-US" sz="2400" err="1">
                <a:latin typeface="Calibri"/>
                <a:ea typeface="Calibri"/>
                <a:cs typeface="Calibri"/>
              </a:rPr>
              <a:t>transpiling</a:t>
            </a:r>
            <a:r>
              <a:rPr lang="en-US" sz="2400">
                <a:latin typeface="Calibri"/>
                <a:ea typeface="Calibri"/>
                <a:cs typeface="Calibri"/>
              </a:rPr>
              <a:t> TypeScript to JavaScript, converting SASS to CSS, or optimizing images.</a:t>
            </a:r>
            <a:endParaRPr lang="en-US" sz="2400">
              <a:cs typeface="Arial"/>
            </a:endParaRPr>
          </a:p>
          <a:p>
            <a:r>
              <a:rPr lang="en-US" sz="2400" b="1">
                <a:latin typeface="Calibri"/>
                <a:ea typeface="Calibri"/>
                <a:cs typeface="Calibri"/>
              </a:rPr>
              <a:t>Code Splitting:</a:t>
            </a:r>
          </a:p>
          <a:p>
            <a:pPr lvl="1"/>
            <a:r>
              <a:rPr lang="en-US" sz="2400">
                <a:latin typeface="Calibri"/>
                <a:ea typeface="Calibri"/>
                <a:cs typeface="Calibri"/>
              </a:rPr>
              <a:t> Webpack supports code splitting, which allows splitting your code into smaller chunks.</a:t>
            </a:r>
            <a:endParaRPr lang="en-US" sz="2400">
              <a:latin typeface="Arial"/>
              <a:ea typeface="Calibri"/>
              <a:cs typeface="Arial"/>
            </a:endParaRPr>
          </a:p>
          <a:p>
            <a:pPr lvl="1"/>
            <a:r>
              <a:rPr lang="en-US" sz="2400">
                <a:latin typeface="Calibri"/>
                <a:ea typeface="Calibri"/>
                <a:cs typeface="Calibri"/>
              </a:rPr>
              <a:t>Code splitting is useful for reducing the initial bundle size and loading additional code dynamically when needed, improving performance.</a:t>
            </a:r>
            <a:endParaRPr lang="en-US" sz="2400">
              <a:cs typeface="Arial"/>
            </a:endParaRPr>
          </a:p>
          <a:p>
            <a:r>
              <a:rPr lang="en-US" sz="2400" b="1">
                <a:latin typeface="Calibri"/>
                <a:ea typeface="Calibri"/>
                <a:cs typeface="Calibri"/>
              </a:rPr>
              <a:t>Optimizations:</a:t>
            </a:r>
            <a:r>
              <a:rPr lang="en-US" sz="2400">
                <a:latin typeface="Calibri"/>
                <a:ea typeface="Calibri"/>
                <a:cs typeface="Calibri"/>
              </a:rPr>
              <a:t> </a:t>
            </a:r>
            <a:endParaRPr lang="en-US" sz="2400">
              <a:latin typeface="Arial"/>
              <a:ea typeface="Calibri"/>
              <a:cs typeface="Arial"/>
            </a:endParaRPr>
          </a:p>
          <a:p>
            <a:pPr lvl="1"/>
            <a:r>
              <a:rPr lang="en-US" sz="2400">
                <a:latin typeface="Calibri"/>
                <a:ea typeface="Calibri"/>
                <a:cs typeface="Calibri"/>
              </a:rPr>
              <a:t>Webpack provides several optimization techniques to improve the performance and efficiency of the generated bundles.</a:t>
            </a:r>
            <a:endParaRPr lang="en-US" sz="2400">
              <a:cs typeface="Arial"/>
            </a:endParaRPr>
          </a:p>
        </p:txBody>
      </p:sp>
    </p:spTree>
    <p:extLst>
      <p:ext uri="{BB962C8B-B14F-4D97-AF65-F5344CB8AC3E}">
        <p14:creationId xmlns:p14="http://schemas.microsoft.com/office/powerpoint/2010/main" val="154645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B072-FAE7-2CFD-ECFC-7A4AFE72CE17}"/>
              </a:ext>
            </a:extLst>
          </p:cNvPr>
          <p:cNvSpPr>
            <a:spLocks noGrp="1"/>
          </p:cNvSpPr>
          <p:nvPr>
            <p:ph type="title"/>
          </p:nvPr>
        </p:nvSpPr>
        <p:spPr/>
        <p:txBody>
          <a:bodyPr/>
          <a:lstStyle/>
          <a:p>
            <a:r>
              <a:rPr lang="en-US">
                <a:cs typeface="Arial"/>
              </a:rPr>
              <a:t>Webpack</a:t>
            </a:r>
            <a:endParaRPr lang="en-US"/>
          </a:p>
        </p:txBody>
      </p:sp>
      <p:sp>
        <p:nvSpPr>
          <p:cNvPr id="3" name="Content Placeholder 2">
            <a:extLst>
              <a:ext uri="{FF2B5EF4-FFF2-40B4-BE49-F238E27FC236}">
                <a16:creationId xmlns:a16="http://schemas.microsoft.com/office/drawing/2014/main" id="{BC958435-77CB-9B8E-1FF0-6D5A7E2A92B7}"/>
              </a:ext>
            </a:extLst>
          </p:cNvPr>
          <p:cNvSpPr>
            <a:spLocks noGrp="1"/>
          </p:cNvSpPr>
          <p:nvPr>
            <p:ph idx="1"/>
          </p:nvPr>
        </p:nvSpPr>
        <p:spPr>
          <a:xfrm>
            <a:off x="365760" y="1039091"/>
            <a:ext cx="11288683" cy="5041669"/>
          </a:xfrm>
        </p:spPr>
        <p:txBody>
          <a:bodyPr vert="horz" lIns="0" tIns="0" rIns="0" bIns="0" spcCol="301752" rtlCol="0" anchor="t">
            <a:noAutofit/>
          </a:bodyPr>
          <a:lstStyle/>
          <a:p>
            <a:pPr marL="0" indent="0">
              <a:buNone/>
            </a:pPr>
            <a:endParaRPr lang="en-US" sz="2400">
              <a:latin typeface="Calibri"/>
              <a:ea typeface="Calibri"/>
              <a:cs typeface="Arial"/>
            </a:endParaRPr>
          </a:p>
          <a:p>
            <a:r>
              <a:rPr lang="en-US" sz="2400" b="1">
                <a:latin typeface="Calibri"/>
                <a:ea typeface="+mn-lt"/>
                <a:cs typeface="+mn-lt"/>
              </a:rPr>
              <a:t>Module Bundler:</a:t>
            </a:r>
            <a:r>
              <a:rPr lang="en-US" sz="2400">
                <a:latin typeface="Calibri"/>
                <a:ea typeface="+mn-lt"/>
                <a:cs typeface="+mn-lt"/>
              </a:rPr>
              <a:t> Webpack is a popular module bundler for JavaScript applications. It takes modules with dependencies and generates optimized bundles that can be efficiently loaded by web browsers.</a:t>
            </a:r>
            <a:endParaRPr lang="en-US" sz="2400">
              <a:latin typeface="Calibri"/>
              <a:ea typeface="Calibri"/>
              <a:cs typeface="Arial"/>
            </a:endParaRPr>
          </a:p>
          <a:p>
            <a:r>
              <a:rPr lang="en-US" sz="2400" b="1">
                <a:latin typeface="Calibri"/>
                <a:ea typeface="+mn-lt"/>
                <a:cs typeface="+mn-lt"/>
              </a:rPr>
              <a:t>Dependency Management:</a:t>
            </a:r>
            <a:r>
              <a:rPr lang="en-US" sz="2400">
                <a:latin typeface="Calibri"/>
                <a:ea typeface="+mn-lt"/>
                <a:cs typeface="+mn-lt"/>
              </a:rPr>
              <a:t> Webpack analyzes the dependencies between modules by traversing the import and export statements in your code. It creates a dependency graph, which represents the relationships between different modules.</a:t>
            </a:r>
            <a:endParaRPr lang="en-US" sz="2400">
              <a:latin typeface="Calibri"/>
              <a:ea typeface="Calibri"/>
              <a:cs typeface="Arial"/>
            </a:endParaRPr>
          </a:p>
          <a:p>
            <a:r>
              <a:rPr lang="en-US" sz="2400" b="1">
                <a:latin typeface="Calibri"/>
                <a:ea typeface="+mn-lt"/>
                <a:cs typeface="+mn-lt"/>
              </a:rPr>
              <a:t>Entry Points:</a:t>
            </a:r>
            <a:r>
              <a:rPr lang="en-US" sz="2400">
                <a:latin typeface="Calibri"/>
                <a:ea typeface="+mn-lt"/>
                <a:cs typeface="+mn-lt"/>
              </a:rPr>
              <a:t> Webpack starts the bundling process from one or more entry points specified in the configuration. It recursively follows the dependencies of these entry points to include all the required modules in the bundle.</a:t>
            </a:r>
            <a:endParaRPr lang="en-US" sz="2400">
              <a:latin typeface="Calibri"/>
              <a:ea typeface="Calibri"/>
              <a:cs typeface="Arial"/>
            </a:endParaRPr>
          </a:p>
          <a:p>
            <a:endParaRPr lang="en-US" sz="2400">
              <a:latin typeface="Arial"/>
              <a:ea typeface="Calibri"/>
              <a:cs typeface="Arial"/>
            </a:endParaRPr>
          </a:p>
          <a:p>
            <a:endParaRPr lang="en-US" sz="2400">
              <a:latin typeface="Calibri"/>
              <a:ea typeface="Calibri"/>
              <a:cs typeface="Arial"/>
            </a:endParaRPr>
          </a:p>
        </p:txBody>
      </p:sp>
    </p:spTree>
    <p:extLst>
      <p:ext uri="{BB962C8B-B14F-4D97-AF65-F5344CB8AC3E}">
        <p14:creationId xmlns:p14="http://schemas.microsoft.com/office/powerpoint/2010/main" val="385864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8A54-EB19-5F2A-D8BE-48F60F07D79C}"/>
              </a:ext>
            </a:extLst>
          </p:cNvPr>
          <p:cNvSpPr>
            <a:spLocks noGrp="1"/>
          </p:cNvSpPr>
          <p:nvPr>
            <p:ph type="title"/>
          </p:nvPr>
        </p:nvSpPr>
        <p:spPr/>
        <p:txBody>
          <a:bodyPr/>
          <a:lstStyle/>
          <a:p>
            <a:r>
              <a:rPr lang="en-US">
                <a:cs typeface="Arial"/>
              </a:rPr>
              <a:t>Rollup</a:t>
            </a:r>
            <a:endParaRPr lang="en-US"/>
          </a:p>
        </p:txBody>
      </p:sp>
      <p:sp>
        <p:nvSpPr>
          <p:cNvPr id="3" name="Content Placeholder 2">
            <a:extLst>
              <a:ext uri="{FF2B5EF4-FFF2-40B4-BE49-F238E27FC236}">
                <a16:creationId xmlns:a16="http://schemas.microsoft.com/office/drawing/2014/main" id="{0925EF90-65F3-1D39-432E-07483F14650E}"/>
              </a:ext>
            </a:extLst>
          </p:cNvPr>
          <p:cNvSpPr>
            <a:spLocks noGrp="1"/>
          </p:cNvSpPr>
          <p:nvPr>
            <p:ph idx="1"/>
          </p:nvPr>
        </p:nvSpPr>
        <p:spPr>
          <a:xfrm>
            <a:off x="365760" y="1066800"/>
            <a:ext cx="11454938" cy="5013960"/>
          </a:xfrm>
        </p:spPr>
        <p:txBody>
          <a:bodyPr vert="horz" lIns="0" tIns="0" rIns="0" bIns="0" spcCol="301752" rtlCol="0" anchor="t">
            <a:noAutofit/>
          </a:bodyPr>
          <a:lstStyle/>
          <a:p>
            <a:r>
              <a:rPr lang="en-US" sz="2400" b="1">
                <a:latin typeface="Calibri"/>
                <a:ea typeface="+mn-lt"/>
                <a:cs typeface="+mn-lt"/>
              </a:rPr>
              <a:t>ES Module Focus:</a:t>
            </a:r>
            <a:r>
              <a:rPr lang="en-US" sz="2400">
                <a:latin typeface="Calibri"/>
                <a:ea typeface="+mn-lt"/>
                <a:cs typeface="+mn-lt"/>
              </a:rPr>
              <a:t> </a:t>
            </a:r>
            <a:endParaRPr lang="en-US" sz="2400">
              <a:latin typeface="Calibri"/>
              <a:ea typeface="Calibri"/>
              <a:cs typeface="+mn-lt"/>
            </a:endParaRPr>
          </a:p>
          <a:p>
            <a:pPr lvl="1"/>
            <a:r>
              <a:rPr lang="en-US" sz="2400">
                <a:latin typeface="Calibri"/>
                <a:ea typeface="+mn-lt"/>
                <a:cs typeface="+mn-lt"/>
              </a:rPr>
              <a:t>Rollup is a module bundler primarily designed for working with ECMAScript (ES) modules, which are the standardized module system in JavaScript.</a:t>
            </a:r>
            <a:endParaRPr lang="en-US" sz="2400">
              <a:latin typeface="Calibri"/>
              <a:ea typeface="Calibri"/>
              <a:cs typeface="+mn-lt"/>
            </a:endParaRPr>
          </a:p>
          <a:p>
            <a:pPr lvl="1"/>
            <a:r>
              <a:rPr lang="en-US" sz="2400">
                <a:latin typeface="Calibri"/>
                <a:ea typeface="+mn-lt"/>
                <a:cs typeface="+mn-lt"/>
              </a:rPr>
              <a:t>It is particularly suited for bundling libraries and modules intended for modern environments.</a:t>
            </a:r>
            <a:endParaRPr lang="en-US" sz="2400">
              <a:latin typeface="Calibri"/>
              <a:ea typeface="Calibri"/>
              <a:cs typeface="Arial"/>
            </a:endParaRPr>
          </a:p>
          <a:p>
            <a:r>
              <a:rPr lang="en-US" sz="2400" b="1">
                <a:latin typeface="Calibri"/>
                <a:ea typeface="+mn-lt"/>
                <a:cs typeface="+mn-lt"/>
              </a:rPr>
              <a:t>Tree Shaking:</a:t>
            </a:r>
            <a:r>
              <a:rPr lang="en-US" sz="2400">
                <a:latin typeface="Calibri"/>
                <a:ea typeface="+mn-lt"/>
                <a:cs typeface="+mn-lt"/>
              </a:rPr>
              <a:t> </a:t>
            </a:r>
            <a:endParaRPr lang="en-US" sz="2400">
              <a:latin typeface="Calibri"/>
              <a:ea typeface="Calibri"/>
              <a:cs typeface="Calibri"/>
            </a:endParaRPr>
          </a:p>
          <a:p>
            <a:pPr lvl="1"/>
            <a:r>
              <a:rPr lang="en-US" sz="2400">
                <a:latin typeface="Calibri"/>
                <a:ea typeface="+mn-lt"/>
                <a:cs typeface="+mn-lt"/>
              </a:rPr>
              <a:t>Rollup is known for its excellent tree shaking capabilities.</a:t>
            </a:r>
            <a:endParaRPr lang="en-US" sz="2400">
              <a:latin typeface="Calibri"/>
              <a:ea typeface="Calibri"/>
              <a:cs typeface="Calibri"/>
            </a:endParaRPr>
          </a:p>
          <a:p>
            <a:pPr lvl="1"/>
            <a:r>
              <a:rPr lang="en-US" sz="2400">
                <a:latin typeface="Calibri"/>
                <a:ea typeface="+mn-lt"/>
                <a:cs typeface="+mn-lt"/>
              </a:rPr>
              <a:t> Tree shaking is a process that eliminates unused code from the final bundle, resulting in smaller and more efficient bundles.</a:t>
            </a:r>
            <a:endParaRPr lang="en-US" sz="2400">
              <a:latin typeface="Calibri"/>
              <a:ea typeface="Calibri"/>
              <a:cs typeface="Calibri"/>
            </a:endParaRPr>
          </a:p>
          <a:p>
            <a:pPr lvl="1"/>
            <a:r>
              <a:rPr lang="en-US" sz="2400">
                <a:latin typeface="Calibri"/>
                <a:ea typeface="+mn-lt"/>
                <a:cs typeface="+mn-lt"/>
              </a:rPr>
              <a:t>Rollup analyzes module imports and exports to remove dead code during the bundling process.</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14044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28F-24FB-FE2B-A6C3-8BD2BAABC281}"/>
              </a:ext>
            </a:extLst>
          </p:cNvPr>
          <p:cNvSpPr>
            <a:spLocks noGrp="1"/>
          </p:cNvSpPr>
          <p:nvPr>
            <p:ph type="title"/>
          </p:nvPr>
        </p:nvSpPr>
        <p:spPr/>
        <p:txBody>
          <a:bodyPr/>
          <a:lstStyle/>
          <a:p>
            <a:r>
              <a:rPr lang="en-US">
                <a:cs typeface="Arial"/>
              </a:rPr>
              <a:t>Rollup(</a:t>
            </a:r>
            <a:r>
              <a:rPr lang="en-US" err="1">
                <a:cs typeface="Arial"/>
              </a:rPr>
              <a:t>Cont</a:t>
            </a:r>
            <a:r>
              <a:rPr lang="en-US">
                <a:cs typeface="Arial"/>
              </a:rPr>
              <a: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2D85E297-75F1-C86D-5D21-C29A93610392}"/>
              </a:ext>
            </a:extLst>
          </p:cNvPr>
          <p:cNvSpPr>
            <a:spLocks noGrp="1"/>
          </p:cNvSpPr>
          <p:nvPr>
            <p:ph idx="1"/>
          </p:nvPr>
        </p:nvSpPr>
        <p:spPr>
          <a:xfrm>
            <a:off x="365760" y="1288473"/>
            <a:ext cx="11330247" cy="4792287"/>
          </a:xfrm>
        </p:spPr>
        <p:txBody>
          <a:bodyPr vert="horz" lIns="0" tIns="0" rIns="0" bIns="0" spcCol="301752" rtlCol="0" anchor="t">
            <a:normAutofit/>
          </a:bodyPr>
          <a:lstStyle/>
          <a:p>
            <a:r>
              <a:rPr lang="en-US" sz="2400" b="1">
                <a:latin typeface="Calibri"/>
                <a:ea typeface="Calibri"/>
                <a:cs typeface="Calibri"/>
              </a:rPr>
              <a:t>JavaScript Modules:</a:t>
            </a:r>
            <a:r>
              <a:rPr lang="en-US" sz="2400">
                <a:latin typeface="Calibri"/>
                <a:ea typeface="Calibri"/>
                <a:cs typeface="Calibri"/>
              </a:rPr>
              <a:t> </a:t>
            </a:r>
            <a:endParaRPr lang="en-US">
              <a:cs typeface="Arial"/>
            </a:endParaRPr>
          </a:p>
          <a:p>
            <a:pPr lvl="1"/>
            <a:r>
              <a:rPr lang="en-US" sz="2400">
                <a:latin typeface="Calibri"/>
                <a:ea typeface="Calibri"/>
                <a:cs typeface="Calibri"/>
              </a:rPr>
              <a:t>Rollup supports various module formats, including ES modules (import/export syntax), </a:t>
            </a:r>
            <a:r>
              <a:rPr lang="en-US" sz="2400" err="1">
                <a:latin typeface="Calibri"/>
                <a:ea typeface="Calibri"/>
                <a:cs typeface="Calibri"/>
              </a:rPr>
              <a:t>CommonJS</a:t>
            </a:r>
            <a:r>
              <a:rPr lang="en-US" sz="2400">
                <a:latin typeface="Calibri"/>
                <a:ea typeface="Calibri"/>
                <a:cs typeface="Calibri"/>
              </a:rPr>
              <a:t> (require/</a:t>
            </a:r>
            <a:r>
              <a:rPr lang="en-US" sz="2400" err="1">
                <a:latin typeface="Calibri"/>
                <a:ea typeface="Calibri"/>
                <a:cs typeface="Calibri"/>
              </a:rPr>
              <a:t>module.exports</a:t>
            </a:r>
            <a:r>
              <a:rPr lang="en-US" sz="2400">
                <a:latin typeface="Calibri"/>
                <a:ea typeface="Calibri"/>
                <a:cs typeface="Calibri"/>
              </a:rPr>
              <a:t>), and AMD (Asynchronous Module Definition). </a:t>
            </a:r>
            <a:endParaRPr lang="en-US">
              <a:latin typeface="Arial"/>
              <a:ea typeface="Calibri"/>
              <a:cs typeface="Arial"/>
            </a:endParaRPr>
          </a:p>
          <a:p>
            <a:pPr lvl="1"/>
            <a:r>
              <a:rPr lang="en-US" sz="2400">
                <a:latin typeface="Calibri"/>
                <a:ea typeface="Calibri"/>
                <a:cs typeface="Calibri"/>
              </a:rPr>
              <a:t>It can bundle modules written in different formats into a single output format.</a:t>
            </a:r>
            <a:endParaRPr lang="en-US">
              <a:ea typeface="Calibri"/>
              <a:cs typeface="Arial"/>
            </a:endParaRPr>
          </a:p>
          <a:p>
            <a:r>
              <a:rPr lang="en-US" sz="2400" b="1">
                <a:latin typeface="Calibri"/>
                <a:ea typeface="Calibri"/>
                <a:cs typeface="Calibri"/>
              </a:rPr>
              <a:t>Simplicity and Performance:</a:t>
            </a:r>
            <a:r>
              <a:rPr lang="en-US" sz="2400">
                <a:latin typeface="Calibri"/>
                <a:ea typeface="Calibri"/>
                <a:cs typeface="Calibri"/>
              </a:rPr>
              <a:t> </a:t>
            </a:r>
          </a:p>
          <a:p>
            <a:pPr lvl="1"/>
            <a:r>
              <a:rPr lang="en-US" sz="2400">
                <a:latin typeface="Calibri"/>
                <a:ea typeface="Calibri"/>
                <a:cs typeface="Calibri"/>
              </a:rPr>
              <a:t>Rollup aims to be simple and lightweight.</a:t>
            </a:r>
            <a:endParaRPr lang="en-US">
              <a:latin typeface="Arial"/>
              <a:ea typeface="Calibri"/>
              <a:cs typeface="Arial"/>
            </a:endParaRPr>
          </a:p>
          <a:p>
            <a:pPr lvl="1"/>
            <a:r>
              <a:rPr lang="en-US" sz="2400">
                <a:latin typeface="Calibri"/>
                <a:ea typeface="Calibri"/>
                <a:cs typeface="Calibri"/>
              </a:rPr>
              <a:t> It focuses on generating optimized bundles with minimal configuration and performs bundling quickly, making it suitable for small to medium-sized projects.</a:t>
            </a:r>
            <a:endParaRPr lang="en-US">
              <a:cs typeface="Arial"/>
            </a:endParaRPr>
          </a:p>
          <a:p>
            <a:endParaRPr lang="en-US">
              <a:cs typeface="Arial"/>
            </a:endParaRPr>
          </a:p>
        </p:txBody>
      </p:sp>
    </p:spTree>
    <p:extLst>
      <p:ext uri="{BB962C8B-B14F-4D97-AF65-F5344CB8AC3E}">
        <p14:creationId xmlns:p14="http://schemas.microsoft.com/office/powerpoint/2010/main" val="246339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err="1"/>
              <a:t>Javascript</a:t>
            </a:r>
            <a:r>
              <a:rPr lang="en-IN"/>
              <a:t>  Framework </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118993"/>
            <a:ext cx="11457974" cy="4961767"/>
          </a:xfrm>
        </p:spPr>
        <p:txBody>
          <a:bodyPr vert="horz" lIns="0" tIns="0" rIns="0" bIns="0" spcCol="301752" rtlCol="0" anchor="t">
            <a:normAutofit/>
          </a:bodyPr>
          <a:lstStyle/>
          <a:p>
            <a:r>
              <a:rPr lang="en-US" sz="2400" b="1">
                <a:latin typeface="Calibri"/>
                <a:ea typeface="+mn-lt"/>
                <a:cs typeface="+mn-lt"/>
              </a:rPr>
              <a:t>Definition:</a:t>
            </a:r>
            <a:r>
              <a:rPr lang="en-US" sz="2400">
                <a:latin typeface="Calibri"/>
                <a:ea typeface="+mn-lt"/>
                <a:cs typeface="+mn-lt"/>
              </a:rPr>
              <a:t> </a:t>
            </a:r>
          </a:p>
          <a:p>
            <a:pPr lvl="1"/>
            <a:r>
              <a:rPr lang="en-US" sz="2400">
                <a:latin typeface="Calibri"/>
                <a:ea typeface="+mn-lt"/>
                <a:cs typeface="+mn-lt"/>
              </a:rPr>
              <a:t>JavaScript frameworks are pre-written libraries or sets </a:t>
            </a:r>
            <a:r>
              <a:rPr lang="en-US" sz="2400" b="0" i="0">
                <a:effectLst/>
                <a:latin typeface="Calibri"/>
                <a:ea typeface="+mn-lt"/>
                <a:cs typeface="+mn-lt"/>
              </a:rPr>
              <a:t>of </a:t>
            </a:r>
            <a:r>
              <a:rPr lang="en-US" sz="2400">
                <a:latin typeface="Calibri"/>
                <a:ea typeface="+mn-lt"/>
                <a:cs typeface="+mn-lt"/>
              </a:rPr>
              <a:t>tools that provide a structure and functionality for developing web applications or websites using JavaScript</a:t>
            </a:r>
            <a:r>
              <a:rPr lang="en-US" sz="2400" b="0" i="0">
                <a:effectLst/>
                <a:latin typeface="Calibri"/>
                <a:ea typeface="+mn-lt"/>
                <a:cs typeface="+mn-lt"/>
              </a:rPr>
              <a:t>.</a:t>
            </a:r>
            <a:endParaRPr lang="en-US" sz="2400">
              <a:latin typeface="Calibri"/>
              <a:ea typeface="+mn-lt"/>
              <a:cs typeface="+mn-lt"/>
            </a:endParaRPr>
          </a:p>
          <a:p>
            <a:r>
              <a:rPr lang="en-US" sz="2400" b="1">
                <a:latin typeface="Calibri"/>
                <a:ea typeface="+mn-lt"/>
                <a:cs typeface="+mn-lt"/>
              </a:rPr>
              <a:t>Abstraction of Complexity:</a:t>
            </a:r>
            <a:r>
              <a:rPr lang="en-US" sz="2400">
                <a:latin typeface="Calibri"/>
                <a:ea typeface="+mn-lt"/>
                <a:cs typeface="+mn-lt"/>
              </a:rPr>
              <a:t> </a:t>
            </a:r>
          </a:p>
          <a:p>
            <a:pPr lvl="1"/>
            <a:r>
              <a:rPr lang="en-US" sz="2400">
                <a:latin typeface="Calibri"/>
                <a:ea typeface="+mn-lt"/>
                <a:cs typeface="+mn-lt"/>
              </a:rPr>
              <a:t>Frameworks abstract away the low-level details and provide high-level abstractions</a:t>
            </a:r>
            <a:r>
              <a:rPr lang="en-US" sz="2400" b="0" i="0">
                <a:effectLst/>
                <a:latin typeface="Calibri"/>
                <a:ea typeface="+mn-lt"/>
                <a:cs typeface="+mn-lt"/>
              </a:rPr>
              <a:t>, </a:t>
            </a:r>
            <a:r>
              <a:rPr lang="en-US" sz="2400">
                <a:latin typeface="Calibri"/>
                <a:ea typeface="+mn-lt"/>
                <a:cs typeface="+mn-lt"/>
              </a:rPr>
              <a:t>making </a:t>
            </a:r>
            <a:r>
              <a:rPr lang="en-US" sz="2400" b="0" i="0">
                <a:effectLst/>
                <a:latin typeface="Calibri"/>
                <a:ea typeface="+mn-lt"/>
                <a:cs typeface="+mn-lt"/>
              </a:rPr>
              <a:t>it </a:t>
            </a:r>
            <a:r>
              <a:rPr lang="en-US" sz="2400">
                <a:latin typeface="Calibri"/>
                <a:ea typeface="+mn-lt"/>
                <a:cs typeface="+mn-lt"/>
              </a:rPr>
              <a:t>easier for developers </a:t>
            </a:r>
            <a:r>
              <a:rPr lang="en-US" sz="2400" b="0" i="0">
                <a:effectLst/>
                <a:latin typeface="Calibri"/>
                <a:ea typeface="+mn-lt"/>
                <a:cs typeface="+mn-lt"/>
              </a:rPr>
              <a:t>to </a:t>
            </a:r>
            <a:r>
              <a:rPr lang="en-US" sz="2400">
                <a:latin typeface="Calibri"/>
                <a:ea typeface="+mn-lt"/>
                <a:cs typeface="+mn-lt"/>
              </a:rPr>
              <a:t>build complex applications by providing ready-to-use components, modules, </a:t>
            </a:r>
            <a:r>
              <a:rPr lang="en-US" sz="2400" b="0" i="0">
                <a:effectLst/>
                <a:latin typeface="Calibri"/>
                <a:ea typeface="+mn-lt"/>
                <a:cs typeface="+mn-lt"/>
              </a:rPr>
              <a:t>and </a:t>
            </a:r>
            <a:r>
              <a:rPr lang="en-US" sz="2400">
                <a:latin typeface="Calibri"/>
                <a:ea typeface="+mn-lt"/>
                <a:cs typeface="+mn-lt"/>
              </a:rPr>
              <a:t>utilities</a:t>
            </a:r>
            <a:r>
              <a:rPr lang="en-US" sz="2400" b="0" i="0">
                <a:effectLst/>
                <a:latin typeface="Calibri"/>
                <a:ea typeface="+mn-lt"/>
                <a:cs typeface="+mn-lt"/>
              </a:rPr>
              <a:t>.</a:t>
            </a:r>
            <a:endParaRPr lang="en-US" sz="2400">
              <a:latin typeface="Calibri"/>
              <a:ea typeface="+mn-lt"/>
              <a:cs typeface="+mn-lt"/>
            </a:endParaRPr>
          </a:p>
          <a:p>
            <a:r>
              <a:rPr lang="en-US" sz="2400" b="1">
                <a:latin typeface="Calibri"/>
                <a:ea typeface="+mn-lt"/>
                <a:cs typeface="+mn-lt"/>
              </a:rPr>
              <a:t>MVC/MVVM Architecture:</a:t>
            </a:r>
            <a:r>
              <a:rPr lang="en-US" sz="2400">
                <a:latin typeface="Calibri"/>
                <a:ea typeface="+mn-lt"/>
                <a:cs typeface="+mn-lt"/>
              </a:rPr>
              <a:t> </a:t>
            </a:r>
            <a:endParaRPr lang="en-US" sz="2400">
              <a:latin typeface="Calibri"/>
              <a:ea typeface="Calibri"/>
              <a:cs typeface="Calibri"/>
            </a:endParaRPr>
          </a:p>
          <a:p>
            <a:pPr lvl="1"/>
            <a:r>
              <a:rPr lang="en-US" sz="2400">
                <a:latin typeface="Calibri"/>
                <a:ea typeface="+mn-lt"/>
                <a:cs typeface="+mn-lt"/>
              </a:rPr>
              <a:t>Many JavaScript frameworks follow </a:t>
            </a:r>
            <a:r>
              <a:rPr lang="en-US" sz="2400" b="0" i="0">
                <a:effectLst/>
                <a:latin typeface="Calibri"/>
                <a:ea typeface="+mn-lt"/>
                <a:cs typeface="+mn-lt"/>
              </a:rPr>
              <a:t>the </a:t>
            </a:r>
            <a:r>
              <a:rPr lang="en-US" sz="2400">
                <a:latin typeface="Calibri"/>
                <a:ea typeface="+mn-lt"/>
                <a:cs typeface="+mn-lt"/>
              </a:rPr>
              <a:t>Model-View-Controller (MVC) or Model-View-</a:t>
            </a:r>
            <a:r>
              <a:rPr lang="en-US" sz="2400" err="1">
                <a:latin typeface="Calibri"/>
                <a:ea typeface="+mn-lt"/>
                <a:cs typeface="+mn-lt"/>
              </a:rPr>
              <a:t>ViewModel</a:t>
            </a:r>
            <a:r>
              <a:rPr lang="en-US" sz="2400">
                <a:latin typeface="Calibri"/>
                <a:ea typeface="+mn-lt"/>
                <a:cs typeface="+mn-lt"/>
              </a:rPr>
              <a:t> (MVVM) architecture</a:t>
            </a:r>
            <a:r>
              <a:rPr lang="en-US" sz="2400" b="0" i="0">
                <a:effectLst/>
                <a:latin typeface="Calibri"/>
                <a:ea typeface="+mn-lt"/>
                <a:cs typeface="+mn-lt"/>
              </a:rPr>
              <a:t>, </a:t>
            </a:r>
            <a:r>
              <a:rPr lang="en-US" sz="2400">
                <a:latin typeface="Calibri"/>
                <a:ea typeface="+mn-lt"/>
                <a:cs typeface="+mn-lt"/>
              </a:rPr>
              <a:t>which helps separate concerns and improve code organization and maintainability.</a:t>
            </a:r>
            <a:endParaRPr lang="en-US" sz="2400">
              <a:latin typeface="Calibri"/>
              <a:ea typeface="Calibri"/>
              <a:cs typeface="Calibri"/>
            </a:endParaRPr>
          </a:p>
          <a:p>
            <a:r>
              <a:rPr lang="en-US" sz="2400">
                <a:latin typeface="Calibri"/>
                <a:ea typeface="+mn-lt"/>
                <a:cs typeface="+mn-lt"/>
              </a:rPr>
              <a:t>.</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198233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F017-B473-B917-E8B7-3DDD34536EB2}"/>
              </a:ext>
            </a:extLst>
          </p:cNvPr>
          <p:cNvSpPr>
            <a:spLocks noGrp="1"/>
          </p:cNvSpPr>
          <p:nvPr>
            <p:ph type="title"/>
          </p:nvPr>
        </p:nvSpPr>
        <p:spPr/>
        <p:txBody>
          <a:bodyPr/>
          <a:lstStyle/>
          <a:p>
            <a:r>
              <a:rPr lang="en-US">
                <a:cs typeface="Arial"/>
              </a:rPr>
              <a:t>Datatypes</a:t>
            </a:r>
            <a:endParaRPr lang="en-US"/>
          </a:p>
        </p:txBody>
      </p:sp>
      <p:sp>
        <p:nvSpPr>
          <p:cNvPr id="3" name="Content Placeholder 2">
            <a:extLst>
              <a:ext uri="{FF2B5EF4-FFF2-40B4-BE49-F238E27FC236}">
                <a16:creationId xmlns:a16="http://schemas.microsoft.com/office/drawing/2014/main" id="{BD83A2D4-1C7A-8F77-E30C-54A1CB8D21F5}"/>
              </a:ext>
            </a:extLst>
          </p:cNvPr>
          <p:cNvSpPr>
            <a:spLocks noGrp="1"/>
          </p:cNvSpPr>
          <p:nvPr>
            <p:ph idx="1"/>
          </p:nvPr>
        </p:nvSpPr>
        <p:spPr>
          <a:xfrm>
            <a:off x="365760" y="1239329"/>
            <a:ext cx="8503920" cy="4841431"/>
          </a:xfrm>
        </p:spPr>
        <p:txBody>
          <a:bodyPr vert="horz" lIns="0" tIns="0" rIns="0" bIns="0" spcCol="301752" rtlCol="0" anchor="t">
            <a:normAutofit fontScale="85000" lnSpcReduction="20000"/>
          </a:bodyPr>
          <a:lstStyle/>
          <a:p>
            <a:r>
              <a:rPr lang="en-US" sz="2200" dirty="0">
                <a:solidFill>
                  <a:srgbClr val="231F20"/>
                </a:solidFill>
                <a:latin typeface="Calibri"/>
                <a:ea typeface="+mn-lt"/>
                <a:cs typeface="+mn-lt"/>
              </a:rPr>
              <a:t>JavaScript has several built-in data types, which are used to represent different kinds of values. Here are the commonly used data types in JavaScript:</a:t>
            </a:r>
          </a:p>
          <a:p>
            <a:endParaRPr lang="en-US" sz="2200" dirty="0">
              <a:solidFill>
                <a:srgbClr val="231F20"/>
              </a:solidFill>
              <a:latin typeface="Calibri"/>
              <a:cs typeface="Arial"/>
            </a:endParaRPr>
          </a:p>
          <a:p>
            <a:pPr marL="342900" indent="-342900">
              <a:buAutoNum type="arabicPeriod"/>
            </a:pPr>
            <a:r>
              <a:rPr lang="en-US" sz="2200" b="1" dirty="0">
                <a:latin typeface="Calibri"/>
                <a:ea typeface="+mn-lt"/>
                <a:cs typeface="+mn-lt"/>
              </a:rPr>
              <a:t>Number</a:t>
            </a:r>
            <a:r>
              <a:rPr lang="en-US" sz="2200" b="1" dirty="0">
                <a:solidFill>
                  <a:srgbClr val="231F20"/>
                </a:solidFill>
                <a:latin typeface="Calibri"/>
                <a:ea typeface="+mn-lt"/>
                <a:cs typeface="+mn-lt"/>
              </a:rPr>
              <a:t>:</a:t>
            </a:r>
            <a:r>
              <a:rPr lang="en-US" sz="2200" dirty="0">
                <a:solidFill>
                  <a:srgbClr val="231F20"/>
                </a:solidFill>
                <a:latin typeface="Calibri"/>
                <a:ea typeface="+mn-lt"/>
                <a:cs typeface="+mn-lt"/>
              </a:rPr>
              <a:t> Represents numeric values. It includes both integer and floating-point numbers. For example: </a:t>
            </a:r>
            <a:r>
              <a:rPr lang="en-US" sz="2200" dirty="0">
                <a:latin typeface="Calibri"/>
                <a:cs typeface="Arial"/>
              </a:rPr>
              <a:t>42</a:t>
            </a:r>
            <a:r>
              <a:rPr lang="en-US" sz="2200" dirty="0">
                <a:solidFill>
                  <a:srgbClr val="231F20"/>
                </a:solidFill>
                <a:latin typeface="Calibri"/>
                <a:ea typeface="+mn-lt"/>
                <a:cs typeface="+mn-lt"/>
              </a:rPr>
              <a:t>, </a:t>
            </a:r>
            <a:r>
              <a:rPr lang="en-US" sz="2200" dirty="0">
                <a:latin typeface="Calibri"/>
                <a:cs typeface="Arial"/>
              </a:rPr>
              <a:t>3.14</a:t>
            </a:r>
            <a:r>
              <a:rPr lang="en-US" sz="2200" dirty="0">
                <a:solidFill>
                  <a:srgbClr val="231F20"/>
                </a:solidFill>
                <a:latin typeface="Calibri"/>
                <a:ea typeface="+mn-lt"/>
                <a:cs typeface="+mn-lt"/>
              </a:rPr>
              <a:t>.</a:t>
            </a:r>
            <a:endParaRPr lang="en-US" sz="2200" dirty="0">
              <a:solidFill>
                <a:srgbClr val="231F20"/>
              </a:solidFill>
              <a:latin typeface="Calibri"/>
              <a:cs typeface="Arial"/>
            </a:endParaRPr>
          </a:p>
          <a:p>
            <a:pPr marL="342900" indent="-342900">
              <a:buAutoNum type="arabicPeriod"/>
            </a:pPr>
            <a:r>
              <a:rPr lang="en-US" sz="2200" b="1" dirty="0">
                <a:latin typeface="Calibri"/>
                <a:ea typeface="+mn-lt"/>
                <a:cs typeface="+mn-lt"/>
              </a:rPr>
              <a:t>String</a:t>
            </a:r>
            <a:r>
              <a:rPr lang="en-US" sz="2200" b="1" dirty="0">
                <a:solidFill>
                  <a:srgbClr val="231F20"/>
                </a:solidFill>
                <a:latin typeface="Calibri"/>
                <a:ea typeface="+mn-lt"/>
                <a:cs typeface="+mn-lt"/>
              </a:rPr>
              <a:t>:</a:t>
            </a:r>
            <a:r>
              <a:rPr lang="en-US" sz="2200" dirty="0">
                <a:solidFill>
                  <a:srgbClr val="231F20"/>
                </a:solidFill>
                <a:latin typeface="Calibri"/>
                <a:ea typeface="+mn-lt"/>
                <a:cs typeface="+mn-lt"/>
              </a:rPr>
              <a:t> Represents sequences of characters. Strings are enclosed in single quotes (</a:t>
            </a:r>
            <a:r>
              <a:rPr lang="en-US" sz="2200" dirty="0">
                <a:latin typeface="Calibri"/>
                <a:cs typeface="Arial"/>
              </a:rPr>
              <a:t>'</a:t>
            </a:r>
            <a:r>
              <a:rPr lang="en-US" sz="2200" dirty="0">
                <a:solidFill>
                  <a:srgbClr val="231F20"/>
                </a:solidFill>
                <a:latin typeface="Calibri"/>
                <a:ea typeface="+mn-lt"/>
                <a:cs typeface="+mn-lt"/>
              </a:rPr>
              <a:t>) or double quotes (</a:t>
            </a:r>
            <a:r>
              <a:rPr lang="en-US" sz="2200" dirty="0">
                <a:latin typeface="Calibri"/>
                <a:cs typeface="Arial"/>
              </a:rPr>
              <a:t>"</a:t>
            </a:r>
            <a:r>
              <a:rPr lang="en-US" sz="2200" dirty="0">
                <a:solidFill>
                  <a:srgbClr val="231F20"/>
                </a:solidFill>
                <a:latin typeface="Calibri"/>
                <a:ea typeface="+mn-lt"/>
                <a:cs typeface="+mn-lt"/>
              </a:rPr>
              <a:t>). </a:t>
            </a:r>
            <a:r>
              <a:rPr lang="en-US" sz="2200" b="1" dirty="0">
                <a:solidFill>
                  <a:srgbClr val="231F20"/>
                </a:solidFill>
                <a:latin typeface="Calibri"/>
                <a:ea typeface="+mn-lt"/>
                <a:cs typeface="+mn-lt"/>
              </a:rPr>
              <a:t>For example:</a:t>
            </a:r>
            <a:r>
              <a:rPr lang="en-US" sz="2200" dirty="0">
                <a:solidFill>
                  <a:srgbClr val="231F20"/>
                </a:solidFill>
                <a:latin typeface="Calibri"/>
                <a:ea typeface="+mn-lt"/>
                <a:cs typeface="+mn-lt"/>
              </a:rPr>
              <a:t> </a:t>
            </a:r>
            <a:r>
              <a:rPr lang="en-US" sz="2200" dirty="0">
                <a:latin typeface="Calibri"/>
                <a:cs typeface="Arial"/>
              </a:rPr>
              <a:t>'Hello'</a:t>
            </a:r>
            <a:r>
              <a:rPr lang="en-US" sz="2200" dirty="0">
                <a:solidFill>
                  <a:srgbClr val="231F20"/>
                </a:solidFill>
                <a:latin typeface="Calibri"/>
                <a:ea typeface="+mn-lt"/>
                <a:cs typeface="+mn-lt"/>
              </a:rPr>
              <a:t>, </a:t>
            </a:r>
            <a:r>
              <a:rPr lang="en-US" sz="2200" dirty="0">
                <a:latin typeface="Calibri"/>
                <a:cs typeface="Arial"/>
              </a:rPr>
              <a:t>"JavaScript"</a:t>
            </a:r>
            <a:r>
              <a:rPr lang="en-US" sz="2200" dirty="0">
                <a:solidFill>
                  <a:srgbClr val="231F20"/>
                </a:solidFill>
                <a:latin typeface="Calibri"/>
                <a:ea typeface="+mn-lt"/>
                <a:cs typeface="+mn-lt"/>
              </a:rPr>
              <a:t>.</a:t>
            </a:r>
            <a:endParaRPr lang="en-US" sz="2200" dirty="0">
              <a:solidFill>
                <a:srgbClr val="231F20"/>
              </a:solidFill>
              <a:latin typeface="Calibri"/>
              <a:cs typeface="Arial"/>
            </a:endParaRPr>
          </a:p>
          <a:p>
            <a:pPr marL="342900" indent="-342900">
              <a:buAutoNum type="arabicPeriod"/>
            </a:pPr>
            <a:r>
              <a:rPr lang="en-US" sz="2200" b="1" dirty="0">
                <a:latin typeface="Calibri"/>
                <a:ea typeface="+mn-lt"/>
                <a:cs typeface="+mn-lt"/>
              </a:rPr>
              <a:t>Boolean</a:t>
            </a:r>
            <a:r>
              <a:rPr lang="en-US" sz="2200" b="1" dirty="0">
                <a:solidFill>
                  <a:srgbClr val="231F20"/>
                </a:solidFill>
                <a:latin typeface="Calibri"/>
                <a:ea typeface="+mn-lt"/>
                <a:cs typeface="+mn-lt"/>
              </a:rPr>
              <a:t>:</a:t>
            </a:r>
            <a:r>
              <a:rPr lang="en-US" sz="2200" dirty="0">
                <a:solidFill>
                  <a:srgbClr val="231F20"/>
                </a:solidFill>
                <a:latin typeface="Calibri"/>
                <a:ea typeface="+mn-lt"/>
                <a:cs typeface="+mn-lt"/>
              </a:rPr>
              <a:t> Represents a logical value that can be either </a:t>
            </a:r>
            <a:r>
              <a:rPr lang="en-US" sz="2200" dirty="0">
                <a:latin typeface="Calibri"/>
                <a:cs typeface="Arial"/>
              </a:rPr>
              <a:t>true</a:t>
            </a:r>
            <a:r>
              <a:rPr lang="en-US" sz="2200" dirty="0">
                <a:solidFill>
                  <a:srgbClr val="231F20"/>
                </a:solidFill>
                <a:latin typeface="Calibri"/>
                <a:ea typeface="+mn-lt"/>
                <a:cs typeface="+mn-lt"/>
              </a:rPr>
              <a:t> or </a:t>
            </a:r>
            <a:r>
              <a:rPr lang="en-US" sz="2200" dirty="0">
                <a:latin typeface="Calibri"/>
                <a:cs typeface="Arial"/>
              </a:rPr>
              <a:t>false</a:t>
            </a:r>
            <a:r>
              <a:rPr lang="en-US" sz="2200" dirty="0">
                <a:solidFill>
                  <a:srgbClr val="231F20"/>
                </a:solidFill>
                <a:latin typeface="Calibri"/>
                <a:ea typeface="+mn-lt"/>
                <a:cs typeface="+mn-lt"/>
              </a:rPr>
              <a:t>. Booleans are often used in conditional statements and logical operations. </a:t>
            </a:r>
            <a:r>
              <a:rPr lang="en-US" sz="2200" b="1" dirty="0">
                <a:solidFill>
                  <a:srgbClr val="231F20"/>
                </a:solidFill>
                <a:latin typeface="Calibri"/>
                <a:ea typeface="+mn-lt"/>
                <a:cs typeface="+mn-lt"/>
              </a:rPr>
              <a:t>For example: </a:t>
            </a:r>
            <a:r>
              <a:rPr lang="en-US" sz="2200" b="1" dirty="0">
                <a:latin typeface="Calibri"/>
                <a:cs typeface="Arial"/>
              </a:rPr>
              <a:t>true</a:t>
            </a:r>
            <a:r>
              <a:rPr lang="en-US" sz="2200" b="1" dirty="0">
                <a:solidFill>
                  <a:srgbClr val="231F20"/>
                </a:solidFill>
                <a:latin typeface="Calibri"/>
                <a:ea typeface="+mn-lt"/>
                <a:cs typeface="+mn-lt"/>
              </a:rPr>
              <a:t>, </a:t>
            </a:r>
            <a:r>
              <a:rPr lang="en-US" sz="2200" b="1" dirty="0">
                <a:latin typeface="Calibri"/>
                <a:cs typeface="Arial"/>
              </a:rPr>
              <a:t>false</a:t>
            </a:r>
            <a:r>
              <a:rPr lang="en-US" sz="2200" b="1" dirty="0">
                <a:solidFill>
                  <a:srgbClr val="231F20"/>
                </a:solidFill>
                <a:latin typeface="Calibri"/>
                <a:ea typeface="+mn-lt"/>
                <a:cs typeface="+mn-lt"/>
              </a:rPr>
              <a:t>.</a:t>
            </a:r>
            <a:endParaRPr lang="en-US" sz="2200" b="1" dirty="0">
              <a:solidFill>
                <a:srgbClr val="231F20"/>
              </a:solidFill>
              <a:latin typeface="Calibri"/>
              <a:cs typeface="Arial"/>
            </a:endParaRPr>
          </a:p>
          <a:p>
            <a:pPr marL="342900" indent="-342900">
              <a:buAutoNum type="arabicPeriod"/>
            </a:pPr>
            <a:r>
              <a:rPr lang="en-US" sz="2200" b="1" dirty="0">
                <a:latin typeface="Calibri"/>
                <a:ea typeface="+mn-lt"/>
                <a:cs typeface="+mn-lt"/>
              </a:rPr>
              <a:t>Undefined</a:t>
            </a:r>
            <a:r>
              <a:rPr lang="en-US" sz="2200" b="1" dirty="0">
                <a:solidFill>
                  <a:srgbClr val="231F20"/>
                </a:solidFill>
                <a:latin typeface="Calibri"/>
                <a:ea typeface="+mn-lt"/>
                <a:cs typeface="+mn-lt"/>
              </a:rPr>
              <a:t>:</a:t>
            </a:r>
            <a:r>
              <a:rPr lang="en-US" sz="2200" dirty="0">
                <a:solidFill>
                  <a:srgbClr val="231F20"/>
                </a:solidFill>
                <a:latin typeface="Calibri"/>
                <a:ea typeface="+mn-lt"/>
                <a:cs typeface="+mn-lt"/>
              </a:rPr>
              <a:t> Represents a variable that has been declared but has not been assigned a value. If you declare a variable without assigning a value to it, it will have the value </a:t>
            </a:r>
            <a:r>
              <a:rPr lang="en-US" sz="2200" dirty="0">
                <a:latin typeface="Calibri"/>
                <a:cs typeface="Arial"/>
              </a:rPr>
              <a:t>undefined</a:t>
            </a:r>
            <a:r>
              <a:rPr lang="en-US" sz="2000" dirty="0">
                <a:solidFill>
                  <a:srgbClr val="231F20"/>
                </a:solidFill>
                <a:latin typeface="Calibri"/>
                <a:ea typeface="+mn-lt"/>
                <a:cs typeface="+mn-lt"/>
              </a:rPr>
              <a:t>.</a:t>
            </a:r>
            <a:endParaRPr lang="en-US" sz="2000" dirty="0">
              <a:solidFill>
                <a:srgbClr val="231F20"/>
              </a:solidFill>
              <a:latin typeface="Calibri"/>
              <a:cs typeface="Arial"/>
            </a:endParaRPr>
          </a:p>
          <a:p>
            <a:endParaRPr lang="en-US" dirty="0"/>
          </a:p>
          <a:p>
            <a:br>
              <a:rPr lang="en-US" dirty="0"/>
            </a:br>
            <a:endParaRPr lang="en-US" dirty="0"/>
          </a:p>
        </p:txBody>
      </p:sp>
    </p:spTree>
    <p:extLst>
      <p:ext uri="{BB962C8B-B14F-4D97-AF65-F5344CB8AC3E}">
        <p14:creationId xmlns:p14="http://schemas.microsoft.com/office/powerpoint/2010/main" val="182184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11457432" cy="914400"/>
          </a:xfrm>
        </p:spPr>
        <p:txBody>
          <a:bodyPr anchor="t">
            <a:normAutofit/>
          </a:bodyPr>
          <a:lstStyle/>
          <a:p>
            <a:r>
              <a:rPr lang="en-US" sz="3600">
                <a:latin typeface="Calibri"/>
                <a:ea typeface="+mj-lt"/>
                <a:cs typeface="+mj-lt"/>
              </a:rPr>
              <a:t>React.js:</a:t>
            </a:r>
            <a:br>
              <a:rPr lang="en-US" sz="3600" b="1" i="0">
                <a:effectLst/>
                <a:latin typeface="Calibri"/>
              </a:rPr>
            </a:br>
            <a:endParaRPr lang="en-US" sz="2400" b="0">
              <a:latin typeface="Calibri"/>
              <a:ea typeface="Calibri"/>
              <a:cs typeface="Arial"/>
            </a:endParaRPr>
          </a:p>
          <a:p>
            <a:endParaRPr lang="en-US" sz="2400">
              <a:latin typeface="Calibri"/>
              <a:ea typeface="Calibri"/>
              <a:cs typeface="Calibri"/>
            </a:endParaRPr>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4685114"/>
            <a:ext cx="10651374" cy="1395646"/>
          </a:xfrm>
        </p:spPr>
        <p:txBody>
          <a:bodyPr vert="horz" lIns="0" tIns="0" rIns="0" bIns="0" spcCol="301752" rtlCol="0" anchor="t">
            <a:normAutofit fontScale="77500" lnSpcReduction="20000"/>
          </a:bodyPr>
          <a:lstStyle/>
          <a:p>
            <a:pPr>
              <a:buFont typeface="Arial"/>
            </a:pPr>
            <a:endParaRPr lang="en-US" sz="2400">
              <a:solidFill>
                <a:srgbClr val="000000"/>
              </a:solidFill>
              <a:latin typeface="Calibri"/>
              <a:ea typeface="Calibri"/>
              <a:cs typeface="Calibri"/>
            </a:endParaRPr>
          </a:p>
          <a:p>
            <a:pPr>
              <a:buFont typeface="Arial" panose="020B0604020202020204" pitchFamily="34" charset="0"/>
              <a:buChar char="•"/>
            </a:pPr>
            <a:endParaRPr lang="en-US" sz="2400" b="1">
              <a:solidFill>
                <a:srgbClr val="000000"/>
              </a:solidFill>
              <a:latin typeface="Calibri"/>
              <a:ea typeface="Calibri"/>
              <a:cs typeface="Calibri"/>
            </a:endParaRPr>
          </a:p>
          <a:p>
            <a:endParaRPr lang="en-US" sz="2400" b="1">
              <a:solidFill>
                <a:srgbClr val="000000"/>
              </a:solidFill>
              <a:latin typeface="Calibri"/>
              <a:ea typeface="Calibri"/>
              <a:cs typeface="Calibri"/>
            </a:endParaRPr>
          </a:p>
          <a:p>
            <a:pPr marL="0" indent="0">
              <a:buNone/>
            </a:pPr>
            <a:r>
              <a:rPr lang="en-US" sz="2400">
                <a:solidFill>
                  <a:srgbClr val="000000"/>
                </a:solidFill>
                <a:latin typeface="Calibri"/>
                <a:ea typeface="Calibri"/>
                <a:cs typeface="Calibri"/>
              </a:rPr>
              <a:t>                    </a:t>
            </a:r>
          </a:p>
          <a:p>
            <a:endParaRPr lang="en-US" sz="2400">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
        <p:nvSpPr>
          <p:cNvPr id="4" name="TextBox 3">
            <a:extLst>
              <a:ext uri="{FF2B5EF4-FFF2-40B4-BE49-F238E27FC236}">
                <a16:creationId xmlns:a16="http://schemas.microsoft.com/office/drawing/2014/main" id="{332F91AC-2840-5D70-2BC7-07E3682C3835}"/>
              </a:ext>
            </a:extLst>
          </p:cNvPr>
          <p:cNvSpPr txBox="1"/>
          <p:nvPr/>
        </p:nvSpPr>
        <p:spPr>
          <a:xfrm>
            <a:off x="5621054" y="1894561"/>
            <a:ext cx="6263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endParaRPr lang="en-US" sz="1800">
              <a:cs typeface="Arial"/>
            </a:endParaRPr>
          </a:p>
        </p:txBody>
      </p:sp>
      <p:sp>
        <p:nvSpPr>
          <p:cNvPr id="5" name="TextBox 4">
            <a:extLst>
              <a:ext uri="{FF2B5EF4-FFF2-40B4-BE49-F238E27FC236}">
                <a16:creationId xmlns:a16="http://schemas.microsoft.com/office/drawing/2014/main" id="{E45D175B-66D4-2B27-1236-32F04FE11E1A}"/>
              </a:ext>
            </a:extLst>
          </p:cNvPr>
          <p:cNvSpPr txBox="1"/>
          <p:nvPr/>
        </p:nvSpPr>
        <p:spPr>
          <a:xfrm>
            <a:off x="861164" y="1236945"/>
            <a:ext cx="9895561"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rtl="0">
              <a:buChar char="•"/>
            </a:pPr>
            <a:r>
              <a:rPr lang="en-US" sz="2400">
                <a:solidFill>
                  <a:srgbClr val="000000"/>
                </a:solidFill>
                <a:latin typeface="Calibri"/>
                <a:ea typeface="Arial"/>
                <a:cs typeface="Arial"/>
              </a:rPr>
              <a:t>React.js, also known as React, is a popular JavaScript library for building user interfaces.​</a:t>
            </a:r>
          </a:p>
          <a:p>
            <a:pPr lvl="0" rtl="0">
              <a:buChar char="•"/>
            </a:pPr>
            <a:r>
              <a:rPr lang="en-US" sz="2400">
                <a:solidFill>
                  <a:srgbClr val="000000"/>
                </a:solidFill>
                <a:latin typeface="Calibri"/>
                <a:ea typeface="Arial"/>
                <a:cs typeface="Arial"/>
              </a:rPr>
              <a:t>Developed by Facebook, React is widely adopted in the industry and has a large and active community.​</a:t>
            </a:r>
          </a:p>
          <a:p>
            <a:pPr lvl="0" rtl="0">
              <a:buChar char="•"/>
            </a:pPr>
            <a:r>
              <a:rPr lang="en-US" sz="2400">
                <a:solidFill>
                  <a:srgbClr val="000000"/>
                </a:solidFill>
                <a:latin typeface="Calibri"/>
                <a:ea typeface="Arial"/>
                <a:cs typeface="Arial"/>
              </a:rPr>
              <a:t>React follows a component-based architecture, where applications are built by composing reusable UI components.​</a:t>
            </a:r>
          </a:p>
          <a:p>
            <a:pPr lvl="0" rtl="0">
              <a:buChar char="•"/>
            </a:pPr>
            <a:r>
              <a:rPr lang="en-US" sz="2400">
                <a:solidFill>
                  <a:srgbClr val="000000"/>
                </a:solidFill>
                <a:latin typeface="Calibri"/>
                <a:ea typeface="Arial"/>
                <a:cs typeface="Arial"/>
              </a:rPr>
              <a:t>It uses a virtual DOM (Document Object Model) to efficiently update and render components, resulting in high-performance web applications.​</a:t>
            </a:r>
          </a:p>
          <a:p>
            <a:pPr rtl="0"/>
            <a:r>
              <a:rPr lang="en-US" sz="2400">
                <a:solidFill>
                  <a:srgbClr val="000000"/>
                </a:solidFill>
                <a:latin typeface="Arial"/>
                <a:ea typeface="Arial"/>
                <a:cs typeface="Arial"/>
              </a:rPr>
              <a:t>​</a:t>
            </a:r>
            <a:endParaRPr lang="en-US" sz="2400">
              <a:solidFill>
                <a:srgbClr val="000000"/>
              </a:solidFill>
              <a:cs typeface="Arial"/>
            </a:endParaRPr>
          </a:p>
        </p:txBody>
      </p:sp>
    </p:spTree>
    <p:extLst>
      <p:ext uri="{BB962C8B-B14F-4D97-AF65-F5344CB8AC3E}">
        <p14:creationId xmlns:p14="http://schemas.microsoft.com/office/powerpoint/2010/main" val="414759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6D73-4CB5-C3D4-DF1B-8C82C9736CCF}"/>
              </a:ext>
            </a:extLst>
          </p:cNvPr>
          <p:cNvSpPr>
            <a:spLocks noGrp="1"/>
          </p:cNvSpPr>
          <p:nvPr>
            <p:ph type="title"/>
          </p:nvPr>
        </p:nvSpPr>
        <p:spPr/>
        <p:txBody>
          <a:bodyPr/>
          <a:lstStyle/>
          <a:p>
            <a:r>
              <a:rPr lang="en-US" sz="3600">
                <a:latin typeface="Calibri"/>
                <a:ea typeface="Calibri"/>
                <a:cs typeface="Calibri"/>
              </a:rPr>
              <a:t>React.js (</a:t>
            </a:r>
            <a:r>
              <a:rPr lang="en-US" sz="3600" err="1">
                <a:latin typeface="Calibri"/>
                <a:ea typeface="Calibri"/>
                <a:cs typeface="Calibri"/>
              </a:rPr>
              <a:t>Contd</a:t>
            </a:r>
            <a:r>
              <a:rPr lang="en-US" sz="3600">
                <a:latin typeface="Calibri"/>
                <a:ea typeface="Calibri"/>
                <a:cs typeface="Calibri"/>
              </a:rPr>
              <a:t>)</a:t>
            </a:r>
            <a:endParaRPr lang="en-US"/>
          </a:p>
        </p:txBody>
      </p:sp>
      <p:sp>
        <p:nvSpPr>
          <p:cNvPr id="3" name="Content Placeholder 2">
            <a:extLst>
              <a:ext uri="{FF2B5EF4-FFF2-40B4-BE49-F238E27FC236}">
                <a16:creationId xmlns:a16="http://schemas.microsoft.com/office/drawing/2014/main" id="{44EC2E5D-B55F-4E0B-7674-4C52AFDEF699}"/>
              </a:ext>
            </a:extLst>
          </p:cNvPr>
          <p:cNvSpPr>
            <a:spLocks noGrp="1"/>
          </p:cNvSpPr>
          <p:nvPr>
            <p:ph idx="1"/>
          </p:nvPr>
        </p:nvSpPr>
        <p:spPr>
          <a:xfrm>
            <a:off x="365760" y="1828800"/>
            <a:ext cx="11247120" cy="4251960"/>
          </a:xfrm>
        </p:spPr>
        <p:txBody>
          <a:bodyPr vert="horz" lIns="0" tIns="0" rIns="0" bIns="0" spcCol="301752" rtlCol="0" anchor="t">
            <a:noAutofit/>
          </a:bodyPr>
          <a:lstStyle/>
          <a:p>
            <a:r>
              <a:rPr lang="en-US" sz="2400">
                <a:latin typeface="Calibri"/>
                <a:ea typeface="Calibri"/>
                <a:cs typeface="Calibri"/>
              </a:rPr>
              <a:t>React promotes a one-way data flow and encourages the use of unidirectional data binding for managing application state.</a:t>
            </a:r>
          </a:p>
          <a:p>
            <a:r>
              <a:rPr lang="en-US" sz="2400">
                <a:latin typeface="Calibri"/>
                <a:ea typeface="Calibri"/>
                <a:cs typeface="Calibri"/>
              </a:rPr>
              <a:t>React allows developers to build complex UIs by breaking them down into smaller, manageable components.</a:t>
            </a:r>
          </a:p>
          <a:p>
            <a:r>
              <a:rPr lang="en-US" sz="2400">
                <a:latin typeface="Calibri"/>
                <a:ea typeface="Calibri"/>
                <a:cs typeface="Calibri"/>
              </a:rPr>
              <a:t>It provides features like JSX (a syntax extension for JavaScript), component lifecycle methods, and hooks for managing state and side-effects.</a:t>
            </a:r>
          </a:p>
          <a:p>
            <a:endParaRPr lang="en-US" sz="2400">
              <a:cs typeface="Arial"/>
            </a:endParaRPr>
          </a:p>
        </p:txBody>
      </p:sp>
    </p:spTree>
    <p:extLst>
      <p:ext uri="{BB962C8B-B14F-4D97-AF65-F5344CB8AC3E}">
        <p14:creationId xmlns:p14="http://schemas.microsoft.com/office/powerpoint/2010/main" val="18084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0165-B519-D5FA-DD90-DF3E3E1D51A1}"/>
              </a:ext>
            </a:extLst>
          </p:cNvPr>
          <p:cNvSpPr>
            <a:spLocks noGrp="1"/>
          </p:cNvSpPr>
          <p:nvPr>
            <p:ph type="title"/>
          </p:nvPr>
        </p:nvSpPr>
        <p:spPr/>
        <p:txBody>
          <a:bodyPr/>
          <a:lstStyle/>
          <a:p>
            <a:r>
              <a:rPr lang="en-US" sz="3600">
                <a:latin typeface="Calibri"/>
                <a:ea typeface="Calibri"/>
                <a:cs typeface="Arial"/>
              </a:rPr>
              <a:t>Vue.js</a:t>
            </a:r>
            <a:endParaRPr lang="en-US" sz="3600">
              <a:latin typeface="Calibri"/>
              <a:ea typeface="Calibri"/>
              <a:cs typeface="Calibri"/>
            </a:endParaRPr>
          </a:p>
        </p:txBody>
      </p:sp>
      <p:sp>
        <p:nvSpPr>
          <p:cNvPr id="3" name="Content Placeholder 2">
            <a:extLst>
              <a:ext uri="{FF2B5EF4-FFF2-40B4-BE49-F238E27FC236}">
                <a16:creationId xmlns:a16="http://schemas.microsoft.com/office/drawing/2014/main" id="{C9E42B49-DD9F-9753-309F-B76A2F854731}"/>
              </a:ext>
            </a:extLst>
          </p:cNvPr>
          <p:cNvSpPr>
            <a:spLocks noGrp="1"/>
          </p:cNvSpPr>
          <p:nvPr>
            <p:ph idx="1"/>
          </p:nvPr>
        </p:nvSpPr>
        <p:spPr>
          <a:xfrm>
            <a:off x="365760" y="1163782"/>
            <a:ext cx="11205556" cy="4916978"/>
          </a:xfrm>
        </p:spPr>
        <p:txBody>
          <a:bodyPr vert="horz" lIns="0" tIns="0" rIns="0" bIns="0" spcCol="301752" rtlCol="0" anchor="t">
            <a:noAutofit/>
          </a:bodyPr>
          <a:lstStyle/>
          <a:p>
            <a:r>
              <a:rPr lang="en-US" sz="2400">
                <a:latin typeface="Calibri"/>
                <a:ea typeface="+mn-lt"/>
                <a:cs typeface="+mn-lt"/>
              </a:rPr>
              <a:t>Vue.js, commonly referred to as Vue, is a progressive JavaScript framework for building user interfaces.</a:t>
            </a:r>
            <a:endParaRPr lang="en-US" sz="2400">
              <a:latin typeface="Calibri"/>
              <a:ea typeface="Calibri"/>
              <a:cs typeface="Arial"/>
            </a:endParaRPr>
          </a:p>
          <a:p>
            <a:r>
              <a:rPr lang="en-US" sz="2400">
                <a:latin typeface="Calibri"/>
                <a:ea typeface="+mn-lt"/>
                <a:cs typeface="+mn-lt"/>
              </a:rPr>
              <a:t>Created by Evan You, Vue has gained significant popularity due to its simplicity and ease of adoption.</a:t>
            </a:r>
            <a:endParaRPr lang="en-US" sz="2400">
              <a:latin typeface="Calibri"/>
              <a:ea typeface="Calibri"/>
              <a:cs typeface="Calibri"/>
            </a:endParaRPr>
          </a:p>
          <a:p>
            <a:r>
              <a:rPr lang="en-US" sz="2400">
                <a:latin typeface="Calibri"/>
                <a:ea typeface="+mn-lt"/>
                <a:cs typeface="+mn-lt"/>
              </a:rPr>
              <a:t>Vue follows a component-based architecture similar to React, allowing developers to build applications by composing reusable components.</a:t>
            </a:r>
            <a:endParaRPr lang="en-US" sz="2400">
              <a:latin typeface="Calibri"/>
              <a:ea typeface="Calibri"/>
              <a:cs typeface="Calibri"/>
            </a:endParaRPr>
          </a:p>
          <a:p>
            <a:r>
              <a:rPr lang="en-US" sz="2400">
                <a:latin typeface="Calibri"/>
                <a:ea typeface="+mn-lt"/>
                <a:cs typeface="+mn-lt"/>
              </a:rPr>
              <a:t>It provides a reactive and declarative approach to data binding, automatically updating the DOM when the underlying data changes.</a:t>
            </a:r>
            <a:endParaRPr lang="en-US" sz="2400">
              <a:latin typeface="Calibri"/>
              <a:ea typeface="Calibri"/>
              <a:cs typeface="Calibri"/>
            </a:endParaRPr>
          </a:p>
          <a:p>
            <a:r>
              <a:rPr lang="en-US" sz="2400">
                <a:latin typeface="Calibri"/>
                <a:ea typeface="+mn-lt"/>
                <a:cs typeface="+mn-lt"/>
              </a:rPr>
              <a:t>Vue offers a clear and intuitive syntax, using HTML templates for defining component structures and behaviors.</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396186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C9C0-24F4-8F75-9CAC-B6096C9D28C5}"/>
              </a:ext>
            </a:extLst>
          </p:cNvPr>
          <p:cNvSpPr>
            <a:spLocks noGrp="1"/>
          </p:cNvSpPr>
          <p:nvPr>
            <p:ph type="title"/>
          </p:nvPr>
        </p:nvSpPr>
        <p:spPr/>
        <p:txBody>
          <a:bodyPr/>
          <a:lstStyle/>
          <a:p>
            <a:r>
              <a:rPr lang="en-US" sz="3600">
                <a:latin typeface="Calibri"/>
                <a:ea typeface="Calibri"/>
                <a:cs typeface="Calibri"/>
              </a:rPr>
              <a:t>Vue.js(</a:t>
            </a:r>
            <a:r>
              <a:rPr lang="en-US" sz="3600" err="1">
                <a:latin typeface="Calibri"/>
                <a:ea typeface="Calibri"/>
                <a:cs typeface="Calibri"/>
              </a:rPr>
              <a:t>Cont</a:t>
            </a:r>
            <a:r>
              <a:rPr lang="en-US" sz="3600">
                <a:latin typeface="Calibri"/>
                <a:ea typeface="Calibri"/>
                <a:cs typeface="Calibri"/>
              </a:rPr>
              <a:t>)</a:t>
            </a:r>
            <a:endParaRPr lang="en-US"/>
          </a:p>
        </p:txBody>
      </p:sp>
      <p:sp>
        <p:nvSpPr>
          <p:cNvPr id="3" name="Content Placeholder 2">
            <a:extLst>
              <a:ext uri="{FF2B5EF4-FFF2-40B4-BE49-F238E27FC236}">
                <a16:creationId xmlns:a16="http://schemas.microsoft.com/office/drawing/2014/main" id="{215ED7E5-A5CB-2E95-C614-FF577DACDD49}"/>
              </a:ext>
            </a:extLst>
          </p:cNvPr>
          <p:cNvSpPr>
            <a:spLocks noGrp="1"/>
          </p:cNvSpPr>
          <p:nvPr>
            <p:ph idx="1"/>
          </p:nvPr>
        </p:nvSpPr>
        <p:spPr>
          <a:xfrm>
            <a:off x="365760" y="1828800"/>
            <a:ext cx="11454938" cy="4251960"/>
          </a:xfrm>
        </p:spPr>
        <p:txBody>
          <a:bodyPr vert="horz" lIns="0" tIns="0" rIns="0" bIns="0" spcCol="301752" rtlCol="0" anchor="t">
            <a:normAutofit/>
          </a:bodyPr>
          <a:lstStyle/>
          <a:p>
            <a:r>
              <a:rPr lang="en-US" sz="2400">
                <a:latin typeface="Calibri"/>
                <a:ea typeface="+mn-lt"/>
                <a:cs typeface="+mn-lt"/>
              </a:rPr>
              <a:t>Vue supports features like computed properties, watchers, and directives for handling user interactions and rendering dynamic content.</a:t>
            </a:r>
            <a:endParaRPr lang="en-US" sz="2400">
              <a:latin typeface="Calibri"/>
              <a:ea typeface="Calibri"/>
              <a:cs typeface="Arial"/>
            </a:endParaRPr>
          </a:p>
          <a:p>
            <a:r>
              <a:rPr lang="en-US" sz="2400">
                <a:latin typeface="Calibri"/>
                <a:ea typeface="+mn-lt"/>
                <a:cs typeface="+mn-lt"/>
              </a:rPr>
              <a:t>Vue has its own routing solution called Vue Router and a state management library called </a:t>
            </a:r>
            <a:r>
              <a:rPr lang="en-US" sz="2400" err="1">
                <a:latin typeface="Calibri"/>
                <a:ea typeface="+mn-lt"/>
                <a:cs typeface="+mn-lt"/>
              </a:rPr>
              <a:t>Vuex</a:t>
            </a:r>
            <a:r>
              <a:rPr lang="en-US" sz="2400">
                <a:latin typeface="Calibri"/>
                <a:ea typeface="+mn-lt"/>
                <a:cs typeface="+mn-lt"/>
              </a:rPr>
              <a:t>, which provides a centralized store for managing application state.</a:t>
            </a:r>
            <a:endParaRPr lang="en-US" sz="2400">
              <a:latin typeface="Calibri"/>
              <a:ea typeface="Calibri"/>
              <a:cs typeface="Calibri"/>
            </a:endParaRPr>
          </a:p>
          <a:p>
            <a:r>
              <a:rPr lang="en-US" sz="2400">
                <a:latin typeface="Calibri"/>
                <a:ea typeface="+mn-lt"/>
                <a:cs typeface="+mn-lt"/>
              </a:rPr>
              <a:t>Additionally, Vue has official libraries and tools, such as Vue CLI for project scaffolding and Vue </a:t>
            </a:r>
            <a:r>
              <a:rPr lang="en-US" sz="2400" err="1">
                <a:latin typeface="Calibri"/>
                <a:ea typeface="+mn-lt"/>
                <a:cs typeface="+mn-lt"/>
              </a:rPr>
              <a:t>Devtools</a:t>
            </a:r>
            <a:r>
              <a:rPr lang="en-US" sz="2400">
                <a:latin typeface="Calibri"/>
                <a:ea typeface="+mn-lt"/>
                <a:cs typeface="+mn-lt"/>
              </a:rPr>
              <a:t> for debugging Vue applications.</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33018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a:cs typeface="Arial"/>
              </a:rPr>
              <a:t>			THANK YOU</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p:txBody>
          <a:bodyPr vert="horz" lIns="91440" tIns="45720" rIns="91440" bIns="45720" rtlCol="0" anchor="t">
            <a:noAutofit/>
          </a:bodyPr>
          <a:lstStyle/>
          <a:p>
            <a:r>
              <a:rPr lang="en-US">
                <a:cs typeface="Calibri"/>
              </a:rPr>
              <a:t>														</a:t>
            </a:r>
          </a:p>
        </p:txBody>
      </p:sp>
    </p:spTree>
    <p:extLst>
      <p:ext uri="{BB962C8B-B14F-4D97-AF65-F5344CB8AC3E}">
        <p14:creationId xmlns:p14="http://schemas.microsoft.com/office/powerpoint/2010/main" val="410182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31058-E0D4-3BE5-2E7B-5F0529999FA6}"/>
              </a:ext>
            </a:extLst>
          </p:cNvPr>
          <p:cNvSpPr>
            <a:spLocks noGrp="1"/>
          </p:cNvSpPr>
          <p:nvPr>
            <p:ph idx="1"/>
          </p:nvPr>
        </p:nvSpPr>
        <p:spPr>
          <a:xfrm>
            <a:off x="480778" y="520461"/>
            <a:ext cx="10761166" cy="5330262"/>
          </a:xfrm>
        </p:spPr>
        <p:txBody>
          <a:bodyPr vert="horz" lIns="0" tIns="0" rIns="0" bIns="0" spcCol="301752" rtlCol="0" anchor="t">
            <a:normAutofit/>
          </a:bodyPr>
          <a:lstStyle/>
          <a:p>
            <a:pPr marL="0" indent="0">
              <a:buNone/>
            </a:pPr>
            <a:r>
              <a:rPr lang="en-US" sz="2000" dirty="0">
                <a:latin typeface="Calibri"/>
                <a:cs typeface="Arial"/>
              </a:rPr>
              <a:t>5. </a:t>
            </a:r>
            <a:r>
              <a:rPr lang="en-US" sz="2000" b="1" dirty="0">
                <a:latin typeface="Calibri"/>
                <a:cs typeface="Arial"/>
              </a:rPr>
              <a:t> Null:</a:t>
            </a:r>
            <a:r>
              <a:rPr lang="en-US" sz="2000" dirty="0">
                <a:latin typeface="Calibri"/>
                <a:cs typeface="Arial"/>
              </a:rPr>
              <a:t> Represents the intentional absence of any object value. It is often used to indicate that a variable has no value or that an object does not exist.</a:t>
            </a:r>
            <a:endParaRPr lang="en-US" sz="2000" dirty="0">
              <a:latin typeface="Calibri"/>
              <a:cs typeface="Calibri"/>
            </a:endParaRPr>
          </a:p>
          <a:p>
            <a:pPr marL="0" indent="0">
              <a:buNone/>
            </a:pPr>
            <a:r>
              <a:rPr lang="en-US" sz="2000" dirty="0">
                <a:latin typeface="Calibri"/>
                <a:cs typeface="Arial"/>
              </a:rPr>
              <a:t>6.</a:t>
            </a:r>
            <a:r>
              <a:rPr lang="en-US" sz="2000" b="1" dirty="0">
                <a:latin typeface="Calibri"/>
                <a:cs typeface="Arial"/>
              </a:rPr>
              <a:t> Object</a:t>
            </a:r>
            <a:r>
              <a:rPr lang="en-US" sz="2000" dirty="0">
                <a:latin typeface="Calibri"/>
                <a:cs typeface="Arial"/>
              </a:rPr>
              <a:t>: Represents a collection of key-value pairs, where values can be of any data type, including other objects. Objects are one of the fundamental concepts in JavaScript and can be created using object literals or the new keyword.</a:t>
            </a:r>
            <a:endParaRPr lang="en-US" sz="2000" dirty="0">
              <a:latin typeface="Calibri"/>
              <a:cs typeface="Calibri"/>
            </a:endParaRPr>
          </a:p>
          <a:p>
            <a:pPr marL="0" indent="0">
              <a:buNone/>
            </a:pPr>
            <a:r>
              <a:rPr lang="en-US" sz="2000" dirty="0">
                <a:latin typeface="Calibri"/>
                <a:cs typeface="Arial"/>
              </a:rPr>
              <a:t>7. </a:t>
            </a:r>
            <a:r>
              <a:rPr lang="en-US" sz="2000" b="1" dirty="0">
                <a:latin typeface="Calibri"/>
                <a:cs typeface="Arial"/>
              </a:rPr>
              <a:t>Array:</a:t>
            </a:r>
            <a:r>
              <a:rPr lang="en-US" sz="2000" dirty="0">
                <a:latin typeface="Calibri"/>
                <a:cs typeface="Arial"/>
              </a:rPr>
              <a:t> Represents an ordered list of values. Arrays can store multiple values of any data type and can be accessed using zero-based indexing. For example: [1, 2, 3], ['apple', 'banana', 'orange'].</a:t>
            </a:r>
          </a:p>
          <a:p>
            <a:pPr marL="0" indent="0">
              <a:buNone/>
            </a:pPr>
            <a:r>
              <a:rPr lang="en-US" sz="2000" dirty="0">
                <a:latin typeface="Calibri"/>
                <a:cs typeface="Arial"/>
              </a:rPr>
              <a:t>8.</a:t>
            </a:r>
            <a:r>
              <a:rPr lang="en-US" sz="2000" b="1" dirty="0">
                <a:latin typeface="Calibri"/>
                <a:cs typeface="Arial"/>
              </a:rPr>
              <a:t> Function</a:t>
            </a:r>
            <a:r>
              <a:rPr lang="en-US" sz="2000" dirty="0">
                <a:latin typeface="Calibri"/>
                <a:cs typeface="Arial"/>
              </a:rPr>
              <a:t>: Represents a reusable block of code that performs a specific task. Functions can be assigned to variables, passed as arguments to other functions, and returned from functions.</a:t>
            </a:r>
          </a:p>
          <a:p>
            <a:pPr marL="0" indent="0">
              <a:buNone/>
            </a:pPr>
            <a:r>
              <a:rPr lang="en-US" sz="2000" dirty="0">
                <a:latin typeface="Calibri"/>
                <a:cs typeface="Arial"/>
              </a:rPr>
              <a:t>9. </a:t>
            </a:r>
            <a:r>
              <a:rPr lang="en-US" sz="2000" b="1" dirty="0">
                <a:latin typeface="Calibri"/>
                <a:cs typeface="Arial"/>
              </a:rPr>
              <a:t>Symbol:</a:t>
            </a:r>
            <a:r>
              <a:rPr lang="en-US" sz="2000" dirty="0">
                <a:latin typeface="Calibri"/>
                <a:cs typeface="Arial"/>
              </a:rPr>
              <a:t> Represents a unique identifier. Symbols are often used as keys in objects to avoid naming conflicts.</a:t>
            </a:r>
          </a:p>
          <a:p>
            <a:endParaRPr lang="en-US" sz="2000" dirty="0">
              <a:latin typeface="Calibri"/>
              <a:cs typeface="Arial"/>
            </a:endParaRPr>
          </a:p>
        </p:txBody>
      </p:sp>
    </p:spTree>
    <p:extLst>
      <p:ext uri="{BB962C8B-B14F-4D97-AF65-F5344CB8AC3E}">
        <p14:creationId xmlns:p14="http://schemas.microsoft.com/office/powerpoint/2010/main" val="154874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5E07-2218-816A-4F93-E1D3C7521B01}"/>
              </a:ext>
            </a:extLst>
          </p:cNvPr>
          <p:cNvSpPr>
            <a:spLocks noGrp="1"/>
          </p:cNvSpPr>
          <p:nvPr>
            <p:ph type="title"/>
          </p:nvPr>
        </p:nvSpPr>
        <p:spPr/>
        <p:txBody>
          <a:bodyPr/>
          <a:lstStyle/>
          <a:p>
            <a:r>
              <a:rPr lang="en-US" dirty="0"/>
              <a:t>Functions and Scope</a:t>
            </a:r>
          </a:p>
        </p:txBody>
      </p:sp>
      <p:sp>
        <p:nvSpPr>
          <p:cNvPr id="3" name="Content Placeholder 2">
            <a:extLst>
              <a:ext uri="{FF2B5EF4-FFF2-40B4-BE49-F238E27FC236}">
                <a16:creationId xmlns:a16="http://schemas.microsoft.com/office/drawing/2014/main" id="{238CDF7D-6190-F436-B386-50E9A7CF004E}"/>
              </a:ext>
            </a:extLst>
          </p:cNvPr>
          <p:cNvSpPr>
            <a:spLocks noGrp="1"/>
          </p:cNvSpPr>
          <p:nvPr>
            <p:ph idx="1"/>
          </p:nvPr>
        </p:nvSpPr>
        <p:spPr>
          <a:xfrm>
            <a:off x="472611" y="1280160"/>
            <a:ext cx="8397069" cy="4800600"/>
          </a:xfrm>
        </p:spPr>
        <p:txBody>
          <a:bodyPr/>
          <a:lstStyle/>
          <a:p>
            <a:r>
              <a:rPr lang="en-US" dirty="0"/>
              <a:t>In JavaScript, functions are a fundamental building block of the language and play a crucial role in organizing and executing code. They encapsulate a set of instructions that can be called and executed multiple times, allowing for code reuse and modularity. Functions in JavaScript can be defined in several ways and have different scopes depending on how they are declared.</a:t>
            </a:r>
          </a:p>
          <a:p>
            <a:pPr marL="0" indent="0">
              <a:buNone/>
            </a:pPr>
            <a:r>
              <a:rPr lang="en-US" b="1" dirty="0"/>
              <a:t>Function Declaration:</a:t>
            </a:r>
          </a:p>
          <a:p>
            <a:pPr marL="0" indent="0">
              <a:buNone/>
            </a:pPr>
            <a:r>
              <a:rPr lang="en-US" dirty="0"/>
              <a:t>                                    function </a:t>
            </a:r>
            <a:r>
              <a:rPr lang="en-US" dirty="0" err="1"/>
              <a:t>myFunction</a:t>
            </a:r>
            <a:r>
              <a:rPr lang="en-US" dirty="0"/>
              <a:t>() {</a:t>
            </a:r>
          </a:p>
          <a:p>
            <a:pPr marL="0" indent="0">
              <a:buNone/>
            </a:pPr>
            <a:r>
              <a:rPr lang="en-US" dirty="0"/>
              <a:t>                                               // Function body</a:t>
            </a:r>
          </a:p>
          <a:p>
            <a:pPr marL="0" indent="0">
              <a:buNone/>
            </a:pPr>
            <a:r>
              <a:rPr lang="en-US" dirty="0"/>
              <a:t>                                     }</a:t>
            </a:r>
          </a:p>
          <a:p>
            <a:r>
              <a:rPr lang="en-US" dirty="0"/>
              <a:t>A function declared using the function keyword followed by the function name is called a function declaration. These functions are hoisted, meaning they can be called before their actual declaration in the code.</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1891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DDCBA-8033-4CA9-9AAD-0CBE81221306}"/>
              </a:ext>
            </a:extLst>
          </p:cNvPr>
          <p:cNvSpPr>
            <a:spLocks noGrp="1"/>
          </p:cNvSpPr>
          <p:nvPr>
            <p:ph idx="1"/>
          </p:nvPr>
        </p:nvSpPr>
        <p:spPr>
          <a:xfrm>
            <a:off x="308225" y="534256"/>
            <a:ext cx="11168009" cy="5445304"/>
          </a:xfrm>
        </p:spPr>
        <p:txBody>
          <a:bodyPr/>
          <a:lstStyle/>
          <a:p>
            <a:r>
              <a:rPr lang="en-IN" b="1" dirty="0"/>
              <a:t>Function Expression:</a:t>
            </a:r>
          </a:p>
          <a:p>
            <a:pPr marL="0" indent="0">
              <a:buNone/>
            </a:pPr>
            <a:r>
              <a:rPr lang="en-US" dirty="0"/>
              <a:t>                                  var </a:t>
            </a:r>
            <a:r>
              <a:rPr lang="en-US" dirty="0" err="1"/>
              <a:t>myFunction</a:t>
            </a:r>
            <a:r>
              <a:rPr lang="en-US" dirty="0"/>
              <a:t> = function() {</a:t>
            </a:r>
          </a:p>
          <a:p>
            <a:pPr marL="0" indent="0">
              <a:buNone/>
            </a:pPr>
            <a:r>
              <a:rPr lang="en-US" dirty="0"/>
              <a:t>                                           // Function body</a:t>
            </a:r>
          </a:p>
          <a:p>
            <a:pPr marL="0" indent="0">
              <a:buNone/>
            </a:pPr>
            <a:r>
              <a:rPr lang="en-US" dirty="0"/>
              <a:t>                                       };</a:t>
            </a:r>
          </a:p>
          <a:p>
            <a:r>
              <a:rPr lang="en-US" dirty="0"/>
              <a:t>In a function expression, a function is assigned to a variable. The function keyword is used without a function name (anonymous function) or with a name (named function expression). Function expressions are not hoisted, so they can only be called after their assignment.</a:t>
            </a:r>
          </a:p>
          <a:p>
            <a:r>
              <a:rPr lang="en-IN" b="1" dirty="0"/>
              <a:t>Arrow Function Expression (ES6):</a:t>
            </a:r>
          </a:p>
          <a:p>
            <a:pPr marL="0" indent="0">
              <a:buNone/>
            </a:pPr>
            <a:r>
              <a:rPr lang="en-IN" dirty="0"/>
              <a:t>                           var </a:t>
            </a:r>
            <a:r>
              <a:rPr lang="en-IN" dirty="0" err="1"/>
              <a:t>myFunction</a:t>
            </a:r>
            <a:r>
              <a:rPr lang="en-IN" dirty="0"/>
              <a:t> = () =&gt; {</a:t>
            </a:r>
          </a:p>
          <a:p>
            <a:pPr marL="0" indent="0">
              <a:buNone/>
            </a:pPr>
            <a:r>
              <a:rPr lang="en-IN" dirty="0"/>
              <a:t>                                // Function body</a:t>
            </a:r>
          </a:p>
          <a:p>
            <a:pPr marL="0" indent="0">
              <a:buNone/>
            </a:pPr>
            <a:r>
              <a:rPr lang="en-IN" dirty="0"/>
              <a:t>                               };</a:t>
            </a:r>
          </a:p>
          <a:p>
            <a:endParaRPr lang="en-IN" b="1" dirty="0"/>
          </a:p>
        </p:txBody>
      </p:sp>
    </p:spTree>
    <p:extLst>
      <p:ext uri="{BB962C8B-B14F-4D97-AF65-F5344CB8AC3E}">
        <p14:creationId xmlns:p14="http://schemas.microsoft.com/office/powerpoint/2010/main" val="74274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B81A8-C7BE-481D-A6BF-962F44B05772}"/>
              </a:ext>
            </a:extLst>
          </p:cNvPr>
          <p:cNvSpPr>
            <a:spLocks noGrp="1"/>
          </p:cNvSpPr>
          <p:nvPr>
            <p:ph idx="1"/>
          </p:nvPr>
        </p:nvSpPr>
        <p:spPr>
          <a:xfrm>
            <a:off x="482884" y="318499"/>
            <a:ext cx="10253610" cy="5804899"/>
          </a:xfrm>
        </p:spPr>
        <p:txBody>
          <a:bodyPr>
            <a:normAutofit/>
          </a:bodyPr>
          <a:lstStyle/>
          <a:p>
            <a:r>
              <a:rPr lang="en-US" sz="1900" b="1" dirty="0"/>
              <a:t>Function Scope:</a:t>
            </a:r>
          </a:p>
          <a:p>
            <a:r>
              <a:rPr lang="en-US" dirty="0"/>
              <a:t>JavaScript has function scope, which means that variables defined within a function are only accessible within that function (including any nested functions). Variables declared outside of any function have global scope and can be accessed from any part of the code. However, it is generally recommended to limit the use of global variables to avoid potential conflicts and unintended side effects.</a:t>
            </a:r>
          </a:p>
          <a:p>
            <a:endParaRPr lang="en-US" dirty="0"/>
          </a:p>
          <a:p>
            <a:r>
              <a:rPr lang="en-US" sz="1900" b="1" dirty="0"/>
              <a:t>Block Scope (ES6):</a:t>
            </a:r>
          </a:p>
          <a:p>
            <a:r>
              <a:rPr lang="en-US" dirty="0"/>
              <a:t>With the introduction of ES6, JavaScript also supports block scope with the let and const keywords. Variables declared with let and const have block scope, meaning they are only accessible within the block (enclosed in curly braces) where they are defined. This behavior is different from function scope and provides better control over variable visibility and lifetime.</a:t>
            </a:r>
          </a:p>
          <a:p>
            <a:r>
              <a:rPr lang="en-US" dirty="0"/>
              <a:t>It's important to note that arrow functions do not have their own scope; they inherit the scope from the surrounding context in which they are defined.</a:t>
            </a:r>
          </a:p>
          <a:p>
            <a:r>
              <a:rPr lang="en-US" dirty="0"/>
              <a:t>Understanding the concepts of functions and scope in JavaScript is crucial for writing clean and maintainable code, as it allows for better organization, reuse, and control over variable access and visibility.</a:t>
            </a:r>
            <a:endParaRPr lang="en-IN" dirty="0"/>
          </a:p>
        </p:txBody>
      </p:sp>
    </p:spTree>
    <p:extLst>
      <p:ext uri="{BB962C8B-B14F-4D97-AF65-F5344CB8AC3E}">
        <p14:creationId xmlns:p14="http://schemas.microsoft.com/office/powerpoint/2010/main" val="191101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FB3B-C1F1-4136-8AA1-860FE563934F}"/>
              </a:ext>
            </a:extLst>
          </p:cNvPr>
          <p:cNvSpPr>
            <a:spLocks noGrp="1"/>
          </p:cNvSpPr>
          <p:nvPr>
            <p:ph type="title"/>
          </p:nvPr>
        </p:nvSpPr>
        <p:spPr/>
        <p:txBody>
          <a:bodyPr/>
          <a:lstStyle/>
          <a:p>
            <a:r>
              <a:rPr lang="en-IN" dirty="0"/>
              <a:t>DOM (Document Object Model)</a:t>
            </a:r>
          </a:p>
        </p:txBody>
      </p:sp>
      <p:sp>
        <p:nvSpPr>
          <p:cNvPr id="3" name="Content Placeholder 2">
            <a:extLst>
              <a:ext uri="{FF2B5EF4-FFF2-40B4-BE49-F238E27FC236}">
                <a16:creationId xmlns:a16="http://schemas.microsoft.com/office/drawing/2014/main" id="{27A33953-5B25-4BE7-A9B3-A24746660B61}"/>
              </a:ext>
            </a:extLst>
          </p:cNvPr>
          <p:cNvSpPr>
            <a:spLocks noGrp="1"/>
          </p:cNvSpPr>
          <p:nvPr>
            <p:ph idx="1"/>
          </p:nvPr>
        </p:nvSpPr>
        <p:spPr>
          <a:xfrm>
            <a:off x="365759" y="1089061"/>
            <a:ext cx="11069377" cy="4991699"/>
          </a:xfrm>
        </p:spPr>
        <p:txBody>
          <a:bodyPr/>
          <a:lstStyle/>
          <a:p>
            <a:r>
              <a:rPr lang="en-US" dirty="0"/>
              <a:t>DOM (Document Object Model) manipulation in JavaScript refers to the process of interacting with HTML elements and modifying their properties, content, or structure dynamically. It allows developers to dynamically update and change the appearance and behavior of web pages based on user interactions or application logic. Here are some commonly used techniques for DOM manipulation in JavaScript:</a:t>
            </a:r>
          </a:p>
          <a:p>
            <a:pPr marL="0" indent="0">
              <a:buNone/>
            </a:pPr>
            <a:r>
              <a:rPr lang="en-US" b="1" dirty="0"/>
              <a:t>1. Accessing Elements:</a:t>
            </a:r>
          </a:p>
          <a:p>
            <a:pPr marL="0" indent="0">
              <a:buNone/>
            </a:pPr>
            <a:r>
              <a:rPr lang="en-US" dirty="0"/>
              <a:t>JavaScript provides various methods to access DOM elements based on their IDs, classes, or HTML structure. Some common methods include:</a:t>
            </a:r>
          </a:p>
          <a:p>
            <a:pPr marL="0" indent="0">
              <a:buNone/>
            </a:pPr>
            <a:endParaRPr lang="en-US" dirty="0"/>
          </a:p>
          <a:p>
            <a:pPr marL="0" indent="0">
              <a:buNone/>
            </a:pPr>
            <a:r>
              <a:rPr lang="en-US" b="1" dirty="0" err="1"/>
              <a:t>getElementById</a:t>
            </a:r>
            <a:r>
              <a:rPr lang="en-US" b="1" dirty="0"/>
              <a:t>:</a:t>
            </a:r>
            <a:r>
              <a:rPr lang="en-US" dirty="0"/>
              <a:t> Retrieves an element by its unique ID.</a:t>
            </a:r>
          </a:p>
          <a:p>
            <a:pPr marL="0" indent="0">
              <a:buNone/>
            </a:pPr>
            <a:r>
              <a:rPr lang="en-US" b="1" dirty="0" err="1"/>
              <a:t>getElementsByClassName</a:t>
            </a:r>
            <a:r>
              <a:rPr lang="en-US" dirty="0"/>
              <a:t>: Retrieves a collection of elements by their class name.</a:t>
            </a:r>
          </a:p>
          <a:p>
            <a:pPr marL="0" indent="0">
              <a:buNone/>
            </a:pPr>
            <a:r>
              <a:rPr lang="en-US" b="1" dirty="0" err="1"/>
              <a:t>getElementsByTagName</a:t>
            </a:r>
            <a:r>
              <a:rPr lang="en-US" dirty="0"/>
              <a:t>: Retrieves a collection of elements by their tag name.</a:t>
            </a:r>
          </a:p>
          <a:p>
            <a:pPr marL="0" indent="0">
              <a:buNone/>
            </a:pPr>
            <a:r>
              <a:rPr lang="en-US" b="1" dirty="0" err="1"/>
              <a:t>querySelector</a:t>
            </a:r>
            <a:r>
              <a:rPr lang="en-US" dirty="0"/>
              <a:t>: Retrieves the first element that matches a specified CSS selector.</a:t>
            </a:r>
          </a:p>
          <a:p>
            <a:pPr marL="0" indent="0">
              <a:buNone/>
            </a:pPr>
            <a:r>
              <a:rPr lang="en-US" b="1" dirty="0" err="1"/>
              <a:t>querySelectorAll</a:t>
            </a:r>
            <a:r>
              <a:rPr lang="en-US" dirty="0"/>
              <a:t>: Retrieves all elements that match a specified CSS selector.</a:t>
            </a:r>
            <a:endParaRPr lang="en-IN" dirty="0"/>
          </a:p>
        </p:txBody>
      </p:sp>
    </p:spTree>
    <p:extLst>
      <p:ext uri="{BB962C8B-B14F-4D97-AF65-F5344CB8AC3E}">
        <p14:creationId xmlns:p14="http://schemas.microsoft.com/office/powerpoint/2010/main" val="275176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E5F26F5DA3F74DBDC357894E306069" ma:contentTypeVersion="3" ma:contentTypeDescription="Create a new document." ma:contentTypeScope="" ma:versionID="c1757835778b5c12eab83685acf6f7ee">
  <xsd:schema xmlns:xsd="http://www.w3.org/2001/XMLSchema" xmlns:xs="http://www.w3.org/2001/XMLSchema" xmlns:p="http://schemas.microsoft.com/office/2006/metadata/properties" xmlns:ns2="e63f674a-3972-4d60-a348-d771797d3b81" targetNamespace="http://schemas.microsoft.com/office/2006/metadata/properties" ma:root="true" ma:fieldsID="44fe7b730d27c0d7ea3f1a2f841efb57" ns2:_="">
    <xsd:import namespace="e63f674a-3972-4d60-a348-d771797d3b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674a-3972-4d60-a348-d771797d3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B498D13-170E-486B-9747-1112B0E99C70}">
  <ds:schemaRefs>
    <ds:schemaRef ds:uri="e63f674a-3972-4d60-a348-d771797d3b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4748</Words>
  <Application>Microsoft Office PowerPoint</Application>
  <PresentationFormat>Widescreen</PresentationFormat>
  <Paragraphs>382</Paragraphs>
  <Slides>44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Arial,Sans-Serif</vt:lpstr>
      <vt:lpstr>Calibri</vt:lpstr>
      <vt:lpstr>Calibri Light</vt:lpstr>
      <vt:lpstr>UST</vt:lpstr>
      <vt:lpstr>Office Theme</vt:lpstr>
      <vt:lpstr>JAVASCRIPT</vt:lpstr>
      <vt:lpstr>Variables</vt:lpstr>
      <vt:lpstr>PowerPoint Presentation</vt:lpstr>
      <vt:lpstr>Datatypes</vt:lpstr>
      <vt:lpstr>PowerPoint Presentation</vt:lpstr>
      <vt:lpstr>Functions and Scope</vt:lpstr>
      <vt:lpstr>PowerPoint Presentation</vt:lpstr>
      <vt:lpstr>PowerPoint Presentation</vt:lpstr>
      <vt:lpstr>DOM (Document Object Model)</vt:lpstr>
      <vt:lpstr>PowerPoint Presentation</vt:lpstr>
      <vt:lpstr>PowerPoint Presentation</vt:lpstr>
      <vt:lpstr>ES6 Features</vt:lpstr>
      <vt:lpstr>PowerPoint Presentation</vt:lpstr>
      <vt:lpstr>PowerPoint Presentation</vt:lpstr>
      <vt:lpstr>PowerPoint Presentation</vt:lpstr>
      <vt:lpstr>PowerPoint Presentation</vt:lpstr>
      <vt:lpstr>Object-oriented programming in JavaScript</vt:lpstr>
      <vt:lpstr>PowerPoint Presentation</vt:lpstr>
      <vt:lpstr>PowerPoint Presentation</vt:lpstr>
      <vt:lpstr>PowerPoint Presentation</vt:lpstr>
      <vt:lpstr>PowerPoint Presentation</vt:lpstr>
      <vt:lpstr>PowerPoint Presentation</vt:lpstr>
      <vt:lpstr>PowerPoint Presentation</vt:lpstr>
      <vt:lpstr>Error Handling   </vt:lpstr>
      <vt:lpstr>Error Handling (Cont)   </vt:lpstr>
      <vt:lpstr>Debugging  </vt:lpstr>
      <vt:lpstr>Debugging(Cont)</vt:lpstr>
      <vt:lpstr>Debugging(Cont)</vt:lpstr>
      <vt:lpstr>Debugging(Cont)</vt:lpstr>
      <vt:lpstr>Promises </vt:lpstr>
      <vt:lpstr>Promises(Cont)</vt:lpstr>
      <vt:lpstr>Async/wait  </vt:lpstr>
      <vt:lpstr>Modules   </vt:lpstr>
      <vt:lpstr>Module bundlers</vt:lpstr>
      <vt:lpstr>Webpack(Cont)</vt:lpstr>
      <vt:lpstr>Webpack</vt:lpstr>
      <vt:lpstr>Rollup</vt:lpstr>
      <vt:lpstr>Rollup(Cont) </vt:lpstr>
      <vt:lpstr>Javascript  Framework   </vt:lpstr>
      <vt:lpstr>React.js:  </vt:lpstr>
      <vt:lpstr>React.js (Contd)</vt:lpstr>
      <vt:lpstr>Vue.js</vt:lpstr>
      <vt:lpstr>Vue.js(Cont)</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Yashwanth Ravula(UST,IN)</cp:lastModifiedBy>
  <cp:revision>2</cp:revision>
  <cp:lastPrinted>2019-10-06T00:46:52Z</cp:lastPrinted>
  <dcterms:created xsi:type="dcterms:W3CDTF">2020-12-03T20:34:18Z</dcterms:created>
  <dcterms:modified xsi:type="dcterms:W3CDTF">2023-06-22T09:03:34Z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ies>
</file>