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3" r:id="rId8"/>
    <p:sldId id="265" r:id="rId9"/>
    <p:sldId id="266" r:id="rId10"/>
    <p:sldId id="280" r:id="rId11"/>
    <p:sldId id="269" r:id="rId12"/>
    <p:sldId id="267" r:id="rId13"/>
  </p:sldIdLst>
  <p:sldSz cx="12192000" cy="6858000"/>
  <p:notesSz cx="6858000" cy="9144000"/>
  <p:embeddedFontLst>
    <p:embeddedFont>
      <p:font typeface="Lato Black" panose="020F0502020204030203" pitchFamily="34" charset="0"/>
      <p:bold r:id="rId15"/>
      <p:boldItalic r:id="rId16"/>
    </p:embeddedFont>
    <p:embeddedFont>
      <p:font typeface="Libre Baskerville" panose="02000000000000000000" pitchFamily="2" charset="0"/>
      <p:regular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28"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69e81f529c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69e81f529c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69e81f529c_0_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IN"/>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panose="020F0502020204030204"/>
              <a:buNone/>
            </a:pPr>
            <a:endParaRPr/>
          </a:p>
        </p:txBody>
      </p:sp>
      <p:sp>
        <p:nvSpPr>
          <p:cNvPr id="176" name="Google Shape;17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9e81f529c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9e81f529c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269e81f529c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IN"/>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69e81f529c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69e81f529c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269e81f529c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IN"/>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69e81f529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69e81f529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269e81f529c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IN"/>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69e81f529c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69e81f529c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69e81f529c_0_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IN"/>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9e81f529c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9e81f529c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269e81f529c_0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IN"/>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69e81f529c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69e81f529c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69e81f529c_0_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IN"/>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pic>
        <p:nvPicPr>
          <p:cNvPr id="25" name="Google Shape;25;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pic>
        <p:nvPicPr>
          <p:cNvPr id="32" name="Google Shape;32;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pic>
        <p:nvPicPr>
          <p:cNvPr id="39" name="Google Shape;39;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ileepmanelli/flipkart_review_sentimentanalysis" TargetMode="External"/><Relationship Id="rId2" Type="http://schemas.openxmlformats.org/officeDocument/2006/relationships/hyperlink" Target="https://github.com/Peddadevara-Divyasree/flipkart_review_sentimentanalysis" TargetMode="External"/><Relationship Id="rId1" Type="http://schemas.openxmlformats.org/officeDocument/2006/relationships/slideLayout" Target="../slideLayouts/slideLayout3.xml"/><Relationship Id="rId5" Type="http://schemas.openxmlformats.org/officeDocument/2006/relationships/hyperlink" Target="http://34.224.214.60:9000/" TargetMode="External"/><Relationship Id="rId4" Type="http://schemas.openxmlformats.org/officeDocument/2006/relationships/hyperlink" Target="https://www.linkedin.com/posts/dileepmanelli_innomaticsresearchlabs-datascience-nlp-activity-7175376784039837696-F6Dz?utm_source=share&amp;utm_medium=member_deskto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dileepmanell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dileepmanell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srcRect/>
          <a:stretch>
            <a:fillRect/>
          </a:stretch>
        </p:blipFill>
        <p:spPr>
          <a:xfrm>
            <a:off x="592" y="0"/>
            <a:ext cx="12190815" cy="6694098"/>
          </a:xfrm>
          <a:prstGeom prst="rect">
            <a:avLst/>
          </a:prstGeom>
          <a:noFill/>
          <a:ln>
            <a:noFill/>
          </a:ln>
        </p:spPr>
      </p:pic>
      <p:sp>
        <p:nvSpPr>
          <p:cNvPr id="99" name="Google Shape;99;p1"/>
          <p:cNvSpPr txBox="1"/>
          <p:nvPr/>
        </p:nvSpPr>
        <p:spPr>
          <a:xfrm>
            <a:off x="2508885" y="3717290"/>
            <a:ext cx="8112760" cy="12287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br>
              <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IN"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t>Sentiment Analysis of Real-time Flipkart Product Reviews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69e81f529c_0_95"/>
          <p:cNvSpPr txBox="1">
            <a:spLocks noGrp="1"/>
          </p:cNvSpPr>
          <p:nvPr>
            <p:ph type="title"/>
          </p:nvPr>
        </p:nvSpPr>
        <p:spPr>
          <a:xfrm>
            <a:off x="838200" y="11684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b="1">
                <a:solidFill>
                  <a:srgbClr val="FF0000"/>
                </a:solidFill>
                <a:sym typeface="+mn-ea"/>
              </a:rPr>
              <a:t>Conclusion</a:t>
            </a:r>
            <a:endParaRPr lang="en-IN" b="1">
              <a:solidFill>
                <a:srgbClr val="FF0000"/>
              </a:solidFill>
              <a:sym typeface="+mn-ea"/>
            </a:endParaRPr>
          </a:p>
        </p:txBody>
      </p:sp>
      <p:sp>
        <p:nvSpPr>
          <p:cNvPr id="173" name="Google Shape;173;g269e81f529c_0_95"/>
          <p:cNvSpPr txBox="1">
            <a:spLocks noGrp="1"/>
          </p:cNvSpPr>
          <p:nvPr>
            <p:ph type="body" idx="1"/>
          </p:nvPr>
        </p:nvSpPr>
        <p:spPr>
          <a:xfrm>
            <a:off x="838200" y="149157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sz="2500"/>
          </a:p>
          <a:p>
            <a:pPr marL="0" lvl="0" indent="0" algn="l" rtl="0">
              <a:spcBef>
                <a:spcPts val="1000"/>
              </a:spcBef>
              <a:spcAft>
                <a:spcPts val="0"/>
              </a:spcAft>
              <a:buNone/>
            </a:pPr>
            <a:r>
              <a:rPr sz="2500"/>
              <a:t>The sentiment analysis project provides valuable insights into customer sentiment towards the "YONEX MAVIS 350 Nylon Shuttle" product from Flipkart. By analyzing customer feedback, we can identify areas for improvement and make data-driven decisions to enhance customer satisfaction. The project demonstrates the effectiveness of machine learning and deep learning models in analyzing text data and extracting meaningful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rPr>
              <a:t>References</a:t>
            </a:r>
          </a:p>
        </p:txBody>
      </p:sp>
      <p:sp>
        <p:nvSpPr>
          <p:cNvPr id="3" name="Text Placeholder 2"/>
          <p:cNvSpPr>
            <a:spLocks noGrp="1"/>
          </p:cNvSpPr>
          <p:nvPr>
            <p:ph type="body" idx="1"/>
          </p:nvPr>
        </p:nvSpPr>
        <p:spPr/>
        <p:txBody>
          <a:bodyPr/>
          <a:lstStyle/>
          <a:p>
            <a:r>
              <a:rPr lang="en-IN" altLang="en-US" dirty="0" err="1"/>
              <a:t>Github</a:t>
            </a:r>
            <a:r>
              <a:rPr lang="en-IN" altLang="en-US" dirty="0"/>
              <a:t> Link: </a:t>
            </a:r>
            <a:r>
              <a:rPr lang="en-IN" altLang="en-US" dirty="0">
                <a:hlinkClick r:id="rId2" action="ppaction://hlinkfile"/>
              </a:rPr>
              <a:t> </a:t>
            </a:r>
            <a:r>
              <a:rPr lang="en-IN" altLang="en-US" dirty="0">
                <a:hlinkClick r:id="rId3"/>
              </a:rPr>
              <a:t>https://github.com/dileepmanelli/flipkart_review_sentimentanalysis</a:t>
            </a:r>
            <a:endParaRPr lang="en-IN" altLang="en-US" dirty="0"/>
          </a:p>
          <a:p>
            <a:r>
              <a:rPr lang="en-IN" altLang="en-US" dirty="0" err="1"/>
              <a:t>Linkedin</a:t>
            </a:r>
            <a:r>
              <a:rPr lang="en-IN" altLang="en-US" dirty="0"/>
              <a:t> post URl:  </a:t>
            </a:r>
            <a:r>
              <a:rPr lang="en-IN" altLang="en-US" dirty="0">
                <a:hlinkClick r:id="rId4"/>
              </a:rPr>
              <a:t>https://www.linkedin.com/posts/dileepmanelli_innomaticsresearchlabs-datascience-nlp-activity-7175376784039837696-F6Dz?utm_source=share&amp;utm_medium=member_desktop</a:t>
            </a:r>
            <a:r>
              <a:rPr lang="en-IN" altLang="en-US" dirty="0"/>
              <a:t>  </a:t>
            </a:r>
          </a:p>
          <a:p>
            <a:r>
              <a:rPr lang="en-IN" altLang="en-US" dirty="0"/>
              <a:t>AWS deployment link: </a:t>
            </a:r>
            <a:r>
              <a:rPr lang="en-IN" altLang="en-US" dirty="0">
                <a:hlinkClick r:id="rId5"/>
              </a:rPr>
              <a:t>http://34.224.214.60:9000/</a:t>
            </a:r>
            <a:endParaRPr lang="en-IN" altLang="en-US" dirty="0"/>
          </a:p>
          <a:p>
            <a:endParaRPr lang="en-I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5"/>
          <p:cNvPicPr preferRelativeResize="0"/>
          <p:nvPr/>
        </p:nvPicPr>
        <p:blipFill rotWithShape="1">
          <a:blip r:embed="rId3"/>
          <a:srcRect/>
          <a:stretch>
            <a:fillRect/>
          </a:stretch>
        </p:blipFill>
        <p:spPr>
          <a:xfrm>
            <a:off x="6466516" y="1850749"/>
            <a:ext cx="4465643" cy="2834317"/>
          </a:xfrm>
          <a:prstGeom prst="rect">
            <a:avLst/>
          </a:prstGeom>
          <a:noFill/>
          <a:ln>
            <a:noFill/>
          </a:ln>
        </p:spPr>
      </p:pic>
      <p:sp>
        <p:nvSpPr>
          <p:cNvPr id="179" name="Google Shape;179;p5"/>
          <p:cNvSpPr txBox="1"/>
          <p:nvPr/>
        </p:nvSpPr>
        <p:spPr>
          <a:xfrm>
            <a:off x="1529875" y="3035850"/>
            <a:ext cx="3661800" cy="78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0" y="-7"/>
            <a:ext cx="6099600" cy="4863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105" name="Google Shape;105;p3"/>
          <p:cNvSpPr txBox="1"/>
          <p:nvPr/>
        </p:nvSpPr>
        <p:spPr>
          <a:xfrm>
            <a:off x="522900" y="486300"/>
            <a:ext cx="11146200" cy="62786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solidFill>
                  <a:schemeClr val="dk1"/>
                </a:solidFill>
                <a:highlight>
                  <a:srgbClr val="FFFFFF"/>
                </a:highlight>
                <a:latin typeface="Roboto"/>
                <a:ea typeface="Roboto"/>
                <a:cs typeface="Roboto"/>
                <a:sym typeface="Roboto"/>
              </a:rPr>
              <a:t>As a </a:t>
            </a:r>
            <a:r>
              <a:rPr lang="en-US" sz="2200" dirty="0" err="1">
                <a:solidFill>
                  <a:schemeClr val="dk1"/>
                </a:solidFill>
                <a:highlight>
                  <a:srgbClr val="FFFFFF"/>
                </a:highlight>
                <a:latin typeface="Roboto"/>
                <a:ea typeface="Roboto"/>
                <a:cs typeface="Roboto"/>
                <a:sym typeface="Roboto"/>
              </a:rPr>
              <a:t>B.Tech</a:t>
            </a:r>
            <a:r>
              <a:rPr lang="en-US" sz="2200" dirty="0">
                <a:solidFill>
                  <a:schemeClr val="dk1"/>
                </a:solidFill>
                <a:highlight>
                  <a:srgbClr val="FFFFFF"/>
                </a:highlight>
                <a:latin typeface="Roboto"/>
                <a:ea typeface="Roboto"/>
                <a:cs typeface="Roboto"/>
                <a:sym typeface="Roboto"/>
              </a:rPr>
              <a:t> student majoring in Electronics and Communication Engineering (ECE) at Rajiv Gandhi University of Knowledge Technologies, I've honed my mathematics, programming, and analytical skills. Despite my ECE focus, I'm captivated by data science's potential to extract insights from vast datasets, fueling innovation and informed decision-making. I've pursued supplementary coursework and self-study in data science, completing online courses, participating in hackathons, and undertaking personal projects. </a:t>
            </a:r>
          </a:p>
          <a:p>
            <a:pPr marL="0" lvl="0" indent="0" algn="l" rtl="0">
              <a:spcBef>
                <a:spcPts val="0"/>
              </a:spcBef>
              <a:spcAft>
                <a:spcPts val="0"/>
              </a:spcAft>
              <a:buNone/>
            </a:pPr>
            <a:endParaRPr lang="en-US" sz="2200" dirty="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200" dirty="0">
                <a:solidFill>
                  <a:schemeClr val="dk1"/>
                </a:solidFill>
                <a:highlight>
                  <a:srgbClr val="FFFFFF"/>
                </a:highlight>
                <a:latin typeface="Roboto"/>
                <a:ea typeface="Roboto"/>
                <a:cs typeface="Roboto"/>
                <a:sym typeface="Roboto"/>
              </a:rPr>
              <a:t>While lacking formal work experience in data science, I've independently completed projects and collaborated on academic endeavors involving data analysis and machine learning. These experiences have bridged theoretical knowledge with practical application, enhancing my problem-solving abilities. My LinkedIn profile (</a:t>
            </a:r>
            <a:r>
              <a:rPr lang="en-US" sz="2200" u="sng" dirty="0">
                <a:solidFill>
                  <a:schemeClr val="hlink"/>
                </a:solidFill>
                <a:highlight>
                  <a:srgbClr val="FFFFFF"/>
                </a:highlight>
                <a:latin typeface="Roboto"/>
                <a:ea typeface="Roboto"/>
                <a:cs typeface="Roboto"/>
                <a:sym typeface="Roboto"/>
                <a:hlinkClick r:id="rId3"/>
              </a:rPr>
              <a:t>https://www.linkedin.com/in/dileepmanelli/</a:t>
            </a:r>
            <a:r>
              <a:rPr lang="en-US" sz="2200" dirty="0">
                <a:solidFill>
                  <a:schemeClr val="dk1"/>
                </a:solidFill>
                <a:highlight>
                  <a:srgbClr val="FFFFFF"/>
                </a:highlight>
                <a:latin typeface="Roboto"/>
                <a:ea typeface="Roboto"/>
                <a:cs typeface="Roboto"/>
                <a:sym typeface="Roboto"/>
              </a:rPr>
              <a:t>) and GitHub profile (</a:t>
            </a:r>
            <a:r>
              <a:rPr lang="en-US" sz="2200" u="sng" dirty="0">
                <a:solidFill>
                  <a:schemeClr val="hlink"/>
                </a:solidFill>
                <a:highlight>
                  <a:srgbClr val="FFFFFF"/>
                </a:highlight>
                <a:latin typeface="Roboto"/>
                <a:ea typeface="Roboto"/>
                <a:cs typeface="Roboto"/>
                <a:sym typeface="Roboto"/>
                <a:hlinkClick r:id="rId4"/>
              </a:rPr>
              <a:t>https://github.com/dileepmanelli</a:t>
            </a:r>
            <a:r>
              <a:rPr lang="en-US" sz="2200" dirty="0">
                <a:solidFill>
                  <a:schemeClr val="dk1"/>
                </a:solidFill>
                <a:highlight>
                  <a:srgbClr val="FFFFFF"/>
                </a:highlight>
                <a:latin typeface="Roboto"/>
                <a:ea typeface="Roboto"/>
                <a:cs typeface="Roboto"/>
                <a:sym typeface="Roboto"/>
              </a:rPr>
              <a:t>) provide further insight into my academic background, projects, and skills.</a:t>
            </a:r>
          </a:p>
          <a:p>
            <a:pPr marL="0" lvl="0" indent="0" algn="l" rtl="0">
              <a:spcBef>
                <a:spcPts val="0"/>
              </a:spcBef>
              <a:spcAft>
                <a:spcPts val="0"/>
              </a:spcAft>
              <a:buClr>
                <a:schemeClr val="dk1"/>
              </a:buClr>
              <a:buSzPts val="1100"/>
              <a:buFont typeface="Arial"/>
              <a:buNone/>
            </a:pPr>
            <a:endParaRPr lang="en-US" sz="2200" dirty="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endParaRPr lang="en-US" sz="2200" dirty="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endParaRPr sz="2200" dirty="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p:nvPr/>
        </p:nvSpPr>
        <p:spPr>
          <a:xfrm>
            <a:off x="398780" y="1094740"/>
            <a:ext cx="11394440" cy="46107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sz="2500"/>
              <a:t>The sentiment analysis project aims to classify customer reviews as positive or negative to understand customer sentiment towards a specific product. By analyzing customer feedback, the project aims to identify factors that contribute to customer satisfaction or dissatisfaction. This report provides an overview of the project, including its objectives, methodology, results, and recommendations for future enhancements.</a:t>
            </a:r>
          </a:p>
        </p:txBody>
      </p:sp>
      <p:sp>
        <p:nvSpPr>
          <p:cNvPr id="111" name="Google Shape;111;p4"/>
          <p:cNvSpPr txBox="1"/>
          <p:nvPr/>
        </p:nvSpPr>
        <p:spPr>
          <a:xfrm>
            <a:off x="428600" y="293675"/>
            <a:ext cx="9152700" cy="79692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4000" b="1">
                <a:solidFill>
                  <a:srgbClr val="FF0000"/>
                </a:solidFill>
                <a:latin typeface="Calibri" panose="020F0502020204030204"/>
                <a:ea typeface="Calibri" panose="020F0502020204030204"/>
                <a:cs typeface="Calibri" panose="020F0502020204030204"/>
                <a:sym typeface="Calibri" panose="020F0502020204030204"/>
              </a:rPr>
              <a:t>Executive Summary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69e81f529c_0_10"/>
          <p:cNvSpPr txBox="1"/>
          <p:nvPr/>
        </p:nvSpPr>
        <p:spPr>
          <a:xfrm>
            <a:off x="337820" y="161925"/>
            <a:ext cx="11736070" cy="6889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4400" b="1">
                <a:gradFill>
                  <a:gsLst>
                    <a:gs pos="0">
                      <a:srgbClr val="FE4444"/>
                    </a:gs>
                    <a:gs pos="100000">
                      <a:srgbClr val="832B2B"/>
                    </a:gs>
                  </a:gsLst>
                  <a:lin scaled="0"/>
                </a:gradFill>
              </a:rPr>
              <a:t> </a:t>
            </a:r>
            <a:r>
              <a:rPr lang="en-IN" sz="4400" b="1">
                <a:solidFill>
                  <a:srgbClr val="FF0000"/>
                </a:solidFill>
              </a:rPr>
              <a:t>Introduction</a:t>
            </a:r>
            <a:r>
              <a:rPr lang="en-IN" sz="4400">
                <a:solidFill>
                  <a:srgbClr val="FF0000"/>
                </a:solidFill>
              </a:rPr>
              <a:t> </a:t>
            </a:r>
          </a:p>
        </p:txBody>
      </p:sp>
      <p:sp>
        <p:nvSpPr>
          <p:cNvPr id="118" name="Google Shape;118;g269e81f529c_0_10"/>
          <p:cNvSpPr txBox="1"/>
          <p:nvPr/>
        </p:nvSpPr>
        <p:spPr>
          <a:xfrm>
            <a:off x="238125" y="1141730"/>
            <a:ext cx="11715750" cy="545655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sz="2500"/>
              <a:t>Customer reviews play a crucial role in shaping consumer perceptions and influencing purchasing decisions. Sentiment analysis involves analyzing text data to determine the sentiment expressed by customers towards a product or service. In this project, we focus on analyzing customer reviews for the "YONEX MAVIS 350 Nylon Shuttle" product from Flipkart.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69e81f529c_0_22"/>
          <p:cNvSpPr txBox="1">
            <a:spLocks noGrp="1"/>
          </p:cNvSpPr>
          <p:nvPr>
            <p:ph type="title"/>
          </p:nvPr>
        </p:nvSpPr>
        <p:spPr>
          <a:xfrm>
            <a:off x="335280" y="405130"/>
            <a:ext cx="11859895" cy="650240"/>
          </a:xfrm>
          <a:prstGeom prst="rect">
            <a:avLst/>
          </a:prstGeom>
        </p:spPr>
        <p:txBody>
          <a:bodyPr spcFirstLastPara="1" wrap="square" lIns="91425" tIns="45700" rIns="91425" bIns="45700" anchor="ctr" anchorCtr="0">
            <a:normAutofit fontScale="90000"/>
          </a:bodyPr>
          <a:lstStyle/>
          <a:p>
            <a:pPr marL="0" lvl="0" indent="0" algn="l" rtl="0">
              <a:spcBef>
                <a:spcPts val="1000"/>
              </a:spcBef>
              <a:spcAft>
                <a:spcPts val="0"/>
              </a:spcAft>
              <a:buNone/>
            </a:pPr>
            <a:r>
              <a:rPr lang="en-IN" sz="2800" b="1" i="1"/>
              <a:t> </a:t>
            </a:r>
            <a:r>
              <a:rPr lang="en-IN" b="1">
                <a:solidFill>
                  <a:srgbClr val="FF0000"/>
                </a:solidFill>
              </a:rPr>
              <a:t>Objectives</a:t>
            </a:r>
          </a:p>
        </p:txBody>
      </p:sp>
      <p:sp>
        <p:nvSpPr>
          <p:cNvPr id="125" name="Google Shape;125;g269e81f529c_0_22"/>
          <p:cNvSpPr txBox="1"/>
          <p:nvPr/>
        </p:nvSpPr>
        <p:spPr>
          <a:xfrm>
            <a:off x="182245" y="1226820"/>
            <a:ext cx="11334750" cy="54844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sz="2500"/>
              <a:t>The primary objectives of the sentiment analysis project are as follows:</a:t>
            </a:r>
          </a:p>
          <a:p>
            <a:pPr marL="0" lvl="0" indent="0" algn="l" rtl="0">
              <a:spcBef>
                <a:spcPts val="0"/>
              </a:spcBef>
              <a:spcAft>
                <a:spcPts val="0"/>
              </a:spcAft>
              <a:buNone/>
            </a:pPr>
            <a:endParaRPr sz="2500"/>
          </a:p>
          <a:p>
            <a:pPr marL="0" lvl="0" indent="0" algn="l" rtl="0">
              <a:spcBef>
                <a:spcPts val="0"/>
              </a:spcBef>
              <a:spcAft>
                <a:spcPts val="0"/>
              </a:spcAft>
              <a:buNone/>
            </a:pPr>
            <a:r>
              <a:rPr lang="en-IN" sz="2500"/>
              <a:t>1. </a:t>
            </a:r>
            <a:r>
              <a:rPr sz="2500"/>
              <a:t>Classify customer reviews as positive or negative based on the sentiment expressed.</a:t>
            </a:r>
          </a:p>
          <a:p>
            <a:pPr marL="0" lvl="0" indent="0" algn="l" rtl="0">
              <a:spcBef>
                <a:spcPts val="0"/>
              </a:spcBef>
              <a:spcAft>
                <a:spcPts val="0"/>
              </a:spcAft>
              <a:buNone/>
            </a:pPr>
            <a:r>
              <a:rPr lang="en-IN" sz="2500"/>
              <a:t>2. </a:t>
            </a:r>
            <a:r>
              <a:rPr sz="2500"/>
              <a:t>Gain insights into product features that contribute to customer satisfaction or dissatisfaction.</a:t>
            </a:r>
          </a:p>
          <a:p>
            <a:pPr marL="0" lvl="0" indent="0" algn="l" rtl="0">
              <a:spcBef>
                <a:spcPts val="0"/>
              </a:spcBef>
              <a:spcAft>
                <a:spcPts val="0"/>
              </a:spcAft>
              <a:buNone/>
            </a:pPr>
            <a:r>
              <a:rPr lang="en-IN" sz="2500"/>
              <a:t>3. </a:t>
            </a:r>
            <a:r>
              <a:rPr sz="2500"/>
              <a:t>Evaluate the performance of machine learning and deep learning models for sentiment analysis.</a:t>
            </a:r>
          </a:p>
          <a:p>
            <a:pPr marL="0" lvl="0" indent="0" algn="l" rtl="0">
              <a:spcBef>
                <a:spcPts val="0"/>
              </a:spcBef>
              <a:spcAft>
                <a:spcPts val="0"/>
              </a:spcAft>
              <a:buNone/>
            </a:pPr>
            <a:r>
              <a:rPr lang="en-IN" sz="2500"/>
              <a:t>4. </a:t>
            </a:r>
            <a:r>
              <a:rPr sz="2500"/>
              <a:t>Provide recommendations for improving the accuracy and effectiveness of the sentiment analysis system.</a:t>
            </a:r>
          </a:p>
        </p:txBody>
      </p:sp>
      <p:sp>
        <p:nvSpPr>
          <p:cNvPr id="2" name="Text Box 1"/>
          <p:cNvSpPr txBox="1"/>
          <p:nvPr/>
        </p:nvSpPr>
        <p:spPr>
          <a:xfrm>
            <a:off x="94615" y="5558155"/>
            <a:ext cx="4064000" cy="306705"/>
          </a:xfrm>
          <a:prstGeom prst="rect">
            <a:avLst/>
          </a:prstGeom>
          <a:noFill/>
        </p:spPr>
        <p:txBody>
          <a:bodyPr wrap="square" rtlCol="0">
            <a:spAutoFit/>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269e81f529c_0_38"/>
          <p:cNvSpPr txBox="1">
            <a:spLocks noGrp="1"/>
          </p:cNvSpPr>
          <p:nvPr>
            <p:ph type="title"/>
          </p:nvPr>
        </p:nvSpPr>
        <p:spPr>
          <a:xfrm>
            <a:off x="622935" y="260985"/>
            <a:ext cx="10515600" cy="84836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b="1">
                <a:solidFill>
                  <a:srgbClr val="FF0000"/>
                </a:solidFill>
              </a:rPr>
              <a:t>Methodology</a:t>
            </a:r>
          </a:p>
        </p:txBody>
      </p:sp>
      <p:sp>
        <p:nvSpPr>
          <p:cNvPr id="133" name="Google Shape;133;g269e81f529c_0_38"/>
          <p:cNvSpPr txBox="1">
            <a:spLocks noGrp="1"/>
          </p:cNvSpPr>
          <p:nvPr>
            <p:ph type="body" idx="1"/>
          </p:nvPr>
        </p:nvSpPr>
        <p:spPr>
          <a:xfrm>
            <a:off x="407035" y="1060450"/>
            <a:ext cx="11466195" cy="5711825"/>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b="1"/>
              <a:t>Data Collection</a:t>
            </a:r>
            <a:r>
              <a:rPr lang="en-IN" b="1"/>
              <a:t>:</a:t>
            </a:r>
          </a:p>
          <a:p>
            <a:pPr marL="0" lvl="0" indent="0" algn="l" rtl="0">
              <a:spcBef>
                <a:spcPts val="1000"/>
              </a:spcBef>
              <a:spcAft>
                <a:spcPts val="0"/>
              </a:spcAft>
              <a:buNone/>
            </a:pPr>
            <a:r>
              <a:rPr lang="en-IN" sz="2400"/>
              <a:t>We collected a dataset consisting of 8,518 customer reviews for the "YONEX MAVIS 350 Nylon Shuttle" product from Flipkart. The dataset includes features such as reviewer name, rating, review title, review text, place of review, date of review, upvotes, and downvotes.</a:t>
            </a:r>
          </a:p>
          <a:p>
            <a:pPr marL="0" lvl="0" indent="0" algn="l" rtl="0">
              <a:spcBef>
                <a:spcPts val="1000"/>
              </a:spcBef>
              <a:spcAft>
                <a:spcPts val="0"/>
              </a:spcAft>
              <a:buNone/>
            </a:pPr>
            <a:r>
              <a:rPr lang="en-IN" b="1"/>
              <a:t>Data Preprocessing:</a:t>
            </a:r>
            <a:r>
              <a:rPr lang="en-IN" sz="2400" b="1"/>
              <a:t> </a:t>
            </a:r>
          </a:p>
          <a:p>
            <a:pPr marL="0" lvl="0" indent="0" algn="l" rtl="0">
              <a:spcBef>
                <a:spcPts val="1000"/>
              </a:spcBef>
              <a:spcAft>
                <a:spcPts val="0"/>
              </a:spcAft>
              <a:buNone/>
            </a:pPr>
            <a:r>
              <a:rPr lang="en-IN" sz="2400"/>
              <a:t>The data preprocessing pipeline includes the following steps:</a:t>
            </a:r>
          </a:p>
          <a:p>
            <a:pPr marL="0" lvl="0" indent="0" algn="l" rtl="0">
              <a:spcBef>
                <a:spcPts val="1000"/>
              </a:spcBef>
              <a:spcAft>
                <a:spcPts val="0"/>
              </a:spcAft>
              <a:buFont typeface="Arial" panose="020B0604020202020204" pitchFamily="34" charset="0"/>
              <a:buNone/>
            </a:pPr>
            <a:r>
              <a:rPr lang="en-IN" sz="2400"/>
              <a:t>1) Text cleaning: Removal of special characters, punctuation, and stopwords from the review text.</a:t>
            </a:r>
          </a:p>
          <a:p>
            <a:pPr marL="0" lvl="0" indent="0" algn="l" rtl="0">
              <a:spcBef>
                <a:spcPts val="1000"/>
              </a:spcBef>
              <a:spcAft>
                <a:spcPts val="0"/>
              </a:spcAft>
              <a:buFont typeface="Arial" panose="020B0604020202020204" pitchFamily="34" charset="0"/>
              <a:buNone/>
            </a:pPr>
            <a:r>
              <a:rPr lang="en-IN" sz="2400"/>
              <a:t>2) Text normalization: Lemmatization or stemming to reduce words to their base forms.</a:t>
            </a:r>
          </a:p>
          <a:p>
            <a:pPr marL="0" lvl="0" indent="0" algn="l" rtl="0">
              <a:spcBef>
                <a:spcPts val="1000"/>
              </a:spcBef>
              <a:spcAft>
                <a:spcPts val="0"/>
              </a:spcAft>
              <a:buFont typeface="Arial" panose="020B0604020202020204" pitchFamily="34" charset="0"/>
              <a:buNone/>
            </a:pPr>
            <a:r>
              <a:rPr lang="en-IN" sz="2400"/>
              <a:t>3)Numerical feature extraction: Application of techniques like Bag-of-Words (BoW), Term Frequency-Inverse Document Frequency (TF-IDF), Word2Vec (W2V), and BERT models for feature extraction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269e81f529c_0_62"/>
          <p:cNvSpPr txBox="1">
            <a:spLocks noGrp="1"/>
          </p:cNvSpPr>
          <p:nvPr>
            <p:ph type="title"/>
          </p:nvPr>
        </p:nvSpPr>
        <p:spPr>
          <a:xfrm>
            <a:off x="839470" y="116840"/>
            <a:ext cx="10515600" cy="10033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ts val="990"/>
              <a:buFont typeface="Arial" panose="020B0604020202020204"/>
              <a:buNone/>
            </a:pPr>
            <a:endParaRPr/>
          </a:p>
          <a:p>
            <a:pPr marL="0" lvl="0" indent="0" algn="l" rtl="0">
              <a:spcBef>
                <a:spcPts val="0"/>
              </a:spcBef>
              <a:spcAft>
                <a:spcPts val="0"/>
              </a:spcAft>
              <a:buNone/>
            </a:pPr>
            <a:r>
              <a:rPr lang="en-IN" sz="4890" b="1">
                <a:solidFill>
                  <a:srgbClr val="FF0000"/>
                </a:solidFill>
              </a:rPr>
              <a:t>Model Selection</a:t>
            </a:r>
          </a:p>
        </p:txBody>
      </p:sp>
      <p:sp>
        <p:nvSpPr>
          <p:cNvPr id="151" name="Google Shape;151;g269e81f529c_0_62"/>
          <p:cNvSpPr txBox="1">
            <a:spLocks noGrp="1"/>
          </p:cNvSpPr>
          <p:nvPr>
            <p:ph type="body" idx="1"/>
          </p:nvPr>
        </p:nvSpPr>
        <p:spPr>
          <a:xfrm>
            <a:off x="695325" y="1259205"/>
            <a:ext cx="10515600" cy="494919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2400"/>
              <a:t>We trained and evaluated various machine learning and deep learning models using the embedded text data. The models considered include Naive Bayes, Decision Trees, and Logistic Regression. The evaluation metric used is the F1-Score.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69e81f529c_0_74"/>
          <p:cNvSpPr txBox="1">
            <a:spLocks noGrp="1"/>
          </p:cNvSpPr>
          <p:nvPr>
            <p:ph type="title"/>
          </p:nvPr>
        </p:nvSpPr>
        <p:spPr>
          <a:xfrm>
            <a:off x="838200" y="1529450"/>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IN" b="1">
                <a:solidFill>
                  <a:srgbClr val="FF0000"/>
                </a:solidFill>
              </a:rPr>
              <a:t>Results</a:t>
            </a:r>
          </a:p>
          <a:p>
            <a:pPr marL="0" lvl="0" indent="0" algn="l" rtl="0">
              <a:spcBef>
                <a:spcPts val="1000"/>
              </a:spcBef>
              <a:spcAft>
                <a:spcPts val="0"/>
              </a:spcAft>
              <a:buNone/>
            </a:pPr>
            <a:endParaRPr b="1">
              <a:solidFill>
                <a:srgbClr val="FF0000"/>
              </a:solidFill>
            </a:endParaRPr>
          </a:p>
          <a:p>
            <a:pPr marL="0" lvl="0" indent="0" algn="l" rtl="0">
              <a:spcBef>
                <a:spcPts val="1000"/>
              </a:spcBef>
              <a:spcAft>
                <a:spcPts val="0"/>
              </a:spcAft>
              <a:buClr>
                <a:schemeClr val="dk1"/>
              </a:buClr>
              <a:buSzPts val="990"/>
              <a:buFont typeface="Arial" panose="020B0604020202020204"/>
              <a:buNone/>
            </a:pPr>
            <a:endParaRPr b="1">
              <a:solidFill>
                <a:srgbClr val="FF0000"/>
              </a:solidFill>
            </a:endParaRPr>
          </a:p>
          <a:p>
            <a:pPr marL="0" lvl="0" indent="0" algn="l" rtl="0">
              <a:spcBef>
                <a:spcPts val="0"/>
              </a:spcBef>
              <a:spcAft>
                <a:spcPts val="0"/>
              </a:spcAft>
              <a:buClr>
                <a:schemeClr val="dk1"/>
              </a:buClr>
              <a:buSzPts val="990"/>
              <a:buFont typeface="Arial" panose="020B0604020202020204"/>
              <a:buNone/>
            </a:pPr>
            <a:endParaRPr b="1">
              <a:solidFill>
                <a:srgbClr val="FF0000"/>
              </a:solidFill>
            </a:endParaRPr>
          </a:p>
          <a:p>
            <a:pPr marL="0" lvl="0" indent="0" algn="l" rtl="0">
              <a:spcBef>
                <a:spcPts val="0"/>
              </a:spcBef>
              <a:spcAft>
                <a:spcPts val="0"/>
              </a:spcAft>
              <a:buClr>
                <a:schemeClr val="dk1"/>
              </a:buClr>
              <a:buSzPts val="990"/>
              <a:buFont typeface="Arial" panose="020B0604020202020204"/>
              <a:buNone/>
            </a:pPr>
            <a:endParaRPr b="1">
              <a:solidFill>
                <a:srgbClr val="FF0000"/>
              </a:solidFill>
            </a:endParaRPr>
          </a:p>
          <a:p>
            <a:pPr marL="0" lvl="0" indent="0" algn="l" rtl="0">
              <a:spcBef>
                <a:spcPts val="0"/>
              </a:spcBef>
              <a:spcAft>
                <a:spcPts val="0"/>
              </a:spcAft>
              <a:buNone/>
            </a:pPr>
            <a:endParaRPr b="1">
              <a:solidFill>
                <a:srgbClr val="FF0000"/>
              </a:solidFill>
            </a:endParaRPr>
          </a:p>
        </p:txBody>
      </p:sp>
      <p:sp>
        <p:nvSpPr>
          <p:cNvPr id="166" name="Google Shape;166;g269e81f529c_0_74"/>
          <p:cNvSpPr txBox="1">
            <a:spLocks noGrp="1"/>
          </p:cNvSpPr>
          <p:nvPr>
            <p:ph type="body" idx="1"/>
          </p:nvPr>
        </p:nvSpPr>
        <p:spPr>
          <a:xfrm>
            <a:off x="838200" y="1011555"/>
            <a:ext cx="10287000" cy="538734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sz="2500" b="1"/>
              <a:t>Performance of Models</a:t>
            </a:r>
          </a:p>
          <a:p>
            <a:pPr marL="0" lvl="0" indent="0" algn="l" rtl="0">
              <a:spcBef>
                <a:spcPts val="1000"/>
              </a:spcBef>
              <a:spcAft>
                <a:spcPts val="0"/>
              </a:spcAft>
              <a:buNone/>
            </a:pPr>
            <a:r>
              <a:rPr sz="2500"/>
              <a:t>The performance of the models was evaluated using the F1-Score metric on the test dataset. The results are as follows:</a:t>
            </a:r>
          </a:p>
          <a:p>
            <a:pPr marL="0" lvl="0" indent="0" algn="l" rtl="0">
              <a:spcBef>
                <a:spcPts val="1000"/>
              </a:spcBef>
              <a:spcAft>
                <a:spcPts val="0"/>
              </a:spcAft>
              <a:buNone/>
            </a:pPr>
            <a:r>
              <a:rPr sz="2500"/>
              <a:t>    Naive Bayes: F1-Score = 0.85</a:t>
            </a:r>
          </a:p>
          <a:p>
            <a:pPr marL="0" lvl="0" indent="0" algn="l" rtl="0">
              <a:spcBef>
                <a:spcPts val="1000"/>
              </a:spcBef>
              <a:spcAft>
                <a:spcPts val="0"/>
              </a:spcAft>
              <a:buNone/>
            </a:pPr>
            <a:r>
              <a:rPr sz="2500"/>
              <a:t>    Decision Trees: F1-Score = 0.78</a:t>
            </a:r>
          </a:p>
          <a:p>
            <a:pPr marL="0" lvl="0" indent="0" algn="l" rtl="0">
              <a:spcBef>
                <a:spcPts val="1000"/>
              </a:spcBef>
              <a:spcAft>
                <a:spcPts val="0"/>
              </a:spcAft>
              <a:buNone/>
            </a:pPr>
            <a:r>
              <a:rPr sz="2500"/>
              <a:t>    Logistic Regression: F1-Score = 0.82</a:t>
            </a:r>
          </a:p>
          <a:p>
            <a:pPr marL="0" lvl="0" indent="0" algn="l" rtl="0">
              <a:spcBef>
                <a:spcPts val="1000"/>
              </a:spcBef>
              <a:spcAft>
                <a:spcPts val="0"/>
              </a:spcAft>
              <a:buNone/>
            </a:pPr>
            <a:r>
              <a:rPr sz="2500" b="1"/>
              <a:t>Analysis of Customer Sentiment</a:t>
            </a:r>
            <a:endParaRPr sz="2500"/>
          </a:p>
          <a:p>
            <a:pPr marL="0" lvl="0" indent="0" algn="l" rtl="0">
              <a:spcBef>
                <a:spcPts val="1000"/>
              </a:spcBef>
              <a:spcAft>
                <a:spcPts val="0"/>
              </a:spcAft>
              <a:buNone/>
            </a:pPr>
            <a:r>
              <a:rPr sz="2500"/>
              <a:t>The sentiment analysis revealed that the majority of customer reviews were positive, indicating overall satisfaction with the product. However, there were also negative reviews highlighting areas for improvement, such as durability and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69e81f529c_0_95"/>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solidFill>
                  <a:srgbClr val="FF0000"/>
                </a:solidFill>
              </a:rPr>
              <a:t>Recommendations</a:t>
            </a:r>
          </a:p>
        </p:txBody>
      </p:sp>
      <p:sp>
        <p:nvSpPr>
          <p:cNvPr id="173" name="Google Shape;173;g269e81f529c_0_95"/>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sz="2500"/>
              <a:t>Based on the findings of the sentiment analysis project, the following recommendations are proposed:</a:t>
            </a:r>
          </a:p>
          <a:p>
            <a:pPr marL="0" lvl="0" indent="0" algn="l" rtl="0">
              <a:spcBef>
                <a:spcPts val="1000"/>
              </a:spcBef>
              <a:spcAft>
                <a:spcPts val="0"/>
              </a:spcAft>
              <a:buNone/>
            </a:pPr>
            <a:r>
              <a:rPr lang="en-IN" sz="2500"/>
              <a:t>1) </a:t>
            </a:r>
            <a:r>
              <a:rPr sz="2500"/>
              <a:t>Enhance product quality: Address issues highlighted in negative reviews to improve overall customer satisfaction.</a:t>
            </a:r>
          </a:p>
          <a:p>
            <a:pPr marL="0" lvl="0" indent="0" algn="l" rtl="0">
              <a:spcBef>
                <a:spcPts val="1000"/>
              </a:spcBef>
              <a:spcAft>
                <a:spcPts val="0"/>
              </a:spcAft>
              <a:buNone/>
            </a:pPr>
            <a:r>
              <a:rPr lang="en-IN" sz="2500"/>
              <a:t>2) </a:t>
            </a:r>
            <a:r>
              <a:rPr sz="2500"/>
              <a:t>Improve communication: Encourage customers to provide detailed feedback to better understand their needs and preferences.</a:t>
            </a:r>
          </a:p>
          <a:p>
            <a:pPr marL="0" lvl="0" indent="0" algn="l" rtl="0">
              <a:spcBef>
                <a:spcPts val="1000"/>
              </a:spcBef>
              <a:spcAft>
                <a:spcPts val="0"/>
              </a:spcAft>
              <a:buNone/>
            </a:pPr>
            <a:r>
              <a:rPr lang="en-IN" sz="2500"/>
              <a:t>3) </a:t>
            </a:r>
            <a:r>
              <a:rPr sz="2500"/>
              <a:t>Monitor feedback: Continuously monitor customer reviews to identify emerging trends and address issues promptly.</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839</Words>
  <Application>Microsoft Office PowerPoint</Application>
  <PresentationFormat>Widescreen</PresentationFormat>
  <Paragraphs>59</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Lato Black</vt:lpstr>
      <vt:lpstr>Libre Baskerville</vt:lpstr>
      <vt:lpstr>Arial</vt:lpstr>
      <vt:lpstr>Roboto</vt:lpstr>
      <vt:lpstr>Calibri</vt:lpstr>
      <vt:lpstr>Office Theme</vt:lpstr>
      <vt:lpstr>PowerPoint Presentation</vt:lpstr>
      <vt:lpstr>PowerPoint Presentation</vt:lpstr>
      <vt:lpstr>PowerPoint Presentation</vt:lpstr>
      <vt:lpstr>PowerPoint Presentation</vt:lpstr>
      <vt:lpstr> Objectives</vt:lpstr>
      <vt:lpstr>Methodology</vt:lpstr>
      <vt:lpstr> Model Selection</vt:lpstr>
      <vt:lpstr>Results     </vt:lpstr>
      <vt:lpstr>Recommendations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Dileep Manelli</cp:lastModifiedBy>
  <cp:revision>4</cp:revision>
  <dcterms:created xsi:type="dcterms:W3CDTF">2024-03-04T07:19:00Z</dcterms:created>
  <dcterms:modified xsi:type="dcterms:W3CDTF">2024-03-22T07:37:49Z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113FAD2B1BD54941A887E803D37B99E1_12</vt:lpwstr>
  </property>
  <property fmtid="{D5CDD505-2E9C-101B-9397-08002B2CF9AE}" pid="3" name="KSOProductBuildVer">
    <vt:lpwstr>1033-12.2.0.13489</vt:lpwstr>
  </property>
</Properties>
</file>