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Oswald" panose="020B0604020202020204" charset="0"/>
      <p:regular r:id="rId13"/>
      <p:bold r:id="rId14"/>
    </p:embeddedFont>
    <p:embeddedFont>
      <p:font typeface="Caveat" panose="020B0604020202020204" charset="0"/>
      <p:regular r:id="rId15"/>
      <p:bold r:id="rId16"/>
    </p:embeddedFont>
    <p:embeddedFont>
      <p:font typeface="Raleway"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726174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23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11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26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dda18f24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dda18f2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68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16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dda18f24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dda18f24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41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73" name="Google Shape;73;p13"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74" name="Google Shape;74;p13"/>
          <p:cNvSpPr txBox="1"/>
          <p:nvPr/>
        </p:nvSpPr>
        <p:spPr>
          <a:xfrm>
            <a:off x="2855550" y="687411"/>
            <a:ext cx="3432900" cy="389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200" b="1">
                <a:solidFill>
                  <a:schemeClr val="lt2"/>
                </a:solidFill>
                <a:latin typeface="Comic Sans MS"/>
                <a:ea typeface="Comic Sans MS"/>
                <a:cs typeface="Comic Sans MS"/>
                <a:sym typeface="Comic Sans MS"/>
              </a:rPr>
              <a:t>EXCEL</a:t>
            </a:r>
            <a:endParaRPr sz="4200" b="1">
              <a:solidFill>
                <a:schemeClr val="lt2"/>
              </a:solidFill>
              <a:latin typeface="Comic Sans MS"/>
              <a:ea typeface="Comic Sans MS"/>
              <a:cs typeface="Comic Sans MS"/>
              <a:sym typeface="Comic Sans MS"/>
            </a:endParaRPr>
          </a:p>
          <a:p>
            <a:pPr marL="0" lvl="0" indent="0" algn="l" rtl="0">
              <a:spcBef>
                <a:spcPts val="0"/>
              </a:spcBef>
              <a:spcAft>
                <a:spcPts val="0"/>
              </a:spcAft>
              <a:buNone/>
            </a:pPr>
            <a:r>
              <a:rPr lang="en" sz="4200" b="1">
                <a:solidFill>
                  <a:schemeClr val="lt2"/>
                </a:solidFill>
                <a:latin typeface="Comic Sans MS"/>
                <a:ea typeface="Comic Sans MS"/>
                <a:cs typeface="Comic Sans MS"/>
                <a:sym typeface="Comic Sans MS"/>
              </a:rPr>
              <a:t>CAPSTONE </a:t>
            </a:r>
            <a:endParaRPr sz="4200" b="1">
              <a:solidFill>
                <a:schemeClr val="lt2"/>
              </a:solidFill>
              <a:latin typeface="Comic Sans MS"/>
              <a:ea typeface="Comic Sans MS"/>
              <a:cs typeface="Comic Sans MS"/>
              <a:sym typeface="Comic Sans MS"/>
            </a:endParaRPr>
          </a:p>
          <a:p>
            <a:pPr marL="0" lvl="0" indent="0" algn="l" rtl="0">
              <a:spcBef>
                <a:spcPts val="0"/>
              </a:spcBef>
              <a:spcAft>
                <a:spcPts val="0"/>
              </a:spcAft>
              <a:buNone/>
            </a:pPr>
            <a:r>
              <a:rPr lang="en" sz="4200" b="1">
                <a:solidFill>
                  <a:schemeClr val="lt2"/>
                </a:solidFill>
                <a:latin typeface="Comic Sans MS"/>
                <a:ea typeface="Comic Sans MS"/>
                <a:cs typeface="Comic Sans MS"/>
                <a:sym typeface="Comic Sans MS"/>
              </a:rPr>
              <a:t>PROJECT</a:t>
            </a:r>
            <a:endParaRPr sz="4200" b="1">
              <a:solidFill>
                <a:schemeClr val="lt2"/>
              </a:solidFill>
              <a:latin typeface="Comic Sans MS"/>
              <a:ea typeface="Comic Sans MS"/>
              <a:cs typeface="Comic Sans MS"/>
              <a:sym typeface="Comic Sans MS"/>
            </a:endParaRPr>
          </a:p>
          <a:p>
            <a:pPr marL="0" lvl="0" indent="0" algn="l" rtl="0">
              <a:spcBef>
                <a:spcPts val="0"/>
              </a:spcBef>
              <a:spcAft>
                <a:spcPts val="0"/>
              </a:spcAft>
              <a:buNone/>
            </a:pPr>
            <a:endParaRPr sz="3000" b="1">
              <a:solidFill>
                <a:schemeClr val="lt2"/>
              </a:solidFill>
              <a:latin typeface="Raleway"/>
              <a:ea typeface="Raleway"/>
              <a:cs typeface="Raleway"/>
              <a:sym typeface="Raleway"/>
            </a:endParaRPr>
          </a:p>
          <a:p>
            <a:pPr marL="0" lvl="0" indent="0" algn="l" rtl="0">
              <a:spcBef>
                <a:spcPts val="0"/>
              </a:spcBef>
              <a:spcAft>
                <a:spcPts val="0"/>
              </a:spcAft>
              <a:buNone/>
            </a:pPr>
            <a:endParaRPr sz="3000" b="1">
              <a:solidFill>
                <a:schemeClr val="lt2"/>
              </a:solidFill>
              <a:latin typeface="Raleway"/>
              <a:ea typeface="Raleway"/>
              <a:cs typeface="Raleway"/>
              <a:sym typeface="Raleway"/>
            </a:endParaRPr>
          </a:p>
          <a:p>
            <a:pPr marL="1371600" lvl="0" indent="457200" algn="l" rtl="0">
              <a:lnSpc>
                <a:spcPct val="115000"/>
              </a:lnSpc>
              <a:spcBef>
                <a:spcPts val="0"/>
              </a:spcBef>
              <a:spcAft>
                <a:spcPts val="1000"/>
              </a:spcAft>
              <a:buClr>
                <a:schemeClr val="dk2"/>
              </a:buClr>
              <a:buSzPts val="1100"/>
              <a:buFont typeface="Arial"/>
              <a:buNone/>
            </a:pPr>
            <a:r>
              <a:rPr lang="en" sz="1800" b="1">
                <a:solidFill>
                  <a:schemeClr val="dk1"/>
                </a:solidFill>
                <a:latin typeface="Caveat"/>
                <a:ea typeface="Caveat"/>
                <a:cs typeface="Caveat"/>
                <a:sym typeface="Caveat"/>
              </a:rPr>
              <a:t>DILEEP PATTED</a:t>
            </a:r>
            <a:endParaRPr sz="3400" b="1">
              <a:solidFill>
                <a:schemeClr val="lt2"/>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235825" y="267662"/>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PROBLEM STATEMENT</a:t>
            </a:r>
            <a:endParaRPr sz="2400" dirty="0"/>
          </a:p>
        </p:txBody>
      </p:sp>
      <p:sp>
        <p:nvSpPr>
          <p:cNvPr id="80" name="Google Shape;80;p14"/>
          <p:cNvSpPr txBox="1">
            <a:spLocks noGrp="1"/>
          </p:cNvSpPr>
          <p:nvPr>
            <p:ph type="title" idx="4294967295"/>
          </p:nvPr>
        </p:nvSpPr>
        <p:spPr>
          <a:xfrm>
            <a:off x="235825" y="1632500"/>
            <a:ext cx="5496900" cy="29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dirty="0">
                <a:latin typeface="Oswald"/>
                <a:ea typeface="Oswald"/>
                <a:cs typeface="Oswald"/>
                <a:sym typeface="Oswald"/>
              </a:rPr>
              <a:t>THE SOURCE OF MY DATASET IS FROM IMDB MOVIE DATABASE. THE PROBLEM STATEMENTS I HAVE MENTIONED IN MY DASHBOARD ARE BUDGET FOR A MOVIE, REVENUE GENERATED BY A MOVIE, REVENUE FOR A LEAD ACTOR AND I HAVE FILTERED MOVIES BASED ON IMDB SCORE, COLOR AND B/W AND GENRE. I HAVE ALSO MENTIONED REVENUE COLLECTED AND BUDGET KEPT FOR DIFFERENT GENRES IN MY RESEARCH.</a:t>
            </a:r>
            <a:endParaRPr sz="1700" b="0" dirty="0">
              <a:latin typeface="Oswald"/>
              <a:ea typeface="Oswald"/>
              <a:cs typeface="Oswald"/>
              <a:sym typeface="Oswald"/>
            </a:endParaRPr>
          </a:p>
        </p:txBody>
      </p:sp>
      <p:pic>
        <p:nvPicPr>
          <p:cNvPr id="81" name="Google Shape;81;p14"/>
          <p:cNvPicPr preferRelativeResize="0"/>
          <p:nvPr/>
        </p:nvPicPr>
        <p:blipFill>
          <a:blip r:embed="rId3">
            <a:alphaModFix/>
          </a:blip>
          <a:stretch>
            <a:fillRect/>
          </a:stretch>
        </p:blipFill>
        <p:spPr>
          <a:xfrm>
            <a:off x="5968900" y="62475"/>
            <a:ext cx="3175101" cy="166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0" y="0"/>
            <a:ext cx="90591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accent5"/>
                </a:solidFill>
              </a:rPr>
              <a:t>BASIC ANALYSIS</a:t>
            </a:r>
            <a:endParaRPr sz="2400" b="0"/>
          </a:p>
        </p:txBody>
      </p:sp>
      <p:pic>
        <p:nvPicPr>
          <p:cNvPr id="87" name="Google Shape;87;p15"/>
          <p:cNvPicPr preferRelativeResize="0"/>
          <p:nvPr/>
        </p:nvPicPr>
        <p:blipFill>
          <a:blip r:embed="rId3">
            <a:alphaModFix/>
          </a:blip>
          <a:stretch>
            <a:fillRect/>
          </a:stretch>
        </p:blipFill>
        <p:spPr>
          <a:xfrm>
            <a:off x="416025" y="809120"/>
            <a:ext cx="3534250" cy="1595925"/>
          </a:xfrm>
          <a:prstGeom prst="rect">
            <a:avLst/>
          </a:prstGeom>
          <a:noFill/>
          <a:ln>
            <a:noFill/>
          </a:ln>
        </p:spPr>
      </p:pic>
      <p:pic>
        <p:nvPicPr>
          <p:cNvPr id="88" name="Google Shape;88;p15"/>
          <p:cNvPicPr preferRelativeResize="0"/>
          <p:nvPr/>
        </p:nvPicPr>
        <p:blipFill>
          <a:blip r:embed="rId4">
            <a:alphaModFix/>
          </a:blip>
          <a:stretch>
            <a:fillRect/>
          </a:stretch>
        </p:blipFill>
        <p:spPr>
          <a:xfrm>
            <a:off x="4615525" y="809125"/>
            <a:ext cx="4087774" cy="1595925"/>
          </a:xfrm>
          <a:prstGeom prst="rect">
            <a:avLst/>
          </a:prstGeom>
          <a:noFill/>
          <a:ln>
            <a:noFill/>
          </a:ln>
        </p:spPr>
      </p:pic>
      <p:pic>
        <p:nvPicPr>
          <p:cNvPr id="89" name="Google Shape;89;p15"/>
          <p:cNvPicPr preferRelativeResize="0"/>
          <p:nvPr/>
        </p:nvPicPr>
        <p:blipFill>
          <a:blip r:embed="rId5">
            <a:alphaModFix/>
          </a:blip>
          <a:stretch>
            <a:fillRect/>
          </a:stretch>
        </p:blipFill>
        <p:spPr>
          <a:xfrm>
            <a:off x="416025" y="2923450"/>
            <a:ext cx="3534250" cy="1693275"/>
          </a:xfrm>
          <a:prstGeom prst="rect">
            <a:avLst/>
          </a:prstGeom>
          <a:noFill/>
          <a:ln>
            <a:noFill/>
          </a:ln>
        </p:spPr>
      </p:pic>
      <p:pic>
        <p:nvPicPr>
          <p:cNvPr id="90" name="Google Shape;90;p15"/>
          <p:cNvPicPr preferRelativeResize="0"/>
          <p:nvPr/>
        </p:nvPicPr>
        <p:blipFill>
          <a:blip r:embed="rId6">
            <a:alphaModFix/>
          </a:blip>
          <a:stretch>
            <a:fillRect/>
          </a:stretch>
        </p:blipFill>
        <p:spPr>
          <a:xfrm>
            <a:off x="4615525" y="2923450"/>
            <a:ext cx="4087774" cy="169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1325" y="32550"/>
            <a:ext cx="9144000" cy="50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5"/>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endParaRPr sz="1200">
              <a:solidFill>
                <a:srgbClr val="FFFFFF"/>
              </a:solidFill>
            </a:endParaRPr>
          </a:p>
        </p:txBody>
      </p:sp>
      <p:pic>
        <p:nvPicPr>
          <p:cNvPr id="96" name="Google Shape;96;p16"/>
          <p:cNvPicPr preferRelativeResize="0"/>
          <p:nvPr/>
        </p:nvPicPr>
        <p:blipFill>
          <a:blip r:embed="rId3">
            <a:alphaModFix/>
          </a:blip>
          <a:stretch>
            <a:fillRect/>
          </a:stretch>
        </p:blipFill>
        <p:spPr>
          <a:xfrm>
            <a:off x="233175" y="102575"/>
            <a:ext cx="4146674" cy="2261825"/>
          </a:xfrm>
          <a:prstGeom prst="rect">
            <a:avLst/>
          </a:prstGeom>
          <a:noFill/>
          <a:ln>
            <a:noFill/>
          </a:ln>
        </p:spPr>
      </p:pic>
      <p:pic>
        <p:nvPicPr>
          <p:cNvPr id="97" name="Google Shape;97;p16"/>
          <p:cNvPicPr preferRelativeResize="0"/>
          <p:nvPr/>
        </p:nvPicPr>
        <p:blipFill>
          <a:blip r:embed="rId4">
            <a:alphaModFix/>
          </a:blip>
          <a:stretch>
            <a:fillRect/>
          </a:stretch>
        </p:blipFill>
        <p:spPr>
          <a:xfrm>
            <a:off x="4760300" y="102575"/>
            <a:ext cx="4120229" cy="226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41650" y="229750"/>
            <a:ext cx="8660700" cy="47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EXECUTIVE SUMMARY</a:t>
            </a:r>
            <a:endParaRPr>
              <a:solidFill>
                <a:schemeClr val="accent5"/>
              </a:solidFill>
            </a:endParaRPr>
          </a:p>
          <a:p>
            <a:pPr marL="0" lvl="0" indent="0" algn="l" rtl="0">
              <a:spcBef>
                <a:spcPts val="0"/>
              </a:spcBef>
              <a:spcAft>
                <a:spcPts val="0"/>
              </a:spcAft>
              <a:buNone/>
            </a:pPr>
            <a:r>
              <a:rPr lang="en" sz="1400">
                <a:solidFill>
                  <a:srgbClr val="FFFFFF"/>
                </a:solidFill>
              </a:rPr>
              <a:t>THE PURPOSE OF CHOOSING IMDB DATASET IS TO KNOW WHAT TYPE OF GENRE/ACTOR DO PEOPLE PREFER WATCHING. THE MAIN ISSUE IN MOVIE INDUSTRY IS NEPOTISM AS STAR KIDS GET ALL THE ATTENTION OUTSIDERS ARE LEFT OUT SO BASED ON IMDB SCORE PEOPLE CAN FILTER THE BEST MOVIES TO BINGE-WATCH. THE CRITERIA I USED HERE IS I HAVE KEPT IMDB SCORE OF EACH MOVIE AND ALSO I HAVE KEPT THE REVENUE DIFFERENT STARS MAKE. SO HERE WE CAN UNDERSTAND THAT WE AREN’T  SUPPORT THE TALENT NEWBIES / OUTSIDERS HAVE. BASED ON THE CRITERIA I HAVE SET WE GET TO SEE THAT STARKIDS OR THE BIG ACTORS WHO ALREADY ARE ESTABLISHED IN THIS INDUSTRY ARE GAINING MORE REVENUE THROUGH THEIR FILMS EVEN WHEN THEIR MOVIE’S IMDB SCORE IS LESSER COMPARED TO OUTSIDERS. SO MY RECOMMENDATION BASED ON MY RESEARCH WAS OUTSIDERS SHOULD GET EQUAL ATTENTION AS ESTABLISHED ACTORS AND THEIR HARDWORK AND TALENT MUST ALSO BE APPRECIATED.</a:t>
            </a:r>
            <a:endParaRPr sz="1400">
              <a:solidFill>
                <a:srgbClr val="FFFFFF"/>
              </a:solidFill>
            </a:endParaRPr>
          </a:p>
          <a:p>
            <a:pPr marL="0" lvl="0" indent="0" algn="l" rtl="0">
              <a:spcBef>
                <a:spcPts val="0"/>
              </a:spcBef>
              <a:spcAft>
                <a:spcPts val="0"/>
              </a:spcAft>
              <a:buNone/>
            </a:pP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a:off x="2729836" y="1256597"/>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200" dirty="0">
                <a:solidFill>
                  <a:srgbClr val="FFFFFF"/>
                </a:solidFill>
              </a:rPr>
              <a:t>https://drive.google.com/file/d/1nr8CjBaZeV1IpqEb9NGjoU2Y9hK5BTYG/view?usp=sharing</a:t>
            </a:r>
            <a:endParaRPr dirty="0"/>
          </a:p>
        </p:txBody>
      </p:sp>
      <p:sp>
        <p:nvSpPr>
          <p:cNvPr id="108" name="Google Shape;108;p18"/>
          <p:cNvSpPr txBox="1">
            <a:spLocks noGrp="1"/>
          </p:cNvSpPr>
          <p:nvPr>
            <p:ph type="subTitle" idx="1"/>
          </p:nvPr>
        </p:nvSpPr>
        <p:spPr>
          <a:xfrm>
            <a:off x="214412" y="497218"/>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b="1" dirty="0">
                <a:solidFill>
                  <a:srgbClr val="0000FF"/>
                </a:solidFill>
              </a:rPr>
              <a:t>EXCEL FILE LINK</a:t>
            </a:r>
            <a:endParaRPr sz="2300" b="1" dirty="0">
              <a:solidFill>
                <a:srgbClr val="0000FF"/>
              </a:solidFill>
            </a:endParaRPr>
          </a:p>
        </p:txBody>
      </p:sp>
      <p:sp>
        <p:nvSpPr>
          <p:cNvPr id="2" name="Rectangle 1"/>
          <p:cNvSpPr/>
          <p:nvPr/>
        </p:nvSpPr>
        <p:spPr>
          <a:xfrm>
            <a:off x="268132" y="3169538"/>
            <a:ext cx="7408016" cy="738664"/>
          </a:xfrm>
          <a:prstGeom prst="rect">
            <a:avLst/>
          </a:prstGeom>
        </p:spPr>
        <p:txBody>
          <a:bodyPr wrap="square">
            <a:spAutoFit/>
          </a:bodyPr>
          <a:lstStyle/>
          <a:p>
            <a:r>
              <a:rPr lang="en-US" dirty="0" smtClean="0">
                <a:solidFill>
                  <a:schemeClr val="accent1"/>
                </a:solidFill>
              </a:rPr>
              <a:t>VIDEO LINK   </a:t>
            </a:r>
          </a:p>
          <a:p>
            <a:endParaRPr lang="en-US" dirty="0"/>
          </a:p>
          <a:p>
            <a:r>
              <a:rPr lang="en-US" dirty="0" smtClean="0"/>
              <a:t>https</a:t>
            </a:r>
            <a:r>
              <a:rPr lang="en-US" dirty="0"/>
              <a:t>://drive.google.com/drive/folders/1Vi6urENlYTj6crAv4lmxF1gR0bxBqgfI?usp=sharing</a:t>
            </a: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On-screen Show (16:9)</PresentationFormat>
  <Paragraphs>17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Comic Sans MS</vt:lpstr>
      <vt:lpstr>Oswald</vt:lpstr>
      <vt:lpstr>Arial</vt:lpstr>
      <vt:lpstr>Caveat</vt:lpstr>
      <vt:lpstr>Raleway</vt:lpstr>
      <vt:lpstr>Lato</vt:lpstr>
      <vt:lpstr>Swiss</vt:lpstr>
      <vt:lpstr>PowerPoint Presentation</vt:lpstr>
      <vt:lpstr>PROBLEM STATEMENT</vt:lpstr>
      <vt:lpstr>BASIC ANALYSIS</vt:lpstr>
      <vt:lpstr>  </vt:lpstr>
      <vt:lpstr>EXECUTIVE SUMMARY THE PURPOSE OF CHOOSING IMDB DATASET IS TO KNOW WHAT TYPE OF GENRE/ACTOR DO PEOPLE PREFER WATCHING. THE MAIN ISSUE IN MOVIE INDUSTRY IS NEPOTISM AS STAR KIDS GET ALL THE ATTENTION OUTSIDERS ARE LEFT OUT SO BASED ON IMDB SCORE PEOPLE CAN FILTER THE BEST MOVIES TO BINGE-WATCH. THE CRITERIA I USED HERE IS I HAVE KEPT IMDB SCORE OF EACH MOVIE AND ALSO I HAVE KEPT THE REVENUE DIFFERENT STARS MAKE. SO HERE WE CAN UNDERSTAND THAT WE AREN’T  SUPPORT THE TALENT NEWBIES / OUTSIDERS HAVE. BASED ON THE CRITERIA I HAVE SET WE GET TO SEE THAT STARKIDS OR THE BIG ACTORS WHO ALREADY ARE ESTABLISHED IN THIS INDUSTRY ARE GAINING MORE REVENUE THROUGH THEIR FILMS EVEN WHEN THEIR MOVIE’S IMDB SCORE IS LESSER COMPARED TO OUTSIDERS. SO MY RECOMMENDATION BASED ON MY RESEARCH WAS OUTSIDERS SHOULD GET EQUAL ATTENTION AS ESTABLISHED ACTORS AND THEIR HARDWORK AND TALENT MUST ALSO BE APPRECIATED. </vt:lpstr>
      <vt:lpstr>https://drive.google.com/file/d/1nr8CjBaZeV1IpqEb9NGjoU2Y9hK5BTYG/view?usp=sharing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Dileep Thakur</cp:lastModifiedBy>
  <cp:revision>1</cp:revision>
  <dcterms:modified xsi:type="dcterms:W3CDTF">2020-07-22T12:32:54Z</dcterms:modified>
</cp:coreProperties>
</file>