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7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7" r:id="rId17"/>
    <p:sldId id="278" r:id="rId18"/>
    <p:sldId id="270" r:id="rId19"/>
    <p:sldId id="271" r:id="rId20"/>
    <p:sldId id="272" r:id="rId21"/>
    <p:sldId id="275" r:id="rId22"/>
  </p:sldIdLst>
  <p:sldSz cx="9144000" cy="5143500" type="screen16x9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4B0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Random forest</c:v>
                </c:pt>
                <c:pt idx="1">
                  <c:v>support Vector machine</c:v>
                </c:pt>
                <c:pt idx="2">
                  <c:v>Logistic Regression</c:v>
                </c:pt>
                <c:pt idx="3">
                  <c:v>Stochastic Gradient Descent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75</c:v>
                </c:pt>
                <c:pt idx="2">
                  <c:v>72</c:v>
                </c:pt>
                <c:pt idx="3">
                  <c:v>64</c:v>
                </c:pt>
              </c:numCache>
            </c:numRef>
          </c:val>
        </c:ser>
        <c:axId val="138952064"/>
        <c:axId val="138957184"/>
      </c:barChart>
      <c:catAx>
        <c:axId val="138952064"/>
        <c:scaling>
          <c:orientation val="minMax"/>
        </c:scaling>
        <c:axPos val="b"/>
        <c:tickLblPos val="nextTo"/>
        <c:crossAx val="138957184"/>
        <c:crosses val="autoZero"/>
        <c:auto val="1"/>
        <c:lblAlgn val="ctr"/>
        <c:lblOffset val="100"/>
      </c:catAx>
      <c:valAx>
        <c:axId val="138957184"/>
        <c:scaling>
          <c:orientation val="minMax"/>
        </c:scaling>
        <c:axPos val="l"/>
        <c:majorGridlines/>
        <c:numFmt formatCode="General" sourceLinked="1"/>
        <c:tickLblPos val="nextTo"/>
        <c:crossAx val="13895206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Random forest</c:v>
                </c:pt>
                <c:pt idx="1">
                  <c:v>support Vector machine</c:v>
                </c:pt>
                <c:pt idx="2">
                  <c:v>Logistic Regression</c:v>
                </c:pt>
                <c:pt idx="3">
                  <c:v>Stochastic Gradient Descent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80.3</c:v>
                </c:pt>
                <c:pt idx="1">
                  <c:v>76</c:v>
                </c:pt>
                <c:pt idx="2">
                  <c:v>74</c:v>
                </c:pt>
                <c:pt idx="3">
                  <c:v>64</c:v>
                </c:pt>
              </c:numCache>
            </c:numRef>
          </c:val>
        </c:ser>
        <c:axId val="137285632"/>
        <c:axId val="137288320"/>
      </c:barChart>
      <c:catAx>
        <c:axId val="137285632"/>
        <c:scaling>
          <c:orientation val="minMax"/>
        </c:scaling>
        <c:axPos val="b"/>
        <c:tickLblPos val="nextTo"/>
        <c:crossAx val="137288320"/>
        <c:crosses val="autoZero"/>
        <c:auto val="1"/>
        <c:lblAlgn val="ctr"/>
        <c:lblOffset val="100"/>
      </c:catAx>
      <c:valAx>
        <c:axId val="137288320"/>
        <c:scaling>
          <c:orientation val="minMax"/>
        </c:scaling>
        <c:axPos val="l"/>
        <c:majorGridlines/>
        <c:numFmt formatCode="General" sourceLinked="1"/>
        <c:tickLblPos val="nextTo"/>
        <c:crossAx val="13728563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15275" y="1822386"/>
            <a:ext cx="551344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E3E3E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E3E3E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E3E3E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4575" y="266700"/>
            <a:ext cx="1828800" cy="1371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797470" y="266699"/>
            <a:ext cx="1776130" cy="13458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984249" y="266700"/>
            <a:ext cx="1828798" cy="1371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04800" y="1847074"/>
            <a:ext cx="1828799" cy="1371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524575" y="1847075"/>
            <a:ext cx="1828799" cy="137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524575" y="3467100"/>
            <a:ext cx="1828800" cy="1371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816974" y="3467100"/>
            <a:ext cx="1756624" cy="13715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04800" y="3467100"/>
            <a:ext cx="1828799" cy="13715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816974" y="1847075"/>
            <a:ext cx="1756624" cy="13715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037199" y="1866900"/>
            <a:ext cx="1828799" cy="13715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04350" y="266700"/>
            <a:ext cx="1828800" cy="1371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8823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2700" y="170086"/>
            <a:ext cx="545859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E3E3E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9569" y="1720260"/>
            <a:ext cx="7664861" cy="1191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2/10/2021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275" y="1651573"/>
            <a:ext cx="5556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 panose="020B0604020202020204"/>
                <a:cs typeface="Arial" panose="020B0604020202020204"/>
              </a:rPr>
              <a:t>fixed</a:t>
            </a:r>
            <a:r>
              <a:rPr sz="8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800" spc="-5" dirty="0">
                <a:latin typeface="Arial" panose="020B0604020202020204"/>
                <a:cs typeface="Arial" panose="020B0604020202020204"/>
              </a:rPr>
              <a:t>acidity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9175" y="1651573"/>
            <a:ext cx="6578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 panose="020B0604020202020204"/>
                <a:cs typeface="Arial" panose="020B0604020202020204"/>
              </a:rPr>
              <a:t>volatile</a:t>
            </a:r>
            <a:r>
              <a:rPr sz="8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800" spc="-5" dirty="0">
                <a:latin typeface="Arial" panose="020B0604020202020204"/>
                <a:cs typeface="Arial" panose="020B0604020202020204"/>
              </a:rPr>
              <a:t>acidity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8337" y="1651573"/>
            <a:ext cx="4489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 panose="020B0604020202020204"/>
                <a:cs typeface="Arial" panose="020B0604020202020204"/>
              </a:rPr>
              <a:t>citric</a:t>
            </a:r>
            <a:r>
              <a:rPr sz="8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800" spc="-5" dirty="0">
                <a:latin typeface="Arial" panose="020B0604020202020204"/>
                <a:cs typeface="Arial" panose="020B0604020202020204"/>
              </a:rPr>
              <a:t>acid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8162" y="1651573"/>
            <a:ext cx="6635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 panose="020B0604020202020204"/>
                <a:cs typeface="Arial" panose="020B0604020202020204"/>
              </a:rPr>
              <a:t>residual</a:t>
            </a:r>
            <a:r>
              <a:rPr sz="8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800" dirty="0">
                <a:latin typeface="Arial" panose="020B0604020202020204"/>
                <a:cs typeface="Arial" panose="020B0604020202020204"/>
              </a:rPr>
              <a:t>sugar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1812" y="3234073"/>
            <a:ext cx="43243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 panose="020B0604020202020204"/>
                <a:cs typeface="Arial" panose="020B0604020202020204"/>
              </a:rPr>
              <a:t>chlorides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4800" y="3234086"/>
            <a:ext cx="826769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 panose="020B0604020202020204"/>
                <a:cs typeface="Arial" panose="020B0604020202020204"/>
              </a:rPr>
              <a:t>free </a:t>
            </a:r>
            <a:r>
              <a:rPr sz="800" dirty="0">
                <a:latin typeface="Arial" panose="020B0604020202020204"/>
                <a:cs typeface="Arial" panose="020B0604020202020204"/>
              </a:rPr>
              <a:t>sulfur</a:t>
            </a:r>
            <a:r>
              <a:rPr sz="8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800" spc="-5" dirty="0">
                <a:latin typeface="Arial" panose="020B0604020202020204"/>
                <a:cs typeface="Arial" panose="020B0604020202020204"/>
              </a:rPr>
              <a:t>dioxide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7162" y="3234086"/>
            <a:ext cx="4603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 panose="020B0604020202020204"/>
                <a:cs typeface="Arial" panose="020B0604020202020204"/>
              </a:rPr>
              <a:t>sulphates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15512" y="3234086"/>
            <a:ext cx="3473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 panose="020B0604020202020204"/>
                <a:cs typeface="Arial" panose="020B0604020202020204"/>
              </a:rPr>
              <a:t>alcohol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5874" y="4864086"/>
            <a:ext cx="16637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 panose="020B0604020202020204"/>
                <a:cs typeface="Arial" panose="020B0604020202020204"/>
              </a:rPr>
              <a:t>PH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2750" y="4864086"/>
            <a:ext cx="84328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 panose="020B0604020202020204"/>
                <a:cs typeface="Arial" panose="020B0604020202020204"/>
              </a:rPr>
              <a:t>total </a:t>
            </a:r>
            <a:r>
              <a:rPr sz="800" dirty="0">
                <a:latin typeface="Arial" panose="020B0604020202020204"/>
                <a:cs typeface="Arial" panose="020B0604020202020204"/>
              </a:rPr>
              <a:t>sulfur</a:t>
            </a:r>
            <a:r>
              <a:rPr sz="8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800" spc="-5" dirty="0">
                <a:latin typeface="Arial" panose="020B0604020202020204"/>
                <a:cs typeface="Arial" panose="020B0604020202020204"/>
              </a:rPr>
              <a:t>dioxide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16125" y="4864086"/>
            <a:ext cx="3473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" panose="020B0604020202020204"/>
                <a:cs typeface="Arial" panose="020B0604020202020204"/>
              </a:rPr>
              <a:t>density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21284" y="3576375"/>
            <a:ext cx="1003573" cy="1003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69" y="106470"/>
            <a:ext cx="5834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262626"/>
                </a:solidFill>
              </a:rPr>
              <a:t>Variable </a:t>
            </a:r>
            <a:r>
              <a:rPr spc="-5" dirty="0">
                <a:solidFill>
                  <a:srgbClr val="262626"/>
                </a:solidFill>
              </a:rPr>
              <a:t>Correlation</a:t>
            </a:r>
            <a:r>
              <a:rPr spc="-90" dirty="0">
                <a:solidFill>
                  <a:srgbClr val="262626"/>
                </a:solidFill>
              </a:rPr>
              <a:t> </a:t>
            </a:r>
            <a:r>
              <a:rPr dirty="0">
                <a:solidFill>
                  <a:srgbClr val="262626"/>
                </a:solidFill>
              </a:rPr>
              <a:t>Matrix</a:t>
            </a:r>
          </a:p>
        </p:txBody>
      </p:sp>
      <p:sp>
        <p:nvSpPr>
          <p:cNvPr id="3" name="object 3"/>
          <p:cNvSpPr/>
          <p:nvPr/>
        </p:nvSpPr>
        <p:spPr>
          <a:xfrm>
            <a:off x="1660016" y="1393410"/>
            <a:ext cx="5754232" cy="3469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106470"/>
            <a:ext cx="3934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62626"/>
                </a:solidFill>
              </a:rPr>
              <a:t>Modeling</a:t>
            </a:r>
            <a:r>
              <a:rPr spc="-90" dirty="0">
                <a:solidFill>
                  <a:srgbClr val="262626"/>
                </a:solidFill>
              </a:rPr>
              <a:t> </a:t>
            </a:r>
            <a:r>
              <a:rPr spc="-5" dirty="0">
                <a:solidFill>
                  <a:srgbClr val="262626"/>
                </a:solidFill>
              </a:rPr>
              <a:t>Process</a:t>
            </a:r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9275" y="1042260"/>
            <a:ext cx="4538675" cy="3886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106470"/>
            <a:ext cx="4385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262626"/>
                </a:solidFill>
              </a:rPr>
              <a:t>Validation</a:t>
            </a:r>
            <a:r>
              <a:rPr spc="-95" dirty="0">
                <a:solidFill>
                  <a:srgbClr val="262626"/>
                </a:solidFill>
              </a:rPr>
              <a:t> </a:t>
            </a:r>
            <a:r>
              <a:rPr spc="-5" dirty="0">
                <a:solidFill>
                  <a:srgbClr val="262626"/>
                </a:solidFill>
              </a:rPr>
              <a:t>Accuracy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3042" y="4500576"/>
            <a:ext cx="5730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Random Forest performs </a:t>
            </a:r>
            <a:r>
              <a:rPr sz="2000" b="1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000" b="1" spc="-5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best on</a:t>
            </a:r>
            <a:r>
              <a:rPr sz="2000" b="1" spc="-85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validation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1571604" y="1000114"/>
          <a:ext cx="5048264" cy="3317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69" y="106470"/>
            <a:ext cx="52501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62626"/>
                </a:solidFill>
              </a:rPr>
              <a:t>RF on </a:t>
            </a:r>
            <a:r>
              <a:rPr spc="-10" dirty="0">
                <a:solidFill>
                  <a:srgbClr val="262626"/>
                </a:solidFill>
              </a:rPr>
              <a:t>Testing</a:t>
            </a:r>
            <a:r>
              <a:rPr spc="-100" dirty="0">
                <a:solidFill>
                  <a:srgbClr val="262626"/>
                </a:solidFill>
              </a:rPr>
              <a:t> </a:t>
            </a:r>
            <a:r>
              <a:rPr spc="-5" dirty="0">
                <a:solidFill>
                  <a:srgbClr val="262626"/>
                </a:solidFill>
              </a:rPr>
              <a:t>Accuracy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785931"/>
            <a:ext cx="5857916" cy="1851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00100" y="4071948"/>
            <a:ext cx="71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Here the accuracy shows about  80%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425" y="106393"/>
            <a:ext cx="4493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 smtClean="0"/>
              <a:t>Logistic Regression</a:t>
            </a:r>
            <a:endParaRPr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8"/>
            <a:ext cx="52959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1" y="1785932"/>
            <a:ext cx="385762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286512" y="3786196"/>
            <a:ext cx="242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Logistic Regression output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70086"/>
            <a:ext cx="6944140" cy="1107996"/>
          </a:xfrm>
        </p:spPr>
        <p:txBody>
          <a:bodyPr/>
          <a:lstStyle/>
          <a:p>
            <a:r>
              <a:rPr lang="en-IN" dirty="0" smtClean="0"/>
              <a:t>Stochastic Gradient Descent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80"/>
            <a:ext cx="40481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857370"/>
            <a:ext cx="42195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143504" y="3786196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Stochastic Gradient Descent output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14296"/>
            <a:ext cx="5458598" cy="574040"/>
          </a:xfrm>
        </p:spPr>
        <p:txBody>
          <a:bodyPr/>
          <a:lstStyle/>
          <a:p>
            <a:r>
              <a:rPr lang="en-IN" dirty="0" smtClean="0"/>
              <a:t>Support Vector Machine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304"/>
            <a:ext cx="48387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857370"/>
            <a:ext cx="41243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357818" y="3786196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SVM output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106470"/>
            <a:ext cx="34467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262626"/>
                </a:solidFill>
              </a:rPr>
              <a:t>Similar</a:t>
            </a:r>
            <a:r>
              <a:rPr spc="-95" dirty="0">
                <a:solidFill>
                  <a:srgbClr val="262626"/>
                </a:solidFill>
              </a:rPr>
              <a:t> </a:t>
            </a:r>
            <a:r>
              <a:rPr spc="-5" dirty="0">
                <a:solidFill>
                  <a:srgbClr val="262626"/>
                </a:solidFill>
              </a:rPr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357158" y="1285866"/>
            <a:ext cx="8413326" cy="3578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86182" y="4500576"/>
          <a:ext cx="64294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</a:tblGrid>
              <a:tr h="285752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SGD</a:t>
                      </a:r>
                      <a:endParaRPr lang="en-US" sz="14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86182" y="3929072"/>
          <a:ext cx="54767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70"/>
              </a:tblGrid>
              <a:tr h="196228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LR</a:t>
                      </a:r>
                      <a:endPara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14876" y="3929072"/>
          <a:ext cx="15001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 smtClean="0">
                          <a:solidFill>
                            <a:srgbClr val="9D4B07"/>
                          </a:solidFill>
                        </a:rPr>
                        <a:t>       best</a:t>
                      </a:r>
                      <a:r>
                        <a:rPr lang="en-IN" sz="1400" baseline="0" dirty="0" smtClean="0">
                          <a:solidFill>
                            <a:srgbClr val="9D4B07"/>
                          </a:solidFill>
                        </a:rPr>
                        <a:t> LR score</a:t>
                      </a:r>
                      <a:endParaRPr lang="en-US" sz="1400" dirty="0">
                        <a:solidFill>
                          <a:srgbClr val="9D4B07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43438" y="4500576"/>
          <a:ext cx="15716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/>
              </a:tblGrid>
              <a:tr h="285752">
                <a:tc>
                  <a:txBody>
                    <a:bodyPr/>
                    <a:lstStyle/>
                    <a:p>
                      <a:r>
                        <a:rPr lang="en-IN" dirty="0" smtClean="0"/>
                        <a:t>    </a:t>
                      </a:r>
                      <a:r>
                        <a:rPr lang="en-IN" sz="140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best</a:t>
                      </a:r>
                      <a:r>
                        <a:rPr lang="en-IN" sz="1400" baseline="0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 SGD score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106470"/>
            <a:ext cx="4385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262626"/>
                </a:solidFill>
              </a:rPr>
              <a:t>Validation</a:t>
            </a:r>
            <a:r>
              <a:rPr spc="-95" dirty="0">
                <a:solidFill>
                  <a:srgbClr val="262626"/>
                </a:solidFill>
              </a:rPr>
              <a:t> </a:t>
            </a:r>
            <a:r>
              <a:rPr spc="-5" dirty="0">
                <a:solidFill>
                  <a:srgbClr val="262626"/>
                </a:solidFill>
              </a:rPr>
              <a:t>Accuracy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3625" y="4193227"/>
            <a:ext cx="3787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Random Forest is still </a:t>
            </a:r>
            <a:r>
              <a:rPr sz="2000" b="1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b="1" spc="-85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best.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1571604" y="1000114"/>
          <a:ext cx="5048264" cy="3317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66671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16470" y="0"/>
            <a:ext cx="1827530" cy="5141595"/>
          </a:xfrm>
          <a:custGeom>
            <a:avLst/>
            <a:gdLst/>
            <a:ahLst/>
            <a:cxnLst/>
            <a:rect l="l" t="t" r="r" b="b"/>
            <a:pathLst>
              <a:path w="1827529" h="5141595">
                <a:moveTo>
                  <a:pt x="1827499" y="5141099"/>
                </a:moveTo>
                <a:lnTo>
                  <a:pt x="299" y="5141099"/>
                </a:lnTo>
                <a:lnTo>
                  <a:pt x="0" y="0"/>
                </a:lnTo>
                <a:lnTo>
                  <a:pt x="1827499" y="0"/>
                </a:lnTo>
                <a:lnTo>
                  <a:pt x="1827499" y="5141099"/>
                </a:lnTo>
                <a:close/>
              </a:path>
            </a:pathLst>
          </a:custGeom>
          <a:solidFill>
            <a:srgbClr val="E36C09">
              <a:alpha val="8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2" descr="Image result for wine imag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1142990"/>
            <a:ext cx="5572164" cy="386439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785918" y="214296"/>
            <a:ext cx="5105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WINE QUALITY PREDICTION  BY USING MACHINE LEARNING ALGORITHMS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58082" y="3714758"/>
            <a:ext cx="1785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PINNAPUREDDY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DILEEP</a:t>
            </a:r>
          </a:p>
          <a:p>
            <a:r>
              <a:rPr lang="en-IN" sz="1400" b="1" dirty="0" smtClean="0">
                <a:latin typeface="Times New Roman" pitchFamily="18" charset="0"/>
                <a:cs typeface="Times New Roman" pitchFamily="18" charset="0"/>
              </a:rPr>
              <a:t>177Y1A1209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66671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8944" y="170086"/>
            <a:ext cx="4493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RF Confusion</a:t>
            </a:r>
            <a:r>
              <a:rPr spc="-90" dirty="0"/>
              <a:t> </a:t>
            </a:r>
            <a:r>
              <a:rPr dirty="0"/>
              <a:t>Matrix</a:t>
            </a: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142990"/>
            <a:ext cx="571880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428860" y="3500444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Here random forest depicts higher accuracy among others.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5275" y="1822386"/>
            <a:ext cx="54000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1905" algn="l"/>
              </a:tabLst>
            </a:pPr>
            <a:r>
              <a:rPr sz="7200" b="1" spc="-15" dirty="0">
                <a:solidFill>
                  <a:srgbClr val="262626"/>
                </a:solidFill>
                <a:latin typeface="Arial" panose="020B0604020202020204"/>
                <a:cs typeface="Arial" panose="020B0604020202020204"/>
              </a:rPr>
              <a:t>Than</a:t>
            </a:r>
            <a:r>
              <a:rPr sz="7200" b="1" dirty="0">
                <a:solidFill>
                  <a:srgbClr val="262626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7200" b="1" spc="-20" dirty="0">
                <a:solidFill>
                  <a:srgbClr val="26262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200" b="1" spc="-5" dirty="0">
                <a:solidFill>
                  <a:srgbClr val="262626"/>
                </a:solidFill>
                <a:latin typeface="Arial" panose="020B0604020202020204"/>
                <a:cs typeface="Arial" panose="020B0604020202020204"/>
              </a:rPr>
              <a:t>yo</a:t>
            </a:r>
            <a:r>
              <a:rPr sz="7200" b="1" dirty="0">
                <a:solidFill>
                  <a:srgbClr val="262626"/>
                </a:solidFill>
                <a:latin typeface="Arial" panose="020B0604020202020204"/>
                <a:cs typeface="Arial" panose="020B0604020202020204"/>
              </a:rPr>
              <a:t>u	!</a:t>
            </a:r>
            <a:endParaRPr sz="7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77349" y="3765328"/>
            <a:ext cx="1378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262626"/>
                </a:solidFill>
                <a:latin typeface="Arial" panose="020B0604020202020204"/>
                <a:cs typeface="Arial" panose="020B0604020202020204"/>
              </a:rPr>
              <a:t>Q&amp;A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25" y="75863"/>
            <a:ext cx="18878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262626"/>
                </a:solidFill>
              </a:rPr>
              <a:t>Agenda</a:t>
            </a:r>
            <a:endParaRPr sz="4000"/>
          </a:p>
        </p:txBody>
      </p:sp>
      <p:sp>
        <p:nvSpPr>
          <p:cNvPr id="5" name="Text Box 4"/>
          <p:cNvSpPr txBox="1"/>
          <p:nvPr/>
        </p:nvSpPr>
        <p:spPr>
          <a:xfrm>
            <a:off x="785786" y="2571750"/>
            <a:ext cx="54286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/>
              <a:t>MACHINE LEARING ALGORITHMS</a:t>
            </a:r>
          </a:p>
          <a:p>
            <a:endParaRPr lang="en-IN" altLang="en-US" b="1"/>
          </a:p>
          <a:p>
            <a:r>
              <a:rPr lang="en-IN" altLang="en-US" b="1"/>
              <a:t>1) Random Forest </a:t>
            </a:r>
          </a:p>
          <a:p>
            <a:r>
              <a:rPr lang="en-IN" altLang="en-US" b="1"/>
              <a:t>2) Stochastic Gradient Descent </a:t>
            </a:r>
          </a:p>
          <a:p>
            <a:r>
              <a:rPr lang="en-IN" altLang="en-US" b="1"/>
              <a:t>3) SVC </a:t>
            </a:r>
          </a:p>
          <a:p>
            <a:r>
              <a:rPr lang="en-IN" altLang="en-US" b="1"/>
              <a:t>4)Logistic Regression.</a:t>
            </a:r>
          </a:p>
          <a:p>
            <a:endParaRPr lang="en-IN" altLang="en-US" b="1"/>
          </a:p>
          <a:p>
            <a:endParaRPr lang="en-IN" alt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357158" y="1071552"/>
            <a:ext cx="835824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aim of this project is to predict the quality of wine on a scale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of accuracy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given a set of features as inputs. The dataset used is Wine Quality Data set from UCI Machine Learning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Repository. My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automated predicted system provides accurate prediction values ,accurate training ,testing set values that impacts in the getting overall accurate predicted values of the wine.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69" y="106470"/>
            <a:ext cx="3173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262626"/>
                </a:solidFill>
              </a:rPr>
              <a:t>Data</a:t>
            </a:r>
            <a:r>
              <a:rPr spc="-90" dirty="0">
                <a:solidFill>
                  <a:srgbClr val="262626"/>
                </a:solidFill>
              </a:rPr>
              <a:t> </a:t>
            </a:r>
            <a:r>
              <a:rPr spc="-5" dirty="0">
                <a:solidFill>
                  <a:srgbClr val="262626"/>
                </a:solidFill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4274" y="1277189"/>
            <a:ext cx="7698740" cy="2821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755" algn="l"/>
              </a:tabLst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325755" marR="5080" indent="-313690">
              <a:lnSpc>
                <a:spcPct val="100000"/>
              </a:lnSpc>
              <a:buChar char="-"/>
              <a:tabLst>
                <a:tab pos="325755" algn="l"/>
                <a:tab pos="326390" algn="l"/>
              </a:tabLst>
            </a:pPr>
            <a:r>
              <a:rPr sz="2000" b="1" spc="-5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The goal of </a:t>
            </a:r>
            <a:r>
              <a:rPr sz="2000" b="1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2000" b="1" spc="-5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project is </a:t>
            </a:r>
            <a:r>
              <a:rPr sz="2000" b="1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2000" b="1" spc="-5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determine wine quality based on  </a:t>
            </a:r>
            <a:r>
              <a:rPr sz="2000" b="1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2000" b="1" spc="-5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chemical</a:t>
            </a:r>
            <a:r>
              <a:rPr sz="2000" b="1" spc="-15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smtClean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properties</a:t>
            </a:r>
            <a:r>
              <a:rPr lang="en-IN" sz="2000" b="1" spc="-5" dirty="0" smtClean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 listed in dataset.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E3E3E"/>
              </a:buClr>
              <a:buFont typeface="Arial" panose="020B0604020202020204"/>
              <a:buChar char="-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782955" lvl="1" indent="-382905">
              <a:lnSpc>
                <a:spcPct val="100000"/>
              </a:lnSpc>
              <a:buChar char="●"/>
              <a:tabLst>
                <a:tab pos="782955" algn="l"/>
                <a:tab pos="783590" algn="l"/>
              </a:tabLst>
            </a:pPr>
            <a:r>
              <a:rPr sz="2000" spc="-5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Input </a:t>
            </a:r>
            <a:r>
              <a:rPr sz="2000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variable: </a:t>
            </a:r>
            <a:r>
              <a:rPr sz="2000" spc="-5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based on physicochemical</a:t>
            </a:r>
            <a:r>
              <a:rPr sz="2000" spc="-25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tests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3E3E3E"/>
              </a:buClr>
              <a:buFont typeface="Arial" panose="020B0604020202020204"/>
              <a:buChar char="●"/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782955" marR="121920" lvl="1" indent="-382270">
              <a:lnSpc>
                <a:spcPct val="100000"/>
              </a:lnSpc>
              <a:buChar char="●"/>
              <a:tabLst>
                <a:tab pos="782955" algn="l"/>
                <a:tab pos="783590" algn="l"/>
              </a:tabLst>
            </a:pPr>
            <a:r>
              <a:rPr sz="2000" spc="-5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Output </a:t>
            </a:r>
            <a:r>
              <a:rPr sz="2000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variable: </a:t>
            </a:r>
            <a:r>
              <a:rPr sz="2000" spc="-5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based on </a:t>
            </a:r>
            <a:r>
              <a:rPr sz="2000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sensory </a:t>
            </a:r>
            <a:r>
              <a:rPr sz="2000" spc="-5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data, </a:t>
            </a:r>
            <a:r>
              <a:rPr sz="2000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median </a:t>
            </a:r>
            <a:r>
              <a:rPr sz="2000" spc="-5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of at least </a:t>
            </a:r>
            <a:r>
              <a:rPr sz="2000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3  </a:t>
            </a:r>
            <a:r>
              <a:rPr sz="2000" spc="-5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evaluations </a:t>
            </a:r>
            <a:r>
              <a:rPr sz="200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made </a:t>
            </a:r>
            <a:r>
              <a:rPr sz="2000" spc="-5" smtClean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lang="en-IN" sz="2000" spc="-5" dirty="0" smtClean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 classifiers.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66671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4821" y="114079"/>
            <a:ext cx="1928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Features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58996" y="999724"/>
            <a:ext cx="2308225" cy="3366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123654"/>
                </a:solidFill>
                <a:latin typeface="Arial" panose="020B0604020202020204"/>
                <a:cs typeface="Arial" panose="020B0604020202020204"/>
              </a:rPr>
              <a:t>Fixed</a:t>
            </a:r>
            <a:r>
              <a:rPr sz="1800" spc="-15" dirty="0">
                <a:solidFill>
                  <a:srgbClr val="1236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123654"/>
                </a:solidFill>
                <a:latin typeface="Arial" panose="020B0604020202020204"/>
                <a:cs typeface="Arial" panose="020B0604020202020204"/>
              </a:rPr>
              <a:t>acidity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123654"/>
                </a:solidFill>
                <a:latin typeface="Arial" panose="020B0604020202020204"/>
                <a:cs typeface="Arial" panose="020B0604020202020204"/>
              </a:rPr>
              <a:t>Volatile</a:t>
            </a:r>
            <a:r>
              <a:rPr sz="1800" spc="-25" dirty="0">
                <a:solidFill>
                  <a:srgbClr val="1236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123654"/>
                </a:solidFill>
                <a:latin typeface="Arial" panose="020B0604020202020204"/>
                <a:cs typeface="Arial" panose="020B0604020202020204"/>
              </a:rPr>
              <a:t>acidity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spcBef>
                <a:spcPts val="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123654"/>
                </a:solidFill>
                <a:latin typeface="Arial" panose="020B0604020202020204"/>
                <a:cs typeface="Arial" panose="020B0604020202020204"/>
              </a:rPr>
              <a:t>Citric</a:t>
            </a:r>
            <a:r>
              <a:rPr sz="1800" spc="-15" dirty="0">
                <a:solidFill>
                  <a:srgbClr val="1236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123654"/>
                </a:solidFill>
                <a:latin typeface="Arial" panose="020B0604020202020204"/>
                <a:cs typeface="Arial" panose="020B0604020202020204"/>
              </a:rPr>
              <a:t>acid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123654"/>
                </a:solidFill>
                <a:latin typeface="Arial" panose="020B0604020202020204"/>
                <a:cs typeface="Arial" panose="020B0604020202020204"/>
              </a:rPr>
              <a:t>Residual</a:t>
            </a:r>
            <a:r>
              <a:rPr sz="1800" spc="-20" dirty="0">
                <a:solidFill>
                  <a:srgbClr val="1236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solidFill>
                  <a:srgbClr val="123654"/>
                </a:solidFill>
                <a:latin typeface="Arial" panose="020B0604020202020204"/>
                <a:cs typeface="Arial" panose="020B0604020202020204"/>
              </a:rPr>
              <a:t>sugar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123654"/>
                </a:solidFill>
                <a:latin typeface="Arial" panose="020B0604020202020204"/>
                <a:cs typeface="Arial" panose="020B0604020202020204"/>
              </a:rPr>
              <a:t>Chlorides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123654"/>
                </a:solidFill>
                <a:latin typeface="Arial" panose="020B0604020202020204"/>
                <a:cs typeface="Arial" panose="020B0604020202020204"/>
              </a:rPr>
              <a:t>Free </a:t>
            </a:r>
            <a:r>
              <a:rPr sz="1800" dirty="0">
                <a:solidFill>
                  <a:srgbClr val="123654"/>
                </a:solidFill>
                <a:latin typeface="Arial" panose="020B0604020202020204"/>
                <a:cs typeface="Arial" panose="020B0604020202020204"/>
              </a:rPr>
              <a:t>sulfur</a:t>
            </a:r>
            <a:r>
              <a:rPr sz="1800" spc="-100" dirty="0">
                <a:solidFill>
                  <a:srgbClr val="1236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123654"/>
                </a:solidFill>
                <a:latin typeface="Arial" panose="020B0604020202020204"/>
                <a:cs typeface="Arial" panose="020B0604020202020204"/>
              </a:rPr>
              <a:t>dioxide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123654"/>
                </a:solidFill>
                <a:latin typeface="Arial" panose="020B0604020202020204"/>
                <a:cs typeface="Arial" panose="020B0604020202020204"/>
              </a:rPr>
              <a:t>Total </a:t>
            </a:r>
            <a:r>
              <a:rPr sz="1800" dirty="0">
                <a:solidFill>
                  <a:srgbClr val="123654"/>
                </a:solidFill>
                <a:latin typeface="Arial" panose="020B0604020202020204"/>
                <a:cs typeface="Arial" panose="020B0604020202020204"/>
              </a:rPr>
              <a:t>sulfur</a:t>
            </a:r>
            <a:r>
              <a:rPr sz="1800" spc="-100" dirty="0">
                <a:solidFill>
                  <a:srgbClr val="1236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123654"/>
                </a:solidFill>
                <a:latin typeface="Arial" panose="020B0604020202020204"/>
                <a:cs typeface="Arial" panose="020B0604020202020204"/>
              </a:rPr>
              <a:t>dioxide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123654"/>
                </a:solidFill>
                <a:latin typeface="Arial" panose="020B0604020202020204"/>
                <a:cs typeface="Arial" panose="020B0604020202020204"/>
              </a:rPr>
              <a:t>Density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123654"/>
                </a:solidFill>
                <a:latin typeface="Arial" panose="020B0604020202020204"/>
                <a:cs typeface="Arial" panose="020B0604020202020204"/>
              </a:rPr>
              <a:t>PH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123654"/>
                </a:solidFill>
                <a:latin typeface="Arial" panose="020B0604020202020204"/>
                <a:cs typeface="Arial" panose="020B0604020202020204"/>
              </a:rPr>
              <a:t>Sulphates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123654"/>
                </a:solidFill>
                <a:latin typeface="Arial" panose="020B0604020202020204"/>
                <a:cs typeface="Arial" panose="020B0604020202020204"/>
              </a:rPr>
              <a:t>Alcohol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50200" y="1038562"/>
            <a:ext cx="3598874" cy="3125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details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71552"/>
            <a:ext cx="850109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66671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97" y="93886"/>
            <a:ext cx="39065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/>
              <a:t>Overview of project</a:t>
            </a:r>
            <a:endParaRPr spc="-5" dirty="0"/>
          </a:p>
        </p:txBody>
      </p:sp>
      <p:pic>
        <p:nvPicPr>
          <p:cNvPr id="6" name="Picture 5" descr="Wines Type and Quality Classification Exercises | Kaggle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1643056"/>
            <a:ext cx="3453157" cy="293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壁虎书7 Ensemble Learning and Random Forests - 羊小羚 - 博客园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2132" y="1928808"/>
            <a:ext cx="328614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8"/>
            <a:ext cx="5458598" cy="574040"/>
          </a:xfrm>
        </p:spPr>
        <p:txBody>
          <a:bodyPr/>
          <a:lstStyle/>
          <a:p>
            <a:r>
              <a:rPr lang="en-IN" dirty="0" smtClean="0"/>
              <a:t>Flow graphs</a:t>
            </a:r>
            <a:endParaRPr lang="en-US" dirty="0"/>
          </a:p>
        </p:txBody>
      </p:sp>
      <p:pic>
        <p:nvPicPr>
          <p:cNvPr id="4" name="Picture 3" descr="https://documents.lucid.app/documents/422a6450-b5b9-43c1-ae2b-c493bbd2a42a/pages/0_0?a=851&amp;x=18&amp;y=87&amp;w=736&amp;h=725&amp;store=1&amp;accept=image%2F*&amp;auth=LCA%20ac5044623fda4bd30173b73b079d57bc1823cec7-ts%3D161010389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142990"/>
            <a:ext cx="3106904" cy="3096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s://documents.lucid.app/documents/422a6450-b5b9-43c1-ae2b-c493bbd2a42a/pages/0_0?a=528&amp;x=240&amp;y=-45&amp;w=433&amp;h=990&amp;store=1&amp;accept=image%2F*&amp;auth=LCA%207f93f03f911a048bee4d3f6eb8612da282b99a1f-ts%3D161010389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928677"/>
            <a:ext cx="1705344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1472" y="4143386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Flow diagram of the project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57818" y="4214824"/>
            <a:ext cx="378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Activity diagram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66671" cy="5143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6194" y="0"/>
            <a:ext cx="4613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 smtClean="0"/>
              <a:t>classifiers</a:t>
            </a:r>
            <a:endParaRPr spc="-5" dirty="0"/>
          </a:p>
        </p:txBody>
      </p:sp>
      <p:pic>
        <p:nvPicPr>
          <p:cNvPr id="7" name="Picture 6" descr="Expanding your machine learning toolkit: Randomized search, computational  budgets, and new algorithms | Cambridge Coding Academy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1142990"/>
            <a:ext cx="5475977" cy="212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Picture 2" descr="Image result for stochastic gradient descen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30" y="1428742"/>
            <a:ext cx="2476470" cy="207170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143768" y="1285866"/>
            <a:ext cx="200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Stochastic descent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0232" y="3500444"/>
            <a:ext cx="628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The above classifiers are used in the wine quality prediction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E3E3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287</Words>
  <Application>WPS Presentation</Application>
  <PresentationFormat>On-screen Show (16:9)</PresentationFormat>
  <Paragraphs>73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Agenda</vt:lpstr>
      <vt:lpstr>Data Overview</vt:lpstr>
      <vt:lpstr>Features</vt:lpstr>
      <vt:lpstr>Dataset details</vt:lpstr>
      <vt:lpstr>Overview of project</vt:lpstr>
      <vt:lpstr>Flow graphs</vt:lpstr>
      <vt:lpstr>classifiers</vt:lpstr>
      <vt:lpstr>Slide 10</vt:lpstr>
      <vt:lpstr>Variable Correlation Matrix</vt:lpstr>
      <vt:lpstr>Modeling Process</vt:lpstr>
      <vt:lpstr>Validation Accuracy</vt:lpstr>
      <vt:lpstr>RF on Testing Accuracy</vt:lpstr>
      <vt:lpstr>Logistic Regression</vt:lpstr>
      <vt:lpstr>Stochastic Gradient Descent</vt:lpstr>
      <vt:lpstr>Support Vector Machine</vt:lpstr>
      <vt:lpstr>Similar Process</vt:lpstr>
      <vt:lpstr>Validation Accuracy</vt:lpstr>
      <vt:lpstr>RF Confusion Matrix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dileep reddy</dc:creator>
  <cp:lastModifiedBy>Windows User</cp:lastModifiedBy>
  <cp:revision>12</cp:revision>
  <dcterms:created xsi:type="dcterms:W3CDTF">2020-01-31T03:47:40Z</dcterms:created>
  <dcterms:modified xsi:type="dcterms:W3CDTF">2021-02-10T14:11:55Z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KSOProductBuildVer">
    <vt:lpwstr>1033-11.2.0.9148</vt:lpwstr>
  </property>
</Properties>
</file>