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8A81-A707-A0CB-A1C0-B91C723D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EA98C-A9FB-97E7-1153-C285E7FBB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16B7-CEE4-CA88-101D-96BB944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DE0D-82BF-E17F-F98E-F771D941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A613-54DD-B141-0C98-31BB17E3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55D3-72EC-D25A-89EB-B06BC2B5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F4A1E-6C32-043D-917A-D5292F50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DA20-523C-67CE-FC11-8B1E312F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B81F-82D3-D711-94F2-95208B2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7551-7490-585C-5705-A671A10F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6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BD6D-25BE-0F72-1BDC-54C95C26B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5A023-E317-6A51-A3B9-28E69B518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6354-1EEE-5C77-1210-EC0FCF7F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1094-1639-3969-9869-860A89DE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126B-DD7C-0E6B-2D3B-8C3E5C64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2C0C-0E1C-CD46-D592-56558ABE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C4ED-7F3B-FA68-E490-C963BBC7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8A5B-BEF1-D6C8-09BB-84587B83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5DE2-9483-2FB3-3B09-4CE6421A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CDCC-B501-67A2-EA24-3469DA48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C24D-7B1E-0EDE-1562-0D848889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71C2-5318-2205-6C74-8BA1EE9D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EBBF-DE32-646D-42C9-597482EE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002E-F18D-AF48-9758-4D3256CE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4D0A-8904-3912-E782-3D42F279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965-E5D0-8925-36A8-02A7859F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3F34-B663-6D0A-2A0B-B50A884F9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6E015-BBEF-2068-4BCC-8E688FCE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B5D6-BA0F-28BB-4BB3-ABD2C8AC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B5288-AC26-98FB-EF28-F55A65BA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1458-3928-9768-07A2-3BC6DF7E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83C6-28E9-99FB-32B9-E73D9CAB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F40A3-A23A-F9C4-B163-200B6B7A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2B4FC-B00E-E26D-E5C3-7C1BBF4CB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D346A-33EC-43E9-3BB3-9086864E6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E20C9-58D6-99C8-C888-7ECC543D2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4C073-415B-0C41-99F5-5E1A2580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1EA82-B71C-F747-B7DF-E7A2F649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DAB16-5FEE-6FF6-E29E-423B773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C842-EB9D-6C35-7F8D-96B9B0C5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168A4-88F0-C360-2A3F-839704AB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5618A-856E-BE5C-6E7F-A120B2AF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92A4E-B8CF-CC2F-1188-ED23A252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4475B-7896-0B43-D7EB-87187E78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2B2F-7E58-91B6-583F-663A1DD3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F8D-D7C2-E5C6-A24D-4188FFEC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A5AC-7788-B0CB-123F-A87E3C7B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4168-2332-CCC0-EDC3-DE1E1F9B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90249-6224-6AFC-922B-0AF93526C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9B4B-6DB2-0CDE-7FE2-5AB1B602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3B489-71FF-2567-E0A8-CBDF20F8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CE12-9BD1-21A4-B439-8E6BE1E4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652E-6695-DFC9-3ADA-B0469EB0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F79EA-B589-8A43-E113-DD7DDB701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B491C-0219-6F94-BEAA-A20B7B56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91B5B-2569-F460-5A83-55D60773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A667-F037-4FAF-CF0A-089728D2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072A0-3F1E-C90D-027E-2A9D6339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86F42-71D0-9DC3-ECF0-56B40F19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3B99-E281-B104-7796-692A79AE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210E-3BCD-A854-AC92-25BC36799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E78DF-18B3-8D42-9B53-B249F92392B6}" type="datetimeFigureOut">
              <a:rPr lang="en-US" smtClean="0"/>
              <a:t>8/6/22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F150-FA01-9AF4-89D3-5C6AE6C94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060A-508D-C1FC-0F41-96605B162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9065D-A133-2947-8BEE-B221419A5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81ADFC-7DE5-28B7-395B-39ACE6D7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471" y="2904564"/>
            <a:ext cx="10345270" cy="3146985"/>
          </a:xfrm>
        </p:spPr>
        <p:txBody>
          <a:bodyPr>
            <a:normAutofit fontScale="77500" lnSpcReduction="20000"/>
          </a:bodyPr>
          <a:lstStyle/>
          <a:p>
            <a:r>
              <a:rPr lang="en-US" sz="4700" b="1" dirty="0">
                <a:solidFill>
                  <a:schemeClr val="accent1">
                    <a:lumMod val="75000"/>
                  </a:schemeClr>
                </a:solidFill>
              </a:rPr>
              <a:t>Sales Forecasting Assignment (R1)</a:t>
            </a:r>
          </a:p>
          <a:p>
            <a:endParaRPr lang="en-US" sz="47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For Job Role: Data Scientist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Submitted by: Dileep Sathyan		Date: 06-August-2022</a:t>
            </a:r>
          </a:p>
        </p:txBody>
      </p:sp>
      <p:pic>
        <p:nvPicPr>
          <p:cNvPr id="1028" name="Picture 4" descr="Americana Group - Restaurants &amp; Food Group">
            <a:extLst>
              <a:ext uri="{FF2B5EF4-FFF2-40B4-BE49-F238E27FC236}">
                <a16:creationId xmlns:a16="http://schemas.microsoft.com/office/drawing/2014/main" id="{FF652B98-6FC7-FF35-3574-01CDBED9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806450"/>
            <a:ext cx="51181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mericana Group - Restaurants &amp; Food Group">
            <a:extLst>
              <a:ext uri="{FF2B5EF4-FFF2-40B4-BE49-F238E27FC236}">
                <a16:creationId xmlns:a16="http://schemas.microsoft.com/office/drawing/2014/main" id="{623B0613-7ADE-4D76-5D62-E0F9D653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09" y="0"/>
            <a:ext cx="2514491" cy="7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717A47-6FE0-0CBF-321A-CB88296CA7B9}"/>
              </a:ext>
            </a:extLst>
          </p:cNvPr>
          <p:cNvSpPr/>
          <p:nvPr/>
        </p:nvSpPr>
        <p:spPr>
          <a:xfrm>
            <a:off x="2850776" y="2814918"/>
            <a:ext cx="430306" cy="2626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1E3C-4EF0-5584-BE44-6C7B2BAACD23}"/>
              </a:ext>
            </a:extLst>
          </p:cNvPr>
          <p:cNvSpPr/>
          <p:nvPr/>
        </p:nvSpPr>
        <p:spPr>
          <a:xfrm>
            <a:off x="7351059" y="2814918"/>
            <a:ext cx="367553" cy="2626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4FF5D-9243-89CB-39F4-60B168DDD77E}"/>
              </a:ext>
            </a:extLst>
          </p:cNvPr>
          <p:cNvSpPr txBox="1"/>
          <p:nvPr/>
        </p:nvSpPr>
        <p:spPr>
          <a:xfrm>
            <a:off x="699247" y="1237133"/>
            <a:ext cx="10659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data points clearly follow 2 patterns: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 ‘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weekly trend</a:t>
            </a:r>
            <a:r>
              <a:rPr lang="en-US" sz="1400" dirty="0"/>
              <a:t>’ show increased Sales and Transactions during the weekend.</a:t>
            </a:r>
          </a:p>
          <a:p>
            <a:pPr marL="342900" indent="-342900">
              <a:buAutoNum type="arabicPeriod"/>
            </a:pPr>
            <a:r>
              <a:rPr lang="en-US" sz="1400" dirty="0"/>
              <a:t>An ‘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yearly pattern</a:t>
            </a:r>
            <a:r>
              <a:rPr lang="en-US" sz="1400" dirty="0"/>
              <a:t>’ which coincides with the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Ramadan season </a:t>
            </a:r>
            <a:r>
              <a:rPr lang="en-US" sz="1400" dirty="0"/>
              <a:t>in the UAE (highlighted in </a:t>
            </a:r>
            <a:r>
              <a:rPr lang="en-US" sz="1400" dirty="0">
                <a:solidFill>
                  <a:schemeClr val="accent4"/>
                </a:solidFill>
              </a:rPr>
              <a:t>Yellow</a:t>
            </a:r>
            <a:r>
              <a:rPr lang="en-US" sz="1400" dirty="0"/>
              <a:t>). </a:t>
            </a:r>
          </a:p>
          <a:p>
            <a:endParaRPr lang="en-US" sz="1400" dirty="0"/>
          </a:p>
          <a:p>
            <a:r>
              <a:rPr lang="en-US" sz="1400" dirty="0"/>
              <a:t>The drop of sales during the Ramadan is vivid even after considering the </a:t>
            </a:r>
            <a:r>
              <a:rPr lang="en-US" sz="1400" b="1" dirty="0"/>
              <a:t>Lockdown period </a:t>
            </a:r>
            <a:r>
              <a:rPr lang="en-US" sz="1400" dirty="0"/>
              <a:t>of 2020 due to Covid.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932436-84AF-7A93-E02F-687E3D5861DC}"/>
              </a:ext>
            </a:extLst>
          </p:cNvPr>
          <p:cNvSpPr/>
          <p:nvPr/>
        </p:nvSpPr>
        <p:spPr>
          <a:xfrm>
            <a:off x="761999" y="779929"/>
            <a:ext cx="2779059" cy="439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Identifying Seasonality: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8526A9-2950-EFEA-4131-CB030BCC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0" y="2656917"/>
            <a:ext cx="10668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2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mericana Group - Restaurants &amp; Food Group">
            <a:extLst>
              <a:ext uri="{FF2B5EF4-FFF2-40B4-BE49-F238E27FC236}">
                <a16:creationId xmlns:a16="http://schemas.microsoft.com/office/drawing/2014/main" id="{623B0613-7ADE-4D76-5D62-E0F9D653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09" y="0"/>
            <a:ext cx="2514491" cy="7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CF1F16-94D3-D787-E93F-67A353BD8381}"/>
              </a:ext>
            </a:extLst>
          </p:cNvPr>
          <p:cNvSpPr/>
          <p:nvPr/>
        </p:nvSpPr>
        <p:spPr>
          <a:xfrm>
            <a:off x="762000" y="779929"/>
            <a:ext cx="2770094" cy="439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Forecasting Methodology: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90A305FD-46EA-AB19-8B1B-82E56F0D5E47}"/>
              </a:ext>
            </a:extLst>
          </p:cNvPr>
          <p:cNvSpPr/>
          <p:nvPr/>
        </p:nvSpPr>
        <p:spPr>
          <a:xfrm>
            <a:off x="761999" y="1416424"/>
            <a:ext cx="4069977" cy="43927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Discrepancies &amp; Rectifications: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596ED-437E-DE33-8F81-EF6DDD276FD2}"/>
              </a:ext>
            </a:extLst>
          </p:cNvPr>
          <p:cNvSpPr txBox="1"/>
          <p:nvPr/>
        </p:nvSpPr>
        <p:spPr>
          <a:xfrm>
            <a:off x="797859" y="1999129"/>
            <a:ext cx="10578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400" dirty="0" err="1"/>
              <a:t>StoreID</a:t>
            </a:r>
            <a:r>
              <a:rPr lang="en-US" sz="1400" dirty="0"/>
              <a:t> 10058: Dataset mentions the Open Date of this store as ‘9/1/2019’. However, the Sales and Transactions are available for this store from 01</a:t>
            </a:r>
            <a:r>
              <a:rPr lang="en-US" sz="1400" baseline="30000" dirty="0"/>
              <a:t>st</a:t>
            </a:r>
            <a:r>
              <a:rPr lang="en-US" sz="1400" dirty="0"/>
              <a:t> Jan 2019 onwards. Since neither can we consider the date as 01</a:t>
            </a:r>
            <a:r>
              <a:rPr lang="en-US" sz="1400" baseline="30000" dirty="0"/>
              <a:t>st</a:t>
            </a:r>
            <a:r>
              <a:rPr lang="en-US" sz="1400" dirty="0"/>
              <a:t> September nor 09</a:t>
            </a:r>
            <a:r>
              <a:rPr lang="en-US" sz="1400" baseline="30000" dirty="0"/>
              <a:t>th</a:t>
            </a:r>
            <a:r>
              <a:rPr lang="en-US" sz="1400" dirty="0"/>
              <a:t> Jan 2019, I must assume that the store has been open since 2018.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 algn="just">
              <a:buAutoNum type="arabicPeriod"/>
            </a:pPr>
            <a:r>
              <a:rPr lang="en-US" sz="1400" dirty="0" err="1"/>
              <a:t>StoreIDs</a:t>
            </a:r>
            <a:r>
              <a:rPr lang="en-US" sz="1400" dirty="0"/>
              <a:t> 10165 &amp; 10113: These stores stopped receiving orders on 16-Mar-2020 and 24-Mar-2020 respectively. Hence, these are intentionally omitted from forecasting for the year 2021.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7B8BF265-4E07-5C5B-4BCC-C1AD072E2869}"/>
              </a:ext>
            </a:extLst>
          </p:cNvPr>
          <p:cNvSpPr/>
          <p:nvPr/>
        </p:nvSpPr>
        <p:spPr>
          <a:xfrm>
            <a:off x="761998" y="3585878"/>
            <a:ext cx="4069977" cy="43927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Limitations In Getting Precise Forecasts: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54A01-E5EB-DD81-C12D-28925FAD19ED}"/>
              </a:ext>
            </a:extLst>
          </p:cNvPr>
          <p:cNvSpPr txBox="1"/>
          <p:nvPr/>
        </p:nvSpPr>
        <p:spPr>
          <a:xfrm>
            <a:off x="761998" y="4074508"/>
            <a:ext cx="10578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The Sales and Transaction counts of each Store seem to differ (which is sensible).</a:t>
            </a:r>
          </a:p>
          <a:p>
            <a:pPr algn="just"/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The considerable difference in the Sales among the units, is assumed to be due to Geographical differences of the stores. </a:t>
            </a:r>
          </a:p>
          <a:p>
            <a:pPr algn="just"/>
            <a:endParaRPr lang="en-US" sz="1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Since the Geographical data are not provided, all the new stores are assumed to have a uniform Sales and Transactions of an ideal store, which in this case is matched with </a:t>
            </a:r>
            <a:r>
              <a:rPr lang="en-US" sz="1400" dirty="0" err="1"/>
              <a:t>StoreID</a:t>
            </a:r>
            <a:r>
              <a:rPr lang="en-US" sz="1400" dirty="0"/>
              <a:t> 10155, because of the below 2 reasons.</a:t>
            </a:r>
          </a:p>
          <a:p>
            <a:pPr algn="just"/>
            <a:endParaRPr lang="en-US" sz="1400" dirty="0"/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10155 has been continuously operational even when the other stores did have no sales (may be closed) at all.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400" dirty="0"/>
              <a:t>10155 has been making stable revenue which is expected from any new stores being opened.</a:t>
            </a:r>
          </a:p>
        </p:txBody>
      </p:sp>
    </p:spTree>
    <p:extLst>
      <p:ext uri="{BB962C8B-B14F-4D97-AF65-F5344CB8AC3E}">
        <p14:creationId xmlns:p14="http://schemas.microsoft.com/office/powerpoint/2010/main" val="41501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mericana Group - Restaurants &amp; Food Group">
            <a:extLst>
              <a:ext uri="{FF2B5EF4-FFF2-40B4-BE49-F238E27FC236}">
                <a16:creationId xmlns:a16="http://schemas.microsoft.com/office/drawing/2014/main" id="{623B0613-7ADE-4D76-5D62-E0F9D653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09" y="0"/>
            <a:ext cx="2514491" cy="7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47C4E1D-681E-78C6-8C95-5A6D1E7C8366}"/>
              </a:ext>
            </a:extLst>
          </p:cNvPr>
          <p:cNvSpPr/>
          <p:nvPr/>
        </p:nvSpPr>
        <p:spPr>
          <a:xfrm>
            <a:off x="762000" y="779929"/>
            <a:ext cx="2770094" cy="439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Forecasting Methodology: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3EAE5A7B-8DB2-31B6-EAF1-11DC67E2DF6D}"/>
              </a:ext>
            </a:extLst>
          </p:cNvPr>
          <p:cNvSpPr/>
          <p:nvPr/>
        </p:nvSpPr>
        <p:spPr>
          <a:xfrm>
            <a:off x="761999" y="1416424"/>
            <a:ext cx="4069977" cy="43927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Handling Missing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69F54-AC4F-06FC-E241-A8D7325A156E}"/>
              </a:ext>
            </a:extLst>
          </p:cNvPr>
          <p:cNvSpPr txBox="1"/>
          <p:nvPr/>
        </p:nvSpPr>
        <p:spPr>
          <a:xfrm>
            <a:off x="797859" y="2124638"/>
            <a:ext cx="10578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1400" dirty="0"/>
              <a:t>Missing data points due to vacation or lockdown are handled by using the Average of the Sales (and Transactions) data of the same weekdays of the previous 2 weeks. (For example, the missing Sales data of 3</a:t>
            </a:r>
            <a:r>
              <a:rPr lang="en-US" sz="1400" baseline="30000" dirty="0"/>
              <a:t>rd</a:t>
            </a:r>
            <a:r>
              <a:rPr lang="en-US" sz="1400" dirty="0"/>
              <a:t> Wednesday in a month has been filled in by taking the average of the 1</a:t>
            </a:r>
            <a:r>
              <a:rPr lang="en-US" sz="1400" baseline="30000" dirty="0"/>
              <a:t>st</a:t>
            </a:r>
            <a:r>
              <a:rPr lang="en-US" sz="1400" dirty="0"/>
              <a:t> &amp; 2</a:t>
            </a:r>
            <a:r>
              <a:rPr lang="en-US" sz="1400" baseline="30000" dirty="0"/>
              <a:t>nd</a:t>
            </a:r>
            <a:r>
              <a:rPr lang="en-US" sz="1400" dirty="0"/>
              <a:t> Wednesday’s Sales figures of that month).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882651DA-B0C3-B7FA-7749-30FF9A5E8E41}"/>
              </a:ext>
            </a:extLst>
          </p:cNvPr>
          <p:cNvSpPr/>
          <p:nvPr/>
        </p:nvSpPr>
        <p:spPr>
          <a:xfrm>
            <a:off x="761998" y="3517723"/>
            <a:ext cx="4069977" cy="43927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Forecasting for Feb - Dec 2021: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111D3-D793-018B-5455-877FE3BACFA9}"/>
              </a:ext>
            </a:extLst>
          </p:cNvPr>
          <p:cNvSpPr txBox="1"/>
          <p:nvPr/>
        </p:nvSpPr>
        <p:spPr>
          <a:xfrm>
            <a:off x="797858" y="4283280"/>
            <a:ext cx="10578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1400" dirty="0"/>
              <a:t>Sales and Transaction values for all the stores (including new stores) are forecasted considering the ‘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Seasonality as 354 days</a:t>
            </a:r>
            <a:r>
              <a:rPr lang="en-US" sz="1400" dirty="0"/>
              <a:t>’ (which is the difference between the 2 consequent Ramadan start dates for the time period in the given dataset.</a:t>
            </a:r>
          </a:p>
          <a:p>
            <a:pPr algn="just"/>
            <a:endParaRPr lang="en-US" sz="1400" dirty="0"/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1400" dirty="0"/>
              <a:t>Closed stores and the ones which have been non-operational for a considerable time period have been omitted while doing the forecasting.</a:t>
            </a:r>
          </a:p>
        </p:txBody>
      </p:sp>
    </p:spTree>
    <p:extLst>
      <p:ext uri="{BB962C8B-B14F-4D97-AF65-F5344CB8AC3E}">
        <p14:creationId xmlns:p14="http://schemas.microsoft.com/office/powerpoint/2010/main" val="5081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mericana Group - Restaurants &amp; Food Group">
            <a:extLst>
              <a:ext uri="{FF2B5EF4-FFF2-40B4-BE49-F238E27FC236}">
                <a16:creationId xmlns:a16="http://schemas.microsoft.com/office/drawing/2014/main" id="{623B0613-7ADE-4D76-5D62-E0F9D653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09" y="0"/>
            <a:ext cx="2514491" cy="7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079072-39A7-8B37-CB0A-1B716778DFF3}"/>
              </a:ext>
            </a:extLst>
          </p:cNvPr>
          <p:cNvSpPr/>
          <p:nvPr/>
        </p:nvSpPr>
        <p:spPr>
          <a:xfrm>
            <a:off x="762000" y="779929"/>
            <a:ext cx="2770094" cy="439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Forecasting Methodology: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6604-63BF-6A92-0FA1-67D84E02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98" y="2276137"/>
            <a:ext cx="5748884" cy="403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CE2AA-A739-026E-0C30-77E37F69DF58}"/>
              </a:ext>
            </a:extLst>
          </p:cNvPr>
          <p:cNvSpPr txBox="1"/>
          <p:nvPr/>
        </p:nvSpPr>
        <p:spPr>
          <a:xfrm>
            <a:off x="762000" y="1837766"/>
            <a:ext cx="1066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Considering all given criteria for 2019, the stores have been categorized into New Stores, LFL Stores and the ones that have not opened in that month.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4E68B69-DE95-5295-82BF-708B3A84FCE9}"/>
              </a:ext>
            </a:extLst>
          </p:cNvPr>
          <p:cNvSpPr/>
          <p:nvPr/>
        </p:nvSpPr>
        <p:spPr>
          <a:xfrm>
            <a:off x="761999" y="1416424"/>
            <a:ext cx="4069977" cy="43927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Categorizing Stores for FY-2019: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EBA2B-A447-B1D5-DF0A-7C0E6558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41" y="2712944"/>
            <a:ext cx="1917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mericana Group - Restaurants &amp; Food Group">
            <a:extLst>
              <a:ext uri="{FF2B5EF4-FFF2-40B4-BE49-F238E27FC236}">
                <a16:creationId xmlns:a16="http://schemas.microsoft.com/office/drawing/2014/main" id="{623B0613-7ADE-4D76-5D62-E0F9D653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09" y="0"/>
            <a:ext cx="2514491" cy="7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FC2871-EF7B-5674-FCE5-CADE5AE5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4067"/>
            <a:ext cx="5763858" cy="4026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F771B8-0528-6B1B-CBA7-3DD717AA659B}"/>
              </a:ext>
            </a:extLst>
          </p:cNvPr>
          <p:cNvSpPr txBox="1"/>
          <p:nvPr/>
        </p:nvSpPr>
        <p:spPr>
          <a:xfrm>
            <a:off x="762000" y="1828801"/>
            <a:ext cx="1066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Considering all given criteria for 2021, the stores have been categorized into New Stores, LFL Stores and the ones that have not opened in that month.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71C1AF7-04D6-DB61-EC5B-0BCFEE451734}"/>
              </a:ext>
            </a:extLst>
          </p:cNvPr>
          <p:cNvSpPr/>
          <p:nvPr/>
        </p:nvSpPr>
        <p:spPr>
          <a:xfrm>
            <a:off x="761999" y="1416424"/>
            <a:ext cx="4069977" cy="43927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Categorizing Stores for FY-2021: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2AD31-ABE4-D2DE-8B12-C2A7DE1F4D5F}"/>
              </a:ext>
            </a:extLst>
          </p:cNvPr>
          <p:cNvSpPr/>
          <p:nvPr/>
        </p:nvSpPr>
        <p:spPr>
          <a:xfrm>
            <a:off x="762000" y="779929"/>
            <a:ext cx="2770094" cy="439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Forecasting Methodology: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5AC03-913A-7D40-EE3A-ABF04617D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41" y="2712944"/>
            <a:ext cx="1917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mericana Group - Restaurants &amp; Food Group">
            <a:extLst>
              <a:ext uri="{FF2B5EF4-FFF2-40B4-BE49-F238E27FC236}">
                <a16:creationId xmlns:a16="http://schemas.microsoft.com/office/drawing/2014/main" id="{623B0613-7ADE-4D76-5D62-E0F9D653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09" y="0"/>
            <a:ext cx="2514491" cy="7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036A32B8-9C41-7673-29BE-85034186A6DC}"/>
              </a:ext>
            </a:extLst>
          </p:cNvPr>
          <p:cNvSpPr/>
          <p:nvPr/>
        </p:nvSpPr>
        <p:spPr>
          <a:xfrm>
            <a:off x="9735669" y="5710518"/>
            <a:ext cx="654423" cy="753034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662EE9-F373-E545-C1DE-82FF1E6BD607}"/>
              </a:ext>
            </a:extLst>
          </p:cNvPr>
          <p:cNvSpPr/>
          <p:nvPr/>
        </p:nvSpPr>
        <p:spPr>
          <a:xfrm>
            <a:off x="762000" y="779929"/>
            <a:ext cx="2770094" cy="4392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Summary: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D7D01-2A96-7253-72E3-D42C9EBC72A7}"/>
              </a:ext>
            </a:extLst>
          </p:cNvPr>
          <p:cNvSpPr txBox="1"/>
          <p:nvPr/>
        </p:nvSpPr>
        <p:spPr>
          <a:xfrm>
            <a:off x="762000" y="1308847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From the below summary in comparison to the year 2019, we can conclude the below.</a:t>
            </a:r>
          </a:p>
          <a:p>
            <a:pPr algn="just"/>
            <a:endParaRPr lang="en-US" sz="14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n-US" sz="1400" b="1" dirty="0"/>
              <a:t>LFL Stores </a:t>
            </a:r>
            <a:r>
              <a:rPr lang="en-US" sz="1400" dirty="0"/>
              <a:t>are expected to have a 9% growth in Sales compared to 2019, although having lesser Transactions. This reversal can be due to either the increased Average Transactional Value and/or increase in the Selling prices of the products.</a:t>
            </a:r>
          </a:p>
          <a:p>
            <a:pPr algn="just"/>
            <a:endParaRPr lang="en-US" sz="14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n-US" sz="1400" dirty="0"/>
              <a:t>With the addition of more </a:t>
            </a:r>
            <a:r>
              <a:rPr lang="en-US" sz="1400" b="1" dirty="0"/>
              <a:t>New Stores</a:t>
            </a:r>
            <a:r>
              <a:rPr lang="en-US" sz="1400" dirty="0"/>
              <a:t>, 2021 is expected to have outstanding growth in Sales (63%) and Transactions (26%).</a:t>
            </a:r>
          </a:p>
          <a:p>
            <a:pPr algn="just"/>
            <a:endParaRPr lang="en-US" sz="14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n-US" sz="1400" dirty="0"/>
              <a:t>Overall, in the FY 2021, the total revenue generated by </a:t>
            </a:r>
            <a:r>
              <a:rPr lang="en-US" sz="1400" b="1" dirty="0"/>
              <a:t>All Stores</a:t>
            </a:r>
            <a:r>
              <a:rPr lang="en-US" sz="1400" dirty="0"/>
              <a:t> are expected to increase by 13% from 2019, despite of having a decrease in the count of orders. The Average Transaction Amount is expected to be AED 50.25 per order which is 23% higher than that of 2019.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1C646-1A17-2549-5B51-0E6CD72D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323292"/>
            <a:ext cx="9639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0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mericana Group - Restaurants &amp; Food Group">
            <a:extLst>
              <a:ext uri="{FF2B5EF4-FFF2-40B4-BE49-F238E27FC236}">
                <a16:creationId xmlns:a16="http://schemas.microsoft.com/office/drawing/2014/main" id="{623B0613-7ADE-4D76-5D62-E0F9D653B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509" y="0"/>
            <a:ext cx="2514491" cy="7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8A4B0-F854-0DDF-0A9B-53D8FCC4A42E}"/>
              </a:ext>
            </a:extLst>
          </p:cNvPr>
          <p:cNvSpPr txBox="1"/>
          <p:nvPr/>
        </p:nvSpPr>
        <p:spPr>
          <a:xfrm>
            <a:off x="905435" y="4921624"/>
            <a:ext cx="303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1323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677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Dileep Sathyan</dc:creator>
  <cp:lastModifiedBy>Dileep Sathyan</cp:lastModifiedBy>
  <cp:revision>11</cp:revision>
  <dcterms:created xsi:type="dcterms:W3CDTF">2022-08-06T13:45:12Z</dcterms:created>
  <dcterms:modified xsi:type="dcterms:W3CDTF">2022-08-06T16:19:05Z</dcterms:modified>
</cp:coreProperties>
</file>