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Roboto Serif"/>
      <p:regular r:id="rId31"/>
      <p:bold r:id="rId32"/>
      <p:italic r:id="rId33"/>
      <p:boldItalic r:id="rId34"/>
    </p:embeddedFont>
    <p:embeddedFont>
      <p:font typeface="Noto Sans Symbol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7" roundtripDataSignature="AMtx7mj47mTobwnJDfHwRiCXl9gsUobY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erif-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erif-italic.fntdata"/><Relationship Id="rId10" Type="http://schemas.openxmlformats.org/officeDocument/2006/relationships/slide" Target="slides/slide5.xml"/><Relationship Id="rId32" Type="http://schemas.openxmlformats.org/officeDocument/2006/relationships/font" Target="fonts/RobotoSerif-bold.fntdata"/><Relationship Id="rId13" Type="http://schemas.openxmlformats.org/officeDocument/2006/relationships/slide" Target="slides/slide8.xml"/><Relationship Id="rId35" Type="http://schemas.openxmlformats.org/officeDocument/2006/relationships/font" Target="fonts/NotoSansSymbols-regular.fntdata"/><Relationship Id="rId12" Type="http://schemas.openxmlformats.org/officeDocument/2006/relationships/slide" Target="slides/slide7.xml"/><Relationship Id="rId34" Type="http://schemas.openxmlformats.org/officeDocument/2006/relationships/font" Target="fonts/RobotoSerif-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NotoSansSymbol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3" name="Google Shape;73;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11 January 2024</a:t>
            </a:r>
            <a:endParaRPr/>
          </a:p>
        </p:txBody>
      </p:sp>
      <p:sp>
        <p:nvSpPr>
          <p:cNvPr id="74" name="Google Shape;74;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1-59</a:t>
            </a:r>
            <a:endParaRPr/>
          </a:p>
        </p:txBody>
      </p:sp>
      <p:sp>
        <p:nvSpPr>
          <p:cNvPr id="75" name="Google Shape;7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360"/>
              </a:spcBef>
              <a:spcAft>
                <a:spcPts val="0"/>
              </a:spcAft>
              <a:buSzPts val="1400"/>
              <a:buNone/>
            </a:pPr>
            <a:r>
              <a:t/>
            </a:r>
            <a:endParaRPr/>
          </a:p>
        </p:txBody>
      </p:sp>
      <p:sp>
        <p:nvSpPr>
          <p:cNvPr id="201" name="Google Shape;20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4" name="Google Shape;2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2" name="Google Shape;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e97281ccc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2fe97281ccc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1" name="Google Shape;101;g2fe97281ccc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6" name="Google Shape;16;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6" name="Shape 66"/>
        <p:cNvGrpSpPr/>
        <p:nvPr/>
      </p:nvGrpSpPr>
      <p:grpSpPr>
        <a:xfrm>
          <a:off x="0" y="0"/>
          <a:ext cx="0" cy="0"/>
          <a:chOff x="0" y="0"/>
          <a:chExt cx="0" cy="0"/>
        </a:xfrm>
      </p:grpSpPr>
      <p:sp>
        <p:nvSpPr>
          <p:cNvPr id="67" name="Google Shape;67;p2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 name="Google Shape;21;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15"/>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Clr>
                <a:schemeClr val="dk1"/>
              </a:buClr>
              <a:buSzPts val="1120"/>
              <a:buNone/>
              <a:defRPr sz="1400"/>
            </a:lvl1pPr>
            <a:lvl2pPr indent="-228600" lvl="1" marL="914400" algn="l">
              <a:lnSpc>
                <a:spcPct val="100000"/>
              </a:lnSpc>
              <a:spcBef>
                <a:spcPts val="240"/>
              </a:spcBef>
              <a:spcAft>
                <a:spcPts val="0"/>
              </a:spcAft>
              <a:buClr>
                <a:schemeClr val="dk1"/>
              </a:buClr>
              <a:buSzPts val="96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720"/>
              <a:buNone/>
              <a:defRPr sz="900"/>
            </a:lvl4pPr>
            <a:lvl5pPr indent="-228600" lvl="4" marL="2286000" algn="l">
              <a:lnSpc>
                <a:spcPct val="100000"/>
              </a:lnSpc>
              <a:spcBef>
                <a:spcPts val="180"/>
              </a:spcBef>
              <a:spcAft>
                <a:spcPts val="0"/>
              </a:spcAft>
              <a:buClr>
                <a:schemeClr val="dk1"/>
              </a:buClr>
              <a:buSzPts val="720"/>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 name="Google Shape;26;p15"/>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lnSpc>
                <a:spcPct val="100000"/>
              </a:lnSpc>
              <a:spcBef>
                <a:spcPts val="560"/>
              </a:spcBef>
              <a:spcAft>
                <a:spcPts val="0"/>
              </a:spcAft>
              <a:buClr>
                <a:schemeClr val="dk1"/>
              </a:buClr>
              <a:buSzPts val="2240"/>
              <a:buChar char="⮚"/>
              <a:defRPr sz="2800"/>
            </a:lvl1pPr>
            <a:lvl2pPr indent="-360680" lvl="1" marL="914400" algn="l">
              <a:lnSpc>
                <a:spcPct val="100000"/>
              </a:lnSpc>
              <a:spcBef>
                <a:spcPts val="520"/>
              </a:spcBef>
              <a:spcAft>
                <a:spcPts val="0"/>
              </a:spcAft>
              <a:buClr>
                <a:schemeClr val="dk1"/>
              </a:buClr>
              <a:buSzPts val="2080"/>
              <a:buChar char="⮚"/>
              <a:defRPr sz="26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1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3" name="Google Shape;33;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1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1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 name="Google Shape;39;p1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1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21"/>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21"/>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21"/>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21"/>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21"/>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Arial"/>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Clr>
                <a:schemeClr val="dk1"/>
              </a:buClr>
              <a:buSzPts val="1040"/>
              <a:buFont typeface="Arial"/>
              <a:buNone/>
              <a:defRPr sz="1300"/>
            </a:lvl1pPr>
            <a:lvl2pPr indent="-289560" lvl="1" marL="914400" algn="l">
              <a:lnSpc>
                <a:spcPct val="100000"/>
              </a:lnSpc>
              <a:spcBef>
                <a:spcPts val="240"/>
              </a:spcBef>
              <a:spcAft>
                <a:spcPts val="0"/>
              </a:spcAft>
              <a:buClr>
                <a:schemeClr val="dk1"/>
              </a:buClr>
              <a:buSzPts val="960"/>
              <a:buChar char="⮚"/>
              <a:defRPr sz="1200"/>
            </a:lvl2pPr>
            <a:lvl3pPr indent="-279400" lvl="2" marL="1371600" algn="l">
              <a:lnSpc>
                <a:spcPct val="100000"/>
              </a:lnSpc>
              <a:spcBef>
                <a:spcPts val="200"/>
              </a:spcBef>
              <a:spcAft>
                <a:spcPts val="0"/>
              </a:spcAft>
              <a:buClr>
                <a:schemeClr val="dk1"/>
              </a:buClr>
              <a:buSzPts val="800"/>
              <a:buChar char="⮚"/>
              <a:defRPr sz="1000"/>
            </a:lvl3pPr>
            <a:lvl4pPr indent="-274319" lvl="3" marL="1828800" algn="l">
              <a:lnSpc>
                <a:spcPct val="100000"/>
              </a:lnSpc>
              <a:spcBef>
                <a:spcPts val="180"/>
              </a:spcBef>
              <a:spcAft>
                <a:spcPts val="0"/>
              </a:spcAft>
              <a:buClr>
                <a:schemeClr val="dk1"/>
              </a:buClr>
              <a:buSzPts val="720"/>
              <a:buChar char="⮚"/>
              <a:defRPr sz="900"/>
            </a:lvl4pPr>
            <a:lvl5pPr indent="-274320" lvl="4" marL="2286000" algn="l">
              <a:lnSpc>
                <a:spcPct val="100000"/>
              </a:lnSpc>
              <a:spcBef>
                <a:spcPts val="180"/>
              </a:spcBef>
              <a:spcAft>
                <a:spcPts val="0"/>
              </a:spcAft>
              <a:buClr>
                <a:schemeClr val="dk1"/>
              </a:buClr>
              <a:buSzPts val="720"/>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21"/>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54" name="Google Shape;54;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2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9" name="Google Shape;59;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23"/>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4" name="Google Shape;64;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11" name="Google Shape;11;p12"/>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hyperlink" Target="https://app.powerbi.com/groups/me/reports/fe12cfa0-7d59-4f45-bd22-f7f39c0eede2/7b13147660de0a5d37f7?experience=power-b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hyperlink" Target="https://github.com/jayadhanush/amazon-prime-dashboar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shivamb/amazon-prime-movies-and-tv-shows"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76" name="Shape 76"/>
        <p:cNvGrpSpPr/>
        <p:nvPr/>
      </p:nvGrpSpPr>
      <p:grpSpPr>
        <a:xfrm>
          <a:off x="0" y="0"/>
          <a:ext cx="0" cy="0"/>
          <a:chOff x="0" y="0"/>
          <a:chExt cx="0" cy="0"/>
        </a:xfrm>
      </p:grpSpPr>
      <p:sp>
        <p:nvSpPr>
          <p:cNvPr id="77" name="Google Shape;77;p1"/>
          <p:cNvSpPr txBox="1"/>
          <p:nvPr>
            <p:ph idx="1" type="subTitle"/>
          </p:nvPr>
        </p:nvSpPr>
        <p:spPr>
          <a:xfrm>
            <a:off x="1874703" y="1429328"/>
            <a:ext cx="6553200" cy="16002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dk1"/>
              </a:buClr>
              <a:buSzPts val="2560"/>
              <a:buNone/>
            </a:pPr>
            <a:r>
              <a:t/>
            </a:r>
            <a:endParaRPr b="1" sz="3200">
              <a:solidFill>
                <a:srgbClr val="B9077E"/>
              </a:solidFill>
            </a:endParaRPr>
          </a:p>
          <a:p>
            <a:pPr indent="0" lvl="0" marL="0" marR="0" rtl="0" algn="ctr">
              <a:lnSpc>
                <a:spcPct val="100000"/>
              </a:lnSpc>
              <a:spcBef>
                <a:spcPts val="640"/>
              </a:spcBef>
              <a:spcAft>
                <a:spcPts val="0"/>
              </a:spcAft>
              <a:buClr>
                <a:srgbClr val="B9077E"/>
              </a:buClr>
              <a:buSzPts val="2560"/>
              <a:buNone/>
            </a:pPr>
            <a:r>
              <a:rPr b="1" lang="en-US" sz="3200">
                <a:solidFill>
                  <a:srgbClr val="B9077E"/>
                </a:solidFill>
              </a:rPr>
              <a:t>    </a:t>
            </a:r>
            <a:endParaRPr sz="3200"/>
          </a:p>
        </p:txBody>
      </p:sp>
      <p:pic>
        <p:nvPicPr>
          <p:cNvPr descr="klogo copy.png" id="78" name="Google Shape;78;p1"/>
          <p:cNvPicPr preferRelativeResize="0"/>
          <p:nvPr/>
        </p:nvPicPr>
        <p:blipFill rotWithShape="1">
          <a:blip r:embed="rId4">
            <a:alphaModFix/>
          </a:blip>
          <a:srcRect b="0" l="0" r="0" t="0"/>
          <a:stretch/>
        </p:blipFill>
        <p:spPr>
          <a:xfrm>
            <a:off x="152400" y="76200"/>
            <a:ext cx="1374249" cy="1066800"/>
          </a:xfrm>
          <a:prstGeom prst="rect">
            <a:avLst/>
          </a:prstGeom>
          <a:noFill/>
          <a:ln>
            <a:noFill/>
          </a:ln>
        </p:spPr>
      </p:pic>
      <p:pic>
        <p:nvPicPr>
          <p:cNvPr descr="kec2blackborder png.PNG" id="79" name="Google Shape;79;p1"/>
          <p:cNvPicPr preferRelativeResize="0"/>
          <p:nvPr/>
        </p:nvPicPr>
        <p:blipFill rotWithShape="1">
          <a:blip r:embed="rId5">
            <a:alphaModFix/>
          </a:blip>
          <a:srcRect b="0" l="0" r="0" t="0"/>
          <a:stretch/>
        </p:blipFill>
        <p:spPr>
          <a:xfrm>
            <a:off x="381000" y="4495800"/>
            <a:ext cx="1479013" cy="1841384"/>
          </a:xfrm>
          <a:prstGeom prst="rect">
            <a:avLst/>
          </a:prstGeom>
          <a:noFill/>
          <a:ln>
            <a:noFill/>
          </a:ln>
        </p:spPr>
      </p:pic>
      <p:sp>
        <p:nvSpPr>
          <p:cNvPr id="80" name="Google Shape;80;p1"/>
          <p:cNvSpPr txBox="1"/>
          <p:nvPr/>
        </p:nvSpPr>
        <p:spPr>
          <a:xfrm>
            <a:off x="4021582" y="3029528"/>
            <a:ext cx="3666480" cy="3475990"/>
          </a:xfrm>
          <a:prstGeom prst="rect">
            <a:avLst/>
          </a:prstGeom>
          <a:noFill/>
          <a:ln>
            <a:noFill/>
          </a:ln>
        </p:spPr>
        <p:txBody>
          <a:bodyPr anchorCtr="0" anchor="t" bIns="45700" lIns="0" spcFirstLastPara="1" rIns="18275" wrap="square" tIns="45700">
            <a:normAutofit/>
          </a:bodyPr>
          <a:lstStyle/>
          <a:p>
            <a:pPr indent="0" lvl="0" marL="0" marR="45720" rtl="0" algn="ctr">
              <a:lnSpc>
                <a:spcPct val="10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4572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Ms.N.Renuka ,</a:t>
            </a:r>
            <a:endParaRPr b="0" i="0" sz="1800" u="none" cap="none" strike="noStrike">
              <a:solidFill>
                <a:schemeClr val="dk1"/>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Assistant Professor</a:t>
            </a:r>
            <a:endParaRPr b="0" i="0" sz="1400" u="none" cap="none" strike="noStrike">
              <a:solidFill>
                <a:srgbClr val="000000"/>
              </a:solidFill>
              <a:latin typeface="Arial"/>
              <a:ea typeface="Arial"/>
              <a:cs typeface="Arial"/>
              <a:sym typeface="Arial"/>
            </a:endParaRPr>
          </a:p>
          <a:p>
            <a:pPr indent="0" lvl="0" marL="0" marR="0" rtl="0" algn="ctr">
              <a:lnSpc>
                <a:spcPct val="107000"/>
              </a:lnSpc>
              <a:spcBef>
                <a:spcPts val="8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45720" rtl="0" algn="l">
              <a:lnSpc>
                <a:spcPct val="100000"/>
              </a:lnSpc>
              <a:spcBef>
                <a:spcPts val="1160"/>
              </a:spcBef>
              <a:spcAft>
                <a:spcPts val="0"/>
              </a:spcAft>
              <a:buClr>
                <a:schemeClr val="dk1"/>
              </a:buClr>
              <a:buSzPts val="1440"/>
              <a:buFont typeface="Arial"/>
              <a:buAutoNum type="arabicPeriod"/>
            </a:pPr>
            <a:r>
              <a:rPr b="0" i="0" lang="en-US" sz="1800" u="none" cap="none" strike="noStrike">
                <a:solidFill>
                  <a:schemeClr val="dk1"/>
                </a:solidFill>
                <a:latin typeface="Arial"/>
                <a:ea typeface="Arial"/>
                <a:cs typeface="Arial"/>
                <a:sym typeface="Arial"/>
              </a:rPr>
              <a:t>Jayadhanush.R(22ADR040)</a:t>
            </a:r>
            <a:endParaRPr/>
          </a:p>
          <a:p>
            <a:pPr indent="-342900" lvl="0" marL="342900" marR="45720" rtl="0" algn="l">
              <a:lnSpc>
                <a:spcPct val="100000"/>
              </a:lnSpc>
              <a:spcBef>
                <a:spcPts val="1160"/>
              </a:spcBef>
              <a:spcAft>
                <a:spcPts val="0"/>
              </a:spcAft>
              <a:buClr>
                <a:schemeClr val="dk1"/>
              </a:buClr>
              <a:buSzPts val="1440"/>
              <a:buFont typeface="Arial"/>
              <a:buAutoNum type="arabicPeriod"/>
            </a:pPr>
            <a:r>
              <a:rPr b="0" i="0" lang="en-US" sz="1800" u="none" cap="none" strike="noStrike">
                <a:solidFill>
                  <a:schemeClr val="dk1"/>
                </a:solidFill>
                <a:latin typeface="Arial"/>
                <a:ea typeface="Arial"/>
                <a:cs typeface="Arial"/>
                <a:sym typeface="Arial"/>
              </a:rPr>
              <a:t>Jesinth Wilson.A(22ADR044)</a:t>
            </a:r>
            <a:endParaRPr/>
          </a:p>
          <a:p>
            <a:pPr indent="-342900" lvl="0" marL="342900" marR="45720" rtl="0" algn="l">
              <a:lnSpc>
                <a:spcPct val="100000"/>
              </a:lnSpc>
              <a:spcBef>
                <a:spcPts val="1160"/>
              </a:spcBef>
              <a:spcAft>
                <a:spcPts val="0"/>
              </a:spcAft>
              <a:buClr>
                <a:schemeClr val="dk1"/>
              </a:buClr>
              <a:buSzPts val="1440"/>
              <a:buFont typeface="Arial"/>
              <a:buAutoNum type="arabicPeriod"/>
            </a:pPr>
            <a:r>
              <a:rPr b="0" i="0" lang="en-US" sz="1800" u="none" cap="none" strike="noStrike">
                <a:solidFill>
                  <a:schemeClr val="dk1"/>
                </a:solidFill>
                <a:latin typeface="Arial"/>
                <a:ea typeface="Arial"/>
                <a:cs typeface="Arial"/>
                <a:sym typeface="Arial"/>
              </a:rPr>
              <a:t>Dileep.T(22ADR022)</a:t>
            </a:r>
            <a:endParaRPr b="0" i="0" sz="1400" u="none" cap="none" strike="noStrike">
              <a:solidFill>
                <a:srgbClr val="000000"/>
              </a:solidFill>
              <a:latin typeface="Arial"/>
              <a:ea typeface="Arial"/>
              <a:cs typeface="Arial"/>
              <a:sym typeface="Arial"/>
            </a:endParaRPr>
          </a:p>
          <a:p>
            <a:pPr indent="0" lvl="0" marL="0" marR="45720" rtl="0" algn="ctr">
              <a:lnSpc>
                <a:spcPct val="100000"/>
              </a:lnSpc>
              <a:spcBef>
                <a:spcPts val="9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45720" rtl="0" algn="ctr">
              <a:lnSpc>
                <a:spcPct val="100000"/>
              </a:lnSpc>
              <a:spcBef>
                <a:spcPts val="360"/>
              </a:spcBef>
              <a:spcAft>
                <a:spcPts val="0"/>
              </a:spcAft>
              <a:buClr>
                <a:schemeClr val="dk1"/>
              </a:buClr>
              <a:buSzPts val="1440"/>
              <a:buFont typeface="Noto Sans Symbols"/>
              <a:buNone/>
            </a:pPr>
            <a:r>
              <a:t/>
            </a:r>
            <a:endParaRPr b="0" i="0" sz="1800" u="none" cap="none" strike="noStrike">
              <a:solidFill>
                <a:schemeClr val="dk1"/>
              </a:solidFill>
              <a:latin typeface="Arial"/>
              <a:ea typeface="Arial"/>
              <a:cs typeface="Arial"/>
              <a:sym typeface="Arial"/>
            </a:endParaRPr>
          </a:p>
          <a:p>
            <a:pPr indent="0" lvl="0" marL="0" marR="45720" rtl="0" algn="ctr">
              <a:lnSpc>
                <a:spcPct val="100000"/>
              </a:lnSpc>
              <a:spcBef>
                <a:spcPts val="360"/>
              </a:spcBef>
              <a:spcAft>
                <a:spcPts val="0"/>
              </a:spcAft>
              <a:buClr>
                <a:schemeClr val="dk1"/>
              </a:buClr>
              <a:buSzPts val="1440"/>
              <a:buFont typeface="Noto Sans Symbols"/>
              <a:buNone/>
            </a:pPr>
            <a:r>
              <a:t/>
            </a:r>
            <a:endParaRPr b="0" i="0" sz="1800" u="none" cap="none" strike="noStrike">
              <a:solidFill>
                <a:schemeClr val="dk1"/>
              </a:solidFill>
              <a:latin typeface="Arial"/>
              <a:ea typeface="Arial"/>
              <a:cs typeface="Arial"/>
              <a:sym typeface="Arial"/>
            </a:endParaRPr>
          </a:p>
        </p:txBody>
      </p:sp>
      <p:sp>
        <p:nvSpPr>
          <p:cNvPr id="81" name="Google Shape;81;p1"/>
          <p:cNvSpPr txBox="1"/>
          <p:nvPr>
            <p:ph type="ctrTitle"/>
          </p:nvPr>
        </p:nvSpPr>
        <p:spPr>
          <a:xfrm>
            <a:off x="1158606" y="166786"/>
            <a:ext cx="7985394" cy="2006143"/>
          </a:xfrm>
          <a:prstGeom prst="rect">
            <a:avLst/>
          </a:prstGeom>
          <a:noFill/>
          <a:ln>
            <a:noFill/>
          </a:ln>
        </p:spPr>
        <p:txBody>
          <a:bodyPr anchorCtr="0" anchor="b" bIns="0" lIns="0" spcFirstLastPara="1" rIns="18275" wrap="square" tIns="0">
            <a:normAutofit/>
          </a:bodyPr>
          <a:lstStyle/>
          <a:p>
            <a:pPr indent="0" lvl="0" marL="0" rtl="0" algn="ctr">
              <a:lnSpc>
                <a:spcPct val="100000"/>
              </a:lnSpc>
              <a:spcBef>
                <a:spcPts val="0"/>
              </a:spcBef>
              <a:spcAft>
                <a:spcPts val="0"/>
              </a:spcAft>
              <a:buClr>
                <a:schemeClr val="dk1"/>
              </a:buClr>
              <a:buSzPts val="3200"/>
              <a:buNone/>
            </a:pPr>
            <a:r>
              <a:rPr lang="en-US" sz="3200">
                <a:solidFill>
                  <a:schemeClr val="dk1"/>
                </a:solidFill>
                <a:latin typeface="Times New Roman"/>
                <a:ea typeface="Times New Roman"/>
                <a:cs typeface="Times New Roman"/>
                <a:sym typeface="Times New Roman"/>
              </a:rPr>
              <a:t>Amazon Prime OTT Media Dashboard</a:t>
            </a:r>
            <a:endParaRPr sz="3200">
              <a:solidFill>
                <a:schemeClr val="dk1"/>
              </a:solidFill>
              <a:latin typeface="Times New Roman"/>
              <a:ea typeface="Times New Roman"/>
              <a:cs typeface="Times New Roman"/>
              <a:sym typeface="Times New Roman"/>
            </a:endParaRPr>
          </a:p>
        </p:txBody>
      </p:sp>
      <p:sp>
        <p:nvSpPr>
          <p:cNvPr id="82" name="Google Shape;82;p1"/>
          <p:cNvSpPr txBox="1"/>
          <p:nvPr/>
        </p:nvSpPr>
        <p:spPr>
          <a:xfrm>
            <a:off x="3915051" y="2997286"/>
            <a:ext cx="22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MENTOR</a:t>
            </a:r>
            <a:endParaRPr b="1" i="0" sz="1800" u="none" cap="none" strike="noStrike">
              <a:solidFill>
                <a:srgbClr val="000000"/>
              </a:solidFill>
              <a:latin typeface="Arial"/>
              <a:ea typeface="Arial"/>
              <a:cs typeface="Arial"/>
              <a:sym typeface="Arial"/>
            </a:endParaRPr>
          </a:p>
        </p:txBody>
      </p:sp>
      <p:sp>
        <p:nvSpPr>
          <p:cNvPr id="83" name="Google Shape;83;p1"/>
          <p:cNvSpPr txBox="1"/>
          <p:nvPr/>
        </p:nvSpPr>
        <p:spPr>
          <a:xfrm>
            <a:off x="3915050" y="4190963"/>
            <a:ext cx="22282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SUBMITTED BY</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nvSpPr>
        <p:spPr>
          <a:xfrm>
            <a:off x="1030147" y="531138"/>
            <a:ext cx="8229600" cy="1143000"/>
          </a:xfrm>
          <a:prstGeom prst="rect">
            <a:avLst/>
          </a:prstGeom>
          <a:noFill/>
          <a:ln>
            <a:noFill/>
          </a:ln>
        </p:spPr>
        <p:txBody>
          <a:bodyPr anchorCtr="0" anchor="b" bIns="0" lIns="0" spcFirstLastPara="1" rIns="0" wrap="square" tIns="45700">
            <a:noAutofit/>
          </a:bodyPr>
          <a:lstStyle/>
          <a:p>
            <a:pPr indent="0" lvl="0" marL="13716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4. Visualize the total shows in amazon prime based on ratings.</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47" name="Google Shape;147;p10"/>
          <p:cNvSpPr txBox="1"/>
          <p:nvPr/>
        </p:nvSpPr>
        <p:spPr>
          <a:xfrm>
            <a:off x="1030147" y="5583116"/>
            <a:ext cx="743094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stacked bar chart indicates that shows with a 13+ rating have the highest number, totaling 2,117 shows, making it the only rating category with over 2,000 shows. In contrast, there is only one show with a 16 rating, placing it at the bottom of the chart.</a:t>
            </a:r>
            <a:endParaRPr b="0" i="0" sz="1600" u="none" cap="none" strike="noStrike">
              <a:solidFill>
                <a:srgbClr val="000000"/>
              </a:solidFill>
              <a:latin typeface="Arial"/>
              <a:ea typeface="Arial"/>
              <a:cs typeface="Arial"/>
              <a:sym typeface="Arial"/>
            </a:endParaRPr>
          </a:p>
        </p:txBody>
      </p:sp>
      <p:pic>
        <p:nvPicPr>
          <p:cNvPr id="148" name="Google Shape;148;p10"/>
          <p:cNvPicPr preferRelativeResize="0"/>
          <p:nvPr/>
        </p:nvPicPr>
        <p:blipFill rotWithShape="1">
          <a:blip r:embed="rId3">
            <a:alphaModFix/>
          </a:blip>
          <a:srcRect b="0" l="0" r="0" t="0"/>
          <a:stretch/>
        </p:blipFill>
        <p:spPr>
          <a:xfrm>
            <a:off x="1121416" y="1363617"/>
            <a:ext cx="4444883" cy="3883085"/>
          </a:xfrm>
          <a:prstGeom prst="rect">
            <a:avLst/>
          </a:prstGeom>
          <a:noFill/>
          <a:ln>
            <a:noFill/>
          </a:ln>
        </p:spPr>
      </p:pic>
      <p:sp>
        <p:nvSpPr>
          <p:cNvPr id="149" name="Google Shape;149;p10"/>
          <p:cNvSpPr txBox="1"/>
          <p:nvPr/>
        </p:nvSpPr>
        <p:spPr>
          <a:xfrm>
            <a:off x="5894773" y="1606858"/>
            <a:ext cx="264554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Shows_By_Rating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'amazon_prime_titles'[rating],</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Shows", 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1030147" y="53113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5. Visualize the total shows based on genres .</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55" name="Google Shape;155;p25"/>
          <p:cNvSpPr txBox="1"/>
          <p:nvPr/>
        </p:nvSpPr>
        <p:spPr>
          <a:xfrm>
            <a:off x="1030147" y="5651941"/>
            <a:ext cx="7563247"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20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The clustered bar chart indicates that the drama genre has the highest number of shows, with a total of 980, whereas the drama-horror-suspense combination ranks last with only 76 shows.</a:t>
            </a:r>
            <a:endParaRPr b="0" i="0" sz="1600" u="none" cap="none" strike="noStrike">
              <a:solidFill>
                <a:srgbClr val="000000"/>
              </a:solidFill>
              <a:latin typeface="Arial"/>
              <a:ea typeface="Arial"/>
              <a:cs typeface="Arial"/>
              <a:sym typeface="Arial"/>
            </a:endParaRPr>
          </a:p>
        </p:txBody>
      </p:sp>
      <p:pic>
        <p:nvPicPr>
          <p:cNvPr id="156" name="Google Shape;156;p25"/>
          <p:cNvPicPr preferRelativeResize="0"/>
          <p:nvPr/>
        </p:nvPicPr>
        <p:blipFill rotWithShape="1">
          <a:blip r:embed="rId3">
            <a:alphaModFix/>
          </a:blip>
          <a:srcRect b="0" l="0" r="0" t="0"/>
          <a:stretch/>
        </p:blipFill>
        <p:spPr>
          <a:xfrm>
            <a:off x="1030146" y="1400580"/>
            <a:ext cx="4482887" cy="4068576"/>
          </a:xfrm>
          <a:prstGeom prst="rect">
            <a:avLst/>
          </a:prstGeom>
          <a:noFill/>
          <a:ln>
            <a:noFill/>
          </a:ln>
        </p:spPr>
      </p:pic>
      <p:sp>
        <p:nvSpPr>
          <p:cNvPr id="157" name="Google Shape;157;p25"/>
          <p:cNvSpPr txBox="1"/>
          <p:nvPr/>
        </p:nvSpPr>
        <p:spPr>
          <a:xfrm>
            <a:off x="5823751" y="1482571"/>
            <a:ext cx="2769643"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Shows_By_Genre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'amazon_prime_titles'[listed_in],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Shows", 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nvSpPr>
        <p:spPr>
          <a:xfrm>
            <a:off x="1121415" y="605062"/>
            <a:ext cx="7430945"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6. Who are the top 10 directors with the highest number of shows directed?</a:t>
            </a:r>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 </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63" name="Google Shape;163;p26"/>
          <p:cNvSpPr txBox="1"/>
          <p:nvPr/>
        </p:nvSpPr>
        <p:spPr>
          <a:xfrm>
            <a:off x="1030146" y="5612612"/>
            <a:ext cx="743094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stacked column chart shows that director Mark Knight leads with 113 films directed, while director Brian Volk-Weiss has directed the fewest, with only 6 films.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164" name="Google Shape;164;p26"/>
          <p:cNvPicPr preferRelativeResize="0"/>
          <p:nvPr/>
        </p:nvPicPr>
        <p:blipFill rotWithShape="1">
          <a:blip r:embed="rId3">
            <a:alphaModFix/>
          </a:blip>
          <a:srcRect b="0" l="0" r="0" t="0"/>
          <a:stretch/>
        </p:blipFill>
        <p:spPr>
          <a:xfrm>
            <a:off x="1121415" y="1400579"/>
            <a:ext cx="4391618" cy="4005921"/>
          </a:xfrm>
          <a:prstGeom prst="rect">
            <a:avLst/>
          </a:prstGeom>
          <a:noFill/>
          <a:ln>
            <a:noFill/>
          </a:ln>
        </p:spPr>
      </p:pic>
      <p:sp>
        <p:nvSpPr>
          <p:cNvPr id="165" name="Google Shape;165;p26"/>
          <p:cNvSpPr txBox="1"/>
          <p:nvPr/>
        </p:nvSpPr>
        <p:spPr>
          <a:xfrm>
            <a:off x="5859262" y="1402672"/>
            <a:ext cx="2379216"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DAX QUERY: </a:t>
            </a:r>
            <a:r>
              <a:rPr b="0" i="0" lang="en-US" sz="1400" u="none" cap="none" strike="noStrike">
                <a:solidFill>
                  <a:srgbClr val="000000"/>
                </a:solidFill>
                <a:latin typeface="Arial"/>
                <a:ea typeface="Arial"/>
                <a:cs typeface="Arial"/>
                <a:sym typeface="Arial"/>
              </a:rPr>
              <a:t>Top_10_Directors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TOPN(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'amazon_prime_titles'[director],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Shows", 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Shows],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DESC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1030147" y="53113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7. Analyze and Visualize the movie titles and their durations.</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71" name="Google Shape;171;p27"/>
          <p:cNvSpPr txBox="1"/>
          <p:nvPr/>
        </p:nvSpPr>
        <p:spPr>
          <a:xfrm>
            <a:off x="1030147" y="5681438"/>
            <a:ext cx="7430945"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20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The stacked column chart shows movies released on Amazon along with the duration of each. The movie titled </a:t>
            </a:r>
            <a:r>
              <a:rPr b="0" i="1" lang="en-US" sz="1600" u="none" cap="none" strike="noStrike">
                <a:solidFill>
                  <a:srgbClr val="000000"/>
                </a:solidFill>
                <a:latin typeface="Arial"/>
                <a:ea typeface="Arial"/>
                <a:cs typeface="Arial"/>
                <a:sym typeface="Arial"/>
              </a:rPr>
              <a:t>Himalayan Singing Bowls</a:t>
            </a:r>
            <a:r>
              <a:rPr b="0" i="0" lang="en-US" sz="1600" u="none" cap="none" strike="noStrike">
                <a:solidFill>
                  <a:srgbClr val="000000"/>
                </a:solidFill>
                <a:latin typeface="Arial"/>
                <a:ea typeface="Arial"/>
                <a:cs typeface="Arial"/>
                <a:sym typeface="Arial"/>
              </a:rPr>
              <a:t> has the longest duration, totaling 550 minutes.</a:t>
            </a:r>
            <a:endParaRPr b="0" i="0" sz="1600" u="none" cap="none" strike="noStrike">
              <a:solidFill>
                <a:srgbClr val="000000"/>
              </a:solidFill>
              <a:latin typeface="Arial"/>
              <a:ea typeface="Arial"/>
              <a:cs typeface="Arial"/>
              <a:sym typeface="Arial"/>
            </a:endParaRPr>
          </a:p>
        </p:txBody>
      </p:sp>
      <p:pic>
        <p:nvPicPr>
          <p:cNvPr id="172" name="Google Shape;172;p27"/>
          <p:cNvPicPr preferRelativeResize="0"/>
          <p:nvPr/>
        </p:nvPicPr>
        <p:blipFill rotWithShape="1">
          <a:blip r:embed="rId3">
            <a:alphaModFix/>
          </a:blip>
          <a:srcRect b="0" l="0" r="0" t="0"/>
          <a:stretch/>
        </p:blipFill>
        <p:spPr>
          <a:xfrm>
            <a:off x="1030147" y="1532294"/>
            <a:ext cx="4693457" cy="3767675"/>
          </a:xfrm>
          <a:prstGeom prst="rect">
            <a:avLst/>
          </a:prstGeom>
          <a:noFill/>
          <a:ln>
            <a:noFill/>
          </a:ln>
        </p:spPr>
      </p:pic>
      <p:sp>
        <p:nvSpPr>
          <p:cNvPr id="173" name="Google Shape;173;p27"/>
          <p:cNvSpPr txBox="1"/>
          <p:nvPr/>
        </p:nvSpPr>
        <p:spPr>
          <a:xfrm>
            <a:off x="6054571" y="1532294"/>
            <a:ext cx="2618912"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Movies_With_Duration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FILTER(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'amazon_prime_titles'[type] = "Movie"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914400" y="53113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   8. Visualize the count of movies based on genres </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79" name="Google Shape;179;p28"/>
          <p:cNvSpPr txBox="1"/>
          <p:nvPr/>
        </p:nvSpPr>
        <p:spPr>
          <a:xfrm>
            <a:off x="1030147" y="5681438"/>
            <a:ext cx="743094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20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The stacked bar chart shows the number of movies released in each genre, with the drama genre leading at 870 movies</a:t>
            </a:r>
            <a:endParaRPr b="0" i="0" sz="1600" u="none" cap="none" strike="noStrike">
              <a:solidFill>
                <a:srgbClr val="000000"/>
              </a:solidFill>
              <a:latin typeface="Arial"/>
              <a:ea typeface="Arial"/>
              <a:cs typeface="Arial"/>
              <a:sym typeface="Arial"/>
            </a:endParaRPr>
          </a:p>
        </p:txBody>
      </p:sp>
      <p:pic>
        <p:nvPicPr>
          <p:cNvPr id="180" name="Google Shape;180;p28"/>
          <p:cNvPicPr preferRelativeResize="0"/>
          <p:nvPr/>
        </p:nvPicPr>
        <p:blipFill rotWithShape="1">
          <a:blip r:embed="rId3">
            <a:alphaModFix/>
          </a:blip>
          <a:srcRect b="0" l="0" r="0" t="0"/>
          <a:stretch/>
        </p:blipFill>
        <p:spPr>
          <a:xfrm>
            <a:off x="1121416" y="1363618"/>
            <a:ext cx="4400495" cy="4056840"/>
          </a:xfrm>
          <a:prstGeom prst="rect">
            <a:avLst/>
          </a:prstGeom>
          <a:noFill/>
          <a:ln>
            <a:noFill/>
          </a:ln>
        </p:spPr>
      </p:pic>
      <p:sp>
        <p:nvSpPr>
          <p:cNvPr id="181" name="Google Shape;181;p28"/>
          <p:cNvSpPr txBox="1"/>
          <p:nvPr/>
        </p:nvSpPr>
        <p:spPr>
          <a:xfrm>
            <a:off x="5699464" y="1363618"/>
            <a:ext cx="3258105"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DAX Query</a:t>
            </a: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Movies_By_Genre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FILTER(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'amazon_prime_titles'[type] = "Movie"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'amazon_prime_titles'[listed_in],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Movies", 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nvSpPr>
        <p:spPr>
          <a:xfrm>
            <a:off x="1030147" y="528394"/>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9. Visualize the count of genres on movies and TV shows</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87" name="Google Shape;187;p29"/>
          <p:cNvSpPr txBox="1"/>
          <p:nvPr/>
        </p:nvSpPr>
        <p:spPr>
          <a:xfrm>
            <a:off x="1030147" y="5681438"/>
            <a:ext cx="743094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pie chart indicates that Amazon primarily offers Movies, with a significant majority (63.89%) based on count of genre. TV shows constitute a smaller portion (36.11%).</a:t>
            </a:r>
            <a:endParaRPr b="0" i="0" sz="1600" u="none" cap="none" strike="noStrike">
              <a:solidFill>
                <a:srgbClr val="000000"/>
              </a:solidFill>
              <a:latin typeface="Arial"/>
              <a:ea typeface="Arial"/>
              <a:cs typeface="Arial"/>
              <a:sym typeface="Arial"/>
            </a:endParaRPr>
          </a:p>
        </p:txBody>
      </p:sp>
      <p:pic>
        <p:nvPicPr>
          <p:cNvPr id="188" name="Google Shape;188;p29"/>
          <p:cNvPicPr preferRelativeResize="0"/>
          <p:nvPr/>
        </p:nvPicPr>
        <p:blipFill rotWithShape="1">
          <a:blip r:embed="rId3">
            <a:alphaModFix/>
          </a:blip>
          <a:srcRect b="0" l="0" r="0" t="0"/>
          <a:stretch/>
        </p:blipFill>
        <p:spPr>
          <a:xfrm>
            <a:off x="1121416" y="1363617"/>
            <a:ext cx="4191557" cy="3998495"/>
          </a:xfrm>
          <a:prstGeom prst="rect">
            <a:avLst/>
          </a:prstGeom>
          <a:noFill/>
          <a:ln>
            <a:noFill/>
          </a:ln>
        </p:spPr>
      </p:pic>
      <p:sp>
        <p:nvSpPr>
          <p:cNvPr id="189" name="Google Shape;189;p29"/>
          <p:cNvSpPr txBox="1"/>
          <p:nvPr/>
        </p:nvSpPr>
        <p:spPr>
          <a:xfrm>
            <a:off x="5557421" y="1363617"/>
            <a:ext cx="3284738"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Movies_By_Genre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FILTER(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'amazon_prime_titles'[type] = "Movie"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'amazon_prime_titles'[listed_in],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Movies", 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nvSpPr>
        <p:spPr>
          <a:xfrm>
            <a:off x="1121416" y="53113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10. Visualize the type of shows across each countries.</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95" name="Google Shape;195;p30"/>
          <p:cNvSpPr txBox="1"/>
          <p:nvPr/>
        </p:nvSpPr>
        <p:spPr>
          <a:xfrm>
            <a:off x="1121415" y="5548168"/>
            <a:ext cx="743094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Inference : </a:t>
            </a:r>
            <a:r>
              <a:rPr b="0" i="0" lang="en-US" sz="1400" u="none" cap="none" strike="noStrike">
                <a:solidFill>
                  <a:srgbClr val="000000"/>
                </a:solidFill>
                <a:latin typeface="Arial"/>
                <a:ea typeface="Arial"/>
                <a:cs typeface="Arial"/>
                <a:sym typeface="Arial"/>
              </a:rPr>
              <a:t>This map shows the distribution of movies and TV shows across different countries, with Europe having the highest concentration of shows, particularly in Western Europe. North America, Australia, and scattered regions in Africa and Asia-Pacific have fewer shows represented. The data visualizes where content is geographically focused in the entertainment industry.</a:t>
            </a:r>
            <a:endParaRPr b="0" i="0" sz="1400" u="none" cap="none" strike="noStrike">
              <a:solidFill>
                <a:srgbClr val="000000"/>
              </a:solidFill>
              <a:latin typeface="Arial"/>
              <a:ea typeface="Arial"/>
              <a:cs typeface="Arial"/>
              <a:sym typeface="Arial"/>
            </a:endParaRPr>
          </a:p>
        </p:txBody>
      </p:sp>
      <p:pic>
        <p:nvPicPr>
          <p:cNvPr id="196" name="Google Shape;196;p30"/>
          <p:cNvPicPr preferRelativeResize="0"/>
          <p:nvPr/>
        </p:nvPicPr>
        <p:blipFill rotWithShape="1">
          <a:blip r:embed="rId3">
            <a:alphaModFix/>
          </a:blip>
          <a:srcRect b="0" l="0" r="0" t="0"/>
          <a:stretch/>
        </p:blipFill>
        <p:spPr>
          <a:xfrm>
            <a:off x="1056443" y="1408006"/>
            <a:ext cx="4474345" cy="3891963"/>
          </a:xfrm>
          <a:prstGeom prst="rect">
            <a:avLst/>
          </a:prstGeom>
          <a:noFill/>
          <a:ln>
            <a:noFill/>
          </a:ln>
        </p:spPr>
      </p:pic>
      <p:sp>
        <p:nvSpPr>
          <p:cNvPr id="197" name="Google Shape;197;p30"/>
          <p:cNvSpPr txBox="1"/>
          <p:nvPr/>
        </p:nvSpPr>
        <p:spPr>
          <a:xfrm>
            <a:off x="5779363" y="1509204"/>
            <a:ext cx="2911876"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Shows_By_Country_And_Type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CALCULATE(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VALUES('amazon_prime_titles'[country]),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VALUES('amazon_prime_titles'[type])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1121415" y="79211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11. Visualize the count of movies based on ratings</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04" name="Google Shape;204;p31"/>
          <p:cNvSpPr txBox="1"/>
          <p:nvPr/>
        </p:nvSpPr>
        <p:spPr>
          <a:xfrm>
            <a:off x="1030146" y="5563208"/>
            <a:ext cx="743094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Inference : </a:t>
            </a:r>
            <a:r>
              <a:rPr b="0" i="0" lang="en-US" sz="1400" u="none" cap="none" strike="noStrike">
                <a:solidFill>
                  <a:srgbClr val="000000"/>
                </a:solidFill>
                <a:latin typeface="Arial"/>
                <a:ea typeface="Arial"/>
                <a:cs typeface="Arial"/>
                <a:sym typeface="Arial"/>
              </a:rPr>
              <a:t>This pie chart visualizes the count of movies based on their ratings. The largest category is for movies rated 13+ (23.66%), followed by 16+ (16.28%) and 18+ (14.04%). Movies rated R (12.93%) and PG-13 (12.64%) also represent significant portions. The chart indicates that most movies are targeted at teens and adults, with smaller percentages for general audiences and other ratings.Total movie count by ratings </a:t>
            </a:r>
            <a:r>
              <a:rPr b="1" i="0" lang="en-US" sz="1400" u="none" cap="none" strike="noStrike">
                <a:solidFill>
                  <a:srgbClr val="000000"/>
                </a:solidFill>
                <a:latin typeface="Arial"/>
                <a:ea typeface="Arial"/>
                <a:cs typeface="Arial"/>
                <a:sym typeface="Arial"/>
              </a:rPr>
              <a:t>7814</a:t>
            </a:r>
            <a:endParaRPr b="1" i="0" sz="1400" u="none" cap="none" strike="noStrike">
              <a:solidFill>
                <a:srgbClr val="000000"/>
              </a:solidFill>
              <a:latin typeface="Arial"/>
              <a:ea typeface="Arial"/>
              <a:cs typeface="Arial"/>
              <a:sym typeface="Arial"/>
            </a:endParaRPr>
          </a:p>
        </p:txBody>
      </p:sp>
      <p:pic>
        <p:nvPicPr>
          <p:cNvPr id="205" name="Google Shape;205;p31"/>
          <p:cNvPicPr preferRelativeResize="0"/>
          <p:nvPr/>
        </p:nvPicPr>
        <p:blipFill rotWithShape="1">
          <a:blip r:embed="rId3">
            <a:alphaModFix/>
          </a:blip>
          <a:srcRect b="0" l="0" r="0" t="0"/>
          <a:stretch/>
        </p:blipFill>
        <p:spPr>
          <a:xfrm>
            <a:off x="1121415" y="2056078"/>
            <a:ext cx="2429653" cy="2239910"/>
          </a:xfrm>
          <a:prstGeom prst="rect">
            <a:avLst/>
          </a:prstGeom>
          <a:noFill/>
          <a:ln>
            <a:noFill/>
          </a:ln>
        </p:spPr>
      </p:pic>
      <p:sp>
        <p:nvSpPr>
          <p:cNvPr id="206" name="Google Shape;206;p31"/>
          <p:cNvSpPr txBox="1"/>
          <p:nvPr/>
        </p:nvSpPr>
        <p:spPr>
          <a:xfrm>
            <a:off x="5646198" y="1447060"/>
            <a:ext cx="2920753"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Movies_By_Rating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FILTER(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'amazon_prime_titles'[type] = "Movie"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'amazon_prime_titles'[rating],</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"Number of Movies", COUNT('amazon_prime_titles'[show_id])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7" name="Google Shape;207;p31"/>
          <p:cNvPicPr preferRelativeResize="0"/>
          <p:nvPr/>
        </p:nvPicPr>
        <p:blipFill rotWithShape="1">
          <a:blip r:embed="rId4">
            <a:alphaModFix/>
          </a:blip>
          <a:srcRect b="0" l="0" r="0" t="0"/>
          <a:stretch/>
        </p:blipFill>
        <p:spPr>
          <a:xfrm>
            <a:off x="3750108" y="3225215"/>
            <a:ext cx="1486107" cy="10478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nvSpPr>
        <p:spPr>
          <a:xfrm>
            <a:off x="1121416" y="294542"/>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12. How many titles are available by type (Movies vs TV Shows)?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32"/>
          <p:cNvSpPr txBox="1"/>
          <p:nvPr/>
        </p:nvSpPr>
        <p:spPr>
          <a:xfrm>
            <a:off x="1030147" y="5602779"/>
            <a:ext cx="743094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chart shows that each title has a count of "type" represented by a bar, mostly at the same height. This suggests that there are likely equal numbers or similar counts of each type (Movies and TV Shows), without a strong skew toward either category.</a:t>
            </a:r>
            <a:endParaRPr b="0" i="0" sz="1600" u="none" cap="none" strike="noStrike">
              <a:solidFill>
                <a:srgbClr val="000000"/>
              </a:solidFill>
              <a:latin typeface="Arial"/>
              <a:ea typeface="Arial"/>
              <a:cs typeface="Arial"/>
              <a:sym typeface="Arial"/>
            </a:endParaRPr>
          </a:p>
        </p:txBody>
      </p:sp>
      <p:pic>
        <p:nvPicPr>
          <p:cNvPr id="214" name="Google Shape;214;p32"/>
          <p:cNvPicPr preferRelativeResize="0"/>
          <p:nvPr/>
        </p:nvPicPr>
        <p:blipFill rotWithShape="1">
          <a:blip r:embed="rId3">
            <a:alphaModFix/>
          </a:blip>
          <a:srcRect b="0" l="0" r="0" t="0"/>
          <a:stretch/>
        </p:blipFill>
        <p:spPr>
          <a:xfrm>
            <a:off x="1121416" y="1363618"/>
            <a:ext cx="4657947" cy="4060638"/>
          </a:xfrm>
          <a:prstGeom prst="rect">
            <a:avLst/>
          </a:prstGeom>
          <a:noFill/>
          <a:ln>
            <a:noFill/>
          </a:ln>
        </p:spPr>
      </p:pic>
      <p:sp>
        <p:nvSpPr>
          <p:cNvPr id="215" name="Google Shape;215;p32"/>
          <p:cNvSpPr txBox="1"/>
          <p:nvPr/>
        </p:nvSpPr>
        <p:spPr>
          <a:xfrm>
            <a:off x="5965794" y="1481930"/>
            <a:ext cx="2743200" cy="25237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Titles_By_Type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'amazon_prime_titles'[type],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Titles", COUNT('amazon_prime_titles'[show_id])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nvSpPr>
        <p:spPr>
          <a:xfrm>
            <a:off x="1121416" y="294542"/>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13. Find the number of distinct directors using DAX Query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33"/>
          <p:cNvSpPr txBox="1"/>
          <p:nvPr/>
        </p:nvSpPr>
        <p:spPr>
          <a:xfrm>
            <a:off x="1030147" y="5602779"/>
            <a:ext cx="743094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chart shows that the number of distinct directors in the amazon ott platform is 5769.</a:t>
            </a:r>
            <a:endParaRPr b="0" i="0" sz="1600" u="none" cap="none" strike="noStrike">
              <a:solidFill>
                <a:srgbClr val="000000"/>
              </a:solidFill>
              <a:latin typeface="Arial"/>
              <a:ea typeface="Arial"/>
              <a:cs typeface="Arial"/>
              <a:sym typeface="Arial"/>
            </a:endParaRPr>
          </a:p>
        </p:txBody>
      </p:sp>
      <p:sp>
        <p:nvSpPr>
          <p:cNvPr id="222" name="Google Shape;222;p33"/>
          <p:cNvSpPr txBox="1"/>
          <p:nvPr/>
        </p:nvSpPr>
        <p:spPr>
          <a:xfrm>
            <a:off x="1030147" y="3301852"/>
            <a:ext cx="2743200"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Unique_Directors_Count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CALCULATE(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DISTINCTCOUNT('amazon_prime_titles'[director])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ttps://lh7-rt.googleusercontent.com/docsz/AD_4nXfm_vwOGR9xN7c2thHs-8yH-N4-Vjpxq3YLiBp00DmIWQ6DaSIkRlAaljASjn6_JbSEDbhZBEBwQBpk_jWWyJZVFbP9fMj-sEv3SoWI5xJSOW3d4DS_lu05ScxtVux66vCx6BvMXoTVtwPNLiBO_6Y?key=h7LvFz0R6TgrfGLL9_fPS3XI" id="223" name="Google Shape;223;p33"/>
          <p:cNvPicPr preferRelativeResize="0"/>
          <p:nvPr/>
        </p:nvPicPr>
        <p:blipFill rotWithShape="1">
          <a:blip r:embed="rId3">
            <a:alphaModFix/>
          </a:blip>
          <a:srcRect b="0" l="0" r="0" t="0"/>
          <a:stretch/>
        </p:blipFill>
        <p:spPr>
          <a:xfrm>
            <a:off x="2845381" y="1419898"/>
            <a:ext cx="3800475" cy="14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533400" y="174308"/>
            <a:ext cx="8229600" cy="1883092"/>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sz="2800">
                <a:solidFill>
                  <a:schemeClr val="dk1"/>
                </a:solidFill>
                <a:latin typeface="Arial"/>
                <a:ea typeface="Arial"/>
                <a:cs typeface="Arial"/>
                <a:sym typeface="Arial"/>
              </a:rPr>
              <a:t>PROBLEM STATEMENT</a:t>
            </a:r>
            <a:endParaRPr b="1" sz="2800">
              <a:solidFill>
                <a:schemeClr val="dk1"/>
              </a:solidFill>
              <a:latin typeface="Arial"/>
              <a:ea typeface="Arial"/>
              <a:cs typeface="Arial"/>
              <a:sym typeface="Arial"/>
            </a:endParaRPr>
          </a:p>
        </p:txBody>
      </p:sp>
      <p:sp>
        <p:nvSpPr>
          <p:cNvPr id="89" name="Google Shape;89;p2"/>
          <p:cNvSpPr txBox="1"/>
          <p:nvPr>
            <p:ph idx="1" type="body"/>
          </p:nvPr>
        </p:nvSpPr>
        <p:spPr>
          <a:xfrm>
            <a:off x="762000" y="2819400"/>
            <a:ext cx="8229600" cy="321214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920"/>
              <a:buNone/>
            </a:pPr>
            <a:r>
              <a:rPr lang="en-US" sz="2400">
                <a:solidFill>
                  <a:srgbClr val="000000"/>
                </a:solidFill>
                <a:latin typeface="Arial"/>
                <a:ea typeface="Arial"/>
                <a:cs typeface="Arial"/>
                <a:sym typeface="Arial"/>
              </a:rPr>
              <a:t>Developing an interactive dashboard using Power BI for an OTT media platform requires addressing the complexity of analyzing diverse viewership patterns, adapting to dynamic content trends, and integrating multiple data sources.</a:t>
            </a:r>
            <a:endParaRPr sz="2400">
              <a:latin typeface="Arial"/>
              <a:ea typeface="Arial"/>
              <a:cs typeface="Arial"/>
              <a:sym typeface="Arial"/>
            </a:endParaRPr>
          </a:p>
          <a:p>
            <a:pPr indent="0" lvl="0" marL="0" rtl="0" algn="l">
              <a:lnSpc>
                <a:spcPct val="100000"/>
              </a:lnSpc>
              <a:spcBef>
                <a:spcPts val="480"/>
              </a:spcBef>
              <a:spcAft>
                <a:spcPts val="0"/>
              </a:spcAft>
              <a:buClr>
                <a:schemeClr val="dk1"/>
              </a:buClr>
              <a:buSzPts val="1920"/>
              <a:buNone/>
            </a:pPr>
            <a:r>
              <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1121416" y="148309"/>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14. Find the number of kids genre in listed_in using DAX Query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34"/>
          <p:cNvSpPr txBox="1"/>
          <p:nvPr/>
        </p:nvSpPr>
        <p:spPr>
          <a:xfrm>
            <a:off x="1030147" y="5602779"/>
            <a:ext cx="743094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chart shows that the number of distinct kids genre in the Listed_in column is 1085.</a:t>
            </a:r>
            <a:endParaRPr b="0" i="0" sz="1600" u="none" cap="none" strike="noStrike">
              <a:solidFill>
                <a:srgbClr val="000000"/>
              </a:solidFill>
              <a:latin typeface="Arial"/>
              <a:ea typeface="Arial"/>
              <a:cs typeface="Arial"/>
              <a:sym typeface="Arial"/>
            </a:endParaRPr>
          </a:p>
        </p:txBody>
      </p:sp>
      <p:sp>
        <p:nvSpPr>
          <p:cNvPr id="230" name="Google Shape;230;p34"/>
          <p:cNvSpPr txBox="1"/>
          <p:nvPr/>
        </p:nvSpPr>
        <p:spPr>
          <a:xfrm>
            <a:off x="1030147" y="3301852"/>
            <a:ext cx="2743200"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Kids_Count =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CALCULATE(</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COUNTROWS('amazon_prime_titles'),</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FILTER(</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CONTAINSSTRING('amazon_prime_titles'[listed_in], "Kids")</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ttps://lh7-rt.googleusercontent.com/docsz/AD_4nXdm2OiipZmGj_owYZRX4kKX4gppvkAIyzPg6PQIIHRDRynJWpW9kaIEwhgVlZddAn1GLxu7-IvdZxHZI_f6Z7M30cpfZVgk7jWD0mO2sKf7w7wj3vOtpoh54oKylErTCEMryiCN9qBEvO0N2mbFH-U?key=h7LvFz0R6TgrfGLL9_fPS3XI" id="231" name="Google Shape;231;p34"/>
          <p:cNvPicPr preferRelativeResize="0"/>
          <p:nvPr/>
        </p:nvPicPr>
        <p:blipFill rotWithShape="1">
          <a:blip r:embed="rId3">
            <a:alphaModFix/>
          </a:blip>
          <a:srcRect b="0" l="0" r="0" t="0"/>
          <a:stretch/>
        </p:blipFill>
        <p:spPr>
          <a:xfrm>
            <a:off x="2983082" y="1057036"/>
            <a:ext cx="2751893" cy="21557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nvSpPr>
        <p:spPr>
          <a:xfrm>
            <a:off x="1121416" y="294542"/>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15.Number of movies directed by MoonBug Entertainment using Dax Query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35"/>
          <p:cNvSpPr txBox="1"/>
          <p:nvPr/>
        </p:nvSpPr>
        <p:spPr>
          <a:xfrm>
            <a:off x="1030147" y="5602779"/>
            <a:ext cx="743094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chart shows that the number of movies directed by MoonBug entertainments is 37.</a:t>
            </a:r>
            <a:endParaRPr b="0" i="0" sz="1600" u="none" cap="none" strike="noStrike">
              <a:solidFill>
                <a:srgbClr val="000000"/>
              </a:solidFill>
              <a:latin typeface="Arial"/>
              <a:ea typeface="Arial"/>
              <a:cs typeface="Arial"/>
              <a:sym typeface="Arial"/>
            </a:endParaRPr>
          </a:p>
        </p:txBody>
      </p:sp>
      <p:sp>
        <p:nvSpPr>
          <p:cNvPr id="238" name="Google Shape;238;p35"/>
          <p:cNvSpPr txBox="1"/>
          <p:nvPr/>
        </p:nvSpPr>
        <p:spPr>
          <a:xfrm>
            <a:off x="1030147" y="3301852"/>
            <a:ext cx="2743200"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Movies_By_Moonbug_Count =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CALCULATE(</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COUNTROWS('amazon_prime_titles'),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'amazon_prime_titles'[director] = "Moonbug Entertainment",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'amazon_prime_titles'[type] = "Movie"</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ttps://lh7-rt.googleusercontent.com/docsz/AD_4nXdZDK1s4jrbn4wfEIUh2GRdpd9_VDP-aVQf4TpHnOaiWMrAminFknYjBWhnxeaV3xT5ALUfijDMK-DDY5iunXBC8TR84rvCBsjGqZ7zAvDifY_VJBeaSTymDo7SNS6Xa1BQ_zA__tyfqCKFE8O2VeY?key=h7LvFz0R6TgrfGLL9_fPS3XI" id="239" name="Google Shape;239;p35"/>
          <p:cNvPicPr preferRelativeResize="0"/>
          <p:nvPr/>
        </p:nvPicPr>
        <p:blipFill rotWithShape="1">
          <a:blip r:embed="rId3">
            <a:alphaModFix/>
          </a:blip>
          <a:srcRect b="0" l="0" r="0" t="0"/>
          <a:stretch/>
        </p:blipFill>
        <p:spPr>
          <a:xfrm>
            <a:off x="2757966" y="1297249"/>
            <a:ext cx="3607323" cy="18581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nvSpPr>
        <p:spPr>
          <a:xfrm>
            <a:off x="1287262" y="3241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16. Number of movies containing titles as Nursery Rhymes</a:t>
            </a:r>
            <a:endParaRPr b="0" i="0" sz="1800" u="none" cap="none" strike="noStrike">
              <a:solidFill>
                <a:schemeClr val="dk1"/>
              </a:solidFill>
              <a:latin typeface="Arial"/>
              <a:ea typeface="Arial"/>
              <a:cs typeface="Arial"/>
              <a:sym typeface="Arial"/>
            </a:endParaRPr>
          </a:p>
        </p:txBody>
      </p:sp>
      <p:sp>
        <p:nvSpPr>
          <p:cNvPr id="245" name="Google Shape;245;p36"/>
          <p:cNvSpPr txBox="1"/>
          <p:nvPr/>
        </p:nvSpPr>
        <p:spPr>
          <a:xfrm>
            <a:off x="1030147" y="5602779"/>
            <a:ext cx="743094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chart shows that the number of entries containing titles as nursery rhymes is 60.</a:t>
            </a:r>
            <a:endParaRPr b="0" i="0" sz="1600" u="none" cap="none" strike="noStrike">
              <a:solidFill>
                <a:srgbClr val="000000"/>
              </a:solidFill>
              <a:latin typeface="Arial"/>
              <a:ea typeface="Arial"/>
              <a:cs typeface="Arial"/>
              <a:sym typeface="Arial"/>
            </a:endParaRPr>
          </a:p>
        </p:txBody>
      </p:sp>
      <p:sp>
        <p:nvSpPr>
          <p:cNvPr id="246" name="Google Shape;246;p36"/>
          <p:cNvSpPr txBox="1"/>
          <p:nvPr/>
        </p:nvSpPr>
        <p:spPr>
          <a:xfrm>
            <a:off x="1030147" y="3301852"/>
            <a:ext cx="2743200"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Nursery_Rhyme_Count =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CALCULATE(</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COUNTROWS('amazon_prime_titles'),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CONTAINSSTRING('amazon_prime_titles'[title], "Nursery Rhyme")</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47" name="Google Shape;247;p36"/>
          <p:cNvPicPr preferRelativeResize="0"/>
          <p:nvPr/>
        </p:nvPicPr>
        <p:blipFill rotWithShape="1">
          <a:blip r:embed="rId3">
            <a:alphaModFix/>
          </a:blip>
          <a:srcRect b="0" l="0" r="0" t="0"/>
          <a:stretch/>
        </p:blipFill>
        <p:spPr>
          <a:xfrm>
            <a:off x="3013573" y="1291051"/>
            <a:ext cx="2614869" cy="20108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p:nvPr/>
        </p:nvSpPr>
        <p:spPr>
          <a:xfrm>
            <a:off x="753207" y="268216"/>
            <a:ext cx="7880838" cy="924547"/>
          </a:xfrm>
          <a:prstGeom prst="rect">
            <a:avLst/>
          </a:prstGeom>
          <a:noFill/>
          <a:ln>
            <a:noFill/>
          </a:ln>
        </p:spPr>
        <p:txBody>
          <a:bodyPr anchorCtr="0" anchor="b" bIns="0" lIns="0" spcFirstLastPara="1" rIns="0" wrap="square" tIns="45700">
            <a:normAutofit/>
          </a:bodyPr>
          <a:lstStyle/>
          <a:p>
            <a:pPr indent="0" lvl="0" marL="0" marR="0" rtl="0" algn="l">
              <a:lnSpc>
                <a:spcPct val="100000"/>
              </a:lnSpc>
              <a:spcBef>
                <a:spcPts val="0"/>
              </a:spcBef>
              <a:spcAft>
                <a:spcPts val="0"/>
              </a:spcAft>
              <a:buClr>
                <a:schemeClr val="dk2"/>
              </a:buClr>
              <a:buSzPts val="5000"/>
              <a:buFont typeface="Arial"/>
              <a:buNone/>
            </a:pPr>
            <a:r>
              <a:rPr b="0" i="0" lang="en-US" sz="4000" u="none" cap="none" strike="noStrike">
                <a:solidFill>
                  <a:schemeClr val="dk2"/>
                </a:solidFill>
                <a:latin typeface="Arial"/>
                <a:ea typeface="Arial"/>
                <a:cs typeface="Arial"/>
                <a:sym typeface="Arial"/>
              </a:rPr>
              <a:t>PUBLISHED DASHBOARD</a:t>
            </a:r>
            <a:endParaRPr b="0" i="0" sz="4000" u="none" cap="none" strike="noStrike">
              <a:solidFill>
                <a:schemeClr val="dk2"/>
              </a:solidFill>
              <a:latin typeface="Arial"/>
              <a:ea typeface="Arial"/>
              <a:cs typeface="Arial"/>
              <a:sym typeface="Arial"/>
            </a:endParaRPr>
          </a:p>
        </p:txBody>
      </p:sp>
      <p:pic>
        <p:nvPicPr>
          <p:cNvPr id="253" name="Google Shape;253;p37"/>
          <p:cNvPicPr preferRelativeResize="0"/>
          <p:nvPr/>
        </p:nvPicPr>
        <p:blipFill rotWithShape="1">
          <a:blip r:embed="rId3">
            <a:alphaModFix/>
          </a:blip>
          <a:srcRect b="0" l="0" r="0" t="0"/>
          <a:stretch/>
        </p:blipFill>
        <p:spPr>
          <a:xfrm>
            <a:off x="981807" y="2187783"/>
            <a:ext cx="7172209" cy="4472338"/>
          </a:xfrm>
          <a:prstGeom prst="rect">
            <a:avLst/>
          </a:prstGeom>
          <a:noFill/>
          <a:ln>
            <a:noFill/>
          </a:ln>
        </p:spPr>
      </p:pic>
      <p:sp>
        <p:nvSpPr>
          <p:cNvPr id="254" name="Google Shape;254;p37"/>
          <p:cNvSpPr txBox="1"/>
          <p:nvPr/>
        </p:nvSpPr>
        <p:spPr>
          <a:xfrm>
            <a:off x="753206" y="1320941"/>
            <a:ext cx="788083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POWER BI SERVICE</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Link</a:t>
            </a:r>
            <a:r>
              <a:rPr b="0" i="0" lang="en-US" sz="1400" u="none" cap="none" strike="noStrike">
                <a:solidFill>
                  <a:srgbClr val="000000"/>
                </a:solidFill>
                <a:latin typeface="Arial"/>
                <a:ea typeface="Arial"/>
                <a:cs typeface="Arial"/>
                <a:sym typeface="Arial"/>
              </a:rPr>
              <a:t>: </a:t>
            </a:r>
            <a:r>
              <a:rPr b="0" i="0" lang="en-US" sz="1400" u="sng" cap="none" strike="noStrike">
                <a:solidFill>
                  <a:srgbClr val="21B2C8"/>
                </a:solidFill>
                <a:latin typeface="Arial"/>
                <a:ea typeface="Arial"/>
                <a:cs typeface="Arial"/>
                <a:sym typeface="Arial"/>
                <a:hlinkClick r:id="rId4">
                  <a:extLst>
                    <a:ext uri="{A12FA001-AC4F-418D-AE19-62706E023703}">
                      <ahyp:hlinkClr val="tx"/>
                    </a:ext>
                  </a:extLst>
                </a:hlinkClick>
              </a:rPr>
              <a:t>https://app.powerbi.com/groups/me/reports/fe12cfa0-7d59-4f45-bd22-f7f39c0eede2/7b13147660de0a5d37f7?experience=power-bi</a:t>
            </a:r>
            <a:endParaRPr b="0" i="0" sz="1400" u="none" cap="none" strike="noStrike">
              <a:solidFill>
                <a:srgbClr val="21B2C8"/>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685800" y="0"/>
            <a:ext cx="83058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400"/>
              <a:buNone/>
            </a:pPr>
            <a:r>
              <a:rPr b="1" lang="en-US" sz="2400">
                <a:solidFill>
                  <a:schemeClr val="dk1"/>
                </a:solidFill>
              </a:rPr>
              <a:t>GITHUB REPO</a:t>
            </a:r>
            <a:endParaRPr/>
          </a:p>
        </p:txBody>
      </p:sp>
      <p:pic>
        <p:nvPicPr>
          <p:cNvPr id="260" name="Google Shape;260;p38"/>
          <p:cNvPicPr preferRelativeResize="0"/>
          <p:nvPr/>
        </p:nvPicPr>
        <p:blipFill rotWithShape="1">
          <a:blip r:embed="rId3">
            <a:alphaModFix/>
          </a:blip>
          <a:srcRect b="0" l="0" r="0" t="0"/>
          <a:stretch/>
        </p:blipFill>
        <p:spPr>
          <a:xfrm>
            <a:off x="941912" y="1914570"/>
            <a:ext cx="7793576" cy="4529488"/>
          </a:xfrm>
          <a:prstGeom prst="rect">
            <a:avLst/>
          </a:prstGeom>
          <a:noFill/>
          <a:ln>
            <a:noFill/>
          </a:ln>
        </p:spPr>
      </p:pic>
      <p:sp>
        <p:nvSpPr>
          <p:cNvPr id="261" name="Google Shape;261;p38"/>
          <p:cNvSpPr txBox="1"/>
          <p:nvPr/>
        </p:nvSpPr>
        <p:spPr>
          <a:xfrm>
            <a:off x="861648" y="1143000"/>
            <a:ext cx="699867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GITHUB </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Link</a:t>
            </a:r>
            <a:r>
              <a:rPr b="0" i="0" lang="en-US" sz="1400" u="none" cap="none" strike="noStrike">
                <a:solidFill>
                  <a:srgbClr val="000000"/>
                </a:solidFill>
                <a:latin typeface="Arial"/>
                <a:ea typeface="Arial"/>
                <a:cs typeface="Arial"/>
                <a:sym typeface="Arial"/>
              </a:rPr>
              <a:t>: </a:t>
            </a:r>
            <a:r>
              <a:rPr b="0" i="0" lang="en-US" sz="1400" u="sng" cap="none" strike="noStrike">
                <a:solidFill>
                  <a:srgbClr val="21B2C8"/>
                </a:solidFill>
                <a:latin typeface="Arial"/>
                <a:ea typeface="Arial"/>
                <a:cs typeface="Arial"/>
                <a:sym typeface="Arial"/>
                <a:hlinkClick r:id="rId4">
                  <a:extLst>
                    <a:ext uri="{A12FA001-AC4F-418D-AE19-62706E023703}">
                      <ahyp:hlinkClr val="tx"/>
                    </a:ext>
                  </a:extLst>
                </a:hlinkClick>
              </a:rPr>
              <a:t>https://github.com/jayadhanush/amazon-prime-dashboard</a:t>
            </a:r>
            <a:endParaRPr b="0" i="0" sz="1400" u="none" cap="none" strike="noStrike">
              <a:solidFill>
                <a:srgbClr val="21B2C8"/>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txBox="1"/>
          <p:nvPr>
            <p:ph type="title"/>
          </p:nvPr>
        </p:nvSpPr>
        <p:spPr>
          <a:xfrm>
            <a:off x="685800" y="685800"/>
            <a:ext cx="8229600" cy="42672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sz="6000">
                <a:solidFill>
                  <a:schemeClr val="dk1"/>
                </a:solidFill>
                <a:latin typeface="Arial"/>
                <a:ea typeface="Arial"/>
                <a:cs typeface="Arial"/>
                <a:sym typeface="Arial"/>
              </a:rPr>
              <a:t>THANK YOU</a:t>
            </a:r>
            <a:br>
              <a:rPr i="1" lang="en-US" sz="6000">
                <a:solidFill>
                  <a:schemeClr val="dk1"/>
                </a:solidFill>
                <a:latin typeface="Arial"/>
                <a:ea typeface="Arial"/>
                <a:cs typeface="Arial"/>
                <a:sym typeface="Arial"/>
              </a:rPr>
            </a:br>
            <a:endParaRPr i="1" sz="60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1066800" y="702880"/>
            <a:ext cx="4191000" cy="62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lang="en-US" sz="3200">
                <a:solidFill>
                  <a:schemeClr val="dk1"/>
                </a:solidFill>
                <a:latin typeface="Arial"/>
                <a:ea typeface="Arial"/>
                <a:cs typeface="Arial"/>
                <a:sym typeface="Arial"/>
              </a:rPr>
              <a:t>OBJECTIVE:</a:t>
            </a:r>
            <a:endParaRPr b="1">
              <a:latin typeface="Arial"/>
              <a:ea typeface="Arial"/>
              <a:cs typeface="Arial"/>
              <a:sym typeface="Arial"/>
            </a:endParaRPr>
          </a:p>
        </p:txBody>
      </p:sp>
      <p:sp>
        <p:nvSpPr>
          <p:cNvPr id="95" name="Google Shape;95;p3"/>
          <p:cNvSpPr txBox="1"/>
          <p:nvPr>
            <p:ph idx="1" type="body"/>
          </p:nvPr>
        </p:nvSpPr>
        <p:spPr>
          <a:xfrm>
            <a:off x="1152150" y="1325975"/>
            <a:ext cx="3810000" cy="4530900"/>
          </a:xfrm>
          <a:prstGeom prst="rect">
            <a:avLst/>
          </a:prstGeom>
          <a:noFill/>
          <a:ln>
            <a:noFill/>
          </a:ln>
        </p:spPr>
        <p:txBody>
          <a:bodyPr anchorCtr="0" anchor="t" bIns="45700" lIns="18275" spcFirstLastPara="1" rIns="18275" wrap="square" tIns="45700">
            <a:noAutofit/>
          </a:bodyPr>
          <a:lstStyle/>
          <a:p>
            <a:pPr indent="0" lvl="0" marL="0" rtl="0" algn="l">
              <a:lnSpc>
                <a:spcPct val="115000"/>
              </a:lnSpc>
              <a:spcBef>
                <a:spcPts val="1200"/>
              </a:spcBef>
              <a:spcAft>
                <a:spcPts val="0"/>
              </a:spcAft>
              <a:buSzPts val="1800"/>
              <a:buChar char="●"/>
            </a:pPr>
            <a:r>
              <a:rPr lang="en-US" sz="1800">
                <a:latin typeface="Arial"/>
                <a:ea typeface="Arial"/>
                <a:cs typeface="Arial"/>
                <a:sym typeface="Arial"/>
              </a:rPr>
              <a:t>To analyze and monitor key performance indicators (KPIs) related to user engagement, content consumption, and subscription trends on an OTT media platform.</a:t>
            </a:r>
            <a:endParaRPr sz="1800">
              <a:latin typeface="Arial"/>
              <a:ea typeface="Arial"/>
              <a:cs typeface="Arial"/>
              <a:sym typeface="Arial"/>
            </a:endParaRPr>
          </a:p>
          <a:p>
            <a:pPr indent="0" lvl="0" marL="0" rtl="0" algn="l">
              <a:lnSpc>
                <a:spcPct val="115000"/>
              </a:lnSpc>
              <a:spcBef>
                <a:spcPts val="1200"/>
              </a:spcBef>
              <a:spcAft>
                <a:spcPts val="0"/>
              </a:spcAft>
              <a:buSzPts val="1120"/>
              <a:buNone/>
            </a:pPr>
            <a:r>
              <a:t/>
            </a:r>
            <a:endParaRPr sz="1800">
              <a:latin typeface="Arial"/>
              <a:ea typeface="Arial"/>
              <a:cs typeface="Arial"/>
              <a:sym typeface="Arial"/>
            </a:endParaRPr>
          </a:p>
          <a:p>
            <a:pPr indent="0" lvl="0" marL="0" rtl="0" algn="l">
              <a:lnSpc>
                <a:spcPct val="115000"/>
              </a:lnSpc>
              <a:spcBef>
                <a:spcPts val="1200"/>
              </a:spcBef>
              <a:spcAft>
                <a:spcPts val="0"/>
              </a:spcAft>
              <a:buSzPts val="1800"/>
              <a:buChar char="●"/>
            </a:pPr>
            <a:r>
              <a:rPr lang="en-US" sz="1800">
                <a:latin typeface="Arial"/>
                <a:ea typeface="Arial"/>
                <a:cs typeface="Arial"/>
                <a:sym typeface="Arial"/>
              </a:rPr>
              <a:t>This involves leveraging diverse data sources to create an interactive dashboard that provides insights, enabling the platform to optimize content strategies, and enhance overall viewer experience. </a:t>
            </a:r>
            <a:endParaRPr sz="1800">
              <a:latin typeface="Arial"/>
              <a:ea typeface="Arial"/>
              <a:cs typeface="Arial"/>
              <a:sym typeface="Arial"/>
            </a:endParaRPr>
          </a:p>
          <a:p>
            <a:pPr indent="0" lvl="0" marL="0" rtl="0" algn="l">
              <a:lnSpc>
                <a:spcPct val="100000"/>
              </a:lnSpc>
              <a:spcBef>
                <a:spcPts val="1200"/>
              </a:spcBef>
              <a:spcAft>
                <a:spcPts val="0"/>
              </a:spcAft>
              <a:buSzPts val="1120"/>
              <a:buNone/>
            </a:pPr>
            <a:r>
              <a:t/>
            </a:r>
            <a:endParaRPr sz="2000">
              <a:latin typeface="Arial"/>
              <a:ea typeface="Arial"/>
              <a:cs typeface="Arial"/>
              <a:sym typeface="Arial"/>
            </a:endParaRPr>
          </a:p>
        </p:txBody>
      </p:sp>
      <p:sp>
        <p:nvSpPr>
          <p:cNvPr id="96" name="Google Shape;96;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11-Jan-24</a:t>
            </a:r>
            <a:endParaRPr/>
          </a:p>
        </p:txBody>
      </p:sp>
      <p:pic>
        <p:nvPicPr>
          <p:cNvPr id="97" name="Google Shape;97;p3"/>
          <p:cNvPicPr preferRelativeResize="0"/>
          <p:nvPr>
            <p:ph idx="2" type="body"/>
          </p:nvPr>
        </p:nvPicPr>
        <p:blipFill rotWithShape="1">
          <a:blip r:embed="rId3">
            <a:alphaModFix/>
          </a:blip>
          <a:srcRect b="0" l="0" r="0" t="0"/>
          <a:stretch/>
        </p:blipFill>
        <p:spPr>
          <a:xfrm>
            <a:off x="5686424" y="2133600"/>
            <a:ext cx="3000375" cy="3200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fe97281ccc_0_15"/>
          <p:cNvSpPr txBox="1"/>
          <p:nvPr>
            <p:ph type="title"/>
          </p:nvPr>
        </p:nvSpPr>
        <p:spPr>
          <a:xfrm>
            <a:off x="674950" y="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US">
                <a:solidFill>
                  <a:schemeClr val="dk1"/>
                </a:solidFill>
                <a:latin typeface="Arial"/>
                <a:ea typeface="Arial"/>
                <a:cs typeface="Arial"/>
                <a:sym typeface="Arial"/>
              </a:rPr>
              <a:t>Dataset</a:t>
            </a:r>
            <a:r>
              <a:rPr b="1" lang="en-US">
                <a:solidFill>
                  <a:schemeClr val="dk1"/>
                </a:solidFill>
                <a:latin typeface="Noto Sans Symbols"/>
                <a:ea typeface="Noto Sans Symbols"/>
                <a:cs typeface="Noto Sans Symbols"/>
                <a:sym typeface="Noto Sans Symbols"/>
              </a:rPr>
              <a:t> Link</a:t>
            </a:r>
            <a:endParaRPr b="1">
              <a:solidFill>
                <a:schemeClr val="dk1"/>
              </a:solidFill>
              <a:latin typeface="Noto Sans Symbols"/>
              <a:ea typeface="Noto Sans Symbols"/>
              <a:cs typeface="Noto Sans Symbols"/>
              <a:sym typeface="Noto Sans Symbols"/>
            </a:endParaRPr>
          </a:p>
        </p:txBody>
      </p:sp>
      <p:sp>
        <p:nvSpPr>
          <p:cNvPr id="104" name="Google Shape;104;g2fe97281ccc_0_15"/>
          <p:cNvSpPr txBox="1"/>
          <p:nvPr>
            <p:ph idx="1" type="body"/>
          </p:nvPr>
        </p:nvSpPr>
        <p:spPr>
          <a:xfrm>
            <a:off x="746100" y="1287238"/>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b="1" lang="en-US">
                <a:latin typeface="Arial"/>
                <a:ea typeface="Arial"/>
                <a:cs typeface="Arial"/>
                <a:sym typeface="Arial"/>
              </a:rPr>
              <a:t>Link </a:t>
            </a:r>
            <a:r>
              <a:rPr b="1" lang="en-US" u="sng">
                <a:solidFill>
                  <a:srgbClr val="1ECAF8"/>
                </a:solidFill>
                <a:hlinkClick r:id="rId3">
                  <a:extLst>
                    <a:ext uri="{A12FA001-AC4F-418D-AE19-62706E023703}">
                      <ahyp:hlinkClr val="tx"/>
                    </a:ext>
                  </a:extLst>
                </a:hlinkClick>
              </a:rPr>
              <a:t>https://www.kaggle.com/datasets/shivamb/amazon-prime-movies-and-tv-shows</a:t>
            </a:r>
            <a:endParaRPr b="1">
              <a:solidFill>
                <a:srgbClr val="1ECAF8"/>
              </a:solidFill>
            </a:endParaRPr>
          </a:p>
          <a:p>
            <a:pPr indent="0" lvl="0" marL="0" rtl="0" algn="l">
              <a:lnSpc>
                <a:spcPct val="100000"/>
              </a:lnSpc>
              <a:spcBef>
                <a:spcPts val="360"/>
              </a:spcBef>
              <a:spcAft>
                <a:spcPts val="0"/>
              </a:spcAft>
              <a:buSzPts val="1440"/>
              <a:buNone/>
            </a:pPr>
            <a:r>
              <a:t/>
            </a:r>
            <a:endParaRPr b="1">
              <a:latin typeface="Arial"/>
              <a:ea typeface="Arial"/>
              <a:cs typeface="Arial"/>
              <a:sym typeface="Arial"/>
            </a:endParaRPr>
          </a:p>
          <a:p>
            <a:pPr indent="0" lvl="0" marL="0" rtl="0" algn="l">
              <a:lnSpc>
                <a:spcPct val="100000"/>
              </a:lnSpc>
              <a:spcBef>
                <a:spcPts val="360"/>
              </a:spcBef>
              <a:spcAft>
                <a:spcPts val="0"/>
              </a:spcAft>
              <a:buSzPts val="1440"/>
              <a:buNone/>
            </a:pPr>
            <a:r>
              <a:t/>
            </a:r>
            <a:endParaRPr b="1">
              <a:latin typeface="Arial"/>
              <a:ea typeface="Arial"/>
              <a:cs typeface="Arial"/>
              <a:sym typeface="Arial"/>
            </a:endParaRPr>
          </a:p>
          <a:p>
            <a:pPr indent="0" lvl="0" marL="0" rtl="0" algn="l">
              <a:lnSpc>
                <a:spcPct val="100000"/>
              </a:lnSpc>
              <a:spcBef>
                <a:spcPts val="360"/>
              </a:spcBef>
              <a:spcAft>
                <a:spcPts val="0"/>
              </a:spcAft>
              <a:buSzPts val="1440"/>
              <a:buNone/>
            </a:pPr>
            <a:r>
              <a:t/>
            </a:r>
            <a:endParaRPr b="1">
              <a:solidFill>
                <a:srgbClr val="1ECAF8"/>
              </a:solidFill>
              <a:latin typeface="Arial"/>
              <a:ea typeface="Arial"/>
              <a:cs typeface="Arial"/>
              <a:sym typeface="Arial"/>
            </a:endParaRPr>
          </a:p>
        </p:txBody>
      </p:sp>
      <p:pic>
        <p:nvPicPr>
          <p:cNvPr id="105" name="Google Shape;105;g2fe97281ccc_0_15"/>
          <p:cNvPicPr preferRelativeResize="0"/>
          <p:nvPr/>
        </p:nvPicPr>
        <p:blipFill>
          <a:blip r:embed="rId4">
            <a:alphaModFix/>
          </a:blip>
          <a:stretch>
            <a:fillRect/>
          </a:stretch>
        </p:blipFill>
        <p:spPr>
          <a:xfrm>
            <a:off x="904688" y="2323500"/>
            <a:ext cx="7912425" cy="433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457200"/>
            <a:ext cx="8229600" cy="762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Arial"/>
                <a:ea typeface="Arial"/>
                <a:cs typeface="Arial"/>
                <a:sym typeface="Arial"/>
              </a:rPr>
              <a:t>Preprocessing</a:t>
            </a:r>
            <a:r>
              <a:rPr b="1" lang="en-US">
                <a:solidFill>
                  <a:schemeClr val="dk1"/>
                </a:solidFill>
                <a:latin typeface="Roboto Serif"/>
                <a:ea typeface="Roboto Serif"/>
                <a:cs typeface="Roboto Serif"/>
                <a:sym typeface="Roboto Serif"/>
              </a:rPr>
              <a:t> Steps</a:t>
            </a:r>
            <a:endParaRPr>
              <a:latin typeface="Roboto Serif"/>
              <a:ea typeface="Roboto Serif"/>
              <a:cs typeface="Roboto Serif"/>
              <a:sym typeface="Roboto Serif"/>
            </a:endParaRPr>
          </a:p>
        </p:txBody>
      </p:sp>
      <p:sp>
        <p:nvSpPr>
          <p:cNvPr id="111" name="Google Shape;111;p5"/>
          <p:cNvSpPr txBox="1"/>
          <p:nvPr>
            <p:ph idx="1" type="body"/>
          </p:nvPr>
        </p:nvSpPr>
        <p:spPr>
          <a:xfrm>
            <a:off x="914400" y="1592925"/>
            <a:ext cx="77724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40"/>
              <a:buNone/>
            </a:pPr>
            <a:r>
              <a:rPr b="1" lang="en-US" sz="2100">
                <a:latin typeface="Arial"/>
                <a:ea typeface="Arial"/>
                <a:cs typeface="Arial"/>
                <a:sym typeface="Arial"/>
              </a:rPr>
              <a:t>Splitting Date Column into Day,Month and Year</a:t>
            </a:r>
            <a:endParaRPr b="1" sz="2100">
              <a:latin typeface="Arial"/>
              <a:ea typeface="Arial"/>
              <a:cs typeface="Arial"/>
              <a:sym typeface="Arial"/>
            </a:endParaRPr>
          </a:p>
          <a:p>
            <a:pPr indent="-320040" lvl="0" marL="457200" rtl="0" algn="l">
              <a:lnSpc>
                <a:spcPct val="100000"/>
              </a:lnSpc>
              <a:spcBef>
                <a:spcPts val="360"/>
              </a:spcBef>
              <a:spcAft>
                <a:spcPts val="0"/>
              </a:spcAft>
              <a:buSzPts val="1440"/>
              <a:buFont typeface="Times New Roman"/>
              <a:buChar char="●"/>
            </a:pPr>
            <a:r>
              <a:rPr lang="en-US">
                <a:latin typeface="Arial"/>
                <a:ea typeface="Arial"/>
                <a:cs typeface="Arial"/>
                <a:sym typeface="Arial"/>
              </a:rPr>
              <a:t>The Date is present</a:t>
            </a:r>
            <a:r>
              <a:rPr b="1" lang="en-US">
                <a:latin typeface="Arial"/>
                <a:ea typeface="Arial"/>
                <a:cs typeface="Arial"/>
                <a:sym typeface="Arial"/>
              </a:rPr>
              <a:t> </a:t>
            </a:r>
            <a:r>
              <a:rPr lang="en-US">
                <a:latin typeface="Arial"/>
                <a:ea typeface="Arial"/>
                <a:cs typeface="Arial"/>
                <a:sym typeface="Arial"/>
              </a:rPr>
              <a:t>in the format (Month/Day/Year)</a:t>
            </a:r>
            <a:endParaRPr>
              <a:latin typeface="Arial"/>
              <a:ea typeface="Arial"/>
              <a:cs typeface="Arial"/>
              <a:sym typeface="Arial"/>
            </a:endParaRPr>
          </a:p>
          <a:p>
            <a:pPr indent="0" lvl="0" marL="457200" rtl="0" algn="l">
              <a:lnSpc>
                <a:spcPct val="100000"/>
              </a:lnSpc>
              <a:spcBef>
                <a:spcPts val="360"/>
              </a:spcBef>
              <a:spcAft>
                <a:spcPts val="0"/>
              </a:spcAft>
              <a:buSzPts val="1440"/>
              <a:buNone/>
            </a:pPr>
            <a:r>
              <a:t/>
            </a:r>
            <a:endParaRPr>
              <a:latin typeface="Arial"/>
              <a:ea typeface="Arial"/>
              <a:cs typeface="Arial"/>
              <a:sym typeface="Arial"/>
            </a:endParaRPr>
          </a:p>
          <a:p>
            <a:pPr indent="-320040" lvl="0" marL="457200" rtl="0" algn="l">
              <a:lnSpc>
                <a:spcPct val="100000"/>
              </a:lnSpc>
              <a:spcBef>
                <a:spcPts val="360"/>
              </a:spcBef>
              <a:spcAft>
                <a:spcPts val="0"/>
              </a:spcAft>
              <a:buSzPts val="1440"/>
              <a:buFont typeface="Noto Sans Symbols"/>
              <a:buChar char="●"/>
            </a:pPr>
            <a:r>
              <a:rPr lang="en-US">
                <a:latin typeface="Arial"/>
                <a:ea typeface="Arial"/>
                <a:cs typeface="Arial"/>
                <a:sym typeface="Arial"/>
              </a:rPr>
              <a:t>Using Split By Delimiter splitting the columns into three columns Day,Month and Year</a:t>
            </a:r>
            <a:endParaRPr>
              <a:latin typeface="Arial"/>
              <a:ea typeface="Arial"/>
              <a:cs typeface="Arial"/>
              <a:sym typeface="Arial"/>
            </a:endParaRPr>
          </a:p>
          <a:p>
            <a:pPr indent="0" lvl="0" marL="0" rtl="0" algn="l">
              <a:lnSpc>
                <a:spcPct val="100000"/>
              </a:lnSpc>
              <a:spcBef>
                <a:spcPts val="360"/>
              </a:spcBef>
              <a:spcAft>
                <a:spcPts val="0"/>
              </a:spcAft>
              <a:buSzPts val="1440"/>
              <a:buNone/>
            </a:pPr>
            <a:r>
              <a:t/>
            </a:r>
            <a:endParaRPr>
              <a:latin typeface="Arial"/>
              <a:ea typeface="Arial"/>
              <a:cs typeface="Arial"/>
              <a:sym typeface="Arial"/>
            </a:endParaRPr>
          </a:p>
          <a:p>
            <a:pPr indent="-320040" lvl="0" marL="457200" rtl="0" algn="l">
              <a:lnSpc>
                <a:spcPct val="100000"/>
              </a:lnSpc>
              <a:spcBef>
                <a:spcPts val="360"/>
              </a:spcBef>
              <a:spcAft>
                <a:spcPts val="0"/>
              </a:spcAft>
              <a:buSzPts val="1440"/>
              <a:buFont typeface="Noto Sans Symbols"/>
              <a:buChar char="●"/>
            </a:pPr>
            <a:r>
              <a:rPr lang="en-US">
                <a:latin typeface="Arial"/>
                <a:ea typeface="Arial"/>
                <a:cs typeface="Arial"/>
                <a:sym typeface="Arial"/>
              </a:rPr>
              <a:t>Here we used the delimiter as “/”</a:t>
            </a:r>
            <a:endParaRPr>
              <a:latin typeface="Arial"/>
              <a:ea typeface="Arial"/>
              <a:cs typeface="Arial"/>
              <a:sym typeface="Arial"/>
            </a:endParaRPr>
          </a:p>
          <a:p>
            <a:pPr indent="0" lvl="0" marL="0" rtl="0" algn="l">
              <a:lnSpc>
                <a:spcPct val="100000"/>
              </a:lnSpc>
              <a:spcBef>
                <a:spcPts val="360"/>
              </a:spcBef>
              <a:spcAft>
                <a:spcPts val="0"/>
              </a:spcAft>
              <a:buClr>
                <a:schemeClr val="dk1"/>
              </a:buClr>
              <a:buSzPts val="1440"/>
              <a:buNone/>
            </a:pPr>
            <a:r>
              <a:t/>
            </a:r>
            <a:endParaRPr b="1" sz="1800">
              <a:latin typeface="Arial"/>
              <a:ea typeface="Arial"/>
              <a:cs typeface="Arial"/>
              <a:sym typeface="Arial"/>
            </a:endParaRPr>
          </a:p>
          <a:p>
            <a:pPr indent="0" lvl="0" marL="0" rtl="0" algn="l">
              <a:lnSpc>
                <a:spcPct val="100000"/>
              </a:lnSpc>
              <a:spcBef>
                <a:spcPts val="360"/>
              </a:spcBef>
              <a:spcAft>
                <a:spcPts val="0"/>
              </a:spcAft>
              <a:buClr>
                <a:schemeClr val="dk1"/>
              </a:buClr>
              <a:buSzPts val="1440"/>
              <a:buNone/>
            </a:pPr>
            <a:r>
              <a:t/>
            </a:r>
            <a:endParaRPr b="1"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57200" y="-113128"/>
            <a:ext cx="8229600" cy="762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Arial"/>
                <a:ea typeface="Arial"/>
                <a:cs typeface="Arial"/>
                <a:sym typeface="Arial"/>
              </a:rPr>
              <a:t>Questions</a:t>
            </a:r>
            <a:endParaRPr>
              <a:latin typeface="Arial"/>
              <a:ea typeface="Arial"/>
              <a:cs typeface="Arial"/>
              <a:sym typeface="Arial"/>
            </a:endParaRPr>
          </a:p>
        </p:txBody>
      </p:sp>
      <p:sp>
        <p:nvSpPr>
          <p:cNvPr id="117" name="Google Shape;117;p4"/>
          <p:cNvSpPr txBox="1"/>
          <p:nvPr>
            <p:ph idx="1" type="body"/>
          </p:nvPr>
        </p:nvSpPr>
        <p:spPr>
          <a:xfrm>
            <a:off x="1091953" y="825623"/>
            <a:ext cx="8430116" cy="6303146"/>
          </a:xfrm>
          <a:prstGeom prst="rect">
            <a:avLst/>
          </a:prstGeom>
          <a:noFill/>
          <a:ln>
            <a:noFill/>
          </a:ln>
        </p:spPr>
        <p:txBody>
          <a:bodyPr anchorCtr="0" anchor="t" bIns="45700" lIns="91425" spcFirstLastPara="1" rIns="91425" wrap="square" tIns="45700">
            <a:noAutofit/>
          </a:bodyPr>
          <a:lstStyle/>
          <a:p>
            <a:pPr indent="-457200" lvl="0" marL="59436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How does the number of available shows vary across different countries on popular streaming platforms such as prime ?</a:t>
            </a:r>
            <a:endParaRPr sz="1050">
              <a:latin typeface="Arial"/>
              <a:ea typeface="Arial"/>
              <a:cs typeface="Arial"/>
              <a:sym typeface="Arial"/>
            </a:endParaRPr>
          </a:p>
          <a:p>
            <a:pPr indent="-457200" lvl="0" marL="59436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Visualize whether movies or TV shows have a higher number of shows in amazon prime?</a:t>
            </a:r>
            <a:endParaRPr sz="1050">
              <a:latin typeface="Arial"/>
              <a:ea typeface="Arial"/>
              <a:cs typeface="Arial"/>
              <a:sym typeface="Arial"/>
            </a:endParaRPr>
          </a:p>
          <a:p>
            <a:pPr indent="-457200" lvl="0" marL="59436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Visualize the total number of shows released each year on Amazon Prime?</a:t>
            </a:r>
            <a:endParaRPr/>
          </a:p>
          <a:p>
            <a:pPr indent="-457200" lvl="0" marL="59436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Visualize the total shows in amazon prime based on ratings</a:t>
            </a:r>
            <a:endParaRPr/>
          </a:p>
          <a:p>
            <a:pPr indent="-457200" lvl="0" marL="59436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Visualize the total shows based on genres </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Who are the top 10 directors with the highest number of shows directed?</a:t>
            </a:r>
            <a:endParaRPr sz="1050">
              <a:latin typeface="Arial"/>
              <a:ea typeface="Arial"/>
              <a:cs typeface="Arial"/>
              <a:sym typeface="Arial"/>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Analyze and Visualize the movie titles and their durations</a:t>
            </a:r>
            <a:endParaRPr sz="1050">
              <a:latin typeface="Arial"/>
              <a:ea typeface="Arial"/>
              <a:cs typeface="Arial"/>
              <a:sym typeface="Arial"/>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Visualize the count of movies based on genres </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Visualize the count of genres on movies and TV shows</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Visualize the type of shows across each countries</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Visualize the count of movies based on ratings</a:t>
            </a:r>
            <a:endParaRPr sz="1050">
              <a:latin typeface="Arial"/>
              <a:ea typeface="Arial"/>
              <a:cs typeface="Arial"/>
              <a:sym typeface="Arial"/>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How many titles are available by type (Movies vs TV Shows)?</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Which cast members appear in the most content?</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What is the release year trend for Amazon Prime content?</a:t>
            </a:r>
            <a:endParaRPr/>
          </a:p>
          <a:p>
            <a:pPr indent="-320040" lvl="0" marL="457200" rtl="0" algn="l">
              <a:lnSpc>
                <a:spcPct val="150000"/>
              </a:lnSpc>
              <a:spcBef>
                <a:spcPts val="360"/>
              </a:spcBef>
              <a:spcAft>
                <a:spcPts val="0"/>
              </a:spcAft>
              <a:buSzPts val="1440"/>
              <a:buFont typeface="Arial"/>
              <a:buAutoNum type="arabicPeriod"/>
            </a:pPr>
            <a:r>
              <a:rPr lang="en-US" sz="1050">
                <a:latin typeface="Arial"/>
                <a:ea typeface="Arial"/>
                <a:cs typeface="Arial"/>
                <a:sym typeface="Arial"/>
              </a:rPr>
              <a:t>   What are the top 10 longest-duration titles by genre?</a:t>
            </a:r>
            <a:endParaRPr/>
          </a:p>
          <a:p>
            <a:pPr indent="-320040" lvl="0" marL="457200" rtl="0" algn="l">
              <a:lnSpc>
                <a:spcPct val="150000"/>
              </a:lnSpc>
              <a:spcBef>
                <a:spcPts val="360"/>
              </a:spcBef>
              <a:spcAft>
                <a:spcPts val="0"/>
              </a:spcAft>
              <a:buSzPts val="1440"/>
              <a:buFont typeface="Arial"/>
              <a:buAutoNum type="arabicPeriod"/>
            </a:pPr>
            <a:r>
              <a:rPr lang="en-US" sz="1050">
                <a:solidFill>
                  <a:schemeClr val="dk1"/>
                </a:solidFill>
              </a:rPr>
              <a:t>   Visualize the number of movies containing titles as Nursery Rhymes</a:t>
            </a:r>
            <a:endParaRPr sz="1050">
              <a:solidFill>
                <a:schemeClr val="dk1"/>
              </a:solidFill>
            </a:endParaRPr>
          </a:p>
          <a:p>
            <a:pPr indent="-228600" lvl="0" marL="457200" rtl="0" algn="l">
              <a:lnSpc>
                <a:spcPct val="100000"/>
              </a:lnSpc>
              <a:spcBef>
                <a:spcPts val="360"/>
              </a:spcBef>
              <a:spcAft>
                <a:spcPts val="0"/>
              </a:spcAft>
              <a:buSzPts val="1440"/>
              <a:buFont typeface="Arial"/>
              <a:buNone/>
            </a:pPr>
            <a:r>
              <a:t/>
            </a:r>
            <a:endParaRPr b="1" sz="1050">
              <a:latin typeface="Arial"/>
              <a:ea typeface="Arial"/>
              <a:cs typeface="Arial"/>
              <a:sym typeface="Arial"/>
            </a:endParaRPr>
          </a:p>
          <a:p>
            <a:pPr indent="0" lvl="0" marL="0" rtl="0" algn="l">
              <a:lnSpc>
                <a:spcPct val="100000"/>
              </a:lnSpc>
              <a:spcBef>
                <a:spcPts val="360"/>
              </a:spcBef>
              <a:spcAft>
                <a:spcPts val="0"/>
              </a:spcAft>
              <a:buSzPts val="1440"/>
              <a:buFont typeface="Noto Sans Symbols"/>
              <a:buNone/>
            </a:pPr>
            <a:r>
              <a:t/>
            </a:r>
            <a:endParaRPr b="1" sz="1050">
              <a:latin typeface="Arial"/>
              <a:ea typeface="Arial"/>
              <a:cs typeface="Arial"/>
              <a:sym typeface="Arial"/>
            </a:endParaRPr>
          </a:p>
          <a:p>
            <a:pPr indent="-365760" lvl="0" marL="594360" rtl="0" algn="l">
              <a:lnSpc>
                <a:spcPct val="100000"/>
              </a:lnSpc>
              <a:spcBef>
                <a:spcPts val="360"/>
              </a:spcBef>
              <a:spcAft>
                <a:spcPts val="0"/>
              </a:spcAft>
              <a:buSzPts val="1440"/>
              <a:buFont typeface="Arial"/>
              <a:buNone/>
            </a:pPr>
            <a:r>
              <a:t/>
            </a:r>
            <a:endParaRPr sz="1050">
              <a:latin typeface="Arial"/>
              <a:ea typeface="Arial"/>
              <a:cs typeface="Arial"/>
              <a:sym typeface="Arial"/>
            </a:endParaRPr>
          </a:p>
          <a:p>
            <a:pPr indent="-365760" lvl="0" marL="594360" rtl="0" algn="l">
              <a:lnSpc>
                <a:spcPct val="100000"/>
              </a:lnSpc>
              <a:spcBef>
                <a:spcPts val="360"/>
              </a:spcBef>
              <a:spcAft>
                <a:spcPts val="0"/>
              </a:spcAft>
              <a:buSzPts val="1440"/>
              <a:buFont typeface="Arial"/>
              <a:buNone/>
            </a:pPr>
            <a:r>
              <a:t/>
            </a:r>
            <a:endParaRPr sz="1050">
              <a:latin typeface="Arial"/>
              <a:ea typeface="Arial"/>
              <a:cs typeface="Arial"/>
              <a:sym typeface="Arial"/>
            </a:endParaRPr>
          </a:p>
          <a:p>
            <a:pPr indent="-251459" lvl="0" marL="480060" rtl="0" algn="l">
              <a:lnSpc>
                <a:spcPct val="100000"/>
              </a:lnSpc>
              <a:spcBef>
                <a:spcPts val="360"/>
              </a:spcBef>
              <a:spcAft>
                <a:spcPts val="0"/>
              </a:spcAft>
              <a:buSzPts val="1440"/>
              <a:buFont typeface="Arial"/>
              <a:buNone/>
            </a:pPr>
            <a:r>
              <a:t/>
            </a:r>
            <a:endParaRPr b="1" sz="1050">
              <a:latin typeface="Arial"/>
              <a:ea typeface="Arial"/>
              <a:cs typeface="Arial"/>
              <a:sym typeface="Arial"/>
            </a:endParaRPr>
          </a:p>
          <a:p>
            <a:pPr indent="-251459" lvl="0" marL="480060" rtl="0" algn="l">
              <a:lnSpc>
                <a:spcPct val="100000"/>
              </a:lnSpc>
              <a:spcBef>
                <a:spcPts val="360"/>
              </a:spcBef>
              <a:spcAft>
                <a:spcPts val="0"/>
              </a:spcAft>
              <a:buSzPts val="1440"/>
              <a:buFont typeface="Arial"/>
              <a:buNone/>
            </a:pPr>
            <a:r>
              <a:t/>
            </a:r>
            <a:endParaRPr b="1" sz="1050">
              <a:latin typeface="Arial"/>
              <a:ea typeface="Arial"/>
              <a:cs typeface="Arial"/>
              <a:sym typeface="Arial"/>
            </a:endParaRPr>
          </a:p>
          <a:p>
            <a:pPr indent="-251459" lvl="0" marL="342900" rtl="0" algn="l">
              <a:lnSpc>
                <a:spcPct val="100000"/>
              </a:lnSpc>
              <a:spcBef>
                <a:spcPts val="360"/>
              </a:spcBef>
              <a:spcAft>
                <a:spcPts val="0"/>
              </a:spcAft>
              <a:buClr>
                <a:schemeClr val="dk1"/>
              </a:buClr>
              <a:buSzPts val="1440"/>
              <a:buFont typeface="Arial"/>
              <a:buNone/>
            </a:pPr>
            <a:r>
              <a:t/>
            </a:r>
            <a:endParaRPr b="1" sz="105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1030497" y="480257"/>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lang="en-US" sz="1800">
                <a:solidFill>
                  <a:schemeClr val="dk1"/>
                </a:solidFill>
              </a:rPr>
              <a:t>1. How does the number of available shows vary across different countries on popular streaming platforms such as amazon prime ?</a:t>
            </a:r>
            <a:br>
              <a:rPr lang="en-US" sz="1800">
                <a:solidFill>
                  <a:schemeClr val="dk1"/>
                </a:solidFill>
              </a:rPr>
            </a:br>
            <a:endParaRPr sz="1800">
              <a:solidFill>
                <a:schemeClr val="dk1"/>
              </a:solidFill>
            </a:endParaRPr>
          </a:p>
        </p:txBody>
      </p:sp>
      <p:pic>
        <p:nvPicPr>
          <p:cNvPr id="123" name="Google Shape;123;p6"/>
          <p:cNvPicPr preferRelativeResize="0"/>
          <p:nvPr/>
        </p:nvPicPr>
        <p:blipFill rotWithShape="1">
          <a:blip r:embed="rId3">
            <a:alphaModFix/>
          </a:blip>
          <a:srcRect b="0" l="0" r="0" t="0"/>
          <a:stretch/>
        </p:blipFill>
        <p:spPr>
          <a:xfrm>
            <a:off x="2690742" y="1534480"/>
            <a:ext cx="4909109" cy="2726802"/>
          </a:xfrm>
          <a:prstGeom prst="rect">
            <a:avLst/>
          </a:prstGeom>
          <a:noFill/>
          <a:ln>
            <a:noFill/>
          </a:ln>
        </p:spPr>
      </p:pic>
      <p:sp>
        <p:nvSpPr>
          <p:cNvPr id="124" name="Google Shape;124;p6"/>
          <p:cNvSpPr txBox="1"/>
          <p:nvPr/>
        </p:nvSpPr>
        <p:spPr>
          <a:xfrm>
            <a:off x="900755" y="5836627"/>
            <a:ext cx="792672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map depicts the number of Amazon devices per country. North America and Europe have the highest number of Amazon devices, followed by Asia and South America. Africa and Australia have the fewest Amazon devices.</a:t>
            </a:r>
            <a:endParaRPr b="0" i="0" sz="1600" u="none" cap="none" strike="noStrike">
              <a:solidFill>
                <a:srgbClr val="000000"/>
              </a:solidFill>
              <a:latin typeface="Arial"/>
              <a:ea typeface="Arial"/>
              <a:cs typeface="Arial"/>
              <a:sym typeface="Arial"/>
            </a:endParaRPr>
          </a:p>
        </p:txBody>
      </p:sp>
      <p:sp>
        <p:nvSpPr>
          <p:cNvPr id="125" name="Google Shape;125;p6"/>
          <p:cNvSpPr txBox="1"/>
          <p:nvPr/>
        </p:nvSpPr>
        <p:spPr>
          <a:xfrm>
            <a:off x="900755" y="4394447"/>
            <a:ext cx="7403289"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Shows_By_Country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SUMMARIZE(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'amazon_prime_titles'[country],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Shows", COUNT('amazon_prime_titles'[show_id]))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nvSpPr>
        <p:spPr>
          <a:xfrm>
            <a:off x="914400" y="53113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2. Visualize whether movies or TV shows have a higher number of shows in amazon prime?</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131" name="Google Shape;131;p8"/>
          <p:cNvPicPr preferRelativeResize="0"/>
          <p:nvPr/>
        </p:nvPicPr>
        <p:blipFill rotWithShape="1">
          <a:blip r:embed="rId3">
            <a:alphaModFix/>
          </a:blip>
          <a:srcRect b="0" l="0" r="0" t="0"/>
          <a:stretch/>
        </p:blipFill>
        <p:spPr>
          <a:xfrm>
            <a:off x="1929283" y="1177187"/>
            <a:ext cx="5927455" cy="3276266"/>
          </a:xfrm>
          <a:prstGeom prst="rect">
            <a:avLst/>
          </a:prstGeom>
          <a:noFill/>
          <a:ln>
            <a:noFill/>
          </a:ln>
        </p:spPr>
      </p:pic>
      <p:sp>
        <p:nvSpPr>
          <p:cNvPr id="132" name="Google Shape;132;p8"/>
          <p:cNvSpPr txBox="1"/>
          <p:nvPr/>
        </p:nvSpPr>
        <p:spPr>
          <a:xfrm>
            <a:off x="1030147" y="5681438"/>
            <a:ext cx="743094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Inference:</a:t>
            </a:r>
            <a:r>
              <a:rPr b="0" i="0" lang="en-US" sz="1600" u="none" cap="none" strike="noStrike">
                <a:solidFill>
                  <a:srgbClr val="000000"/>
                </a:solidFill>
                <a:latin typeface="Arial"/>
                <a:ea typeface="Arial"/>
                <a:cs typeface="Arial"/>
                <a:sym typeface="Arial"/>
              </a:rPr>
              <a:t>The pie chart indicates that Amazon primarily offers TV shows , with a significant majority (80.82%) of its content dedicated to movies. Movies constitute a smaller portion (19.18%) of the content library.</a:t>
            </a:r>
            <a:endParaRPr b="0" i="0" sz="1600" u="none" cap="none" strike="noStrike">
              <a:solidFill>
                <a:srgbClr val="000000"/>
              </a:solidFill>
              <a:latin typeface="Arial"/>
              <a:ea typeface="Arial"/>
              <a:cs typeface="Arial"/>
              <a:sym typeface="Arial"/>
            </a:endParaRPr>
          </a:p>
        </p:txBody>
      </p:sp>
      <p:sp>
        <p:nvSpPr>
          <p:cNvPr id="133" name="Google Shape;133;p8"/>
          <p:cNvSpPr txBox="1"/>
          <p:nvPr/>
        </p:nvSpPr>
        <p:spPr>
          <a:xfrm>
            <a:off x="1030147" y="4660777"/>
            <a:ext cx="751017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Shows_By_Type = SUMMARIZE( 'amazon_prime_titles', 'amazon_prime_titles'[type], "Number of Shows", COUNT('amazon_prime_titles'[show_id])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914400" y="531138"/>
            <a:ext cx="8229600" cy="114300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3.</a:t>
            </a:r>
            <a:r>
              <a:rPr b="0" i="0" lang="en-US" sz="1800" u="none" cap="none" strike="noStrike">
                <a:solidFill>
                  <a:schemeClr val="accent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Visualize the total number of shows released each year on Amazon Prime?</a:t>
            </a:r>
            <a:endParaRPr/>
          </a:p>
          <a:p>
            <a:pPr indent="0" lvl="0" marL="0" marR="0" rtl="0" algn="l">
              <a:lnSpc>
                <a:spcPct val="100000"/>
              </a:lnSpc>
              <a:spcBef>
                <a:spcPts val="0"/>
              </a:spcBef>
              <a:spcAft>
                <a:spcPts val="0"/>
              </a:spcAft>
              <a:buClr>
                <a:srgbClr val="000000"/>
              </a:buClr>
              <a:buSzPts val="14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139" name="Google Shape;139;p9"/>
          <p:cNvPicPr preferRelativeResize="0"/>
          <p:nvPr/>
        </p:nvPicPr>
        <p:blipFill rotWithShape="1">
          <a:blip r:embed="rId3">
            <a:alphaModFix/>
          </a:blip>
          <a:srcRect b="0" l="113" r="0" t="1822"/>
          <a:stretch/>
        </p:blipFill>
        <p:spPr>
          <a:xfrm>
            <a:off x="1006007" y="1331009"/>
            <a:ext cx="4258452" cy="3982917"/>
          </a:xfrm>
          <a:prstGeom prst="rect">
            <a:avLst/>
          </a:prstGeom>
          <a:noFill/>
          <a:ln>
            <a:noFill/>
          </a:ln>
        </p:spPr>
      </p:pic>
      <p:sp>
        <p:nvSpPr>
          <p:cNvPr id="140" name="Google Shape;140;p9"/>
          <p:cNvSpPr/>
          <p:nvPr/>
        </p:nvSpPr>
        <p:spPr>
          <a:xfrm>
            <a:off x="914400" y="5617872"/>
            <a:ext cx="8229600" cy="110799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Inference:</a:t>
            </a:r>
            <a:r>
              <a:rPr b="0" i="0" lang="en-US" sz="1600" u="none" cap="none" strike="noStrike">
                <a:solidFill>
                  <a:schemeClr val="dk1"/>
                </a:solidFill>
                <a:latin typeface="Arial"/>
                <a:ea typeface="Arial"/>
                <a:cs typeface="Arial"/>
                <a:sym typeface="Arial"/>
              </a:rPr>
              <a:t>The area chart indicates that the total number of releases for both movies and TV shows has increased each year, showing a consistent rise in the number of shows released annually.</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9"/>
          <p:cNvSpPr txBox="1"/>
          <p:nvPr/>
        </p:nvSpPr>
        <p:spPr>
          <a:xfrm>
            <a:off x="5379868" y="1509204"/>
            <a:ext cx="3391270"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DAX QUERY: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Number_of_Shows_By_Year = CALCULATE( COUNT('amazon_prime_titles'[show_id]), ALLEXCEPT('amazon_prime_titles', 'amazon_prime_titles'[release_year])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2013-12-25T07:56:38Z</dcterms:created>
  <dc:creator>Staff</dc:creator>
</cp:coreProperties>
</file>