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5" d="100"/>
          <a:sy n="15" d="100"/>
        </p:scale>
        <p:origin x="1668" y="10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DA3-4D53-A73A-848C39B438C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DA3-4D53-A73A-848C39B438C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DA3-4D53-A73A-848C39B438CE}"/>
            </c:ext>
          </c:extLst>
        </c:ser>
        <c:dLbls>
          <c:showLegendKey val="0"/>
          <c:showVal val="0"/>
          <c:showCatName val="0"/>
          <c:showSerName val="0"/>
          <c:showPercent val="0"/>
          <c:showBubbleSize val="0"/>
        </c:dLbls>
        <c:gapWidth val="150"/>
        <c:axId val="90757760"/>
        <c:axId val="93794688"/>
      </c:barChart>
      <c:catAx>
        <c:axId val="90757760"/>
        <c:scaling>
          <c:orientation val="minMax"/>
        </c:scaling>
        <c:delete val="0"/>
        <c:axPos val="b"/>
        <c:numFmt formatCode="General" sourceLinked="0"/>
        <c:majorTickMark val="out"/>
        <c:minorTickMark val="none"/>
        <c:tickLblPos val="nextTo"/>
        <c:crossAx val="93794688"/>
        <c:crosses val="autoZero"/>
        <c:auto val="1"/>
        <c:lblAlgn val="ctr"/>
        <c:lblOffset val="100"/>
        <c:noMultiLvlLbl val="0"/>
      </c:catAx>
      <c:valAx>
        <c:axId val="93794688"/>
        <c:scaling>
          <c:orientation val="minMax"/>
        </c:scaling>
        <c:delete val="0"/>
        <c:axPos val="l"/>
        <c:majorGridlines/>
        <c:numFmt formatCode="General" sourceLinked="1"/>
        <c:majorTickMark val="out"/>
        <c:minorTickMark val="none"/>
        <c:tickLblPos val="nextTo"/>
        <c:crossAx val="9075776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7/26/2020</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Template Provided By Genigraphics – 800.790.4001</a:t>
            </a:r>
          </a:p>
          <a:p>
            <a:pPr algn="ctr" eaLnBrk="1" hangingPunct="1"/>
            <a:r>
              <a:rPr lang="en-US" sz="72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John Smith, MD</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Jane Doe, PhD</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Frederick Jones, MD, PhD</a:t>
            </a:r>
            <a:r>
              <a:rPr lang="en-US" sz="4000" baseline="30000" dirty="0">
                <a:solidFill>
                  <a:schemeClr val="accent3">
                    <a:lumMod val="20000"/>
                    <a:lumOff val="80000"/>
                  </a:schemeClr>
                </a:solidFill>
                <a:latin typeface="+mn-lt"/>
              </a:rPr>
              <a:t>1,2</a:t>
            </a: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of Affiliation, </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Medical Center of Affiliation</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lnSpcReduction="10000"/>
          </a:bodyPr>
          <a:lstStyle/>
          <a:p>
            <a:pPr algn="ctr"/>
            <a:r>
              <a:rPr lang="en-US" sz="2800" dirty="0"/>
              <a:t>&lt;your name&gt;</a:t>
            </a:r>
          </a:p>
          <a:p>
            <a:pPr algn="ctr"/>
            <a:r>
              <a:rPr lang="en-US" sz="2800" dirty="0"/>
              <a:t>&lt;your organization&gt;</a:t>
            </a:r>
          </a:p>
          <a:p>
            <a:pPr algn="ctr"/>
            <a:r>
              <a:rPr lang="en-US" sz="2800" dirty="0"/>
              <a:t>Email:</a:t>
            </a:r>
          </a:p>
          <a:p>
            <a:pPr algn="ctr"/>
            <a:r>
              <a:rPr lang="en-US" sz="2800" dirty="0"/>
              <a:t>Website:</a:t>
            </a:r>
          </a:p>
          <a:p>
            <a:pPr algn="ctr"/>
            <a:r>
              <a:rPr lang="en-US" sz="2800" dirty="0"/>
              <a:t>Phone:</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Remember, the section headers you see here are just examples that we often see on posters. Feel free to change them, move them around, resize them, whatever suits your needs.</a:t>
            </a:r>
          </a:p>
          <a:p>
            <a:pPr eaLnBrk="1" hangingPunct="1"/>
            <a:endParaRPr lang="en-US" sz="3200" dirty="0">
              <a:latin typeface="Calibri" pitchFamily="34" charset="0"/>
            </a:endParaRPr>
          </a:p>
          <a:p>
            <a:pPr eaLnBrk="1" hangingPunct="1"/>
            <a:r>
              <a:rPr lang="en-US" sz="3200" dirty="0">
                <a:latin typeface="Calibri" pitchFamily="34" charset="0"/>
              </a:rPr>
              <a:t>Some other common headings we see:</a:t>
            </a:r>
          </a:p>
          <a:p>
            <a:pPr marL="457200" indent="-457200" eaLnBrk="1" hangingPunct="1">
              <a:buFont typeface="Arial" panose="020B0604020202020204" pitchFamily="34" charset="0"/>
              <a:buChar char="•"/>
            </a:pPr>
            <a:r>
              <a:rPr lang="en-US" sz="3200" dirty="0">
                <a:latin typeface="Calibri" pitchFamily="34" charset="0"/>
              </a:rPr>
              <a:t>Research Question</a:t>
            </a:r>
          </a:p>
          <a:p>
            <a:pPr marL="457200" indent="-457200" eaLnBrk="1" hangingPunct="1">
              <a:buFont typeface="Arial" panose="020B0604020202020204" pitchFamily="34" charset="0"/>
              <a:buChar char="•"/>
            </a:pPr>
            <a:r>
              <a:rPr lang="en-US" sz="3200" dirty="0">
                <a:latin typeface="Calibri" pitchFamily="34" charset="0"/>
              </a:rPr>
              <a:t>Background</a:t>
            </a:r>
          </a:p>
          <a:p>
            <a:pPr marL="457200" indent="-457200" eaLnBrk="1" hangingPunct="1">
              <a:buFont typeface="Arial" panose="020B0604020202020204" pitchFamily="34" charset="0"/>
              <a:buChar char="•"/>
            </a:pPr>
            <a:r>
              <a:rPr lang="en-US" sz="3200" dirty="0">
                <a:latin typeface="Calibri" pitchFamily="34" charset="0"/>
              </a:rPr>
              <a:t>Hypothesis</a:t>
            </a:r>
          </a:p>
          <a:p>
            <a:pPr marL="457200" indent="-457200" eaLnBrk="1" hangingPunct="1">
              <a:buFont typeface="Arial" panose="020B0604020202020204" pitchFamily="34" charset="0"/>
              <a:buChar char="•"/>
            </a:pPr>
            <a:r>
              <a:rPr lang="en-US" sz="3200" dirty="0">
                <a:latin typeface="Calibri" pitchFamily="34" charset="0"/>
              </a:rPr>
              <a:t>Procedure</a:t>
            </a:r>
          </a:p>
          <a:p>
            <a:pPr marL="457200" indent="-457200" eaLnBrk="1" hangingPunct="1">
              <a:buFont typeface="Arial" panose="020B0604020202020204" pitchFamily="34" charset="0"/>
              <a:buChar char="•"/>
            </a:pPr>
            <a:r>
              <a:rPr lang="en-US" sz="3200" dirty="0">
                <a:latin typeface="Calibri" pitchFamily="34" charset="0"/>
              </a:rPr>
              <a:t>Case Study</a:t>
            </a:r>
          </a:p>
          <a:p>
            <a:pPr marL="457200" indent="-457200" eaLnBrk="1" hangingPunct="1">
              <a:buFont typeface="Arial" panose="020B0604020202020204" pitchFamily="34" charset="0"/>
              <a:buChar char="•"/>
            </a:pPr>
            <a:r>
              <a:rPr lang="en-US" sz="3200" dirty="0">
                <a:latin typeface="Calibri" pitchFamily="34" charset="0"/>
              </a:rPr>
              <a:t>Data &amp; Analysis</a:t>
            </a:r>
          </a:p>
          <a:p>
            <a:pPr marL="457200" indent="-457200" eaLnBrk="1" hangingPunct="1">
              <a:buFont typeface="Arial" panose="020B0604020202020204" pitchFamily="34" charset="0"/>
              <a:buChar char="•"/>
            </a:pPr>
            <a:r>
              <a:rPr lang="en-US" sz="3200" dirty="0">
                <a:latin typeface="Calibri" pitchFamily="34" charset="0"/>
              </a:rPr>
              <a:t>Summary</a:t>
            </a:r>
          </a:p>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19907042"/>
              </p:ext>
            </p:extLst>
          </p:nvPr>
        </p:nvGraphicFramePr>
        <p:xfrm>
          <a:off x="11521440" y="22620774"/>
          <a:ext cx="10058400" cy="5439875"/>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r>
                        <a:rPr lang="en-US" sz="2700" dirty="0"/>
                        <a:t>Item</a:t>
                      </a:r>
                    </a:p>
                  </a:txBody>
                  <a:tcPr marL="121920" marR="121920" marT="34290" marB="34290" anchor="ctr"/>
                </a:tc>
                <a:tc>
                  <a:txBody>
                    <a:bodyPr/>
                    <a:lstStyle/>
                    <a:p>
                      <a:pPr algn="ctr"/>
                      <a:r>
                        <a:rPr lang="en-US" sz="2700" dirty="0"/>
                        <a:t>800</a:t>
                      </a:r>
                    </a:p>
                  </a:txBody>
                  <a:tcPr marL="121920" marR="121920" marT="34290" marB="34290" anchor="ctr"/>
                </a:tc>
                <a:tc>
                  <a:txBody>
                    <a:bodyPr/>
                    <a:lstStyle/>
                    <a:p>
                      <a:pPr algn="ctr"/>
                      <a:r>
                        <a:rPr lang="en-US" sz="2700" dirty="0"/>
                        <a:t>790</a:t>
                      </a:r>
                    </a:p>
                  </a:txBody>
                  <a:tcPr marL="121920" marR="121920" marT="34290" marB="34290" anchor="ctr"/>
                </a:tc>
                <a:tc>
                  <a:txBody>
                    <a:bodyPr/>
                    <a:lstStyle/>
                    <a:p>
                      <a:pPr algn="ctr"/>
                      <a:r>
                        <a:rPr lang="en-US" sz="2700" dirty="0"/>
                        <a:t>4001</a:t>
                      </a:r>
                    </a:p>
                  </a:txBody>
                  <a:tcPr marL="121920" marR="121920" marT="34290" marB="34290" anchor="ctr"/>
                </a:tc>
                <a:extLst>
                  <a:ext uri="{0D108BD9-81ED-4DB2-BD59-A6C34878D82A}">
                    <a16:rowId xmlns:a16="http://schemas.microsoft.com/office/drawing/2014/main" val="10001"/>
                  </a:ext>
                </a:extLst>
              </a:tr>
              <a:tr h="777125">
                <a:tc>
                  <a:txBody>
                    <a:bodyPr/>
                    <a:lstStyle/>
                    <a:p>
                      <a:r>
                        <a:rPr lang="en-US" sz="2700" dirty="0"/>
                        <a:t>Item</a:t>
                      </a:r>
                    </a:p>
                  </a:txBody>
                  <a:tcPr marL="121920" marR="121920" marT="34290" marB="34290" anchor="ctr"/>
                </a:tc>
                <a:tc>
                  <a:txBody>
                    <a:bodyPr/>
                    <a:lstStyle/>
                    <a:p>
                      <a:pPr algn="ctr"/>
                      <a:r>
                        <a:rPr lang="en-US" sz="2700" dirty="0"/>
                        <a:t>356</a:t>
                      </a:r>
                    </a:p>
                  </a:txBody>
                  <a:tcPr marL="121920" marR="121920" marT="34290" marB="34290" anchor="ctr"/>
                </a:tc>
                <a:tc>
                  <a:txBody>
                    <a:bodyPr/>
                    <a:lstStyle/>
                    <a:p>
                      <a:pPr algn="ctr"/>
                      <a:r>
                        <a:rPr lang="en-US" sz="2700" dirty="0"/>
                        <a:t>856</a:t>
                      </a:r>
                    </a:p>
                  </a:txBody>
                  <a:tcPr marL="121920" marR="121920" marT="34290" marB="34290" anchor="ctr"/>
                </a:tc>
                <a:tc>
                  <a:txBody>
                    <a:bodyPr/>
                    <a:lstStyle/>
                    <a:p>
                      <a:pPr algn="ctr"/>
                      <a:r>
                        <a:rPr lang="en-US" sz="2700" dirty="0"/>
                        <a:t>290</a:t>
                      </a:r>
                    </a:p>
                  </a:txBody>
                  <a:tcPr marL="121920" marR="121920" marT="34290" marB="34290" anchor="ctr"/>
                </a:tc>
                <a:extLst>
                  <a:ext uri="{0D108BD9-81ED-4DB2-BD59-A6C34878D82A}">
                    <a16:rowId xmlns:a16="http://schemas.microsoft.com/office/drawing/2014/main" val="10002"/>
                  </a:ext>
                </a:extLst>
              </a:tr>
              <a:tr h="777125">
                <a:tc>
                  <a:txBody>
                    <a:bodyPr/>
                    <a:lstStyle/>
                    <a:p>
                      <a:r>
                        <a:rPr lang="en-US" sz="2700" dirty="0"/>
                        <a:t>Item</a:t>
                      </a:r>
                    </a:p>
                  </a:txBody>
                  <a:tcPr marL="121920" marR="121920" marT="34290" marB="34290" anchor="ctr"/>
                </a:tc>
                <a:tc>
                  <a:txBody>
                    <a:bodyPr/>
                    <a:lstStyle/>
                    <a:p>
                      <a:pPr algn="ctr"/>
                      <a:r>
                        <a:rPr lang="en-US" sz="2700" dirty="0"/>
                        <a:t>228</a:t>
                      </a:r>
                    </a:p>
                  </a:txBody>
                  <a:tcPr marL="121920" marR="121920" marT="34290" marB="34290" anchor="ctr"/>
                </a:tc>
                <a:tc>
                  <a:txBody>
                    <a:bodyPr/>
                    <a:lstStyle/>
                    <a:p>
                      <a:pPr algn="ctr"/>
                      <a:r>
                        <a:rPr lang="en-US" sz="2700" dirty="0"/>
                        <a:t>134</a:t>
                      </a:r>
                    </a:p>
                  </a:txBody>
                  <a:tcPr marL="121920" marR="121920" marT="34290" marB="34290" anchor="ctr"/>
                </a:tc>
                <a:tc>
                  <a:txBody>
                    <a:bodyPr/>
                    <a:lstStyle/>
                    <a:p>
                      <a:pPr algn="ctr"/>
                      <a:r>
                        <a:rPr lang="en-US" sz="2700" dirty="0"/>
                        <a:t>238</a:t>
                      </a:r>
                    </a:p>
                  </a:txBody>
                  <a:tcPr marL="121920" marR="121920" marT="34290" marB="34290" anchor="ctr"/>
                </a:tc>
                <a:extLst>
                  <a:ext uri="{0D108BD9-81ED-4DB2-BD59-A6C34878D82A}">
                    <a16:rowId xmlns:a16="http://schemas.microsoft.com/office/drawing/2014/main" val="10003"/>
                  </a:ext>
                </a:extLst>
              </a:tr>
              <a:tr h="777125">
                <a:tc>
                  <a:txBody>
                    <a:bodyPr/>
                    <a:lstStyle/>
                    <a:p>
                      <a:r>
                        <a:rPr lang="en-US" sz="2700" dirty="0"/>
                        <a:t>Item</a:t>
                      </a:r>
                    </a:p>
                  </a:txBody>
                  <a:tcPr marL="121920" marR="121920" marT="34290" marB="34290" anchor="ctr"/>
                </a:tc>
                <a:tc>
                  <a:txBody>
                    <a:bodyPr/>
                    <a:lstStyle/>
                    <a:p>
                      <a:pPr algn="ctr"/>
                      <a:r>
                        <a:rPr lang="en-US" sz="2700" dirty="0"/>
                        <a:t>954</a:t>
                      </a:r>
                    </a:p>
                  </a:txBody>
                  <a:tcPr marL="121920" marR="121920" marT="34290" marB="34290" anchor="ctr"/>
                </a:tc>
                <a:tc>
                  <a:txBody>
                    <a:bodyPr/>
                    <a:lstStyle/>
                    <a:p>
                      <a:pPr algn="ctr"/>
                      <a:r>
                        <a:rPr lang="en-US" sz="2700" dirty="0"/>
                        <a:t>875</a:t>
                      </a:r>
                    </a:p>
                  </a:txBody>
                  <a:tcPr marL="121920" marR="121920" marT="34290" marB="34290" anchor="ctr"/>
                </a:tc>
                <a:tc>
                  <a:txBody>
                    <a:bodyPr/>
                    <a:lstStyle/>
                    <a:p>
                      <a:pPr algn="ctr"/>
                      <a:r>
                        <a:rPr lang="en-US" sz="2700" dirty="0"/>
                        <a:t>976</a:t>
                      </a:r>
                    </a:p>
                  </a:txBody>
                  <a:tcPr marL="121920" marR="121920" marT="34290" marB="34290" anchor="ctr"/>
                </a:tc>
                <a:extLst>
                  <a:ext uri="{0D108BD9-81ED-4DB2-BD59-A6C34878D82A}">
                    <a16:rowId xmlns:a16="http://schemas.microsoft.com/office/drawing/2014/main" val="10004"/>
                  </a:ext>
                </a:extLst>
              </a:tr>
              <a:tr h="777125">
                <a:tc>
                  <a:txBody>
                    <a:bodyPr/>
                    <a:lstStyle/>
                    <a:p>
                      <a:r>
                        <a:rPr lang="en-US" sz="2700" dirty="0"/>
                        <a:t>Item</a:t>
                      </a:r>
                    </a:p>
                  </a:txBody>
                  <a:tcPr marL="121920" marR="121920" marT="34290" marB="34290" anchor="ctr"/>
                </a:tc>
                <a:tc>
                  <a:txBody>
                    <a:bodyPr/>
                    <a:lstStyle/>
                    <a:p>
                      <a:pPr algn="ctr"/>
                      <a:r>
                        <a:rPr lang="en-US" sz="2700" dirty="0"/>
                        <a:t>324</a:t>
                      </a:r>
                    </a:p>
                  </a:txBody>
                  <a:tcPr marL="121920" marR="121920" marT="34290" marB="34290" anchor="ctr"/>
                </a:tc>
                <a:tc>
                  <a:txBody>
                    <a:bodyPr/>
                    <a:lstStyle/>
                    <a:p>
                      <a:pPr algn="ctr"/>
                      <a:r>
                        <a:rPr lang="en-US" sz="2700" dirty="0"/>
                        <a:t>325</a:t>
                      </a:r>
                    </a:p>
                  </a:txBody>
                  <a:tcPr marL="121920" marR="121920" marT="34290" marB="34290" anchor="ctr"/>
                </a:tc>
                <a:tc>
                  <a:txBody>
                    <a:bodyPr/>
                    <a:lstStyle/>
                    <a:p>
                      <a:pPr algn="ctr"/>
                      <a:r>
                        <a:rPr lang="en-US" sz="2700" dirty="0"/>
                        <a:t>301</a:t>
                      </a:r>
                    </a:p>
                  </a:txBody>
                  <a:tcPr marL="121920" marR="121920" marT="34290" marB="34290" anchor="ctr"/>
                </a:tc>
                <a:extLst>
                  <a:ext uri="{0D108BD9-81ED-4DB2-BD59-A6C34878D82A}">
                    <a16:rowId xmlns:a16="http://schemas.microsoft.com/office/drawing/2014/main" val="10005"/>
                  </a:ext>
                </a:extLst>
              </a:tr>
              <a:tr h="777125">
                <a:tc>
                  <a:txBody>
                    <a:bodyPr/>
                    <a:lstStyle/>
                    <a:p>
                      <a:r>
                        <a:rPr lang="en-US" sz="2700" dirty="0"/>
                        <a:t>Item</a:t>
                      </a:r>
                    </a:p>
                  </a:txBody>
                  <a:tcPr marL="121920" marR="121920" marT="34290" marB="34290" anchor="ctr"/>
                </a:tc>
                <a:tc>
                  <a:txBody>
                    <a:bodyPr/>
                    <a:lstStyle/>
                    <a:p>
                      <a:pPr algn="ctr"/>
                      <a:r>
                        <a:rPr lang="en-US" sz="2700" dirty="0"/>
                        <a:t>199</a:t>
                      </a:r>
                    </a:p>
                  </a:txBody>
                  <a:tcPr marL="121920" marR="121920" marT="34290" marB="34290" anchor="ctr"/>
                </a:tc>
                <a:tc>
                  <a:txBody>
                    <a:bodyPr/>
                    <a:lstStyle/>
                    <a:p>
                      <a:pPr algn="ctr"/>
                      <a:r>
                        <a:rPr lang="en-US" sz="2700" dirty="0"/>
                        <a:t>137</a:t>
                      </a:r>
                    </a:p>
                  </a:txBody>
                  <a:tcPr marL="121920" marR="121920" marT="34290" marB="34290" anchor="ctr"/>
                </a:tc>
                <a:tc>
                  <a:txBody>
                    <a:bodyPr/>
                    <a:lstStyle/>
                    <a:p>
                      <a:pPr algn="ctr"/>
                      <a:r>
                        <a:rPr lang="en-US" sz="2700" dirty="0"/>
                        <a:t>186</a:t>
                      </a:r>
                    </a:p>
                  </a:txBody>
                  <a:tcPr marL="121920" marR="121920" marT="34290" marB="34290"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280160" y="14173200"/>
            <a:ext cx="9144000" cy="1357290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and the layout is for use as a Tri-Fold poster. </a:t>
            </a:r>
          </a:p>
          <a:p>
            <a:pPr eaLnBrk="1" hangingPunct="1"/>
            <a:endParaRPr lang="en-US" sz="3200" dirty="0">
              <a:latin typeface="+mn-lt"/>
            </a:endParaRPr>
          </a:p>
          <a:p>
            <a:pPr eaLnBrk="1" hangingPunct="1"/>
            <a:r>
              <a:rPr lang="en-US" sz="3200" dirty="0">
                <a:latin typeface="+mn-lt"/>
              </a:rPr>
              <a:t>The poster is designed to fold at 12” in from the sides so it can be stored or shipped at 36” high by 24” wide. The folds align precisely in between the columns. </a:t>
            </a: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5910" y="8458138"/>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88110" y="8458200"/>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172373" y="11513095"/>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26344571" y="11513095"/>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1521440" y="22067536"/>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2880648098"/>
              </p:ext>
            </p:extLst>
          </p:nvPr>
        </p:nvGraphicFramePr>
        <p:xfrm>
          <a:off x="22402800" y="22707600"/>
          <a:ext cx="9921240" cy="5410200"/>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402800" y="22067536"/>
            <a:ext cx="375670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4573154"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3639312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a:bodyPr>
          <a:lstStyle/>
          <a:p>
            <a:pPr algn="ctr"/>
            <a:r>
              <a:rPr lang="en-US" sz="2800" dirty="0"/>
              <a:t>Acknowledgements text goes here.</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32316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Future Directions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is Calibri 32pt and is easily read up to 5 feet away on a 36x48 poster.</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998</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Dileka Gunawardana</cp:lastModifiedBy>
  <cp:revision>99</cp:revision>
  <cp:lastPrinted>2013-02-12T02:21:55Z</cp:lastPrinted>
  <dcterms:created xsi:type="dcterms:W3CDTF">2013-02-10T21:14:48Z</dcterms:created>
  <dcterms:modified xsi:type="dcterms:W3CDTF">2020-07-27T02:31:49Z</dcterms:modified>
</cp:coreProperties>
</file>