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3fc8f1f3ac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fc8f1f3a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Problem Definition &amp; Motivation</a:t>
            </a:r>
            <a:endParaRPr/>
          </a:p>
          <a:p>
            <a:pPr indent="0" lvl="0" marL="0">
              <a:spcBef>
                <a:spcPts val="0"/>
              </a:spcBef>
              <a:spcAft>
                <a:spcPts val="0"/>
              </a:spcAft>
              <a:buNone/>
            </a:pPr>
            <a:r>
              <a:rPr lang="en-GB"/>
              <a:t>The students have clearly identified the problem. The motivation to solve the problem is clear. The problem is conveyed in a well understandable manner.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3fc8f1f3ac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fc8f1f3a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Problem Definition &amp; Motivation</a:t>
            </a:r>
            <a:endParaRPr/>
          </a:p>
          <a:p>
            <a:pPr indent="0" lvl="0" marL="0" rtl="0">
              <a:spcBef>
                <a:spcPts val="0"/>
              </a:spcBef>
              <a:spcAft>
                <a:spcPts val="0"/>
              </a:spcAft>
              <a:buNone/>
            </a:pPr>
            <a:r>
              <a:rPr lang="en-GB"/>
              <a:t>The students have clearly identified the problem. The motivation to solve the problem is clear. The problem is conveyed in a well understandable manner.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3fc8f1f3ac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fc8f1f3ac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Problem Definition &amp; Motivation</a:t>
            </a:r>
            <a:endParaRPr/>
          </a:p>
          <a:p>
            <a:pPr indent="0" lvl="0" marL="0" rtl="0">
              <a:spcBef>
                <a:spcPts val="0"/>
              </a:spcBef>
              <a:spcAft>
                <a:spcPts val="0"/>
              </a:spcAft>
              <a:buNone/>
            </a:pPr>
            <a:r>
              <a:rPr lang="en-GB"/>
              <a:t>The students have clearly identified the problem. The motivation to solve the problem is clear. The problem is conveyed in a well understandable manner.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3fc8f1f3ac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fc8f1f3ac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Problem Definition &amp; Motivation</a:t>
            </a:r>
            <a:endParaRPr/>
          </a:p>
          <a:p>
            <a:pPr indent="0" lvl="0" marL="0" rtl="0">
              <a:spcBef>
                <a:spcPts val="0"/>
              </a:spcBef>
              <a:spcAft>
                <a:spcPts val="0"/>
              </a:spcAft>
              <a:buNone/>
            </a:pPr>
            <a:r>
              <a:rPr lang="en-GB"/>
              <a:t>The students have clearly identified the problem. The motivation to solve the problem is clear. The problem is conveyed in a well understandable manner.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3fc8f1f3ac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fc8f1f3ac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Problem Definition &amp; Motivation</a:t>
            </a:r>
            <a:endParaRPr/>
          </a:p>
          <a:p>
            <a:pPr indent="0" lvl="0" marL="0" rtl="0">
              <a:spcBef>
                <a:spcPts val="0"/>
              </a:spcBef>
              <a:spcAft>
                <a:spcPts val="0"/>
              </a:spcAft>
              <a:buNone/>
            </a:pPr>
            <a:r>
              <a:rPr lang="en-GB"/>
              <a:t>The students have clearly identified the problem. The motivation to solve the problem is clear. The problem is conveyed in a well understandable manner.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3fc8f1f3ac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fc8f1f3ac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Problem Definition &amp; Motivation</a:t>
            </a:r>
            <a:endParaRPr/>
          </a:p>
          <a:p>
            <a:pPr indent="0" lvl="0" marL="0" rtl="0">
              <a:spcBef>
                <a:spcPts val="0"/>
              </a:spcBef>
              <a:spcAft>
                <a:spcPts val="0"/>
              </a:spcAft>
              <a:buNone/>
            </a:pPr>
            <a:r>
              <a:rPr lang="en-GB"/>
              <a:t>The students have clearly identified the problem. The motivation to solve the problem is clear. The problem is conveyed in a well understandable manner.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GB"/>
              <a:t>                CS-4622 </a:t>
            </a:r>
            <a:endParaRPr/>
          </a:p>
          <a:p>
            <a:pPr indent="0" lvl="0" marL="0">
              <a:spcBef>
                <a:spcPts val="0"/>
              </a:spcBef>
              <a:spcAft>
                <a:spcPts val="0"/>
              </a:spcAft>
              <a:buNone/>
            </a:pPr>
            <a:r>
              <a:rPr lang="en-GB"/>
              <a:t>        Final Presentation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GB"/>
              <a:t>Problem</a:t>
            </a:r>
            <a:endParaRPr/>
          </a:p>
        </p:txBody>
      </p:sp>
      <p:sp>
        <p:nvSpPr>
          <p:cNvPr id="73" name="Google Shape;73;p1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68300" lvl="0" marL="457200" rtl="0" algn="just">
              <a:lnSpc>
                <a:spcPct val="100000"/>
              </a:lnSpc>
              <a:spcBef>
                <a:spcPts val="0"/>
              </a:spcBef>
              <a:spcAft>
                <a:spcPts val="0"/>
              </a:spcAft>
              <a:buClr>
                <a:srgbClr val="000000"/>
              </a:buClr>
              <a:buSzPts val="2200"/>
              <a:buChar char="●"/>
            </a:pPr>
            <a:r>
              <a:rPr lang="en-GB" sz="2200">
                <a:solidFill>
                  <a:srgbClr val="000000"/>
                </a:solidFill>
              </a:rPr>
              <a:t>Dengue virus is a mosquito-borne disease that occurs in tropical and subtropical parts of the world. </a:t>
            </a:r>
            <a:endParaRPr sz="2200">
              <a:solidFill>
                <a:srgbClr val="000000"/>
              </a:solidFill>
            </a:endParaRPr>
          </a:p>
          <a:p>
            <a:pPr indent="-368300" lvl="0" marL="457200" rtl="0" algn="just">
              <a:lnSpc>
                <a:spcPct val="100000"/>
              </a:lnSpc>
              <a:spcBef>
                <a:spcPts val="0"/>
              </a:spcBef>
              <a:spcAft>
                <a:spcPts val="0"/>
              </a:spcAft>
              <a:buClr>
                <a:srgbClr val="000000"/>
              </a:buClr>
              <a:buSzPts val="2200"/>
              <a:buChar char="●"/>
            </a:pPr>
            <a:r>
              <a:rPr lang="en-GB" sz="2200">
                <a:solidFill>
                  <a:srgbClr val="000000"/>
                </a:solidFill>
              </a:rPr>
              <a:t>The goal of the project was to predict the number of dengue cases each week in San Juan, Puerto Rico and Iquitos.</a:t>
            </a:r>
            <a:endParaRPr sz="2200">
              <a:solidFill>
                <a:srgbClr val="000000"/>
              </a:solidFill>
            </a:endParaRPr>
          </a:p>
          <a:p>
            <a:pPr indent="-368300" lvl="0" marL="457200" rtl="0" algn="just">
              <a:lnSpc>
                <a:spcPct val="100000"/>
              </a:lnSpc>
              <a:spcBef>
                <a:spcPts val="0"/>
              </a:spcBef>
              <a:spcAft>
                <a:spcPts val="0"/>
              </a:spcAft>
              <a:buClr>
                <a:srgbClr val="000000"/>
              </a:buClr>
              <a:buSzPts val="2200"/>
              <a:buChar char="●"/>
            </a:pPr>
            <a:r>
              <a:rPr lang="en-GB" sz="2200">
                <a:solidFill>
                  <a:srgbClr val="000000"/>
                </a:solidFill>
                <a:highlight>
                  <a:srgbClr val="FFFFFF"/>
                </a:highlight>
              </a:rPr>
              <a:t>The predicted results help in giving an understanding of the relationship between climate and dengue dynamics, thus improving the research initiatives and the resource allocation to help fight life-threatening pandemics</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GB"/>
              <a:t>Motivation</a:t>
            </a:r>
            <a:endParaRPr/>
          </a:p>
        </p:txBody>
      </p:sp>
      <p:sp>
        <p:nvSpPr>
          <p:cNvPr id="79" name="Google Shape;79;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68300" lvl="0" marL="457200" rtl="0" algn="just">
              <a:lnSpc>
                <a:spcPct val="100000"/>
              </a:lnSpc>
              <a:spcBef>
                <a:spcPts val="0"/>
              </a:spcBef>
              <a:spcAft>
                <a:spcPts val="0"/>
              </a:spcAft>
              <a:buClr>
                <a:srgbClr val="000000"/>
              </a:buClr>
              <a:buSzPts val="2200"/>
              <a:buChar char="●"/>
            </a:pPr>
            <a:r>
              <a:rPr lang="en-GB" sz="2200">
                <a:solidFill>
                  <a:srgbClr val="000000"/>
                </a:solidFill>
                <a:highlight>
                  <a:srgbClr val="FFFFFF"/>
                </a:highlight>
              </a:rPr>
              <a:t>I</a:t>
            </a:r>
            <a:r>
              <a:rPr lang="en-GB" sz="2200">
                <a:solidFill>
                  <a:srgbClr val="000000"/>
                </a:solidFill>
                <a:highlight>
                  <a:srgbClr val="FFFFFF"/>
                </a:highlight>
              </a:rPr>
              <a:t>mproving the research initiatives and the resource allocation to help fight life-threatening pandemics</a:t>
            </a:r>
            <a:endParaRPr sz="2200">
              <a:solidFill>
                <a:srgbClr val="000000"/>
              </a:solidFill>
              <a:highlight>
                <a:srgbClr val="FFFFFF"/>
              </a:highlight>
            </a:endParaRPr>
          </a:p>
          <a:p>
            <a:pPr indent="-368300" lvl="0" marL="457200" rtl="0" algn="just">
              <a:lnSpc>
                <a:spcPct val="100000"/>
              </a:lnSpc>
              <a:spcBef>
                <a:spcPts val="0"/>
              </a:spcBef>
              <a:spcAft>
                <a:spcPts val="0"/>
              </a:spcAft>
              <a:buClr>
                <a:srgbClr val="000000"/>
              </a:buClr>
              <a:buSzPts val="2200"/>
              <a:buChar char="●"/>
            </a:pPr>
            <a:r>
              <a:rPr lang="en-GB" sz="2200">
                <a:solidFill>
                  <a:srgbClr val="000000"/>
                </a:solidFill>
                <a:highlight>
                  <a:srgbClr val="FFFFFF"/>
                </a:highlight>
              </a:rPr>
              <a:t>Write code to save lives</a:t>
            </a:r>
            <a:endParaRPr sz="2200">
              <a:solidFill>
                <a:srgbClr val="000000"/>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GB"/>
              <a:t>Methodology</a:t>
            </a:r>
            <a:endParaRPr/>
          </a:p>
        </p:txBody>
      </p:sp>
      <p:sp>
        <p:nvSpPr>
          <p:cNvPr id="85" name="Google Shape;85;p16"/>
          <p:cNvSpPr txBox="1"/>
          <p:nvPr>
            <p:ph idx="4294967295" type="body"/>
          </p:nvPr>
        </p:nvSpPr>
        <p:spPr>
          <a:xfrm>
            <a:off x="235950" y="865225"/>
            <a:ext cx="8222100" cy="27102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Clr>
                <a:srgbClr val="000000"/>
              </a:buClr>
              <a:buSzPts val="1100"/>
              <a:buChar char="●"/>
            </a:pPr>
            <a:r>
              <a:rPr lang="en-GB" sz="1100">
                <a:solidFill>
                  <a:srgbClr val="000000"/>
                </a:solidFill>
              </a:rPr>
              <a:t>We first visualized the dataset in order to know the size and dimensionalities.</a:t>
            </a:r>
            <a:endParaRPr sz="1100">
              <a:solidFill>
                <a:srgbClr val="000000"/>
              </a:solidFill>
            </a:endParaRPr>
          </a:p>
          <a:p>
            <a:pPr indent="-298450" lvl="0" marL="457200" rtl="0">
              <a:spcBef>
                <a:spcPts val="0"/>
              </a:spcBef>
              <a:spcAft>
                <a:spcPts val="0"/>
              </a:spcAft>
              <a:buClr>
                <a:srgbClr val="000000"/>
              </a:buClr>
              <a:buSzPts val="1100"/>
              <a:buChar char="●"/>
            </a:pPr>
            <a:r>
              <a:rPr lang="en-GB" sz="1100">
                <a:solidFill>
                  <a:srgbClr val="000000"/>
                </a:solidFill>
              </a:rPr>
              <a:t>Then we filled the missing data values using the preceding values  rather than  mean of the column to ensure the trend of data is not harmed.</a:t>
            </a:r>
            <a:endParaRPr sz="1100">
              <a:solidFill>
                <a:srgbClr val="000000"/>
              </a:solidFill>
            </a:endParaRPr>
          </a:p>
          <a:p>
            <a:pPr indent="-298450" lvl="0" marL="457200" rtl="0">
              <a:spcBef>
                <a:spcPts val="0"/>
              </a:spcBef>
              <a:spcAft>
                <a:spcPts val="0"/>
              </a:spcAft>
              <a:buClr>
                <a:srgbClr val="000000"/>
              </a:buClr>
              <a:buSzPts val="1100"/>
              <a:buChar char="●"/>
            </a:pPr>
            <a:r>
              <a:rPr lang="en-GB" sz="1100">
                <a:solidFill>
                  <a:srgbClr val="000000"/>
                </a:solidFill>
              </a:rPr>
              <a:t>As the next step, we smoothed the data in order to reduce noise.</a:t>
            </a:r>
            <a:endParaRPr sz="1100">
              <a:solidFill>
                <a:srgbClr val="000000"/>
              </a:solidFill>
            </a:endParaRPr>
          </a:p>
          <a:p>
            <a:pPr indent="-298450" lvl="0" marL="457200" rtl="0">
              <a:spcBef>
                <a:spcPts val="0"/>
              </a:spcBef>
              <a:spcAft>
                <a:spcPts val="0"/>
              </a:spcAft>
              <a:buClr>
                <a:srgbClr val="000000"/>
              </a:buClr>
              <a:buSzPts val="1100"/>
              <a:buChar char="●"/>
            </a:pPr>
            <a:r>
              <a:rPr lang="en-GB" sz="1100">
                <a:solidFill>
                  <a:srgbClr val="000000"/>
                </a:solidFill>
              </a:rPr>
              <a:t>Then we normalized the data in order to give the same priority when fitting to the model.</a:t>
            </a:r>
            <a:endParaRPr sz="1100">
              <a:solidFill>
                <a:srgbClr val="000000"/>
              </a:solidFill>
            </a:endParaRPr>
          </a:p>
          <a:p>
            <a:pPr indent="-298450" lvl="0" marL="457200" rtl="0">
              <a:spcBef>
                <a:spcPts val="0"/>
              </a:spcBef>
              <a:spcAft>
                <a:spcPts val="0"/>
              </a:spcAft>
              <a:buClr>
                <a:srgbClr val="000000"/>
              </a:buClr>
              <a:buSzPts val="1100"/>
              <a:buChar char="●"/>
            </a:pPr>
            <a:r>
              <a:rPr lang="en-GB" sz="1100">
                <a:solidFill>
                  <a:srgbClr val="000000"/>
                </a:solidFill>
              </a:rPr>
              <a:t>Then we used correlation matrix and identified that station_avg_temp_c, reanalysis_dew_point_temp_k and eanalysis_specific_humidity_g_per_kg to be the mostly correlated features with the number of patients. Since there were two cities, the correlated features differed. Therefore, we created multiple models such that one model per city.</a:t>
            </a:r>
            <a:endParaRPr sz="1100">
              <a:solidFill>
                <a:srgbClr val="000000"/>
              </a:solidFill>
            </a:endParaRPr>
          </a:p>
          <a:p>
            <a:pPr indent="-298450" lvl="0" marL="457200" rtl="0" algn="just">
              <a:spcBef>
                <a:spcPts val="0"/>
              </a:spcBef>
              <a:spcAft>
                <a:spcPts val="0"/>
              </a:spcAft>
              <a:buClr>
                <a:srgbClr val="000000"/>
              </a:buClr>
              <a:buSzPts val="1100"/>
              <a:buChar char="●"/>
            </a:pPr>
            <a:r>
              <a:rPr lang="en-GB" sz="1100">
                <a:solidFill>
                  <a:srgbClr val="000000"/>
                </a:solidFill>
              </a:rPr>
              <a:t>Since the k-fold method iterates through the whole dataset and removes the possibility of important data points being neglected as test data, we implemented the k-fold method of cross-validation.</a:t>
            </a:r>
            <a:endParaRPr sz="1100">
              <a:solidFill>
                <a:srgbClr val="000000"/>
              </a:solidFill>
            </a:endParaRPr>
          </a:p>
          <a:p>
            <a:pPr indent="-298450" lvl="0" marL="457200" rtl="0">
              <a:spcBef>
                <a:spcPts val="0"/>
              </a:spcBef>
              <a:spcAft>
                <a:spcPts val="0"/>
              </a:spcAft>
              <a:buClr>
                <a:srgbClr val="000000"/>
              </a:buClr>
              <a:buSzPts val="1100"/>
              <a:buChar char="●"/>
            </a:pPr>
            <a:r>
              <a:rPr lang="en-GB" sz="1100">
                <a:solidFill>
                  <a:srgbClr val="000000"/>
                </a:solidFill>
              </a:rPr>
              <a:t>Then we engineered new features. Since the data set was in a time series, we used moving averages with different window sizes in different models to detect seasonal changes in the two cities. The obtained the best result by using 52 as the window size.</a:t>
            </a:r>
            <a:endParaRPr sz="1100">
              <a:solidFill>
                <a:srgbClr val="000000"/>
              </a:solidFill>
            </a:endParaRPr>
          </a:p>
          <a:p>
            <a:pPr indent="-298450" lvl="0" marL="457200" rtl="0" algn="just">
              <a:spcBef>
                <a:spcPts val="0"/>
              </a:spcBef>
              <a:spcAft>
                <a:spcPts val="0"/>
              </a:spcAft>
              <a:buClr>
                <a:srgbClr val="000000"/>
              </a:buClr>
              <a:buSzPts val="1100"/>
              <a:buChar char="●"/>
            </a:pPr>
            <a:r>
              <a:rPr lang="en-GB" sz="1100">
                <a:solidFill>
                  <a:srgbClr val="000000"/>
                </a:solidFill>
              </a:rPr>
              <a:t>The Linear Regression model outperformed all the other models that we created. Therefore, we kept on improving the Linear Regression model.</a:t>
            </a:r>
            <a:endParaRPr sz="1100">
              <a:solidFill>
                <a:srgbClr val="000000"/>
              </a:solidFill>
            </a:endParaRPr>
          </a:p>
          <a:p>
            <a:pPr indent="-298450" lvl="0" marL="457200" rtl="0" algn="just">
              <a:spcBef>
                <a:spcPts val="0"/>
              </a:spcBef>
              <a:spcAft>
                <a:spcPts val="0"/>
              </a:spcAft>
              <a:buClr>
                <a:srgbClr val="000000"/>
              </a:buClr>
              <a:buSzPts val="1100"/>
              <a:buChar char="●"/>
            </a:pPr>
            <a:r>
              <a:rPr lang="en-GB" sz="1100">
                <a:solidFill>
                  <a:srgbClr val="000000"/>
                </a:solidFill>
              </a:rPr>
              <a:t>Since climate changes (rainy season, high temperatures) affect the spread of dengue, we initially created the model using the month of the week as the only feature. Then we converted it to a hot vector.</a:t>
            </a:r>
            <a:endParaRPr sz="1100">
              <a:solidFill>
                <a:srgbClr val="000000"/>
              </a:solidFill>
            </a:endParaRPr>
          </a:p>
          <a:p>
            <a:pPr indent="-298450" lvl="0" marL="457200" rtl="0" algn="just">
              <a:spcBef>
                <a:spcPts val="0"/>
              </a:spcBef>
              <a:spcAft>
                <a:spcPts val="0"/>
              </a:spcAft>
              <a:buClr>
                <a:srgbClr val="000000"/>
              </a:buClr>
              <a:buSzPts val="1100"/>
              <a:buChar char="●"/>
            </a:pPr>
            <a:r>
              <a:rPr lang="en-GB" sz="1100">
                <a:solidFill>
                  <a:srgbClr val="000000"/>
                </a:solidFill>
              </a:rPr>
              <a:t>With a close inspection, we observed that in San Juan, when an outbreak of Dengue occurs, the number of cases was significantly higher than the average number of patients detected. Moreover, it was observed that the trend continues for at least 5 weeks. Based on this observation, we embedded this feature in our final model.</a:t>
            </a:r>
            <a:endParaRPr>
              <a:solidFill>
                <a:srgbClr val="000000"/>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GB"/>
              <a:t>Results</a:t>
            </a:r>
            <a:endParaRPr/>
          </a:p>
        </p:txBody>
      </p:sp>
      <p:pic>
        <p:nvPicPr>
          <p:cNvPr id="91" name="Google Shape;91;p17"/>
          <p:cNvPicPr preferRelativeResize="0"/>
          <p:nvPr/>
        </p:nvPicPr>
        <p:blipFill>
          <a:blip r:embed="rId3">
            <a:alphaModFix/>
          </a:blip>
          <a:stretch>
            <a:fillRect/>
          </a:stretch>
        </p:blipFill>
        <p:spPr>
          <a:xfrm>
            <a:off x="2871788" y="1438275"/>
            <a:ext cx="3400425" cy="2266950"/>
          </a:xfrm>
          <a:prstGeom prst="rect">
            <a:avLst/>
          </a:prstGeom>
          <a:noFill/>
          <a:ln>
            <a:noFill/>
          </a:ln>
        </p:spPr>
      </p:pic>
      <p:pic>
        <p:nvPicPr>
          <p:cNvPr id="92" name="Google Shape;92;p17"/>
          <p:cNvPicPr preferRelativeResize="0"/>
          <p:nvPr/>
        </p:nvPicPr>
        <p:blipFill>
          <a:blip r:embed="rId4">
            <a:alphaModFix/>
          </a:blip>
          <a:stretch>
            <a:fillRect/>
          </a:stretch>
        </p:blipFill>
        <p:spPr>
          <a:xfrm>
            <a:off x="6931775" y="2171375"/>
            <a:ext cx="1546350" cy="2458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GB"/>
              <a:t>Analysis</a:t>
            </a:r>
            <a:endParaRPr/>
          </a:p>
        </p:txBody>
      </p:sp>
      <p:sp>
        <p:nvSpPr>
          <p:cNvPr id="98" name="Google Shape;98;p18"/>
          <p:cNvSpPr txBox="1"/>
          <p:nvPr>
            <p:ph idx="4294967295" type="body"/>
          </p:nvPr>
        </p:nvSpPr>
        <p:spPr>
          <a:xfrm>
            <a:off x="235950" y="865225"/>
            <a:ext cx="8222100" cy="27102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Clr>
                <a:srgbClr val="000000"/>
              </a:buClr>
              <a:buSzPts val="1100"/>
              <a:buChar char="●"/>
            </a:pPr>
            <a:r>
              <a:rPr lang="en-GB" sz="1100">
                <a:solidFill>
                  <a:srgbClr val="000000"/>
                </a:solidFill>
              </a:rPr>
              <a:t>Negative Binomial model didn’t give much performance as it is suitable to predict distributions which are highly skewed. Since the patient distribution against each week was not skewed, higher MAE could be observed when Negative Binomial model was used. </a:t>
            </a:r>
            <a:endParaRPr sz="1100">
              <a:solidFill>
                <a:srgbClr val="000000"/>
              </a:solidFill>
            </a:endParaRPr>
          </a:p>
          <a:p>
            <a:pPr indent="-298450" lvl="0" marL="457200" rtl="0">
              <a:spcBef>
                <a:spcPts val="0"/>
              </a:spcBef>
              <a:spcAft>
                <a:spcPts val="0"/>
              </a:spcAft>
              <a:buClr>
                <a:srgbClr val="000000"/>
              </a:buClr>
              <a:buSzPts val="1100"/>
              <a:buChar char="●"/>
            </a:pPr>
            <a:r>
              <a:t/>
            </a:r>
            <a:endParaRPr sz="1100">
              <a:solidFill>
                <a:srgbClr val="000000"/>
              </a:solidFill>
            </a:endParaRPr>
          </a:p>
          <a:p>
            <a:pPr indent="-298450" lvl="0" marL="457200" rtl="0">
              <a:spcBef>
                <a:spcPts val="0"/>
              </a:spcBef>
              <a:spcAft>
                <a:spcPts val="0"/>
              </a:spcAft>
              <a:buClr>
                <a:srgbClr val="000000"/>
              </a:buClr>
              <a:buSzPts val="1100"/>
              <a:buChar char="●"/>
            </a:pPr>
            <a:r>
              <a:rPr lang="en-GB" sz="1100">
                <a:solidFill>
                  <a:srgbClr val="000000"/>
                </a:solidFill>
              </a:rPr>
              <a:t>In Random Forest model, the main drawback was the model size. Changing the size of the forest, resulted the model to be very slow in predicting. Therefore, we could not gain gradual improvement with Random Forest Regression. </a:t>
            </a:r>
            <a:endParaRPr sz="1100">
              <a:solidFill>
                <a:srgbClr val="000000"/>
              </a:solidFill>
            </a:endParaRPr>
          </a:p>
          <a:p>
            <a:pPr indent="-298450" lvl="0" marL="457200" rtl="0">
              <a:spcBef>
                <a:spcPts val="0"/>
              </a:spcBef>
              <a:spcAft>
                <a:spcPts val="0"/>
              </a:spcAft>
              <a:buClr>
                <a:srgbClr val="000000"/>
              </a:buClr>
              <a:buSzPts val="1100"/>
              <a:buChar char="●"/>
            </a:pPr>
            <a:r>
              <a:t/>
            </a:r>
            <a:endParaRPr sz="1100">
              <a:solidFill>
                <a:srgbClr val="000000"/>
              </a:solidFill>
            </a:endParaRPr>
          </a:p>
          <a:p>
            <a:pPr indent="-298450" lvl="0" marL="457200" rtl="0">
              <a:spcBef>
                <a:spcPts val="0"/>
              </a:spcBef>
              <a:spcAft>
                <a:spcPts val="0"/>
              </a:spcAft>
              <a:buClr>
                <a:srgbClr val="000000"/>
              </a:buClr>
              <a:buSzPts val="1100"/>
              <a:buChar char="●"/>
            </a:pPr>
            <a:r>
              <a:rPr lang="en-GB" sz="1100">
                <a:solidFill>
                  <a:srgbClr val="000000"/>
                </a:solidFill>
              </a:rPr>
              <a:t>Even though K nearest neighbour algorithm initially showed good progress, when we varied k, the MAE of predictions changed dramatically. Hence, we could not reap the expected results.  </a:t>
            </a:r>
            <a:endParaRPr sz="1100">
              <a:solidFill>
                <a:srgbClr val="000000"/>
              </a:solidFill>
            </a:endParaRPr>
          </a:p>
          <a:p>
            <a:pPr indent="-298450" lvl="0" marL="457200" rtl="0">
              <a:spcBef>
                <a:spcPts val="0"/>
              </a:spcBef>
              <a:spcAft>
                <a:spcPts val="0"/>
              </a:spcAft>
              <a:buClr>
                <a:srgbClr val="000000"/>
              </a:buClr>
              <a:buSzPts val="1100"/>
              <a:buChar char="●"/>
            </a:pPr>
            <a:r>
              <a:t/>
            </a:r>
            <a:endParaRPr sz="1100">
              <a:solidFill>
                <a:srgbClr val="000000"/>
              </a:solidFill>
            </a:endParaRPr>
          </a:p>
          <a:p>
            <a:pPr indent="-298450" lvl="0" marL="457200" rtl="0">
              <a:spcBef>
                <a:spcPts val="0"/>
              </a:spcBef>
              <a:spcAft>
                <a:spcPts val="0"/>
              </a:spcAft>
              <a:buClr>
                <a:srgbClr val="000000"/>
              </a:buClr>
              <a:buSzPts val="1100"/>
              <a:buChar char="●"/>
            </a:pPr>
            <a:r>
              <a:rPr lang="en-GB" sz="1100">
                <a:solidFill>
                  <a:srgbClr val="000000"/>
                </a:solidFill>
              </a:rPr>
              <a:t>Gradient Boosting showed better results compared to the Random Forest model. It is most probably because of one after the other tree generation, where each new tree helps to correct errors made by previously trained tree. The model became more expressive with addition of each tree.</a:t>
            </a:r>
            <a:endParaRPr sz="11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pic>
        <p:nvPicPr>
          <p:cNvPr id="103" name="Google Shape;103;p19"/>
          <p:cNvPicPr preferRelativeResize="0"/>
          <p:nvPr/>
        </p:nvPicPr>
        <p:blipFill>
          <a:blip r:embed="rId3">
            <a:alphaModFix/>
          </a:blip>
          <a:stretch>
            <a:fillRect/>
          </a:stretch>
        </p:blipFill>
        <p:spPr>
          <a:xfrm>
            <a:off x="0" y="0"/>
            <a:ext cx="9144000" cy="5080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