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A23720DD-5B6D-40BF-8493-A6B52D484E6B}" type="datetimeFigureOut">
              <a:rPr lang="tr-TR" smtClean="0"/>
              <a:t>18.04.2020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384938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tr-TR" smtClean="0"/>
              <a:t>Asıl başlık stili için tıklatın</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Date Placeholder 2"/>
          <p:cNvSpPr>
            <a:spLocks noGrp="1"/>
          </p:cNvSpPr>
          <p:nvPr>
            <p:ph type="dt" sz="half" idx="10"/>
          </p:nvPr>
        </p:nvSpPr>
        <p:spPr/>
        <p:txBody>
          <a:bodyPr/>
          <a:lstStyle/>
          <a:p>
            <a:fld id="{A23720DD-5B6D-40BF-8493-A6B52D484E6B}" type="datetimeFigureOut">
              <a:rPr lang="tr-TR" smtClean="0"/>
              <a:t>18.04.2020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084393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23720DD-5B6D-40BF-8493-A6B52D484E6B}" type="datetimeFigureOut">
              <a:rPr lang="tr-TR" smtClean="0"/>
              <a:t>18.04.2020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50252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23720DD-5B6D-40BF-8493-A6B52D484E6B}" type="datetimeFigureOut">
              <a:rPr lang="tr-TR" smtClean="0"/>
              <a:t>18.04.2020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33613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23720DD-5B6D-40BF-8493-A6B52D484E6B}" type="datetimeFigureOut">
              <a:rPr lang="tr-TR" smtClean="0"/>
              <a:t>18.04.2020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949445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23720DD-5B6D-40BF-8493-A6B52D484E6B}" type="datetimeFigureOut">
              <a:rPr lang="tr-TR" smtClean="0"/>
              <a:t>18.04.2020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88119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tr-TR" smtClean="0"/>
              <a:t>Asıl başlık stili için tıklatın</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23720DD-5B6D-40BF-8493-A6B52D484E6B}" type="datetimeFigureOut">
              <a:rPr lang="tr-TR" smtClean="0"/>
              <a:t>18.04.2020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2044931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23720DD-5B6D-40BF-8493-A6B52D484E6B}" type="datetimeFigureOut">
              <a:rPr lang="tr-TR" smtClean="0"/>
              <a:t>18.04.2020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3736525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23720DD-5B6D-40BF-8493-A6B52D484E6B}" type="datetimeFigureOut">
              <a:rPr lang="tr-TR" smtClean="0"/>
              <a:t>18.04.2020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2156645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23720DD-5B6D-40BF-8493-A6B52D484E6B}" type="datetimeFigureOut">
              <a:rPr lang="tr-TR" smtClean="0"/>
              <a:t>18.04.2020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434054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23720DD-5B6D-40BF-8493-A6B52D484E6B}" type="datetimeFigureOut">
              <a:rPr lang="tr-TR" smtClean="0"/>
              <a:t>18.04.2020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901369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tr-TR" smtClean="0"/>
              <a:t>Asıl başlık stili için tıklatın</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A23720DD-5B6D-40BF-8493-A6B52D484E6B}" type="datetimeFigureOut">
              <a:rPr lang="tr-TR" smtClean="0"/>
              <a:t>18.04.2020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550797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tr-TR" smtClean="0"/>
              <a:t>Asıl başlık stili için tıklatın</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A23720DD-5B6D-40BF-8493-A6B52D484E6B}" type="datetimeFigureOut">
              <a:rPr lang="tr-TR" smtClean="0"/>
              <a:t>18.04.2020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661035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A23720DD-5B6D-40BF-8493-A6B52D484E6B}" type="datetimeFigureOut">
              <a:rPr lang="tr-TR" smtClean="0"/>
              <a:t>18.04.2020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644115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720DD-5B6D-40BF-8493-A6B52D484E6B}" type="datetimeFigureOut">
              <a:rPr lang="tr-TR" smtClean="0"/>
              <a:t>18.04.2020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2251567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A23720DD-5B6D-40BF-8493-A6B52D484E6B}" type="datetimeFigureOut">
              <a:rPr lang="tr-TR" smtClean="0"/>
              <a:t>18.04.2020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533699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tr-TR" smtClean="0"/>
              <a:t>Asıl başlık stili için tıklatın</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A23720DD-5B6D-40BF-8493-A6B52D484E6B}" type="datetimeFigureOut">
              <a:rPr lang="tr-TR" smtClean="0"/>
              <a:t>18.04.2020</a:t>
            </a:fld>
            <a:endParaRPr lang="tr-TR"/>
          </a:p>
        </p:txBody>
      </p:sp>
      <p:sp>
        <p:nvSpPr>
          <p:cNvPr id="6" name="Footer Placeholder 5"/>
          <p:cNvSpPr>
            <a:spLocks noGrp="1"/>
          </p:cNvSpPr>
          <p:nvPr>
            <p:ph type="ftr" sz="quarter" idx="11"/>
          </p:nvPr>
        </p:nvSpPr>
        <p:spPr>
          <a:xfrm>
            <a:off x="533400" y="6172200"/>
            <a:ext cx="5811724" cy="365125"/>
          </a:xfrm>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331040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23720DD-5B6D-40BF-8493-A6B52D484E6B}" type="datetimeFigureOut">
              <a:rPr lang="tr-TR" smtClean="0"/>
              <a:t>18.04.2020</a:t>
            </a:fld>
            <a:endParaRPr lang="tr-TR"/>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tr-TR"/>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F302176B-0E47-46AC-8F43-DAB4B8A37D06}" type="slidenum">
              <a:rPr lang="tr-TR" smtClean="0"/>
              <a:t>‹#›</a:t>
            </a:fld>
            <a:endParaRPr lang="tr-TR"/>
          </a:p>
        </p:txBody>
      </p:sp>
    </p:spTree>
    <p:extLst>
      <p:ext uri="{BB962C8B-B14F-4D97-AF65-F5344CB8AC3E}">
        <p14:creationId xmlns:p14="http://schemas.microsoft.com/office/powerpoint/2010/main" val="16296769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532586" y="3933056"/>
            <a:ext cx="4954250" cy="1913466"/>
          </a:xfrm>
        </p:spPr>
        <p:txBody>
          <a:bodyPr>
            <a:normAutofit fontScale="55000" lnSpcReduction="20000"/>
          </a:bodyPr>
          <a:lstStyle/>
          <a:p>
            <a:r>
              <a:rPr lang="tr-TR" sz="3400" dirty="0" smtClean="0">
                <a:solidFill>
                  <a:schemeClr val="tx1"/>
                </a:solidFill>
              </a:rPr>
              <a:t>      HAZIRLAYANLAR</a:t>
            </a:r>
            <a:endParaRPr lang="en-US" sz="3400" dirty="0">
              <a:solidFill>
                <a:schemeClr val="tx1"/>
              </a:solidFill>
            </a:endParaRPr>
          </a:p>
          <a:p>
            <a:r>
              <a:rPr lang="tr-TR" sz="3400" dirty="0">
                <a:solidFill>
                  <a:schemeClr val="tx1"/>
                </a:solidFill>
              </a:rPr>
              <a:t> </a:t>
            </a:r>
            <a:endParaRPr lang="en-US" sz="3400" dirty="0">
              <a:solidFill>
                <a:schemeClr val="tx1"/>
              </a:solidFill>
            </a:endParaRPr>
          </a:p>
          <a:p>
            <a:pPr marL="457200" indent="-457200">
              <a:buFont typeface="Wingdings" panose="05000000000000000000" pitchFamily="2" charset="2"/>
              <a:buChar char="v"/>
            </a:pPr>
            <a:r>
              <a:rPr lang="tr-TR" sz="3400" dirty="0">
                <a:solidFill>
                  <a:schemeClr val="tx1"/>
                </a:solidFill>
              </a:rPr>
              <a:t>DİLEK ERAY 237316074    </a:t>
            </a:r>
            <a:endParaRPr lang="en-US" sz="3400" dirty="0">
              <a:solidFill>
                <a:schemeClr val="tx1"/>
              </a:solidFill>
            </a:endParaRPr>
          </a:p>
          <a:p>
            <a:pPr marL="457200" indent="-457200">
              <a:buFont typeface="Wingdings" panose="05000000000000000000" pitchFamily="2" charset="2"/>
              <a:buChar char="v"/>
            </a:pPr>
            <a:r>
              <a:rPr lang="tr-TR" sz="3400" dirty="0">
                <a:solidFill>
                  <a:schemeClr val="tx1"/>
                </a:solidFill>
              </a:rPr>
              <a:t>FİLİZ BETÜL AY 237316136</a:t>
            </a:r>
            <a:endParaRPr lang="en-US" sz="3400" dirty="0">
              <a:solidFill>
                <a:schemeClr val="tx1"/>
              </a:solidFill>
            </a:endParaRPr>
          </a:p>
          <a:p>
            <a:pPr marL="457200" indent="-457200">
              <a:buFont typeface="Wingdings" panose="05000000000000000000" pitchFamily="2" charset="2"/>
              <a:buChar char="v"/>
            </a:pPr>
            <a:r>
              <a:rPr lang="tr-TR" sz="3400" dirty="0">
                <a:solidFill>
                  <a:schemeClr val="tx1"/>
                </a:solidFill>
              </a:rPr>
              <a:t>DOĞUKAN ÖZKAN 237316116</a:t>
            </a:r>
            <a:endParaRPr lang="en-US" sz="3400" dirty="0">
              <a:solidFill>
                <a:schemeClr val="tx1"/>
              </a:solidFill>
            </a:endParaRPr>
          </a:p>
          <a:p>
            <a:endParaRPr lang="en-US" dirty="0"/>
          </a:p>
        </p:txBody>
      </p:sp>
      <p:sp>
        <p:nvSpPr>
          <p:cNvPr id="4" name="Dikdörtgen 3"/>
          <p:cNvSpPr/>
          <p:nvPr/>
        </p:nvSpPr>
        <p:spPr>
          <a:xfrm>
            <a:off x="1187624" y="548680"/>
            <a:ext cx="5068839" cy="2523768"/>
          </a:xfrm>
          <a:prstGeom prst="rect">
            <a:avLst/>
          </a:prstGeom>
          <a:noFill/>
        </p:spPr>
        <p:txBody>
          <a:bodyPr wrap="square" lIns="91440" tIns="45720" rIns="91440" bIns="45720">
            <a:spAutoFit/>
          </a:bodyPr>
          <a:lstStyle/>
          <a:p>
            <a:r>
              <a:rPr lang="tr-TR" sz="2800" b="1" dirty="0"/>
              <a:t>TÜKETİCİLERİN İNTERNET ÜZERİNDEN </a:t>
            </a:r>
            <a:endParaRPr lang="tr-TR" sz="2800" b="1" dirty="0" smtClean="0"/>
          </a:p>
          <a:p>
            <a:r>
              <a:rPr lang="tr-TR" sz="2800" b="1" dirty="0" smtClean="0"/>
              <a:t>ALIŞVERİŞ </a:t>
            </a:r>
            <a:r>
              <a:rPr lang="tr-TR" sz="2800" b="1" dirty="0"/>
              <a:t>DAVRANIŞLARININ </a:t>
            </a:r>
            <a:endParaRPr lang="tr-TR" sz="2800" b="1" dirty="0" smtClean="0"/>
          </a:p>
          <a:p>
            <a:r>
              <a:rPr lang="tr-TR" sz="2800" b="1" dirty="0" smtClean="0"/>
              <a:t>ANALİZİ ANKETİ</a:t>
            </a:r>
          </a:p>
          <a:p>
            <a:r>
              <a:rPr lang="tr-TR" sz="2800" b="1" dirty="0" smtClean="0"/>
              <a:t> </a:t>
            </a:r>
            <a:r>
              <a:rPr lang="tr-TR" sz="2800" b="1" dirty="0"/>
              <a:t>TEMEL BULGULARI</a:t>
            </a:r>
            <a:r>
              <a:rPr lang="en-US" dirty="0"/>
              <a:t/>
            </a:r>
            <a:br>
              <a:rPr lang="en-US" dirty="0"/>
            </a:br>
            <a:endParaRPr lang="tr-TR"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087798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83568" y="4509120"/>
            <a:ext cx="8003232" cy="1617043"/>
          </a:xfrm>
        </p:spPr>
        <p:txBody>
          <a:bodyPr>
            <a:normAutofit fontScale="85000" lnSpcReduction="10000"/>
          </a:bodyPr>
          <a:lstStyle/>
          <a:p>
            <a:r>
              <a:rPr lang="tr-TR" dirty="0">
                <a:solidFill>
                  <a:schemeClr val="tx1"/>
                </a:solidFill>
              </a:rPr>
              <a:t>Verilen yanıtlara göre katılımcıların %91.6 </a:t>
            </a:r>
            <a:r>
              <a:rPr lang="tr-TR" dirty="0" err="1">
                <a:solidFill>
                  <a:schemeClr val="tx1"/>
                </a:solidFill>
              </a:rPr>
              <a:t>sı</a:t>
            </a:r>
            <a:r>
              <a:rPr lang="tr-TR" dirty="0">
                <a:solidFill>
                  <a:schemeClr val="tx1"/>
                </a:solidFill>
              </a:rPr>
              <a:t> mal veya hizmet satın alacağı siteler için memnuniyet tavsiyelerine önem veriyor. Bu yargıya kesinlikle katılıyorum ve katılıyorum diyenler incelendiğinde %72.6 </a:t>
            </a:r>
            <a:r>
              <a:rPr lang="tr-TR" dirty="0" err="1">
                <a:solidFill>
                  <a:schemeClr val="tx1"/>
                </a:solidFill>
              </a:rPr>
              <a:t>lık</a:t>
            </a:r>
            <a:r>
              <a:rPr lang="tr-TR" dirty="0">
                <a:solidFill>
                  <a:schemeClr val="tx1"/>
                </a:solidFill>
              </a:rPr>
              <a:t> oran ile eğitim düzeyi lisans olanlar ağırlıklıdır. Yani bu konuda eğitim düzeyleri ele alındığında memnuniyet tavsiyelerine önem veren insanların büyük bir kısmı lisans düzeyi eğitime sahip olanlardır.</a:t>
            </a:r>
            <a:endParaRPr lang="en-US" dirty="0">
              <a:solidFill>
                <a:schemeClr val="tx1"/>
              </a:solidFill>
            </a:endParaRPr>
          </a:p>
          <a:p>
            <a:endParaRPr lang="en-US" dirty="0">
              <a:solidFill>
                <a:schemeClr val="tx1"/>
              </a:solidFill>
            </a:endParaRPr>
          </a:p>
        </p:txBody>
      </p:sp>
      <p:pic>
        <p:nvPicPr>
          <p:cNvPr id="5" name="Resim 4" title="Formlar yanıt grafiği. Soru başlığı: Mal veya hizmet satın alacağım siteler için memnuniyet tavsiyelerine önem veririm.. Yanıt sayısı: 850 yanıt."/>
          <p:cNvPicPr/>
          <p:nvPr/>
        </p:nvPicPr>
        <p:blipFill>
          <a:blip r:embed="rId2" cstate="print">
            <a:extLst>
              <a:ext uri="{28A0092B-C50C-407E-A947-70E740481C1C}">
                <a14:useLocalDpi xmlns:a14="http://schemas.microsoft.com/office/drawing/2010/main" val="0"/>
              </a:ext>
            </a:extLst>
          </a:blip>
          <a:stretch>
            <a:fillRect/>
          </a:stretch>
        </p:blipFill>
        <p:spPr>
          <a:xfrm>
            <a:off x="647564" y="404664"/>
            <a:ext cx="7848872" cy="3816424"/>
          </a:xfrm>
          <a:prstGeom prst="rect">
            <a:avLst/>
          </a:prstGeom>
        </p:spPr>
      </p:pic>
    </p:spTree>
    <p:extLst>
      <p:ext uri="{BB962C8B-B14F-4D97-AF65-F5344CB8AC3E}">
        <p14:creationId xmlns:p14="http://schemas.microsoft.com/office/powerpoint/2010/main" val="3542344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en-US"/>
          </a:p>
        </p:txBody>
      </p:sp>
      <p:sp>
        <p:nvSpPr>
          <p:cNvPr id="3" name="İçerik Yer Tutucusu 2"/>
          <p:cNvSpPr>
            <a:spLocks noGrp="1"/>
          </p:cNvSpPr>
          <p:nvPr>
            <p:ph idx="1"/>
          </p:nvPr>
        </p:nvSpPr>
        <p:spPr>
          <a:xfrm>
            <a:off x="107504" y="4417640"/>
            <a:ext cx="8928992" cy="2420888"/>
          </a:xfrm>
        </p:spPr>
        <p:txBody>
          <a:bodyPr>
            <a:normAutofit fontScale="55000" lnSpcReduction="20000"/>
          </a:bodyPr>
          <a:lstStyle/>
          <a:p>
            <a:r>
              <a:rPr lang="tr-TR" sz="3500" dirty="0">
                <a:solidFill>
                  <a:schemeClr val="tx1"/>
                </a:solidFill>
              </a:rPr>
              <a:t>Verilen yanıtlara göre, katılımcıların %80.8 i aynı faydayı sağlayabilecek ürünü daha ucuza satan siteler olmasına rağmen güven değeri yüksek olan siteleri tercih ediyor. Bu veriyi cinsiyetler üzerinden incelediğimizde erkeklerin %67.5, kadınların ise %32.5 </a:t>
            </a:r>
            <a:r>
              <a:rPr lang="tr-TR" sz="3500" dirty="0" err="1">
                <a:solidFill>
                  <a:schemeClr val="tx1"/>
                </a:solidFill>
              </a:rPr>
              <a:t>luk</a:t>
            </a:r>
            <a:r>
              <a:rPr lang="tr-TR" sz="3500" dirty="0">
                <a:solidFill>
                  <a:schemeClr val="tx1"/>
                </a:solidFill>
              </a:rPr>
              <a:t> oran ile güven değeri yüksek olan siteleri tercih ettiği belirlenmiştir. Yani erkekler alışveriş yapacağı sitenin güven değerinin yüksek olmasına kadınlardan daha önem veriyor ama aynı faydayı sağlayabilecek ürünü daha ucuza satan sitelerden almayı tercih etmek kadın tüketicileri daha rasyonel yapıyor.</a:t>
            </a:r>
            <a:endParaRPr lang="en-US" sz="3500" dirty="0">
              <a:solidFill>
                <a:schemeClr val="tx1"/>
              </a:solidFill>
            </a:endParaRPr>
          </a:p>
          <a:p>
            <a:r>
              <a:rPr lang="tr-TR" dirty="0">
                <a:solidFill>
                  <a:schemeClr val="tx1"/>
                </a:solidFill>
              </a:rPr>
              <a:t> </a:t>
            </a:r>
            <a:endParaRPr lang="en-US" dirty="0">
              <a:solidFill>
                <a:schemeClr val="tx1"/>
              </a:solidFill>
            </a:endParaRPr>
          </a:p>
          <a:p>
            <a:endParaRPr lang="en-US" dirty="0">
              <a:solidFill>
                <a:schemeClr val="tx1"/>
              </a:solidFill>
            </a:endParaRPr>
          </a:p>
        </p:txBody>
      </p:sp>
      <p:pic>
        <p:nvPicPr>
          <p:cNvPr id="4" name="Resim 3" title="Formlar yanıt grafiği. Soru başlığı: Aynı faydayı sağlayabilecek ürünü daha ucuza satan siteler olmasına rağmen güven değeri yüksek siteleri tercih ederim.. Yanıt sayısı: 850 yanıt."/>
          <p:cNvPicPr/>
          <p:nvPr/>
        </p:nvPicPr>
        <p:blipFill>
          <a:blip r:embed="rId2" cstate="print">
            <a:extLst>
              <a:ext uri="{28A0092B-C50C-407E-A947-70E740481C1C}">
                <a14:useLocalDpi xmlns:a14="http://schemas.microsoft.com/office/drawing/2010/main" val="0"/>
              </a:ext>
            </a:extLst>
          </a:blip>
          <a:stretch>
            <a:fillRect/>
          </a:stretch>
        </p:blipFill>
        <p:spPr>
          <a:xfrm>
            <a:off x="539552" y="116632"/>
            <a:ext cx="7704856" cy="3816424"/>
          </a:xfrm>
          <a:prstGeom prst="rect">
            <a:avLst/>
          </a:prstGeom>
        </p:spPr>
      </p:pic>
    </p:spTree>
    <p:extLst>
      <p:ext uri="{BB962C8B-B14F-4D97-AF65-F5344CB8AC3E}">
        <p14:creationId xmlns:p14="http://schemas.microsoft.com/office/powerpoint/2010/main" val="3935611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en-US"/>
          </a:p>
        </p:txBody>
      </p:sp>
      <p:sp>
        <p:nvSpPr>
          <p:cNvPr id="3" name="İçerik Yer Tutucusu 2"/>
          <p:cNvSpPr>
            <a:spLocks noGrp="1"/>
          </p:cNvSpPr>
          <p:nvPr>
            <p:ph idx="1"/>
          </p:nvPr>
        </p:nvSpPr>
        <p:spPr>
          <a:xfrm>
            <a:off x="539552" y="4293096"/>
            <a:ext cx="8147248" cy="1833067"/>
          </a:xfrm>
        </p:spPr>
        <p:txBody>
          <a:bodyPr>
            <a:normAutofit fontScale="55000" lnSpcReduction="20000"/>
          </a:bodyPr>
          <a:lstStyle/>
          <a:p>
            <a:r>
              <a:rPr lang="tr-TR" sz="3500" dirty="0">
                <a:solidFill>
                  <a:schemeClr val="tx1"/>
                </a:solidFill>
              </a:rPr>
              <a:t>Verilen yanıtlara göre katılımcıların yaklaşık %98.3 ü alacağı mal veya hizmetlerde fiyat karşılaştırması yapıyor, kararsızlar ise %0.9 </a:t>
            </a:r>
            <a:r>
              <a:rPr lang="tr-TR" sz="3500" dirty="0" err="1">
                <a:solidFill>
                  <a:schemeClr val="tx1"/>
                </a:solidFill>
              </a:rPr>
              <a:t>luk</a:t>
            </a:r>
            <a:r>
              <a:rPr lang="tr-TR" sz="3500" dirty="0">
                <a:solidFill>
                  <a:schemeClr val="tx1"/>
                </a:solidFill>
              </a:rPr>
              <a:t> bir kesimi oluşturuyor. Gelir düzeyleri incelendiğinde ise %43.8 </a:t>
            </a:r>
            <a:r>
              <a:rPr lang="tr-TR" sz="3500" dirty="0" err="1">
                <a:solidFill>
                  <a:schemeClr val="tx1"/>
                </a:solidFill>
              </a:rPr>
              <a:t>lik</a:t>
            </a:r>
            <a:r>
              <a:rPr lang="tr-TR" sz="3500" dirty="0">
                <a:solidFill>
                  <a:schemeClr val="tx1"/>
                </a:solidFill>
              </a:rPr>
              <a:t> oran ile en rasyonel insanlar +5000 gelire sahip olanlar olarak belirlenmiştir. En az rasyonel olanlar ise %7 </a:t>
            </a:r>
            <a:r>
              <a:rPr lang="tr-TR" sz="3500" dirty="0" err="1">
                <a:solidFill>
                  <a:schemeClr val="tx1"/>
                </a:solidFill>
              </a:rPr>
              <a:t>lik</a:t>
            </a:r>
            <a:r>
              <a:rPr lang="tr-TR" sz="3500" dirty="0">
                <a:solidFill>
                  <a:schemeClr val="tx1"/>
                </a:solidFill>
              </a:rPr>
              <a:t> oran ile 0-1500 arası gelire sahip olanlar olarak belirlenmiştir. Yani gelir arttıkça rasyonellik de artıyor.</a:t>
            </a:r>
            <a:endParaRPr lang="en-US" sz="3500" dirty="0">
              <a:solidFill>
                <a:schemeClr val="tx1"/>
              </a:solidFill>
            </a:endParaRPr>
          </a:p>
          <a:p>
            <a:endParaRPr lang="en-US" dirty="0">
              <a:solidFill>
                <a:schemeClr val="tx1"/>
              </a:solidFill>
            </a:endParaRPr>
          </a:p>
        </p:txBody>
      </p:sp>
      <p:pic>
        <p:nvPicPr>
          <p:cNvPr id="4" name="Resim 3" title="Formlar yanıt grafiği. Soru başlığı: Alacağım mal veya hizmetlerde fiyat karşılaştırması yaparım.. Yanıt sayısı: 850 yanıt."/>
          <p:cNvPicPr/>
          <p:nvPr/>
        </p:nvPicPr>
        <p:blipFill>
          <a:blip r:embed="rId2" cstate="print">
            <a:extLst>
              <a:ext uri="{28A0092B-C50C-407E-A947-70E740481C1C}">
                <a14:useLocalDpi xmlns:a14="http://schemas.microsoft.com/office/drawing/2010/main" val="0"/>
              </a:ext>
            </a:extLst>
          </a:blip>
          <a:stretch>
            <a:fillRect/>
          </a:stretch>
        </p:blipFill>
        <p:spPr>
          <a:xfrm>
            <a:off x="863588" y="188640"/>
            <a:ext cx="7416824" cy="3744416"/>
          </a:xfrm>
          <a:prstGeom prst="rect">
            <a:avLst/>
          </a:prstGeom>
        </p:spPr>
      </p:pic>
    </p:spTree>
    <p:extLst>
      <p:ext uri="{BB962C8B-B14F-4D97-AF65-F5344CB8AC3E}">
        <p14:creationId xmlns:p14="http://schemas.microsoft.com/office/powerpoint/2010/main" val="32798920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en-US"/>
          </a:p>
        </p:txBody>
      </p:sp>
      <p:sp>
        <p:nvSpPr>
          <p:cNvPr id="3" name="İçerik Yer Tutucusu 2"/>
          <p:cNvSpPr>
            <a:spLocks noGrp="1"/>
          </p:cNvSpPr>
          <p:nvPr>
            <p:ph idx="1"/>
          </p:nvPr>
        </p:nvSpPr>
        <p:spPr>
          <a:xfrm>
            <a:off x="251520" y="4077072"/>
            <a:ext cx="8435280" cy="2049091"/>
          </a:xfrm>
        </p:spPr>
        <p:txBody>
          <a:bodyPr>
            <a:normAutofit/>
          </a:bodyPr>
          <a:lstStyle/>
          <a:p>
            <a:r>
              <a:rPr lang="tr-TR" sz="2200" dirty="0">
                <a:solidFill>
                  <a:schemeClr val="tx1"/>
                </a:solidFill>
              </a:rPr>
              <a:t>Verilen yanıtlara göre katılımcıların %72.7 si promosyonlu mal veya hizmetler alışverişimi etkiler diyor. Bu verileri cinsiyetler üzerinden incelediğimizde ise promosyonlu mal ve hizmetlerin alışverişlerini etkilediğini bildirenlerin oranları erkekler için %67.2, kadınlar için ise %32.8 </a:t>
            </a:r>
            <a:r>
              <a:rPr lang="tr-TR" sz="2200" dirty="0" err="1">
                <a:solidFill>
                  <a:schemeClr val="tx1"/>
                </a:solidFill>
              </a:rPr>
              <a:t>dir</a:t>
            </a:r>
            <a:r>
              <a:rPr lang="tr-TR" sz="2200" dirty="0">
                <a:solidFill>
                  <a:schemeClr val="tx1"/>
                </a:solidFill>
              </a:rPr>
              <a:t>.</a:t>
            </a:r>
            <a:endParaRPr lang="en-US" sz="2200" dirty="0">
              <a:solidFill>
                <a:schemeClr val="tx1"/>
              </a:solidFill>
            </a:endParaRPr>
          </a:p>
          <a:p>
            <a:endParaRPr lang="en-US" sz="2200" dirty="0">
              <a:solidFill>
                <a:schemeClr val="tx1"/>
              </a:solidFill>
            </a:endParaRPr>
          </a:p>
        </p:txBody>
      </p:sp>
      <p:pic>
        <p:nvPicPr>
          <p:cNvPr id="4" name="Resim 3" title="Formlar yanıt grafiği. Soru başlığı: Promosyonlu mal veya hizmetler alışverişimi etkiler. Yanıt sayısı: 850 yanıt."/>
          <p:cNvPicPr/>
          <p:nvPr/>
        </p:nvPicPr>
        <p:blipFill>
          <a:blip r:embed="rId2" cstate="print">
            <a:extLst>
              <a:ext uri="{28A0092B-C50C-407E-A947-70E740481C1C}">
                <a14:useLocalDpi xmlns:a14="http://schemas.microsoft.com/office/drawing/2010/main" val="0"/>
              </a:ext>
            </a:extLst>
          </a:blip>
          <a:stretch>
            <a:fillRect/>
          </a:stretch>
        </p:blipFill>
        <p:spPr>
          <a:xfrm>
            <a:off x="899592" y="332656"/>
            <a:ext cx="7344816" cy="3456384"/>
          </a:xfrm>
          <a:prstGeom prst="rect">
            <a:avLst/>
          </a:prstGeom>
        </p:spPr>
      </p:pic>
    </p:spTree>
    <p:extLst>
      <p:ext uri="{BB962C8B-B14F-4D97-AF65-F5344CB8AC3E}">
        <p14:creationId xmlns:p14="http://schemas.microsoft.com/office/powerpoint/2010/main" val="2635445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en-US"/>
          </a:p>
        </p:txBody>
      </p:sp>
      <p:sp>
        <p:nvSpPr>
          <p:cNvPr id="3" name="İçerik Yer Tutucusu 2"/>
          <p:cNvSpPr>
            <a:spLocks noGrp="1"/>
          </p:cNvSpPr>
          <p:nvPr>
            <p:ph idx="1"/>
          </p:nvPr>
        </p:nvSpPr>
        <p:spPr>
          <a:xfrm>
            <a:off x="251520" y="4509120"/>
            <a:ext cx="8435280" cy="1617043"/>
          </a:xfrm>
        </p:spPr>
        <p:txBody>
          <a:bodyPr>
            <a:normAutofit lnSpcReduction="10000"/>
          </a:bodyPr>
          <a:lstStyle/>
          <a:p>
            <a:r>
              <a:rPr lang="tr-TR" dirty="0">
                <a:solidFill>
                  <a:schemeClr val="tx1"/>
                </a:solidFill>
              </a:rPr>
              <a:t>Verilen yanıtlara göre alacağı mal veya hizmet için kampanya bitiş zamanının belirtilmesinden kararı etkilenenlerin oranı %61.7 </a:t>
            </a:r>
            <a:r>
              <a:rPr lang="tr-TR" dirty="0" err="1">
                <a:solidFill>
                  <a:schemeClr val="tx1"/>
                </a:solidFill>
              </a:rPr>
              <a:t>dir</a:t>
            </a:r>
            <a:r>
              <a:rPr lang="tr-TR" dirty="0">
                <a:solidFill>
                  <a:schemeClr val="tx1"/>
                </a:solidFill>
              </a:rPr>
              <a:t>. Bu verileri yaş aralıkları üzerinden incelediğimizde %39.6 </a:t>
            </a:r>
            <a:r>
              <a:rPr lang="tr-TR" dirty="0" err="1">
                <a:solidFill>
                  <a:schemeClr val="tx1"/>
                </a:solidFill>
              </a:rPr>
              <a:t>lık</a:t>
            </a:r>
            <a:r>
              <a:rPr lang="tr-TR" dirty="0">
                <a:solidFill>
                  <a:schemeClr val="tx1"/>
                </a:solidFill>
              </a:rPr>
              <a:t> oran ile en fazla, 21-25 yaş aralığının, alacağı mal veya hizmet için kampanya bitiş zamanının belirtilmesi kararlarını etkiliyor.</a:t>
            </a:r>
            <a:endParaRPr lang="en-US" dirty="0">
              <a:solidFill>
                <a:schemeClr val="tx1"/>
              </a:solidFill>
            </a:endParaRPr>
          </a:p>
          <a:p>
            <a:endParaRPr lang="en-US" dirty="0">
              <a:solidFill>
                <a:schemeClr val="tx1"/>
              </a:solidFill>
            </a:endParaRPr>
          </a:p>
        </p:txBody>
      </p:sp>
      <p:pic>
        <p:nvPicPr>
          <p:cNvPr id="4" name="Resim" title="Formlar yanıt grafiği. Soru başlığı: Alacağım mal veya hizmetlerde kampanya bitiş zamanının belirtilmesi kararımı etkiler.. Yanıt sayısı: 850 yanıt."/>
          <p:cNvPicPr/>
          <p:nvPr/>
        </p:nvPicPr>
        <p:blipFill>
          <a:blip r:embed="rId2" cstate="print">
            <a:extLst>
              <a:ext uri="{28A0092B-C50C-407E-A947-70E740481C1C}">
                <a14:useLocalDpi xmlns:a14="http://schemas.microsoft.com/office/drawing/2010/main" val="0"/>
              </a:ext>
            </a:extLst>
          </a:blip>
          <a:stretch>
            <a:fillRect/>
          </a:stretch>
        </p:blipFill>
        <p:spPr>
          <a:xfrm>
            <a:off x="683568" y="260648"/>
            <a:ext cx="7344816" cy="3600400"/>
          </a:xfrm>
          <a:prstGeom prst="rect">
            <a:avLst/>
          </a:prstGeom>
        </p:spPr>
      </p:pic>
    </p:spTree>
    <p:extLst>
      <p:ext uri="{BB962C8B-B14F-4D97-AF65-F5344CB8AC3E}">
        <p14:creationId xmlns:p14="http://schemas.microsoft.com/office/powerpoint/2010/main" val="12464080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en-US"/>
          </a:p>
        </p:txBody>
      </p:sp>
      <p:sp>
        <p:nvSpPr>
          <p:cNvPr id="3" name="İçerik Yer Tutucusu 2"/>
          <p:cNvSpPr>
            <a:spLocks noGrp="1"/>
          </p:cNvSpPr>
          <p:nvPr>
            <p:ph idx="1"/>
          </p:nvPr>
        </p:nvSpPr>
        <p:spPr>
          <a:xfrm>
            <a:off x="395536" y="4365104"/>
            <a:ext cx="8496944" cy="2232248"/>
          </a:xfrm>
        </p:spPr>
        <p:txBody>
          <a:bodyPr>
            <a:normAutofit fontScale="92500" lnSpcReduction="10000"/>
          </a:bodyPr>
          <a:lstStyle/>
          <a:p>
            <a:r>
              <a:rPr lang="tr-TR" dirty="0">
                <a:solidFill>
                  <a:schemeClr val="tx1"/>
                </a:solidFill>
              </a:rPr>
              <a:t>Verilen yanıtlara göre katılımcıların %67 si satıcının, sitenin kendisi olduğu ürünleri tercih ediyor. Bu yargıya kesinlikle katılmıyorum ve katılmıyorum diyenler incelendiğinde %72.1 </a:t>
            </a:r>
            <a:r>
              <a:rPr lang="tr-TR" dirty="0" err="1">
                <a:solidFill>
                  <a:schemeClr val="tx1"/>
                </a:solidFill>
              </a:rPr>
              <a:t>lik</a:t>
            </a:r>
            <a:r>
              <a:rPr lang="tr-TR" dirty="0">
                <a:solidFill>
                  <a:schemeClr val="tx1"/>
                </a:solidFill>
              </a:rPr>
              <a:t> oran ile eğitim düzeyi lisans olanlar ağırlıklıdır. Kesinlikle katılıyorum ve katılıyorum diyenler incelendiğinde ise %70.8 </a:t>
            </a:r>
            <a:r>
              <a:rPr lang="tr-TR" dirty="0" err="1">
                <a:solidFill>
                  <a:schemeClr val="tx1"/>
                </a:solidFill>
              </a:rPr>
              <a:t>lik</a:t>
            </a:r>
            <a:r>
              <a:rPr lang="tr-TR" dirty="0">
                <a:solidFill>
                  <a:schemeClr val="tx1"/>
                </a:solidFill>
              </a:rPr>
              <a:t> oran ile eğitim düzeyi lisans olanlar ağırlıklıdır. Yani satıcının, sitenin kendisi olduğu ürünleri en fazla tercih eden de satıcının, sitenin kendisi olduğunu önemsemeyenler de lisans düzeyi eğitime sahip olanlardır.</a:t>
            </a:r>
            <a:endParaRPr lang="en-US" dirty="0">
              <a:solidFill>
                <a:schemeClr val="tx1"/>
              </a:solidFill>
            </a:endParaRPr>
          </a:p>
        </p:txBody>
      </p:sp>
      <p:pic>
        <p:nvPicPr>
          <p:cNvPr id="4" name="Resim 3" title="Formlar yanıt grafiği. Soru başlığı: Satıcının, sitenin kendisi olduğu ürünleri tercih ederim.. Yanıt sayısı: 850 yanıt."/>
          <p:cNvPicPr/>
          <p:nvPr/>
        </p:nvPicPr>
        <p:blipFill>
          <a:blip r:embed="rId2" cstate="print">
            <a:extLst>
              <a:ext uri="{28A0092B-C50C-407E-A947-70E740481C1C}">
                <a14:useLocalDpi xmlns:a14="http://schemas.microsoft.com/office/drawing/2010/main" val="0"/>
              </a:ext>
            </a:extLst>
          </a:blip>
          <a:stretch>
            <a:fillRect/>
          </a:stretch>
        </p:blipFill>
        <p:spPr>
          <a:xfrm>
            <a:off x="791580" y="260648"/>
            <a:ext cx="7560840" cy="3888432"/>
          </a:xfrm>
          <a:prstGeom prst="rect">
            <a:avLst/>
          </a:prstGeom>
        </p:spPr>
      </p:pic>
    </p:spTree>
    <p:extLst>
      <p:ext uri="{BB962C8B-B14F-4D97-AF65-F5344CB8AC3E}">
        <p14:creationId xmlns:p14="http://schemas.microsoft.com/office/powerpoint/2010/main" val="483772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548680"/>
            <a:ext cx="8229600" cy="1143000"/>
          </a:xfrm>
        </p:spPr>
        <p:txBody>
          <a:bodyPr>
            <a:normAutofit fontScale="90000"/>
          </a:bodyPr>
          <a:lstStyle/>
          <a:p>
            <a:r>
              <a:rPr lang="tr-TR" dirty="0"/>
              <a:t>Katılımcıların Özel Bilgilerinin Dağılımları</a:t>
            </a:r>
            <a:r>
              <a:rPr lang="en-US" dirty="0"/>
              <a:t/>
            </a:r>
            <a:br>
              <a:rPr lang="en-US" dirty="0"/>
            </a:br>
            <a:endParaRPr lang="en-US" dirty="0"/>
          </a:p>
        </p:txBody>
      </p:sp>
      <p:pic>
        <p:nvPicPr>
          <p:cNvPr id="4" name="İçerik Yer Tutucusu 3" title="Formlar yanıt grafiği. Soru başlığı: Yaşınız ?. Yanıt sayısı: 850 yanıt."/>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4606" y="2060848"/>
            <a:ext cx="6554788" cy="3022485"/>
          </a:xfrm>
          <a:prstGeom prst="rect">
            <a:avLst/>
          </a:prstGeom>
        </p:spPr>
      </p:pic>
    </p:spTree>
    <p:extLst>
      <p:ext uri="{BB962C8B-B14F-4D97-AF65-F5344CB8AC3E}">
        <p14:creationId xmlns:p14="http://schemas.microsoft.com/office/powerpoint/2010/main" val="1749092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en-US"/>
          </a:p>
        </p:txBody>
      </p:sp>
      <p:pic>
        <p:nvPicPr>
          <p:cNvPr id="4" name="Resim" title="Formlar yanıt grafiği. Soru başlığı: Cinsiyetiniz ?. Yanıt sayısı: 850 yanıt."/>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4606" y="980728"/>
            <a:ext cx="6554788" cy="3022485"/>
          </a:xfrm>
          <a:prstGeom prst="rect">
            <a:avLst/>
          </a:prstGeom>
        </p:spPr>
        <p:style>
          <a:lnRef idx="1">
            <a:schemeClr val="accent2"/>
          </a:lnRef>
          <a:fillRef idx="3">
            <a:schemeClr val="accent2"/>
          </a:fillRef>
          <a:effectRef idx="2">
            <a:schemeClr val="accent2"/>
          </a:effectRef>
          <a:fontRef idx="minor">
            <a:schemeClr val="lt1"/>
          </a:fontRef>
        </p:style>
      </p:pic>
    </p:spTree>
    <p:extLst>
      <p:ext uri="{BB962C8B-B14F-4D97-AF65-F5344CB8AC3E}">
        <p14:creationId xmlns:p14="http://schemas.microsoft.com/office/powerpoint/2010/main" val="238532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en-US"/>
          </a:p>
        </p:txBody>
      </p:sp>
      <p:pic>
        <p:nvPicPr>
          <p:cNvPr id="4" name="Resim" title="Formlar yanıt grafiği. Soru başlığı: Medeni Durumunuz ?. Yanıt sayısı: 850 yanıt."/>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4606" y="905726"/>
            <a:ext cx="6554788" cy="3022485"/>
          </a:xfrm>
          <a:prstGeom prst="rect">
            <a:avLst/>
          </a:prstGeom>
        </p:spPr>
      </p:pic>
    </p:spTree>
    <p:extLst>
      <p:ext uri="{BB962C8B-B14F-4D97-AF65-F5344CB8AC3E}">
        <p14:creationId xmlns:p14="http://schemas.microsoft.com/office/powerpoint/2010/main" val="261559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en-US"/>
          </a:p>
        </p:txBody>
      </p:sp>
      <p:pic>
        <p:nvPicPr>
          <p:cNvPr id="5" name="Resim" title="Formlar yanıt grafiği. Soru başlığı: Sizin(ailenizin) aylık ortalama geliri ?. Yanıt sayısı: 850 yanıt."/>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4606" y="905726"/>
            <a:ext cx="6554788" cy="3022485"/>
          </a:xfrm>
          <a:prstGeom prst="rect">
            <a:avLst/>
          </a:prstGeom>
        </p:spPr>
      </p:pic>
    </p:spTree>
    <p:extLst>
      <p:ext uri="{BB962C8B-B14F-4D97-AF65-F5344CB8AC3E}">
        <p14:creationId xmlns:p14="http://schemas.microsoft.com/office/powerpoint/2010/main" val="305895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en-US"/>
          </a:p>
        </p:txBody>
      </p:sp>
      <p:pic>
        <p:nvPicPr>
          <p:cNvPr id="4" name="Resim" title="Formlar yanıt grafiği. Soru başlığı: Kendinize ait kredi kartınız var mı ?. Yanıt sayısı: 850 yanıt."/>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4606" y="905726"/>
            <a:ext cx="6554788" cy="3022485"/>
          </a:xfrm>
          <a:prstGeom prst="rect">
            <a:avLst/>
          </a:prstGeom>
        </p:spPr>
      </p:pic>
    </p:spTree>
    <p:extLst>
      <p:ext uri="{BB962C8B-B14F-4D97-AF65-F5344CB8AC3E}">
        <p14:creationId xmlns:p14="http://schemas.microsoft.com/office/powerpoint/2010/main" val="3013282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en-US"/>
          </a:p>
        </p:txBody>
      </p:sp>
      <p:pic>
        <p:nvPicPr>
          <p:cNvPr id="4" name="İçerik Yer Tutucusu 3" title="Formlar yanıt grafiği. Soru başlığı: Öğrenim Düzeyiniz ?. Yanıt sayısı: 850 yanıt."/>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4606" y="905726"/>
            <a:ext cx="6554788" cy="3022485"/>
          </a:xfrm>
          <a:prstGeom prst="rect">
            <a:avLst/>
          </a:prstGeom>
        </p:spPr>
      </p:pic>
    </p:spTree>
    <p:extLst>
      <p:ext uri="{BB962C8B-B14F-4D97-AF65-F5344CB8AC3E}">
        <p14:creationId xmlns:p14="http://schemas.microsoft.com/office/powerpoint/2010/main" val="2339274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31640" y="1052736"/>
            <a:ext cx="6554867" cy="3767670"/>
          </a:xfrm>
        </p:spPr>
        <p:txBody>
          <a:bodyPr>
            <a:normAutofit/>
          </a:bodyPr>
          <a:lstStyle/>
          <a:p>
            <a:pPr algn="ctr"/>
            <a:r>
              <a:rPr lang="tr-TR" sz="1800" dirty="0">
                <a:solidFill>
                  <a:schemeClr val="tx1"/>
                </a:solidFill>
              </a:rPr>
              <a:t>Anketimiz tüketicilerin internet üzerinden yapılan alışveriş davranışlarının çeşitli kriterlere göre tüketim tepkilerini incelemek amacıyla yapılmıştır. Anketimizin katılımcı sayısı </a:t>
            </a:r>
            <a:r>
              <a:rPr lang="tr-TR" sz="1800" dirty="0" smtClean="0">
                <a:solidFill>
                  <a:schemeClr val="tx1"/>
                </a:solidFill>
              </a:rPr>
              <a:t>850'dir.Katılımcıların yaş </a:t>
            </a:r>
            <a:r>
              <a:rPr lang="tr-TR" sz="1800" dirty="0">
                <a:solidFill>
                  <a:schemeClr val="tx1"/>
                </a:solidFill>
              </a:rPr>
              <a:t>,cinsiyet, medeni durum , aylık gelir, kredi kartına sahiplikleri ve öğrenim düzeylerinin dağılımı yukarıdaki grafiklerde görüldüğü gibidir.</a:t>
            </a:r>
            <a:endParaRPr lang="en-US" sz="1800" dirty="0">
              <a:solidFill>
                <a:schemeClr val="tx1"/>
              </a:solidFill>
            </a:endParaRPr>
          </a:p>
          <a:p>
            <a:pPr algn="ctr"/>
            <a:endParaRPr lang="en-US" sz="1800" dirty="0"/>
          </a:p>
        </p:txBody>
      </p:sp>
    </p:spTree>
    <p:extLst>
      <p:ext uri="{BB962C8B-B14F-4D97-AF65-F5344CB8AC3E}">
        <p14:creationId xmlns:p14="http://schemas.microsoft.com/office/powerpoint/2010/main" val="31123748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27584" y="20247"/>
            <a:ext cx="6554867" cy="1524000"/>
          </a:xfrm>
        </p:spPr>
        <p:txBody>
          <a:bodyPr>
            <a:normAutofit/>
          </a:bodyPr>
          <a:lstStyle/>
          <a:p>
            <a:pPr algn="ctr"/>
            <a:r>
              <a:rPr lang="tr-TR" dirty="0"/>
              <a:t>Anket Verileri</a:t>
            </a:r>
            <a:r>
              <a:rPr lang="en-US" dirty="0"/>
              <a:t/>
            </a:r>
            <a:br>
              <a:rPr lang="en-US" dirty="0"/>
            </a:br>
            <a:endParaRPr lang="en-US" dirty="0"/>
          </a:p>
        </p:txBody>
      </p:sp>
      <p:sp>
        <p:nvSpPr>
          <p:cNvPr id="3" name="İçerik Yer Tutucusu 2"/>
          <p:cNvSpPr>
            <a:spLocks noGrp="1"/>
          </p:cNvSpPr>
          <p:nvPr>
            <p:ph idx="1"/>
          </p:nvPr>
        </p:nvSpPr>
        <p:spPr>
          <a:xfrm>
            <a:off x="395536" y="4653136"/>
            <a:ext cx="8363272" cy="1545035"/>
          </a:xfrm>
        </p:spPr>
        <p:txBody>
          <a:bodyPr>
            <a:normAutofit fontScale="92500" lnSpcReduction="10000"/>
          </a:bodyPr>
          <a:lstStyle/>
          <a:p>
            <a:r>
              <a:rPr lang="tr-TR" dirty="0">
                <a:solidFill>
                  <a:schemeClr val="tx1"/>
                </a:solidFill>
              </a:rPr>
              <a:t>Verilen yanıtlara göre katılımcıların yaklaşık %92 si internetten alışveriş yapıyor. Gelir aralıkları incelendiğinde ise %45.1 oranı ile internet üzerinden alışverişi en fazla +5000 arası gelire sahip olanlar yapmakta, internet üzerinden en az alışveriş yapanlar ise %6 oran ile 0-1500 gelir aralığına sahip olanlar olarak tespit edilmiştir.</a:t>
            </a:r>
            <a:endParaRPr lang="en-US" dirty="0">
              <a:solidFill>
                <a:schemeClr val="tx1"/>
              </a:solidFill>
            </a:endParaRPr>
          </a:p>
          <a:p>
            <a:endParaRPr lang="en-US" dirty="0">
              <a:solidFill>
                <a:schemeClr val="tx1"/>
              </a:solidFill>
            </a:endParaRPr>
          </a:p>
        </p:txBody>
      </p:sp>
      <p:pic>
        <p:nvPicPr>
          <p:cNvPr id="5" name="Resim 4" title="Formlar yanıt grafiği. Soru başlığı: İnternetten alışveriş yaparım.. Yanıt sayısı: 850 yanıt."/>
          <p:cNvPicPr/>
          <p:nvPr/>
        </p:nvPicPr>
        <p:blipFill>
          <a:blip r:embed="rId2" cstate="print">
            <a:extLst>
              <a:ext uri="{28A0092B-C50C-407E-A947-70E740481C1C}">
                <a14:useLocalDpi xmlns:a14="http://schemas.microsoft.com/office/drawing/2010/main" val="0"/>
              </a:ext>
            </a:extLst>
          </a:blip>
          <a:stretch>
            <a:fillRect/>
          </a:stretch>
        </p:blipFill>
        <p:spPr>
          <a:xfrm>
            <a:off x="719572" y="908720"/>
            <a:ext cx="7704856" cy="3384376"/>
          </a:xfrm>
          <a:prstGeom prst="rect">
            <a:avLst/>
          </a:prstGeom>
        </p:spPr>
      </p:pic>
    </p:spTree>
    <p:extLst>
      <p:ext uri="{BB962C8B-B14F-4D97-AF65-F5344CB8AC3E}">
        <p14:creationId xmlns:p14="http://schemas.microsoft.com/office/powerpoint/2010/main" val="2118037239"/>
      </p:ext>
    </p:extLst>
  </p:cSld>
  <p:clrMapOvr>
    <a:masterClrMapping/>
  </p:clrMapOvr>
  <p:timing>
    <p:tnLst>
      <p:par>
        <p:cTn id="1" dur="indefinite" restart="never" nodeType="tmRoot"/>
      </p:par>
    </p:tnLst>
  </p:timing>
</p:sld>
</file>

<file path=ppt/theme/theme1.xml><?xml version="1.0" encoding="utf-8"?>
<a:theme xmlns:a="http://schemas.openxmlformats.org/drawingml/2006/main" name="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TotalTime>
  <Words>503</Words>
  <Application>Microsoft Office PowerPoint</Application>
  <PresentationFormat>Ekran Gösterisi (4:3)</PresentationFormat>
  <Paragraphs>20</Paragraphs>
  <Slides>15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15</vt:i4>
      </vt:variant>
    </vt:vector>
  </HeadingPairs>
  <TitlesOfParts>
    <vt:vector size="19" baseType="lpstr">
      <vt:lpstr>Century Gothic</vt:lpstr>
      <vt:lpstr>Wingdings</vt:lpstr>
      <vt:lpstr>Wingdings 3</vt:lpstr>
      <vt:lpstr>Dilim</vt:lpstr>
      <vt:lpstr>PowerPoint Sunusu</vt:lpstr>
      <vt:lpstr>Katılımcıların Özel Bilgilerinin Dağılımları </vt:lpstr>
      <vt:lpstr>PowerPoint Sunusu</vt:lpstr>
      <vt:lpstr>PowerPoint Sunusu</vt:lpstr>
      <vt:lpstr>PowerPoint Sunusu</vt:lpstr>
      <vt:lpstr>PowerPoint Sunusu</vt:lpstr>
      <vt:lpstr>PowerPoint Sunusu</vt:lpstr>
      <vt:lpstr>PowerPoint Sunusu</vt:lpstr>
      <vt:lpstr>Anket Verileri </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TÜKETİCİLERİN İNTERNET ÜZERİNDEN ALIŞVERİŞ DAVRANIŞLARININ ANALİZİ ANKETİ TEMEL BULGULARI </dc:title>
  <cp:lastModifiedBy>Oya</cp:lastModifiedBy>
  <cp:revision>3</cp:revision>
  <dcterms:modified xsi:type="dcterms:W3CDTF">2020-04-18T14:09:13Z</dcterms:modified>
</cp:coreProperties>
</file>