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95"/>
  </p:normalViewPr>
  <p:slideViewPr>
    <p:cSldViewPr snapToGrid="0" snapToObjects="1">
      <p:cViewPr varScale="1">
        <p:scale>
          <a:sx n="84" d="100"/>
          <a:sy n="84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BD29-A008-7B43-B3ED-4393D6A5A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67876-9065-4B40-8273-1D593BC5F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EE4-9973-9943-B0C5-CE7365DF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439-02CF-184A-815E-32E92E8D7686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0A17D-BA5C-7F47-8CC3-A0E71BB8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2FF6-FFB9-3B42-B4D7-DA2F0276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722-B387-D746-8DEA-73F2D098C6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9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B673-8760-354B-83F8-B6333DE8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1CEA0-1B87-A046-81B7-55CF61626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7880-AF61-994B-8009-1B7356D3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439-02CF-184A-815E-32E92E8D7686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BA32-FCBE-E34F-ACE1-51BA47A2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BE403-F340-AE4F-AE02-7F1799D2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722-B387-D746-8DEA-73F2D098C6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87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F2897-F28E-A443-8D0C-704CA45C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7ACBA-DCCA-344E-8330-CE3A1BE4F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B1B4-CC54-7F4C-A200-8FB30140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439-02CF-184A-815E-32E92E8D7686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35CB-9EE8-7D43-AC5A-A07BB28F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CAE82-9C27-4F40-8239-C0F8389F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722-B387-D746-8DEA-73F2D098C6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26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0E67-7952-FE43-9023-FCAA17CF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0866-433C-C84E-8F97-3C2878226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E096-2732-D640-914C-E43ED5D6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439-02CF-184A-815E-32E92E8D7686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74F8-41E9-444C-96ED-71DFCCF5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897C-5DBC-A343-A8C1-1A6AA6F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722-B387-D746-8DEA-73F2D098C6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5CE8-8D10-DE42-AC0C-B060A1F3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194D1-F50A-394D-9A0D-7FAE363AB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84A5-5F52-C44A-8D58-9733B9D1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439-02CF-184A-815E-32E92E8D7686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43C5F-2B9C-3E45-AC50-DD6002F9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3B913-A187-7C45-88AC-D80CDFEA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722-B387-D746-8DEA-73F2D098C6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78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039C-26A4-D34C-A3AB-A46B723E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3444-8A6E-7049-BAAE-D02A303B7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5131F-370B-094D-9D45-50F49E03B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67E88-198D-5A4E-9CD0-AA409BA0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439-02CF-184A-815E-32E92E8D7686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2A8B2-9FA8-244C-A093-B76476F6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C5211-ACB2-9744-81F3-344DDEE1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722-B387-D746-8DEA-73F2D098C6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27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5E4-7E82-6747-B142-9FF1A1B3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B4037-079E-974B-866E-AB88C7B5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7447B-1875-7743-A3F5-68D15FC1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91E6E-F24D-3E46-A67C-B75403DC5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13934-72F0-1D48-8F64-2FC4AC6CB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2CBF5-A3FC-9D49-833D-A6991FEC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439-02CF-184A-815E-32E92E8D7686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9493C-CB52-5948-982E-D7AAB598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82EDC-9168-0141-9910-F029B299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722-B387-D746-8DEA-73F2D098C6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988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3B69-B2B4-F34E-B4A3-7BADD720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1DEDB-F58A-894D-9BF1-00044B39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439-02CF-184A-815E-32E92E8D7686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68259-CF1B-4B4C-B415-6B59F2A2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A98EF-F596-D144-90D7-8E4B61EF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722-B387-D746-8DEA-73F2D098C6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0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630ED-743D-8C40-8135-CAF5F46B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439-02CF-184A-815E-32E92E8D7686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66251-53CB-0B45-AE33-19CB1037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2BC85-13BB-F74E-8DA1-DE6E2D2F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722-B387-D746-8DEA-73F2D098C6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342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7F64-BDB5-0142-8AA0-1B168D6B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21B8-C307-F349-BFFB-7A3A73B1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3FC5C-CD75-4F4D-8E45-F3E6C71F1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187C9-0845-8F4D-855D-E8DD3239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439-02CF-184A-815E-32E92E8D7686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ADBE8-7D7B-5B4C-8024-5D8B11FD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E3184-7EBD-694C-A636-3FA3F063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722-B387-D746-8DEA-73F2D098C6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235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4BF0-AB3A-9F48-848F-8B869C85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254E-865B-7241-88C8-215E5FAB9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EDF86-A834-3C4F-A351-074CB045A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C8CB-12D3-FA46-BE27-7BC83CDF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439-02CF-184A-815E-32E92E8D7686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A05EB-7A25-3649-9A99-F632733F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79818-A053-664D-ADF0-584D89A8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722-B387-D746-8DEA-73F2D098C6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390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CF492-DE18-2042-B9C2-DCD39022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E210-2839-2247-9683-F1B52A669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6EA3-EE3B-5943-B245-20013A072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D4439-02CF-184A-815E-32E92E8D7686}" type="datetimeFigureOut">
              <a:rPr lang="tr-TR" smtClean="0"/>
              <a:t>6.03.2023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15A4-AA21-C441-BF77-841892DE1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33DF7-EC2A-8F4C-96D5-0CD9BC909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49722-B387-D746-8DEA-73F2D098C6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152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google.com/machine-learning/glossary#cluste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glossary#policy" TargetMode="External"/><Relationship Id="rId2" Type="http://schemas.openxmlformats.org/officeDocument/2006/relationships/hyperlink" Target="https://developers.google.com/machine-learning/glossary#rew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epmind.com/research/case-studies/alphago-the-story-so-fa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glossary#feature" TargetMode="External"/><Relationship Id="rId2" Type="http://schemas.openxmlformats.org/officeDocument/2006/relationships/hyperlink" Target="https://developers.google.com/machine-learning/glossary#exam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developers.google.com/machine-learning/glossary#labeled-example" TargetMode="External"/><Relationship Id="rId4" Type="http://schemas.openxmlformats.org/officeDocument/2006/relationships/hyperlink" Target="https://developers.google.com/machine-learning/glossary#labe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intro-to-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glossary#los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glossary#infere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glossary#model" TargetMode="External"/><Relationship Id="rId2" Type="http://schemas.openxmlformats.org/officeDocument/2006/relationships/hyperlink" Target="https://developers.google.com/machine-learning/glossary#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chine-learning/glossary#predic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346F-EB9E-0F4E-B6F0-EB3F93757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0875"/>
            <a:ext cx="9768840" cy="1681163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Machine Learning (Google </a:t>
            </a:r>
            <a:r>
              <a:rPr lang="tr-TR" dirty="0" err="1"/>
              <a:t>course</a:t>
            </a:r>
            <a:r>
              <a:rPr lang="tr-TR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B81C7-D20F-F442-9632-948FEC3C9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COMP 468 Machine Learning in </a:t>
            </a:r>
            <a:r>
              <a:rPr lang="tr-TR" dirty="0" err="1"/>
              <a:t>Python</a:t>
            </a:r>
            <a:endParaRPr lang="tr-TR" dirty="0"/>
          </a:p>
          <a:p>
            <a:r>
              <a:rPr lang="tr-TR" dirty="0" err="1"/>
              <a:t>Instructor</a:t>
            </a:r>
            <a:r>
              <a:rPr lang="tr-TR" dirty="0"/>
              <a:t>: Zafer Aydın</a:t>
            </a:r>
          </a:p>
        </p:txBody>
      </p:sp>
    </p:spTree>
    <p:extLst>
      <p:ext uri="{BB962C8B-B14F-4D97-AF65-F5344CB8AC3E}">
        <p14:creationId xmlns:p14="http://schemas.microsoft.com/office/powerpoint/2010/main" val="383441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3F44-AFBC-FE45-9530-BEDBF9DD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Classification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4476-1D23-5A49-8E2A-FFF538C3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Output</a:t>
            </a:r>
            <a:r>
              <a:rPr lang="tr-TR" dirty="0"/>
              <a:t> is </a:t>
            </a:r>
            <a:r>
              <a:rPr lang="tr-TR" dirty="0" err="1"/>
              <a:t>discrete-valued</a:t>
            </a:r>
            <a:r>
              <a:rPr lang="tr-TR" dirty="0"/>
              <a:t> </a:t>
            </a:r>
          </a:p>
          <a:p>
            <a:pPr lvl="1"/>
            <a:r>
              <a:rPr lang="tr-TR" dirty="0"/>
              <a:t>A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states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category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belongs</a:t>
            </a:r>
            <a:r>
              <a:rPr lang="tr-TR" dirty="0"/>
              <a:t> </a:t>
            </a:r>
            <a:r>
              <a:rPr lang="tr-TR" dirty="0" err="1"/>
              <a:t>to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Examples</a:t>
            </a:r>
            <a:endParaRPr lang="tr-TR" dirty="0"/>
          </a:p>
          <a:p>
            <a:pPr lvl="1"/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an e-mail is </a:t>
            </a:r>
            <a:r>
              <a:rPr lang="tr-TR" dirty="0" err="1"/>
              <a:t>spam</a:t>
            </a:r>
            <a:endParaRPr lang="tr-TR" dirty="0"/>
          </a:p>
          <a:p>
            <a:pPr lvl="1"/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a </a:t>
            </a:r>
            <a:r>
              <a:rPr lang="tr-TR" dirty="0" err="1"/>
              <a:t>photo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a </a:t>
            </a:r>
            <a:r>
              <a:rPr lang="tr-TR" dirty="0" err="1"/>
              <a:t>cat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classification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(</a:t>
            </a:r>
            <a:r>
              <a:rPr lang="tr-TR" dirty="0" err="1"/>
              <a:t>output</a:t>
            </a:r>
            <a:r>
              <a:rPr lang="tr-TR" dirty="0"/>
              <a:t> can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)</a:t>
            </a:r>
          </a:p>
          <a:p>
            <a:pPr lvl="2"/>
            <a:r>
              <a:rPr lang="tr-TR" dirty="0" err="1"/>
              <a:t>Rain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rain</a:t>
            </a:r>
            <a:endParaRPr lang="tr-TR" dirty="0"/>
          </a:p>
          <a:p>
            <a:pPr lvl="1"/>
            <a:r>
              <a:rPr lang="tr-TR" dirty="0"/>
              <a:t>Multi-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(</a:t>
            </a:r>
            <a:r>
              <a:rPr lang="tr-TR" dirty="0" err="1"/>
              <a:t>output</a:t>
            </a:r>
            <a:r>
              <a:rPr lang="tr-TR" dirty="0"/>
              <a:t> can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)</a:t>
            </a:r>
          </a:p>
          <a:p>
            <a:pPr lvl="2"/>
            <a:r>
              <a:rPr lang="tr-TR" dirty="0" err="1"/>
              <a:t>Rain</a:t>
            </a:r>
            <a:r>
              <a:rPr lang="tr-TR" dirty="0"/>
              <a:t>, hail, </a:t>
            </a:r>
            <a:r>
              <a:rPr lang="tr-TR" dirty="0" err="1"/>
              <a:t>snow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sleet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713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4F7B86-977F-D148-B213-D4DD4A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Watch Video: </a:t>
            </a:r>
            <a:r>
              <a:rPr lang="tr-TR" dirty="0" err="1"/>
              <a:t>Supervised</a:t>
            </a:r>
            <a:r>
              <a:rPr lang="tr-TR" dirty="0"/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986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16FC-0E8B-8645-8041-4EE15328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F0D7-DC8B-8C4B-ACF4-A6AB8C95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(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answer</a:t>
            </a:r>
            <a:r>
              <a:rPr lang="tr-TR" dirty="0"/>
              <a:t>) in </a:t>
            </a:r>
            <a:r>
              <a:rPr lang="tr-TR" dirty="0" err="1"/>
              <a:t>training</a:t>
            </a:r>
            <a:r>
              <a:rPr lang="tr-TR" dirty="0"/>
              <a:t> set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identify</a:t>
            </a:r>
            <a:r>
              <a:rPr lang="tr-TR" dirty="0"/>
              <a:t> </a:t>
            </a:r>
            <a:r>
              <a:rPr lang="tr-TR" dirty="0" err="1"/>
              <a:t>meaningful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model has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hints</a:t>
            </a:r>
            <a:r>
              <a:rPr lang="tr-TR" dirty="0"/>
              <a:t> on 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categorize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piece</a:t>
            </a:r>
            <a:r>
              <a:rPr lang="tr-TR" dirty="0"/>
              <a:t> of data, but </a:t>
            </a:r>
            <a:r>
              <a:rPr lang="tr-TR" dirty="0" err="1"/>
              <a:t>instead</a:t>
            </a:r>
            <a:r>
              <a:rPr lang="tr-TR" dirty="0"/>
              <a:t> it </a:t>
            </a:r>
            <a:r>
              <a:rPr lang="tr-TR" dirty="0" err="1"/>
              <a:t>must</a:t>
            </a:r>
            <a:r>
              <a:rPr lang="tr-TR" dirty="0"/>
              <a:t> </a:t>
            </a:r>
            <a:r>
              <a:rPr lang="tr-TR" dirty="0" err="1"/>
              <a:t>infer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tr-TR" dirty="0"/>
              <a:t> </a:t>
            </a:r>
            <a:r>
              <a:rPr lang="tr-TR" dirty="0" err="1"/>
              <a:t>rules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530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16FC-0E8B-8645-8041-4EE15328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F0D7-DC8B-8C4B-ACF4-A6AB8C95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commonly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technique</a:t>
            </a:r>
            <a:r>
              <a:rPr lang="tr-TR" dirty="0"/>
              <a:t> is </a:t>
            </a:r>
            <a:r>
              <a:rPr lang="tr-TR" dirty="0" err="1"/>
              <a:t>called</a:t>
            </a:r>
            <a:r>
              <a:rPr lang="tr-TR" dirty="0"/>
              <a:t> </a:t>
            </a:r>
            <a:r>
              <a:rPr lang="tr-TR" dirty="0">
                <a:hlinkClick r:id="rId2"/>
              </a:rPr>
              <a:t>clustering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finds</a:t>
            </a:r>
            <a:r>
              <a:rPr lang="tr-TR" dirty="0"/>
              <a:t> data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demarcate</a:t>
            </a:r>
            <a:r>
              <a:rPr lang="tr-TR" dirty="0"/>
              <a:t> </a:t>
            </a:r>
            <a:r>
              <a:rPr lang="tr-TR" dirty="0" err="1"/>
              <a:t>natural</a:t>
            </a:r>
            <a:r>
              <a:rPr lang="tr-TR" dirty="0"/>
              <a:t> </a:t>
            </a:r>
            <a:r>
              <a:rPr lang="tr-TR" dirty="0" err="1"/>
              <a:t>groupings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7851D-55F2-A24E-9914-F31035418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2973707"/>
            <a:ext cx="9052560" cy="38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C456F3-CCE2-C547-92EA-832E3ACA7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047750"/>
            <a:ext cx="10617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2283-0E3F-D344-A31C-A53B5CC4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1B04-5012-934B-ADAC-BCA68C83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Clustering </a:t>
            </a:r>
            <a:r>
              <a:rPr lang="tr-TR" dirty="0" err="1"/>
              <a:t>differs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categories</a:t>
            </a:r>
            <a:r>
              <a:rPr lang="tr-TR" dirty="0"/>
              <a:t> </a:t>
            </a:r>
            <a:r>
              <a:rPr lang="tr-TR" dirty="0" err="1"/>
              <a:t>aren't</a:t>
            </a:r>
            <a:r>
              <a:rPr lang="tr-TR" dirty="0"/>
              <a:t>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you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an </a:t>
            </a:r>
            <a:r>
              <a:rPr lang="tr-TR" dirty="0" err="1"/>
              <a:t>unsupervised</a:t>
            </a:r>
            <a:r>
              <a:rPr lang="tr-TR" dirty="0"/>
              <a:t> model </a:t>
            </a:r>
            <a:r>
              <a:rPr lang="tr-TR" dirty="0" err="1"/>
              <a:t>might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a </a:t>
            </a:r>
            <a:r>
              <a:rPr lang="tr-TR" dirty="0" err="1"/>
              <a:t>weather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temperature</a:t>
            </a:r>
            <a:r>
              <a:rPr lang="tr-TR" dirty="0"/>
              <a:t>, </a:t>
            </a:r>
            <a:r>
              <a:rPr lang="tr-TR" dirty="0" err="1"/>
              <a:t>revealing</a:t>
            </a:r>
            <a:r>
              <a:rPr lang="tr-TR" dirty="0"/>
              <a:t> </a:t>
            </a:r>
            <a:r>
              <a:rPr lang="tr-TR" dirty="0" err="1"/>
              <a:t>segmentations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define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seasons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attempt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name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clusters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understanding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tr-TR" dirty="0"/>
          </a:p>
          <a:p>
            <a:pPr algn="just"/>
            <a:endParaRPr lang="tr-TR" dirty="0"/>
          </a:p>
          <a:p>
            <a:pPr algn="just"/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understanding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0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9ED9-279D-A346-B3CB-02A22D3F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Reinforcement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592F-0282-3F47-83E6-A13880AB3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getting</a:t>
            </a:r>
            <a:r>
              <a:rPr lang="tr-TR" dirty="0"/>
              <a:t> </a:t>
            </a:r>
            <a:r>
              <a:rPr lang="tr-TR" dirty="0">
                <a:hlinkClick r:id="rId2"/>
              </a:rPr>
              <a:t>rewards</a:t>
            </a:r>
            <a:r>
              <a:rPr lang="tr-TR" dirty="0"/>
              <a:t> 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penalties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actions</a:t>
            </a:r>
            <a:r>
              <a:rPr lang="tr-TR" dirty="0"/>
              <a:t> </a:t>
            </a:r>
            <a:r>
              <a:rPr lang="tr-TR" dirty="0" err="1"/>
              <a:t>performed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an </a:t>
            </a:r>
            <a:r>
              <a:rPr lang="tr-TR" dirty="0" err="1"/>
              <a:t>environment</a:t>
            </a:r>
            <a:endParaRPr lang="tr-TR" dirty="0"/>
          </a:p>
          <a:p>
            <a:endParaRPr lang="tr-TR" dirty="0"/>
          </a:p>
          <a:p>
            <a:r>
              <a:rPr lang="tr-TR" dirty="0"/>
              <a:t>A </a:t>
            </a:r>
            <a:r>
              <a:rPr lang="tr-TR" dirty="0" err="1"/>
              <a:t>reinforcement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generates</a:t>
            </a:r>
            <a:r>
              <a:rPr lang="tr-TR" dirty="0"/>
              <a:t> a </a:t>
            </a:r>
            <a:r>
              <a:rPr lang="tr-TR" dirty="0">
                <a:hlinkClick r:id="rId3"/>
              </a:rPr>
              <a:t>policy</a:t>
            </a:r>
            <a:r>
              <a:rPr lang="tr-TR" dirty="0"/>
              <a:t> 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defines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strategy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getting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rewards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Examples</a:t>
            </a:r>
            <a:endParaRPr lang="tr-TR" dirty="0"/>
          </a:p>
          <a:p>
            <a:pPr lvl="1"/>
            <a:r>
              <a:rPr lang="tr-TR" dirty="0"/>
              <a:t>Train </a:t>
            </a:r>
            <a:r>
              <a:rPr lang="tr-TR" dirty="0" err="1"/>
              <a:t>robots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,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walking</a:t>
            </a:r>
            <a:r>
              <a:rPr lang="tr-TR" dirty="0"/>
              <a:t> </a:t>
            </a:r>
            <a:r>
              <a:rPr lang="tr-TR" dirty="0" err="1"/>
              <a:t>around</a:t>
            </a:r>
            <a:r>
              <a:rPr lang="tr-TR" dirty="0"/>
              <a:t> a </a:t>
            </a:r>
            <a:r>
              <a:rPr lang="tr-TR" dirty="0" err="1"/>
              <a:t>room</a:t>
            </a:r>
            <a:endParaRPr lang="tr-TR" dirty="0"/>
          </a:p>
          <a:p>
            <a:pPr lvl="1"/>
            <a:r>
              <a:rPr lang="tr-TR" dirty="0"/>
              <a:t>Train software </a:t>
            </a:r>
            <a:r>
              <a:rPr lang="tr-TR" dirty="0" err="1"/>
              <a:t>programs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 </a:t>
            </a:r>
            <a:r>
              <a:rPr lang="tr-TR" dirty="0">
                <a:hlinkClick r:id="rId4"/>
              </a:rPr>
              <a:t>AlphaGo</a:t>
            </a:r>
            <a:r>
              <a:rPr lang="tr-TR" dirty="0"/>
              <a:t> 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play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game</a:t>
            </a:r>
            <a:r>
              <a:rPr lang="tr-TR" dirty="0"/>
              <a:t> of </a:t>
            </a:r>
            <a:r>
              <a:rPr lang="tr-TR" dirty="0" err="1"/>
              <a:t>Go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392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BC18-AAD6-8A46-AA93-52B00DAD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21C2-3DCF-394B-A91E-45C7F71A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Utilizes</a:t>
            </a:r>
            <a:r>
              <a:rPr lang="tr-TR" dirty="0"/>
              <a:t> </a:t>
            </a:r>
            <a:r>
              <a:rPr lang="tr-TR" dirty="0" err="1"/>
              <a:t>historical</a:t>
            </a:r>
            <a:r>
              <a:rPr lang="tr-TR" dirty="0"/>
              <a:t> data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reinforcement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concepts</a:t>
            </a:r>
            <a:r>
              <a:rPr lang="tr-TR" dirty="0"/>
              <a:t> of </a:t>
            </a: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  <a:p>
            <a:pPr lvl="1"/>
            <a:r>
              <a:rPr lang="tr-TR" dirty="0"/>
              <a:t>Data</a:t>
            </a:r>
          </a:p>
          <a:p>
            <a:pPr lvl="1"/>
            <a:r>
              <a:rPr lang="tr-TR" dirty="0"/>
              <a:t>Model</a:t>
            </a:r>
          </a:p>
          <a:p>
            <a:pPr lvl="1"/>
            <a:r>
              <a:rPr lang="tr-TR" dirty="0"/>
              <a:t>Training</a:t>
            </a:r>
          </a:p>
          <a:p>
            <a:pPr lvl="1"/>
            <a:r>
              <a:rPr lang="tr-TR" dirty="0" err="1"/>
              <a:t>Evaluating</a:t>
            </a:r>
            <a:endParaRPr lang="tr-TR" dirty="0"/>
          </a:p>
          <a:p>
            <a:pPr lvl="1"/>
            <a:r>
              <a:rPr lang="tr-TR" dirty="0" err="1"/>
              <a:t>Inference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345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56C1-12E1-D449-9EAA-7B6026B7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3FFB-54C6-C047-BAB0-01C9A5F2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Words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in </a:t>
            </a:r>
            <a:r>
              <a:rPr lang="tr-TR" dirty="0" err="1"/>
              <a:t>tables</a:t>
            </a:r>
            <a:endParaRPr lang="tr-TR" dirty="0"/>
          </a:p>
          <a:p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pixels</a:t>
            </a:r>
            <a:r>
              <a:rPr lang="tr-TR" dirty="0"/>
              <a:t> in </a:t>
            </a:r>
            <a:r>
              <a:rPr lang="tr-TR" dirty="0" err="1"/>
              <a:t>images</a:t>
            </a:r>
            <a:endParaRPr lang="tr-TR" dirty="0"/>
          </a:p>
          <a:p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waveforms</a:t>
            </a:r>
            <a:r>
              <a:rPr lang="tr-TR" dirty="0"/>
              <a:t> in </a:t>
            </a:r>
            <a:r>
              <a:rPr lang="tr-TR" dirty="0" err="1"/>
              <a:t>audio</a:t>
            </a:r>
            <a:r>
              <a:rPr lang="tr-TR" dirty="0"/>
              <a:t> </a:t>
            </a:r>
            <a:r>
              <a:rPr lang="tr-TR" dirty="0" err="1"/>
              <a:t>files</a:t>
            </a:r>
            <a:endParaRPr lang="tr-TR" dirty="0"/>
          </a:p>
          <a:p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datasets</a:t>
            </a:r>
            <a:endParaRPr lang="tr-TR" dirty="0"/>
          </a:p>
          <a:p>
            <a:pPr lvl="1"/>
            <a:r>
              <a:rPr lang="tr-TR" dirty="0" err="1"/>
              <a:t>Images</a:t>
            </a:r>
            <a:r>
              <a:rPr lang="tr-TR" dirty="0"/>
              <a:t> of </a:t>
            </a:r>
            <a:r>
              <a:rPr lang="tr-TR" dirty="0" err="1"/>
              <a:t>cats</a:t>
            </a:r>
            <a:endParaRPr lang="tr-TR" dirty="0"/>
          </a:p>
          <a:p>
            <a:pPr lvl="1"/>
            <a:r>
              <a:rPr lang="tr-TR" dirty="0" err="1"/>
              <a:t>Housing</a:t>
            </a:r>
            <a:r>
              <a:rPr lang="tr-TR" dirty="0"/>
              <a:t> </a:t>
            </a:r>
            <a:r>
              <a:rPr lang="tr-TR" dirty="0" err="1"/>
              <a:t>prices</a:t>
            </a:r>
            <a:endParaRPr lang="tr-TR" dirty="0"/>
          </a:p>
          <a:p>
            <a:pPr lvl="1"/>
            <a:r>
              <a:rPr lang="tr-TR" dirty="0" err="1"/>
              <a:t>Weather</a:t>
            </a:r>
            <a:r>
              <a:rPr lang="tr-TR" dirty="0"/>
              <a:t> </a:t>
            </a:r>
            <a:r>
              <a:rPr lang="tr-TR" dirty="0" err="1"/>
              <a:t>information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053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56C1-12E1-D449-9EAA-7B6026B7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3FFB-54C6-C047-BAB0-01C9A5F2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7275"/>
          </a:xfrm>
        </p:spPr>
        <p:txBody>
          <a:bodyPr>
            <a:normAutofit fontScale="92500"/>
          </a:bodyPr>
          <a:lstStyle/>
          <a:p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of </a:t>
            </a:r>
            <a:r>
              <a:rPr lang="tr-TR" dirty="0" err="1"/>
              <a:t>individual</a:t>
            </a:r>
            <a:r>
              <a:rPr lang="tr-TR" dirty="0"/>
              <a:t> </a:t>
            </a:r>
            <a:r>
              <a:rPr lang="tr-TR" dirty="0">
                <a:hlinkClick r:id="rId2"/>
              </a:rPr>
              <a:t>examples</a:t>
            </a:r>
            <a:r>
              <a:rPr lang="tr-TR" dirty="0"/>
              <a:t> (</a:t>
            </a:r>
            <a:r>
              <a:rPr lang="tr-TR" dirty="0" err="1"/>
              <a:t>samples</a:t>
            </a:r>
            <a:r>
              <a:rPr lang="tr-TR" dirty="0"/>
              <a:t>)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 </a:t>
            </a:r>
            <a:r>
              <a:rPr lang="tr-TR" dirty="0">
                <a:hlinkClick r:id="rId3"/>
              </a:rPr>
              <a:t>features</a:t>
            </a:r>
            <a:r>
              <a:rPr lang="tr-TR" dirty="0"/>
              <a:t> (</a:t>
            </a:r>
            <a:r>
              <a:rPr lang="tr-TR" dirty="0" err="1"/>
              <a:t>input</a:t>
            </a:r>
            <a:r>
              <a:rPr lang="tr-TR" dirty="0"/>
              <a:t>) </a:t>
            </a:r>
            <a:r>
              <a:rPr lang="tr-TR" dirty="0" err="1"/>
              <a:t>and</a:t>
            </a:r>
            <a:r>
              <a:rPr lang="tr-TR" dirty="0"/>
              <a:t> a </a:t>
            </a:r>
            <a:r>
              <a:rPr lang="tr-TR" dirty="0">
                <a:hlinkClick r:id="rId4"/>
              </a:rPr>
              <a:t>label</a:t>
            </a:r>
            <a:r>
              <a:rPr lang="tr-TR" dirty="0"/>
              <a:t> (</a:t>
            </a:r>
            <a:r>
              <a:rPr lang="tr-TR" dirty="0" err="1"/>
              <a:t>output</a:t>
            </a:r>
            <a:r>
              <a:rPr lang="tr-TR" dirty="0"/>
              <a:t>)</a:t>
            </a:r>
          </a:p>
          <a:p>
            <a:r>
              <a:rPr lang="tr-TR" dirty="0" err="1"/>
              <a:t>For</a:t>
            </a:r>
            <a:r>
              <a:rPr lang="tr-TR" dirty="0"/>
              <a:t> tabular data, an </a:t>
            </a:r>
            <a:r>
              <a:rPr lang="tr-TR" dirty="0" err="1"/>
              <a:t>example</a:t>
            </a:r>
            <a:r>
              <a:rPr lang="tr-TR" dirty="0"/>
              <a:t> is a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row</a:t>
            </a:r>
            <a:r>
              <a:rPr lang="tr-TR" dirty="0"/>
              <a:t> in a </a:t>
            </a:r>
            <a:r>
              <a:rPr lang="tr-TR" dirty="0" err="1"/>
              <a:t>spreadsheet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data </a:t>
            </a:r>
            <a:r>
              <a:rPr lang="tr-TR" dirty="0" err="1"/>
              <a:t>table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label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"</a:t>
            </a:r>
            <a:r>
              <a:rPr lang="tr-TR" dirty="0" err="1"/>
              <a:t>answer</a:t>
            </a:r>
            <a:r>
              <a:rPr lang="tr-TR" dirty="0"/>
              <a:t>,"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want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predict</a:t>
            </a:r>
            <a:endParaRPr lang="tr-TR" dirty="0"/>
          </a:p>
          <a:p>
            <a:r>
              <a:rPr lang="tr-TR" dirty="0" err="1"/>
              <a:t>Examples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labels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 </a:t>
            </a:r>
            <a:r>
              <a:rPr lang="tr-TR" dirty="0">
                <a:hlinkClick r:id="rId5"/>
              </a:rPr>
              <a:t>labeled examples</a:t>
            </a:r>
            <a:endParaRPr lang="tr-TR" dirty="0"/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A9149-4859-F640-848A-48B711062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350" y="4152900"/>
            <a:ext cx="9893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6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3303-BBD6-0946-81B9-903F8C9F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Google Course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A705-A11E-F34B-9A37-3B6A62CB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https://developers.google.com/machine-learning/intro-to-ml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411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56C1-12E1-D449-9EAA-7B6026B7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3FFB-54C6-C047-BAB0-01C9A5F2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4695"/>
          </a:xfrm>
        </p:spPr>
        <p:txBody>
          <a:bodyPr>
            <a:normAutofit/>
          </a:bodyPr>
          <a:lstStyle/>
          <a:p>
            <a:r>
              <a:rPr lang="tr-TR" dirty="0" err="1"/>
              <a:t>Unlabeled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but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label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E2EF4-0073-744A-A3EE-4534DE4BA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2560320"/>
            <a:ext cx="9740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42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9A29-D140-084E-9169-8DF35E7A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Characteristics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2B60-4D7E-5948-A56A-273E712D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 </a:t>
            </a:r>
            <a:r>
              <a:rPr lang="tr-TR" dirty="0" err="1"/>
              <a:t>dataset</a:t>
            </a:r>
            <a:r>
              <a:rPr lang="tr-TR" dirty="0"/>
              <a:t> is </a:t>
            </a:r>
            <a:r>
              <a:rPr lang="tr-TR" dirty="0" err="1"/>
              <a:t>characterized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size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diversity</a:t>
            </a:r>
            <a:endParaRPr lang="tr-TR" dirty="0"/>
          </a:p>
          <a:p>
            <a:r>
              <a:rPr lang="tr-TR" dirty="0"/>
              <a:t>Size </a:t>
            </a:r>
            <a:r>
              <a:rPr lang="tr-TR" dirty="0" err="1"/>
              <a:t>indicates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examples</a:t>
            </a:r>
            <a:endParaRPr lang="tr-TR" dirty="0"/>
          </a:p>
          <a:p>
            <a:r>
              <a:rPr lang="tr-TR" dirty="0" err="1"/>
              <a:t>Diversity</a:t>
            </a:r>
            <a:r>
              <a:rPr lang="tr-TR" dirty="0"/>
              <a:t> </a:t>
            </a:r>
            <a:r>
              <a:rPr lang="tr-TR" dirty="0" err="1"/>
              <a:t>indicates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</a:t>
            </a:r>
            <a:r>
              <a:rPr lang="tr-TR" dirty="0" err="1"/>
              <a:t>those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</a:t>
            </a:r>
            <a:r>
              <a:rPr lang="tr-TR" dirty="0" err="1"/>
              <a:t>cover</a:t>
            </a:r>
            <a:r>
              <a:rPr lang="tr-TR" dirty="0"/>
              <a:t> </a:t>
            </a:r>
          </a:p>
          <a:p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highly</a:t>
            </a:r>
            <a:r>
              <a:rPr lang="tr-TR" dirty="0"/>
              <a:t> </a:t>
            </a:r>
            <a:r>
              <a:rPr lang="tr-TR" dirty="0" err="1"/>
              <a:t>diverse</a:t>
            </a:r>
            <a:endParaRPr lang="tr-TR" dirty="0"/>
          </a:p>
          <a:p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have</a:t>
            </a:r>
            <a:endParaRPr lang="tr-TR" dirty="0"/>
          </a:p>
          <a:p>
            <a:pPr lvl="1"/>
            <a:r>
              <a:rPr lang="tr-TR" dirty="0" err="1"/>
              <a:t>Large</a:t>
            </a:r>
            <a:r>
              <a:rPr lang="tr-TR" dirty="0"/>
              <a:t> size,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diversity</a:t>
            </a:r>
            <a:endParaRPr lang="tr-TR" dirty="0"/>
          </a:p>
          <a:p>
            <a:pPr lvl="1"/>
            <a:r>
              <a:rPr lang="tr-TR" dirty="0" err="1"/>
              <a:t>Low</a:t>
            </a:r>
            <a:r>
              <a:rPr lang="tr-TR" dirty="0"/>
              <a:t> size,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diversity</a:t>
            </a:r>
            <a:endParaRPr lang="tr-TR" dirty="0"/>
          </a:p>
          <a:p>
            <a:pPr lvl="1"/>
            <a:r>
              <a:rPr lang="tr-TR" dirty="0" err="1"/>
              <a:t>Large</a:t>
            </a:r>
            <a:r>
              <a:rPr lang="tr-TR" dirty="0"/>
              <a:t> size,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diversity</a:t>
            </a:r>
            <a:endParaRPr lang="tr-TR" dirty="0"/>
          </a:p>
          <a:p>
            <a:pPr lvl="1"/>
            <a:r>
              <a:rPr lang="tr-TR" dirty="0" err="1"/>
              <a:t>Low</a:t>
            </a:r>
            <a:r>
              <a:rPr lang="tr-TR" dirty="0"/>
              <a:t> size,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diversity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4901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41BC-9B53-544B-ABAB-FF49A924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Characteristics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9EBB-4874-C146-92C0-EF05B4D03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  <a:p>
            <a:pPr lvl="1"/>
            <a:r>
              <a:rPr lang="tr-TR" dirty="0"/>
              <a:t>A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100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worth</a:t>
            </a:r>
            <a:r>
              <a:rPr lang="tr-TR" dirty="0"/>
              <a:t> of data, but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month</a:t>
            </a:r>
            <a:r>
              <a:rPr lang="tr-TR" dirty="0"/>
              <a:t> of </a:t>
            </a:r>
            <a:r>
              <a:rPr lang="tr-TR" dirty="0" err="1"/>
              <a:t>July</a:t>
            </a:r>
            <a:r>
              <a:rPr lang="tr-TR" dirty="0"/>
              <a:t> (</a:t>
            </a:r>
            <a:r>
              <a:rPr lang="tr-TR" dirty="0" err="1"/>
              <a:t>large</a:t>
            </a:r>
            <a:r>
              <a:rPr lang="tr-TR" dirty="0"/>
              <a:t> size,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diversity</a:t>
            </a:r>
            <a:r>
              <a:rPr lang="tr-TR" dirty="0"/>
              <a:t>)</a:t>
            </a:r>
          </a:p>
          <a:p>
            <a:pPr lvl="2"/>
            <a:r>
              <a:rPr lang="tr-TR" dirty="0"/>
              <a:t>Using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rainfall</a:t>
            </a:r>
            <a:r>
              <a:rPr lang="tr-TR" dirty="0"/>
              <a:t> in </a:t>
            </a:r>
            <a:r>
              <a:rPr lang="tr-TR" dirty="0" err="1"/>
              <a:t>January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produce</a:t>
            </a:r>
            <a:r>
              <a:rPr lang="tr-TR" dirty="0"/>
              <a:t> </a:t>
            </a:r>
            <a:r>
              <a:rPr lang="tr-TR" dirty="0" err="1"/>
              <a:t>poor</a:t>
            </a:r>
            <a:r>
              <a:rPr lang="tr-TR" dirty="0"/>
              <a:t> </a:t>
            </a:r>
            <a:r>
              <a:rPr lang="tr-TR" dirty="0" err="1"/>
              <a:t>predictions</a:t>
            </a:r>
            <a:endParaRPr lang="tr-TR" dirty="0"/>
          </a:p>
          <a:p>
            <a:pPr lvl="1"/>
            <a:r>
              <a:rPr lang="tr-TR" dirty="0"/>
              <a:t>A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</a:t>
            </a:r>
            <a:r>
              <a:rPr lang="tr-TR" dirty="0" err="1"/>
              <a:t>cover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a </a:t>
            </a:r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but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month</a:t>
            </a:r>
            <a:r>
              <a:rPr lang="tr-TR" dirty="0"/>
              <a:t> (</a:t>
            </a:r>
            <a:r>
              <a:rPr lang="tr-TR" dirty="0" err="1"/>
              <a:t>low</a:t>
            </a:r>
            <a:r>
              <a:rPr lang="tr-TR" dirty="0"/>
              <a:t> size,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diversity</a:t>
            </a:r>
            <a:r>
              <a:rPr lang="tr-TR" dirty="0"/>
              <a:t>)</a:t>
            </a:r>
          </a:p>
          <a:p>
            <a:pPr lvl="2"/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</a:t>
            </a:r>
            <a:r>
              <a:rPr lang="tr-TR" dirty="0" err="1"/>
              <a:t>produce</a:t>
            </a:r>
            <a:r>
              <a:rPr lang="tr-TR" dirty="0"/>
              <a:t> </a:t>
            </a:r>
            <a:r>
              <a:rPr lang="tr-TR" dirty="0" err="1"/>
              <a:t>poor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it </a:t>
            </a:r>
            <a:r>
              <a:rPr lang="tr-TR" dirty="0" err="1"/>
              <a:t>doesn't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account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variability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understanding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0974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E4F2-5552-FA40-8AD6-ACAE3963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Characteristics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B3AE-5BDF-2A4D-81A9-5542345E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dataset</a:t>
            </a:r>
            <a:r>
              <a:rPr lang="tr-TR" dirty="0"/>
              <a:t> can </a:t>
            </a:r>
            <a:r>
              <a:rPr lang="tr-TR" dirty="0" err="1"/>
              <a:t>also</a:t>
            </a:r>
            <a:r>
              <a:rPr lang="tr-TR" dirty="0"/>
              <a:t> be </a:t>
            </a:r>
            <a:r>
              <a:rPr lang="tr-TR" dirty="0" err="1"/>
              <a:t>characterized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features</a:t>
            </a:r>
            <a:endParaRPr lang="tr-TR" dirty="0"/>
          </a:p>
          <a:p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can </a:t>
            </a:r>
            <a:r>
              <a:rPr lang="tr-TR" dirty="0" err="1"/>
              <a:t>help</a:t>
            </a:r>
            <a:r>
              <a:rPr lang="tr-TR" dirty="0"/>
              <a:t> a model </a:t>
            </a:r>
            <a:r>
              <a:rPr lang="tr-TR" dirty="0" err="1"/>
              <a:t>discover</a:t>
            </a:r>
            <a:r>
              <a:rPr lang="tr-TR" dirty="0"/>
              <a:t> </a:t>
            </a:r>
            <a:r>
              <a:rPr lang="tr-TR" dirty="0" err="1"/>
              <a:t>additional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predictions</a:t>
            </a:r>
            <a:endParaRPr lang="tr-TR" dirty="0"/>
          </a:p>
          <a:p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don't</a:t>
            </a:r>
            <a:r>
              <a:rPr lang="tr-TR" dirty="0"/>
              <a:t> </a:t>
            </a:r>
            <a:r>
              <a:rPr lang="tr-TR" i="1" dirty="0" err="1"/>
              <a:t>always</a:t>
            </a:r>
            <a:r>
              <a:rPr lang="tr-TR" dirty="0"/>
              <a:t> </a:t>
            </a:r>
            <a:r>
              <a:rPr lang="tr-TR" dirty="0" err="1"/>
              <a:t>produce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</a:p>
          <a:p>
            <a:pPr lvl="1"/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causal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label</a:t>
            </a:r>
            <a:endParaRPr lang="tr-TR" dirty="0"/>
          </a:p>
          <a:p>
            <a:pPr lvl="1"/>
            <a:r>
              <a:rPr lang="tr-TR" dirty="0" err="1"/>
              <a:t>Curse</a:t>
            </a:r>
            <a:r>
              <a:rPr lang="tr-TR" dirty="0"/>
              <a:t> of </a:t>
            </a:r>
            <a:r>
              <a:rPr lang="tr-TR" dirty="0" err="1"/>
              <a:t>dimensionality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4865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6B78-3770-614C-9F23-44BF43C6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C14D-F865-5F4D-980B-69501994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, a model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collection</a:t>
            </a:r>
            <a:r>
              <a:rPr lang="tr-TR" dirty="0"/>
              <a:t> of </a:t>
            </a:r>
            <a:r>
              <a:rPr lang="tr-TR" dirty="0" err="1"/>
              <a:t>numbers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define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mathematical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specific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specific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  <a:p>
            <a:pPr lvl="1"/>
            <a:r>
              <a:rPr lang="tr-TR" dirty="0"/>
              <a:t>y=f(x)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discovers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training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4722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A620-38EE-1B49-A8E2-2943C869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46DC-5821-7740-8338-F0CBC609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Before</a:t>
            </a:r>
            <a:r>
              <a:rPr lang="tr-TR" dirty="0"/>
              <a:t> a </a:t>
            </a:r>
            <a:r>
              <a:rPr lang="tr-TR" dirty="0" err="1"/>
              <a:t>supervised</a:t>
            </a:r>
            <a:r>
              <a:rPr lang="tr-TR" dirty="0"/>
              <a:t> model can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, it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trained</a:t>
            </a:r>
            <a:endParaRPr lang="tr-TR" dirty="0"/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 a model,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a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labeled</a:t>
            </a:r>
            <a:r>
              <a:rPr lang="tr-TR" dirty="0"/>
              <a:t> </a:t>
            </a:r>
            <a:r>
              <a:rPr lang="tr-TR" dirty="0" err="1"/>
              <a:t>examples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model's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predicting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labels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features</a:t>
            </a: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finds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comparing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predicted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label's</a:t>
            </a:r>
            <a:r>
              <a:rPr lang="tr-TR" dirty="0"/>
              <a:t> </a:t>
            </a:r>
            <a:r>
              <a:rPr lang="tr-TR" dirty="0" err="1"/>
              <a:t>actual</a:t>
            </a:r>
            <a:r>
              <a:rPr lang="tr-TR" dirty="0"/>
              <a:t> </a:t>
            </a:r>
            <a:r>
              <a:rPr lang="tr-TR" dirty="0" err="1"/>
              <a:t>value</a:t>
            </a:r>
            <a:endParaRPr lang="tr-TR" dirty="0"/>
          </a:p>
          <a:p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(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)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predicted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actual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—</a:t>
            </a:r>
            <a:r>
              <a:rPr lang="tr-TR" dirty="0" err="1"/>
              <a:t>defined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 </a:t>
            </a:r>
            <a:r>
              <a:rPr lang="tr-TR" dirty="0">
                <a:hlinkClick r:id="rId2"/>
              </a:rPr>
              <a:t>loss</a:t>
            </a:r>
            <a:r>
              <a:rPr lang="tr-TR" dirty="0"/>
              <a:t>—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gradually</a:t>
            </a:r>
            <a:r>
              <a:rPr lang="tr-TR" dirty="0"/>
              <a:t> </a:t>
            </a:r>
            <a:r>
              <a:rPr lang="tr-TR" dirty="0" err="1"/>
              <a:t>updates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solution</a:t>
            </a:r>
            <a:endParaRPr lang="tr-TR" dirty="0"/>
          </a:p>
          <a:p>
            <a:r>
              <a:rPr lang="tr-TR" dirty="0"/>
              <a:t>As a </a:t>
            </a:r>
            <a:r>
              <a:rPr lang="tr-TR" dirty="0" err="1"/>
              <a:t>result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learns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mathematical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it can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on </a:t>
            </a:r>
            <a:r>
              <a:rPr lang="tr-TR" dirty="0" err="1"/>
              <a:t>unseen</a:t>
            </a:r>
            <a:r>
              <a:rPr lang="tr-TR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852443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FC65-53A8-B547-80D0-8D13A80F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F4872-87C6-714C-9E45-EF7E13EB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51050"/>
            <a:ext cx="103632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07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FC65-53A8-B547-80D0-8D13A80F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EAC0E-4888-BF47-A57E-0351B97E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490980"/>
            <a:ext cx="88773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23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15CC-EDF9-D446-BBEA-9C0AB8FC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B16AF-D335-7143-9B38-74BA9D90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39240"/>
            <a:ext cx="10287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6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A620-38EE-1B49-A8E2-2943C869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46DC-5821-7740-8338-F0CBC609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gradually</a:t>
            </a:r>
            <a:r>
              <a:rPr lang="tr-TR" dirty="0"/>
              <a:t> </a:t>
            </a:r>
            <a:r>
              <a:rPr lang="tr-TR" dirty="0" err="1"/>
              <a:t>learns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label</a:t>
            </a:r>
            <a:endParaRPr lang="tr-TR" dirty="0"/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gradual</a:t>
            </a:r>
            <a:r>
              <a:rPr lang="tr-TR" dirty="0"/>
              <a:t> </a:t>
            </a:r>
            <a:r>
              <a:rPr lang="tr-TR" dirty="0" err="1"/>
              <a:t>understanding</a:t>
            </a:r>
            <a:r>
              <a:rPr lang="tr-TR" dirty="0"/>
              <a:t> is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diverse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produce</a:t>
            </a:r>
            <a:r>
              <a:rPr lang="tr-TR" dirty="0"/>
              <a:t> a </a:t>
            </a:r>
            <a:r>
              <a:rPr lang="tr-TR" dirty="0" err="1"/>
              <a:t>better</a:t>
            </a:r>
            <a:r>
              <a:rPr lang="tr-TR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1394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472B-582C-6545-884F-F58B700F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</a:t>
            </a:r>
            <a:r>
              <a:rPr lang="tr-TR" dirty="0" err="1"/>
              <a:t>Objectives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0F65-2915-AB49-BD46-F92E3522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Understand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  <a:p>
            <a:r>
              <a:rPr lang="tr-TR" dirty="0" err="1"/>
              <a:t>Understand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concepts</a:t>
            </a:r>
            <a:r>
              <a:rPr lang="tr-TR" dirty="0"/>
              <a:t> of </a:t>
            </a: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  <a:p>
            <a:r>
              <a:rPr lang="tr-TR" dirty="0" err="1"/>
              <a:t>Learn</a:t>
            </a:r>
            <a:r>
              <a:rPr lang="tr-TR" dirty="0"/>
              <a:t> how </a:t>
            </a:r>
            <a:r>
              <a:rPr lang="tr-TR" dirty="0" err="1"/>
              <a:t>solving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ML is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traditional</a:t>
            </a:r>
            <a:r>
              <a:rPr lang="tr-TR" dirty="0"/>
              <a:t> </a:t>
            </a:r>
            <a:r>
              <a:rPr lang="tr-TR" dirty="0" err="1"/>
              <a:t>approaches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4947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5C54-F602-894C-B29A-9031D0FE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A647A-45B5-8344-8F5D-231BC1FB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predictive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others</a:t>
            </a:r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consider</a:t>
            </a:r>
            <a:r>
              <a:rPr lang="tr-TR" dirty="0"/>
              <a:t> 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removing</a:t>
            </a:r>
            <a:r>
              <a:rPr lang="tr-TR" dirty="0"/>
              <a:t> a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424900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AFFF-6488-704C-910D-9BD2207F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Evaluating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EB39-D251-1C44-9C20-C058AE52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evaluate</a:t>
            </a:r>
            <a:r>
              <a:rPr lang="tr-TR" dirty="0"/>
              <a:t> a </a:t>
            </a:r>
            <a:r>
              <a:rPr lang="tr-TR" dirty="0" err="1"/>
              <a:t>trained</a:t>
            </a:r>
            <a:r>
              <a:rPr lang="tr-TR" dirty="0"/>
              <a:t> model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determine</a:t>
            </a:r>
            <a:r>
              <a:rPr lang="tr-TR" dirty="0"/>
              <a:t> how </a:t>
            </a:r>
            <a:r>
              <a:rPr lang="tr-TR" dirty="0" err="1"/>
              <a:t>well</a:t>
            </a:r>
            <a:r>
              <a:rPr lang="tr-TR" dirty="0"/>
              <a:t> it </a:t>
            </a:r>
            <a:r>
              <a:rPr lang="tr-TR" dirty="0" err="1"/>
              <a:t>learned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evaluate</a:t>
            </a:r>
            <a:r>
              <a:rPr lang="tr-TR" dirty="0"/>
              <a:t> a model,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a </a:t>
            </a:r>
            <a:r>
              <a:rPr lang="tr-TR" dirty="0" err="1"/>
              <a:t>labeled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test set, but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give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dataset's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as </a:t>
            </a:r>
            <a:r>
              <a:rPr lang="tr-TR" dirty="0" err="1"/>
              <a:t>input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model's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label's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/>
              <a:t> </a:t>
            </a:r>
            <a:r>
              <a:rPr lang="tr-TR" dirty="0" err="1"/>
              <a:t>values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model's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might</a:t>
            </a:r>
            <a:r>
              <a:rPr lang="tr-TR" dirty="0"/>
              <a:t> do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evaluating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deploying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in a </a:t>
            </a:r>
            <a:r>
              <a:rPr lang="tr-TR" dirty="0" err="1"/>
              <a:t>real-world</a:t>
            </a:r>
            <a:r>
              <a:rPr lang="tr-TR" dirty="0"/>
              <a:t> </a:t>
            </a:r>
            <a:r>
              <a:rPr lang="tr-TR" dirty="0" err="1"/>
              <a:t>application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2684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8B8BE6-0F6C-A24E-8223-2A67258E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601" y="0"/>
            <a:ext cx="4802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6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AFFF-6488-704C-910D-9BD2207F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Evaluating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EB39-D251-1C44-9C20-C058AE52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understanding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9182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B593-3CA0-6141-873C-99F74E77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Inference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6358-EDF7-EF48-A47F-3229544A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evaluation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satisfied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model’s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, </a:t>
            </a:r>
            <a:r>
              <a:rPr lang="tr-TR" dirty="0" err="1"/>
              <a:t>called</a:t>
            </a:r>
            <a:r>
              <a:rPr lang="tr-TR" dirty="0"/>
              <a:t> </a:t>
            </a:r>
            <a:r>
              <a:rPr lang="tr-TR" dirty="0">
                <a:hlinkClick r:id="rId2"/>
              </a:rPr>
              <a:t>inferences</a:t>
            </a:r>
            <a:r>
              <a:rPr lang="tr-TR" dirty="0"/>
              <a:t>, on </a:t>
            </a:r>
            <a:r>
              <a:rPr lang="tr-TR" dirty="0" err="1"/>
              <a:t>unlabeled</a:t>
            </a:r>
            <a:r>
              <a:rPr lang="tr-TR" dirty="0"/>
              <a:t> </a:t>
            </a:r>
            <a:r>
              <a:rPr lang="tr-TR" dirty="0" err="1"/>
              <a:t>examples</a:t>
            </a:r>
            <a:endParaRPr lang="tr-TR" dirty="0"/>
          </a:p>
          <a:p>
            <a:endParaRPr lang="tr-TR" dirty="0"/>
          </a:p>
          <a:p>
            <a:pPr algn="just"/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weather</a:t>
            </a:r>
            <a:r>
              <a:rPr lang="tr-TR" dirty="0"/>
              <a:t>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give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weather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—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temperature</a:t>
            </a:r>
            <a:r>
              <a:rPr lang="tr-TR" dirty="0"/>
              <a:t>, </a:t>
            </a:r>
            <a:r>
              <a:rPr lang="tr-TR" dirty="0" err="1"/>
              <a:t>atmospheric</a:t>
            </a:r>
            <a:r>
              <a:rPr lang="tr-TR" dirty="0"/>
              <a:t> </a:t>
            </a:r>
            <a:r>
              <a:rPr lang="tr-TR" dirty="0" err="1"/>
              <a:t>pressure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humidity</a:t>
            </a:r>
            <a:r>
              <a:rPr lang="tr-TR" dirty="0"/>
              <a:t>—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amount</a:t>
            </a:r>
            <a:r>
              <a:rPr lang="tr-TR" dirty="0"/>
              <a:t> of </a:t>
            </a:r>
            <a:r>
              <a:rPr lang="tr-TR" dirty="0" err="1"/>
              <a:t>rainfall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748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A35C-0A45-8041-A1CD-37AC0692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8A64-E5F4-524A-BB70-AF1F350F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of </a:t>
            </a:r>
            <a:r>
              <a:rPr lang="tr-TR" dirty="0">
                <a:hlinkClick r:id="rId2"/>
              </a:rPr>
              <a:t>training</a:t>
            </a:r>
            <a:r>
              <a:rPr lang="tr-TR" dirty="0"/>
              <a:t> a </a:t>
            </a:r>
            <a:r>
              <a:rPr lang="tr-TR" dirty="0">
                <a:hlinkClick r:id="rId3"/>
              </a:rPr>
              <a:t>model</a:t>
            </a:r>
            <a:r>
              <a:rPr lang="tr-TR" dirty="0"/>
              <a:t>,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useful</a:t>
            </a:r>
            <a:r>
              <a:rPr lang="tr-TR" dirty="0"/>
              <a:t> </a:t>
            </a:r>
            <a:r>
              <a:rPr lang="tr-TR" dirty="0">
                <a:hlinkClick r:id="rId4"/>
              </a:rPr>
              <a:t>predictions</a:t>
            </a:r>
            <a:r>
              <a:rPr lang="tr-TR" dirty="0"/>
              <a:t> </a:t>
            </a:r>
            <a:r>
              <a:rPr lang="tr-TR" dirty="0" err="1"/>
              <a:t>from</a:t>
            </a:r>
            <a:r>
              <a:rPr lang="tr-TR" dirty="0"/>
              <a:t> data</a:t>
            </a:r>
          </a:p>
          <a:p>
            <a:endParaRPr lang="tr-TR" dirty="0"/>
          </a:p>
          <a:p>
            <a:r>
              <a:rPr lang="tr-TR" dirty="0"/>
              <a:t>An ML model </a:t>
            </a:r>
            <a:r>
              <a:rPr lang="tr-TR" dirty="0" err="1"/>
              <a:t>represents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mathematical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elements</a:t>
            </a:r>
            <a:r>
              <a:rPr lang="tr-TR" dirty="0"/>
              <a:t> of data </a:t>
            </a:r>
            <a:r>
              <a:rPr lang="tr-TR" dirty="0" err="1"/>
              <a:t>that</a:t>
            </a:r>
            <a:r>
              <a:rPr lang="tr-TR" dirty="0"/>
              <a:t> an ML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predictions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298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C4D0-5432-CB43-98B5-C72CD13D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B020-504F-B748-B09B-47231A57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An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rainfall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Traditional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 </a:t>
            </a:r>
          </a:p>
          <a:p>
            <a:pPr lvl="1"/>
            <a:r>
              <a:rPr lang="tr-TR" dirty="0"/>
              <a:t>A </a:t>
            </a:r>
            <a:r>
              <a:rPr lang="tr-TR" dirty="0" err="1"/>
              <a:t>physics-based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Earth’s</a:t>
            </a:r>
            <a:r>
              <a:rPr lang="tr-TR" dirty="0"/>
              <a:t> </a:t>
            </a:r>
            <a:r>
              <a:rPr lang="tr-TR" dirty="0" err="1"/>
              <a:t>atmosphere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surface</a:t>
            </a:r>
            <a:endParaRPr lang="tr-TR" dirty="0"/>
          </a:p>
          <a:p>
            <a:pPr lvl="1"/>
            <a:r>
              <a:rPr lang="tr-TR" dirty="0"/>
              <a:t>Computing </a:t>
            </a:r>
            <a:r>
              <a:rPr lang="tr-TR" dirty="0" err="1"/>
              <a:t>massive</a:t>
            </a:r>
            <a:r>
              <a:rPr lang="tr-TR" dirty="0"/>
              <a:t> </a:t>
            </a:r>
            <a:r>
              <a:rPr lang="tr-TR" dirty="0" err="1"/>
              <a:t>amounts</a:t>
            </a:r>
            <a:r>
              <a:rPr lang="tr-TR" dirty="0"/>
              <a:t> of </a:t>
            </a:r>
            <a:r>
              <a:rPr lang="tr-TR" dirty="0" err="1"/>
              <a:t>fluid</a:t>
            </a:r>
            <a:r>
              <a:rPr lang="tr-TR" dirty="0"/>
              <a:t> </a:t>
            </a:r>
            <a:r>
              <a:rPr lang="tr-TR" dirty="0" err="1"/>
              <a:t>dynamics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tr-TR" dirty="0"/>
          </a:p>
          <a:p>
            <a:pPr lvl="1"/>
            <a:r>
              <a:rPr lang="tr-TR" dirty="0" err="1"/>
              <a:t>Difficult</a:t>
            </a:r>
            <a:endParaRPr lang="tr-TR" dirty="0"/>
          </a:p>
          <a:p>
            <a:endParaRPr lang="tr-TR" dirty="0"/>
          </a:p>
          <a:p>
            <a:r>
              <a:rPr lang="tr-TR" dirty="0"/>
              <a:t>ML </a:t>
            </a:r>
            <a:r>
              <a:rPr lang="tr-TR" dirty="0" err="1"/>
              <a:t>approach</a:t>
            </a:r>
            <a:endParaRPr lang="tr-TR" dirty="0"/>
          </a:p>
          <a:p>
            <a:pPr lvl="1"/>
            <a:r>
              <a:rPr lang="tr-TR" dirty="0" err="1"/>
              <a:t>Give</a:t>
            </a:r>
            <a:r>
              <a:rPr lang="tr-TR" dirty="0"/>
              <a:t> ML model a lot of </a:t>
            </a:r>
            <a:r>
              <a:rPr lang="tr-TR" dirty="0" err="1"/>
              <a:t>weather</a:t>
            </a:r>
            <a:r>
              <a:rPr lang="tr-TR" dirty="0"/>
              <a:t> data </a:t>
            </a:r>
          </a:p>
          <a:p>
            <a:pPr lvl="1"/>
            <a:r>
              <a:rPr lang="tr-TR" dirty="0"/>
              <a:t>ML model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eventually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mathematical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weather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produce</a:t>
            </a:r>
            <a:r>
              <a:rPr lang="tr-TR" dirty="0"/>
              <a:t> </a:t>
            </a:r>
            <a:r>
              <a:rPr lang="tr-TR" dirty="0" err="1"/>
              <a:t>differing</a:t>
            </a:r>
            <a:r>
              <a:rPr lang="tr-TR" dirty="0"/>
              <a:t> </a:t>
            </a:r>
            <a:r>
              <a:rPr lang="tr-TR" dirty="0" err="1"/>
              <a:t>amounts</a:t>
            </a:r>
            <a:r>
              <a:rPr lang="tr-TR" dirty="0"/>
              <a:t> of </a:t>
            </a:r>
            <a:r>
              <a:rPr lang="tr-TR" dirty="0" err="1"/>
              <a:t>rain</a:t>
            </a:r>
            <a:endParaRPr lang="tr-TR" dirty="0"/>
          </a:p>
          <a:p>
            <a:pPr lvl="1"/>
            <a:r>
              <a:rPr lang="tr-TR" dirty="0" err="1"/>
              <a:t>Give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weather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amount</a:t>
            </a:r>
            <a:r>
              <a:rPr lang="tr-TR" dirty="0"/>
              <a:t> of </a:t>
            </a:r>
            <a:r>
              <a:rPr lang="tr-TR" dirty="0" err="1"/>
              <a:t>rain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514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4F7B86-977F-D148-B213-D4DD4A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Watch Video: </a:t>
            </a:r>
            <a:r>
              <a:rPr lang="tr-TR" dirty="0" err="1"/>
              <a:t>What</a:t>
            </a:r>
            <a:r>
              <a:rPr lang="tr-TR" dirty="0"/>
              <a:t> is ML</a:t>
            </a:r>
          </a:p>
        </p:txBody>
      </p:sp>
    </p:spTree>
    <p:extLst>
      <p:ext uri="{BB962C8B-B14F-4D97-AF65-F5344CB8AC3E}">
        <p14:creationId xmlns:p14="http://schemas.microsoft.com/office/powerpoint/2010/main" val="267950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42E169-A35C-8A49-BD1D-8CA915EB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Types</a:t>
            </a:r>
            <a:r>
              <a:rPr lang="tr-TR" dirty="0"/>
              <a:t> of ML </a:t>
            </a:r>
            <a:r>
              <a:rPr lang="tr-TR" dirty="0" err="1"/>
              <a:t>Systems</a:t>
            </a:r>
            <a:endParaRPr lang="tr-T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E832F-3844-6C46-A70A-A8E967A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  <a:p>
            <a:r>
              <a:rPr lang="tr-TR" dirty="0" err="1"/>
              <a:t>Unsupervised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  <a:p>
            <a:r>
              <a:rPr lang="tr-TR" dirty="0"/>
              <a:t>Semi-</a:t>
            </a: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  <a:p>
            <a:r>
              <a:rPr lang="tr-TR" dirty="0" err="1"/>
              <a:t>Reinforcement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162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38D7-0AFE-6B4D-8A8D-7B7A046A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Supervised</a:t>
            </a:r>
            <a:r>
              <a:rPr lang="tr-TR" dirty="0"/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BD92-F331-AE45-8229-4C25FC37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True </a:t>
            </a:r>
            <a:r>
              <a:rPr lang="tr-TR" dirty="0" err="1"/>
              <a:t>outputs</a:t>
            </a:r>
            <a:r>
              <a:rPr lang="tr-TR" dirty="0"/>
              <a:t> (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answers</a:t>
            </a:r>
            <a:r>
              <a:rPr lang="tr-TR" dirty="0"/>
              <a:t>)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available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model </a:t>
            </a:r>
            <a:r>
              <a:rPr lang="tr-TR" dirty="0" err="1"/>
              <a:t>training</a:t>
            </a:r>
            <a:endParaRPr lang="tr-TR" dirty="0"/>
          </a:p>
          <a:p>
            <a:endParaRPr lang="tr-TR" dirty="0"/>
          </a:p>
          <a:p>
            <a:r>
              <a:rPr lang="tr-TR" dirty="0"/>
              <a:t>Model </a:t>
            </a:r>
            <a:r>
              <a:rPr lang="tr-TR" dirty="0" err="1"/>
              <a:t>discovers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connections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elements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produce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answers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  <a:p>
            <a:pPr lvl="1"/>
            <a:r>
              <a:rPr lang="tr-TR" dirty="0" err="1"/>
              <a:t>Regression</a:t>
            </a:r>
            <a:endParaRPr lang="tr-TR" dirty="0"/>
          </a:p>
          <a:p>
            <a:pPr lvl="1"/>
            <a:r>
              <a:rPr lang="tr-TR" dirty="0" err="1"/>
              <a:t>Classification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65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DB73-B257-F548-9588-D4016C31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Regression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1FC6-75D7-8C47-A8A1-D58A5ED2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Output</a:t>
            </a:r>
            <a:r>
              <a:rPr lang="tr-TR" dirty="0"/>
              <a:t> is </a:t>
            </a:r>
            <a:r>
              <a:rPr lang="tr-TR" dirty="0" err="1"/>
              <a:t>continuous</a:t>
            </a:r>
            <a:r>
              <a:rPr lang="tr-TR" dirty="0"/>
              <a:t> </a:t>
            </a:r>
            <a:r>
              <a:rPr lang="tr-TR" dirty="0" err="1"/>
              <a:t>valued</a:t>
            </a:r>
            <a:r>
              <a:rPr lang="tr-TR" dirty="0"/>
              <a:t> (</a:t>
            </a:r>
            <a:r>
              <a:rPr lang="tr-TR" dirty="0" err="1"/>
              <a:t>i.e</a:t>
            </a:r>
            <a:r>
              <a:rPr lang="tr-TR" dirty="0"/>
              <a:t>. </a:t>
            </a:r>
            <a:r>
              <a:rPr lang="tr-TR" dirty="0" err="1"/>
              <a:t>numeric</a:t>
            </a:r>
            <a:r>
              <a:rPr lang="tr-TR" dirty="0"/>
              <a:t>)</a:t>
            </a:r>
          </a:p>
          <a:p>
            <a:r>
              <a:rPr lang="tr-TR" dirty="0" err="1"/>
              <a:t>Example</a:t>
            </a:r>
            <a:endParaRPr lang="tr-TR" dirty="0"/>
          </a:p>
          <a:p>
            <a:pPr lvl="1"/>
            <a:r>
              <a:rPr lang="tr-TR" dirty="0"/>
              <a:t>A model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predicts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amount</a:t>
            </a:r>
            <a:r>
              <a:rPr lang="tr-TR" dirty="0"/>
              <a:t> of </a:t>
            </a:r>
            <a:r>
              <a:rPr lang="tr-TR" dirty="0" err="1"/>
              <a:t>rain</a:t>
            </a:r>
            <a:r>
              <a:rPr lang="tr-TR" dirty="0"/>
              <a:t> in </a:t>
            </a:r>
            <a:r>
              <a:rPr lang="tr-TR" dirty="0" err="1"/>
              <a:t>inches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milimeters</a:t>
            </a:r>
            <a:endParaRPr lang="tr-TR" dirty="0"/>
          </a:p>
          <a:p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examples</a:t>
            </a:r>
            <a:endParaRPr lang="tr-TR" dirty="0"/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213EF-5DF2-8548-820E-08DF5A8F2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0985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5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1173</Words>
  <Application>Microsoft Macintosh PowerPoint</Application>
  <PresentationFormat>Widescreen</PresentationFormat>
  <Paragraphs>169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Introduction to Machine Learning (Google course)</vt:lpstr>
      <vt:lpstr>Google Course Link</vt:lpstr>
      <vt:lpstr>Learning Objectives</vt:lpstr>
      <vt:lpstr>What is Machine Learning?</vt:lpstr>
      <vt:lpstr>Example</vt:lpstr>
      <vt:lpstr>Watch Video: What is ML</vt:lpstr>
      <vt:lpstr>Types of ML Systems</vt:lpstr>
      <vt:lpstr>Supervised Learning</vt:lpstr>
      <vt:lpstr>Regression</vt:lpstr>
      <vt:lpstr>Classification</vt:lpstr>
      <vt:lpstr>Watch Video: Supervised Machine Learning</vt:lpstr>
      <vt:lpstr>Unsupervised Learning</vt:lpstr>
      <vt:lpstr>Unsupervised Learning</vt:lpstr>
      <vt:lpstr>PowerPoint Presentation</vt:lpstr>
      <vt:lpstr>Unsupervised Learning</vt:lpstr>
      <vt:lpstr>Reinforcement Learning</vt:lpstr>
      <vt:lpstr>Supervised Learning</vt:lpstr>
      <vt:lpstr>Data</vt:lpstr>
      <vt:lpstr>Data</vt:lpstr>
      <vt:lpstr>Data</vt:lpstr>
      <vt:lpstr>Dataset Characteristics</vt:lpstr>
      <vt:lpstr>Dataset Characteristics</vt:lpstr>
      <vt:lpstr>Dataset Characteristics</vt:lpstr>
      <vt:lpstr>Model</vt:lpstr>
      <vt:lpstr>Training</vt:lpstr>
      <vt:lpstr>Training</vt:lpstr>
      <vt:lpstr>Training</vt:lpstr>
      <vt:lpstr>Training</vt:lpstr>
      <vt:lpstr>Training</vt:lpstr>
      <vt:lpstr>Training</vt:lpstr>
      <vt:lpstr>Evaluating</vt:lpstr>
      <vt:lpstr>PowerPoint Presentation</vt:lpstr>
      <vt:lpstr>Evaluating</vt:lpstr>
      <vt:lpstr>Inference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Python</dc:title>
  <dc:creator>Microsoft Office User</dc:creator>
  <cp:lastModifiedBy>Microsoft Office User</cp:lastModifiedBy>
  <cp:revision>39</cp:revision>
  <dcterms:created xsi:type="dcterms:W3CDTF">2023-03-06T13:50:30Z</dcterms:created>
  <dcterms:modified xsi:type="dcterms:W3CDTF">2023-03-06T17:37:30Z</dcterms:modified>
</cp:coreProperties>
</file>