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5_B26AE66D.xml" ContentType="application/vnd.ms-powerpoint.comments+xml"/>
  <Override PartName="/ppt/comments/modernComment_12F_28E21716.xml" ContentType="application/vnd.ms-powerpoint.comments+xml"/>
  <Override PartName="/ppt/comments/modernComment_13C_86FC596E.xml" ContentType="application/vnd.ms-powerpoint.comments+xml"/>
  <Override PartName="/ppt/comments/modernComment_14B_29EEE227.xml" ContentType="application/vnd.ms-powerpoint.comments+xml"/>
  <Override PartName="/ppt/comments/modernComment_157_8A6B7540.xml" ContentType="application/vnd.ms-powerpoint.comments+xml"/>
  <Override PartName="/ppt/comments/modernComment_15E_37EF0FF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4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8" r:id="rId88"/>
    <p:sldId id="345" r:id="rId89"/>
    <p:sldId id="346" r:id="rId90"/>
    <p:sldId id="347" r:id="rId91"/>
    <p:sldId id="349" r:id="rId92"/>
    <p:sldId id="350" r:id="rId93"/>
    <p:sldId id="351" r:id="rId9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46579-32FD-826F-4416-B37602F1767E}" name="Dilek Taylı" initials="DT" userId="e2384369a52e64c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595"/>
  </p:normalViewPr>
  <p:slideViewPr>
    <p:cSldViewPr snapToGrid="0" snapToObjects="1">
      <p:cViewPr varScale="1">
        <p:scale>
          <a:sx n="40" d="100"/>
          <a:sy n="40" d="100"/>
        </p:scale>
        <p:origin x="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omments/modernComment_115_B26AE6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4748D3-C3AC-469F-89D6-8E7F105176C5}" authorId="{4BB46579-32FD-826F-4416-B37602F1767E}" created="2023-03-21T11:57:47.076">
    <pc:sldMkLst xmlns:pc="http://schemas.microsoft.com/office/powerpoint/2013/main/command">
      <pc:docMk/>
      <pc:sldMk cId="2993350253" sldId="277"/>
    </pc:sldMkLst>
    <p188:txBody>
      <a:bodyPr/>
      <a:lstStyle/>
      <a:p>
        <a:r>
          <a:rPr lang="en-US"/>
          <a:t>Afas
</a:t>
        </a:r>
      </a:p>
    </p188:txBody>
  </p188:cm>
</p188:cmLst>
</file>

<file path=ppt/comments/modernComment_12F_28E2171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9F2CE2-26ED-4DC3-B85D-73B156B107EA}" authorId="{4BB46579-32FD-826F-4416-B37602F1767E}" created="2023-03-21T12:13:15.360">
    <pc:sldMkLst xmlns:pc="http://schemas.microsoft.com/office/powerpoint/2013/main/command">
      <pc:docMk/>
      <pc:sldMk cId="685905686" sldId="303"/>
    </pc:sldMkLst>
    <p188:txBody>
      <a:bodyPr/>
      <a:lstStyle/>
      <a:p>
        <a:r>
          <a:rPr lang="en-US"/>
          <a:t>srwr</a:t>
        </a:r>
      </a:p>
    </p188:txBody>
  </p188:cm>
</p188:cmLst>
</file>

<file path=ppt/comments/modernComment_13C_86FC596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C10AF7-0638-4103-9017-D2E2930FBEAA}" authorId="{4BB46579-32FD-826F-4416-B37602F1767E}" created="2023-03-21T12:19:34.728">
    <pc:sldMkLst xmlns:pc="http://schemas.microsoft.com/office/powerpoint/2013/main/command">
      <pc:docMk/>
      <pc:sldMk cId="2264684910" sldId="316"/>
    </pc:sldMkLst>
    <p188:txBody>
      <a:bodyPr/>
      <a:lstStyle/>
      <a:p>
        <a:r>
          <a:rPr lang="en-US"/>
          <a:t>Eqfse
</a:t>
        </a:r>
      </a:p>
    </p188:txBody>
  </p188:cm>
</p188:cmLst>
</file>

<file path=ppt/comments/modernComment_14B_29EEE2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8F4A74-0A6A-40C9-AF01-4E20CC0704B1}" authorId="{4BB46579-32FD-826F-4416-B37602F1767E}" created="2023-03-21T12:24:37.629">
    <pc:sldMkLst xmlns:pc="http://schemas.microsoft.com/office/powerpoint/2013/main/command">
      <pc:docMk/>
      <pc:sldMk cId="703521319" sldId="331"/>
    </pc:sldMkLst>
    <p188:txBody>
      <a:bodyPr/>
      <a:lstStyle/>
      <a:p>
        <a:r>
          <a:rPr lang="en-US"/>
          <a:t>Asrgs
</a:t>
        </a:r>
      </a:p>
    </p188:txBody>
  </p188:cm>
</p188:cmLst>
</file>

<file path=ppt/comments/modernComment_157_8A6B75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ABB3C3-9B15-4A91-9C41-B14AE75E24C4}" authorId="{4BB46579-32FD-826F-4416-B37602F1767E}" created="2023-03-21T12:34:41.242">
    <pc:sldMkLst xmlns:pc="http://schemas.microsoft.com/office/powerpoint/2013/main/command">
      <pc:docMk/>
      <pc:sldMk cId="2322298176" sldId="343"/>
    </pc:sldMkLst>
    <p188:txBody>
      <a:bodyPr/>
      <a:lstStyle/>
      <a:p>
        <a:r>
          <a:rPr lang="en-US"/>
          <a:t>afeasf</a:t>
        </a:r>
      </a:p>
    </p188:txBody>
  </p188:cm>
</p188:cmLst>
</file>

<file path=ppt/comments/modernComment_15E_37EF0F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7822A9-03F4-43D4-8863-4FD950E41CF1}" authorId="{4BB46579-32FD-826F-4416-B37602F1767E}" created="2023-03-21T12:39:23.618">
    <pc:sldMkLst xmlns:pc="http://schemas.microsoft.com/office/powerpoint/2013/main/command">
      <pc:docMk/>
      <pc:sldMk cId="938414064" sldId="350"/>
    </pc:sldMkLst>
    <p188:txBody>
      <a:bodyPr/>
      <a:lstStyle/>
      <a:p>
        <a:r>
          <a:rPr lang="en-US"/>
          <a:t>grgsr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EA13-02BD-694D-841C-A7F333FD0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B8978-7963-3B42-AF0F-4DC97C2FA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A58D-06E5-B743-BE97-CD2E5DC4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1198-0DB2-BD42-83B7-969846AA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5245-32B9-244F-BEB8-B06ACFFB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46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B6E8-6FEA-FF44-A78E-DF2420DC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BC7F-24F1-C04D-8665-561EC038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C07F-BCE9-124C-B465-0962B868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B8C9-6E38-EE47-A717-C867BB42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20BF-A222-154E-9DAA-ED52E86A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7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41183-1723-424D-9F4C-F9B680C0D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F99C0-6A4A-B845-B201-92B8226C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9FA4-DD3A-5A48-A4CE-B9F5A44C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B9DD-EB05-EB45-8A08-C8CE352C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3898-A5A6-694E-9007-C435E14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66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38B-0714-F848-AB92-03FE9C80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5AFF-B7E5-724E-8BCB-D4FCD177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C7C9E-20DB-B647-9CC2-C4D8BC6F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F2C7-4D40-4347-BD83-55A64678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30D7-6D46-2844-B10A-74227133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397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5793-0125-1B41-B7D3-46A89743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A297-9CED-ED49-AD60-C23EC7A5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F13A-9687-4D42-AB4C-956995BF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8BC8-4CFA-AA47-A205-57B5D7C9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CD02-FE4E-B443-B5B6-84784804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8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F0F9-B964-EB43-8306-EC05B15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9D84-3947-8B4B-8A75-A0737C63A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75D08-984B-FC44-9ACD-7AE5BBD8C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AF36-2C0F-3643-9803-3C1112EE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AEF3-8E40-A949-A29B-B9147774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D11B-3040-7D41-8B5A-1C9DE79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78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7FEA-60F2-D443-9AF6-D508B7E2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D91EE-123E-054D-A08D-8848E250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33820-F5BA-0C4A-910F-E8068A90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A10C3-CD1D-D149-9901-281B6CCCC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12944-ACC4-9A46-8D47-76936B1FD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24750-95EB-4F4B-B093-DCFC0BDD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FD93C-3365-4846-B60D-0E226D2F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18C6-2AEC-BB48-9CBF-A3D400BC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DF8D-9817-AB4B-8E16-B5C896F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05ACB-9A7F-6D47-804A-7D22D473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A816D-AFC2-1C4C-AE75-7E680938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5742D-C429-4F4B-9C3F-60CC6C89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22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7E6FD-9E2B-A948-BC66-6B15C405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2A442-5341-1946-843A-F3054297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2AB0D-A235-594A-9E9D-98C6D3EB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14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0AE1-B989-6440-91E9-75ED95C1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6B04-F4DA-F447-AC3C-05CFF0D5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354DC-05B2-2F47-AB28-275EAD3B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6714D-B92C-814D-B195-F79E4F8C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F14BD-32AE-7E47-81AE-0A942CCA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49F5B-74A5-F44F-8694-FCA0E9ED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1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8776-7A68-3A47-9FE1-5720A62F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6DFF1-A051-B74E-A089-51B7AA48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3BD9F-B9A8-3343-9999-1449EF15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A6143-CBD2-004C-AFA8-D8049573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2E1C4-38AC-0440-ACC6-3BDE04D8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1675-01E7-AE42-949E-145BB767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104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60B03-AF89-6447-88AE-20751F56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18FD-AF20-4A43-930C-16FBE5EB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2260-EC99-B54D-A05A-91E715695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5007-31D3-D941-A493-E85B375375AC}" type="datetimeFigureOut">
              <a:rPr lang="tr-TR" smtClean="0"/>
              <a:t>21.03.2023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3C40-551D-3B43-8E80-1C7644A55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8687-8089-0F48-B4B2-8E8DBB0E2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83DA6-1B81-2C4F-BD6F-36F741327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78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B26AE66D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F_28E217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C_86FC596E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B_29EEE2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57_8A6B754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5E_37EF0FF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332-F2E5-4E49-A33B-A0065FF7B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9" y="1122363"/>
            <a:ext cx="10163331" cy="2387600"/>
          </a:xfrm>
        </p:spPr>
        <p:txBody>
          <a:bodyPr>
            <a:normAutofit/>
          </a:bodyPr>
          <a:lstStyle/>
          <a:p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Machine Learning (</a:t>
            </a:r>
            <a:r>
              <a:rPr lang="tr-TR" sz="5400" dirty="0" err="1"/>
              <a:t>from</a:t>
            </a:r>
            <a:r>
              <a:rPr lang="tr-TR" sz="5400" dirty="0"/>
              <a:t> </a:t>
            </a:r>
            <a:r>
              <a:rPr lang="tr-TR" sz="5400" dirty="0" err="1"/>
              <a:t>Textbook</a:t>
            </a:r>
            <a:r>
              <a:rPr lang="tr-TR" sz="5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13C86-7687-D442-B392-92525DA9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COMP 468 Machine Learning in </a:t>
            </a:r>
            <a:r>
              <a:rPr lang="tr-TR" dirty="0" err="1"/>
              <a:t>Python</a:t>
            </a:r>
            <a:endParaRPr lang="tr-TR" dirty="0"/>
          </a:p>
          <a:p>
            <a:r>
              <a:rPr lang="tr-TR" dirty="0" err="1"/>
              <a:t>Instructor</a:t>
            </a:r>
            <a:r>
              <a:rPr lang="tr-TR" dirty="0"/>
              <a:t>: Zafer Aydın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662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AC0E-7A48-E54E-8BB2-1D447D2B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CEE5-5451-4548-B206-9F16CD9B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5054"/>
            <a:ext cx="10515600" cy="2307379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Applying</a:t>
            </a:r>
            <a:r>
              <a:rPr lang="tr-TR" dirty="0"/>
              <a:t> ML </a:t>
            </a:r>
            <a:r>
              <a:rPr lang="tr-TR" dirty="0" err="1"/>
              <a:t>techniques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dig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amounts</a:t>
            </a:r>
            <a:r>
              <a:rPr lang="tr-TR" dirty="0"/>
              <a:t> of data can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discover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not </a:t>
            </a:r>
            <a:r>
              <a:rPr lang="tr-TR" dirty="0" err="1"/>
              <a:t>immediately</a:t>
            </a:r>
            <a:r>
              <a:rPr lang="tr-TR" dirty="0"/>
              <a:t> </a:t>
            </a:r>
            <a:r>
              <a:rPr lang="tr-TR" dirty="0" err="1"/>
              <a:t>apparent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/>
              <a:t>data </a:t>
            </a:r>
            <a:r>
              <a:rPr lang="tr-TR" i="1" dirty="0" err="1"/>
              <a:t>mining</a:t>
            </a:r>
            <a:r>
              <a:rPr lang="tr-TR" i="1" dirty="0"/>
              <a:t>.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810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19E3-3D7B-7D46-B4BE-9F9F5800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7D92-0318-6D4F-BA8B-1DFC67BF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summarize</a:t>
            </a:r>
            <a:r>
              <a:rPr lang="tr-TR" dirty="0"/>
              <a:t>, Machine Learning is </a:t>
            </a:r>
            <a:r>
              <a:rPr lang="tr-TR" dirty="0" err="1"/>
              <a:t>great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: </a:t>
            </a:r>
          </a:p>
          <a:p>
            <a:endParaRPr lang="tr-TR" dirty="0"/>
          </a:p>
          <a:p>
            <a:pPr lvl="1"/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existing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require</a:t>
            </a:r>
            <a:r>
              <a:rPr lang="tr-TR" dirty="0"/>
              <a:t> a lot of </a:t>
            </a:r>
            <a:r>
              <a:rPr lang="tr-TR" dirty="0" err="1"/>
              <a:t>hand-tuning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 of </a:t>
            </a:r>
            <a:r>
              <a:rPr lang="tr-TR" dirty="0" err="1"/>
              <a:t>rules</a:t>
            </a:r>
            <a:r>
              <a:rPr lang="tr-TR" dirty="0"/>
              <a:t>: </a:t>
            </a:r>
            <a:r>
              <a:rPr lang="tr-TR" dirty="0" err="1"/>
              <a:t>one</a:t>
            </a:r>
            <a:r>
              <a:rPr lang="tr-TR" dirty="0"/>
              <a:t> Machine Learning </a:t>
            </a:r>
            <a:r>
              <a:rPr lang="tr-TR" dirty="0" err="1"/>
              <a:t>algorithm</a:t>
            </a:r>
            <a:r>
              <a:rPr lang="tr-TR" dirty="0"/>
              <a:t> can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simplify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. </a:t>
            </a:r>
          </a:p>
          <a:p>
            <a:pPr lvl="1"/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at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Machine Learning </a:t>
            </a:r>
            <a:r>
              <a:rPr lang="tr-TR" dirty="0" err="1"/>
              <a:t>techniques</a:t>
            </a:r>
            <a:r>
              <a:rPr lang="tr-TR" dirty="0"/>
              <a:t> can </a:t>
            </a:r>
            <a:r>
              <a:rPr lang="tr-TR" dirty="0" err="1"/>
              <a:t>find</a:t>
            </a:r>
            <a:r>
              <a:rPr lang="tr-TR" dirty="0"/>
              <a:t> a </a:t>
            </a:r>
            <a:r>
              <a:rPr lang="tr-TR" dirty="0" err="1"/>
              <a:t>solution</a:t>
            </a:r>
            <a:r>
              <a:rPr lang="tr-TR" dirty="0"/>
              <a:t>. </a:t>
            </a:r>
          </a:p>
          <a:p>
            <a:pPr lvl="1"/>
            <a:r>
              <a:rPr lang="tr-TR" dirty="0" err="1"/>
              <a:t>Fluctuating</a:t>
            </a:r>
            <a:r>
              <a:rPr lang="tr-TR" dirty="0"/>
              <a:t> </a:t>
            </a:r>
            <a:r>
              <a:rPr lang="tr-TR" dirty="0" err="1"/>
              <a:t>environments</a:t>
            </a:r>
            <a:r>
              <a:rPr lang="tr-TR" dirty="0"/>
              <a:t>: a Machine Learning </a:t>
            </a:r>
            <a:r>
              <a:rPr lang="tr-TR" dirty="0" err="1"/>
              <a:t>system</a:t>
            </a:r>
            <a:r>
              <a:rPr lang="tr-TR" dirty="0"/>
              <a:t> can </a:t>
            </a:r>
            <a:r>
              <a:rPr lang="tr-TR" dirty="0" err="1"/>
              <a:t>adapt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data. </a:t>
            </a:r>
          </a:p>
          <a:p>
            <a:pPr lvl="1"/>
            <a:r>
              <a:rPr lang="tr-TR" dirty="0" err="1"/>
              <a:t>Getting</a:t>
            </a:r>
            <a:r>
              <a:rPr lang="tr-TR" dirty="0"/>
              <a:t> </a:t>
            </a:r>
            <a:r>
              <a:rPr lang="tr-TR" dirty="0" err="1"/>
              <a:t>insights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amounts</a:t>
            </a:r>
            <a:r>
              <a:rPr lang="tr-TR" dirty="0"/>
              <a:t> of data. 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145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4734-0312-AD4C-8CB7-975D9010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Types</a:t>
            </a:r>
            <a:r>
              <a:rPr lang="tr-TR" dirty="0"/>
              <a:t> of Machine Learning </a:t>
            </a:r>
            <a:r>
              <a:rPr lang="tr-TR"/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341-FE9E-D84A-B46C-899EEC43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Classify</a:t>
            </a:r>
            <a:r>
              <a:rPr lang="tr-TR" dirty="0"/>
              <a:t> ML </a:t>
            </a:r>
            <a:r>
              <a:rPr lang="tr-TR" dirty="0" err="1"/>
              <a:t>systems</a:t>
            </a:r>
            <a:endParaRPr lang="tr-TR" dirty="0"/>
          </a:p>
          <a:p>
            <a:pPr lvl="1"/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human</a:t>
            </a:r>
            <a:r>
              <a:rPr lang="tr-TR" dirty="0"/>
              <a:t> </a:t>
            </a:r>
            <a:r>
              <a:rPr lang="tr-TR" dirty="0" err="1"/>
              <a:t>supervision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 </a:t>
            </a:r>
          </a:p>
          <a:p>
            <a:pPr lvl="2"/>
            <a:r>
              <a:rPr lang="tr-TR" dirty="0" err="1"/>
              <a:t>supervised</a:t>
            </a:r>
            <a:r>
              <a:rPr lang="tr-TR" dirty="0"/>
              <a:t>, </a:t>
            </a:r>
            <a:r>
              <a:rPr lang="tr-TR" dirty="0" err="1"/>
              <a:t>unsupervised</a:t>
            </a:r>
            <a:r>
              <a:rPr lang="tr-TR" dirty="0"/>
              <a:t>, </a:t>
            </a:r>
            <a:r>
              <a:rPr lang="tr-TR" dirty="0" err="1"/>
              <a:t>semisupervised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r>
              <a:rPr lang="tr-TR" dirty="0"/>
              <a:t> Learning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incrementally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</a:t>
            </a:r>
          </a:p>
          <a:p>
            <a:pPr lvl="2"/>
            <a:r>
              <a:rPr lang="tr-TR" dirty="0"/>
              <a:t>online </a:t>
            </a:r>
            <a:r>
              <a:rPr lang="tr-TR" dirty="0" err="1"/>
              <a:t>versus</a:t>
            </a:r>
            <a:r>
              <a:rPr lang="tr-TR" dirty="0"/>
              <a:t>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a </a:t>
            </a:r>
            <a:r>
              <a:rPr lang="tr-TR" dirty="0" err="1"/>
              <a:t>predictive</a:t>
            </a:r>
            <a:r>
              <a:rPr lang="tr-TR" dirty="0"/>
              <a:t> model</a:t>
            </a:r>
          </a:p>
          <a:p>
            <a:pPr lvl="2"/>
            <a:r>
              <a:rPr lang="tr-TR" dirty="0" err="1"/>
              <a:t>instance-based</a:t>
            </a:r>
            <a:r>
              <a:rPr lang="tr-TR" dirty="0"/>
              <a:t> </a:t>
            </a:r>
            <a:r>
              <a:rPr lang="tr-TR" dirty="0" err="1"/>
              <a:t>versus</a:t>
            </a:r>
            <a:r>
              <a:rPr lang="tr-TR" dirty="0"/>
              <a:t> model-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A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</a:t>
            </a:r>
          </a:p>
          <a:p>
            <a:pPr lvl="1"/>
            <a:r>
              <a:rPr lang="tr-TR" dirty="0"/>
              <a:t>Online, model-</a:t>
            </a:r>
            <a:r>
              <a:rPr lang="tr-TR" dirty="0" err="1"/>
              <a:t>based</a:t>
            </a:r>
            <a:r>
              <a:rPr lang="tr-TR" dirty="0"/>
              <a:t>,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568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4734-0312-AD4C-8CB7-975D9010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Supervision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341-FE9E-D84A-B46C-899EEC43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r>
              <a:rPr lang="tr-TR" dirty="0"/>
              <a:t>Semi-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570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4734-0312-AD4C-8CB7-975D9010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341-FE9E-D84A-B46C-899EEC43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Training data </a:t>
            </a:r>
            <a:r>
              <a:rPr lang="tr-TR" dirty="0" err="1"/>
              <a:t>includes</a:t>
            </a:r>
            <a:r>
              <a:rPr lang="tr-TR" dirty="0"/>
              <a:t> </a:t>
            </a:r>
            <a:r>
              <a:rPr lang="tr-TR" dirty="0" err="1"/>
              <a:t>desired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labels</a:t>
            </a:r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47FBB-3CBF-3549-8EAB-D40AB93C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2396136"/>
            <a:ext cx="8242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5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Classification</a:t>
            </a:r>
            <a:endParaRPr lang="tr-TR" dirty="0"/>
          </a:p>
          <a:p>
            <a:r>
              <a:rPr lang="tr-TR" dirty="0" err="1"/>
              <a:t>Regression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507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Classification</a:t>
            </a:r>
            <a:endParaRPr lang="tr-TR" dirty="0"/>
          </a:p>
          <a:p>
            <a:pPr lvl="1"/>
            <a:r>
              <a:rPr lang="tr-TR" dirty="0" err="1"/>
              <a:t>Output</a:t>
            </a:r>
            <a:r>
              <a:rPr lang="tr-TR" dirty="0"/>
              <a:t> is </a:t>
            </a:r>
            <a:r>
              <a:rPr lang="tr-TR" dirty="0" err="1"/>
              <a:t>discrete-valued</a:t>
            </a:r>
            <a:endParaRPr lang="tr-TR" dirty="0"/>
          </a:p>
          <a:p>
            <a:pPr lvl="1"/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, </a:t>
            </a:r>
            <a:r>
              <a:rPr lang="tr-TR" dirty="0" err="1"/>
              <a:t>handwritten</a:t>
            </a:r>
            <a:r>
              <a:rPr lang="tr-TR" dirty="0"/>
              <a:t> </a:t>
            </a:r>
            <a:r>
              <a:rPr lang="tr-TR" dirty="0" err="1"/>
              <a:t>digit</a:t>
            </a:r>
            <a:r>
              <a:rPr lang="tr-TR" dirty="0"/>
              <a:t> </a:t>
            </a:r>
            <a:r>
              <a:rPr lang="tr-TR" dirty="0" err="1"/>
              <a:t>recognition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337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97" y="2100263"/>
            <a:ext cx="4513289" cy="1831975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Regression</a:t>
            </a:r>
            <a:endParaRPr lang="tr-TR" dirty="0"/>
          </a:p>
          <a:p>
            <a:pPr lvl="1"/>
            <a:r>
              <a:rPr lang="tr-TR" dirty="0" err="1"/>
              <a:t>Output</a:t>
            </a:r>
            <a:r>
              <a:rPr lang="tr-TR" dirty="0"/>
              <a:t> is </a:t>
            </a:r>
            <a:r>
              <a:rPr lang="tr-TR" dirty="0" err="1"/>
              <a:t>numeric</a:t>
            </a:r>
            <a:endParaRPr lang="tr-TR" dirty="0"/>
          </a:p>
          <a:p>
            <a:pPr lvl="1"/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predictors</a:t>
            </a:r>
            <a:endParaRPr lang="tr-TR" dirty="0"/>
          </a:p>
          <a:p>
            <a:pPr lvl="1"/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of a car</a:t>
            </a:r>
          </a:p>
          <a:p>
            <a:pPr lvl="1"/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66344-8D70-5A40-B34A-B9015B26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86" y="1690688"/>
            <a:ext cx="6890014" cy="3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6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</a:p>
          <a:p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is </a:t>
            </a:r>
            <a:r>
              <a:rPr lang="tr-TR" dirty="0" err="1"/>
              <a:t>commonly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endParaRPr lang="tr-TR" dirty="0"/>
          </a:p>
          <a:p>
            <a:pPr lvl="1"/>
            <a:r>
              <a:rPr lang="tr-TR" dirty="0" err="1"/>
              <a:t>It</a:t>
            </a:r>
            <a:r>
              <a:rPr lang="tr-TR" dirty="0"/>
              <a:t> can </a:t>
            </a:r>
            <a:r>
              <a:rPr lang="tr-TR" dirty="0" err="1"/>
              <a:t>output</a:t>
            </a:r>
            <a:r>
              <a:rPr lang="tr-TR" dirty="0"/>
              <a:t> a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corresponds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probability</a:t>
            </a:r>
            <a:r>
              <a:rPr lang="tr-TR" dirty="0"/>
              <a:t> of </a:t>
            </a:r>
            <a:r>
              <a:rPr lang="tr-TR" dirty="0" err="1"/>
              <a:t>belonging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., 20% </a:t>
            </a:r>
            <a:r>
              <a:rPr lang="tr-TR" dirty="0" err="1"/>
              <a:t>chance</a:t>
            </a:r>
            <a:r>
              <a:rPr lang="tr-TR" dirty="0"/>
              <a:t> of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) </a:t>
            </a:r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299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Learning </a:t>
            </a:r>
            <a:r>
              <a:rPr lang="tr-TR" dirty="0" err="1"/>
              <a:t>Algorithms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Neighbors</a:t>
            </a:r>
            <a:r>
              <a:rPr lang="tr-TR" dirty="0"/>
              <a:t> </a:t>
            </a:r>
          </a:p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</a:p>
          <a:p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</a:p>
          <a:p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 (</a:t>
            </a:r>
            <a:r>
              <a:rPr lang="tr-TR" dirty="0" err="1"/>
              <a:t>SVMs</a:t>
            </a:r>
            <a:r>
              <a:rPr lang="tr-TR" dirty="0"/>
              <a:t>) </a:t>
            </a:r>
          </a:p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Forests</a:t>
            </a:r>
            <a:r>
              <a:rPr lang="tr-TR" dirty="0"/>
              <a:t> </a:t>
            </a:r>
          </a:p>
          <a:p>
            <a:r>
              <a:rPr lang="tr-TR" dirty="0" err="1"/>
              <a:t>Neural</a:t>
            </a:r>
            <a:r>
              <a:rPr lang="tr-TR" dirty="0"/>
              <a:t> </a:t>
            </a:r>
            <a:r>
              <a:rPr lang="tr-TR" dirty="0" err="1"/>
              <a:t>networks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can </a:t>
            </a:r>
            <a:r>
              <a:rPr lang="tr-TR" dirty="0" err="1"/>
              <a:t>also</a:t>
            </a:r>
            <a:r>
              <a:rPr lang="tr-TR" dirty="0"/>
              <a:t> be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semi-</a:t>
            </a:r>
            <a:r>
              <a:rPr lang="tr-TR" dirty="0" err="1"/>
              <a:t>supervised</a:t>
            </a:r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30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D51A-040F-B5F2-C52C-3D1C4F2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69B2-6F61-4B7C-328A-EBCB3432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20</a:t>
            </a:r>
          </a:p>
          <a:p>
            <a:r>
              <a:rPr lang="tr-TR" dirty="0"/>
              <a:t>45</a:t>
            </a:r>
          </a:p>
          <a:p>
            <a:r>
              <a:rPr lang="tr-TR" dirty="0"/>
              <a:t>58</a:t>
            </a:r>
          </a:p>
          <a:p>
            <a:r>
              <a:rPr lang="tr-TR" dirty="0"/>
              <a:t>73</a:t>
            </a:r>
          </a:p>
          <a:p>
            <a:r>
              <a:rPr lang="tr-TR" dirty="0"/>
              <a:t>84</a:t>
            </a:r>
          </a:p>
          <a:p>
            <a:r>
              <a:rPr lang="tr-TR"/>
              <a:t>91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9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7398"/>
          </a:xfrm>
        </p:spPr>
        <p:txBody>
          <a:bodyPr/>
          <a:lstStyle/>
          <a:p>
            <a:r>
              <a:rPr lang="tr-TR" dirty="0"/>
              <a:t>Training data is </a:t>
            </a:r>
            <a:r>
              <a:rPr lang="tr-TR" dirty="0" err="1"/>
              <a:t>unlabeled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tries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a </a:t>
            </a:r>
            <a:r>
              <a:rPr lang="tr-TR" dirty="0" err="1"/>
              <a:t>teacher</a:t>
            </a:r>
            <a:r>
              <a:rPr lang="tr-TR" dirty="0"/>
              <a:t> </a:t>
            </a:r>
          </a:p>
          <a:p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5934A-9D3C-1C4F-9881-DDE12A62D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3207946"/>
            <a:ext cx="8255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 </a:t>
            </a:r>
            <a:r>
              <a:rPr lang="tr-TR" dirty="0" err="1"/>
              <a:t>Algorithms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167313"/>
          </a:xfrm>
        </p:spPr>
        <p:txBody>
          <a:bodyPr>
            <a:normAutofit fontScale="70000" lnSpcReduction="20000"/>
          </a:bodyPr>
          <a:lstStyle/>
          <a:p>
            <a:r>
              <a:rPr lang="tr-TR" dirty="0">
                <a:effectLst/>
              </a:rPr>
              <a:t>Clustering</a:t>
            </a:r>
          </a:p>
          <a:p>
            <a:pPr lvl="1"/>
            <a:r>
              <a:rPr lang="tr-TR" dirty="0"/>
              <a:t>K-</a:t>
            </a:r>
            <a:r>
              <a:rPr lang="tr-TR" dirty="0" err="1"/>
              <a:t>means</a:t>
            </a:r>
            <a:endParaRPr lang="tr-TR" dirty="0"/>
          </a:p>
          <a:p>
            <a:pPr lvl="1"/>
            <a:r>
              <a:rPr lang="tr-TR" dirty="0"/>
              <a:t>DBSCAN</a:t>
            </a:r>
          </a:p>
          <a:p>
            <a:pPr lvl="1"/>
            <a:r>
              <a:rPr lang="tr-TR" dirty="0" err="1"/>
              <a:t>Hierachical</a:t>
            </a:r>
            <a:r>
              <a:rPr lang="tr-TR" dirty="0"/>
              <a:t> Cluster Analysis</a:t>
            </a:r>
          </a:p>
          <a:p>
            <a:pPr lvl="1"/>
            <a:endParaRPr lang="tr-TR" dirty="0"/>
          </a:p>
          <a:p>
            <a:r>
              <a:rPr lang="tr-TR" dirty="0" err="1">
                <a:effectLst/>
              </a:rPr>
              <a:t>Anomaly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detection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novelty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detection</a:t>
            </a:r>
            <a:endParaRPr lang="tr-TR" dirty="0">
              <a:effectLst/>
            </a:endParaRPr>
          </a:p>
          <a:p>
            <a:pPr lvl="1"/>
            <a:r>
              <a:rPr lang="tr-TR" dirty="0" err="1"/>
              <a:t>One-class</a:t>
            </a:r>
            <a:r>
              <a:rPr lang="tr-TR" dirty="0"/>
              <a:t> SVM</a:t>
            </a:r>
          </a:p>
          <a:p>
            <a:pPr lvl="1"/>
            <a:r>
              <a:rPr lang="tr-TR" dirty="0" err="1"/>
              <a:t>Isolation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  <a:p>
            <a:endParaRPr lang="tr-TR" dirty="0">
              <a:effectLst/>
            </a:endParaRPr>
          </a:p>
          <a:p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dimensionality</a:t>
            </a:r>
            <a:r>
              <a:rPr lang="tr-TR" dirty="0"/>
              <a:t> </a:t>
            </a:r>
            <a:r>
              <a:rPr lang="tr-TR" dirty="0" err="1"/>
              <a:t>reduction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Principal</a:t>
            </a:r>
            <a:r>
              <a:rPr lang="tr-TR" dirty="0"/>
              <a:t> Component Analysis (PCA) </a:t>
            </a:r>
          </a:p>
          <a:p>
            <a:pPr lvl="1"/>
            <a:r>
              <a:rPr lang="tr-TR" dirty="0" err="1"/>
              <a:t>Kernel</a:t>
            </a:r>
            <a:r>
              <a:rPr lang="tr-TR" dirty="0"/>
              <a:t> PCA</a:t>
            </a:r>
          </a:p>
          <a:p>
            <a:pPr lvl="1"/>
            <a:r>
              <a:rPr lang="tr-TR" dirty="0" err="1"/>
              <a:t>Locally-Linear</a:t>
            </a:r>
            <a:r>
              <a:rPr lang="tr-TR" dirty="0"/>
              <a:t> </a:t>
            </a:r>
            <a:r>
              <a:rPr lang="tr-TR" dirty="0" err="1"/>
              <a:t>Embedding</a:t>
            </a:r>
            <a:r>
              <a:rPr lang="tr-TR" dirty="0"/>
              <a:t> (LLE) </a:t>
            </a:r>
          </a:p>
          <a:p>
            <a:pPr lvl="1"/>
            <a:r>
              <a:rPr lang="tr-TR" dirty="0"/>
              <a:t>t-</a:t>
            </a:r>
            <a:r>
              <a:rPr lang="tr-TR" dirty="0" err="1"/>
              <a:t>distributed</a:t>
            </a:r>
            <a:r>
              <a:rPr lang="tr-TR" dirty="0"/>
              <a:t> </a:t>
            </a:r>
            <a:r>
              <a:rPr lang="tr-TR" dirty="0" err="1"/>
              <a:t>Stochastic</a:t>
            </a:r>
            <a:r>
              <a:rPr lang="tr-TR" dirty="0"/>
              <a:t> </a:t>
            </a:r>
            <a:r>
              <a:rPr lang="tr-TR" dirty="0" err="1"/>
              <a:t>Neighbor</a:t>
            </a:r>
            <a:r>
              <a:rPr lang="tr-TR" dirty="0"/>
              <a:t> </a:t>
            </a:r>
            <a:r>
              <a:rPr lang="tr-TR" dirty="0" err="1"/>
              <a:t>Embedding</a:t>
            </a:r>
            <a:r>
              <a:rPr lang="tr-TR" dirty="0"/>
              <a:t> (t-SNE) </a:t>
            </a:r>
          </a:p>
          <a:p>
            <a:endParaRPr lang="tr-TR" dirty="0"/>
          </a:p>
          <a:p>
            <a:r>
              <a:rPr lang="tr-TR" dirty="0" err="1"/>
              <a:t>Association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Apriori</a:t>
            </a:r>
          </a:p>
          <a:p>
            <a:pPr lvl="1"/>
            <a:r>
              <a:rPr lang="tr-TR" dirty="0" err="1"/>
              <a:t>Eclat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lvl="1"/>
            <a:endParaRPr lang="tr-TR" dirty="0">
              <a:effectLst/>
            </a:endParaRPr>
          </a:p>
          <a:p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33502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19312"/>
          </a:xfrm>
        </p:spPr>
        <p:txBody>
          <a:bodyPr>
            <a:normAutofit fontScale="85000" lnSpcReduction="10000"/>
          </a:bodyPr>
          <a:lstStyle/>
          <a:p>
            <a:r>
              <a:rPr lang="tr-TR" dirty="0" err="1">
                <a:effectLst/>
              </a:rPr>
              <a:t>Example</a:t>
            </a:r>
            <a:endParaRPr lang="tr-TR" dirty="0">
              <a:effectLst/>
            </a:endParaRPr>
          </a:p>
          <a:p>
            <a:pPr lvl="1"/>
            <a:r>
              <a:rPr lang="tr-TR" dirty="0"/>
              <a:t>Data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blog’s</a:t>
            </a:r>
            <a:r>
              <a:rPr lang="tr-TR" dirty="0"/>
              <a:t> </a:t>
            </a:r>
            <a:r>
              <a:rPr lang="tr-TR" dirty="0" err="1"/>
              <a:t>visitors</a:t>
            </a:r>
            <a:endParaRPr lang="tr-TR" dirty="0"/>
          </a:p>
          <a:p>
            <a:pPr lvl="1"/>
            <a:r>
              <a:rPr lang="tr-TR" i="1" dirty="0"/>
              <a:t>Clustering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 of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visitors</a:t>
            </a:r>
            <a:endParaRPr lang="tr-TR" dirty="0"/>
          </a:p>
          <a:p>
            <a:pPr lvl="2"/>
            <a:r>
              <a:rPr lang="tr-TR" dirty="0"/>
              <a:t>40% of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visitors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males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love</a:t>
            </a:r>
            <a:r>
              <a:rPr lang="tr-TR" dirty="0"/>
              <a:t> </a:t>
            </a:r>
            <a:r>
              <a:rPr lang="tr-TR" dirty="0" err="1"/>
              <a:t>comic</a:t>
            </a:r>
            <a:r>
              <a:rPr lang="tr-TR" dirty="0"/>
              <a:t> </a:t>
            </a:r>
            <a:r>
              <a:rPr lang="tr-TR" dirty="0" err="1"/>
              <a:t>books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blog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evening</a:t>
            </a:r>
            <a:r>
              <a:rPr lang="tr-TR" dirty="0"/>
              <a:t> </a:t>
            </a:r>
          </a:p>
          <a:p>
            <a:pPr lvl="2"/>
            <a:r>
              <a:rPr lang="tr-TR" dirty="0"/>
              <a:t>20%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sci</a:t>
            </a:r>
            <a:r>
              <a:rPr lang="tr-TR" dirty="0"/>
              <a:t>-fi </a:t>
            </a:r>
            <a:r>
              <a:rPr lang="tr-TR" dirty="0" err="1"/>
              <a:t>lovers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visit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weekends</a:t>
            </a:r>
            <a:r>
              <a:rPr lang="tr-TR" dirty="0"/>
              <a:t> </a:t>
            </a:r>
          </a:p>
          <a:p>
            <a:pPr lvl="2"/>
            <a:r>
              <a:rPr lang="tr-TR" i="1" dirty="0" err="1"/>
              <a:t>Hierarchical</a:t>
            </a:r>
            <a:r>
              <a:rPr lang="tr-TR" i="1" dirty="0"/>
              <a:t> </a:t>
            </a:r>
            <a:r>
              <a:rPr lang="tr-TR" i="1" dirty="0" err="1"/>
              <a:t>clustering</a:t>
            </a:r>
            <a:r>
              <a:rPr lang="tr-TR" i="1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subdivide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posts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</a:p>
          <a:p>
            <a:pPr lvl="2"/>
            <a:endParaRPr lang="tr-TR" dirty="0"/>
          </a:p>
          <a:p>
            <a:pPr lvl="2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1F129-3391-8646-8638-B966D53E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810000"/>
            <a:ext cx="8305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0073"/>
          </a:xfrm>
        </p:spPr>
        <p:txBody>
          <a:bodyPr>
            <a:normAutofit/>
          </a:bodyPr>
          <a:lstStyle/>
          <a:p>
            <a:r>
              <a:rPr lang="tr-TR" dirty="0" err="1">
                <a:effectLst/>
              </a:rPr>
              <a:t>Visualization</a:t>
            </a:r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pPr lvl="1"/>
            <a:r>
              <a:rPr lang="tr-TR" dirty="0" err="1">
                <a:effectLst/>
              </a:rPr>
              <a:t>Feed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unlabeled</a:t>
            </a:r>
            <a:r>
              <a:rPr lang="tr-TR" dirty="0">
                <a:effectLst/>
              </a:rPr>
              <a:t> data as </a:t>
            </a:r>
            <a:r>
              <a:rPr lang="tr-TR" dirty="0" err="1">
                <a:effectLst/>
              </a:rPr>
              <a:t>input</a:t>
            </a:r>
            <a:endParaRPr lang="tr-TR" dirty="0">
              <a:effectLst/>
            </a:endParaRPr>
          </a:p>
          <a:p>
            <a:pPr lvl="1"/>
            <a:endParaRPr lang="tr-TR" dirty="0">
              <a:effectLst/>
            </a:endParaRPr>
          </a:p>
          <a:p>
            <a:pPr lvl="1"/>
            <a:r>
              <a:rPr lang="tr-TR" dirty="0" err="1">
                <a:effectLst/>
              </a:rPr>
              <a:t>Outputs</a:t>
            </a:r>
            <a:r>
              <a:rPr lang="tr-TR" dirty="0">
                <a:effectLst/>
              </a:rPr>
              <a:t> </a:t>
            </a:r>
            <a:r>
              <a:rPr lang="tr-TR" dirty="0"/>
              <a:t>a 2D </a:t>
            </a:r>
            <a:r>
              <a:rPr lang="tr-TR" dirty="0" err="1"/>
              <a:t>or</a:t>
            </a:r>
            <a:r>
              <a:rPr lang="tr-TR" dirty="0"/>
              <a:t> 3D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your</a:t>
            </a:r>
            <a:r>
              <a:rPr lang="tr-TR" dirty="0"/>
              <a:t> data </a:t>
            </a:r>
            <a:r>
              <a:rPr lang="tr-TR" dirty="0" err="1"/>
              <a:t>that</a:t>
            </a:r>
            <a:r>
              <a:rPr lang="tr-TR" dirty="0"/>
              <a:t> can </a:t>
            </a:r>
            <a:r>
              <a:rPr lang="tr-TR" dirty="0" err="1"/>
              <a:t>easily</a:t>
            </a:r>
            <a:r>
              <a:rPr lang="tr-TR" dirty="0"/>
              <a:t> be </a:t>
            </a:r>
            <a:r>
              <a:rPr lang="tr-TR" dirty="0" err="1"/>
              <a:t>plotted</a:t>
            </a:r>
            <a:r>
              <a:rPr lang="tr-TR" dirty="0"/>
              <a:t>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preserve</a:t>
            </a:r>
            <a:r>
              <a:rPr lang="tr-TR" dirty="0"/>
              <a:t> as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as </a:t>
            </a:r>
            <a:r>
              <a:rPr lang="tr-TR" dirty="0" err="1"/>
              <a:t>they</a:t>
            </a:r>
            <a:r>
              <a:rPr lang="tr-TR" dirty="0"/>
              <a:t> can</a:t>
            </a:r>
          </a:p>
          <a:p>
            <a:pPr lvl="2"/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trying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separate</a:t>
            </a:r>
            <a:r>
              <a:rPr lang="tr-TR" dirty="0"/>
              <a:t> </a:t>
            </a:r>
            <a:r>
              <a:rPr lang="tr-TR" dirty="0" err="1"/>
              <a:t>clusters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overlapping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visualization</a:t>
            </a:r>
            <a:r>
              <a:rPr lang="tr-TR" dirty="0"/>
              <a:t>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understand</a:t>
            </a:r>
            <a:r>
              <a:rPr lang="tr-TR" dirty="0"/>
              <a:t> how </a:t>
            </a:r>
            <a:r>
              <a:rPr lang="tr-TR" dirty="0" err="1"/>
              <a:t>the</a:t>
            </a:r>
            <a:r>
              <a:rPr lang="tr-TR" dirty="0"/>
              <a:t> data is </a:t>
            </a:r>
            <a:r>
              <a:rPr lang="tr-TR" dirty="0" err="1"/>
              <a:t>organized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perhaps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unsuspected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</a:p>
          <a:p>
            <a:pPr lvl="1"/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4090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EDED43-BFC4-3444-8918-384B46B0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6" y="0"/>
            <a:ext cx="1025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9994"/>
          </a:xfrm>
        </p:spPr>
        <p:txBody>
          <a:bodyPr>
            <a:normAutofit/>
          </a:bodyPr>
          <a:lstStyle/>
          <a:p>
            <a:r>
              <a:rPr lang="tr-TR" dirty="0" err="1">
                <a:effectLst/>
              </a:rPr>
              <a:t>Dimensionality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reduction</a:t>
            </a:r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pPr lvl="1"/>
            <a:r>
              <a:rPr lang="tr-TR" dirty="0" err="1"/>
              <a:t>Simplify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losing</a:t>
            </a:r>
            <a:r>
              <a:rPr lang="tr-TR" dirty="0"/>
              <a:t>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correlated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one</a:t>
            </a:r>
            <a:endParaRPr lang="tr-TR" dirty="0"/>
          </a:p>
          <a:p>
            <a:pPr lvl="2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a </a:t>
            </a:r>
            <a:r>
              <a:rPr lang="tr-TR" dirty="0" err="1"/>
              <a:t>car’s</a:t>
            </a:r>
            <a:r>
              <a:rPr lang="tr-TR" dirty="0"/>
              <a:t> </a:t>
            </a:r>
            <a:r>
              <a:rPr lang="tr-TR" dirty="0" err="1"/>
              <a:t>mileage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correlated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age</a:t>
            </a:r>
            <a:endParaRPr lang="tr-TR" dirty="0"/>
          </a:p>
          <a:p>
            <a:pPr lvl="2"/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car’s</a:t>
            </a:r>
            <a:r>
              <a:rPr lang="tr-TR" dirty="0"/>
              <a:t> </a:t>
            </a:r>
            <a:r>
              <a:rPr lang="tr-TR" dirty="0" err="1"/>
              <a:t>wear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tear</a:t>
            </a:r>
            <a:endParaRPr lang="tr-TR" dirty="0"/>
          </a:p>
          <a:p>
            <a:pPr lvl="2"/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 err="1"/>
              <a:t>feature</a:t>
            </a:r>
            <a:r>
              <a:rPr lang="tr-TR" i="1" dirty="0"/>
              <a:t> </a:t>
            </a:r>
            <a:r>
              <a:rPr lang="tr-TR" i="1" dirty="0" err="1"/>
              <a:t>extraction</a:t>
            </a:r>
            <a:r>
              <a:rPr lang="tr-TR" i="1" dirty="0"/>
              <a:t> </a:t>
            </a:r>
            <a:endParaRPr lang="tr-TR" dirty="0"/>
          </a:p>
          <a:p>
            <a:pPr lvl="1"/>
            <a:endParaRPr lang="tr-TR" dirty="0">
              <a:effectLst/>
            </a:endParaRPr>
          </a:p>
          <a:p>
            <a:pPr lvl="1"/>
            <a:r>
              <a:rPr lang="tr-TR" dirty="0" err="1">
                <a:effectLst/>
              </a:rPr>
              <a:t>Transform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features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to</a:t>
            </a:r>
            <a:r>
              <a:rPr lang="tr-TR" dirty="0">
                <a:effectLst/>
              </a:rPr>
              <a:t> a </a:t>
            </a:r>
            <a:r>
              <a:rPr lang="tr-TR" dirty="0" err="1">
                <a:effectLst/>
              </a:rPr>
              <a:t>new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space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with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lower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dimension</a:t>
            </a:r>
            <a:endParaRPr lang="tr-TR" dirty="0">
              <a:effectLst/>
            </a:endParaRPr>
          </a:p>
          <a:p>
            <a:pPr lvl="2"/>
            <a:r>
              <a:rPr lang="tr-TR" dirty="0">
                <a:effectLst/>
              </a:rPr>
              <a:t>PCA, </a:t>
            </a:r>
            <a:r>
              <a:rPr lang="tr-TR" dirty="0" err="1">
                <a:effectLst/>
              </a:rPr>
              <a:t>kernel</a:t>
            </a:r>
            <a:r>
              <a:rPr lang="tr-TR" dirty="0">
                <a:effectLst/>
              </a:rPr>
              <a:t>-PCA</a:t>
            </a:r>
          </a:p>
          <a:p>
            <a:pPr lvl="1"/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99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9994"/>
          </a:xfrm>
        </p:spPr>
        <p:txBody>
          <a:bodyPr>
            <a:normAutofit/>
          </a:bodyPr>
          <a:lstStyle/>
          <a:p>
            <a:r>
              <a:rPr lang="tr-TR" dirty="0" err="1">
                <a:effectLst/>
              </a:rPr>
              <a:t>Anomaly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detection</a:t>
            </a:r>
            <a:endParaRPr lang="tr-TR" dirty="0">
              <a:effectLst/>
            </a:endParaRPr>
          </a:p>
          <a:p>
            <a:pPr lvl="1"/>
            <a:r>
              <a:rPr lang="tr-TR" dirty="0" err="1">
                <a:effectLst/>
              </a:rPr>
              <a:t>Examples</a:t>
            </a:r>
            <a:endParaRPr lang="tr-TR" dirty="0">
              <a:effectLst/>
            </a:endParaRPr>
          </a:p>
          <a:p>
            <a:pPr lvl="2"/>
            <a:r>
              <a:rPr lang="tr-TR" dirty="0" err="1"/>
              <a:t>Detecting</a:t>
            </a:r>
            <a:r>
              <a:rPr lang="tr-TR" dirty="0"/>
              <a:t> </a:t>
            </a:r>
            <a:r>
              <a:rPr lang="tr-TR" dirty="0" err="1"/>
              <a:t>unusual</a:t>
            </a:r>
            <a:r>
              <a:rPr lang="tr-TR" dirty="0"/>
              <a:t> </a:t>
            </a:r>
            <a:r>
              <a:rPr lang="tr-TR" dirty="0" err="1"/>
              <a:t>credit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transactions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fraud</a:t>
            </a:r>
            <a:r>
              <a:rPr lang="tr-TR" dirty="0"/>
              <a:t> </a:t>
            </a:r>
          </a:p>
          <a:p>
            <a:pPr lvl="2"/>
            <a:r>
              <a:rPr lang="tr-TR" dirty="0" err="1"/>
              <a:t>Catching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defects</a:t>
            </a:r>
            <a:r>
              <a:rPr lang="tr-TR" dirty="0"/>
              <a:t> </a:t>
            </a:r>
          </a:p>
          <a:p>
            <a:pPr lvl="2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outliers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feeding</a:t>
            </a:r>
            <a:r>
              <a:rPr lang="tr-TR" dirty="0"/>
              <a:t> it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mostly</a:t>
            </a:r>
            <a:r>
              <a:rPr lang="tr-TR" dirty="0"/>
              <a:t> normal </a:t>
            </a:r>
            <a:r>
              <a:rPr lang="tr-TR" dirty="0" err="1"/>
              <a:t>instances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learns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recognize</a:t>
            </a:r>
            <a:r>
              <a:rPr lang="tr-TR" dirty="0"/>
              <a:t> normal </a:t>
            </a:r>
            <a:r>
              <a:rPr lang="tr-TR" dirty="0" err="1"/>
              <a:t>instances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When</a:t>
            </a:r>
            <a:r>
              <a:rPr lang="tr-TR" dirty="0"/>
              <a:t> it </a:t>
            </a:r>
            <a:r>
              <a:rPr lang="tr-TR" dirty="0" err="1"/>
              <a:t>sees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instance</a:t>
            </a:r>
            <a:r>
              <a:rPr lang="tr-TR" dirty="0"/>
              <a:t> it can </a:t>
            </a:r>
            <a:r>
              <a:rPr lang="tr-TR" dirty="0" err="1"/>
              <a:t>tell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it </a:t>
            </a:r>
            <a:r>
              <a:rPr lang="tr-TR" dirty="0" err="1"/>
              <a:t>looks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 normal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it is </a:t>
            </a:r>
            <a:r>
              <a:rPr lang="tr-TR" dirty="0" err="1"/>
              <a:t>likely</a:t>
            </a:r>
            <a:r>
              <a:rPr lang="tr-TR" dirty="0"/>
              <a:t> an </a:t>
            </a:r>
            <a:r>
              <a:rPr lang="tr-TR" dirty="0" err="1"/>
              <a:t>anomaly</a:t>
            </a:r>
            <a:r>
              <a:rPr lang="tr-TR" dirty="0"/>
              <a:t> 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546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C31A5C-8AB0-744A-A227-E12F357C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483"/>
            <a:ext cx="12192000" cy="50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142"/>
          </a:xfrm>
        </p:spPr>
        <p:txBody>
          <a:bodyPr>
            <a:normAutofit/>
          </a:bodyPr>
          <a:lstStyle/>
          <a:p>
            <a:r>
              <a:rPr lang="tr-TR" dirty="0" err="1">
                <a:effectLst/>
              </a:rPr>
              <a:t>Novelty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detection</a:t>
            </a:r>
            <a:endParaRPr lang="tr-TR" dirty="0">
              <a:effectLst/>
            </a:endParaRPr>
          </a:p>
          <a:p>
            <a:pPr lvl="1"/>
            <a:endParaRPr lang="tr-TR" dirty="0">
              <a:effectLst/>
            </a:endParaRPr>
          </a:p>
          <a:p>
            <a:pPr lvl="1"/>
            <a:r>
              <a:rPr lang="tr-TR" dirty="0" err="1">
                <a:effectLst/>
              </a:rPr>
              <a:t>Similar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to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anomaly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detection</a:t>
            </a:r>
            <a:endParaRPr lang="tr-TR" dirty="0">
              <a:effectLst/>
            </a:endParaRPr>
          </a:p>
          <a:p>
            <a:pPr lvl="1"/>
            <a:endParaRPr lang="tr-TR" dirty="0">
              <a:effectLst/>
            </a:endParaRPr>
          </a:p>
          <a:p>
            <a:pPr lvl="1"/>
            <a:r>
              <a:rPr lang="tr-TR" dirty="0" err="1"/>
              <a:t>Difference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novelty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expect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normal data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not </a:t>
            </a:r>
            <a:r>
              <a:rPr lang="tr-TR" dirty="0" err="1"/>
              <a:t>polluted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outliers</a:t>
            </a:r>
            <a:r>
              <a:rPr lang="tr-TR" dirty="0"/>
              <a:t> (</a:t>
            </a:r>
            <a:r>
              <a:rPr lang="tr-TR" dirty="0" err="1"/>
              <a:t>i.e</a:t>
            </a:r>
            <a:r>
              <a:rPr lang="tr-TR" dirty="0"/>
              <a:t>. </a:t>
            </a:r>
            <a:r>
              <a:rPr lang="tr-TR" dirty="0" err="1"/>
              <a:t>novelties</a:t>
            </a:r>
            <a:r>
              <a:rPr lang="tr-TR" dirty="0"/>
              <a:t>)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Anomaly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usually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tolerant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can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percentage</a:t>
            </a:r>
            <a:r>
              <a:rPr lang="tr-TR" dirty="0"/>
              <a:t> of </a:t>
            </a:r>
            <a:r>
              <a:rPr lang="tr-TR" dirty="0" err="1"/>
              <a:t>outliers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</a:t>
            </a:r>
          </a:p>
          <a:p>
            <a:pPr lvl="2"/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fit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regions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concentrated</a:t>
            </a:r>
            <a:r>
              <a:rPr lang="tr-TR" dirty="0"/>
              <a:t>, </a:t>
            </a:r>
            <a:r>
              <a:rPr lang="tr-TR" dirty="0" err="1"/>
              <a:t>ignoring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deviant</a:t>
            </a:r>
            <a:r>
              <a:rPr lang="tr-TR" dirty="0"/>
              <a:t> </a:t>
            </a:r>
            <a:r>
              <a:rPr lang="tr-TR" dirty="0" err="1"/>
              <a:t>observations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223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Semi-</a:t>
            </a:r>
            <a:r>
              <a:rPr lang="tr-TR" dirty="0" err="1"/>
              <a:t>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14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Can </a:t>
            </a:r>
            <a:r>
              <a:rPr lang="tr-TR" dirty="0" err="1"/>
              <a:t>deal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partially</a:t>
            </a:r>
            <a:r>
              <a:rPr lang="tr-TR" dirty="0"/>
              <a:t> </a:t>
            </a:r>
            <a:r>
              <a:rPr lang="tr-TR" dirty="0" err="1"/>
              <a:t>labeled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</a:t>
            </a:r>
          </a:p>
          <a:p>
            <a:pPr lvl="1"/>
            <a:r>
              <a:rPr lang="tr-TR" dirty="0" err="1"/>
              <a:t>Usually</a:t>
            </a:r>
            <a:r>
              <a:rPr lang="tr-TR" dirty="0"/>
              <a:t> a lot of </a:t>
            </a:r>
            <a:r>
              <a:rPr lang="tr-TR" dirty="0" err="1"/>
              <a:t>unlabeled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little</a:t>
            </a:r>
            <a:r>
              <a:rPr lang="tr-TR" dirty="0"/>
              <a:t> bit of </a:t>
            </a:r>
            <a:r>
              <a:rPr lang="tr-TR" dirty="0" err="1"/>
              <a:t>labeled</a:t>
            </a:r>
            <a:r>
              <a:rPr lang="tr-TR" dirty="0"/>
              <a:t> data </a:t>
            </a:r>
          </a:p>
          <a:p>
            <a:endParaRPr lang="tr-TR" dirty="0"/>
          </a:p>
          <a:p>
            <a:r>
              <a:rPr lang="tr-TR" dirty="0" err="1"/>
              <a:t>Example</a:t>
            </a:r>
            <a:r>
              <a:rPr lang="tr-TR" dirty="0"/>
              <a:t>: Google </a:t>
            </a:r>
            <a:r>
              <a:rPr lang="tr-TR" dirty="0" err="1"/>
              <a:t>photos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(</a:t>
            </a:r>
            <a:r>
              <a:rPr lang="tr-TR" dirty="0" err="1"/>
              <a:t>clustering</a:t>
            </a:r>
            <a:r>
              <a:rPr lang="tr-TR" dirty="0"/>
              <a:t>) </a:t>
            </a:r>
          </a:p>
          <a:p>
            <a:pPr lvl="2"/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upload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family</a:t>
            </a:r>
            <a:r>
              <a:rPr lang="tr-TR" dirty="0"/>
              <a:t> </a:t>
            </a:r>
            <a:r>
              <a:rPr lang="tr-TR" dirty="0" err="1"/>
              <a:t>photos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service, it </a:t>
            </a:r>
            <a:r>
              <a:rPr lang="tr-TR" dirty="0" err="1"/>
              <a:t>automatically</a:t>
            </a:r>
            <a:r>
              <a:rPr lang="tr-TR" dirty="0"/>
              <a:t> </a:t>
            </a:r>
            <a:r>
              <a:rPr lang="tr-TR" dirty="0" err="1"/>
              <a:t>recognizes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 A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in </a:t>
            </a:r>
            <a:r>
              <a:rPr lang="tr-TR" dirty="0" err="1"/>
              <a:t>photos</a:t>
            </a:r>
            <a:r>
              <a:rPr lang="tr-TR" dirty="0"/>
              <a:t> 1, 5, </a:t>
            </a:r>
            <a:r>
              <a:rPr lang="tr-TR" dirty="0" err="1"/>
              <a:t>and</a:t>
            </a:r>
            <a:r>
              <a:rPr lang="tr-TR" dirty="0"/>
              <a:t> 11,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 B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in </a:t>
            </a:r>
            <a:r>
              <a:rPr lang="tr-TR" dirty="0" err="1"/>
              <a:t>photos</a:t>
            </a:r>
            <a:r>
              <a:rPr lang="tr-TR" dirty="0"/>
              <a:t> 2, 5, </a:t>
            </a:r>
            <a:r>
              <a:rPr lang="tr-TR" dirty="0" err="1"/>
              <a:t>and</a:t>
            </a:r>
            <a:r>
              <a:rPr lang="tr-TR" dirty="0"/>
              <a:t> 7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is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tell</a:t>
            </a:r>
            <a:r>
              <a:rPr lang="tr-TR" dirty="0"/>
              <a:t> it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it is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name </a:t>
            </a:r>
            <a:r>
              <a:rPr lang="tr-TR" dirty="0" err="1"/>
              <a:t>everyone</a:t>
            </a:r>
            <a:r>
              <a:rPr lang="tr-TR" dirty="0"/>
              <a:t> in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photo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searching</a:t>
            </a:r>
            <a:r>
              <a:rPr lang="tr-TR" dirty="0"/>
              <a:t> </a:t>
            </a:r>
            <a:r>
              <a:rPr lang="tr-TR" dirty="0" err="1"/>
              <a:t>photos</a:t>
            </a:r>
            <a:r>
              <a:rPr lang="tr-TR" dirty="0"/>
              <a:t> </a:t>
            </a:r>
          </a:p>
          <a:p>
            <a:pPr lvl="1"/>
            <a:endParaRPr lang="tr-TR" dirty="0"/>
          </a:p>
          <a:p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29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205A-80E8-7046-AC59-A0D08730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9EFA-3093-EE49-9E54-F83767CB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Machine Learning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science</a:t>
            </a:r>
            <a:r>
              <a:rPr lang="tr-TR" dirty="0"/>
              <a:t> (</a:t>
            </a:r>
            <a:r>
              <a:rPr lang="tr-TR" dirty="0" err="1"/>
              <a:t>and</a:t>
            </a:r>
            <a:r>
              <a:rPr lang="tr-TR" dirty="0"/>
              <a:t> art) of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computers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can </a:t>
            </a:r>
            <a:r>
              <a:rPr lang="tr-TR" i="1" dirty="0" err="1"/>
              <a:t>learn</a:t>
            </a:r>
            <a:r>
              <a:rPr lang="tr-TR" i="1" dirty="0"/>
              <a:t> </a:t>
            </a:r>
            <a:r>
              <a:rPr lang="tr-TR" i="1" dirty="0" err="1"/>
              <a:t>from</a:t>
            </a:r>
            <a:r>
              <a:rPr lang="tr-TR" i="1" dirty="0"/>
              <a:t> data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[Machine Learning is </a:t>
            </a:r>
            <a:r>
              <a:rPr lang="tr-TR" dirty="0" err="1"/>
              <a:t>the</a:t>
            </a:r>
            <a:r>
              <a:rPr lang="tr-TR" dirty="0"/>
              <a:t>] </a:t>
            </a:r>
            <a:r>
              <a:rPr lang="tr-TR" dirty="0" err="1"/>
              <a:t>field</a:t>
            </a:r>
            <a:r>
              <a:rPr lang="tr-TR" dirty="0"/>
              <a:t> of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computers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ability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explicitly</a:t>
            </a:r>
            <a:r>
              <a:rPr lang="tr-TR" dirty="0"/>
              <a:t> </a:t>
            </a:r>
            <a:r>
              <a:rPr lang="tr-TR" dirty="0" err="1"/>
              <a:t>programmed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A </a:t>
            </a:r>
            <a:r>
              <a:rPr lang="tr-TR" dirty="0" err="1"/>
              <a:t>computer</a:t>
            </a:r>
            <a:r>
              <a:rPr lang="tr-TR" dirty="0"/>
              <a:t> program is </a:t>
            </a:r>
            <a:r>
              <a:rPr lang="tr-TR" dirty="0" err="1"/>
              <a:t>said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experience</a:t>
            </a:r>
            <a:r>
              <a:rPr lang="tr-TR" dirty="0"/>
              <a:t> 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measure</a:t>
            </a:r>
            <a:r>
              <a:rPr lang="tr-TR" dirty="0"/>
              <a:t> P,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on T, as </a:t>
            </a:r>
            <a:r>
              <a:rPr lang="tr-TR" dirty="0" err="1"/>
              <a:t>measured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P, </a:t>
            </a:r>
            <a:r>
              <a:rPr lang="tr-TR" dirty="0" err="1"/>
              <a:t>improves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experience</a:t>
            </a:r>
            <a:r>
              <a:rPr lang="tr-TR" dirty="0"/>
              <a:t> E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656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78C1C1-A857-A14D-8C2E-F470FD16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493"/>
            <a:ext cx="12192000" cy="50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78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Semi-</a:t>
            </a:r>
            <a:r>
              <a:rPr lang="tr-TR" dirty="0" err="1"/>
              <a:t>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142"/>
          </a:xfrm>
        </p:spPr>
        <p:txBody>
          <a:bodyPr>
            <a:normAutofit/>
          </a:bodyPr>
          <a:lstStyle/>
          <a:p>
            <a:pPr algn="just"/>
            <a:r>
              <a:rPr lang="tr-TR" dirty="0" err="1">
                <a:effectLst/>
              </a:rPr>
              <a:t>Most</a:t>
            </a:r>
            <a:r>
              <a:rPr lang="tr-TR" dirty="0">
                <a:effectLst/>
              </a:rPr>
              <a:t> of </a:t>
            </a:r>
            <a:r>
              <a:rPr lang="tr-TR" dirty="0" err="1">
                <a:effectLst/>
              </a:rPr>
              <a:t>them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combinations</a:t>
            </a:r>
            <a:r>
              <a:rPr lang="tr-TR" dirty="0">
                <a:effectLst/>
              </a:rPr>
              <a:t> of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lvl="1" algn="just"/>
            <a:r>
              <a:rPr lang="tr-TR" i="1" dirty="0" err="1"/>
              <a:t>Deep</a:t>
            </a:r>
            <a:r>
              <a:rPr lang="tr-TR" i="1" dirty="0"/>
              <a:t> </a:t>
            </a:r>
            <a:r>
              <a:rPr lang="tr-TR" i="1" dirty="0" err="1"/>
              <a:t>belief</a:t>
            </a:r>
            <a:r>
              <a:rPr lang="tr-TR" i="1" dirty="0"/>
              <a:t> </a:t>
            </a:r>
            <a:r>
              <a:rPr lang="tr-TR" i="1" dirty="0" err="1"/>
              <a:t>networks</a:t>
            </a:r>
            <a:r>
              <a:rPr lang="tr-TR" i="1" dirty="0"/>
              <a:t> </a:t>
            </a:r>
            <a:r>
              <a:rPr lang="tr-TR" dirty="0"/>
              <a:t>(</a:t>
            </a:r>
            <a:r>
              <a:rPr lang="tr-TR" dirty="0" err="1"/>
              <a:t>DBNs</a:t>
            </a:r>
            <a:r>
              <a:rPr lang="tr-TR" dirty="0"/>
              <a:t>)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 err="1"/>
              <a:t>restricted</a:t>
            </a:r>
            <a:r>
              <a:rPr lang="tr-TR" i="1" dirty="0"/>
              <a:t> Boltzmann </a:t>
            </a:r>
            <a:r>
              <a:rPr lang="tr-TR" i="1" dirty="0" err="1"/>
              <a:t>machines</a:t>
            </a:r>
            <a:r>
              <a:rPr lang="tr-TR" i="1" dirty="0"/>
              <a:t> </a:t>
            </a:r>
            <a:r>
              <a:rPr lang="tr-TR" dirty="0"/>
              <a:t>(</a:t>
            </a:r>
            <a:r>
              <a:rPr lang="tr-TR" dirty="0" err="1"/>
              <a:t>RBMs</a:t>
            </a:r>
            <a:r>
              <a:rPr lang="tr-TR" dirty="0"/>
              <a:t>) </a:t>
            </a:r>
            <a:r>
              <a:rPr lang="tr-TR" dirty="0" err="1"/>
              <a:t>stacked</a:t>
            </a:r>
            <a:r>
              <a:rPr lang="tr-TR" dirty="0"/>
              <a:t> on top of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another</a:t>
            </a:r>
            <a:endParaRPr lang="tr-TR" dirty="0"/>
          </a:p>
          <a:p>
            <a:pPr lvl="1" algn="just"/>
            <a:endParaRPr lang="tr-TR" dirty="0"/>
          </a:p>
          <a:p>
            <a:pPr lvl="1" algn="just"/>
            <a:r>
              <a:rPr lang="tr-TR" dirty="0" err="1"/>
              <a:t>RBMs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sequentially</a:t>
            </a:r>
            <a:r>
              <a:rPr lang="tr-TR" dirty="0"/>
              <a:t> in an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manner</a:t>
            </a:r>
            <a:r>
              <a:rPr lang="tr-TR" dirty="0"/>
              <a:t> </a:t>
            </a:r>
          </a:p>
          <a:p>
            <a:pPr lvl="1" algn="just"/>
            <a:endParaRPr lang="tr-TR" dirty="0"/>
          </a:p>
          <a:p>
            <a:pPr lvl="1"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fine-tuned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 </a:t>
            </a:r>
          </a:p>
          <a:p>
            <a:pPr algn="just"/>
            <a:endParaRPr lang="tr-TR" dirty="0">
              <a:effectLst/>
            </a:endParaRPr>
          </a:p>
          <a:p>
            <a:pPr algn="just"/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5786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Reinforcement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142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, </a:t>
            </a:r>
            <a:r>
              <a:rPr lang="tr-TR" dirty="0" err="1"/>
              <a:t>called</a:t>
            </a:r>
            <a:r>
              <a:rPr lang="tr-TR" dirty="0"/>
              <a:t> an </a:t>
            </a:r>
            <a:r>
              <a:rPr lang="tr-TR" i="1" dirty="0" err="1"/>
              <a:t>agent</a:t>
            </a:r>
            <a:r>
              <a:rPr lang="tr-TR" i="1" dirty="0"/>
              <a:t> </a:t>
            </a:r>
          </a:p>
          <a:p>
            <a:pPr algn="just"/>
            <a:endParaRPr lang="tr-TR" i="1" dirty="0"/>
          </a:p>
          <a:p>
            <a:pPr lvl="1" algn="just"/>
            <a:r>
              <a:rPr lang="tr-TR" dirty="0"/>
              <a:t>Can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environment</a:t>
            </a:r>
            <a:endParaRPr lang="tr-TR" dirty="0"/>
          </a:p>
          <a:p>
            <a:pPr lvl="1" algn="just"/>
            <a:endParaRPr lang="tr-TR" dirty="0"/>
          </a:p>
          <a:p>
            <a:pPr lvl="1" algn="just"/>
            <a:r>
              <a:rPr lang="tr-TR" dirty="0"/>
              <a:t>Select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actions</a:t>
            </a:r>
            <a:endParaRPr lang="tr-TR" dirty="0"/>
          </a:p>
          <a:p>
            <a:pPr lvl="1" algn="just"/>
            <a:endParaRPr lang="tr-TR" dirty="0"/>
          </a:p>
          <a:p>
            <a:pPr lvl="1" algn="just"/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i="1" dirty="0" err="1"/>
              <a:t>rewards</a:t>
            </a:r>
            <a:r>
              <a:rPr lang="tr-TR" i="1" dirty="0"/>
              <a:t> </a:t>
            </a:r>
            <a:r>
              <a:rPr lang="tr-TR" dirty="0"/>
              <a:t>in </a:t>
            </a:r>
            <a:r>
              <a:rPr lang="tr-TR" dirty="0" err="1"/>
              <a:t>return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i="1" dirty="0" err="1"/>
              <a:t>penalties</a:t>
            </a:r>
            <a:r>
              <a:rPr lang="tr-TR" i="1" dirty="0"/>
              <a:t> </a:t>
            </a:r>
            <a:r>
              <a:rPr lang="tr-TR" dirty="0"/>
              <a:t>in </a:t>
            </a:r>
            <a:r>
              <a:rPr lang="tr-TR" dirty="0" err="1"/>
              <a:t>the</a:t>
            </a:r>
            <a:r>
              <a:rPr lang="tr-TR" dirty="0"/>
              <a:t> form of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rewards</a:t>
            </a:r>
            <a:r>
              <a:rPr lang="tr-TR" dirty="0"/>
              <a:t>)</a:t>
            </a:r>
          </a:p>
          <a:p>
            <a:pPr algn="just"/>
            <a:endParaRPr lang="tr-TR" dirty="0"/>
          </a:p>
          <a:p>
            <a:pPr lvl="1" algn="just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strategy</a:t>
            </a:r>
            <a:r>
              <a:rPr lang="tr-TR" dirty="0"/>
              <a:t>, </a:t>
            </a:r>
            <a:r>
              <a:rPr lang="tr-TR" dirty="0" err="1"/>
              <a:t>called</a:t>
            </a:r>
            <a:r>
              <a:rPr lang="tr-TR" dirty="0"/>
              <a:t> a </a:t>
            </a:r>
            <a:r>
              <a:rPr lang="tr-TR" i="1" dirty="0" err="1"/>
              <a:t>policy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time</a:t>
            </a:r>
          </a:p>
          <a:p>
            <a:pPr lvl="1" algn="just"/>
            <a:endParaRPr lang="tr-TR" dirty="0"/>
          </a:p>
          <a:p>
            <a:pPr lvl="1" algn="just"/>
            <a:r>
              <a:rPr lang="tr-TR" dirty="0"/>
              <a:t>A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defines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it is in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situation</a:t>
            </a:r>
            <a:endParaRPr lang="tr-TR" dirty="0"/>
          </a:p>
          <a:p>
            <a:pPr lvl="1" algn="just"/>
            <a:endParaRPr lang="tr-TR" dirty="0"/>
          </a:p>
          <a:p>
            <a:pPr algn="just"/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9384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893205-7A70-4940-B010-FE66B6976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0"/>
            <a:ext cx="1190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74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2E2-069A-474E-A1EA-1A822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Reinforcement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F399-1781-ED44-A446-CB0EDA65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142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Example</a:t>
            </a:r>
            <a:endParaRPr lang="tr-TR" i="1" dirty="0"/>
          </a:p>
          <a:p>
            <a:pPr algn="just"/>
            <a:endParaRPr lang="tr-TR" i="1" dirty="0"/>
          </a:p>
          <a:p>
            <a:pPr lvl="1" algn="just"/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robots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r>
              <a:rPr lang="tr-TR" dirty="0"/>
              <a:t> Learning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walk</a:t>
            </a:r>
            <a:endParaRPr lang="tr-TR" dirty="0"/>
          </a:p>
          <a:p>
            <a:pPr lvl="1" algn="just"/>
            <a:endParaRPr lang="tr-TR" dirty="0"/>
          </a:p>
          <a:p>
            <a:pPr lvl="1" algn="just"/>
            <a:r>
              <a:rPr lang="tr-TR" dirty="0" err="1"/>
              <a:t>DeepMind’s</a:t>
            </a:r>
            <a:r>
              <a:rPr lang="tr-TR" dirty="0"/>
              <a:t> </a:t>
            </a:r>
            <a:r>
              <a:rPr lang="tr-TR" dirty="0" err="1"/>
              <a:t>AlphaGo</a:t>
            </a:r>
            <a:r>
              <a:rPr lang="tr-TR" dirty="0"/>
              <a:t> program is </a:t>
            </a:r>
            <a:r>
              <a:rPr lang="tr-TR" dirty="0" err="1"/>
              <a:t>also</a:t>
            </a:r>
            <a:r>
              <a:rPr lang="tr-TR" dirty="0"/>
              <a:t> a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of </a:t>
            </a:r>
            <a:r>
              <a:rPr lang="tr-TR" dirty="0" err="1"/>
              <a:t>Reinforcement</a:t>
            </a:r>
            <a:r>
              <a:rPr lang="tr-TR" dirty="0"/>
              <a:t> Learning </a:t>
            </a:r>
          </a:p>
          <a:p>
            <a:pPr lvl="2" algn="just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winning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millions</a:t>
            </a:r>
            <a:r>
              <a:rPr lang="tr-TR" dirty="0"/>
              <a:t> of </a:t>
            </a:r>
            <a:r>
              <a:rPr lang="tr-TR" dirty="0" err="1"/>
              <a:t>games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playing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against</a:t>
            </a:r>
            <a:r>
              <a:rPr lang="tr-TR" dirty="0"/>
              <a:t> </a:t>
            </a:r>
            <a:r>
              <a:rPr lang="tr-TR" dirty="0" err="1"/>
              <a:t>itself</a:t>
            </a:r>
            <a:endParaRPr lang="tr-TR" dirty="0"/>
          </a:p>
          <a:p>
            <a:pPr lvl="2" algn="just"/>
            <a:r>
              <a:rPr lang="tr-TR" dirty="0"/>
              <a:t>Learning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turned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against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champion</a:t>
            </a:r>
            <a:r>
              <a:rPr lang="tr-TR" dirty="0"/>
              <a:t>; </a:t>
            </a:r>
            <a:r>
              <a:rPr lang="tr-TR" dirty="0" err="1"/>
              <a:t>AlphaGo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it had </a:t>
            </a:r>
            <a:r>
              <a:rPr lang="tr-TR" dirty="0" err="1"/>
              <a:t>learned</a:t>
            </a:r>
            <a:r>
              <a:rPr lang="tr-TR" dirty="0"/>
              <a:t> </a:t>
            </a:r>
          </a:p>
          <a:p>
            <a:pPr lvl="1" algn="just"/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2833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822-03B6-D344-92DA-CA70EDF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CC-CA59-4F44-813D-F4421C1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can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incrementally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stream</a:t>
            </a:r>
            <a:r>
              <a:rPr lang="tr-TR" dirty="0"/>
              <a:t> of </a:t>
            </a:r>
            <a:r>
              <a:rPr lang="tr-TR" dirty="0" err="1"/>
              <a:t>incoming</a:t>
            </a:r>
            <a:r>
              <a:rPr lang="tr-TR" dirty="0"/>
              <a:t> data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4448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822-03B6-D344-92DA-CA70EDF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Batch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CC-CA59-4F44-813D-F4421C1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incapable</a:t>
            </a:r>
            <a:r>
              <a:rPr lang="tr-TR" dirty="0"/>
              <a:t> of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incrementally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available</a:t>
            </a:r>
            <a:r>
              <a:rPr lang="tr-TR" dirty="0"/>
              <a:t> data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a lot of time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it is </a:t>
            </a:r>
            <a:r>
              <a:rPr lang="tr-TR" dirty="0" err="1"/>
              <a:t>typically</a:t>
            </a:r>
            <a:r>
              <a:rPr lang="tr-TR" dirty="0"/>
              <a:t> done offline </a:t>
            </a:r>
          </a:p>
          <a:p>
            <a:pPr lvl="1" algn="just"/>
            <a:r>
              <a:rPr lang="tr-TR" dirty="0"/>
              <a:t>First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trained</a:t>
            </a:r>
            <a:endParaRPr lang="tr-TR" dirty="0"/>
          </a:p>
          <a:p>
            <a:pPr lvl="1" algn="just"/>
            <a:r>
              <a:rPr lang="tr-TR" dirty="0" err="1"/>
              <a:t>Then</a:t>
            </a:r>
            <a:r>
              <a:rPr lang="tr-TR" dirty="0"/>
              <a:t> it is </a:t>
            </a:r>
            <a:r>
              <a:rPr lang="tr-TR" dirty="0" err="1"/>
              <a:t>launched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production</a:t>
            </a:r>
            <a:endParaRPr lang="tr-TR" dirty="0"/>
          </a:p>
          <a:p>
            <a:pPr lvl="1" algn="just"/>
            <a:r>
              <a:rPr lang="tr-TR" dirty="0" err="1"/>
              <a:t>Runs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anymore</a:t>
            </a:r>
            <a:r>
              <a:rPr lang="tr-TR" dirty="0"/>
              <a:t>, it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applies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it has </a:t>
            </a:r>
            <a:r>
              <a:rPr lang="tr-TR" dirty="0" err="1"/>
              <a:t>learned</a:t>
            </a:r>
            <a:endParaRPr lang="tr-TR" dirty="0"/>
          </a:p>
          <a:p>
            <a:pPr lvl="1" algn="just"/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/>
              <a:t>offline </a:t>
            </a:r>
            <a:r>
              <a:rPr lang="tr-TR" i="1" dirty="0" err="1"/>
              <a:t>learning</a:t>
            </a:r>
            <a:r>
              <a:rPr lang="tr-TR" i="1" dirty="0"/>
              <a:t> 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3245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822-03B6-D344-92DA-CA70EDF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Batch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CC-CA59-4F44-813D-F4421C1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err="1"/>
              <a:t>Suppose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  <a:r>
              <a:rPr lang="tr-TR" dirty="0" err="1"/>
              <a:t>becomes</a:t>
            </a:r>
            <a:r>
              <a:rPr lang="tr-TR" dirty="0"/>
              <a:t> </a:t>
            </a:r>
            <a:r>
              <a:rPr lang="tr-TR" dirty="0" err="1"/>
              <a:t>available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e.g</a:t>
            </a:r>
            <a:r>
              <a:rPr lang="tr-TR" dirty="0"/>
              <a:t>.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spam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scratch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  <a:r>
              <a:rPr lang="tr-TR" dirty="0" err="1"/>
              <a:t>plus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data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Then</a:t>
            </a:r>
            <a:r>
              <a:rPr lang="tr-TR" dirty="0"/>
              <a:t> stop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replace</a:t>
            </a:r>
            <a:r>
              <a:rPr lang="tr-TR" dirty="0"/>
              <a:t> it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252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822-03B6-D344-92DA-CA70EDF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Batch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CC-CA59-4F44-813D-F4421C1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Training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set of data </a:t>
            </a:r>
          </a:p>
          <a:p>
            <a:pPr lvl="1" algn="just"/>
            <a:r>
              <a:rPr lang="tr-TR" dirty="0"/>
              <a:t>Can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Requires</a:t>
            </a:r>
            <a:r>
              <a:rPr lang="tr-TR" dirty="0"/>
              <a:t> a lot of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 (CPU,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, disk </a:t>
            </a:r>
            <a:r>
              <a:rPr lang="tr-TR" dirty="0" err="1"/>
              <a:t>space</a:t>
            </a:r>
            <a:r>
              <a:rPr lang="tr-TR" dirty="0"/>
              <a:t>, disk I/O, network I/O, </a:t>
            </a:r>
            <a:r>
              <a:rPr lang="tr-TR" dirty="0" err="1"/>
              <a:t>etc</a:t>
            </a:r>
            <a:r>
              <a:rPr lang="tr-TR" dirty="0"/>
              <a:t>.) </a:t>
            </a:r>
          </a:p>
          <a:p>
            <a:pPr lvl="1" algn="just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money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data is </a:t>
            </a:r>
            <a:r>
              <a:rPr lang="tr-TR" dirty="0" err="1"/>
              <a:t>huge</a:t>
            </a:r>
            <a:r>
              <a:rPr lang="tr-TR" dirty="0"/>
              <a:t>, it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be </a:t>
            </a:r>
            <a:r>
              <a:rPr lang="tr-TR" dirty="0" err="1"/>
              <a:t>impossible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0498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822-03B6-D344-92DA-CA70EDF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CC-CA59-4F44-813D-F4421C1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Train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incrementally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feeding</a:t>
            </a:r>
            <a:r>
              <a:rPr lang="tr-TR" dirty="0"/>
              <a:t> it data </a:t>
            </a:r>
            <a:r>
              <a:rPr lang="tr-TR" dirty="0" err="1"/>
              <a:t>instances</a:t>
            </a:r>
            <a:r>
              <a:rPr lang="tr-TR" dirty="0"/>
              <a:t> </a:t>
            </a:r>
            <a:r>
              <a:rPr lang="tr-TR" dirty="0" err="1"/>
              <a:t>sequentially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Either</a:t>
            </a:r>
            <a:r>
              <a:rPr lang="tr-TR" dirty="0"/>
              <a:t> </a:t>
            </a:r>
            <a:r>
              <a:rPr lang="tr-TR" dirty="0" err="1"/>
              <a:t>individually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/>
              <a:t>mini-</a:t>
            </a:r>
            <a:r>
              <a:rPr lang="tr-TR" i="1" dirty="0" err="1"/>
              <a:t>batches</a:t>
            </a:r>
            <a:endParaRPr lang="tr-TR" i="1" dirty="0"/>
          </a:p>
          <a:p>
            <a:pPr algn="just"/>
            <a:endParaRPr lang="tr-TR" i="1" dirty="0"/>
          </a:p>
          <a:p>
            <a:pPr algn="just"/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step is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cheap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can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fly</a:t>
            </a:r>
            <a:r>
              <a:rPr lang="tr-TR" dirty="0"/>
              <a:t>, as it </a:t>
            </a:r>
            <a:r>
              <a:rPr lang="tr-TR" dirty="0" err="1"/>
              <a:t>arrives</a:t>
            </a:r>
            <a:r>
              <a:rPr lang="tr-TR" dirty="0"/>
              <a:t> </a:t>
            </a:r>
          </a:p>
          <a:p>
            <a:pPr algn="just"/>
            <a:endParaRPr lang="tr-TR" i="1" dirty="0"/>
          </a:p>
          <a:p>
            <a:pPr algn="just"/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6830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A7C5-0796-F548-AA14-EA8BD46A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EEF6-2DD1-CC45-9790-ECAC9C15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Machine Learning program </a:t>
            </a:r>
            <a:r>
              <a:rPr lang="tr-TR" dirty="0" err="1"/>
              <a:t>that</a:t>
            </a:r>
            <a:r>
              <a:rPr lang="tr-TR" dirty="0"/>
              <a:t> can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of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flagged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of </a:t>
            </a:r>
            <a:r>
              <a:rPr lang="tr-TR" dirty="0" err="1"/>
              <a:t>regular</a:t>
            </a:r>
            <a:r>
              <a:rPr lang="tr-TR" dirty="0"/>
              <a:t> (</a:t>
            </a:r>
            <a:r>
              <a:rPr lang="tr-TR" dirty="0" err="1"/>
              <a:t>nonspam</a:t>
            </a:r>
            <a:r>
              <a:rPr lang="tr-TR" dirty="0"/>
              <a:t>,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“ham”) </a:t>
            </a:r>
            <a:r>
              <a:rPr lang="tr-TR" dirty="0" err="1"/>
              <a:t>emails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 err="1"/>
              <a:t>training</a:t>
            </a:r>
            <a:r>
              <a:rPr lang="tr-TR" i="1" dirty="0"/>
              <a:t> set </a:t>
            </a:r>
            <a:endParaRPr lang="tr-TR" dirty="0"/>
          </a:p>
          <a:p>
            <a:pPr algn="just"/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a </a:t>
            </a:r>
            <a:r>
              <a:rPr lang="tr-TR" i="1" dirty="0" err="1"/>
              <a:t>training</a:t>
            </a:r>
            <a:r>
              <a:rPr lang="tr-TR" i="1" dirty="0"/>
              <a:t> </a:t>
            </a:r>
            <a:r>
              <a:rPr lang="tr-TR" i="1" dirty="0" err="1"/>
              <a:t>instance</a:t>
            </a:r>
            <a:r>
              <a:rPr lang="tr-TR" i="1" dirty="0"/>
              <a:t> </a:t>
            </a:r>
            <a:r>
              <a:rPr lang="tr-TR" dirty="0"/>
              <a:t>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i="1" dirty="0" err="1"/>
              <a:t>sample</a:t>
            </a:r>
            <a:r>
              <a:rPr lang="tr-TR" dirty="0"/>
              <a:t>) </a:t>
            </a:r>
          </a:p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T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experience</a:t>
            </a:r>
            <a:r>
              <a:rPr lang="tr-TR" dirty="0"/>
              <a:t> E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 err="1"/>
              <a:t>training</a:t>
            </a:r>
            <a:r>
              <a:rPr lang="tr-TR" i="1" dirty="0"/>
              <a:t> data </a:t>
            </a:r>
          </a:p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measure</a:t>
            </a:r>
            <a:r>
              <a:rPr lang="tr-TR" dirty="0"/>
              <a:t> P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defined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correctly</a:t>
            </a:r>
            <a:r>
              <a:rPr lang="tr-TR" dirty="0"/>
              <a:t> </a:t>
            </a:r>
            <a:r>
              <a:rPr lang="tr-TR" dirty="0" err="1"/>
              <a:t>classified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(</a:t>
            </a:r>
            <a:r>
              <a:rPr lang="tr-TR" dirty="0" err="1"/>
              <a:t>i.e</a:t>
            </a:r>
            <a:r>
              <a:rPr lang="tr-TR" dirty="0"/>
              <a:t>. </a:t>
            </a:r>
            <a:r>
              <a:rPr lang="tr-TR" dirty="0" err="1"/>
              <a:t>accuracy</a:t>
            </a:r>
            <a:r>
              <a:rPr lang="tr-TR" dirty="0"/>
              <a:t>)</a:t>
            </a:r>
          </a:p>
          <a:p>
            <a:pPr lvl="1"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5316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D394F-397C-444E-9003-D1FF1390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87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822-03B6-D344-92DA-CA70EDF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CC-CA59-4F44-813D-F4421C1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Great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Receive</a:t>
            </a:r>
            <a:r>
              <a:rPr lang="tr-TR" dirty="0"/>
              <a:t> data as a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flow</a:t>
            </a:r>
            <a:r>
              <a:rPr lang="tr-TR" dirty="0"/>
              <a:t> </a:t>
            </a:r>
          </a:p>
          <a:p>
            <a:pPr lvl="2" algn="just"/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stock</a:t>
            </a:r>
            <a:r>
              <a:rPr lang="tr-TR" dirty="0"/>
              <a:t> </a:t>
            </a:r>
            <a:r>
              <a:rPr lang="tr-TR" dirty="0" err="1"/>
              <a:t>prices</a:t>
            </a:r>
            <a:r>
              <a:rPr lang="tr-TR" dirty="0"/>
              <a:t> </a:t>
            </a:r>
          </a:p>
          <a:p>
            <a:pPr lvl="1" algn="just"/>
            <a:endParaRPr lang="tr-TR" dirty="0"/>
          </a:p>
          <a:p>
            <a:pPr lvl="1" algn="just"/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adapt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rapidly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autonomously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 </a:t>
            </a:r>
          </a:p>
          <a:p>
            <a:pPr lvl="1" algn="just"/>
            <a:endParaRPr lang="tr-TR" i="1" dirty="0"/>
          </a:p>
          <a:p>
            <a:pPr algn="just"/>
            <a:r>
              <a:rPr lang="tr-TR" dirty="0" err="1"/>
              <a:t>Once</a:t>
            </a:r>
            <a:r>
              <a:rPr lang="tr-TR" dirty="0"/>
              <a:t> an online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has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  <a:r>
              <a:rPr lang="tr-TR" dirty="0" err="1"/>
              <a:t>instances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discard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Saves</a:t>
            </a:r>
            <a:r>
              <a:rPr lang="tr-TR" dirty="0"/>
              <a:t> disk </a:t>
            </a:r>
            <a:r>
              <a:rPr lang="tr-TR" dirty="0" err="1"/>
              <a:t>space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94061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822-03B6-D344-92DA-CA70EDF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CC-CA59-4F44-813D-F4421C1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-TR" dirty="0"/>
              <a:t>Can </a:t>
            </a:r>
            <a:r>
              <a:rPr lang="tr-TR" dirty="0" err="1"/>
              <a:t>also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on </a:t>
            </a:r>
            <a:r>
              <a:rPr lang="tr-TR" dirty="0" err="1"/>
              <a:t>huge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cannot</a:t>
            </a:r>
            <a:r>
              <a:rPr lang="tr-TR" dirty="0"/>
              <a:t> fit in </a:t>
            </a:r>
            <a:r>
              <a:rPr lang="tr-TR" dirty="0" err="1"/>
              <a:t>machine’s</a:t>
            </a:r>
            <a:r>
              <a:rPr lang="tr-TR" dirty="0"/>
              <a:t> main </a:t>
            </a:r>
            <a:r>
              <a:rPr lang="tr-TR" dirty="0" err="1"/>
              <a:t>memory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lvl="1" algn="just"/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 err="1"/>
              <a:t>out</a:t>
            </a:r>
            <a:r>
              <a:rPr lang="tr-TR" i="1" dirty="0"/>
              <a:t>-of-</a:t>
            </a:r>
            <a:r>
              <a:rPr lang="tr-TR" i="1" dirty="0" err="1"/>
              <a:t>core</a:t>
            </a:r>
            <a:r>
              <a:rPr lang="tr-TR" i="1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</a:p>
          <a:p>
            <a:pPr lvl="2" algn="just"/>
            <a:r>
              <a:rPr lang="tr-TR" dirty="0" err="1"/>
              <a:t>Loads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  <a:p>
            <a:pPr lvl="2" algn="just"/>
            <a:r>
              <a:rPr lang="tr-TR" dirty="0" err="1"/>
              <a:t>Runs</a:t>
            </a:r>
            <a:r>
              <a:rPr lang="tr-TR" dirty="0"/>
              <a:t> a </a:t>
            </a:r>
            <a:r>
              <a:rPr lang="tr-TR" dirty="0" err="1"/>
              <a:t>training</a:t>
            </a:r>
            <a:r>
              <a:rPr lang="tr-TR" dirty="0"/>
              <a:t> step on </a:t>
            </a:r>
            <a:r>
              <a:rPr lang="tr-TR" dirty="0" err="1"/>
              <a:t>that</a:t>
            </a:r>
            <a:r>
              <a:rPr lang="tr-TR" dirty="0"/>
              <a:t> data </a:t>
            </a:r>
          </a:p>
          <a:p>
            <a:pPr lvl="2" algn="just"/>
            <a:r>
              <a:rPr lang="tr-TR" dirty="0" err="1"/>
              <a:t>Repeats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it has </a:t>
            </a:r>
            <a:r>
              <a:rPr lang="tr-TR" dirty="0" err="1"/>
              <a:t>run</a:t>
            </a:r>
            <a:r>
              <a:rPr lang="tr-TR" dirty="0"/>
              <a:t> on </a:t>
            </a:r>
            <a:r>
              <a:rPr lang="tr-TR" dirty="0" err="1"/>
              <a:t>all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 </a:t>
            </a:r>
          </a:p>
          <a:p>
            <a:pPr lvl="1" algn="just"/>
            <a:endParaRPr lang="tr-TR" dirty="0"/>
          </a:p>
          <a:p>
            <a:pPr algn="just"/>
            <a:r>
              <a:rPr lang="tr-TR" dirty="0" err="1"/>
              <a:t>Out</a:t>
            </a:r>
            <a:r>
              <a:rPr lang="tr-TR" dirty="0"/>
              <a:t>-of-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is </a:t>
            </a:r>
            <a:r>
              <a:rPr lang="tr-TR" dirty="0" err="1"/>
              <a:t>usually</a:t>
            </a:r>
            <a:r>
              <a:rPr lang="tr-TR" dirty="0"/>
              <a:t> done offline (</a:t>
            </a:r>
            <a:r>
              <a:rPr lang="tr-TR" dirty="0" err="1"/>
              <a:t>i.e</a:t>
            </a:r>
            <a:r>
              <a:rPr lang="tr-TR" dirty="0"/>
              <a:t>., not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live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</a:t>
            </a:r>
          </a:p>
          <a:p>
            <a:pPr lvl="1" algn="just"/>
            <a:r>
              <a:rPr lang="tr-TR" i="1" dirty="0"/>
              <a:t>Online </a:t>
            </a:r>
            <a:r>
              <a:rPr lang="tr-TR" i="1" dirty="0" err="1"/>
              <a:t>learning</a:t>
            </a:r>
            <a:r>
              <a:rPr lang="tr-TR" i="1" dirty="0"/>
              <a:t> </a:t>
            </a:r>
            <a:r>
              <a:rPr lang="tr-TR" dirty="0"/>
              <a:t>can be a </a:t>
            </a:r>
            <a:r>
              <a:rPr lang="tr-TR" dirty="0" err="1"/>
              <a:t>confusing</a:t>
            </a:r>
            <a:r>
              <a:rPr lang="tr-TR" dirty="0"/>
              <a:t> name</a:t>
            </a:r>
          </a:p>
          <a:p>
            <a:pPr lvl="1" algn="just"/>
            <a:r>
              <a:rPr lang="tr-TR" dirty="0" err="1"/>
              <a:t>Think</a:t>
            </a:r>
            <a:r>
              <a:rPr lang="tr-TR" dirty="0"/>
              <a:t> of it as </a:t>
            </a:r>
            <a:r>
              <a:rPr lang="tr-TR" i="1" dirty="0" err="1"/>
              <a:t>incremental</a:t>
            </a:r>
            <a:r>
              <a:rPr lang="tr-TR" i="1" dirty="0"/>
              <a:t> </a:t>
            </a:r>
            <a:r>
              <a:rPr lang="tr-TR" i="1" dirty="0" err="1"/>
              <a:t>learning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827705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5895C6-8BEF-484F-8692-C08657E3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483"/>
            <a:ext cx="12192000" cy="63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2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822-03B6-D344-92DA-CA70EDF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CC-CA59-4F44-813D-F4421C1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A </a:t>
            </a:r>
            <a:r>
              <a:rPr lang="tr-TR" dirty="0" err="1"/>
              <a:t>parameter</a:t>
            </a:r>
            <a:r>
              <a:rPr lang="tr-TR" dirty="0"/>
              <a:t> of online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controls</a:t>
            </a:r>
            <a:r>
              <a:rPr lang="tr-TR" dirty="0"/>
              <a:t> how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adapt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data</a:t>
            </a:r>
          </a:p>
          <a:p>
            <a:pPr lvl="1" algn="just"/>
            <a:r>
              <a:rPr lang="tr-TR" i="1" dirty="0"/>
              <a:t>Learning rate 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has a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rate</a:t>
            </a:r>
          </a:p>
          <a:p>
            <a:pPr lvl="1" algn="just"/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rapidly</a:t>
            </a:r>
            <a:r>
              <a:rPr lang="tr-TR" dirty="0"/>
              <a:t> </a:t>
            </a:r>
            <a:r>
              <a:rPr lang="tr-TR" dirty="0" err="1"/>
              <a:t>adapt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</a:p>
          <a:p>
            <a:pPr lvl="1" algn="just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tend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quickly</a:t>
            </a:r>
            <a:r>
              <a:rPr lang="tr-TR" dirty="0"/>
              <a:t> </a:t>
            </a:r>
            <a:r>
              <a:rPr lang="tr-TR" dirty="0" err="1"/>
              <a:t>forget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data </a:t>
            </a:r>
          </a:p>
          <a:p>
            <a:pPr lvl="1" algn="just"/>
            <a:r>
              <a:rPr lang="tr-TR" dirty="0" err="1"/>
              <a:t>E.g</a:t>
            </a:r>
            <a:r>
              <a:rPr lang="tr-TR" dirty="0"/>
              <a:t>.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a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latest</a:t>
            </a:r>
            <a:r>
              <a:rPr lang="tr-TR" dirty="0"/>
              <a:t> </a:t>
            </a:r>
            <a:r>
              <a:rPr lang="tr-TR" dirty="0" err="1"/>
              <a:t>kinds</a:t>
            </a:r>
            <a:r>
              <a:rPr lang="tr-TR" dirty="0"/>
              <a:t> of </a:t>
            </a:r>
            <a:r>
              <a:rPr lang="tr-TR" dirty="0" err="1"/>
              <a:t>spam</a:t>
            </a:r>
            <a:r>
              <a:rPr lang="tr-TR" dirty="0"/>
              <a:t>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shown</a:t>
            </a:r>
            <a:endParaRPr lang="tr-TR" dirty="0"/>
          </a:p>
          <a:p>
            <a:pPr algn="just"/>
            <a:endParaRPr lang="tr-TR" i="1" dirty="0"/>
          </a:p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has a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rate</a:t>
            </a:r>
          </a:p>
          <a:p>
            <a:pPr lvl="1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inertia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slowly</a:t>
            </a:r>
            <a:endParaRPr lang="tr-TR" dirty="0"/>
          </a:p>
          <a:p>
            <a:pPr lvl="1" algn="just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be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sensitive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sequences</a:t>
            </a:r>
            <a:r>
              <a:rPr lang="tr-TR" dirty="0"/>
              <a:t> of </a:t>
            </a:r>
            <a:r>
              <a:rPr lang="tr-TR" dirty="0" err="1"/>
              <a:t>nonrepresentative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 (</a:t>
            </a:r>
            <a:r>
              <a:rPr lang="tr-TR" dirty="0" err="1"/>
              <a:t>outliers</a:t>
            </a:r>
            <a:r>
              <a:rPr lang="tr-TR" dirty="0"/>
              <a:t>) </a:t>
            </a:r>
            <a:endParaRPr lang="tr-TR" i="1" dirty="0"/>
          </a:p>
          <a:p>
            <a:pPr algn="just"/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528808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B822-03B6-D344-92DA-CA70EDF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33CC-CA59-4F44-813D-F4421C1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bad</a:t>
            </a:r>
            <a:r>
              <a:rPr lang="tr-TR" dirty="0"/>
              <a:t> data is fed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system’s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gradually</a:t>
            </a:r>
            <a:r>
              <a:rPr lang="tr-TR" dirty="0"/>
              <a:t> </a:t>
            </a:r>
            <a:r>
              <a:rPr lang="tr-TR" dirty="0" err="1"/>
              <a:t>decline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bad</a:t>
            </a:r>
            <a:r>
              <a:rPr lang="tr-TR" dirty="0"/>
              <a:t> data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come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</a:p>
          <a:p>
            <a:pPr lvl="1" algn="just"/>
            <a:r>
              <a:rPr lang="tr-TR" dirty="0"/>
              <a:t>A </a:t>
            </a:r>
            <a:r>
              <a:rPr lang="tr-TR" dirty="0" err="1"/>
              <a:t>malfunctioning</a:t>
            </a:r>
            <a:r>
              <a:rPr lang="tr-TR" dirty="0"/>
              <a:t> sensor on a robot</a:t>
            </a:r>
          </a:p>
          <a:p>
            <a:pPr lvl="1" algn="just"/>
            <a:r>
              <a:rPr lang="tr-TR" dirty="0"/>
              <a:t>Someone </a:t>
            </a:r>
            <a:r>
              <a:rPr lang="tr-TR" dirty="0" err="1"/>
              <a:t>spamming</a:t>
            </a:r>
            <a:r>
              <a:rPr lang="tr-TR" dirty="0"/>
              <a:t> a </a:t>
            </a:r>
            <a:r>
              <a:rPr lang="tr-TR" dirty="0" err="1"/>
              <a:t>search</a:t>
            </a:r>
            <a:r>
              <a:rPr lang="tr-TR" dirty="0"/>
              <a:t> engine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rank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in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risk</a:t>
            </a:r>
          </a:p>
          <a:p>
            <a:pPr lvl="1" algn="just"/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monitor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closely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Promptly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(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possibly</a:t>
            </a:r>
            <a:r>
              <a:rPr lang="tr-TR" dirty="0"/>
              <a:t> </a:t>
            </a:r>
            <a:r>
              <a:rPr lang="tr-TR" dirty="0" err="1"/>
              <a:t>revert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)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a </a:t>
            </a:r>
            <a:r>
              <a:rPr lang="tr-TR" dirty="0" err="1"/>
              <a:t>drop</a:t>
            </a:r>
            <a:r>
              <a:rPr lang="tr-TR" dirty="0"/>
              <a:t> in </a:t>
            </a:r>
            <a:r>
              <a:rPr lang="tr-TR" dirty="0" err="1"/>
              <a:t>performance</a:t>
            </a:r>
            <a:endParaRPr lang="tr-TR" dirty="0"/>
          </a:p>
          <a:p>
            <a:pPr lvl="1" algn="just"/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monitor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abnormal</a:t>
            </a:r>
            <a:r>
              <a:rPr lang="tr-TR" dirty="0"/>
              <a:t> data (</a:t>
            </a:r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using</a:t>
            </a:r>
            <a:r>
              <a:rPr lang="tr-TR" dirty="0"/>
              <a:t> an </a:t>
            </a:r>
            <a:r>
              <a:rPr lang="tr-TR" dirty="0" err="1"/>
              <a:t>anomaly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) </a:t>
            </a:r>
          </a:p>
          <a:p>
            <a:pPr algn="just"/>
            <a:endParaRPr lang="tr-TR" dirty="0"/>
          </a:p>
          <a:p>
            <a:pPr algn="just"/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097828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Instance-Based</a:t>
            </a:r>
            <a:r>
              <a:rPr lang="tr-TR" dirty="0"/>
              <a:t> </a:t>
            </a:r>
            <a:r>
              <a:rPr lang="tr-TR" dirty="0" err="1"/>
              <a:t>Versus</a:t>
            </a:r>
            <a:r>
              <a:rPr lang="tr-TR" dirty="0"/>
              <a:t> Model-</a:t>
            </a:r>
            <a:r>
              <a:rPr lang="tr-TR" dirty="0" err="1"/>
              <a:t>Based</a:t>
            </a:r>
            <a:r>
              <a:rPr lang="tr-TR" dirty="0"/>
              <a:t>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Categorize</a:t>
            </a:r>
            <a:r>
              <a:rPr lang="tr-TR" dirty="0"/>
              <a:t> ML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how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i="1" dirty="0" err="1"/>
              <a:t>generalize</a:t>
            </a:r>
            <a:endParaRPr lang="tr-TR" i="1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Most</a:t>
            </a:r>
            <a:r>
              <a:rPr lang="tr-TR" dirty="0"/>
              <a:t> Machine Learning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predictions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generalize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it has </a:t>
            </a:r>
            <a:r>
              <a:rPr lang="tr-TR" dirty="0" err="1"/>
              <a:t>never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before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Having</a:t>
            </a:r>
            <a:r>
              <a:rPr lang="tr-TR" dirty="0"/>
              <a:t> a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measure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is </a:t>
            </a:r>
            <a:r>
              <a:rPr lang="tr-TR" dirty="0" err="1"/>
              <a:t>good</a:t>
            </a:r>
            <a:r>
              <a:rPr lang="tr-TR" dirty="0"/>
              <a:t>, but </a:t>
            </a:r>
            <a:r>
              <a:rPr lang="tr-TR" dirty="0" err="1"/>
              <a:t>insufficient</a:t>
            </a:r>
            <a:r>
              <a:rPr lang="tr-TR" dirty="0"/>
              <a:t>;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on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59056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Instance-Based</a:t>
            </a:r>
            <a:r>
              <a:rPr lang="tr-TR" dirty="0"/>
              <a:t>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  <a:p>
            <a:pPr lvl="1" algn="just"/>
            <a:r>
              <a:rPr lang="tr-TR" dirty="0" err="1"/>
              <a:t>Flag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identical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flagged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Flag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</a:t>
            </a:r>
          </a:p>
          <a:p>
            <a:pPr lvl="2" algn="just"/>
            <a:r>
              <a:rPr lang="tr-TR" i="1" dirty="0" err="1"/>
              <a:t>Measure</a:t>
            </a:r>
            <a:r>
              <a:rPr lang="tr-TR" i="1" dirty="0"/>
              <a:t> of </a:t>
            </a:r>
            <a:r>
              <a:rPr lang="tr-TR" i="1" dirty="0" err="1"/>
              <a:t>similarity</a:t>
            </a:r>
            <a:r>
              <a:rPr lang="tr-TR" i="1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</a:t>
            </a:r>
          </a:p>
          <a:p>
            <a:pPr lvl="2"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in </a:t>
            </a:r>
            <a:r>
              <a:rPr lang="tr-TR" dirty="0" err="1"/>
              <a:t>common</a:t>
            </a:r>
            <a:r>
              <a:rPr lang="tr-TR" dirty="0"/>
              <a:t> </a:t>
            </a:r>
          </a:p>
          <a:p>
            <a:pPr lvl="2" algn="just"/>
            <a:r>
              <a:rPr lang="tr-TR" dirty="0" err="1"/>
              <a:t>Flag</a:t>
            </a:r>
            <a:r>
              <a:rPr lang="tr-TR" dirty="0"/>
              <a:t> an </a:t>
            </a:r>
            <a:r>
              <a:rPr lang="tr-TR" dirty="0" err="1"/>
              <a:t>email</a:t>
            </a:r>
            <a:r>
              <a:rPr lang="tr-TR" dirty="0"/>
              <a:t> as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it has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in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known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email</a:t>
            </a:r>
            <a:r>
              <a:rPr lang="tr-TR" dirty="0"/>
              <a:t> </a:t>
            </a:r>
          </a:p>
          <a:p>
            <a:pPr lvl="2" algn="just"/>
            <a:endParaRPr lang="tr-TR" dirty="0"/>
          </a:p>
          <a:p>
            <a:pPr lvl="2" algn="just"/>
            <a:endParaRPr lang="tr-TR" dirty="0"/>
          </a:p>
          <a:p>
            <a:pPr lvl="1" algn="just"/>
            <a:endParaRPr lang="tr-TR" dirty="0"/>
          </a:p>
          <a:p>
            <a:pPr lvl="1" algn="just"/>
            <a:endParaRPr lang="tr-TR" dirty="0"/>
          </a:p>
          <a:p>
            <a:pPr lvl="1"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3544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Instance-Based</a:t>
            </a:r>
            <a:r>
              <a:rPr lang="tr-TR" dirty="0"/>
              <a:t>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Learns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heart</a:t>
            </a:r>
            <a:endParaRPr lang="tr-TR" dirty="0"/>
          </a:p>
          <a:p>
            <a:pPr algn="just"/>
            <a:r>
              <a:rPr lang="tr-TR" dirty="0" err="1"/>
              <a:t>Generalizes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comparing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a </a:t>
            </a:r>
            <a:r>
              <a:rPr lang="tr-TR" dirty="0" err="1"/>
              <a:t>subset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)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similarity</a:t>
            </a:r>
            <a:r>
              <a:rPr lang="tr-TR" dirty="0"/>
              <a:t> </a:t>
            </a:r>
            <a:r>
              <a:rPr lang="tr-TR" dirty="0" err="1"/>
              <a:t>measure</a:t>
            </a:r>
            <a:r>
              <a:rPr lang="tr-TR" dirty="0"/>
              <a:t> </a:t>
            </a:r>
          </a:p>
          <a:p>
            <a:pPr algn="just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5B8E3-1250-6444-9059-CBC70C5B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19" y="3404706"/>
            <a:ext cx="8289561" cy="34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54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</a:t>
            </a:r>
            <a:r>
              <a:rPr lang="tr-TR" dirty="0" err="1"/>
              <a:t>Based</a:t>
            </a:r>
            <a:r>
              <a:rPr lang="tr-TR" dirty="0"/>
              <a:t>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256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err="1"/>
              <a:t>Build</a:t>
            </a:r>
            <a:r>
              <a:rPr lang="tr-TR" dirty="0"/>
              <a:t> a model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examples</a:t>
            </a:r>
            <a:endParaRPr lang="tr-TR" dirty="0"/>
          </a:p>
          <a:p>
            <a:pPr algn="just"/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AA2CE-8CAD-BC42-8767-6B22DD18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46" y="2895863"/>
            <a:ext cx="7150308" cy="39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5F07-334A-1242-B34B-00BEED0E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0148-6ADB-A547-9096-11B475D8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7216" cy="4351338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Implementing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techniques</a:t>
            </a:r>
            <a:endParaRPr lang="tr-TR" dirty="0"/>
          </a:p>
          <a:p>
            <a:pPr lvl="1" algn="just"/>
            <a:endParaRPr lang="tr-TR" dirty="0"/>
          </a:p>
          <a:p>
            <a:pPr lvl="1" algn="just"/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typically</a:t>
            </a:r>
            <a:r>
              <a:rPr lang="tr-TR" dirty="0"/>
              <a:t> </a:t>
            </a:r>
            <a:r>
              <a:rPr lang="tr-TR" dirty="0" err="1"/>
              <a:t>looks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(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as 4U, </a:t>
            </a:r>
            <a:r>
              <a:rPr lang="tr-TR" dirty="0" err="1"/>
              <a:t>credit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, </a:t>
            </a:r>
            <a:r>
              <a:rPr lang="tr-TR" dirty="0" err="1"/>
              <a:t>free</a:t>
            </a:r>
            <a:r>
              <a:rPr lang="tr-TR" dirty="0"/>
              <a:t>, </a:t>
            </a:r>
            <a:r>
              <a:rPr lang="tr-TR" dirty="0" err="1"/>
              <a:t>amazing</a:t>
            </a:r>
            <a:r>
              <a:rPr lang="tr-TR" dirty="0"/>
              <a:t>)</a:t>
            </a:r>
          </a:p>
          <a:p>
            <a:pPr lvl="1" algn="just"/>
            <a:r>
              <a:rPr lang="tr-TR" dirty="0"/>
              <a:t>Write a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noticed</a:t>
            </a:r>
            <a:endParaRPr lang="tr-TR" dirty="0"/>
          </a:p>
          <a:p>
            <a:pPr lvl="1" algn="just"/>
            <a:r>
              <a:rPr lang="tr-TR" dirty="0" err="1"/>
              <a:t>Flag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 as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detected</a:t>
            </a:r>
            <a:r>
              <a:rPr lang="tr-TR" dirty="0"/>
              <a:t> </a:t>
            </a:r>
          </a:p>
          <a:p>
            <a:pPr lvl="1" algn="just"/>
            <a:r>
              <a:rPr lang="tr-TR" dirty="0"/>
              <a:t>Test </a:t>
            </a:r>
            <a:r>
              <a:rPr lang="tr-TR" dirty="0" err="1"/>
              <a:t>your</a:t>
            </a:r>
            <a:r>
              <a:rPr lang="tr-TR" dirty="0"/>
              <a:t> program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repeat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it is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rules</a:t>
            </a:r>
            <a:r>
              <a:rPr lang="tr-TR" dirty="0"/>
              <a:t> 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A21F8-965F-2F4B-8E64-C1636DC7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59" y="2851498"/>
            <a:ext cx="4829144" cy="22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5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</a:t>
            </a:r>
            <a:r>
              <a:rPr lang="tr-TR" dirty="0" err="1"/>
              <a:t>Based</a:t>
            </a:r>
            <a:r>
              <a:rPr lang="tr-TR" dirty="0"/>
              <a:t>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2565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money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happy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9E66D-7E06-1343-8870-0BDBCAC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6" y="2893127"/>
            <a:ext cx="4729084" cy="2794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3BFEF-4BD8-5B4E-94F5-CB205851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84" y="2758190"/>
            <a:ext cx="6538417" cy="37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3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</a:t>
            </a:r>
            <a:r>
              <a:rPr lang="tr-TR" dirty="0" err="1"/>
              <a:t>Based</a:t>
            </a:r>
            <a:r>
              <a:rPr lang="tr-TR" dirty="0"/>
              <a:t>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2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tr-TR" dirty="0"/>
                  <a:t>We can </a:t>
                </a:r>
                <a:r>
                  <a:rPr lang="tr-TR" dirty="0" err="1"/>
                  <a:t>choose</a:t>
                </a:r>
                <a:r>
                  <a:rPr lang="tr-TR" dirty="0"/>
                  <a:t> a </a:t>
                </a:r>
                <a:r>
                  <a:rPr lang="tr-TR" dirty="0" err="1"/>
                  <a:t>linear</a:t>
                </a:r>
                <a:r>
                  <a:rPr lang="tr-TR" dirty="0"/>
                  <a:t> model (model </a:t>
                </a:r>
                <a:r>
                  <a:rPr lang="tr-TR" dirty="0" err="1"/>
                  <a:t>selection</a:t>
                </a:r>
                <a:r>
                  <a:rPr lang="tr-TR" dirty="0"/>
                  <a:t>)</a:t>
                </a:r>
              </a:p>
              <a:p>
                <a:pPr lvl="1" algn="just"/>
                <a:r>
                  <a:rPr lang="tr-TR" dirty="0" err="1"/>
                  <a:t>e.g</a:t>
                </a:r>
                <a:r>
                  <a:rPr lang="tr-TR" dirty="0"/>
                  <a:t>. </a:t>
                </a:r>
                <a:r>
                  <a:rPr lang="tr-TR" dirty="0" err="1"/>
                  <a:t>linear</a:t>
                </a:r>
                <a:r>
                  <a:rPr lang="tr-TR" dirty="0"/>
                  <a:t> </a:t>
                </a:r>
                <a:r>
                  <a:rPr lang="tr-TR" dirty="0" err="1"/>
                  <a:t>regression</a:t>
                </a:r>
                <a:r>
                  <a:rPr lang="tr-TR" dirty="0"/>
                  <a:t> model</a:t>
                </a:r>
              </a:p>
              <a:p>
                <a:pPr lvl="1" algn="just"/>
                <a:endParaRPr lang="tr-T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model </a:t>
                </a:r>
                <a:r>
                  <a:rPr lang="tr-TR" dirty="0" err="1"/>
                  <a:t>parameters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21916"/>
              </a:xfrm>
              <a:blipFill>
                <a:blip r:embed="rId2"/>
                <a:stretch>
                  <a:fillRect l="-965" t="-5960" b="-6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6029582-E295-A747-9941-F45A1ED56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75" y="3979471"/>
            <a:ext cx="5378450" cy="9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48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29582-E295-A747-9941-F45A1ED5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6" y="5748310"/>
            <a:ext cx="5378450" cy="926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F18E18-63ED-B14A-9A98-D9E3E2083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96"/>
            <a:ext cx="12192000" cy="54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7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</a:t>
            </a:r>
            <a:r>
              <a:rPr lang="tr-TR" dirty="0" err="1"/>
              <a:t>Based</a:t>
            </a:r>
            <a:r>
              <a:rPr lang="tr-TR" dirty="0"/>
              <a:t>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5525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tr-TR" dirty="0"/>
                  <a:t>Model </a:t>
                </a:r>
                <a:r>
                  <a:rPr lang="tr-TR" dirty="0" err="1"/>
                  <a:t>training</a:t>
                </a:r>
                <a:r>
                  <a:rPr lang="tr-TR" dirty="0"/>
                  <a:t> </a:t>
                </a:r>
                <a:r>
                  <a:rPr lang="tr-TR" dirty="0" err="1"/>
                  <a:t>estimates</a:t>
                </a:r>
                <a:r>
                  <a:rPr lang="tr-TR" dirty="0"/>
                  <a:t> the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tr-TR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tr-TR" dirty="0" err="1"/>
                  <a:t>Need</a:t>
                </a:r>
                <a:r>
                  <a:rPr lang="tr-TR" dirty="0"/>
                  <a:t> a </a:t>
                </a:r>
                <a:r>
                  <a:rPr lang="tr-TR" dirty="0" err="1"/>
                  <a:t>performance</a:t>
                </a:r>
                <a:r>
                  <a:rPr lang="tr-TR" dirty="0"/>
                  <a:t> </a:t>
                </a:r>
                <a:r>
                  <a:rPr lang="tr-TR" dirty="0" err="1"/>
                  <a:t>measure</a:t>
                </a:r>
                <a:r>
                  <a:rPr lang="tr-TR" dirty="0"/>
                  <a:t> </a:t>
                </a:r>
              </a:p>
              <a:p>
                <a:pPr lvl="1" algn="just"/>
                <a:r>
                  <a:rPr lang="tr-TR" dirty="0" err="1"/>
                  <a:t>Utility</a:t>
                </a:r>
                <a:r>
                  <a:rPr lang="tr-TR" dirty="0"/>
                  <a:t> (</a:t>
                </a:r>
                <a:r>
                  <a:rPr lang="tr-TR" dirty="0" err="1"/>
                  <a:t>fitness</a:t>
                </a:r>
                <a:r>
                  <a:rPr lang="tr-TR" dirty="0"/>
                  <a:t>) </a:t>
                </a:r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measures</a:t>
                </a:r>
                <a:r>
                  <a:rPr lang="tr-TR" dirty="0"/>
                  <a:t> how </a:t>
                </a:r>
                <a:r>
                  <a:rPr lang="tr-TR" i="1" dirty="0" err="1"/>
                  <a:t>good</a:t>
                </a:r>
                <a:r>
                  <a:rPr lang="tr-TR" i="1" dirty="0"/>
                  <a:t> </a:t>
                </a:r>
                <a:r>
                  <a:rPr lang="tr-TR" dirty="0" err="1"/>
                  <a:t>your</a:t>
                </a:r>
                <a:r>
                  <a:rPr lang="tr-TR" dirty="0"/>
                  <a:t> model is </a:t>
                </a:r>
              </a:p>
              <a:p>
                <a:pPr lvl="1" algn="just"/>
                <a:r>
                  <a:rPr lang="tr-TR" i="1" dirty="0" err="1"/>
                  <a:t>Cost</a:t>
                </a:r>
                <a:r>
                  <a:rPr lang="tr-TR" i="1" dirty="0"/>
                  <a:t> </a:t>
                </a:r>
                <a:r>
                  <a:rPr lang="tr-TR" i="1" dirty="0" err="1"/>
                  <a:t>function</a:t>
                </a:r>
                <a:r>
                  <a:rPr lang="tr-TR" i="1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measures</a:t>
                </a:r>
                <a:r>
                  <a:rPr lang="tr-TR" dirty="0"/>
                  <a:t> how </a:t>
                </a:r>
                <a:r>
                  <a:rPr lang="tr-TR" i="1" dirty="0" err="1"/>
                  <a:t>bad</a:t>
                </a:r>
                <a:r>
                  <a:rPr lang="tr-TR" i="1" dirty="0"/>
                  <a:t> </a:t>
                </a:r>
                <a:r>
                  <a:rPr lang="tr-TR" dirty="0"/>
                  <a:t>it is </a:t>
                </a:r>
              </a:p>
              <a:p>
                <a:pPr lvl="1" algn="just"/>
                <a:endParaRPr lang="tr-TR" dirty="0"/>
              </a:p>
              <a:p>
                <a:pPr algn="just"/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linear</a:t>
                </a:r>
                <a:r>
                  <a:rPr lang="tr-TR" dirty="0"/>
                  <a:t> </a:t>
                </a:r>
                <a:r>
                  <a:rPr lang="tr-TR" dirty="0" err="1"/>
                  <a:t>regression</a:t>
                </a:r>
                <a:r>
                  <a:rPr lang="tr-TR" dirty="0"/>
                  <a:t>, a </a:t>
                </a:r>
                <a:r>
                  <a:rPr lang="tr-TR" dirty="0" err="1"/>
                  <a:t>cost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is </a:t>
                </a:r>
                <a:r>
                  <a:rPr lang="tr-TR" dirty="0" err="1"/>
                  <a:t>typically</a:t>
                </a:r>
                <a:r>
                  <a:rPr lang="tr-TR" dirty="0"/>
                  <a:t> </a:t>
                </a:r>
                <a:r>
                  <a:rPr lang="tr-TR" dirty="0" err="1"/>
                  <a:t>used</a:t>
                </a:r>
                <a:endParaRPr lang="tr-TR" dirty="0"/>
              </a:p>
              <a:p>
                <a:pPr lvl="1" algn="just"/>
                <a:r>
                  <a:rPr lang="tr-TR" dirty="0" err="1"/>
                  <a:t>Distance</a:t>
                </a:r>
                <a:r>
                  <a:rPr lang="tr-TR" dirty="0"/>
                  <a:t> </a:t>
                </a:r>
                <a:r>
                  <a:rPr lang="tr-TR" dirty="0" err="1"/>
                  <a:t>between</a:t>
                </a:r>
                <a:r>
                  <a:rPr lang="tr-TR" dirty="0"/>
                  <a:t> </a:t>
                </a:r>
                <a:r>
                  <a:rPr lang="tr-TR" dirty="0" err="1"/>
                  <a:t>model’s</a:t>
                </a:r>
                <a:r>
                  <a:rPr lang="tr-TR" dirty="0"/>
                  <a:t> </a:t>
                </a:r>
                <a:r>
                  <a:rPr lang="tr-TR" dirty="0" err="1"/>
                  <a:t>predictions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true</a:t>
                </a:r>
                <a:r>
                  <a:rPr lang="tr-TR" dirty="0"/>
                  <a:t> </a:t>
                </a:r>
                <a:r>
                  <a:rPr lang="tr-TR" dirty="0" err="1"/>
                  <a:t>labels</a:t>
                </a:r>
                <a:r>
                  <a:rPr lang="tr-TR" dirty="0"/>
                  <a:t> of </a:t>
                </a:r>
                <a:r>
                  <a:rPr lang="tr-TR" dirty="0" err="1"/>
                  <a:t>training</a:t>
                </a:r>
                <a:r>
                  <a:rPr lang="tr-TR" dirty="0"/>
                  <a:t> </a:t>
                </a:r>
                <a:r>
                  <a:rPr lang="tr-TR" dirty="0" err="1"/>
                  <a:t>examples</a:t>
                </a:r>
                <a:r>
                  <a:rPr lang="tr-TR" dirty="0"/>
                  <a:t> </a:t>
                </a:r>
              </a:p>
              <a:p>
                <a:pPr lvl="1" algn="just"/>
                <a:r>
                  <a:rPr lang="tr-TR" dirty="0"/>
                  <a:t>Minimize </a:t>
                </a:r>
                <a:r>
                  <a:rPr lang="tr-TR" dirty="0" err="1"/>
                  <a:t>this</a:t>
                </a:r>
                <a:r>
                  <a:rPr lang="tr-TR" dirty="0"/>
                  <a:t> </a:t>
                </a:r>
                <a:r>
                  <a:rPr lang="tr-TR" dirty="0" err="1"/>
                  <a:t>distance</a:t>
                </a:r>
                <a:r>
                  <a:rPr lang="tr-TR" dirty="0"/>
                  <a:t> </a:t>
                </a:r>
                <a:r>
                  <a:rPr lang="tr-TR" dirty="0" err="1"/>
                  <a:t>during</a:t>
                </a:r>
                <a:r>
                  <a:rPr lang="tr-TR" dirty="0"/>
                  <a:t> </a:t>
                </a:r>
                <a:r>
                  <a:rPr lang="tr-TR" dirty="0" err="1"/>
                  <a:t>training</a:t>
                </a:r>
                <a:r>
                  <a:rPr lang="tr-TR" dirty="0"/>
                  <a:t> </a:t>
                </a:r>
              </a:p>
              <a:p>
                <a:pPr algn="just"/>
                <a:endParaRPr lang="tr-TR" dirty="0"/>
              </a:p>
              <a:p>
                <a:pPr algn="just"/>
                <a:endParaRPr lang="tr-TR" dirty="0"/>
              </a:p>
              <a:p>
                <a:pPr algn="just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55254"/>
              </a:xfrm>
              <a:blipFill>
                <a:blip r:embed="rId2"/>
                <a:stretch>
                  <a:fillRect l="-965" t="-256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09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FB61C-9DFE-CF43-88F8-AA4F324B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933"/>
            <a:ext cx="12192000" cy="54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</a:t>
            </a:r>
            <a:r>
              <a:rPr lang="tr-TR" dirty="0" err="1"/>
              <a:t>Based</a:t>
            </a:r>
            <a:r>
              <a:rPr lang="tr-TR" dirty="0"/>
              <a:t>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Run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</a:p>
          <a:p>
            <a:pPr algn="just"/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how </a:t>
            </a:r>
            <a:r>
              <a:rPr lang="tr-TR" dirty="0" err="1"/>
              <a:t>happy</a:t>
            </a:r>
            <a:r>
              <a:rPr lang="tr-TR" dirty="0"/>
              <a:t> </a:t>
            </a:r>
            <a:r>
              <a:rPr lang="tr-TR" dirty="0" err="1"/>
              <a:t>Cypriots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is not </a:t>
            </a:r>
            <a:r>
              <a:rPr lang="tr-TR" dirty="0" err="1"/>
              <a:t>available</a:t>
            </a:r>
            <a:r>
              <a:rPr lang="tr-TR" dirty="0"/>
              <a:t>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pPr lvl="1" algn="just"/>
            <a:r>
              <a:rPr lang="tr-TR" dirty="0" err="1"/>
              <a:t>Cyprus’s</a:t>
            </a:r>
            <a:r>
              <a:rPr lang="tr-TR" dirty="0"/>
              <a:t> GDP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capita</a:t>
            </a:r>
            <a:r>
              <a:rPr lang="tr-TR" dirty="0"/>
              <a:t> = $22,587 </a:t>
            </a:r>
          </a:p>
          <a:p>
            <a:pPr lvl="1" algn="just"/>
            <a:r>
              <a:rPr lang="tr-TR" dirty="0" err="1"/>
              <a:t>Compute</a:t>
            </a:r>
            <a:r>
              <a:rPr lang="tr-TR" dirty="0"/>
              <a:t> life </a:t>
            </a:r>
            <a:r>
              <a:rPr lang="tr-TR" dirty="0" err="1"/>
              <a:t>satisfaction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model</a:t>
            </a:r>
          </a:p>
          <a:p>
            <a:pPr lvl="2" algn="just"/>
            <a:r>
              <a:rPr lang="tr-TR" dirty="0"/>
              <a:t>4.85 + 22,587 × 4.91 × 10-5 = 5.96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2486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Instance-Based</a:t>
            </a:r>
            <a:r>
              <a:rPr lang="tr-TR" dirty="0"/>
              <a:t> Learning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Three </a:t>
            </a:r>
            <a:r>
              <a:rPr lang="tr-TR" dirty="0" err="1"/>
              <a:t>countries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closest</a:t>
            </a:r>
            <a:r>
              <a:rPr lang="tr-TR" dirty="0"/>
              <a:t> GDP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capita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of </a:t>
            </a:r>
            <a:r>
              <a:rPr lang="tr-TR" dirty="0" err="1"/>
              <a:t>Cyprus</a:t>
            </a:r>
            <a:endParaRPr lang="tr-TR" dirty="0"/>
          </a:p>
          <a:p>
            <a:pPr lvl="1" algn="just"/>
            <a:r>
              <a:rPr lang="tr-TR" dirty="0" err="1"/>
              <a:t>Slovenia</a:t>
            </a:r>
            <a:r>
              <a:rPr lang="tr-TR" dirty="0"/>
              <a:t>, </a:t>
            </a:r>
            <a:r>
              <a:rPr lang="tr-TR" dirty="0" err="1"/>
              <a:t>Portugal</a:t>
            </a:r>
            <a:r>
              <a:rPr lang="tr-TR" dirty="0"/>
              <a:t>, </a:t>
            </a:r>
            <a:r>
              <a:rPr lang="tr-TR" dirty="0" err="1"/>
              <a:t>Spain</a:t>
            </a:r>
            <a:endParaRPr lang="tr-TR" dirty="0"/>
          </a:p>
          <a:p>
            <a:pPr lvl="1" algn="just"/>
            <a:r>
              <a:rPr lang="tr-TR" dirty="0"/>
              <a:t>Life </a:t>
            </a:r>
            <a:r>
              <a:rPr lang="tr-TR" dirty="0" err="1"/>
              <a:t>satisfactions</a:t>
            </a:r>
            <a:r>
              <a:rPr lang="tr-TR" dirty="0"/>
              <a:t>: 5.7, 5.1, 6.5</a:t>
            </a:r>
          </a:p>
          <a:p>
            <a:pPr lvl="1" algn="just"/>
            <a:r>
              <a:rPr lang="tr-TR" dirty="0" err="1"/>
              <a:t>Average</a:t>
            </a:r>
            <a:r>
              <a:rPr lang="tr-TR" dirty="0"/>
              <a:t> of life </a:t>
            </a:r>
            <a:r>
              <a:rPr lang="tr-TR" dirty="0" err="1"/>
              <a:t>satisfactions</a:t>
            </a:r>
            <a:r>
              <a:rPr lang="tr-TR" dirty="0"/>
              <a:t>: 5.77</a:t>
            </a:r>
          </a:p>
          <a:p>
            <a:pPr lvl="1" algn="just"/>
            <a:endParaRPr lang="tr-TR" dirty="0"/>
          </a:p>
          <a:p>
            <a:pPr algn="just"/>
            <a:r>
              <a:rPr lang="tr-TR" dirty="0"/>
              <a:t>K-</a:t>
            </a:r>
            <a:r>
              <a:rPr lang="tr-TR" dirty="0" err="1"/>
              <a:t>nearest</a:t>
            </a:r>
            <a:r>
              <a:rPr lang="tr-TR" dirty="0"/>
              <a:t>-</a:t>
            </a:r>
            <a:r>
              <a:rPr lang="tr-TR" dirty="0" err="1"/>
              <a:t>neighbor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(k=3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)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7584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Improve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approaches</a:t>
            </a:r>
            <a:r>
              <a:rPr lang="tr-TR" dirty="0"/>
              <a:t> do not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well</a:t>
            </a:r>
            <a:endParaRPr lang="tr-TR" dirty="0"/>
          </a:p>
          <a:p>
            <a:pPr lvl="1" algn="just"/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(</a:t>
            </a:r>
            <a:r>
              <a:rPr lang="tr-TR" dirty="0" err="1"/>
              <a:t>employment</a:t>
            </a:r>
            <a:r>
              <a:rPr lang="tr-TR" dirty="0"/>
              <a:t> rate, </a:t>
            </a:r>
            <a:r>
              <a:rPr lang="tr-TR" dirty="0" err="1"/>
              <a:t>health</a:t>
            </a:r>
            <a:r>
              <a:rPr lang="tr-TR" dirty="0"/>
              <a:t>, </a:t>
            </a:r>
            <a:r>
              <a:rPr lang="tr-TR" dirty="0" err="1"/>
              <a:t>air</a:t>
            </a:r>
            <a:r>
              <a:rPr lang="tr-TR" dirty="0"/>
              <a:t> </a:t>
            </a:r>
            <a:r>
              <a:rPr lang="tr-TR" dirty="0" err="1"/>
              <a:t>pollution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.)</a:t>
            </a:r>
          </a:p>
          <a:p>
            <a:pPr lvl="1" algn="just"/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</a:t>
            </a:r>
          </a:p>
          <a:p>
            <a:pPr lvl="1" algn="just"/>
            <a:r>
              <a:rPr lang="tr-TR" dirty="0"/>
              <a:t>Select a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powerful</a:t>
            </a:r>
            <a:r>
              <a:rPr lang="tr-TR" dirty="0"/>
              <a:t> model (</a:t>
            </a:r>
            <a:r>
              <a:rPr lang="tr-TR" dirty="0" err="1"/>
              <a:t>e.g</a:t>
            </a:r>
            <a:r>
              <a:rPr lang="tr-TR" dirty="0"/>
              <a:t>., a </a:t>
            </a:r>
            <a:r>
              <a:rPr lang="tr-TR" dirty="0" err="1"/>
              <a:t>Polynomial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model) </a:t>
            </a:r>
          </a:p>
          <a:p>
            <a:pPr lvl="1"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1976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Steps</a:t>
            </a:r>
            <a:r>
              <a:rPr lang="tr-TR" dirty="0"/>
              <a:t> of an ML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  <a:p>
            <a:pPr algn="just"/>
            <a:r>
              <a:rPr lang="tr-TR" dirty="0"/>
              <a:t>Select a model</a:t>
            </a:r>
          </a:p>
          <a:p>
            <a:pPr algn="just"/>
            <a:r>
              <a:rPr lang="tr-TR" dirty="0"/>
              <a:t>Train </a:t>
            </a:r>
            <a:r>
              <a:rPr lang="tr-TR" dirty="0" err="1"/>
              <a:t>the</a:t>
            </a:r>
            <a:r>
              <a:rPr lang="tr-TR" dirty="0"/>
              <a:t> model on </a:t>
            </a:r>
            <a:r>
              <a:rPr lang="tr-TR" dirty="0" err="1"/>
              <a:t>training</a:t>
            </a:r>
            <a:r>
              <a:rPr lang="tr-TR" dirty="0"/>
              <a:t> data</a:t>
            </a:r>
          </a:p>
          <a:p>
            <a:pPr algn="just"/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on </a:t>
            </a:r>
            <a:r>
              <a:rPr lang="tr-TR" dirty="0" err="1"/>
              <a:t>new</a:t>
            </a:r>
            <a:r>
              <a:rPr lang="tr-TR" dirty="0"/>
              <a:t> data </a:t>
            </a:r>
            <a:r>
              <a:rPr lang="tr-TR" dirty="0" err="1"/>
              <a:t>hoping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generalize</a:t>
            </a:r>
            <a:r>
              <a:rPr lang="tr-TR" dirty="0"/>
              <a:t> </a:t>
            </a:r>
            <a:r>
              <a:rPr lang="tr-TR" dirty="0" err="1"/>
              <a:t>well</a:t>
            </a:r>
            <a:endParaRPr lang="tr-TR" dirty="0"/>
          </a:p>
          <a:p>
            <a:pPr lvl="1" algn="just"/>
            <a:r>
              <a:rPr lang="tr-TR" dirty="0" err="1"/>
              <a:t>Inference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9016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Challenges</a:t>
            </a:r>
            <a:r>
              <a:rPr lang="tr-TR" dirty="0"/>
              <a:t> of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things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: </a:t>
            </a:r>
            <a:r>
              <a:rPr lang="tr-TR" dirty="0" err="1"/>
              <a:t>bad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bad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pPr algn="just"/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bad</a:t>
            </a:r>
            <a:r>
              <a:rPr lang="tr-TR" dirty="0"/>
              <a:t> data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covered</a:t>
            </a:r>
            <a:r>
              <a:rPr lang="tr-TR" dirty="0"/>
              <a:t> </a:t>
            </a:r>
            <a:r>
              <a:rPr lang="tr-TR" dirty="0" err="1"/>
              <a:t>next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46849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AC0E-7A48-E54E-8BB2-1D447D2B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CEE5-5451-4548-B206-9F16CD9B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1542"/>
          </a:xfrm>
        </p:spPr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Machine Learning </a:t>
            </a:r>
            <a:r>
              <a:rPr lang="tr-TR" dirty="0" err="1"/>
              <a:t>techniques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Automatically</a:t>
            </a:r>
            <a:r>
              <a:rPr lang="tr-TR" dirty="0"/>
              <a:t> </a:t>
            </a:r>
            <a:r>
              <a:rPr lang="tr-TR" dirty="0" err="1"/>
              <a:t>learns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phrases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predictors</a:t>
            </a:r>
            <a:r>
              <a:rPr lang="tr-TR" dirty="0"/>
              <a:t> of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detecting</a:t>
            </a:r>
            <a:r>
              <a:rPr lang="tr-TR" dirty="0"/>
              <a:t> </a:t>
            </a:r>
            <a:r>
              <a:rPr lang="tr-TR" dirty="0" err="1"/>
              <a:t>unusually</a:t>
            </a:r>
            <a:r>
              <a:rPr lang="tr-TR" dirty="0"/>
              <a:t> </a:t>
            </a:r>
            <a:r>
              <a:rPr lang="tr-TR" dirty="0" err="1"/>
              <a:t>frequent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ham </a:t>
            </a:r>
            <a:r>
              <a:rPr lang="tr-TR" dirty="0" err="1"/>
              <a:t>examples</a:t>
            </a:r>
            <a:endParaRPr lang="tr-TR" dirty="0"/>
          </a:p>
          <a:p>
            <a:pPr lvl="1" algn="just"/>
            <a:r>
              <a:rPr lang="tr-TR" dirty="0" err="1"/>
              <a:t>The</a:t>
            </a:r>
            <a:r>
              <a:rPr lang="tr-TR" dirty="0"/>
              <a:t> program is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shorter</a:t>
            </a:r>
            <a:r>
              <a:rPr lang="tr-TR" dirty="0"/>
              <a:t>, </a:t>
            </a:r>
            <a:r>
              <a:rPr lang="tr-TR" dirty="0" err="1"/>
              <a:t>easier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maintain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likely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accurate</a:t>
            </a:r>
            <a:endParaRPr lang="tr-TR" dirty="0"/>
          </a:p>
          <a:p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A499-9414-D143-8ADE-3D0E852D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08" y="3979652"/>
            <a:ext cx="5783184" cy="28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0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Insufficient</a:t>
            </a:r>
            <a:r>
              <a:rPr lang="tr-TR" dirty="0"/>
              <a:t> </a:t>
            </a:r>
            <a:r>
              <a:rPr lang="tr-TR" dirty="0" err="1"/>
              <a:t>Quantity</a:t>
            </a:r>
            <a:r>
              <a:rPr lang="tr-TR" dirty="0"/>
              <a:t> of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thousands</a:t>
            </a:r>
            <a:r>
              <a:rPr lang="tr-TR" dirty="0"/>
              <a:t> of </a:t>
            </a:r>
            <a:r>
              <a:rPr lang="tr-TR" dirty="0" err="1"/>
              <a:t>examples</a:t>
            </a:r>
            <a:endParaRPr lang="tr-TR" dirty="0"/>
          </a:p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speech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millions</a:t>
            </a:r>
            <a:r>
              <a:rPr lang="tr-TR" dirty="0"/>
              <a:t> of </a:t>
            </a:r>
            <a:r>
              <a:rPr lang="tr-TR" dirty="0" err="1"/>
              <a:t>examples</a:t>
            </a:r>
            <a:r>
              <a:rPr lang="tr-TR" dirty="0"/>
              <a:t> (</a:t>
            </a:r>
            <a:r>
              <a:rPr lang="tr-TR" dirty="0" err="1"/>
              <a:t>unless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reuse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 of an </a:t>
            </a:r>
            <a:r>
              <a:rPr lang="tr-TR" dirty="0" err="1"/>
              <a:t>existing</a:t>
            </a:r>
            <a:r>
              <a:rPr lang="tr-TR" dirty="0"/>
              <a:t> model)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1867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2B9B00-FCA4-CC45-8A12-8ACF4A5B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01" y="0"/>
            <a:ext cx="867335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8F8D3-4033-7A41-B333-E17D58E9049C}"/>
              </a:ext>
            </a:extLst>
          </p:cNvPr>
          <p:cNvSpPr txBox="1"/>
          <p:nvPr/>
        </p:nvSpPr>
        <p:spPr>
          <a:xfrm>
            <a:off x="10043410" y="4062334"/>
            <a:ext cx="199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Natural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disambiguation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9284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Nonrepresentative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generalize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, it is </a:t>
            </a:r>
            <a:r>
              <a:rPr lang="tr-TR" dirty="0" err="1"/>
              <a:t>crucial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be </a:t>
            </a:r>
            <a:r>
              <a:rPr lang="tr-TR" dirty="0" err="1"/>
              <a:t>representative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generalize</a:t>
            </a:r>
            <a:r>
              <a:rPr lang="tr-TR" dirty="0"/>
              <a:t> </a:t>
            </a:r>
            <a:r>
              <a:rPr lang="tr-TR" dirty="0" err="1"/>
              <a:t>to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True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instance-based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model-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set of </a:t>
            </a:r>
            <a:r>
              <a:rPr lang="tr-TR" dirty="0" err="1"/>
              <a:t>countries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earlier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model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perfectly</a:t>
            </a:r>
            <a:r>
              <a:rPr lang="tr-TR" dirty="0"/>
              <a:t> </a:t>
            </a:r>
            <a:r>
              <a:rPr lang="tr-TR" dirty="0" err="1"/>
              <a:t>representative</a:t>
            </a:r>
            <a:r>
              <a:rPr lang="tr-TR" dirty="0"/>
              <a:t>;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countries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9050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D235A-C24D-864E-9C30-02BDCE73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777"/>
            <a:ext cx="12192000" cy="50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841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Nonrepresentative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a </a:t>
            </a:r>
            <a:r>
              <a:rPr lang="tr-TR" dirty="0" err="1"/>
              <a:t>linear</a:t>
            </a:r>
            <a:r>
              <a:rPr lang="tr-TR" dirty="0"/>
              <a:t> model on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solid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model is </a:t>
            </a:r>
            <a:r>
              <a:rPr lang="tr-TR" dirty="0" err="1"/>
              <a:t>represented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dotted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Adding</a:t>
            </a:r>
            <a:r>
              <a:rPr lang="tr-TR" dirty="0"/>
              <a:t>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contries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Linear</a:t>
            </a:r>
            <a:r>
              <a:rPr lang="tr-TR" dirty="0"/>
              <a:t> model </a:t>
            </a:r>
            <a:r>
              <a:rPr lang="tr-TR" dirty="0" err="1"/>
              <a:t>may</a:t>
            </a:r>
            <a:r>
              <a:rPr lang="tr-TR" dirty="0"/>
              <a:t> not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model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data</a:t>
            </a:r>
          </a:p>
          <a:p>
            <a:pPr lvl="1" algn="just"/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countries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happier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moderately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countries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nonrepresentative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a model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unlikely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accurate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, </a:t>
            </a:r>
            <a:r>
              <a:rPr lang="tr-TR" dirty="0" err="1"/>
              <a:t>especially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poor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countries</a:t>
            </a:r>
            <a:r>
              <a:rPr lang="tr-TR" dirty="0"/>
              <a:t>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4033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Nonrepresentative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size is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i="1" dirty="0" err="1"/>
              <a:t>sampling</a:t>
            </a:r>
            <a:r>
              <a:rPr lang="tr-TR" i="1" dirty="0"/>
              <a:t> </a:t>
            </a:r>
            <a:r>
              <a:rPr lang="tr-TR" i="1" dirty="0" err="1"/>
              <a:t>noise</a:t>
            </a:r>
            <a:r>
              <a:rPr lang="tr-TR" i="1" dirty="0"/>
              <a:t> </a:t>
            </a:r>
            <a:r>
              <a:rPr lang="tr-TR" dirty="0"/>
              <a:t>(</a:t>
            </a:r>
            <a:r>
              <a:rPr lang="tr-TR" dirty="0" err="1"/>
              <a:t>i.e</a:t>
            </a:r>
            <a:r>
              <a:rPr lang="tr-TR" dirty="0"/>
              <a:t>., </a:t>
            </a:r>
            <a:r>
              <a:rPr lang="tr-TR" dirty="0" err="1"/>
              <a:t>nonrepresentative</a:t>
            </a:r>
            <a:r>
              <a:rPr lang="tr-TR" dirty="0"/>
              <a:t> data as a </a:t>
            </a:r>
            <a:r>
              <a:rPr lang="tr-TR" dirty="0" err="1"/>
              <a:t>result</a:t>
            </a:r>
            <a:r>
              <a:rPr lang="tr-TR" dirty="0"/>
              <a:t> of </a:t>
            </a:r>
            <a:r>
              <a:rPr lang="tr-TR" dirty="0" err="1"/>
              <a:t>chance</a:t>
            </a:r>
            <a:r>
              <a:rPr lang="tr-TR" dirty="0"/>
              <a:t>)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But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samples</a:t>
            </a:r>
            <a:r>
              <a:rPr lang="tr-TR" dirty="0"/>
              <a:t> can </a:t>
            </a:r>
            <a:r>
              <a:rPr lang="tr-TR" dirty="0" err="1"/>
              <a:t>also</a:t>
            </a:r>
            <a:r>
              <a:rPr lang="tr-TR" dirty="0"/>
              <a:t> be </a:t>
            </a:r>
            <a:r>
              <a:rPr lang="tr-TR" dirty="0" err="1"/>
              <a:t>nonrepresentative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is </a:t>
            </a:r>
            <a:r>
              <a:rPr lang="tr-TR" dirty="0" err="1"/>
              <a:t>flawed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 err="1"/>
              <a:t>sampling</a:t>
            </a:r>
            <a:r>
              <a:rPr lang="tr-TR" i="1" dirty="0"/>
              <a:t> </a:t>
            </a:r>
            <a:r>
              <a:rPr lang="tr-TR" i="1" dirty="0" err="1"/>
              <a:t>bias</a:t>
            </a:r>
            <a:r>
              <a:rPr lang="tr-TR" i="1" dirty="0"/>
              <a:t> </a:t>
            </a:r>
            <a:endParaRPr lang="tr-TR" dirty="0"/>
          </a:p>
          <a:p>
            <a:pPr marL="457200" lvl="1" indent="0" algn="just"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3115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Nonrepresentative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An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 </a:t>
            </a:r>
            <a:r>
              <a:rPr lang="tr-TR" dirty="0" err="1"/>
              <a:t>bias</a:t>
            </a:r>
            <a:endParaRPr lang="tr-TR" dirty="0"/>
          </a:p>
          <a:p>
            <a:pPr algn="just"/>
            <a:r>
              <a:rPr lang="tr-TR" dirty="0"/>
              <a:t>US </a:t>
            </a:r>
            <a:r>
              <a:rPr lang="tr-TR" dirty="0" err="1"/>
              <a:t>presidential</a:t>
            </a:r>
            <a:r>
              <a:rPr lang="tr-TR" dirty="0"/>
              <a:t> </a:t>
            </a:r>
            <a:r>
              <a:rPr lang="tr-TR" dirty="0" err="1"/>
              <a:t>election</a:t>
            </a:r>
            <a:r>
              <a:rPr lang="tr-TR" dirty="0"/>
              <a:t> in 1936 </a:t>
            </a:r>
          </a:p>
          <a:p>
            <a:pPr algn="just"/>
            <a:r>
              <a:rPr lang="tr-TR" i="1" dirty="0" err="1"/>
              <a:t>Literary</a:t>
            </a:r>
            <a:r>
              <a:rPr lang="tr-TR" i="1" dirty="0"/>
              <a:t> Digest </a:t>
            </a:r>
            <a:r>
              <a:rPr lang="tr-TR" dirty="0" err="1"/>
              <a:t>conducted</a:t>
            </a:r>
            <a:r>
              <a:rPr lang="tr-TR" dirty="0"/>
              <a:t>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poll</a:t>
            </a:r>
            <a:r>
              <a:rPr lang="tr-TR" dirty="0"/>
              <a:t>, </a:t>
            </a:r>
            <a:r>
              <a:rPr lang="tr-TR" dirty="0" err="1"/>
              <a:t>sending</a:t>
            </a:r>
            <a:r>
              <a:rPr lang="tr-TR" dirty="0"/>
              <a:t> mail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10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people</a:t>
            </a:r>
            <a:endParaRPr lang="tr-TR" dirty="0"/>
          </a:p>
          <a:p>
            <a:pPr algn="just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got</a:t>
            </a:r>
            <a:r>
              <a:rPr lang="tr-TR" dirty="0"/>
              <a:t> 2.4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answers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confidence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Landon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57%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votes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Instead</a:t>
            </a:r>
            <a:r>
              <a:rPr lang="tr-TR" dirty="0"/>
              <a:t>, Roosevelt </a:t>
            </a:r>
            <a:r>
              <a:rPr lang="tr-TR" dirty="0" err="1"/>
              <a:t>won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62%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votes</a:t>
            </a:r>
            <a:r>
              <a:rPr lang="tr-TR" dirty="0"/>
              <a:t> </a:t>
            </a:r>
          </a:p>
          <a:p>
            <a:pPr lvl="1"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94914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Nonrepresentative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flaw</a:t>
            </a:r>
            <a:r>
              <a:rPr lang="tr-TR" dirty="0"/>
              <a:t> in </a:t>
            </a:r>
            <a:r>
              <a:rPr lang="tr-TR" dirty="0" err="1"/>
              <a:t>sampling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of </a:t>
            </a:r>
            <a:r>
              <a:rPr lang="tr-TR" i="1" dirty="0" err="1"/>
              <a:t>Literary</a:t>
            </a:r>
            <a:r>
              <a:rPr lang="tr-TR" i="1" dirty="0"/>
              <a:t> Digest</a:t>
            </a:r>
          </a:p>
          <a:p>
            <a:pPr lvl="1" algn="just"/>
            <a:r>
              <a:rPr lang="tr-TR" i="1" dirty="0" err="1"/>
              <a:t>Literary</a:t>
            </a:r>
            <a:r>
              <a:rPr lang="tr-TR" i="1" dirty="0"/>
              <a:t> Digest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telephone</a:t>
            </a:r>
            <a:r>
              <a:rPr lang="tr-TR" dirty="0"/>
              <a:t> </a:t>
            </a:r>
            <a:r>
              <a:rPr lang="tr-TR" dirty="0" err="1"/>
              <a:t>directories</a:t>
            </a:r>
            <a:r>
              <a:rPr lang="tr-TR" dirty="0"/>
              <a:t>, </a:t>
            </a:r>
            <a:r>
              <a:rPr lang="tr-TR" dirty="0" err="1"/>
              <a:t>lists</a:t>
            </a:r>
            <a:r>
              <a:rPr lang="tr-TR" dirty="0"/>
              <a:t> of magazine </a:t>
            </a:r>
            <a:r>
              <a:rPr lang="tr-TR" dirty="0" err="1"/>
              <a:t>subscribers</a:t>
            </a:r>
            <a:r>
              <a:rPr lang="tr-TR" dirty="0"/>
              <a:t>, </a:t>
            </a:r>
            <a:r>
              <a:rPr lang="tr-TR" dirty="0" err="1"/>
              <a:t>club</a:t>
            </a:r>
            <a:r>
              <a:rPr lang="tr-TR" dirty="0"/>
              <a:t> </a:t>
            </a:r>
            <a:r>
              <a:rPr lang="tr-TR" dirty="0" err="1"/>
              <a:t>membership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like</a:t>
            </a:r>
            <a:endParaRPr lang="tr-TR" dirty="0"/>
          </a:p>
          <a:p>
            <a:pPr lvl="1" algn="just"/>
            <a:r>
              <a:rPr lang="tr-TR" dirty="0" err="1"/>
              <a:t>All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 </a:t>
            </a:r>
            <a:r>
              <a:rPr lang="tr-TR" dirty="0" err="1"/>
              <a:t>tend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favor</a:t>
            </a:r>
            <a:r>
              <a:rPr lang="tr-TR" dirty="0"/>
              <a:t> </a:t>
            </a:r>
            <a:r>
              <a:rPr lang="tr-TR" dirty="0" err="1"/>
              <a:t>wealthier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,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likely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vote</a:t>
            </a:r>
            <a:r>
              <a:rPr lang="tr-TR" dirty="0"/>
              <a:t> </a:t>
            </a:r>
            <a:r>
              <a:rPr lang="tr-TR" dirty="0" err="1"/>
              <a:t>Republican</a:t>
            </a:r>
            <a:r>
              <a:rPr lang="tr-TR" dirty="0"/>
              <a:t> (</a:t>
            </a:r>
            <a:r>
              <a:rPr lang="tr-TR" dirty="0" err="1"/>
              <a:t>hence</a:t>
            </a:r>
            <a:r>
              <a:rPr lang="tr-TR" dirty="0"/>
              <a:t> Landon) </a:t>
            </a:r>
          </a:p>
          <a:p>
            <a:pPr lvl="1" algn="just"/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25%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poll</a:t>
            </a:r>
            <a:r>
              <a:rPr lang="tr-TR" dirty="0"/>
              <a:t> </a:t>
            </a:r>
            <a:r>
              <a:rPr lang="tr-TR" dirty="0" err="1"/>
              <a:t>answered</a:t>
            </a:r>
            <a:endParaRPr lang="tr-TR" dirty="0"/>
          </a:p>
          <a:p>
            <a:pPr lvl="1" algn="just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introduces</a:t>
            </a:r>
            <a:r>
              <a:rPr lang="tr-TR" dirty="0"/>
              <a:t> a </a:t>
            </a:r>
            <a:r>
              <a:rPr lang="tr-TR" dirty="0" err="1"/>
              <a:t>sampling</a:t>
            </a:r>
            <a:r>
              <a:rPr lang="tr-TR" dirty="0"/>
              <a:t> </a:t>
            </a:r>
            <a:r>
              <a:rPr lang="tr-TR" dirty="0" err="1"/>
              <a:t>bias</a:t>
            </a:r>
            <a:r>
              <a:rPr lang="tr-TR" dirty="0"/>
              <a:t>,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ruling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care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politics</a:t>
            </a:r>
            <a:r>
              <a:rPr lang="tr-TR" dirty="0"/>
              <a:t>,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 err="1"/>
              <a:t>Literary</a:t>
            </a:r>
            <a:r>
              <a:rPr lang="tr-TR" i="1" dirty="0"/>
              <a:t> Digest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groups</a:t>
            </a:r>
            <a:endParaRPr lang="tr-TR" dirty="0"/>
          </a:p>
          <a:p>
            <a:pPr lvl="1" algn="just"/>
            <a:r>
              <a:rPr lang="tr-TR" dirty="0" err="1"/>
              <a:t>This</a:t>
            </a:r>
            <a:r>
              <a:rPr lang="tr-TR" dirty="0"/>
              <a:t> is a </a:t>
            </a:r>
            <a:r>
              <a:rPr lang="tr-TR" dirty="0" err="1"/>
              <a:t>special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sampling</a:t>
            </a:r>
            <a:r>
              <a:rPr lang="tr-TR" dirty="0"/>
              <a:t> </a:t>
            </a:r>
            <a:r>
              <a:rPr lang="tr-TR" dirty="0" err="1"/>
              <a:t>bias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 err="1"/>
              <a:t>nonresponse</a:t>
            </a:r>
            <a:r>
              <a:rPr lang="tr-TR" i="1" dirty="0"/>
              <a:t> </a:t>
            </a:r>
            <a:r>
              <a:rPr lang="tr-TR" i="1" dirty="0" err="1"/>
              <a:t>bias</a:t>
            </a:r>
            <a:r>
              <a:rPr lang="tr-TR" i="1" dirty="0"/>
              <a:t> </a:t>
            </a:r>
            <a:endParaRPr lang="tr-TR" dirty="0"/>
          </a:p>
          <a:p>
            <a:pPr lvl="1"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37442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Poor-Quality</a:t>
            </a:r>
            <a:r>
              <a:rPr lang="tr-TR" dirty="0"/>
              <a:t> Data </a:t>
            </a:r>
            <a:endParaRPr lang="tr-TR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, </a:t>
            </a:r>
            <a:r>
              <a:rPr lang="tr-TR" dirty="0" err="1"/>
              <a:t>outliers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poor</a:t>
            </a:r>
            <a:r>
              <a:rPr lang="tr-TR" dirty="0"/>
              <a:t>-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measurements</a:t>
            </a:r>
            <a:r>
              <a:rPr lang="tr-TR" dirty="0"/>
              <a:t>) it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it </a:t>
            </a:r>
            <a:r>
              <a:rPr lang="tr-TR" dirty="0" err="1"/>
              <a:t>harder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underlying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likely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Training data can be </a:t>
            </a:r>
            <a:r>
              <a:rPr lang="tr-TR" dirty="0" err="1"/>
              <a:t>cleaned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model </a:t>
            </a:r>
            <a:r>
              <a:rPr lang="tr-TR" dirty="0" err="1"/>
              <a:t>training</a:t>
            </a:r>
            <a:endParaRPr lang="tr-TR" dirty="0"/>
          </a:p>
          <a:p>
            <a:pPr lvl="1" algn="just"/>
            <a:r>
              <a:rPr lang="tr-TR" dirty="0" err="1"/>
              <a:t>Outliers</a:t>
            </a:r>
            <a:r>
              <a:rPr lang="tr-TR" dirty="0"/>
              <a:t> can be </a:t>
            </a:r>
            <a:r>
              <a:rPr lang="tr-TR" dirty="0" err="1"/>
              <a:t>removed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 can be </a:t>
            </a:r>
            <a:r>
              <a:rPr lang="tr-TR" dirty="0" err="1"/>
              <a:t>fixed</a:t>
            </a:r>
            <a:r>
              <a:rPr lang="tr-TR" dirty="0"/>
              <a:t> </a:t>
            </a:r>
            <a:r>
              <a:rPr lang="tr-TR" dirty="0" err="1"/>
              <a:t>manually</a:t>
            </a:r>
            <a:endParaRPr lang="tr-TR" dirty="0"/>
          </a:p>
          <a:p>
            <a:pPr lvl="1"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data</a:t>
            </a:r>
          </a:p>
          <a:p>
            <a:pPr lvl="2" algn="just"/>
            <a:r>
              <a:rPr lang="tr-TR" dirty="0" err="1"/>
              <a:t>Ignore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data</a:t>
            </a:r>
          </a:p>
          <a:p>
            <a:pPr lvl="2" algn="just"/>
            <a:r>
              <a:rPr lang="tr-TR" dirty="0" err="1"/>
              <a:t>Ignore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data</a:t>
            </a:r>
          </a:p>
          <a:p>
            <a:pPr lvl="2" algn="just"/>
            <a:r>
              <a:rPr lang="tr-TR" dirty="0" err="1"/>
              <a:t>Fill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pPr lvl="2" algn="just"/>
            <a:r>
              <a:rPr lang="tr-TR" dirty="0"/>
              <a:t>Train </a:t>
            </a:r>
            <a:r>
              <a:rPr lang="tr-TR" dirty="0" err="1"/>
              <a:t>one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has </a:t>
            </a:r>
            <a:r>
              <a:rPr lang="tr-TR" dirty="0" err="1"/>
              <a:t>missing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model </a:t>
            </a:r>
            <a:r>
              <a:rPr lang="tr-TR" dirty="0" err="1"/>
              <a:t>without</a:t>
            </a:r>
            <a:r>
              <a:rPr lang="tr-TR" dirty="0"/>
              <a:t> it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44182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Irrelevant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endParaRPr lang="tr-TR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be </a:t>
            </a:r>
            <a:r>
              <a:rPr lang="tr-TR" dirty="0" err="1"/>
              <a:t>capable</a:t>
            </a:r>
            <a:r>
              <a:rPr lang="tr-TR" dirty="0"/>
              <a:t> of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not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irrelevant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 </a:t>
            </a:r>
            <a:r>
              <a:rPr lang="tr-TR" dirty="0" err="1"/>
              <a:t>critical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success</a:t>
            </a:r>
            <a:r>
              <a:rPr lang="tr-TR" dirty="0"/>
              <a:t> of a Machine Learning </a:t>
            </a:r>
            <a:r>
              <a:rPr lang="tr-TR" dirty="0" err="1"/>
              <a:t>project</a:t>
            </a:r>
            <a:r>
              <a:rPr lang="tr-TR" dirty="0"/>
              <a:t> is </a:t>
            </a:r>
            <a:r>
              <a:rPr lang="tr-TR" dirty="0" err="1"/>
              <a:t>coming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good</a:t>
            </a:r>
            <a:r>
              <a:rPr lang="tr-TR" dirty="0"/>
              <a:t> set of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on.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,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 err="1"/>
              <a:t>feature</a:t>
            </a:r>
            <a:r>
              <a:rPr lang="tr-TR" i="1" dirty="0"/>
              <a:t> </a:t>
            </a:r>
            <a:r>
              <a:rPr lang="tr-TR" i="1" dirty="0" err="1"/>
              <a:t>engineering</a:t>
            </a:r>
            <a:r>
              <a:rPr lang="tr-TR" dirty="0"/>
              <a:t>, </a:t>
            </a:r>
            <a:r>
              <a:rPr lang="tr-TR" dirty="0" err="1"/>
              <a:t>involves</a:t>
            </a:r>
            <a:r>
              <a:rPr lang="tr-TR" dirty="0"/>
              <a:t> </a:t>
            </a:r>
          </a:p>
          <a:p>
            <a:pPr lvl="1" algn="just"/>
            <a:r>
              <a:rPr lang="tr-TR" i="1" dirty="0" err="1"/>
              <a:t>Feature</a:t>
            </a:r>
            <a:r>
              <a:rPr lang="tr-TR" i="1" dirty="0"/>
              <a:t> </a:t>
            </a:r>
            <a:r>
              <a:rPr lang="tr-TR" i="1" dirty="0" err="1"/>
              <a:t>selection</a:t>
            </a:r>
            <a:r>
              <a:rPr lang="tr-TR" dirty="0"/>
              <a:t>: </a:t>
            </a:r>
            <a:r>
              <a:rPr lang="tr-TR" dirty="0" err="1"/>
              <a:t>selecting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on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existing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</a:p>
          <a:p>
            <a:pPr lvl="1" algn="just"/>
            <a:r>
              <a:rPr lang="tr-TR" i="1" dirty="0" err="1"/>
              <a:t>Feature</a:t>
            </a:r>
            <a:r>
              <a:rPr lang="tr-TR" i="1" dirty="0"/>
              <a:t> </a:t>
            </a:r>
            <a:r>
              <a:rPr lang="tr-TR" i="1" dirty="0" err="1"/>
              <a:t>extraction</a:t>
            </a:r>
            <a:r>
              <a:rPr lang="tr-TR" dirty="0"/>
              <a:t>: </a:t>
            </a:r>
            <a:r>
              <a:rPr lang="tr-TR" dirty="0" err="1"/>
              <a:t>combining</a:t>
            </a:r>
            <a:r>
              <a:rPr lang="tr-TR" dirty="0"/>
              <a:t> </a:t>
            </a:r>
            <a:r>
              <a:rPr lang="tr-TR" dirty="0" err="1"/>
              <a:t>existing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a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Generating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gathering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72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AC0E-7A48-E54E-8BB2-1D447D2B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CEE5-5451-4548-B206-9F16CD9B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5054"/>
            <a:ext cx="10515600" cy="229238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tr-TR" dirty="0" err="1"/>
              <a:t>Spammers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notice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e-</a:t>
            </a:r>
            <a:r>
              <a:rPr lang="tr-TR" dirty="0" err="1"/>
              <a:t>mails</a:t>
            </a:r>
            <a:r>
              <a:rPr lang="tr-TR" dirty="0"/>
              <a:t> </a:t>
            </a:r>
            <a:r>
              <a:rPr lang="tr-TR" dirty="0" err="1"/>
              <a:t>containing</a:t>
            </a:r>
            <a:r>
              <a:rPr lang="tr-TR" dirty="0"/>
              <a:t> 4U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blocked</a:t>
            </a:r>
            <a:endParaRPr lang="tr-TR" dirty="0"/>
          </a:p>
          <a:p>
            <a:pPr algn="just"/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start </a:t>
            </a:r>
            <a:r>
              <a:rPr lang="tr-TR" dirty="0" err="1"/>
              <a:t>writing</a:t>
            </a:r>
            <a:r>
              <a:rPr lang="tr-TR" dirty="0"/>
              <a:t> “</a:t>
            </a:r>
            <a:r>
              <a:rPr lang="tr-TR" dirty="0" err="1"/>
              <a:t>For</a:t>
            </a:r>
            <a:r>
              <a:rPr lang="tr-TR" dirty="0"/>
              <a:t> U” </a:t>
            </a:r>
            <a:r>
              <a:rPr lang="tr-TR" dirty="0" err="1"/>
              <a:t>instead</a:t>
            </a:r>
            <a:endParaRPr lang="tr-TR" dirty="0"/>
          </a:p>
          <a:p>
            <a:pPr algn="just"/>
            <a:r>
              <a:rPr lang="tr-TR" dirty="0"/>
              <a:t>A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updated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 “</a:t>
            </a:r>
            <a:r>
              <a:rPr lang="tr-TR" dirty="0" err="1"/>
              <a:t>For</a:t>
            </a:r>
            <a:r>
              <a:rPr lang="tr-TR" dirty="0"/>
              <a:t> U” </a:t>
            </a:r>
            <a:r>
              <a:rPr lang="tr-TR" dirty="0" err="1"/>
              <a:t>emails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Spammers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e-mail </a:t>
            </a:r>
            <a:r>
              <a:rPr lang="tr-TR" dirty="0" err="1"/>
              <a:t>content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updates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in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endParaRPr lang="tr-TR" dirty="0"/>
          </a:p>
          <a:p>
            <a:pPr algn="just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forever</a:t>
            </a:r>
            <a:endParaRPr lang="tr-TR" dirty="0"/>
          </a:p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automatically</a:t>
            </a:r>
            <a:r>
              <a:rPr lang="tr-TR" dirty="0"/>
              <a:t> </a:t>
            </a:r>
            <a:r>
              <a:rPr lang="tr-TR" dirty="0" err="1"/>
              <a:t>recognize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“</a:t>
            </a:r>
            <a:r>
              <a:rPr lang="tr-TR" dirty="0" err="1"/>
              <a:t>For</a:t>
            </a:r>
            <a:r>
              <a:rPr lang="tr-TR" dirty="0"/>
              <a:t> U” has </a:t>
            </a:r>
            <a:r>
              <a:rPr lang="tr-TR" dirty="0" err="1"/>
              <a:t>become</a:t>
            </a:r>
            <a:r>
              <a:rPr lang="tr-TR" dirty="0"/>
              <a:t> </a:t>
            </a:r>
            <a:r>
              <a:rPr lang="tr-TR" dirty="0" err="1"/>
              <a:t>unusually</a:t>
            </a:r>
            <a:r>
              <a:rPr lang="tr-TR" dirty="0"/>
              <a:t> </a:t>
            </a:r>
            <a:r>
              <a:rPr lang="tr-TR" dirty="0" err="1"/>
              <a:t>frequent</a:t>
            </a:r>
            <a:r>
              <a:rPr lang="tr-TR" dirty="0"/>
              <a:t> in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flagged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</a:p>
          <a:p>
            <a:pPr algn="just"/>
            <a:r>
              <a:rPr lang="tr-TR" dirty="0"/>
              <a:t>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start </a:t>
            </a:r>
            <a:r>
              <a:rPr lang="tr-TR" dirty="0" err="1"/>
              <a:t>flagging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intervention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576D6-E5DB-2C43-AE5F-F0B8A43F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03" y="3897443"/>
            <a:ext cx="7629993" cy="29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253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Challenges</a:t>
            </a:r>
            <a:r>
              <a:rPr lang="tr-TR" dirty="0"/>
              <a:t> of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things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: </a:t>
            </a:r>
            <a:r>
              <a:rPr lang="tr-TR" dirty="0" err="1"/>
              <a:t>bad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bad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pPr algn="just"/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bad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covered</a:t>
            </a:r>
            <a:r>
              <a:rPr lang="tr-TR" dirty="0"/>
              <a:t> </a:t>
            </a:r>
            <a:r>
              <a:rPr lang="tr-TR" dirty="0" err="1"/>
              <a:t>next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542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22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Model </a:t>
            </a:r>
            <a:r>
              <a:rPr lang="tr-TR" dirty="0" err="1"/>
              <a:t>performs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on </a:t>
            </a:r>
            <a:r>
              <a:rPr lang="tr-TR" dirty="0" err="1"/>
              <a:t>training</a:t>
            </a:r>
            <a:r>
              <a:rPr lang="tr-TR" dirty="0"/>
              <a:t> data but it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on test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generalize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unseen</a:t>
            </a:r>
            <a:r>
              <a:rPr lang="tr-TR" dirty="0"/>
              <a:t> data</a:t>
            </a:r>
          </a:p>
          <a:p>
            <a:pPr algn="just"/>
            <a:r>
              <a:rPr lang="tr-TR" dirty="0"/>
              <a:t>A </a:t>
            </a:r>
            <a:r>
              <a:rPr lang="tr-TR" dirty="0" err="1"/>
              <a:t>high-degree</a:t>
            </a:r>
            <a:r>
              <a:rPr lang="tr-TR" dirty="0"/>
              <a:t> </a:t>
            </a:r>
            <a:r>
              <a:rPr lang="tr-TR" dirty="0" err="1"/>
              <a:t>polynomial</a:t>
            </a:r>
            <a:r>
              <a:rPr lang="tr-TR" dirty="0"/>
              <a:t> life </a:t>
            </a:r>
            <a:r>
              <a:rPr lang="tr-TR" dirty="0" err="1"/>
              <a:t>satisfaction</a:t>
            </a:r>
            <a:r>
              <a:rPr lang="tr-TR" dirty="0"/>
              <a:t> model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strongly</a:t>
            </a:r>
            <a:r>
              <a:rPr lang="tr-TR" dirty="0"/>
              <a:t> </a:t>
            </a:r>
            <a:r>
              <a:rPr lang="tr-TR" dirty="0" err="1"/>
              <a:t>overfits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</a:p>
          <a:p>
            <a:pPr algn="just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EE3B4-780A-8249-B77E-AA3D3566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46" y="3492350"/>
            <a:ext cx="8064708" cy="33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3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5313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</a:t>
            </a:r>
            <a:r>
              <a:rPr lang="tr-TR" dirty="0" err="1"/>
              <a:t>networks</a:t>
            </a:r>
            <a:r>
              <a:rPr lang="tr-TR" dirty="0"/>
              <a:t> can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subtle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is </a:t>
            </a:r>
            <a:r>
              <a:rPr lang="tr-TR" dirty="0" err="1"/>
              <a:t>noisy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it is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(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introduces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),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is </a:t>
            </a:r>
            <a:r>
              <a:rPr lang="tr-TR" dirty="0" err="1"/>
              <a:t>likely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itself</a:t>
            </a:r>
            <a:endParaRPr lang="tr-TR" dirty="0"/>
          </a:p>
          <a:p>
            <a:pPr algn="just"/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not </a:t>
            </a:r>
            <a:r>
              <a:rPr lang="tr-TR" dirty="0" err="1"/>
              <a:t>generalize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instances</a:t>
            </a:r>
            <a:endParaRPr lang="tr-TR" dirty="0"/>
          </a:p>
          <a:p>
            <a:pPr lvl="1" algn="just"/>
            <a:endParaRPr lang="tr-TR" dirty="0"/>
          </a:p>
          <a:p>
            <a:pPr lvl="1" algn="just"/>
            <a:endParaRPr lang="tr-TR" dirty="0"/>
          </a:p>
          <a:p>
            <a:pPr lvl="1"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44808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5313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country</a:t>
            </a:r>
            <a:r>
              <a:rPr lang="tr-TR" dirty="0"/>
              <a:t> name </a:t>
            </a:r>
            <a:r>
              <a:rPr lang="tr-TR" dirty="0" err="1"/>
              <a:t>to</a:t>
            </a:r>
            <a:r>
              <a:rPr lang="tr-TR" dirty="0"/>
              <a:t> life </a:t>
            </a:r>
            <a:r>
              <a:rPr lang="tr-TR" dirty="0" err="1"/>
              <a:t>satisfaction</a:t>
            </a:r>
            <a:r>
              <a:rPr lang="tr-TR" dirty="0"/>
              <a:t> model </a:t>
            </a:r>
          </a:p>
          <a:p>
            <a:pPr algn="just"/>
            <a:endParaRPr lang="tr-TR" dirty="0"/>
          </a:p>
          <a:p>
            <a:pPr lvl="1" algn="just"/>
            <a:r>
              <a:rPr lang="tr-TR" dirty="0"/>
              <a:t>A </a:t>
            </a:r>
            <a:r>
              <a:rPr lang="tr-TR" dirty="0" err="1"/>
              <a:t>complex</a:t>
            </a:r>
            <a:r>
              <a:rPr lang="tr-TR" dirty="0"/>
              <a:t> model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countries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i="1" dirty="0"/>
              <a:t>w </a:t>
            </a:r>
            <a:r>
              <a:rPr lang="tr-TR" dirty="0"/>
              <a:t>in </a:t>
            </a:r>
            <a:r>
              <a:rPr lang="tr-TR" dirty="0" err="1"/>
              <a:t>their</a:t>
            </a:r>
            <a:r>
              <a:rPr lang="tr-TR" dirty="0"/>
              <a:t> name </a:t>
            </a:r>
            <a:r>
              <a:rPr lang="tr-TR" dirty="0" err="1"/>
              <a:t>have</a:t>
            </a:r>
            <a:r>
              <a:rPr lang="tr-TR" dirty="0"/>
              <a:t> a life </a:t>
            </a:r>
            <a:r>
              <a:rPr lang="tr-TR" dirty="0" err="1"/>
              <a:t>satisfaction</a:t>
            </a:r>
            <a:r>
              <a:rPr lang="tr-TR" dirty="0"/>
              <a:t>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7: New </a:t>
            </a:r>
            <a:r>
              <a:rPr lang="tr-TR" dirty="0" err="1"/>
              <a:t>Zealand</a:t>
            </a:r>
            <a:r>
              <a:rPr lang="tr-TR" dirty="0"/>
              <a:t> (7.3), </a:t>
            </a:r>
            <a:r>
              <a:rPr lang="tr-TR" dirty="0" err="1"/>
              <a:t>Norway</a:t>
            </a:r>
            <a:r>
              <a:rPr lang="tr-TR" dirty="0"/>
              <a:t> (7.4), </a:t>
            </a:r>
            <a:r>
              <a:rPr lang="tr-TR" dirty="0" err="1"/>
              <a:t>Sweden</a:t>
            </a:r>
            <a:r>
              <a:rPr lang="tr-TR" dirty="0"/>
              <a:t> (7.2),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Switzerland</a:t>
            </a:r>
            <a:r>
              <a:rPr lang="tr-TR" dirty="0"/>
              <a:t> (7.5) </a:t>
            </a:r>
          </a:p>
          <a:p>
            <a:pPr lvl="1" algn="just"/>
            <a:endParaRPr lang="tr-TR" dirty="0"/>
          </a:p>
          <a:p>
            <a:pPr lvl="1" algn="just"/>
            <a:r>
              <a:rPr lang="tr-TR" dirty="0" err="1"/>
              <a:t>This</a:t>
            </a:r>
            <a:r>
              <a:rPr lang="tr-TR" dirty="0"/>
              <a:t> w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not </a:t>
            </a:r>
            <a:r>
              <a:rPr lang="tr-TR" dirty="0" err="1"/>
              <a:t>generalize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Rwanda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Zimbabwe </a:t>
            </a:r>
          </a:p>
          <a:p>
            <a:pPr lvl="1" algn="just"/>
            <a:endParaRPr lang="tr-TR" dirty="0"/>
          </a:p>
          <a:p>
            <a:pPr lvl="1" algn="just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occurred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has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tell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a </a:t>
            </a:r>
            <a:r>
              <a:rPr lang="tr-TR" dirty="0" err="1"/>
              <a:t>pattern</a:t>
            </a:r>
            <a:r>
              <a:rPr lang="tr-TR" dirty="0"/>
              <a:t> is 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simply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of </a:t>
            </a:r>
            <a:r>
              <a:rPr lang="tr-TR" dirty="0" err="1"/>
              <a:t>noise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data </a:t>
            </a:r>
          </a:p>
          <a:p>
            <a:pPr lvl="1" algn="just"/>
            <a:endParaRPr lang="tr-TR" dirty="0"/>
          </a:p>
          <a:p>
            <a:pPr lvl="1" algn="just"/>
            <a:endParaRPr lang="tr-TR" dirty="0"/>
          </a:p>
          <a:p>
            <a:pPr lvl="1"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656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5313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happens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is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noisiness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: </a:t>
            </a:r>
          </a:p>
          <a:p>
            <a:pPr lvl="1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simplify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by</a:t>
            </a:r>
            <a:r>
              <a:rPr lang="tr-TR" dirty="0"/>
              <a:t> </a:t>
            </a:r>
          </a:p>
          <a:p>
            <a:pPr lvl="2"/>
            <a:r>
              <a:rPr lang="tr-TR" dirty="0" err="1"/>
              <a:t>selecting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fewer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., a </a:t>
            </a:r>
            <a:r>
              <a:rPr lang="tr-TR" dirty="0" err="1"/>
              <a:t>linear</a:t>
            </a:r>
            <a:r>
              <a:rPr lang="tr-TR" dirty="0"/>
              <a:t> model </a:t>
            </a:r>
            <a:r>
              <a:rPr lang="tr-TR" dirty="0" err="1"/>
              <a:t>rather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a </a:t>
            </a:r>
            <a:r>
              <a:rPr lang="tr-TR" dirty="0" err="1"/>
              <a:t>high-degree</a:t>
            </a:r>
            <a:r>
              <a:rPr lang="tr-TR" dirty="0"/>
              <a:t> </a:t>
            </a:r>
            <a:r>
              <a:rPr lang="tr-TR" dirty="0" err="1"/>
              <a:t>polynomial</a:t>
            </a:r>
            <a:r>
              <a:rPr lang="tr-TR" dirty="0"/>
              <a:t> model),</a:t>
            </a:r>
          </a:p>
          <a:p>
            <a:pPr lvl="2"/>
            <a:r>
              <a:rPr lang="tr-TR" dirty="0" err="1"/>
              <a:t>reducing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attributes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</a:p>
          <a:p>
            <a:pPr lvl="2"/>
            <a:r>
              <a:rPr lang="tr-TR" dirty="0" err="1"/>
              <a:t>constraining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(</a:t>
            </a:r>
            <a:r>
              <a:rPr lang="tr-TR" dirty="0" err="1"/>
              <a:t>e.g</a:t>
            </a:r>
            <a:r>
              <a:rPr lang="tr-TR" dirty="0"/>
              <a:t>. </a:t>
            </a:r>
            <a:r>
              <a:rPr lang="tr-TR" dirty="0" err="1"/>
              <a:t>regularization</a:t>
            </a:r>
            <a:r>
              <a:rPr lang="tr-TR" dirty="0"/>
              <a:t>)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gather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(</a:t>
            </a:r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fix</a:t>
            </a:r>
            <a:r>
              <a:rPr lang="tr-TR" dirty="0"/>
              <a:t> data </a:t>
            </a:r>
            <a:r>
              <a:rPr lang="tr-TR" dirty="0" err="1"/>
              <a:t>errors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outliers</a:t>
            </a:r>
            <a:r>
              <a:rPr lang="tr-TR" dirty="0"/>
              <a:t>)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35213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653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tr-TR" dirty="0" err="1"/>
                  <a:t>Constraining</a:t>
                </a:r>
                <a:r>
                  <a:rPr lang="tr-TR" dirty="0"/>
                  <a:t> a model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make</a:t>
                </a:r>
                <a:r>
                  <a:rPr lang="tr-TR" dirty="0"/>
                  <a:t> it </a:t>
                </a:r>
                <a:r>
                  <a:rPr lang="tr-TR" dirty="0" err="1"/>
                  <a:t>simpler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reduce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risk of </a:t>
                </a:r>
                <a:r>
                  <a:rPr lang="tr-TR" dirty="0" err="1"/>
                  <a:t>overfitting</a:t>
                </a:r>
                <a:r>
                  <a:rPr lang="tr-TR" dirty="0"/>
                  <a:t> is </a:t>
                </a:r>
                <a:r>
                  <a:rPr lang="tr-TR" dirty="0" err="1"/>
                  <a:t>called</a:t>
                </a:r>
                <a:r>
                  <a:rPr lang="tr-TR" dirty="0"/>
                  <a:t> </a:t>
                </a:r>
                <a:r>
                  <a:rPr lang="tr-TR" i="1" dirty="0" err="1"/>
                  <a:t>regularization</a:t>
                </a:r>
                <a:endParaRPr lang="tr-TR" i="1" dirty="0"/>
              </a:p>
              <a:p>
                <a:pPr algn="just"/>
                <a:r>
                  <a:rPr lang="tr-TR" dirty="0" err="1"/>
                  <a:t>Consider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linear</a:t>
                </a:r>
                <a:r>
                  <a:rPr lang="tr-TR" dirty="0"/>
                  <a:t> model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predicting</a:t>
                </a:r>
                <a:r>
                  <a:rPr lang="tr-TR" dirty="0"/>
                  <a:t> life </a:t>
                </a:r>
                <a:r>
                  <a:rPr lang="tr-TR" dirty="0" err="1"/>
                  <a:t>satisfaction</a:t>
                </a:r>
                <a:endParaRPr lang="tr-TR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model </a:t>
                </a:r>
                <a:r>
                  <a:rPr lang="tr-TR" dirty="0" err="1"/>
                  <a:t>parameters</a:t>
                </a:r>
                <a:endParaRPr lang="tr-TR" dirty="0"/>
              </a:p>
              <a:p>
                <a:pPr algn="just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65313"/>
              </a:xfrm>
              <a:blipFill>
                <a:blip r:embed="rId2"/>
                <a:stretch>
                  <a:fillRect l="-965" t="-2624" r="-10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ABB8C51-EFE2-DE4A-9B2D-79B68FCD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75" y="3979471"/>
            <a:ext cx="5378450" cy="9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88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50519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tr-TR" dirty="0"/>
                  <a:t>The </a:t>
                </a:r>
                <a:r>
                  <a:rPr lang="tr-TR" dirty="0" err="1"/>
                  <a:t>learning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has </a:t>
                </a:r>
                <a:r>
                  <a:rPr lang="tr-TR" dirty="0" err="1"/>
                  <a:t>two</a:t>
                </a:r>
                <a:r>
                  <a:rPr lang="tr-TR" dirty="0"/>
                  <a:t> </a:t>
                </a:r>
                <a:r>
                  <a:rPr lang="tr-TR" i="1" dirty="0" err="1"/>
                  <a:t>degrees</a:t>
                </a:r>
                <a:r>
                  <a:rPr lang="tr-TR" i="1" dirty="0"/>
                  <a:t> of </a:t>
                </a:r>
                <a:r>
                  <a:rPr lang="tr-TR" i="1" dirty="0" err="1"/>
                  <a:t>freedom</a:t>
                </a:r>
                <a:r>
                  <a:rPr lang="tr-TR" i="1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adapt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model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training</a:t>
                </a:r>
                <a:r>
                  <a:rPr lang="tr-TR" dirty="0"/>
                  <a:t> data</a:t>
                </a:r>
              </a:p>
              <a:p>
                <a:pPr lvl="1" algn="just"/>
                <a:r>
                  <a:rPr lang="tr-TR" dirty="0" err="1"/>
                  <a:t>It</a:t>
                </a:r>
                <a:r>
                  <a:rPr lang="tr-TR" dirty="0"/>
                  <a:t> can </a:t>
                </a:r>
                <a:r>
                  <a:rPr lang="tr-TR" dirty="0" err="1"/>
                  <a:t>tweak</a:t>
                </a:r>
                <a:r>
                  <a:rPr lang="tr-TR" dirty="0"/>
                  <a:t> </a:t>
                </a:r>
                <a:r>
                  <a:rPr lang="tr-TR" dirty="0" err="1"/>
                  <a:t>both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/>
                  <a:t>)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slope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dirty="0"/>
                  <a:t>) </a:t>
                </a:r>
                <a:r>
                  <a:rPr lang="tr-TR" dirty="0"/>
                  <a:t>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line</a:t>
                </a:r>
                <a:r>
                  <a:rPr lang="tr-TR" dirty="0"/>
                  <a:t> </a:t>
                </a:r>
              </a:p>
              <a:p>
                <a:pPr algn="just"/>
                <a:endParaRPr lang="tr-TR" dirty="0"/>
              </a:p>
              <a:p>
                <a:pPr algn="just"/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force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lvl="1" algn="just"/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learning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</a:t>
                </a:r>
                <a:r>
                  <a:rPr lang="tr-TR" dirty="0" err="1"/>
                  <a:t>would</a:t>
                </a:r>
                <a:r>
                  <a:rPr lang="tr-TR" dirty="0"/>
                  <a:t> </a:t>
                </a:r>
                <a:r>
                  <a:rPr lang="tr-TR" dirty="0" err="1"/>
                  <a:t>have</a:t>
                </a:r>
                <a:r>
                  <a:rPr lang="tr-TR" dirty="0"/>
                  <a:t> </a:t>
                </a:r>
                <a:r>
                  <a:rPr lang="tr-TR" dirty="0" err="1"/>
                  <a:t>only</a:t>
                </a:r>
                <a:r>
                  <a:rPr lang="tr-TR" dirty="0"/>
                  <a:t> </a:t>
                </a:r>
                <a:r>
                  <a:rPr lang="tr-TR" dirty="0" err="1"/>
                  <a:t>one</a:t>
                </a:r>
                <a:r>
                  <a:rPr lang="tr-TR" dirty="0"/>
                  <a:t> </a:t>
                </a:r>
                <a:r>
                  <a:rPr lang="tr-TR" dirty="0" err="1"/>
                  <a:t>degree</a:t>
                </a:r>
                <a:r>
                  <a:rPr lang="tr-TR" dirty="0"/>
                  <a:t> of </a:t>
                </a:r>
                <a:r>
                  <a:rPr lang="tr-TR" dirty="0" err="1"/>
                  <a:t>freedom</a:t>
                </a:r>
                <a:endParaRPr lang="tr-TR" dirty="0"/>
              </a:p>
              <a:p>
                <a:pPr lvl="1" algn="just"/>
                <a:r>
                  <a:rPr lang="tr-TR" dirty="0" err="1"/>
                  <a:t>It</a:t>
                </a:r>
                <a:r>
                  <a:rPr lang="tr-TR" dirty="0"/>
                  <a:t> </a:t>
                </a:r>
                <a:r>
                  <a:rPr lang="tr-TR" dirty="0" err="1"/>
                  <a:t>will</a:t>
                </a:r>
                <a:r>
                  <a:rPr lang="tr-TR" dirty="0"/>
                  <a:t> </a:t>
                </a:r>
                <a:r>
                  <a:rPr lang="tr-TR" dirty="0" err="1"/>
                  <a:t>move</a:t>
                </a:r>
                <a:r>
                  <a:rPr lang="tr-TR" dirty="0"/>
                  <a:t> a </a:t>
                </a:r>
                <a:r>
                  <a:rPr lang="tr-TR" dirty="0" err="1"/>
                  <a:t>horizontal</a:t>
                </a:r>
                <a:r>
                  <a:rPr lang="tr-TR" dirty="0"/>
                  <a:t> </a:t>
                </a:r>
                <a:r>
                  <a:rPr lang="tr-TR" dirty="0" err="1"/>
                  <a:t>line</a:t>
                </a:r>
                <a:r>
                  <a:rPr lang="tr-TR" dirty="0"/>
                  <a:t> </a:t>
                </a:r>
                <a:r>
                  <a:rPr lang="tr-TR" dirty="0" err="1"/>
                  <a:t>up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down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end</a:t>
                </a:r>
                <a:r>
                  <a:rPr lang="tr-TR" dirty="0"/>
                  <a:t> </a:t>
                </a:r>
                <a:r>
                  <a:rPr lang="tr-TR" dirty="0" err="1"/>
                  <a:t>up</a:t>
                </a:r>
                <a:r>
                  <a:rPr lang="tr-TR" dirty="0"/>
                  <a:t> </a:t>
                </a:r>
                <a:r>
                  <a:rPr lang="tr-TR" dirty="0" err="1"/>
                  <a:t>around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mean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data </a:t>
                </a:r>
                <a:r>
                  <a:rPr lang="tr-TR" dirty="0" err="1"/>
                  <a:t>samples</a:t>
                </a:r>
                <a:endParaRPr lang="tr-TR" dirty="0"/>
              </a:p>
              <a:p>
                <a:pPr algn="just"/>
                <a:endParaRPr lang="tr-TR" dirty="0"/>
              </a:p>
              <a:p>
                <a:pPr algn="just"/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allow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modify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r>
                  <a:rPr lang="tr-TR" dirty="0"/>
                  <a:t>but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force</a:t>
                </a:r>
                <a:r>
                  <a:rPr lang="tr-TR" dirty="0"/>
                  <a:t> it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keep</a:t>
                </a:r>
                <a:r>
                  <a:rPr lang="tr-TR" dirty="0"/>
                  <a:t> it </a:t>
                </a:r>
                <a:r>
                  <a:rPr lang="tr-TR" dirty="0" err="1"/>
                  <a:t>small</a:t>
                </a:r>
                <a:r>
                  <a:rPr lang="tr-TR" dirty="0"/>
                  <a:t>, </a:t>
                </a:r>
                <a:r>
                  <a:rPr lang="tr-TR" dirty="0" err="1"/>
                  <a:t>then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learning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r>
                  <a:rPr lang="tr-TR" dirty="0"/>
                  <a:t> </a:t>
                </a:r>
                <a:r>
                  <a:rPr lang="tr-TR" dirty="0" err="1"/>
                  <a:t>will</a:t>
                </a:r>
                <a:r>
                  <a:rPr lang="tr-TR" dirty="0"/>
                  <a:t> </a:t>
                </a:r>
                <a:r>
                  <a:rPr lang="tr-TR" dirty="0" err="1"/>
                  <a:t>effectively</a:t>
                </a:r>
                <a:r>
                  <a:rPr lang="tr-TR" dirty="0"/>
                  <a:t> </a:t>
                </a:r>
                <a:r>
                  <a:rPr lang="tr-TR" dirty="0" err="1"/>
                  <a:t>have</a:t>
                </a:r>
                <a:r>
                  <a:rPr lang="tr-TR" dirty="0"/>
                  <a:t> </a:t>
                </a:r>
                <a:r>
                  <a:rPr lang="tr-TR" dirty="0" err="1"/>
                  <a:t>somewhere</a:t>
                </a:r>
                <a:r>
                  <a:rPr lang="tr-TR" dirty="0"/>
                  <a:t> in </a:t>
                </a:r>
                <a:r>
                  <a:rPr lang="tr-TR" dirty="0" err="1"/>
                  <a:t>between</a:t>
                </a:r>
                <a:r>
                  <a:rPr lang="tr-TR" dirty="0"/>
                  <a:t> </a:t>
                </a:r>
                <a:r>
                  <a:rPr lang="tr-TR" dirty="0" err="1"/>
                  <a:t>one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two</a:t>
                </a:r>
                <a:r>
                  <a:rPr lang="tr-TR" dirty="0"/>
                  <a:t> </a:t>
                </a:r>
                <a:r>
                  <a:rPr lang="tr-TR" dirty="0" err="1"/>
                  <a:t>degrees</a:t>
                </a:r>
                <a:r>
                  <a:rPr lang="tr-TR" dirty="0"/>
                  <a:t> of </a:t>
                </a:r>
                <a:r>
                  <a:rPr lang="tr-TR" dirty="0" err="1"/>
                  <a:t>freedom</a:t>
                </a:r>
                <a:endParaRPr lang="tr-TR" dirty="0"/>
              </a:p>
              <a:p>
                <a:pPr lvl="1" algn="just"/>
                <a:r>
                  <a:rPr lang="tr-TR" dirty="0" err="1"/>
                  <a:t>It</a:t>
                </a:r>
                <a:r>
                  <a:rPr lang="tr-TR" dirty="0"/>
                  <a:t> </a:t>
                </a:r>
                <a:r>
                  <a:rPr lang="tr-TR" dirty="0" err="1"/>
                  <a:t>will</a:t>
                </a:r>
                <a:r>
                  <a:rPr lang="tr-TR" dirty="0"/>
                  <a:t> </a:t>
                </a:r>
                <a:r>
                  <a:rPr lang="tr-TR" dirty="0" err="1"/>
                  <a:t>produce</a:t>
                </a:r>
                <a:r>
                  <a:rPr lang="tr-TR" dirty="0"/>
                  <a:t> a </a:t>
                </a:r>
                <a:r>
                  <a:rPr lang="tr-TR" dirty="0" err="1"/>
                  <a:t>simpler</a:t>
                </a:r>
                <a:r>
                  <a:rPr lang="tr-TR" dirty="0"/>
                  <a:t> model </a:t>
                </a:r>
                <a:r>
                  <a:rPr lang="tr-TR" dirty="0" err="1"/>
                  <a:t>than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two</a:t>
                </a:r>
                <a:r>
                  <a:rPr lang="tr-TR" dirty="0"/>
                  <a:t> </a:t>
                </a:r>
                <a:r>
                  <a:rPr lang="tr-TR" dirty="0" err="1"/>
                  <a:t>degrees</a:t>
                </a:r>
                <a:r>
                  <a:rPr lang="tr-TR" dirty="0"/>
                  <a:t> of </a:t>
                </a:r>
                <a:r>
                  <a:rPr lang="tr-TR" dirty="0" err="1"/>
                  <a:t>freedom</a:t>
                </a:r>
                <a:r>
                  <a:rPr lang="tr-TR" dirty="0"/>
                  <a:t>, but </a:t>
                </a:r>
                <a:r>
                  <a:rPr lang="tr-TR" dirty="0" err="1"/>
                  <a:t>more</a:t>
                </a:r>
                <a:r>
                  <a:rPr lang="tr-TR" dirty="0"/>
                  <a:t> </a:t>
                </a:r>
                <a:r>
                  <a:rPr lang="tr-TR" dirty="0" err="1"/>
                  <a:t>complex</a:t>
                </a:r>
                <a:r>
                  <a:rPr lang="tr-TR" dirty="0"/>
                  <a:t> </a:t>
                </a:r>
                <a:r>
                  <a:rPr lang="tr-TR" dirty="0" err="1"/>
                  <a:t>than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just</a:t>
                </a:r>
                <a:r>
                  <a:rPr lang="tr-TR" dirty="0"/>
                  <a:t> </a:t>
                </a:r>
                <a:r>
                  <a:rPr lang="tr-TR" dirty="0" err="1"/>
                  <a:t>one</a:t>
                </a:r>
                <a:r>
                  <a:rPr lang="tr-TR" dirty="0"/>
                  <a:t> </a:t>
                </a:r>
              </a:p>
              <a:p>
                <a:pPr algn="just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50519"/>
              </a:xfrm>
              <a:blipFill>
                <a:blip r:embed="rId2"/>
                <a:stretch>
                  <a:fillRect l="-724" t="-3762" r="-844" b="-6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5177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1654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  <a:r>
              <a:rPr lang="tr-TR" dirty="0" err="1"/>
              <a:t>perfectly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ensure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generalize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life </a:t>
            </a:r>
            <a:r>
              <a:rPr lang="tr-TR" dirty="0" err="1"/>
              <a:t>satisfaction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regularization</a:t>
            </a:r>
            <a:r>
              <a:rPr lang="tr-TR" dirty="0"/>
              <a:t> </a:t>
            </a:r>
            <a:r>
              <a:rPr lang="tr-TR" dirty="0" err="1"/>
              <a:t>forced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slope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fits</a:t>
            </a:r>
            <a:r>
              <a:rPr lang="tr-TR" dirty="0"/>
              <a:t> a bit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on, but </a:t>
            </a:r>
            <a:r>
              <a:rPr lang="tr-TR" dirty="0" err="1"/>
              <a:t>actually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it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generalize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0458F-C7BF-CE4E-8C87-4276EAD6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57" y="3242169"/>
            <a:ext cx="8709285" cy="36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48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845024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tr-TR" dirty="0"/>
                  <a:t>L2 norm </a:t>
                </a:r>
                <a:r>
                  <a:rPr lang="tr-TR" dirty="0" err="1"/>
                  <a:t>regularization</a:t>
                </a:r>
                <a:endParaRPr lang="tr-TR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tr-T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tr-TR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tr-TR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wrt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tr-TR" dirty="0"/>
              </a:p>
              <a:p>
                <a:pPr algn="just"/>
                <a:r>
                  <a:rPr lang="tr-TR" dirty="0" err="1"/>
                  <a:t>Tries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prevent</a:t>
                </a:r>
                <a:r>
                  <a:rPr lang="tr-TR" dirty="0"/>
                  <a:t> </a:t>
                </a:r>
                <a:r>
                  <a:rPr lang="tr-TR" dirty="0" err="1"/>
                  <a:t>elements</a:t>
                </a:r>
                <a:r>
                  <a:rPr lang="tr-TR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take</a:t>
                </a:r>
                <a:r>
                  <a:rPr lang="tr-TR" dirty="0"/>
                  <a:t> </a:t>
                </a:r>
                <a:r>
                  <a:rPr lang="tr-TR" dirty="0" err="1"/>
                  <a:t>large</a:t>
                </a:r>
                <a:r>
                  <a:rPr lang="tr-TR" dirty="0"/>
                  <a:t> </a:t>
                </a:r>
                <a:r>
                  <a:rPr lang="tr-TR" dirty="0" err="1"/>
                  <a:t>values</a:t>
                </a:r>
                <a:endParaRPr lang="tr-TR" dirty="0"/>
              </a:p>
              <a:p>
                <a:pPr algn="just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regularization</a:t>
                </a:r>
                <a:r>
                  <a:rPr lang="tr-TR" dirty="0"/>
                  <a:t> </a:t>
                </a:r>
                <a:r>
                  <a:rPr lang="tr-TR" dirty="0" err="1"/>
                  <a:t>coefficient</a:t>
                </a:r>
                <a:endParaRPr lang="tr-TR" dirty="0"/>
              </a:p>
              <a:p>
                <a:pPr lvl="1" algn="just"/>
                <a:r>
                  <a:rPr lang="tr-TR" dirty="0" err="1"/>
                  <a:t>Hyper-parameter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learning</a:t>
                </a:r>
                <a:r>
                  <a:rPr lang="tr-TR" dirty="0"/>
                  <a:t> </a:t>
                </a:r>
                <a:r>
                  <a:rPr lang="tr-TR" dirty="0" err="1"/>
                  <a:t>algorithm</a:t>
                </a:r>
                <a:endParaRPr lang="tr-TR" dirty="0"/>
              </a:p>
              <a:p>
                <a:pPr lvl="1" algn="just"/>
                <a:r>
                  <a:rPr lang="tr-TR" dirty="0" err="1"/>
                  <a:t>Must</a:t>
                </a:r>
                <a:r>
                  <a:rPr lang="tr-TR" dirty="0"/>
                  <a:t> be set </a:t>
                </a:r>
                <a:r>
                  <a:rPr lang="tr-TR" dirty="0" err="1"/>
                  <a:t>prior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training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remains</a:t>
                </a:r>
                <a:r>
                  <a:rPr lang="tr-TR" dirty="0"/>
                  <a:t> </a:t>
                </a:r>
                <a:r>
                  <a:rPr lang="tr-TR" dirty="0" err="1"/>
                  <a:t>constant</a:t>
                </a:r>
                <a:r>
                  <a:rPr lang="tr-TR" dirty="0"/>
                  <a:t> </a:t>
                </a:r>
                <a:r>
                  <a:rPr lang="tr-TR" dirty="0" err="1"/>
                  <a:t>during</a:t>
                </a:r>
                <a:r>
                  <a:rPr lang="tr-TR" dirty="0"/>
                  <a:t> </a:t>
                </a:r>
                <a:r>
                  <a:rPr lang="tr-TR" dirty="0" err="1"/>
                  <a:t>training</a:t>
                </a:r>
                <a:endParaRPr lang="tr-TR" dirty="0"/>
              </a:p>
              <a:p>
                <a:pPr lvl="1" algn="just"/>
                <a:r>
                  <a:rPr lang="tr-TR" dirty="0"/>
                  <a:t>A </a:t>
                </a:r>
                <a:r>
                  <a:rPr lang="tr-TR" dirty="0" err="1"/>
                  <a:t>high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will</a:t>
                </a:r>
                <a:r>
                  <a:rPr lang="tr-TR" dirty="0"/>
                  <a:t> </a:t>
                </a:r>
                <a:r>
                  <a:rPr lang="tr-TR" dirty="0" err="1"/>
                  <a:t>produce</a:t>
                </a:r>
                <a:r>
                  <a:rPr lang="tr-TR" dirty="0"/>
                  <a:t> an </a:t>
                </a:r>
                <a:r>
                  <a:rPr lang="tr-TR" dirty="0" err="1"/>
                  <a:t>overly</a:t>
                </a:r>
                <a:r>
                  <a:rPr lang="tr-TR" dirty="0"/>
                  <a:t> </a:t>
                </a:r>
                <a:r>
                  <a:rPr lang="tr-TR" dirty="0" err="1"/>
                  <a:t>simple</a:t>
                </a:r>
                <a:r>
                  <a:rPr lang="tr-TR" dirty="0"/>
                  <a:t> model (a </a:t>
                </a:r>
                <a:r>
                  <a:rPr lang="tr-TR" dirty="0" err="1"/>
                  <a:t>slope</a:t>
                </a:r>
                <a:r>
                  <a:rPr lang="tr-TR" dirty="0"/>
                  <a:t> </a:t>
                </a:r>
                <a:r>
                  <a:rPr lang="tr-TR" dirty="0" err="1"/>
                  <a:t>close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zero</a:t>
                </a:r>
                <a:r>
                  <a:rPr lang="tr-TR" dirty="0"/>
                  <a:t>), </a:t>
                </a:r>
                <a:r>
                  <a:rPr lang="tr-TR" dirty="0" err="1"/>
                  <a:t>no</a:t>
                </a:r>
                <a:r>
                  <a:rPr lang="tr-TR" dirty="0"/>
                  <a:t> </a:t>
                </a:r>
                <a:r>
                  <a:rPr lang="tr-TR" dirty="0" err="1"/>
                  <a:t>overfitting</a:t>
                </a:r>
                <a:r>
                  <a:rPr lang="tr-TR" dirty="0"/>
                  <a:t> but not a </a:t>
                </a:r>
                <a:r>
                  <a:rPr lang="tr-TR" dirty="0" err="1"/>
                  <a:t>good</a:t>
                </a:r>
                <a:r>
                  <a:rPr lang="tr-TR" dirty="0"/>
                  <a:t> </a:t>
                </a:r>
                <a:r>
                  <a:rPr lang="tr-TR" dirty="0" err="1"/>
                  <a:t>solution</a:t>
                </a:r>
                <a:r>
                  <a:rPr lang="tr-TR" dirty="0"/>
                  <a:t> </a:t>
                </a:r>
                <a:r>
                  <a:rPr lang="tr-TR" dirty="0" err="1"/>
                  <a:t>either</a:t>
                </a:r>
                <a:r>
                  <a:rPr lang="tr-TR" dirty="0"/>
                  <a:t> (</a:t>
                </a:r>
                <a:r>
                  <a:rPr lang="tr-TR" dirty="0" err="1"/>
                  <a:t>underfitting</a:t>
                </a:r>
                <a:r>
                  <a:rPr lang="tr-TR" dirty="0"/>
                  <a:t>)</a:t>
                </a:r>
              </a:p>
              <a:p>
                <a:pPr lvl="1" algn="just"/>
                <a:r>
                  <a:rPr lang="tr-TR" dirty="0"/>
                  <a:t>A </a:t>
                </a:r>
                <a:r>
                  <a:rPr lang="tr-TR" dirty="0" err="1"/>
                  <a:t>low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will</a:t>
                </a:r>
                <a:r>
                  <a:rPr lang="tr-TR" dirty="0"/>
                  <a:t> </a:t>
                </a:r>
                <a:r>
                  <a:rPr lang="tr-TR" dirty="0" err="1"/>
                  <a:t>produce</a:t>
                </a:r>
                <a:r>
                  <a:rPr lang="tr-TR" dirty="0"/>
                  <a:t> a </a:t>
                </a:r>
                <a:r>
                  <a:rPr lang="tr-TR" dirty="0" err="1"/>
                  <a:t>complex</a:t>
                </a:r>
                <a:r>
                  <a:rPr lang="tr-TR" dirty="0"/>
                  <a:t> model, </a:t>
                </a:r>
                <a:r>
                  <a:rPr lang="tr-TR" dirty="0" err="1"/>
                  <a:t>which</a:t>
                </a:r>
                <a:r>
                  <a:rPr lang="tr-TR" dirty="0"/>
                  <a:t> </a:t>
                </a:r>
                <a:r>
                  <a:rPr lang="tr-TR" dirty="0" err="1"/>
                  <a:t>may</a:t>
                </a:r>
                <a:r>
                  <a:rPr lang="tr-TR" dirty="0"/>
                  <a:t> </a:t>
                </a:r>
                <a:r>
                  <a:rPr lang="tr-TR" dirty="0" err="1"/>
                  <a:t>have</a:t>
                </a:r>
                <a:r>
                  <a:rPr lang="tr-TR" dirty="0"/>
                  <a:t> </a:t>
                </a:r>
                <a:r>
                  <a:rPr lang="tr-TR" dirty="0" err="1"/>
                  <a:t>overfitting</a:t>
                </a:r>
                <a:r>
                  <a:rPr lang="tr-TR" dirty="0"/>
                  <a:t> </a:t>
                </a:r>
              </a:p>
              <a:p>
                <a:pPr lvl="1" algn="just"/>
                <a:endParaRPr lang="tr-TR" dirty="0"/>
              </a:p>
              <a:p>
                <a:pPr algn="just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C638E-F89C-B946-ADC9-E5060FC95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845024"/>
              </a:xfrm>
              <a:blipFill>
                <a:blip r:embed="rId2"/>
                <a:stretch>
                  <a:fillRect l="-844" t="-2350" r="-724" b="-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3899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Underfitting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505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err="1"/>
              <a:t>Opposite</a:t>
            </a:r>
            <a:r>
              <a:rPr lang="tr-TR" dirty="0"/>
              <a:t> of </a:t>
            </a:r>
            <a:r>
              <a:rPr lang="tr-TR" dirty="0" err="1"/>
              <a:t>overfitting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Occurs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model is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underlying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</a:p>
          <a:p>
            <a:pPr lvl="1" algn="just"/>
            <a:r>
              <a:rPr lang="tr-TR" dirty="0"/>
              <a:t>A </a:t>
            </a:r>
            <a:r>
              <a:rPr lang="tr-TR" dirty="0" err="1"/>
              <a:t>linear</a:t>
            </a:r>
            <a:r>
              <a:rPr lang="tr-TR" dirty="0"/>
              <a:t> model of life </a:t>
            </a:r>
            <a:r>
              <a:rPr lang="tr-TR" dirty="0" err="1"/>
              <a:t>satisfaction</a:t>
            </a:r>
            <a:r>
              <a:rPr lang="tr-TR" dirty="0"/>
              <a:t> is </a:t>
            </a:r>
            <a:r>
              <a:rPr lang="tr-TR" dirty="0" err="1"/>
              <a:t>prone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underfit</a:t>
            </a:r>
            <a:endParaRPr lang="tr-TR" dirty="0"/>
          </a:p>
          <a:p>
            <a:pPr lvl="1" algn="just"/>
            <a:r>
              <a:rPr lang="tr-TR" dirty="0" err="1"/>
              <a:t>Reality</a:t>
            </a:r>
            <a:r>
              <a:rPr lang="tr-TR" dirty="0"/>
              <a:t> is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</a:t>
            </a:r>
          </a:p>
          <a:p>
            <a:pPr lvl="1" algn="just"/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bound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inaccurate</a:t>
            </a:r>
            <a:r>
              <a:rPr lang="tr-TR" dirty="0"/>
              <a:t>, </a:t>
            </a:r>
            <a:r>
              <a:rPr lang="tr-TR" dirty="0" err="1"/>
              <a:t>even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on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test set</a:t>
            </a:r>
          </a:p>
        </p:txBody>
      </p:sp>
    </p:spTree>
    <p:extLst>
      <p:ext uri="{BB962C8B-B14F-4D97-AF65-F5344CB8AC3E}">
        <p14:creationId xmlns:p14="http://schemas.microsoft.com/office/powerpoint/2010/main" val="121730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AC0E-7A48-E54E-8BB2-1D447D2B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CEE5-5451-4548-B206-9F16CD9B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5054"/>
            <a:ext cx="10515600" cy="4600874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approaches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pPr algn="just"/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speech</a:t>
            </a:r>
            <a:r>
              <a:rPr lang="tr-TR" dirty="0"/>
              <a:t> </a:t>
            </a:r>
            <a:r>
              <a:rPr lang="tr-TR" dirty="0" err="1"/>
              <a:t>recognition</a:t>
            </a:r>
            <a:endParaRPr lang="tr-TR" dirty="0"/>
          </a:p>
          <a:p>
            <a:pPr lvl="1" algn="just"/>
            <a:r>
              <a:rPr lang="tr-TR" dirty="0"/>
              <a:t>Write a program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distinguish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two</a:t>
            </a:r>
            <a:endParaRPr lang="tr-TR" dirty="0"/>
          </a:p>
          <a:p>
            <a:pPr lvl="1" algn="just"/>
            <a:r>
              <a:rPr lang="tr-TR" dirty="0"/>
              <a:t>Word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pitch</a:t>
            </a:r>
            <a:r>
              <a:rPr lang="tr-TR" dirty="0"/>
              <a:t> </a:t>
            </a:r>
            <a:r>
              <a:rPr lang="tr-TR" dirty="0" err="1"/>
              <a:t>sound</a:t>
            </a:r>
            <a:r>
              <a:rPr lang="tr-TR" dirty="0"/>
              <a:t> T</a:t>
            </a:r>
          </a:p>
          <a:p>
            <a:pPr lvl="1" algn="just"/>
            <a:r>
              <a:rPr lang="tr-TR" dirty="0"/>
              <a:t>Write an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pitch</a:t>
            </a:r>
            <a:r>
              <a:rPr lang="tr-TR" dirty="0"/>
              <a:t> </a:t>
            </a:r>
            <a:r>
              <a:rPr lang="tr-TR" dirty="0" err="1"/>
              <a:t>sound</a:t>
            </a:r>
            <a:r>
              <a:rPr lang="tr-TR" dirty="0"/>
              <a:t> </a:t>
            </a:r>
            <a:r>
              <a:rPr lang="tr-TR" dirty="0" err="1"/>
              <a:t>intensity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it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distinguish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twos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Will</a:t>
            </a:r>
            <a:r>
              <a:rPr lang="tr-TR" dirty="0"/>
              <a:t> not </a:t>
            </a:r>
            <a:r>
              <a:rPr lang="tr-TR" dirty="0" err="1"/>
              <a:t>scale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thousands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spoken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millions</a:t>
            </a:r>
            <a:r>
              <a:rPr lang="tr-TR" dirty="0"/>
              <a:t> of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in </a:t>
            </a:r>
            <a:r>
              <a:rPr lang="tr-TR" dirty="0" err="1"/>
              <a:t>noisy</a:t>
            </a:r>
            <a:r>
              <a:rPr lang="tr-TR" dirty="0"/>
              <a:t> </a:t>
            </a:r>
            <a:r>
              <a:rPr lang="tr-TR" dirty="0" err="1"/>
              <a:t>environments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in </a:t>
            </a:r>
            <a:r>
              <a:rPr lang="tr-TR" dirty="0" err="1"/>
              <a:t>dozens</a:t>
            </a:r>
            <a:r>
              <a:rPr lang="tr-TR" dirty="0"/>
              <a:t> of </a:t>
            </a:r>
            <a:r>
              <a:rPr lang="tr-TR" dirty="0" err="1"/>
              <a:t>languages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an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learns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recordings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32089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Underfitting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50519"/>
          </a:xfrm>
        </p:spPr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options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fix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problem </a:t>
            </a:r>
            <a:r>
              <a:rPr lang="tr-TR" dirty="0" err="1"/>
              <a:t>are</a:t>
            </a:r>
            <a:r>
              <a:rPr lang="tr-TR" dirty="0"/>
              <a:t>: </a:t>
            </a:r>
          </a:p>
          <a:p>
            <a:pPr lvl="1"/>
            <a:r>
              <a:rPr lang="tr-TR" dirty="0" err="1"/>
              <a:t>Selecting</a:t>
            </a:r>
            <a:r>
              <a:rPr lang="tr-TR" dirty="0"/>
              <a:t> a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powerful</a:t>
            </a:r>
            <a:r>
              <a:rPr lang="tr-TR" dirty="0"/>
              <a:t> model,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Feeding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(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) </a:t>
            </a:r>
          </a:p>
          <a:p>
            <a:pPr lvl="1"/>
            <a:r>
              <a:rPr lang="tr-TR" dirty="0" err="1"/>
              <a:t>Reducing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model (</a:t>
            </a:r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reducing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regularization</a:t>
            </a:r>
            <a:r>
              <a:rPr lang="tr-TR" dirty="0"/>
              <a:t> </a:t>
            </a:r>
            <a:r>
              <a:rPr lang="tr-TR" dirty="0" err="1"/>
              <a:t>hyper‐parameter</a:t>
            </a:r>
            <a:r>
              <a:rPr lang="tr-TR" dirty="0"/>
              <a:t>)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95489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Stepping</a:t>
            </a:r>
            <a:r>
              <a:rPr lang="tr-TR" dirty="0"/>
              <a:t> </a:t>
            </a:r>
            <a:r>
              <a:rPr lang="tr-TR" dirty="0" err="1"/>
              <a:t>Back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5051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Machine Learning is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at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data, </a:t>
            </a:r>
            <a:r>
              <a:rPr lang="tr-TR" dirty="0" err="1"/>
              <a:t>instead</a:t>
            </a:r>
            <a:r>
              <a:rPr lang="tr-TR" dirty="0"/>
              <a:t> of </a:t>
            </a:r>
            <a:r>
              <a:rPr lang="tr-TR" dirty="0" err="1"/>
              <a:t>having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explicitly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ML </a:t>
            </a:r>
            <a:r>
              <a:rPr lang="tr-TR" dirty="0" err="1"/>
              <a:t>systems</a:t>
            </a:r>
            <a:r>
              <a:rPr lang="tr-TR" dirty="0"/>
              <a:t>: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not,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online, </a:t>
            </a:r>
            <a:r>
              <a:rPr lang="tr-TR" dirty="0" err="1"/>
              <a:t>instance-based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model-</a:t>
            </a:r>
            <a:r>
              <a:rPr lang="tr-TR" dirty="0" err="1"/>
              <a:t>based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on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In</a:t>
            </a:r>
            <a:r>
              <a:rPr lang="tr-TR" dirty="0"/>
              <a:t> an ML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gather</a:t>
            </a:r>
            <a:r>
              <a:rPr lang="tr-TR" dirty="0"/>
              <a:t> data in a </a:t>
            </a:r>
            <a:r>
              <a:rPr lang="tr-TR" dirty="0" err="1"/>
              <a:t>training</a:t>
            </a:r>
            <a:r>
              <a:rPr lang="tr-TR" dirty="0"/>
              <a:t> set,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feed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is model-</a:t>
            </a:r>
            <a:r>
              <a:rPr lang="tr-TR" dirty="0" err="1"/>
              <a:t>based</a:t>
            </a:r>
            <a:r>
              <a:rPr lang="tr-TR" dirty="0"/>
              <a:t> it </a:t>
            </a:r>
            <a:r>
              <a:rPr lang="tr-TR" dirty="0" err="1"/>
              <a:t>tunes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fit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(</a:t>
            </a:r>
            <a:r>
              <a:rPr lang="tr-TR" dirty="0" err="1"/>
              <a:t>i.e</a:t>
            </a:r>
            <a:r>
              <a:rPr lang="tr-TR" dirty="0"/>
              <a:t>.,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itself</a:t>
            </a:r>
            <a:r>
              <a:rPr lang="tr-TR" dirty="0"/>
              <a:t>),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hopefully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on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</a:t>
            </a:r>
          </a:p>
          <a:p>
            <a:pPr lvl="1" algn="just"/>
            <a:endParaRPr lang="tr-TR" dirty="0"/>
          </a:p>
          <a:p>
            <a:pPr lvl="1"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instance-based</a:t>
            </a:r>
            <a:r>
              <a:rPr lang="tr-TR" dirty="0"/>
              <a:t>, it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learns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generalizes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comparing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similarity</a:t>
            </a:r>
            <a:r>
              <a:rPr lang="tr-TR" dirty="0"/>
              <a:t> </a:t>
            </a:r>
            <a:r>
              <a:rPr lang="tr-TR" dirty="0" err="1"/>
              <a:t>measure</a:t>
            </a:r>
            <a:r>
              <a:rPr lang="tr-TR" dirty="0"/>
              <a:t> </a:t>
            </a:r>
          </a:p>
          <a:p>
            <a:pPr lvl="1"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8331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Stepping</a:t>
            </a:r>
            <a:r>
              <a:rPr lang="tr-TR" dirty="0"/>
              <a:t> </a:t>
            </a:r>
            <a:r>
              <a:rPr lang="tr-TR" dirty="0" err="1"/>
              <a:t>Back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50519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not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is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small</a:t>
            </a:r>
            <a:endParaRPr lang="tr-TR" dirty="0"/>
          </a:p>
          <a:p>
            <a:pPr lvl="1"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is not </a:t>
            </a:r>
            <a:r>
              <a:rPr lang="tr-TR" dirty="0" err="1"/>
              <a:t>representative</a:t>
            </a:r>
            <a:endParaRPr lang="tr-TR" dirty="0"/>
          </a:p>
          <a:p>
            <a:pPr lvl="1"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is </a:t>
            </a:r>
            <a:r>
              <a:rPr lang="tr-TR" dirty="0" err="1"/>
              <a:t>noisy</a:t>
            </a:r>
            <a:endParaRPr lang="tr-TR" dirty="0"/>
          </a:p>
          <a:p>
            <a:pPr lvl="1"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is </a:t>
            </a:r>
            <a:r>
              <a:rPr lang="tr-TR" dirty="0" err="1"/>
              <a:t>polluted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irrelevant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(</a:t>
            </a:r>
            <a:r>
              <a:rPr lang="tr-TR" dirty="0" err="1"/>
              <a:t>garbage</a:t>
            </a:r>
            <a:r>
              <a:rPr lang="tr-TR" dirty="0"/>
              <a:t> in,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)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Your</a:t>
            </a:r>
            <a:r>
              <a:rPr lang="tr-TR" dirty="0"/>
              <a:t> model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neither</a:t>
            </a:r>
            <a:r>
              <a:rPr lang="tr-TR" dirty="0"/>
              <a:t>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(in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underfit</a:t>
            </a:r>
            <a:r>
              <a:rPr lang="tr-TR" dirty="0"/>
              <a:t>) </a:t>
            </a:r>
            <a:r>
              <a:rPr lang="tr-TR" dirty="0" err="1"/>
              <a:t>nor</a:t>
            </a:r>
            <a:r>
              <a:rPr lang="tr-TR" dirty="0"/>
              <a:t> </a:t>
            </a: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(in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it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overfit</a:t>
            </a:r>
            <a:r>
              <a:rPr lang="tr-TR" dirty="0"/>
              <a:t>)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37516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Validating</a:t>
            </a:r>
            <a:r>
              <a:rPr lang="tr-TR" dirty="0"/>
              <a:t> </a:t>
            </a:r>
            <a:endParaRPr lang="tr-TR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data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sets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 err="1"/>
              <a:t>training</a:t>
            </a:r>
            <a:r>
              <a:rPr lang="tr-TR" i="1" dirty="0"/>
              <a:t> set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/>
              <a:t>test set </a:t>
            </a:r>
            <a:endParaRPr lang="tr-TR" dirty="0"/>
          </a:p>
          <a:p>
            <a:pPr algn="just"/>
            <a:r>
              <a:rPr lang="tr-TR" dirty="0"/>
              <a:t>Train </a:t>
            </a:r>
            <a:r>
              <a:rPr lang="tr-TR" dirty="0" err="1"/>
              <a:t>your</a:t>
            </a:r>
            <a:r>
              <a:rPr lang="tr-TR" dirty="0"/>
              <a:t> model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and</a:t>
            </a:r>
            <a:r>
              <a:rPr lang="tr-TR" dirty="0"/>
              <a:t> test it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test set </a:t>
            </a:r>
          </a:p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rate on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i="1" dirty="0" err="1"/>
              <a:t>generalization</a:t>
            </a:r>
            <a:r>
              <a:rPr lang="tr-TR" i="1" dirty="0"/>
              <a:t> </a:t>
            </a:r>
            <a:r>
              <a:rPr lang="tr-TR" i="1" dirty="0" err="1"/>
              <a:t>error</a:t>
            </a:r>
            <a:r>
              <a:rPr lang="tr-TR" i="1" dirty="0"/>
              <a:t> </a:t>
            </a:r>
            <a:r>
              <a:rPr lang="tr-TR" dirty="0"/>
              <a:t>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i="1" dirty="0" err="1"/>
              <a:t>out</a:t>
            </a:r>
            <a:r>
              <a:rPr lang="tr-TR" i="1" dirty="0"/>
              <a:t>-of- </a:t>
            </a:r>
            <a:r>
              <a:rPr lang="tr-TR" i="1" dirty="0" err="1"/>
              <a:t>sample</a:t>
            </a:r>
            <a:r>
              <a:rPr lang="tr-TR" i="1" dirty="0"/>
              <a:t> </a:t>
            </a:r>
            <a:r>
              <a:rPr lang="tr-TR" i="1" dirty="0" err="1"/>
              <a:t>error</a:t>
            </a:r>
            <a:r>
              <a:rPr lang="tr-TR" dirty="0"/>
              <a:t>)</a:t>
            </a:r>
          </a:p>
          <a:p>
            <a:pPr algn="just"/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evaluating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model on </a:t>
            </a:r>
            <a:r>
              <a:rPr lang="tr-TR" dirty="0" err="1"/>
              <a:t>the</a:t>
            </a:r>
            <a:r>
              <a:rPr lang="tr-TR" dirty="0"/>
              <a:t> test set,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an </a:t>
            </a:r>
            <a:r>
              <a:rPr lang="tr-TR" dirty="0" err="1"/>
              <a:t>estimate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tells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how </a:t>
            </a:r>
            <a:r>
              <a:rPr lang="tr-TR" dirty="0" err="1"/>
              <a:t>well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model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on </a:t>
            </a:r>
            <a:r>
              <a:rPr lang="tr-TR" dirty="0" err="1"/>
              <a:t>instances</a:t>
            </a:r>
            <a:r>
              <a:rPr lang="tr-TR" dirty="0"/>
              <a:t> it has </a:t>
            </a:r>
            <a:r>
              <a:rPr lang="tr-TR" dirty="0" err="1"/>
              <a:t>never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80% of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i="1" dirty="0" err="1"/>
              <a:t>hold</a:t>
            </a:r>
            <a:r>
              <a:rPr lang="tr-TR" i="1" dirty="0"/>
              <a:t> </a:t>
            </a:r>
            <a:r>
              <a:rPr lang="tr-TR" i="1" dirty="0" err="1"/>
              <a:t>out</a:t>
            </a:r>
            <a:r>
              <a:rPr lang="tr-TR" i="1" dirty="0"/>
              <a:t> </a:t>
            </a:r>
            <a:r>
              <a:rPr lang="tr-TR" dirty="0"/>
              <a:t>20%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testing</a:t>
            </a:r>
            <a:endParaRPr lang="tr-TR" dirty="0"/>
          </a:p>
          <a:p>
            <a:pPr algn="just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depends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size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: </a:t>
            </a:r>
            <a:r>
              <a:rPr lang="tr-TR" dirty="0" err="1"/>
              <a:t>if</a:t>
            </a:r>
            <a:r>
              <a:rPr lang="tr-TR" dirty="0"/>
              <a:t> it </a:t>
            </a:r>
            <a:r>
              <a:rPr lang="tr-TR" dirty="0" err="1"/>
              <a:t>contains</a:t>
            </a:r>
            <a:r>
              <a:rPr lang="tr-TR" dirty="0"/>
              <a:t> 10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holding </a:t>
            </a:r>
            <a:r>
              <a:rPr lang="tr-TR" dirty="0" err="1"/>
              <a:t>out</a:t>
            </a:r>
            <a:r>
              <a:rPr lang="tr-TR" dirty="0"/>
              <a:t> 1%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test set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100,000 </a:t>
            </a:r>
            <a:r>
              <a:rPr lang="tr-TR" dirty="0" err="1"/>
              <a:t>instances</a:t>
            </a:r>
            <a:r>
              <a:rPr lang="tr-TR" dirty="0"/>
              <a:t>: </a:t>
            </a:r>
            <a:r>
              <a:rPr lang="tr-TR" dirty="0" err="1"/>
              <a:t>that’s</a:t>
            </a:r>
            <a:r>
              <a:rPr lang="tr-TR" dirty="0"/>
              <a:t> </a:t>
            </a:r>
            <a:r>
              <a:rPr lang="tr-TR" dirty="0" err="1"/>
              <a:t>probably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a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estimate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generalization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3923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7115-7DDD-F246-B84A-9062FA2B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Validating</a:t>
            </a:r>
            <a:r>
              <a:rPr lang="tr-TR" dirty="0"/>
              <a:t> </a:t>
            </a:r>
            <a:endParaRPr lang="tr-TR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638E-F89C-B946-ADC9-E5060FC9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50519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is </a:t>
            </a:r>
            <a:r>
              <a:rPr lang="tr-TR" dirty="0" err="1"/>
              <a:t>low</a:t>
            </a:r>
            <a:r>
              <a:rPr lang="tr-TR" dirty="0"/>
              <a:t> (</a:t>
            </a:r>
            <a:r>
              <a:rPr lang="tr-TR" dirty="0" err="1"/>
              <a:t>i.e</a:t>
            </a:r>
            <a:r>
              <a:rPr lang="tr-TR" dirty="0"/>
              <a:t>., </a:t>
            </a:r>
            <a:r>
              <a:rPr lang="tr-TR" dirty="0" err="1"/>
              <a:t>your</a:t>
            </a:r>
            <a:r>
              <a:rPr lang="tr-TR" dirty="0"/>
              <a:t> model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mistakes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set) but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generalization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, it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model is </a:t>
            </a:r>
            <a:r>
              <a:rPr lang="tr-TR" dirty="0" err="1"/>
              <a:t>overfitting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37860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41F-DC9C-BD4D-A61A-144A8669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Hyperparameter</a:t>
            </a:r>
            <a:r>
              <a:rPr lang="tr-TR" dirty="0"/>
              <a:t> </a:t>
            </a:r>
            <a:r>
              <a:rPr lang="tr-TR" dirty="0" err="1"/>
              <a:t>Tuning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Model </a:t>
            </a:r>
            <a:r>
              <a:rPr lang="tr-TR" dirty="0" err="1"/>
              <a:t>Selection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2C4F-62E8-904B-BFEE-34AF1DFE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Suppose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regression</a:t>
            </a:r>
            <a:r>
              <a:rPr lang="tr-TR" dirty="0"/>
              <a:t> problem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, </a:t>
            </a:r>
            <a:r>
              <a:rPr lang="tr-TR" dirty="0" err="1"/>
              <a:t>polynomial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regularization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avoid</a:t>
            </a:r>
            <a:r>
              <a:rPr lang="tr-TR" dirty="0"/>
              <a:t> </a:t>
            </a:r>
            <a:r>
              <a:rPr lang="tr-TR" dirty="0" err="1"/>
              <a:t>overfitting</a:t>
            </a:r>
            <a:endParaRPr lang="tr-TR" dirty="0"/>
          </a:p>
          <a:p>
            <a:endParaRPr lang="tr-TR" dirty="0"/>
          </a:p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(</a:t>
            </a:r>
            <a:r>
              <a:rPr lang="tr-TR" dirty="0" err="1"/>
              <a:t>i.e</a:t>
            </a:r>
            <a:r>
              <a:rPr lang="tr-TR" dirty="0"/>
              <a:t>. optimize)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regularization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(a </a:t>
            </a:r>
            <a:r>
              <a:rPr lang="tr-TR" dirty="0" err="1"/>
              <a:t>hyper-parameter</a:t>
            </a:r>
            <a:r>
              <a:rPr lang="tr-TR" dirty="0"/>
              <a:t>)? </a:t>
            </a:r>
          </a:p>
        </p:txBody>
      </p:sp>
    </p:spTree>
    <p:extLst>
      <p:ext uri="{BB962C8B-B14F-4D97-AF65-F5344CB8AC3E}">
        <p14:creationId xmlns:p14="http://schemas.microsoft.com/office/powerpoint/2010/main" val="23222981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41F-DC9C-BD4D-A61A-144A8669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Hyperparameter</a:t>
            </a:r>
            <a:r>
              <a:rPr lang="tr-TR" dirty="0"/>
              <a:t> </a:t>
            </a:r>
            <a:r>
              <a:rPr lang="tr-TR" dirty="0" err="1"/>
              <a:t>Tuning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Model </a:t>
            </a:r>
            <a:r>
              <a:rPr lang="tr-TR" dirty="0" err="1"/>
              <a:t>Selection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2C4F-62E8-904B-BFEE-34AF1DFE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-TR" dirty="0"/>
              <a:t>Do not optimize it on test set </a:t>
            </a:r>
            <a:r>
              <a:rPr lang="tr-TR" dirty="0" err="1"/>
              <a:t>because</a:t>
            </a:r>
            <a:r>
              <a:rPr lang="tr-TR" dirty="0"/>
              <a:t> on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unseen</a:t>
            </a:r>
            <a:r>
              <a:rPr lang="tr-TR" dirty="0"/>
              <a:t> data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worse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i="1" dirty="0" err="1"/>
              <a:t>holdout</a:t>
            </a:r>
            <a:r>
              <a:rPr lang="tr-TR" i="1" dirty="0"/>
              <a:t> </a:t>
            </a:r>
            <a:r>
              <a:rPr lang="tr-TR" i="1" dirty="0" err="1"/>
              <a:t>validation</a:t>
            </a:r>
            <a:r>
              <a:rPr lang="tr-TR" dirty="0"/>
              <a:t> </a:t>
            </a:r>
          </a:p>
          <a:p>
            <a:pPr lvl="1" algn="just"/>
            <a:r>
              <a:rPr lang="tr-TR" dirty="0"/>
              <a:t>Select a </a:t>
            </a:r>
            <a:r>
              <a:rPr lang="tr-TR" dirty="0" err="1"/>
              <a:t>subset</a:t>
            </a:r>
            <a:r>
              <a:rPr lang="tr-TR" dirty="0"/>
              <a:t> of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randomly</a:t>
            </a:r>
            <a:r>
              <a:rPr lang="tr-TR" dirty="0"/>
              <a:t> as </a:t>
            </a:r>
            <a:r>
              <a:rPr lang="tr-TR" dirty="0" err="1"/>
              <a:t>validation</a:t>
            </a:r>
            <a:r>
              <a:rPr lang="tr-TR" dirty="0"/>
              <a:t> set (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development</a:t>
            </a:r>
            <a:r>
              <a:rPr lang="tr-TR" dirty="0"/>
              <a:t> set </a:t>
            </a:r>
            <a:r>
              <a:rPr lang="tr-TR" dirty="0" err="1"/>
              <a:t>or</a:t>
            </a:r>
            <a:r>
              <a:rPr lang="tr-TR" dirty="0"/>
              <a:t> dev set)</a:t>
            </a:r>
          </a:p>
          <a:p>
            <a:pPr lvl="1" algn="just"/>
            <a:r>
              <a:rPr lang="tr-TR" dirty="0" err="1"/>
              <a:t>The</a:t>
            </a:r>
            <a:r>
              <a:rPr lang="tr-TR" dirty="0"/>
              <a:t> rest </a:t>
            </a:r>
            <a:r>
              <a:rPr lang="tr-TR" dirty="0" err="1"/>
              <a:t>becomes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optimizing</a:t>
            </a:r>
            <a:r>
              <a:rPr lang="tr-TR" dirty="0"/>
              <a:t> </a:t>
            </a:r>
            <a:r>
              <a:rPr lang="tr-TR" dirty="0" err="1"/>
              <a:t>hyper-parameters</a:t>
            </a:r>
            <a:endParaRPr lang="tr-TR" dirty="0"/>
          </a:p>
          <a:p>
            <a:pPr lvl="1" algn="just"/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hyper-parameter</a:t>
            </a:r>
            <a:r>
              <a:rPr lang="tr-TR" dirty="0"/>
              <a:t>(s), </a:t>
            </a:r>
            <a:r>
              <a:rPr lang="tr-TR" dirty="0" err="1"/>
              <a:t>train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on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on </a:t>
            </a:r>
            <a:r>
              <a:rPr lang="tr-TR" dirty="0" err="1"/>
              <a:t>validation</a:t>
            </a:r>
            <a:r>
              <a:rPr lang="tr-TR" dirty="0"/>
              <a:t> set</a:t>
            </a:r>
          </a:p>
          <a:p>
            <a:pPr lvl="1" algn="just"/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particular</a:t>
            </a:r>
            <a:r>
              <a:rPr lang="tr-TR" dirty="0"/>
              <a:t> </a:t>
            </a:r>
            <a:r>
              <a:rPr lang="tr-TR" dirty="0" err="1"/>
              <a:t>hyper-parameter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combination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on </a:t>
            </a:r>
            <a:r>
              <a:rPr lang="tr-TR" dirty="0" err="1"/>
              <a:t>validation</a:t>
            </a:r>
            <a:r>
              <a:rPr lang="tr-TR" dirty="0"/>
              <a:t> set</a:t>
            </a:r>
          </a:p>
          <a:p>
            <a:pPr lvl="1" algn="just"/>
            <a:r>
              <a:rPr lang="tr-TR" dirty="0"/>
              <a:t>Train </a:t>
            </a:r>
            <a:r>
              <a:rPr lang="tr-TR" dirty="0" err="1"/>
              <a:t>the</a:t>
            </a:r>
            <a:r>
              <a:rPr lang="tr-TR" dirty="0"/>
              <a:t> model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(</a:t>
            </a:r>
            <a:r>
              <a:rPr lang="tr-TR" dirty="0" err="1"/>
              <a:t>combination</a:t>
            </a:r>
            <a:r>
              <a:rPr lang="tr-TR" dirty="0"/>
              <a:t> of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set)</a:t>
            </a:r>
          </a:p>
          <a:p>
            <a:pPr lvl="1" algn="just"/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performance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model on test set (</a:t>
            </a:r>
            <a:r>
              <a:rPr lang="tr-TR" dirty="0" err="1"/>
              <a:t>estimate</a:t>
            </a:r>
            <a:r>
              <a:rPr lang="tr-TR" dirty="0"/>
              <a:t> of </a:t>
            </a:r>
            <a:r>
              <a:rPr lang="tr-TR" dirty="0" err="1"/>
              <a:t>generalization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)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optimum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hyper-parameters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on </a:t>
            </a:r>
            <a:r>
              <a:rPr lang="tr-TR" dirty="0" err="1"/>
              <a:t>validation</a:t>
            </a:r>
            <a:r>
              <a:rPr lang="tr-TR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10444036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42AD45-0EAA-9342-914E-EEB291FAB86B}"/>
              </a:ext>
            </a:extLst>
          </p:cNvPr>
          <p:cNvSpPr/>
          <p:nvPr/>
        </p:nvSpPr>
        <p:spPr>
          <a:xfrm>
            <a:off x="2533338" y="1184224"/>
            <a:ext cx="6865495" cy="101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580D-0B9C-EE4F-B4E2-BE99F3B4B83D}"/>
              </a:ext>
            </a:extLst>
          </p:cNvPr>
          <p:cNvSpPr/>
          <p:nvPr/>
        </p:nvSpPr>
        <p:spPr>
          <a:xfrm>
            <a:off x="2533337" y="2852603"/>
            <a:ext cx="4950305" cy="101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7228B-A793-B74C-A6E8-78F3082DC109}"/>
              </a:ext>
            </a:extLst>
          </p:cNvPr>
          <p:cNvSpPr/>
          <p:nvPr/>
        </p:nvSpPr>
        <p:spPr>
          <a:xfrm>
            <a:off x="7483642" y="2852602"/>
            <a:ext cx="1915191" cy="101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01A42-AAFD-F446-8109-0FF08D4BF83B}"/>
              </a:ext>
            </a:extLst>
          </p:cNvPr>
          <p:cNvSpPr/>
          <p:nvPr/>
        </p:nvSpPr>
        <p:spPr>
          <a:xfrm>
            <a:off x="2533337" y="4520980"/>
            <a:ext cx="3169632" cy="101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3274E-CC6C-3B40-A813-103181646F87}"/>
              </a:ext>
            </a:extLst>
          </p:cNvPr>
          <p:cNvSpPr/>
          <p:nvPr/>
        </p:nvSpPr>
        <p:spPr>
          <a:xfrm>
            <a:off x="5702969" y="4520980"/>
            <a:ext cx="1780673" cy="101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 err="1">
                <a:solidFill>
                  <a:schemeClr val="tx1"/>
                </a:solidFill>
              </a:rPr>
              <a:t>Validation</a:t>
            </a:r>
            <a:r>
              <a:rPr lang="tr-TR" sz="2500" dirty="0">
                <a:solidFill>
                  <a:schemeClr val="tx1"/>
                </a:solidFill>
              </a:rPr>
              <a:t>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E1427-74BF-A84D-9B74-3F4B84A09E9F}"/>
              </a:ext>
            </a:extLst>
          </p:cNvPr>
          <p:cNvSpPr/>
          <p:nvPr/>
        </p:nvSpPr>
        <p:spPr>
          <a:xfrm>
            <a:off x="7483642" y="4520979"/>
            <a:ext cx="1915191" cy="101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38952017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41F-DC9C-BD4D-A61A-144A8669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Hyperparameter</a:t>
            </a:r>
            <a:r>
              <a:rPr lang="tr-TR" dirty="0"/>
              <a:t> </a:t>
            </a:r>
            <a:r>
              <a:rPr lang="tr-TR" dirty="0" err="1"/>
              <a:t>Tuning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Model </a:t>
            </a:r>
            <a:r>
              <a:rPr lang="tr-TR" dirty="0" err="1"/>
              <a:t>Selection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2C4F-62E8-904B-BFEE-34AF1DFE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set is </a:t>
            </a:r>
            <a:r>
              <a:rPr lang="tr-TR" dirty="0" err="1"/>
              <a:t>small</a:t>
            </a:r>
            <a:r>
              <a:rPr lang="tr-TR" dirty="0"/>
              <a:t>, model </a:t>
            </a:r>
            <a:r>
              <a:rPr lang="tr-TR" dirty="0" err="1"/>
              <a:t>evaluations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imprecise</a:t>
            </a:r>
            <a:endParaRPr lang="tr-TR" dirty="0"/>
          </a:p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size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set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small</a:t>
            </a:r>
            <a:endParaRPr lang="tr-TR" dirty="0"/>
          </a:p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one</a:t>
            </a:r>
            <a:r>
              <a:rPr lang="tr-TR" dirty="0"/>
              <a:t> can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cross-validation</a:t>
            </a:r>
            <a:r>
              <a:rPr lang="tr-TR" dirty="0"/>
              <a:t> on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to</a:t>
            </a:r>
            <a:r>
              <a:rPr lang="tr-TR" dirty="0"/>
              <a:t> optimize </a:t>
            </a:r>
            <a:r>
              <a:rPr lang="tr-TR" dirty="0" err="1"/>
              <a:t>hyper-parameters</a:t>
            </a:r>
            <a:endParaRPr lang="tr-TR" dirty="0"/>
          </a:p>
          <a:p>
            <a:pPr algn="just"/>
            <a:r>
              <a:rPr lang="tr-TR" dirty="0"/>
              <a:t>Cross-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accurate</a:t>
            </a:r>
            <a:r>
              <a:rPr lang="tr-TR" dirty="0"/>
              <a:t> </a:t>
            </a:r>
            <a:r>
              <a:rPr lang="tr-TR" dirty="0" err="1"/>
              <a:t>measure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model’s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as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set (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set is </a:t>
            </a:r>
            <a:r>
              <a:rPr lang="tr-TR" dirty="0" err="1"/>
              <a:t>small</a:t>
            </a:r>
            <a:r>
              <a:rPr lang="tr-TR" dirty="0"/>
              <a:t>)</a:t>
            </a:r>
          </a:p>
          <a:p>
            <a:pPr algn="just"/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cross-validation</a:t>
            </a:r>
            <a:r>
              <a:rPr lang="tr-TR" dirty="0"/>
              <a:t> is </a:t>
            </a:r>
            <a:r>
              <a:rPr lang="tr-TR" dirty="0" err="1"/>
              <a:t>higher</a:t>
            </a:r>
            <a:r>
              <a:rPr lang="tr-TR" dirty="0"/>
              <a:t> as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40951941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CD3E0B-E7FB-6C41-BA45-88CE9F3A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6" y="1289155"/>
            <a:ext cx="7942354" cy="4770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0B2329-BA5E-DF47-8833-6ABD6E74F3E3}"/>
              </a:ext>
            </a:extLst>
          </p:cNvPr>
          <p:cNvSpPr txBox="1"/>
          <p:nvPr/>
        </p:nvSpPr>
        <p:spPr>
          <a:xfrm>
            <a:off x="3897443" y="6160957"/>
            <a:ext cx="42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Cross-</a:t>
            </a:r>
            <a:r>
              <a:rPr lang="tr-TR" dirty="0" err="1"/>
              <a:t>validation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59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AC0E-7A48-E54E-8BB2-1D447D2B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CEE5-5451-4548-B206-9F16CD9B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5054"/>
            <a:ext cx="10515600" cy="212749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Machine </a:t>
            </a:r>
            <a:r>
              <a:rPr lang="tr-TR" dirty="0" err="1"/>
              <a:t>learning</a:t>
            </a:r>
            <a:r>
              <a:rPr lang="tr-TR" dirty="0"/>
              <a:t> can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humans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learn</a:t>
            </a:r>
            <a:endParaRPr lang="tr-TR" dirty="0"/>
          </a:p>
          <a:p>
            <a:pPr algn="just"/>
            <a:r>
              <a:rPr lang="tr-TR" dirty="0"/>
              <a:t>ML </a:t>
            </a:r>
            <a:r>
              <a:rPr lang="tr-TR" dirty="0" err="1"/>
              <a:t>algorithms</a:t>
            </a:r>
            <a:r>
              <a:rPr lang="tr-TR" dirty="0"/>
              <a:t> can be </a:t>
            </a:r>
            <a:r>
              <a:rPr lang="tr-TR" dirty="0" err="1"/>
              <a:t>inspected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on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spam</a:t>
            </a:r>
            <a:r>
              <a:rPr lang="tr-TR" dirty="0"/>
              <a:t>, it can </a:t>
            </a:r>
            <a:r>
              <a:rPr lang="tr-TR" dirty="0" err="1"/>
              <a:t>easily</a:t>
            </a:r>
            <a:r>
              <a:rPr lang="tr-TR" dirty="0"/>
              <a:t> be </a:t>
            </a:r>
            <a:r>
              <a:rPr lang="tr-TR" dirty="0" err="1"/>
              <a:t>inspected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reveal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combinations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</a:t>
            </a:r>
            <a:r>
              <a:rPr lang="tr-TR" dirty="0" err="1"/>
              <a:t>believes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predictors</a:t>
            </a:r>
            <a:r>
              <a:rPr lang="tr-TR" dirty="0"/>
              <a:t> of </a:t>
            </a:r>
            <a:r>
              <a:rPr lang="tr-TR" dirty="0" err="1"/>
              <a:t>spam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Sometimes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reveal</a:t>
            </a:r>
            <a:r>
              <a:rPr lang="tr-TR" dirty="0"/>
              <a:t> </a:t>
            </a:r>
            <a:r>
              <a:rPr lang="tr-TR" dirty="0" err="1"/>
              <a:t>unsuspected</a:t>
            </a:r>
            <a:r>
              <a:rPr lang="tr-TR" dirty="0"/>
              <a:t> </a:t>
            </a:r>
            <a:r>
              <a:rPr lang="tr-TR" dirty="0" err="1"/>
              <a:t>correlations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trends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thereby</a:t>
            </a:r>
            <a:r>
              <a:rPr lang="tr-TR" dirty="0"/>
              <a:t>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understanding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problem </a:t>
            </a:r>
          </a:p>
          <a:p>
            <a:pPr algn="just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0C969-1F9C-9E4B-A438-92810EF1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644" y="3732551"/>
            <a:ext cx="6396710" cy="31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633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41F-DC9C-BD4D-A61A-144A8669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Hyperparameter</a:t>
            </a:r>
            <a:r>
              <a:rPr lang="tr-TR" dirty="0"/>
              <a:t> </a:t>
            </a:r>
            <a:r>
              <a:rPr lang="tr-TR" dirty="0" err="1"/>
              <a:t>Tuning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Model </a:t>
            </a:r>
            <a:r>
              <a:rPr lang="tr-TR" dirty="0" err="1"/>
              <a:t>Selection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2C4F-62E8-904B-BFEE-34AF1DFE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Training set, </a:t>
            </a:r>
            <a:r>
              <a:rPr lang="tr-TR" dirty="0" err="1"/>
              <a:t>validation</a:t>
            </a:r>
            <a:r>
              <a:rPr lang="tr-TR" dirty="0"/>
              <a:t> set, test set</a:t>
            </a:r>
          </a:p>
          <a:p>
            <a:r>
              <a:rPr lang="tr-TR" dirty="0"/>
              <a:t>Training set (</a:t>
            </a:r>
            <a:r>
              <a:rPr lang="tr-TR" dirty="0" err="1"/>
              <a:t>cross-validation</a:t>
            </a:r>
            <a:r>
              <a:rPr lang="tr-TR" dirty="0"/>
              <a:t>), test set</a:t>
            </a:r>
          </a:p>
        </p:txBody>
      </p:sp>
    </p:spTree>
    <p:extLst>
      <p:ext uri="{BB962C8B-B14F-4D97-AF65-F5344CB8AC3E}">
        <p14:creationId xmlns:p14="http://schemas.microsoft.com/office/powerpoint/2010/main" val="2882272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41F-DC9C-BD4D-A61A-144A8669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Mismatch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2C4F-62E8-904B-BFEE-34AF1DFE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96079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Data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goes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,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test set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representative</a:t>
            </a:r>
            <a:endParaRPr lang="tr-TR" dirty="0"/>
          </a:p>
          <a:p>
            <a:pPr algn="just"/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mobile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pictures</a:t>
            </a:r>
            <a:r>
              <a:rPr lang="tr-TR" dirty="0"/>
              <a:t> of </a:t>
            </a:r>
            <a:r>
              <a:rPr lang="tr-TR" dirty="0" err="1"/>
              <a:t>flowers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automatically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species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Suppose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set </a:t>
            </a:r>
            <a:r>
              <a:rPr lang="tr-TR" dirty="0" err="1"/>
              <a:t>performance</a:t>
            </a:r>
            <a:r>
              <a:rPr lang="tr-TR" dirty="0"/>
              <a:t> is </a:t>
            </a:r>
            <a:r>
              <a:rPr lang="tr-TR" dirty="0" err="1"/>
              <a:t>low</a:t>
            </a:r>
            <a:endParaRPr lang="tr-TR" dirty="0"/>
          </a:p>
          <a:p>
            <a:pPr lvl="1" algn="just"/>
            <a:r>
              <a:rPr lang="tr-TR" dirty="0" err="1"/>
              <a:t>Overfitting</a:t>
            </a:r>
            <a:endParaRPr lang="tr-TR" dirty="0"/>
          </a:p>
          <a:p>
            <a:pPr lvl="1" algn="just"/>
            <a:r>
              <a:rPr lang="tr-TR" dirty="0" err="1"/>
              <a:t>Mismatch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web </a:t>
            </a:r>
            <a:r>
              <a:rPr lang="tr-TR" dirty="0" err="1"/>
              <a:t>and</a:t>
            </a:r>
            <a:r>
              <a:rPr lang="tr-TR" dirty="0"/>
              <a:t> mobile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pictures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4C602-914C-8449-8149-4788DBB9FFFB}"/>
              </a:ext>
            </a:extLst>
          </p:cNvPr>
          <p:cNvSpPr/>
          <p:nvPr/>
        </p:nvSpPr>
        <p:spPr>
          <a:xfrm>
            <a:off x="838200" y="5221707"/>
            <a:ext cx="4792580" cy="1257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Training set</a:t>
            </a:r>
          </a:p>
          <a:p>
            <a:pPr algn="ctr"/>
            <a:r>
              <a:rPr lang="tr-TR" sz="2500" dirty="0">
                <a:solidFill>
                  <a:schemeClr val="tx1"/>
                </a:solidFill>
              </a:rPr>
              <a:t>(</a:t>
            </a:r>
            <a:r>
              <a:rPr lang="tr-TR" sz="2500" dirty="0" err="1">
                <a:solidFill>
                  <a:schemeClr val="tx1"/>
                </a:solidFill>
              </a:rPr>
              <a:t>millions</a:t>
            </a:r>
            <a:r>
              <a:rPr lang="tr-TR" sz="2500" dirty="0">
                <a:solidFill>
                  <a:schemeClr val="tx1"/>
                </a:solidFill>
              </a:rPr>
              <a:t> of </a:t>
            </a:r>
            <a:r>
              <a:rPr lang="tr-TR" sz="2500" dirty="0" err="1">
                <a:solidFill>
                  <a:schemeClr val="tx1"/>
                </a:solidFill>
              </a:rPr>
              <a:t>pictures</a:t>
            </a:r>
            <a:r>
              <a:rPr lang="tr-TR" sz="2500" dirty="0">
                <a:solidFill>
                  <a:schemeClr val="tx1"/>
                </a:solidFill>
              </a:rPr>
              <a:t> </a:t>
            </a:r>
            <a:r>
              <a:rPr lang="tr-TR" sz="2500" dirty="0" err="1">
                <a:solidFill>
                  <a:schemeClr val="tx1"/>
                </a:solidFill>
              </a:rPr>
              <a:t>from</a:t>
            </a:r>
            <a:r>
              <a:rPr lang="tr-TR" sz="2500" dirty="0">
                <a:solidFill>
                  <a:schemeClr val="tx1"/>
                </a:solidFill>
              </a:rPr>
              <a:t> web)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4261B-AC02-DF4F-BBE0-50E093C3A299}"/>
              </a:ext>
            </a:extLst>
          </p:cNvPr>
          <p:cNvSpPr/>
          <p:nvPr/>
        </p:nvSpPr>
        <p:spPr>
          <a:xfrm>
            <a:off x="5630781" y="5221706"/>
            <a:ext cx="3176336" cy="1257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 err="1">
                <a:solidFill>
                  <a:schemeClr val="tx1"/>
                </a:solidFill>
              </a:rPr>
              <a:t>Validation</a:t>
            </a:r>
            <a:r>
              <a:rPr lang="tr-TR" sz="2500" dirty="0">
                <a:solidFill>
                  <a:schemeClr val="tx1"/>
                </a:solidFill>
              </a:rPr>
              <a:t> set</a:t>
            </a:r>
          </a:p>
          <a:p>
            <a:pPr algn="ctr"/>
            <a:r>
              <a:rPr lang="tr-TR" sz="2500" dirty="0">
                <a:solidFill>
                  <a:schemeClr val="tx1"/>
                </a:solidFill>
              </a:rPr>
              <a:t>(5000 </a:t>
            </a:r>
            <a:r>
              <a:rPr lang="tr-TR" sz="2500" dirty="0" err="1">
                <a:solidFill>
                  <a:schemeClr val="tx1"/>
                </a:solidFill>
              </a:rPr>
              <a:t>pictures</a:t>
            </a:r>
            <a:r>
              <a:rPr lang="tr-TR" sz="2500" dirty="0">
                <a:solidFill>
                  <a:schemeClr val="tx1"/>
                </a:solidFill>
              </a:rPr>
              <a:t> </a:t>
            </a:r>
            <a:r>
              <a:rPr lang="tr-TR" sz="2500" dirty="0" err="1">
                <a:solidFill>
                  <a:schemeClr val="tx1"/>
                </a:solidFill>
              </a:rPr>
              <a:t>from</a:t>
            </a:r>
            <a:r>
              <a:rPr lang="tr-TR" sz="2500" dirty="0">
                <a:solidFill>
                  <a:schemeClr val="tx1"/>
                </a:solidFill>
              </a:rPr>
              <a:t> mobile </a:t>
            </a:r>
            <a:r>
              <a:rPr lang="tr-TR" sz="2500" dirty="0" err="1">
                <a:solidFill>
                  <a:schemeClr val="tx1"/>
                </a:solidFill>
              </a:rPr>
              <a:t>app</a:t>
            </a:r>
            <a:r>
              <a:rPr lang="tr-TR" sz="2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02051-167B-DC4A-9733-5CABC8F57611}"/>
              </a:ext>
            </a:extLst>
          </p:cNvPr>
          <p:cNvSpPr/>
          <p:nvPr/>
        </p:nvSpPr>
        <p:spPr>
          <a:xfrm>
            <a:off x="8807117" y="5221706"/>
            <a:ext cx="2546683" cy="1257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Test set</a:t>
            </a:r>
          </a:p>
          <a:p>
            <a:pPr algn="ctr"/>
            <a:r>
              <a:rPr lang="tr-TR" sz="2500" dirty="0">
                <a:solidFill>
                  <a:schemeClr val="tx1"/>
                </a:solidFill>
              </a:rPr>
              <a:t>(5000 </a:t>
            </a:r>
            <a:r>
              <a:rPr lang="tr-TR" sz="2500" dirty="0" err="1">
                <a:solidFill>
                  <a:schemeClr val="tx1"/>
                </a:solidFill>
              </a:rPr>
              <a:t>pictures</a:t>
            </a:r>
            <a:r>
              <a:rPr lang="tr-TR" sz="2500" dirty="0">
                <a:solidFill>
                  <a:schemeClr val="tx1"/>
                </a:solidFill>
              </a:rPr>
              <a:t> </a:t>
            </a:r>
            <a:r>
              <a:rPr lang="tr-TR" sz="2500" dirty="0" err="1">
                <a:solidFill>
                  <a:schemeClr val="tx1"/>
                </a:solidFill>
              </a:rPr>
              <a:t>from</a:t>
            </a:r>
            <a:r>
              <a:rPr lang="tr-TR" sz="2500" dirty="0">
                <a:solidFill>
                  <a:schemeClr val="tx1"/>
                </a:solidFill>
              </a:rPr>
              <a:t> mobile </a:t>
            </a:r>
            <a:r>
              <a:rPr lang="tr-TR" sz="2500" dirty="0" err="1">
                <a:solidFill>
                  <a:schemeClr val="tx1"/>
                </a:solidFill>
              </a:rPr>
              <a:t>app</a:t>
            </a:r>
            <a:r>
              <a:rPr lang="tr-TR" sz="25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86792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41F-DC9C-BD4D-A61A-144A8669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Mismatch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2C4F-62E8-904B-BFEE-34AF1DFE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3314449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Select a </a:t>
            </a:r>
            <a:r>
              <a:rPr lang="tr-TR" dirty="0" err="1"/>
              <a:t>subset</a:t>
            </a:r>
            <a:r>
              <a:rPr lang="tr-TR" dirty="0"/>
              <a:t> of </a:t>
            </a:r>
            <a:r>
              <a:rPr lang="tr-TR" dirty="0" err="1"/>
              <a:t>training</a:t>
            </a:r>
            <a:r>
              <a:rPr lang="tr-TR" dirty="0"/>
              <a:t> set as </a:t>
            </a:r>
            <a:r>
              <a:rPr lang="tr-TR" dirty="0" err="1"/>
              <a:t>train</a:t>
            </a:r>
            <a:r>
              <a:rPr lang="tr-TR" dirty="0"/>
              <a:t>-dev set</a:t>
            </a:r>
          </a:p>
          <a:p>
            <a:pPr algn="just"/>
            <a:r>
              <a:rPr lang="tr-TR" dirty="0"/>
              <a:t>Train on </a:t>
            </a:r>
            <a:r>
              <a:rPr lang="tr-TR" dirty="0" err="1"/>
              <a:t>training</a:t>
            </a:r>
            <a:r>
              <a:rPr lang="tr-TR" dirty="0"/>
              <a:t> set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evaluat</a:t>
            </a:r>
            <a:r>
              <a:rPr lang="tr-TR" dirty="0"/>
              <a:t> on </a:t>
            </a:r>
            <a:r>
              <a:rPr lang="tr-TR" dirty="0" err="1"/>
              <a:t>train</a:t>
            </a:r>
            <a:r>
              <a:rPr lang="tr-TR" dirty="0"/>
              <a:t>-dev set</a:t>
            </a:r>
          </a:p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on </a:t>
            </a:r>
            <a:r>
              <a:rPr lang="tr-TR" dirty="0" err="1"/>
              <a:t>train</a:t>
            </a:r>
            <a:r>
              <a:rPr lang="tr-TR" dirty="0"/>
              <a:t>-dev set is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overfitting</a:t>
            </a:r>
            <a:endParaRPr lang="tr-TR" dirty="0"/>
          </a:p>
          <a:p>
            <a:pPr lvl="1" algn="just"/>
            <a:r>
              <a:rPr lang="tr-TR" dirty="0" err="1"/>
              <a:t>Simplify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regularize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model,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data, </a:t>
            </a:r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data</a:t>
            </a:r>
          </a:p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on </a:t>
            </a:r>
            <a:r>
              <a:rPr lang="tr-TR" dirty="0" err="1"/>
              <a:t>train</a:t>
            </a:r>
            <a:r>
              <a:rPr lang="tr-TR" dirty="0"/>
              <a:t>-dev set is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 is </a:t>
            </a:r>
            <a:r>
              <a:rPr lang="tr-TR" dirty="0" err="1"/>
              <a:t>caused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data </a:t>
            </a:r>
            <a:r>
              <a:rPr lang="tr-TR" dirty="0" err="1"/>
              <a:t>mismatch</a:t>
            </a:r>
            <a:endParaRPr lang="tr-TR" dirty="0"/>
          </a:p>
          <a:p>
            <a:pPr lvl="1" algn="just"/>
            <a:r>
              <a:rPr lang="tr-TR" dirty="0" err="1"/>
              <a:t>Preprocess</a:t>
            </a:r>
            <a:r>
              <a:rPr lang="tr-TR" dirty="0"/>
              <a:t> web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mobile </a:t>
            </a:r>
            <a:r>
              <a:rPr lang="tr-TR" dirty="0" err="1"/>
              <a:t>app</a:t>
            </a:r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4C602-914C-8449-8149-4788DBB9FFFB}"/>
              </a:ext>
            </a:extLst>
          </p:cNvPr>
          <p:cNvSpPr/>
          <p:nvPr/>
        </p:nvSpPr>
        <p:spPr>
          <a:xfrm>
            <a:off x="838200" y="5005139"/>
            <a:ext cx="4190998" cy="1627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Training set</a:t>
            </a:r>
          </a:p>
          <a:p>
            <a:pPr algn="ctr"/>
            <a:r>
              <a:rPr lang="tr-TR" sz="2500" dirty="0">
                <a:solidFill>
                  <a:schemeClr val="tx1"/>
                </a:solidFill>
              </a:rPr>
              <a:t>(</a:t>
            </a:r>
            <a:r>
              <a:rPr lang="tr-TR" sz="2500" dirty="0" err="1">
                <a:solidFill>
                  <a:schemeClr val="tx1"/>
                </a:solidFill>
              </a:rPr>
              <a:t>millions</a:t>
            </a:r>
            <a:r>
              <a:rPr lang="tr-TR" sz="2500" dirty="0">
                <a:solidFill>
                  <a:schemeClr val="tx1"/>
                </a:solidFill>
              </a:rPr>
              <a:t> of </a:t>
            </a:r>
            <a:r>
              <a:rPr lang="tr-TR" sz="2500" dirty="0" err="1">
                <a:solidFill>
                  <a:schemeClr val="tx1"/>
                </a:solidFill>
              </a:rPr>
              <a:t>pictures</a:t>
            </a:r>
            <a:r>
              <a:rPr lang="tr-TR" sz="2500" dirty="0">
                <a:solidFill>
                  <a:schemeClr val="tx1"/>
                </a:solidFill>
              </a:rPr>
              <a:t> </a:t>
            </a:r>
            <a:r>
              <a:rPr lang="tr-TR" sz="2500" dirty="0" err="1">
                <a:solidFill>
                  <a:schemeClr val="tx1"/>
                </a:solidFill>
              </a:rPr>
              <a:t>from</a:t>
            </a:r>
            <a:r>
              <a:rPr lang="tr-TR" sz="2500" dirty="0">
                <a:solidFill>
                  <a:schemeClr val="tx1"/>
                </a:solidFill>
              </a:rPr>
              <a:t> web)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4261B-AC02-DF4F-BBE0-50E093C3A299}"/>
              </a:ext>
            </a:extLst>
          </p:cNvPr>
          <p:cNvSpPr/>
          <p:nvPr/>
        </p:nvSpPr>
        <p:spPr>
          <a:xfrm>
            <a:off x="6906124" y="5005138"/>
            <a:ext cx="2286001" cy="162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 err="1">
                <a:solidFill>
                  <a:schemeClr val="tx1"/>
                </a:solidFill>
              </a:rPr>
              <a:t>Validation</a:t>
            </a:r>
            <a:r>
              <a:rPr lang="tr-TR" sz="2500" dirty="0">
                <a:solidFill>
                  <a:schemeClr val="tx1"/>
                </a:solidFill>
              </a:rPr>
              <a:t> set</a:t>
            </a:r>
          </a:p>
          <a:p>
            <a:pPr algn="ctr"/>
            <a:r>
              <a:rPr lang="tr-TR" sz="2500" dirty="0">
                <a:solidFill>
                  <a:schemeClr val="tx1"/>
                </a:solidFill>
              </a:rPr>
              <a:t>(5000 </a:t>
            </a:r>
            <a:r>
              <a:rPr lang="tr-TR" sz="2500" dirty="0" err="1">
                <a:solidFill>
                  <a:schemeClr val="tx1"/>
                </a:solidFill>
              </a:rPr>
              <a:t>pictures</a:t>
            </a:r>
            <a:r>
              <a:rPr lang="tr-TR" sz="2500" dirty="0">
                <a:solidFill>
                  <a:schemeClr val="tx1"/>
                </a:solidFill>
              </a:rPr>
              <a:t> </a:t>
            </a:r>
            <a:r>
              <a:rPr lang="tr-TR" sz="2500" dirty="0" err="1">
                <a:solidFill>
                  <a:schemeClr val="tx1"/>
                </a:solidFill>
              </a:rPr>
              <a:t>from</a:t>
            </a:r>
            <a:r>
              <a:rPr lang="tr-TR" sz="2500" dirty="0">
                <a:solidFill>
                  <a:schemeClr val="tx1"/>
                </a:solidFill>
              </a:rPr>
              <a:t> mobile </a:t>
            </a:r>
            <a:r>
              <a:rPr lang="tr-TR" sz="2500" dirty="0" err="1">
                <a:solidFill>
                  <a:schemeClr val="tx1"/>
                </a:solidFill>
              </a:rPr>
              <a:t>app</a:t>
            </a:r>
            <a:r>
              <a:rPr lang="tr-TR" sz="2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02051-167B-DC4A-9733-5CABC8F57611}"/>
              </a:ext>
            </a:extLst>
          </p:cNvPr>
          <p:cNvSpPr/>
          <p:nvPr/>
        </p:nvSpPr>
        <p:spPr>
          <a:xfrm>
            <a:off x="9192125" y="5005138"/>
            <a:ext cx="2161675" cy="162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Test set</a:t>
            </a:r>
          </a:p>
          <a:p>
            <a:pPr algn="ctr"/>
            <a:r>
              <a:rPr lang="tr-TR" sz="2500" dirty="0">
                <a:solidFill>
                  <a:schemeClr val="tx1"/>
                </a:solidFill>
              </a:rPr>
              <a:t>(5000 </a:t>
            </a:r>
            <a:r>
              <a:rPr lang="tr-TR" sz="2500" dirty="0" err="1">
                <a:solidFill>
                  <a:schemeClr val="tx1"/>
                </a:solidFill>
              </a:rPr>
              <a:t>pictures</a:t>
            </a:r>
            <a:r>
              <a:rPr lang="tr-TR" sz="2500" dirty="0">
                <a:solidFill>
                  <a:schemeClr val="tx1"/>
                </a:solidFill>
              </a:rPr>
              <a:t> </a:t>
            </a:r>
            <a:r>
              <a:rPr lang="tr-TR" sz="2500" dirty="0" err="1">
                <a:solidFill>
                  <a:schemeClr val="tx1"/>
                </a:solidFill>
              </a:rPr>
              <a:t>from</a:t>
            </a:r>
            <a:r>
              <a:rPr lang="tr-TR" sz="2500" dirty="0">
                <a:solidFill>
                  <a:schemeClr val="tx1"/>
                </a:solidFill>
              </a:rPr>
              <a:t> mobile </a:t>
            </a:r>
            <a:r>
              <a:rPr lang="tr-TR" sz="2500" dirty="0" err="1">
                <a:solidFill>
                  <a:schemeClr val="tx1"/>
                </a:solidFill>
              </a:rPr>
              <a:t>app</a:t>
            </a:r>
            <a:r>
              <a:rPr lang="tr-TR" sz="2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69E5-BB0B-4246-A5AF-7594D022A962}"/>
              </a:ext>
            </a:extLst>
          </p:cNvPr>
          <p:cNvSpPr/>
          <p:nvPr/>
        </p:nvSpPr>
        <p:spPr>
          <a:xfrm>
            <a:off x="5029198" y="5005138"/>
            <a:ext cx="1876926" cy="162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Train-dev set</a:t>
            </a:r>
          </a:p>
          <a:p>
            <a:pPr algn="ctr"/>
            <a:r>
              <a:rPr lang="tr-TR" sz="2500" dirty="0">
                <a:solidFill>
                  <a:schemeClr val="tx1"/>
                </a:solidFill>
              </a:rPr>
              <a:t>(</a:t>
            </a:r>
            <a:r>
              <a:rPr lang="tr-TR" sz="2500" dirty="0" err="1">
                <a:solidFill>
                  <a:schemeClr val="tx1"/>
                </a:solidFill>
              </a:rPr>
              <a:t>pictures</a:t>
            </a:r>
            <a:r>
              <a:rPr lang="tr-TR" sz="2500" dirty="0">
                <a:solidFill>
                  <a:schemeClr val="tx1"/>
                </a:solidFill>
              </a:rPr>
              <a:t> </a:t>
            </a:r>
            <a:r>
              <a:rPr lang="tr-TR" sz="2500" dirty="0" err="1">
                <a:solidFill>
                  <a:schemeClr val="tx1"/>
                </a:solidFill>
              </a:rPr>
              <a:t>from</a:t>
            </a:r>
            <a:r>
              <a:rPr lang="tr-TR" sz="2500" dirty="0">
                <a:solidFill>
                  <a:schemeClr val="tx1"/>
                </a:solidFill>
              </a:rPr>
              <a:t> web)</a:t>
            </a:r>
          </a:p>
        </p:txBody>
      </p:sp>
    </p:spTree>
    <p:extLst>
      <p:ext uri="{BB962C8B-B14F-4D97-AF65-F5344CB8AC3E}">
        <p14:creationId xmlns:p14="http://schemas.microsoft.com/office/powerpoint/2010/main" val="9384140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41F-DC9C-BD4D-A61A-144A8669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Lunch</a:t>
            </a:r>
            <a:r>
              <a:rPr lang="tr-TR" dirty="0"/>
              <a:t> </a:t>
            </a:r>
            <a:r>
              <a:rPr lang="tr-TR" dirty="0" err="1"/>
              <a:t>Theorem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2C4F-62E8-904B-BFEE-34AF1DFE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assumptions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reason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prefer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model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model can be a </a:t>
            </a:r>
            <a:r>
              <a:rPr lang="tr-TR" dirty="0" err="1"/>
              <a:t>linear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others</a:t>
            </a:r>
            <a:r>
              <a:rPr lang="tr-TR" dirty="0"/>
              <a:t> it </a:t>
            </a:r>
            <a:r>
              <a:rPr lang="tr-TR" dirty="0" err="1"/>
              <a:t>may</a:t>
            </a:r>
            <a:r>
              <a:rPr lang="tr-TR" dirty="0"/>
              <a:t> be a </a:t>
            </a:r>
            <a:r>
              <a:rPr lang="tr-TR" dirty="0" err="1"/>
              <a:t>neural</a:t>
            </a:r>
            <a:r>
              <a:rPr lang="tr-TR" dirty="0"/>
              <a:t> network</a:t>
            </a:r>
          </a:p>
          <a:p>
            <a:pPr algn="just"/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model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i="1" dirty="0"/>
              <a:t>a </a:t>
            </a:r>
            <a:r>
              <a:rPr lang="tr-TR" i="1" dirty="0" err="1"/>
              <a:t>priori</a:t>
            </a:r>
            <a:r>
              <a:rPr lang="tr-TR" i="1" dirty="0"/>
              <a:t> </a:t>
            </a:r>
            <a:r>
              <a:rPr lang="tr-TR" dirty="0" err="1"/>
              <a:t>guaranteed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sure </a:t>
            </a:r>
            <a:r>
              <a:rPr lang="tr-TR" dirty="0" err="1"/>
              <a:t>which</a:t>
            </a:r>
            <a:r>
              <a:rPr lang="tr-TR" dirty="0"/>
              <a:t> model is </a:t>
            </a:r>
            <a:r>
              <a:rPr lang="tr-TR" dirty="0" err="1"/>
              <a:t>best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(not </a:t>
            </a:r>
            <a:r>
              <a:rPr lang="tr-TR" dirty="0" err="1"/>
              <a:t>practical</a:t>
            </a:r>
            <a:r>
              <a:rPr lang="tr-TR" dirty="0"/>
              <a:t>)</a:t>
            </a:r>
          </a:p>
          <a:p>
            <a:pPr algn="just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reasonable</a:t>
            </a:r>
            <a:r>
              <a:rPr lang="tr-TR" dirty="0"/>
              <a:t> </a:t>
            </a:r>
            <a:r>
              <a:rPr lang="tr-TR" dirty="0" err="1"/>
              <a:t>assumptions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reasonable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pPr lvl="1"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of </a:t>
            </a:r>
            <a:r>
              <a:rPr lang="tr-TR" dirty="0" err="1"/>
              <a:t>regularization</a:t>
            </a:r>
            <a:endParaRPr lang="tr-TR" dirty="0"/>
          </a:p>
          <a:p>
            <a:pPr lvl="1" algn="just"/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complex</a:t>
            </a:r>
            <a:r>
              <a:rPr lang="tr-TR" dirty="0"/>
              <a:t> problem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</a:t>
            </a:r>
            <a:r>
              <a:rPr lang="tr-TR" dirty="0" err="1"/>
              <a:t>networks</a:t>
            </a:r>
            <a:r>
              <a:rPr lang="tr-TR" dirty="0"/>
              <a:t>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894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10727</TotalTime>
  <Words>5082</Words>
  <Application>Microsoft Office PowerPoint</Application>
  <PresentationFormat>Widescreen</PresentationFormat>
  <Paragraphs>643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Office Theme</vt:lpstr>
      <vt:lpstr>Introduction to Machine Learning (from Textbook)</vt:lpstr>
      <vt:lpstr>PowerPoint Presentation</vt:lpstr>
      <vt:lpstr>What is Machine Learning?</vt:lpstr>
      <vt:lpstr>Example: Spam Filter</vt:lpstr>
      <vt:lpstr>Why Use Machine Learning?</vt:lpstr>
      <vt:lpstr>Why Use Machine Learning?</vt:lpstr>
      <vt:lpstr>Why Use Machine Learning?</vt:lpstr>
      <vt:lpstr>Why Use Machine Learning?</vt:lpstr>
      <vt:lpstr>Why Use Machine Learning?</vt:lpstr>
      <vt:lpstr>Why Use Machine Learning?</vt:lpstr>
      <vt:lpstr>Why Use Machine Learning?</vt:lpstr>
      <vt:lpstr>Types of Machine Learning Systems</vt:lpstr>
      <vt:lpstr>ML Systems Based on Supervision 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 Algorithms</vt:lpstr>
      <vt:lpstr>Unsupervised Learning</vt:lpstr>
      <vt:lpstr>Unsupervised Learning Algorithms</vt:lpstr>
      <vt:lpstr>Unsupervised Learning</vt:lpstr>
      <vt:lpstr>Unsupervised Learning</vt:lpstr>
      <vt:lpstr>PowerPoint Presentation</vt:lpstr>
      <vt:lpstr>Unsupervised Learning</vt:lpstr>
      <vt:lpstr>Unsupervised Learning</vt:lpstr>
      <vt:lpstr>PowerPoint Presentation</vt:lpstr>
      <vt:lpstr>Unsupervised Learning</vt:lpstr>
      <vt:lpstr>Semi-supervised Learning</vt:lpstr>
      <vt:lpstr>PowerPoint Presentation</vt:lpstr>
      <vt:lpstr>Semi-supervised Learning</vt:lpstr>
      <vt:lpstr>Reinforcement Learning</vt:lpstr>
      <vt:lpstr>PowerPoint Presentation</vt:lpstr>
      <vt:lpstr>Reinforcement Learning</vt:lpstr>
      <vt:lpstr>Batch and Online Learning</vt:lpstr>
      <vt:lpstr>Batch Learning</vt:lpstr>
      <vt:lpstr>Batch Learning</vt:lpstr>
      <vt:lpstr>Batch Learning</vt:lpstr>
      <vt:lpstr>Online Learning</vt:lpstr>
      <vt:lpstr>PowerPoint Presentation</vt:lpstr>
      <vt:lpstr>Online Learning</vt:lpstr>
      <vt:lpstr>Online Learning</vt:lpstr>
      <vt:lpstr>PowerPoint Presentation</vt:lpstr>
      <vt:lpstr>Online Learning</vt:lpstr>
      <vt:lpstr>Online Learning</vt:lpstr>
      <vt:lpstr>Instance-Based Versus Model-Based Learning </vt:lpstr>
      <vt:lpstr>Instance-Based Learning </vt:lpstr>
      <vt:lpstr>Instance-Based Learning </vt:lpstr>
      <vt:lpstr>Model-Based Learning </vt:lpstr>
      <vt:lpstr>Model-Based Learning </vt:lpstr>
      <vt:lpstr>Model-Based Learning </vt:lpstr>
      <vt:lpstr>PowerPoint Presentation</vt:lpstr>
      <vt:lpstr>Model-Based Learning </vt:lpstr>
      <vt:lpstr>PowerPoint Presentation</vt:lpstr>
      <vt:lpstr>Model-Based Learning </vt:lpstr>
      <vt:lpstr>Instance-Based Learning for Example Problem</vt:lpstr>
      <vt:lpstr>Ways to Improve</vt:lpstr>
      <vt:lpstr>Main Steps of an ML Project</vt:lpstr>
      <vt:lpstr>Main Challenges of Machine Learning </vt:lpstr>
      <vt:lpstr>Insufficient Quantity of Training Data </vt:lpstr>
      <vt:lpstr>PowerPoint Presentation</vt:lpstr>
      <vt:lpstr>Nonrepresentative Training Data </vt:lpstr>
      <vt:lpstr>PowerPoint Presentation</vt:lpstr>
      <vt:lpstr>Nonrepresentative Training Data </vt:lpstr>
      <vt:lpstr>Nonrepresentative Training Data </vt:lpstr>
      <vt:lpstr>Nonrepresentative Training Data </vt:lpstr>
      <vt:lpstr>Nonrepresentative Training Data </vt:lpstr>
      <vt:lpstr>Poor-Quality Data </vt:lpstr>
      <vt:lpstr>Irrelevant Features </vt:lpstr>
      <vt:lpstr>Main Challenges of Machine Learning </vt:lpstr>
      <vt:lpstr>Overfitting the Training Data </vt:lpstr>
      <vt:lpstr>Overfitting the Training Data </vt:lpstr>
      <vt:lpstr>Overfitting the Training Data </vt:lpstr>
      <vt:lpstr>Overfitting the Training Data </vt:lpstr>
      <vt:lpstr>Overfitting the Training Data </vt:lpstr>
      <vt:lpstr>Overfitting the Training Data </vt:lpstr>
      <vt:lpstr>Overfitting the Training Data </vt:lpstr>
      <vt:lpstr>Overfitting the Training Data </vt:lpstr>
      <vt:lpstr>Underfitting the Training Data </vt:lpstr>
      <vt:lpstr>Underfitting the Training Data </vt:lpstr>
      <vt:lpstr>Stepping Back</vt:lpstr>
      <vt:lpstr>Stepping Back</vt:lpstr>
      <vt:lpstr>Testing and Validating </vt:lpstr>
      <vt:lpstr>Testing and Validating </vt:lpstr>
      <vt:lpstr>Hyperparameter Tuning and Model Selection </vt:lpstr>
      <vt:lpstr>Hyperparameter Tuning and Model Selection </vt:lpstr>
      <vt:lpstr>PowerPoint Presentation</vt:lpstr>
      <vt:lpstr>Hyperparameter Tuning and Model Selection </vt:lpstr>
      <vt:lpstr>PowerPoint Presentation</vt:lpstr>
      <vt:lpstr>Hyperparameter Tuning and Model Selection </vt:lpstr>
      <vt:lpstr>Data Mismatch</vt:lpstr>
      <vt:lpstr>Data Mismatch</vt:lpstr>
      <vt:lpstr>No Free Lunch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(Textbook)</dc:title>
  <dc:creator>Microsoft Office User</dc:creator>
  <cp:lastModifiedBy>Dilek Taylı</cp:lastModifiedBy>
  <cp:revision>184</cp:revision>
  <dcterms:created xsi:type="dcterms:W3CDTF">2023-03-06T17:34:57Z</dcterms:created>
  <dcterms:modified xsi:type="dcterms:W3CDTF">2023-03-21T12:44:10Z</dcterms:modified>
</cp:coreProperties>
</file>