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338" r:id="rId4"/>
    <p:sldId id="257" r:id="rId5"/>
    <p:sldId id="263" r:id="rId6"/>
    <p:sldId id="265" r:id="rId7"/>
    <p:sldId id="267" r:id="rId8"/>
    <p:sldId id="268" r:id="rId9"/>
    <p:sldId id="272" r:id="rId10"/>
    <p:sldId id="273" r:id="rId11"/>
    <p:sldId id="269" r:id="rId12"/>
    <p:sldId id="279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16" r:id="rId24"/>
    <p:sldId id="320" r:id="rId25"/>
    <p:sldId id="319" r:id="rId2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/>
  </p:normalViewPr>
  <p:slideViewPr>
    <p:cSldViewPr snapToGrid="0">
      <p:cViewPr varScale="1">
        <p:scale>
          <a:sx n="81" d="100"/>
          <a:sy n="8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685A-6D6C-FC44-ABCF-75FCD5814C8B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A1C14-6A50-D04E-82D9-FD3B384FC3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35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5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95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34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8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28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1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7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43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79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10BB4F-27F5-4A35-A00F-14A545D560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3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46D-6265-435E-33FF-DCB50366E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82568-C479-057B-D92B-B0C7A7CE2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44EB-381E-E6BA-4B31-E4AC86E4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A401-01A4-9E26-AF42-3A96E931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4652-61A2-B4D0-860A-4FA7DEE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16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4E2-BD09-A9CD-891D-EFBEDFCA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555E2-D90C-421D-A7D6-5CABC036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C696-A5FF-2838-2771-7905B749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5E68-A999-9705-62F3-D4D3B8E5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74F3-2028-6313-C2C9-1BA1524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58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B4DB1-2773-EEAF-02B5-B210F83DE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1AD09-17CF-9AB0-CC60-197EE61DF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EE6B-6F5C-BE17-A9C9-9C92ED3C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C72C-4F8C-750B-B2F7-55CE57B0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E17C-9BD6-DEE7-D2DF-4C14A94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7992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5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1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1" y="1371600"/>
            <a:ext cx="5485309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371600"/>
            <a:ext cx="5512228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9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2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8342" y="2835345"/>
            <a:ext cx="7751762" cy="1776412"/>
          </a:xfrm>
        </p:spPr>
        <p:txBody>
          <a:bodyPr/>
          <a:lstStyle>
            <a:lvl1pPr>
              <a:defRPr sz="40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4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20EA-DBA9-C31D-5765-9DC816E2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D259-B5A6-6207-5812-12DD12E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F786-1DFB-8718-8D30-7BDF9B2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EC78-E1CE-D4A4-6100-7F1E910A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DD2-29E5-4C39-1484-01E2B53F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3078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45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31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99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49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0000"/>
            <a:ext cx="508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90AF8-4F64-4D1C-B3C4-F65976908F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56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1" y="278295"/>
            <a:ext cx="11137237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3392" y="1371600"/>
            <a:ext cx="620147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156" y="1371600"/>
            <a:ext cx="471047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3392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266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20629" y="65266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6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8342" y="2835345"/>
            <a:ext cx="7751762" cy="1776412"/>
          </a:xfrm>
        </p:spPr>
        <p:txBody>
          <a:bodyPr/>
          <a:lstStyle>
            <a:lvl1pPr>
              <a:defRPr sz="40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95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ECA8-6C41-4AF3-60CA-D689CA2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C911-4A6F-4BDC-0490-85CD1E1B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654C-CEA6-2E1D-85CC-215D9F16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6C79-35C2-E64A-9C1F-E6016834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4058-2F67-F2C7-67F2-3DC48F01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23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982-A9B8-B0C1-8851-0F1882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B63C-0B71-4B1C-32A6-F39C39DA2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E6D0F-B9BF-3FD7-04AF-4750F3C7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C3F2-208A-1EF0-4212-591362AA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750BF-221A-DFFB-FAC4-0838E2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E34-4A80-D5C4-C4F8-DF8F7E7C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51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39F-CC42-6073-45DF-84507F6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360C-9BBD-928C-A231-0639F956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53329-E1F1-CA2F-4B05-4AB75E7A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218E7-6087-FFE3-1B21-7ABD50D8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E2E40-7E07-5EDA-BC2D-EB143FEAB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96EAA-19AB-BEA4-6964-286394A1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44E6B-97DD-51F4-73F2-207FA90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1A83-51A5-6DE6-9AD9-31EA2E78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24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9610-0FA4-97CE-B3A7-3042CCEE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E8DFB-8CDE-8846-9177-A55923F6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542C4-0A03-5AEF-F478-346BBFC7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9899F-FC08-72E9-491C-B767636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7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A9F0D-1398-BD48-8B6B-4E186B56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6D54D-A5E7-6DB0-0377-ABDB2C7D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2BD5E-BCF5-D173-0BF8-7B775E14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7412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744B-881C-BBAF-3A05-A3E07C9D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CFAD-724B-E79B-88B3-45FD70AF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BD13-EB9F-D4FF-25A9-DF3E12D3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4134-E89A-9D84-A10E-2E96F1FD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38949-8322-0EA0-EC04-13131448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1CE6-3554-6499-5CD3-DDB5D285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10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020E-0314-89AC-258E-BB0F41C2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D694-85FB-3860-4E29-50862F1BC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DA8E-F871-ADE5-7726-1B88C6D2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E276B-1F00-B751-00F4-46294E3E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EB81-CF2B-CF94-9BA6-FCD7BE02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00D2-C0ED-1DE9-F622-A85B6DA4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27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ED20-5130-A938-61A1-EDE4C30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0FFF8-8155-88E0-47FC-82084DF0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A5FE-3301-2E3D-E0DA-1EC6C374A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FBFD-9640-8F4D-BD0C-BE718E0E5734}" type="datetimeFigureOut">
              <a:rPr lang="en-TR" smtClean="0"/>
              <a:t>11/28/2023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579A-F9DB-91B6-8B57-1819E05E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5EB-2D15-7315-EC22-009FB6EA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6025-F6FA-284E-964D-60C44AFB22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839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332656"/>
            <a:ext cx="1113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027586"/>
            <a:ext cx="11137237" cy="506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23392" y="908720"/>
            <a:ext cx="111372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 sz="240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3392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86992"/>
            <a:ext cx="3860800" cy="32468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6590AF8-4F64-4D1C-B3C4-F65976908F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79513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1.png"/><Relationship Id="rId3" Type="http://schemas.openxmlformats.org/officeDocument/2006/relationships/image" Target="../media/image14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11" Type="http://schemas.openxmlformats.org/officeDocument/2006/relationships/image" Target="../media/image23.png"/><Relationship Id="rId5" Type="http://schemas.openxmlformats.org/officeDocument/2006/relationships/image" Target="../media/image140.png"/><Relationship Id="rId10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0.png"/><Relationship Id="rId3" Type="http://schemas.openxmlformats.org/officeDocument/2006/relationships/image" Target="../media/image12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11" Type="http://schemas.openxmlformats.org/officeDocument/2006/relationships/image" Target="../media/image23.png"/><Relationship Id="rId5" Type="http://schemas.openxmlformats.org/officeDocument/2006/relationships/image" Target="../media/image140.png"/><Relationship Id="rId10" Type="http://schemas.openxmlformats.org/officeDocument/2006/relationships/image" Target="../media/image21.png"/><Relationship Id="rId4" Type="http://schemas.openxmlformats.org/officeDocument/2006/relationships/image" Target="../media/image260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10.png"/><Relationship Id="rId5" Type="http://schemas.openxmlformats.org/officeDocument/2006/relationships/image" Target="../media/image10.jpeg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.jpeg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/>
              <a:t>Lecture 1 –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72" y="6464509"/>
            <a:ext cx="4367134" cy="266075"/>
          </a:xfrm>
        </p:spPr>
        <p:txBody>
          <a:bodyPr>
            <a:normAutofit/>
          </a:bodyPr>
          <a:lstStyle/>
          <a:p>
            <a:r>
              <a:rPr lang="nb-NO" sz="1100" i="1" dirty="0"/>
              <a:t>Source: </a:t>
            </a:r>
            <a:r>
              <a:rPr lang="nb-NO" sz="1100" i="1" dirty="0" err="1"/>
              <a:t>Some</a:t>
            </a:r>
            <a:r>
              <a:rPr lang="nb-NO" sz="1100" i="1" dirty="0"/>
              <a:t> slides </a:t>
            </a:r>
            <a:r>
              <a:rPr lang="nb-NO" sz="1100" i="1" dirty="0" err="1"/>
              <a:t>are</a:t>
            </a:r>
            <a:r>
              <a:rPr lang="nb-NO" sz="1100" i="1" dirty="0"/>
              <a:t> </a:t>
            </a:r>
            <a:r>
              <a:rPr lang="nb-NO" sz="1100" i="1" dirty="0" err="1"/>
              <a:t>taken</a:t>
            </a:r>
            <a:r>
              <a:rPr lang="nb-NO" sz="1100" i="1" dirty="0"/>
              <a:t> from Håkon </a:t>
            </a:r>
            <a:r>
              <a:rPr lang="nb-NO" sz="1100" i="1" dirty="0" err="1"/>
              <a:t>Jacobsen’s</a:t>
            </a:r>
            <a:r>
              <a:rPr lang="nb-NO" sz="1100" i="1" dirty="0"/>
              <a:t> </a:t>
            </a:r>
            <a:r>
              <a:rPr lang="nb-NO" sz="1100" i="1" dirty="0" err="1"/>
              <a:t>content</a:t>
            </a:r>
            <a:r>
              <a:rPr lang="nb-NO" sz="1100" i="1" dirty="0"/>
              <a:t>. </a:t>
            </a:r>
          </a:p>
          <a:p>
            <a:endParaRPr lang="nb-NO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7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goals of cryptography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93392" y="1863323"/>
          <a:ext cx="8078358" cy="29087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privacy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 integrity</a:t>
                      </a:r>
                      <a:r>
                        <a:rPr lang="nb-NO" baseline="0" dirty="0"/>
                        <a:t> / authentication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Symmetric</a:t>
                      </a:r>
                      <a:r>
                        <a:rPr lang="nb-NO" b="1" baseline="0" dirty="0"/>
                        <a:t> keys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Symmetric encryption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authentication codes (MAC)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Asymmetric</a:t>
                      </a:r>
                      <a:r>
                        <a:rPr lang="nb-NO" b="1" baseline="0" dirty="0"/>
                        <a:t> keys 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Asymmetric</a:t>
                      </a:r>
                      <a:r>
                        <a:rPr lang="nb-NO" baseline="0" dirty="0"/>
                        <a:t> encryption (a.k.a. public-key encryption)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Digital signatures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goals of cryptography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93392" y="1863323"/>
          <a:ext cx="8078358" cy="29087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privacy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 integrity</a:t>
                      </a:r>
                      <a:r>
                        <a:rPr lang="nb-NO" baseline="0" dirty="0"/>
                        <a:t> / authentication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Symmetric</a:t>
                      </a:r>
                      <a:r>
                        <a:rPr lang="nb-NO" b="1" baseline="0" dirty="0"/>
                        <a:t> keys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Symmetric encryption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Message</a:t>
                      </a:r>
                      <a:r>
                        <a:rPr lang="nb-NO" baseline="0" dirty="0"/>
                        <a:t> authentication codes (MAC)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567"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Asymmetric</a:t>
                      </a:r>
                      <a:r>
                        <a:rPr lang="nb-NO" b="1" baseline="0" dirty="0"/>
                        <a:t> keys 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Asymmetric</a:t>
                      </a:r>
                      <a:r>
                        <a:rPr lang="nb-NO" baseline="0" dirty="0"/>
                        <a:t> encryption (a.k.a. public-key encryption)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Digital signatures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3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1A352-50D0-41A4-BAD7-FC4F21CCF3DF}"/>
              </a:ext>
            </a:extLst>
          </p:cNvPr>
          <p:cNvSpPr txBox="1"/>
          <p:nvPr/>
        </p:nvSpPr>
        <p:spPr>
          <a:xfrm>
            <a:off x="344772" y="1349115"/>
            <a:ext cx="96086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1. Ancient Times (Before 1000 AD):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earliest recorded use of cryptography dates back to ancient civilizations such as Egypt and Mesopotamia.</a:t>
            </a: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ancient Egypt, hieroglyphs were sometimes encrypted to protect sensitive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Greeks used a device called the "Scytale" to encode messages on a rod of a particular diameter.</a:t>
            </a:r>
          </a:p>
        </p:txBody>
      </p:sp>
      <p:pic>
        <p:nvPicPr>
          <p:cNvPr id="2050" name="Picture 2" descr="Scytale - Wikipedia">
            <a:extLst>
              <a:ext uri="{FF2B5EF4-FFF2-40B4-BE49-F238E27FC236}">
                <a16:creationId xmlns:a16="http://schemas.microsoft.com/office/drawing/2014/main" id="{5BD2FFEC-C574-5C74-7959-F1861AE2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70" y="5573820"/>
            <a:ext cx="2266718" cy="12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gyptian Hieroglyphic Alphabet">
            <a:extLst>
              <a:ext uri="{FF2B5EF4-FFF2-40B4-BE49-F238E27FC236}">
                <a16:creationId xmlns:a16="http://schemas.microsoft.com/office/drawing/2014/main" id="{803E04C9-19EF-E58B-6BB9-24C32AE7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29" y="2356524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1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A6E0F-0F0E-529D-6CB4-3FB4CAA09B05}"/>
              </a:ext>
            </a:extLst>
          </p:cNvPr>
          <p:cNvSpPr txBox="1"/>
          <p:nvPr/>
        </p:nvSpPr>
        <p:spPr>
          <a:xfrm>
            <a:off x="816963" y="1372432"/>
            <a:ext cx="10785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2. Caesar Cipher (1st Century BC):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Julius Caesar is often credited with inventing a simple substitution cipher known as the Caesar Cipher.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 this cipher, each letter in the plaintext is shifted a fixed number of positions down or up the alphabet.</a:t>
            </a:r>
          </a:p>
        </p:txBody>
      </p:sp>
      <p:pic>
        <p:nvPicPr>
          <p:cNvPr id="3074" name="Picture 2" descr="Caesar Cipher in Cryptography - GeeksforGeeks">
            <a:extLst>
              <a:ext uri="{FF2B5EF4-FFF2-40B4-BE49-F238E27FC236}">
                <a16:creationId xmlns:a16="http://schemas.microsoft.com/office/drawing/2014/main" id="{29D880A8-15DA-78D7-8640-C3A7BBE3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12" y="3659057"/>
            <a:ext cx="5401351" cy="22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istory Department Uncovers Concrete Evidence that Julius Caesar was, in  fact, not a Dartmouth Alumnus – The Dartmouth Jack-o-Lantern">
            <a:extLst>
              <a:ext uri="{FF2B5EF4-FFF2-40B4-BE49-F238E27FC236}">
                <a16:creationId xmlns:a16="http://schemas.microsoft.com/office/drawing/2014/main" id="{363B7AC4-F460-D375-E735-E4037A97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584" y="3659057"/>
            <a:ext cx="1629608" cy="21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6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2E4CE-8B2E-8966-5758-7F5B4060435D}"/>
              </a:ext>
            </a:extLst>
          </p:cNvPr>
          <p:cNvSpPr txBox="1"/>
          <p:nvPr/>
        </p:nvSpPr>
        <p:spPr>
          <a:xfrm>
            <a:off x="114416" y="1141600"/>
            <a:ext cx="121551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Middle Ages (500-1500 AD):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the Middle Ages, various substitution ciphers were used in Europe.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Vigenère cipher, a more sophisticated form of the Caesar Cipher, was developed in the 16th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 descr="Vigenere CIpher">
            <a:extLst>
              <a:ext uri="{FF2B5EF4-FFF2-40B4-BE49-F238E27FC236}">
                <a16:creationId xmlns:a16="http://schemas.microsoft.com/office/drawing/2014/main" id="{B181CB36-8013-202E-8825-4E531B65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2" y="2531528"/>
            <a:ext cx="7283116" cy="40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71E39-944B-51FA-A169-101B247FCCD9}"/>
              </a:ext>
            </a:extLst>
          </p:cNvPr>
          <p:cNvSpPr txBox="1"/>
          <p:nvPr/>
        </p:nvSpPr>
        <p:spPr>
          <a:xfrm>
            <a:off x="404734" y="1233934"/>
            <a:ext cx="115887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 Renaissance (15th-16th Century):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Cryptanalysis (the art of breaking codes) began to develop as well-known ciphers were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Johannes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Trithemius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wrote 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Polygraphia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" in 1518, which contained a discussion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steganography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(hiding messages within other messages).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0C6F6F01-75C1-61D4-156D-E92EF5A2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32" y="2982450"/>
            <a:ext cx="4167265" cy="30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AEB7F-3509-7966-3DAE-BC27E68E43AE}"/>
              </a:ext>
            </a:extLst>
          </p:cNvPr>
          <p:cNvSpPr txBox="1"/>
          <p:nvPr/>
        </p:nvSpPr>
        <p:spPr>
          <a:xfrm>
            <a:off x="809469" y="1798820"/>
            <a:ext cx="114012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5. The Cipher Disk (18th Century):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Thomas Jefferson is known to have used a rotating disk cipher machine, called the Jefferson Disk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 Wheel Cipher, in the late 18th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order of the disks is the cipher key, and both sender and receiver must arrange the disks in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same predefined order. Jefferson's device had 36 disks. Once the disks have been placed on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axle in the agreed order, the sender rotates each disk up and down until a desired message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spelled out in one row.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146" name="Picture 2" descr="Jefferson's Cipher – Pic of the Week | In Custodia Legis">
            <a:extLst>
              <a:ext uri="{FF2B5EF4-FFF2-40B4-BE49-F238E27FC236}">
                <a16:creationId xmlns:a16="http://schemas.microsoft.com/office/drawing/2014/main" id="{9535B974-D634-391A-2363-FF2939DB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21" y="4670220"/>
            <a:ext cx="3067757" cy="20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43F5E-26AE-515A-C5E9-46249BFBDD0B}"/>
              </a:ext>
            </a:extLst>
          </p:cNvPr>
          <p:cNvSpPr txBox="1"/>
          <p:nvPr/>
        </p:nvSpPr>
        <p:spPr>
          <a:xfrm>
            <a:off x="623392" y="1154445"/>
            <a:ext cx="11378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6. The Enigma Machine (20th Century):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 of the most famous cryptographic devices, the Enigma machine, was used by Nazi Germany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during World War II. Allied cryptanalysts, including British mathematician Alan Turing, worked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break the Enigma code, which played a significant role in the war's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170" name="Picture 2" descr="Enigma machine - Wikipedia">
            <a:extLst>
              <a:ext uri="{FF2B5EF4-FFF2-40B4-BE49-F238E27FC236}">
                <a16:creationId xmlns:a16="http://schemas.microsoft.com/office/drawing/2014/main" id="{18DD416D-9CB0-BEBB-D5F7-07A08B9C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67" y="2785661"/>
            <a:ext cx="2317511" cy="2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Enigma Cipher Machine and Breaking the Enigma Code">
            <a:extLst>
              <a:ext uri="{FF2B5EF4-FFF2-40B4-BE49-F238E27FC236}">
                <a16:creationId xmlns:a16="http://schemas.microsoft.com/office/drawing/2014/main" id="{F1DB5CB5-934C-A18A-FAE3-748564C0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79" y="2518781"/>
            <a:ext cx="4394004" cy="31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an Turing | Biography, Facts, Computer, Machine, Education, &amp; Death |  Britannica">
            <a:extLst>
              <a:ext uri="{FF2B5EF4-FFF2-40B4-BE49-F238E27FC236}">
                <a16:creationId xmlns:a16="http://schemas.microsoft.com/office/drawing/2014/main" id="{ECAB7D7F-A08F-74C5-6A72-FA454CAD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45" y="2785661"/>
            <a:ext cx="1652976" cy="22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DA22A-E81F-24A4-784C-5BCAEA822F2A}"/>
              </a:ext>
            </a:extLst>
          </p:cNvPr>
          <p:cNvSpPr txBox="1"/>
          <p:nvPr/>
        </p:nvSpPr>
        <p:spPr>
          <a:xfrm>
            <a:off x="0" y="5925327"/>
            <a:ext cx="12457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Turing was highly influential in the development of theoretical computer science, providing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formalisation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concepts of algorithm and computation with the Turing machine, which can be considered a model of a general-purpose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computer. </a:t>
            </a:r>
            <a:endParaRPr kumimoji="0" lang="en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79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082C2-9688-887B-B362-AF27F3C0AABE}"/>
              </a:ext>
            </a:extLst>
          </p:cNvPr>
          <p:cNvSpPr txBox="1"/>
          <p:nvPr/>
        </p:nvSpPr>
        <p:spPr>
          <a:xfrm>
            <a:off x="510498" y="1182231"/>
            <a:ext cx="115565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7. The Birth of Modern Cryptography (20th Century):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mid-20th century saw the development of modern cryptographic techniques, including the invention of the Data Encryption Standard (DES) in the 1970s.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key cryptography, pioneered by Whitfield Diffie and Martin Hellman in 1976, revolutionized the field by allowing secure communication without the need for a shared secret key.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RSA was invented as a PKE cryptosystem by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Ron Rivest, Adi Shamir and Leonard Adleman.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194" name="Picture 2" descr="Data Encryption Standard">
            <a:extLst>
              <a:ext uri="{FF2B5EF4-FFF2-40B4-BE49-F238E27FC236}">
                <a16:creationId xmlns:a16="http://schemas.microsoft.com/office/drawing/2014/main" id="{94DBAA18-70CB-92AE-A9BD-9A8AE2A0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1" y="3108784"/>
            <a:ext cx="409495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A90BC-4985-EF00-ED0A-591A10AFDB38}"/>
              </a:ext>
            </a:extLst>
          </p:cNvPr>
          <p:cNvSpPr txBox="1"/>
          <p:nvPr/>
        </p:nvSpPr>
        <p:spPr>
          <a:xfrm>
            <a:off x="1124262" y="652534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 system</a:t>
            </a:r>
          </a:p>
        </p:txBody>
      </p:sp>
      <p:pic>
        <p:nvPicPr>
          <p:cNvPr id="8196" name="Picture 4" descr="Stanford cryptography pioneers Whitfield Diffie and Martin Hellman win ACM  A.M. Turing Award | FSI">
            <a:extLst>
              <a:ext uri="{FF2B5EF4-FFF2-40B4-BE49-F238E27FC236}">
                <a16:creationId xmlns:a16="http://schemas.microsoft.com/office/drawing/2014/main" id="{B3C40E94-0A0E-8C17-F100-C464A620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95" y="3355787"/>
            <a:ext cx="349483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1CA4F-25AC-E58E-70C0-5FDF74F11043}"/>
              </a:ext>
            </a:extLst>
          </p:cNvPr>
          <p:cNvSpPr txBox="1"/>
          <p:nvPr/>
        </p:nvSpPr>
        <p:spPr>
          <a:xfrm>
            <a:off x="5053887" y="544493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PKE idea inventors</a:t>
            </a:r>
          </a:p>
        </p:txBody>
      </p:sp>
      <p:pic>
        <p:nvPicPr>
          <p:cNvPr id="8198" name="Picture 6" descr="RSA">
            <a:extLst>
              <a:ext uri="{FF2B5EF4-FFF2-40B4-BE49-F238E27FC236}">
                <a16:creationId xmlns:a16="http://schemas.microsoft.com/office/drawing/2014/main" id="{6CF05429-CD42-7F33-9283-C96E7AA4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29" y="3131483"/>
            <a:ext cx="3403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692ED-47D0-5524-38D2-71F475F84E41}"/>
              </a:ext>
            </a:extLst>
          </p:cNvPr>
          <p:cNvSpPr txBox="1"/>
          <p:nvPr/>
        </p:nvSpPr>
        <p:spPr>
          <a:xfrm>
            <a:off x="9009060" y="5657937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RSA inventors</a:t>
            </a:r>
          </a:p>
        </p:txBody>
      </p:sp>
    </p:spTree>
    <p:extLst>
      <p:ext uri="{BB962C8B-B14F-4D97-AF65-F5344CB8AC3E}">
        <p14:creationId xmlns:p14="http://schemas.microsoft.com/office/powerpoint/2010/main" val="169769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History of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CC69C-59A0-01F3-4852-E257B9EDF0D0}"/>
              </a:ext>
            </a:extLst>
          </p:cNvPr>
          <p:cNvSpPr txBox="1"/>
          <p:nvPr/>
        </p:nvSpPr>
        <p:spPr>
          <a:xfrm>
            <a:off x="179881" y="1124262"/>
            <a:ext cx="12012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8. Internet and Modern Cryptography (Late 20th Century - Present):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rise of the internet led to the development of secure communication protocols like SSL/TLS and the widespread use of encryption in online transactions.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Cryptography has continued to evolve with the advent of quantum computing, which has spurred research in quantum-resistant cryptography.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218" name="Picture 2" descr="CDN &amp; SSL/TLS | CDN Guide | Imperva">
            <a:extLst>
              <a:ext uri="{FF2B5EF4-FFF2-40B4-BE49-F238E27FC236}">
                <a16:creationId xmlns:a16="http://schemas.microsoft.com/office/drawing/2014/main" id="{DDB4711F-01A5-C1F9-6D07-EF7A82C0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8" y="2890702"/>
            <a:ext cx="3552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at is SSL (Secure Sockets Layer)? | Cloudflare">
            <a:extLst>
              <a:ext uri="{FF2B5EF4-FFF2-40B4-BE49-F238E27FC236}">
                <a16:creationId xmlns:a16="http://schemas.microsoft.com/office/drawing/2014/main" id="{6DD8F8CD-7C8B-1A8A-0D8B-516FDBB6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1" y="3794747"/>
            <a:ext cx="3873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companies like Google and IBM plan to make money from quantum computing">
            <a:extLst>
              <a:ext uri="{FF2B5EF4-FFF2-40B4-BE49-F238E27FC236}">
                <a16:creationId xmlns:a16="http://schemas.microsoft.com/office/drawing/2014/main" id="{5F5DADC5-4E23-615D-F6C2-CF1B7A57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60" y="3505396"/>
            <a:ext cx="3642269" cy="249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E1FA9-772C-E31D-EC03-04D2AE7D2F3A}"/>
              </a:ext>
            </a:extLst>
          </p:cNvPr>
          <p:cNvSpPr txBox="1"/>
          <p:nvPr/>
        </p:nvSpPr>
        <p:spPr>
          <a:xfrm>
            <a:off x="8714594" y="614714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Quantum computer in Google</a:t>
            </a:r>
          </a:p>
        </p:txBody>
      </p:sp>
    </p:spTree>
    <p:extLst>
      <p:ext uri="{BB962C8B-B14F-4D97-AF65-F5344CB8AC3E}">
        <p14:creationId xmlns:p14="http://schemas.microsoft.com/office/powerpoint/2010/main" val="33963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C83C-E4C5-5990-01EF-11EAF8B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6"/>
            <a:ext cx="11137237" cy="457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TR" sz="2600"/>
              <a:t>Cryptology</a:t>
            </a:r>
            <a:endParaRPr lang="en-TR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FF8D-566C-606E-7FB7-6FF28A3E8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1" y="1371600"/>
            <a:ext cx="5485309" cy="4724400"/>
          </a:xfrm>
        </p:spPr>
        <p:txBody>
          <a:bodyPr wrap="square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TR" dirty="0"/>
              <a:t>Cryptography = the science (art) of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TR" dirty="0"/>
              <a:t>Cryptanalysis = the science (art) of breaking encryption</a:t>
            </a:r>
          </a:p>
          <a:p>
            <a:pPr marL="0" indent="0"/>
            <a:endParaRPr lang="en-US" altLang="en-T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TR" dirty="0"/>
              <a:t>Cryptology = cryptography + cryptanalysis</a:t>
            </a:r>
          </a:p>
          <a:p>
            <a:endParaRPr lang="en-US" altLang="en-TR" dirty="0"/>
          </a:p>
          <a:p>
            <a:endParaRPr lang="en-US" altLang="en-TR" dirty="0"/>
          </a:p>
          <a:p>
            <a:endParaRPr lang="en-US" altLang="en-TR" dirty="0"/>
          </a:p>
          <a:p>
            <a:endParaRPr lang="en-US" altLang="en-TR" dirty="0"/>
          </a:p>
          <a:p>
            <a:endParaRPr lang="en-TR" dirty="0"/>
          </a:p>
        </p:txBody>
      </p:sp>
      <p:pic>
        <p:nvPicPr>
          <p:cNvPr id="12290" name="Picture 2" descr="Cryptology vs Cryptography: What's the Difference? - InfoSec Insights">
            <a:extLst>
              <a:ext uri="{FF2B5EF4-FFF2-40B4-BE49-F238E27FC236}">
                <a16:creationId xmlns:a16="http://schemas.microsoft.com/office/drawing/2014/main" id="{EB8D6737-1C30-E172-9DE5-036B5FBB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1" y="1096351"/>
            <a:ext cx="5512228" cy="42995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9664-275B-EC9E-402C-521C3A518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3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6" name="Picture 16" descr="Symmetric vs. Asymmetric Encryption: What's the Difference?">
            <a:extLst>
              <a:ext uri="{FF2B5EF4-FFF2-40B4-BE49-F238E27FC236}">
                <a16:creationId xmlns:a16="http://schemas.microsoft.com/office/drawing/2014/main" id="{78A2129A-D0A8-C013-6D76-525ACEE2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596073"/>
            <a:ext cx="6581775" cy="3033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What is asymmetric encryption? — Bitpanda Academy">
            <a:extLst>
              <a:ext uri="{FF2B5EF4-FFF2-40B4-BE49-F238E27FC236}">
                <a16:creationId xmlns:a16="http://schemas.microsoft.com/office/drawing/2014/main" id="{38ACF901-9712-B8FA-3D23-A4582E95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291" y="1596072"/>
            <a:ext cx="4478338" cy="3033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D93D5-46D4-1301-9DF8-5657B589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6"/>
            <a:ext cx="11137237" cy="457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TR" sz="2600" dirty="0"/>
              <a:t>Symmetric vs Asymmetric 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409C-D89F-6E44-69EE-56436029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729" y="6386992"/>
            <a:ext cx="2540000" cy="32468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58" name="Picture 18" descr="Symmetric vs Asymmetric Encryption | Difference Explained">
            <a:extLst>
              <a:ext uri="{FF2B5EF4-FFF2-40B4-BE49-F238E27FC236}">
                <a16:creationId xmlns:a16="http://schemas.microsoft.com/office/drawing/2014/main" id="{D6B10751-BDB9-11B2-230F-EB614270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0" y="5035358"/>
            <a:ext cx="4282295" cy="182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4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B78E-0BC0-E6ED-52F8-07681789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sz="2800" dirty="0"/>
              <a:t>Symmetric vs Asymmetric Encryption (Public Key Encryption)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337-55FD-0929-9AC3-3FF0E3E5E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870FC0D-9FB6-29F3-B9E5-F94C37DD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93" y="1533587"/>
            <a:ext cx="10338614" cy="485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392" y="1046920"/>
                <a:ext cx="6738304" cy="5340072"/>
              </a:xfrm>
            </p:spPr>
            <p:txBody>
              <a:bodyPr/>
              <a:lstStyle/>
              <a:p>
                <a:pPr marL="4000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∈−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</a:rPr>
                  <a:t> </a:t>
                </a:r>
                <a:r>
                  <a:rPr lang="nb-NO" b="0" dirty="0">
                    <a:latin typeface="Cambria Math" panose="02040503050406030204" pitchFamily="18" charset="0"/>
                  </a:rPr>
                  <a:t>"</a:t>
                </a:r>
                <a:r>
                  <a:rPr lang="nb-NO" dirty="0">
                    <a:latin typeface="Arial" panose="020B0604020202020204" pitchFamily="34" charset="0"/>
                    <a:cs typeface="Arial" panose="020B0604020202020204" pitchFamily="34" charset="0"/>
                  </a:rPr>
                  <a:t>element in"</a:t>
                </a:r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3∈{1,2,3,4,5}</m:t>
                    </m:r>
                  </m:oMath>
                </a14:m>
                <a:endParaRPr lang="nb-NO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7∉{1,2,3,4,5}</m:t>
                    </m:r>
                  </m:oMath>
                </a14:m>
                <a:endParaRPr lang="nb-NO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400050">
                  <a:buFont typeface="Arial" panose="020B0604020202020204" pitchFamily="34" charset="0"/>
                  <a:buChar char="•"/>
                </a:pP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4000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set of all </a:t>
                </a:r>
                <a:r>
                  <a:rPr lang="en-US" dirty="0" err="1"/>
                  <a:t>bitstrings</a:t>
                </a:r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b="0" dirty="0"/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000, 010, 110∈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000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000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set of all </a:t>
                </a:r>
                <a:r>
                  <a:rPr lang="en-US" dirty="0" err="1"/>
                  <a:t>bitstrings</a:t>
                </a:r>
                <a:r>
                  <a:rPr lang="en-US" dirty="0"/>
                  <a:t> of </a:t>
                </a:r>
                <a:r>
                  <a:rPr lang="en-US" i="1" dirty="0"/>
                  <a:t>finite </a:t>
                </a:r>
                <a:r>
                  <a:rPr lang="en-US" dirty="0"/>
                  <a:t>length</a:t>
                </a:r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1, 1001, 10, 10001101000001∈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817563"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000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function from set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to set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/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817563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392" y="1046920"/>
                <a:ext cx="6738304" cy="5340072"/>
              </a:xfrm>
              <a:blipFill rotWithShape="0">
                <a:blip r:embed="rId2"/>
                <a:stretch>
                  <a:fillRect l="-362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10766" y="1046920"/>
                <a:ext cx="5049863" cy="534007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∀−</m:t>
                    </m:r>
                  </m:oMath>
                </a14:m>
                <a:r>
                  <a:rPr lang="en-US" dirty="0"/>
                  <a:t> "for all"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"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…" =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"for all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bitstrings</a:t>
                </a:r>
                <a:r>
                  <a:rPr lang="en-US" dirty="0">
                    <a:solidFill>
                      <a:schemeClr val="accent2"/>
                    </a:solidFill>
                  </a:rPr>
                  <a:t> of length 4…"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∃−</m:t>
                    </m:r>
                  </m:oMath>
                </a14:m>
                <a:r>
                  <a:rPr lang="en-US" dirty="0"/>
                  <a:t> "there exists"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∈{0,1,2, …} . 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&gt; 13"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set of pairs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  	       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←5−</m:t>
                    </m:r>
                  </m:oMath>
                </a14:m>
                <a:r>
                  <a:rPr lang="en-US" dirty="0"/>
                  <a:t> "assign value 5 to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"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←"/>
                        <m:vertJc m:val="bot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groupChr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"assign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 </a:t>
                </a:r>
                <a:r>
                  <a:rPr lang="en-US" i="1" dirty="0"/>
                  <a:t>random</a:t>
                </a:r>
                <a:r>
                  <a:rPr lang="en-US" dirty="0"/>
                  <a:t> 			value from set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"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10766" y="1046920"/>
                <a:ext cx="5049863" cy="5340072"/>
              </a:xfrm>
              <a:blipFill rotWithShape="0">
                <a:blip r:embed="rId3"/>
                <a:stretch>
                  <a:fillRect l="-1691" t="-799" r="-242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6439545" y="2149414"/>
            <a:ext cx="5592304" cy="2417735"/>
          </a:xfrm>
          <a:prstGeom prst="wedgeEllipseCallout">
            <a:avLst>
              <a:gd name="adj1" fmla="val 34872"/>
              <a:gd name="adj2" fmla="val 97594"/>
            </a:avLst>
          </a:prstGeom>
          <a:solidFill>
            <a:srgbClr val="FCB4A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…independent, and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uniformily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distributed…</a:t>
            </a:r>
          </a:p>
        </p:txBody>
      </p:sp>
    </p:spTree>
    <p:extLst>
      <p:ext uri="{BB962C8B-B14F-4D97-AF65-F5344CB8AC3E}">
        <p14:creationId xmlns:p14="http://schemas.microsoft.com/office/powerpoint/2010/main" val="8569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– syntax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Correctness requirement: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0" dirty="0">
                  <a:latin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295400"/>
            <a:ext cx="5512228" cy="472440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200" b="1" dirty="0"/>
              <a:t>    </a:t>
            </a:r>
            <a:endParaRPr lang="nb-NO" b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1939" y="2154444"/>
                <a:ext cx="2967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ℰ</m:t>
                      </m:r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ℰ</m:t>
                          </m:r>
                        </m:e>
                        <m:sub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2154444"/>
                <a:ext cx="2967864" cy="369332"/>
              </a:xfrm>
              <a:prstGeom prst="rect">
                <a:avLst/>
              </a:prstGeom>
              <a:blipFill>
                <a:blip r:embed="rId5"/>
                <a:stretch>
                  <a:fillRect l="-349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939" y="1785112"/>
                <a:ext cx="2150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ℰ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: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1785112"/>
                <a:ext cx="2150076" cy="369332"/>
              </a:xfrm>
              <a:prstGeom prst="rect">
                <a:avLst/>
              </a:prstGeom>
              <a:blipFill>
                <a:blip r:embed="rId6"/>
                <a:stretch>
                  <a:fillRect l="-481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939" y="2760031"/>
                <a:ext cx="206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𝒟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2760031"/>
                <a:ext cx="2063129" cy="369332"/>
              </a:xfrm>
              <a:prstGeom prst="rect">
                <a:avLst/>
              </a:prstGeom>
              <a:blipFill>
                <a:blip r:embed="rId7"/>
                <a:stretch>
                  <a:fillRect l="-501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48087" y="1251308"/>
                <a:ext cx="5953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CC9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CC9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7" y="1251308"/>
                <a:ext cx="5953489" cy="369332"/>
              </a:xfrm>
              <a:prstGeom prst="rect">
                <a:avLst/>
              </a:prstGeom>
              <a:blipFill>
                <a:blip r:embed="rId8"/>
                <a:stretch>
                  <a:fillRect l="-174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1939" y="3124370"/>
                <a:ext cx="303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𝒟</m:t>
                      </m:r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𝒟</m:t>
                          </m:r>
                        </m:e>
                        <m:sub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3124370"/>
                <a:ext cx="3031279" cy="369332"/>
              </a:xfrm>
              <a:prstGeom prst="rect">
                <a:avLst/>
              </a:prstGeom>
              <a:blipFill>
                <a:blip r:embed="rId9"/>
                <a:stretch>
                  <a:fillRect l="-34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8087" y="1739923"/>
                <a:ext cx="66915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 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7" y="1739923"/>
                <a:ext cx="6691512" cy="369332"/>
              </a:xfrm>
              <a:prstGeom prst="rect">
                <a:avLst/>
              </a:prstGeom>
              <a:blipFill>
                <a:blip r:embed="rId10"/>
                <a:stretch>
                  <a:fillRect l="-154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48086" y="2220486"/>
                <a:ext cx="66915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nb-NO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YES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nb-NO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NO</m:t>
                          </m:r>
                        </m:e>
                      </m:d>
                      <m:r>
                        <a:rPr kumimoji="0" lang="nb-NO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6" y="2220486"/>
                <a:ext cx="6691513" cy="369332"/>
              </a:xfrm>
              <a:prstGeom prst="rect">
                <a:avLst/>
              </a:prstGeom>
              <a:blipFill>
                <a:blip r:embed="rId11"/>
                <a:stretch>
                  <a:fillRect l="-154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48086" y="2723348"/>
                <a:ext cx="6621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1,…,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6" y="2723348"/>
                <a:ext cx="6621089" cy="369332"/>
              </a:xfrm>
              <a:prstGeom prst="rect">
                <a:avLst/>
              </a:prstGeom>
              <a:blipFill>
                <a:blip r:embed="rId12"/>
                <a:stretch>
                  <a:fillRect l="-156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2154" y="1035865"/>
                <a:ext cx="17297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nb-NO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Π</m:t>
                      </m:r>
                      <m:r>
                        <a:rPr kumimoji="0" lang="nb-NO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ℰ</m:t>
                          </m:r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𝒟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4" y="1035865"/>
                <a:ext cx="172976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–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Correctness requirement: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0" dirty="0">
                  <a:latin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8401" y="1295400"/>
                <a:ext cx="5512228" cy="4724400"/>
              </a:xfrm>
            </p:spPr>
            <p:txBody>
              <a:bodyPr/>
              <a:lstStyle/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sz="2200" b="1" dirty="0"/>
                  <a:t>Possible privacy security goals:</a:t>
                </a:r>
              </a:p>
              <a:p>
                <a:pPr lvl="1">
                  <a:buFontTx/>
                  <a:buChar char="-"/>
                </a:pPr>
                <a:r>
                  <a:rPr lang="en-US" sz="2200" dirty="0"/>
                  <a:t>Hard to recover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b-NO" sz="2200" dirty="0"/>
              </a:p>
              <a:p>
                <a:pPr lvl="1">
                  <a:buFontTx/>
                  <a:buChar char="-"/>
                </a:pPr>
                <a:r>
                  <a:rPr lang="en-US" sz="2200" dirty="0"/>
                  <a:t>Hard to recover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b-NO" sz="2200" dirty="0"/>
              </a:p>
              <a:p>
                <a:pPr lvl="1">
                  <a:buFontTx/>
                  <a:buChar char="-"/>
                </a:pPr>
                <a:r>
                  <a:rPr lang="en-US" sz="2200" dirty="0"/>
                  <a:t>Hard to learn any bit of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dirty="0"/>
              </a:p>
              <a:p>
                <a:pPr lvl="1">
                  <a:buFontTx/>
                  <a:buChar char="-"/>
                </a:pPr>
                <a:r>
                  <a:rPr lang="en-US" sz="2200" dirty="0"/>
                  <a:t>Hard to learn parity of </a:t>
                </a:r>
                <a14:m>
                  <m:oMath xmlns:m="http://schemas.openxmlformats.org/officeDocument/2006/math">
                    <m:r>
                      <a:rPr lang="nb-NO" sz="2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nb-NO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buFontTx/>
                  <a:buChar char="-"/>
                </a:pPr>
                <a:r>
                  <a:rPr lang="en-US" sz="2200" dirty="0"/>
                  <a:t> …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8401" y="1295400"/>
                <a:ext cx="5512228" cy="4724400"/>
              </a:xfrm>
              <a:blipFill>
                <a:blip r:embed="rId4"/>
                <a:stretch>
                  <a:fillRect l="-1438" b="-9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1939" y="2154444"/>
                <a:ext cx="2967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ℰ</m:t>
                      </m:r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ℰ</m:t>
                          </m:r>
                        </m:e>
                        <m:sub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2154444"/>
                <a:ext cx="2967864" cy="369332"/>
              </a:xfrm>
              <a:prstGeom prst="rect">
                <a:avLst/>
              </a:prstGeom>
              <a:blipFill>
                <a:blip r:embed="rId5"/>
                <a:stretch>
                  <a:fillRect l="-349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939" y="1785112"/>
                <a:ext cx="2150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ℰ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: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1785112"/>
                <a:ext cx="2150076" cy="369332"/>
              </a:xfrm>
              <a:prstGeom prst="rect">
                <a:avLst/>
              </a:prstGeom>
              <a:blipFill>
                <a:blip r:embed="rId6"/>
                <a:stretch>
                  <a:fillRect l="-481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939" y="2760031"/>
                <a:ext cx="206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𝒟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2760031"/>
                <a:ext cx="2063129" cy="369332"/>
              </a:xfrm>
              <a:prstGeom prst="rect">
                <a:avLst/>
              </a:prstGeom>
              <a:blipFill>
                <a:blip r:embed="rId7"/>
                <a:stretch>
                  <a:fillRect l="-501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48087" y="1251308"/>
                <a:ext cx="5953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CC9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CC99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7" y="1251308"/>
                <a:ext cx="5953489" cy="369332"/>
              </a:xfrm>
              <a:prstGeom prst="rect">
                <a:avLst/>
              </a:prstGeom>
              <a:blipFill>
                <a:blip r:embed="rId8"/>
                <a:stretch>
                  <a:fillRect l="-174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1939" y="3124370"/>
                <a:ext cx="303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𝒟</m:t>
                      </m:r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𝒟</m:t>
                          </m:r>
                        </m:e>
                        <m:sub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9" y="3124370"/>
                <a:ext cx="3031279" cy="369332"/>
              </a:xfrm>
              <a:prstGeom prst="rect">
                <a:avLst/>
              </a:prstGeom>
              <a:blipFill>
                <a:blip r:embed="rId9"/>
                <a:stretch>
                  <a:fillRect l="-34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8087" y="1739923"/>
                <a:ext cx="66915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 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 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7" y="1739923"/>
                <a:ext cx="6691512" cy="369332"/>
              </a:xfrm>
              <a:prstGeom prst="rect">
                <a:avLst/>
              </a:prstGeom>
              <a:blipFill>
                <a:blip r:embed="rId10"/>
                <a:stretch>
                  <a:fillRect l="-154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48086" y="2220486"/>
                <a:ext cx="66915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128</m:t>
                          </m:r>
                        </m:sup>
                      </m:sSup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nb-NO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YES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nb-NO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NO</m:t>
                          </m:r>
                        </m:e>
                      </m:d>
                      <m:r>
                        <a:rPr kumimoji="0" lang="nb-NO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6" y="2220486"/>
                <a:ext cx="6691513" cy="369332"/>
              </a:xfrm>
              <a:prstGeom prst="rect">
                <a:avLst/>
              </a:prstGeom>
              <a:blipFill>
                <a:blip r:embed="rId11"/>
                <a:stretch>
                  <a:fillRect l="-154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48086" y="2723348"/>
                <a:ext cx="6621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1,…,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ℳ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C9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nb-NO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,…,</m:t>
                          </m:r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99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𝒞</m:t>
                      </m:r>
                      <m:r>
                        <a:rPr kumimoji="0" lang="nb-N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nb-NO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b-N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0" lang="nb-N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86" y="2723348"/>
                <a:ext cx="6621089" cy="369332"/>
              </a:xfrm>
              <a:prstGeom prst="rect">
                <a:avLst/>
              </a:prstGeom>
              <a:blipFill>
                <a:blip r:embed="rId12"/>
                <a:stretch>
                  <a:fillRect l="-156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2154" y="1035865"/>
                <a:ext cx="17297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nb-NO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Π</m:t>
                      </m:r>
                      <m:r>
                        <a:rPr kumimoji="0" lang="nb-NO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ℰ</m:t>
                          </m:r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nb-NO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𝒟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4" y="1035865"/>
                <a:ext cx="172976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</a:t>
            </a:r>
            <a:r>
              <a:rPr lang="nb-NO" dirty="0"/>
              <a:t>is cryptography?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" b="99493" l="1630" r="98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81" y="2452877"/>
            <a:ext cx="829379" cy="1557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177" y="2207062"/>
            <a:ext cx="1100429" cy="2048969"/>
          </a:xfrm>
          <a:prstGeom prst="rect">
            <a:avLst/>
          </a:prstGeom>
        </p:spPr>
      </p:pic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163392" y="3231546"/>
            <a:ext cx="60572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2049" y="3000713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90413" y="2161087"/>
            <a:ext cx="2185441" cy="2848508"/>
            <a:chOff x="5030453" y="1921247"/>
            <a:chExt cx="2185441" cy="284850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453" y="1921247"/>
              <a:ext cx="1961335" cy="237975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388061" y="4308090"/>
              <a:ext cx="182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5400E6-5E99-D534-A3EA-83DA730CCDCA}"/>
              </a:ext>
            </a:extLst>
          </p:cNvPr>
          <p:cNvSpPr txBox="1"/>
          <p:nvPr/>
        </p:nvSpPr>
        <p:spPr>
          <a:xfrm>
            <a:off x="402302" y="5247235"/>
            <a:ext cx="11523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T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Encryption – Prevent bad guy from intercepting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T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Authentication – Prevent bad guy from impersonating Alice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T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 guy= attacker=adversary </a:t>
            </a:r>
          </a:p>
        </p:txBody>
      </p:sp>
    </p:spTree>
    <p:extLst>
      <p:ext uri="{BB962C8B-B14F-4D97-AF65-F5344CB8AC3E}">
        <p14:creationId xmlns:p14="http://schemas.microsoft.com/office/powerpoint/2010/main" val="9874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</a:t>
            </a:r>
            <a:r>
              <a:rPr lang="nb-NO" dirty="0"/>
              <a:t>is cryptography?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163392" y="3231546"/>
            <a:ext cx="60572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1266" y="2692778"/>
            <a:ext cx="174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M=Message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70" y="1883079"/>
            <a:ext cx="1295116" cy="1269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60" y="2104584"/>
            <a:ext cx="1724640" cy="110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92" y="3100660"/>
            <a:ext cx="674155" cy="116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50" y="3092888"/>
            <a:ext cx="620108" cy="620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9" r="24086"/>
          <a:stretch/>
        </p:blipFill>
        <p:spPr>
          <a:xfrm>
            <a:off x="4796069" y="3298086"/>
            <a:ext cx="809678" cy="829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</a:t>
            </a:r>
            <a:r>
              <a:rPr lang="nb-NO" dirty="0"/>
              <a:t>is cryptography?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163392" y="3231546"/>
            <a:ext cx="60572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2049" y="3000713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 bwMode="auto">
          <a:xfrm>
            <a:off x="5857051" y="3231546"/>
            <a:ext cx="444708" cy="108642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412" y="4616970"/>
            <a:ext cx="974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goals: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privacy: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 should not be able to read message M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</a:t>
            </a:r>
            <a:r>
              <a:rPr lang="nb-NO" dirty="0"/>
              <a:t>is cryptography?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163392" y="3231546"/>
            <a:ext cx="1963244" cy="21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2049" y="3000713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412" y="4616970"/>
            <a:ext cx="9745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goals: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privacy: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 should not be able to read message 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integrity: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 should not be able to modify message 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authenticity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message M really originated from Alice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Explosion 1 6"/>
          <p:cNvSpPr/>
          <p:nvPr/>
        </p:nvSpPr>
        <p:spPr bwMode="auto">
          <a:xfrm>
            <a:off x="5093198" y="2940577"/>
            <a:ext cx="884419" cy="581936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" name="Arc 28"/>
          <p:cNvSpPr/>
          <p:nvPr/>
        </p:nvSpPr>
        <p:spPr bwMode="auto">
          <a:xfrm rot="17228160">
            <a:off x="6030022" y="3215993"/>
            <a:ext cx="1840547" cy="1926129"/>
          </a:xfrm>
          <a:prstGeom prst="arc">
            <a:avLst>
              <a:gd name="adj1" fmla="val 15112936"/>
              <a:gd name="adj2" fmla="val 2051618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7420131" y="3231546"/>
            <a:ext cx="1800498" cy="21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956103" y="3000889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M'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Ideal solution: secure channels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2049" y="3000713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412" y="4616970"/>
            <a:ext cx="10030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goals: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privacy: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 should not be able to read message M       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nb-NO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integrity: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 should not be able to modify message M  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authenticity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message M really originated from Alice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</a:t>
            </a: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163392" y="3231546"/>
            <a:ext cx="60572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874259" y="2935079"/>
            <a:ext cx="4635502" cy="592931"/>
            <a:chOff x="3874259" y="2935079"/>
            <a:chExt cx="4635502" cy="592931"/>
          </a:xfrm>
        </p:grpSpPr>
        <p:sp>
          <p:nvSpPr>
            <p:cNvPr id="25" name="Can 24"/>
            <p:cNvSpPr/>
            <p:nvPr/>
          </p:nvSpPr>
          <p:spPr bwMode="auto">
            <a:xfrm rot="16200000">
              <a:off x="5895544" y="913794"/>
              <a:ext cx="592931" cy="4635502"/>
            </a:xfrm>
            <a:prstGeom prst="can">
              <a:avLst>
                <a:gd name="adj" fmla="val 490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3875845" y="3235202"/>
              <a:ext cx="18841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7271581" y="1189039"/>
            <a:ext cx="3635195" cy="1597392"/>
            <a:chOff x="7271581" y="1189039"/>
            <a:chExt cx="3635195" cy="1597392"/>
          </a:xfrm>
        </p:grpSpPr>
        <p:sp>
          <p:nvSpPr>
            <p:cNvPr id="2" name="TextBox 1"/>
            <p:cNvSpPr txBox="1"/>
            <p:nvPr/>
          </p:nvSpPr>
          <p:spPr>
            <a:xfrm>
              <a:off x="7271581" y="1189039"/>
              <a:ext cx="363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800" b="1" i="0" u="none" strike="noStrike" kern="1200" cap="none" spc="0" normalizeH="0" baseline="0" noProof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But how </a:t>
              </a:r>
              <a:r>
                <a:rPr kumimoji="0" lang="nb-NO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 build?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8046986" y="1846120"/>
              <a:ext cx="674448" cy="9403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Rounded Rectangle 13"/>
          <p:cNvSpPr/>
          <p:nvPr/>
        </p:nvSpPr>
        <p:spPr bwMode="auto">
          <a:xfrm rot="20383225">
            <a:off x="9092894" y="4067380"/>
            <a:ext cx="1797802" cy="950533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50000"/>
                  </a:srgb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+mn-cs"/>
              </a:rPr>
              <a:t>Course done!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Stencil" panose="040409050D0802020404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20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Creating secure channels: encryption schemes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2412" y="4616970"/>
                <a:ext cx="5310376" cy="241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b-NO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CC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𝓔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encryption algorithm (public)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b-NO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CC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𝓓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decryption algorithm (public)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12" y="4616970"/>
                <a:ext cx="5310376" cy="2411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>
            <a:off x="4337034" y="3231545"/>
            <a:ext cx="4072448" cy="8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580033" y="2169761"/>
            <a:ext cx="6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25436" y="2237913"/>
            <a:ext cx="6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3560107" y="2833436"/>
                <a:ext cx="746563" cy="7962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ℰ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0107" y="2833436"/>
                <a:ext cx="746563" cy="79621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V="1">
            <a:off x="3073452" y="3235682"/>
            <a:ext cx="455974" cy="8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861352" y="2769880"/>
            <a:ext cx="4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 bwMode="auto">
              <a:xfrm>
                <a:off x="8418066" y="2833436"/>
                <a:ext cx="746563" cy="7962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𝒟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8066" y="2833436"/>
                <a:ext cx="746563" cy="796218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/>
          <p:cNvCxnSpPr>
            <a:stCxn id="30" idx="1"/>
            <a:endCxn id="37" idx="0"/>
          </p:cNvCxnSpPr>
          <p:nvPr/>
        </p:nvCxnSpPr>
        <p:spPr bwMode="auto">
          <a:xfrm rot="10800000" flipV="1">
            <a:off x="8791348" y="2468746"/>
            <a:ext cx="1434088" cy="3646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Elbow Connector 41"/>
          <p:cNvCxnSpPr>
            <a:stCxn id="29" idx="3"/>
            <a:endCxn id="10" idx="0"/>
          </p:cNvCxnSpPr>
          <p:nvPr/>
        </p:nvCxnSpPr>
        <p:spPr bwMode="auto">
          <a:xfrm>
            <a:off x="2206751" y="2400594"/>
            <a:ext cx="1726638" cy="4328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2682049" y="3000713"/>
            <a:ext cx="48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8791347" y="3644894"/>
            <a:ext cx="1" cy="406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434533" y="4028718"/>
                <a:ext cx="117072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 / </a:t>
                </a:r>
                <a14:m>
                  <m:oMath xmlns:m="http://schemas.openxmlformats.org/officeDocument/2006/math"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⊥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33" y="4028718"/>
                <a:ext cx="1170720" cy="513282"/>
              </a:xfrm>
              <a:prstGeom prst="rect">
                <a:avLst/>
              </a:prstGeom>
              <a:blipFill rotWithShape="0">
                <a:blip r:embed="rId9"/>
                <a:stretch>
                  <a:fillRect l="-8333" t="-1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1759" y="5033560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: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encryption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secret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  <a:endParaRPr kumimoji="0" lang="nb-NO" sz="2400" b="1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65476" y="50313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decryption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Creating secure channels: encryption schemes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0AF8-4F64-4D1C-B3C4-F65976908F5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Cloud 14"/>
          <p:cNvSpPr/>
          <p:nvPr/>
        </p:nvSpPr>
        <p:spPr bwMode="auto">
          <a:xfrm rot="11390598">
            <a:off x="4499248" y="2005781"/>
            <a:ext cx="3385524" cy="2189270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5931" y="1414612"/>
            <a:ext cx="151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3675" y="155944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417" y="1779868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7843" y="4317967"/>
            <a:ext cx="18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" y="2439455"/>
            <a:ext cx="1824517" cy="1596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3" y="2439455"/>
            <a:ext cx="1824517" cy="1596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2412" y="4616970"/>
                <a:ext cx="11019680" cy="241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b-NO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CC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𝓔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encryption algorithm (public)		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K</a:t>
                </a:r>
                <a:r>
                  <a:rPr kumimoji="0" lang="nb-NO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: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encryption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key (public)</a:t>
                </a:r>
                <a:endParaRPr kumimoji="0" lang="nb-NO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b-NO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CC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𝓓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 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decryption algorithm (public)		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K</a:t>
                </a:r>
                <a:r>
                  <a:rPr kumimoji="0" lang="nb-NO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</a:t>
                </a:r>
                <a:r>
                  <a:rPr kumimoji="0" lang="nb-NO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:</a:t>
                </a: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decryption key (secret)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12" y="4616970"/>
                <a:ext cx="11019680" cy="24115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>
            <a:off x="4337034" y="3231545"/>
            <a:ext cx="4072448" cy="8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580033" y="2169761"/>
            <a:ext cx="6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</a:t>
            </a:r>
            <a:r>
              <a:rPr kumimoji="0" lang="nb-NO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25436" y="2237913"/>
            <a:ext cx="6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</a:t>
            </a:r>
            <a:r>
              <a:rPr kumimoji="0" lang="nb-NO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3560107" y="2833436"/>
                <a:ext cx="746563" cy="7962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ℰ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0107" y="2833436"/>
                <a:ext cx="746563" cy="79621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V="1">
            <a:off x="3073452" y="3235682"/>
            <a:ext cx="455974" cy="8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861352" y="2769880"/>
            <a:ext cx="4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 bwMode="auto">
              <a:xfrm>
                <a:off x="8418066" y="2833436"/>
                <a:ext cx="746563" cy="7962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nb-NO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𝒟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8066" y="2833436"/>
                <a:ext cx="746563" cy="796218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/>
          <p:cNvCxnSpPr>
            <a:stCxn id="30" idx="1"/>
            <a:endCxn id="37" idx="0"/>
          </p:cNvCxnSpPr>
          <p:nvPr/>
        </p:nvCxnSpPr>
        <p:spPr bwMode="auto">
          <a:xfrm rot="10800000" flipV="1">
            <a:off x="8791348" y="2468746"/>
            <a:ext cx="1434088" cy="3646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Elbow Connector 41"/>
          <p:cNvCxnSpPr>
            <a:stCxn id="29" idx="3"/>
            <a:endCxn id="10" idx="0"/>
          </p:cNvCxnSpPr>
          <p:nvPr/>
        </p:nvCxnSpPr>
        <p:spPr bwMode="auto">
          <a:xfrm>
            <a:off x="2206751" y="2400594"/>
            <a:ext cx="1726638" cy="4328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2682049" y="3000713"/>
            <a:ext cx="48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8791347" y="3644894"/>
            <a:ext cx="1" cy="406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434533" y="4028718"/>
                <a:ext cx="117072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 / </a:t>
                </a:r>
                <a14:m>
                  <m:oMath xmlns:m="http://schemas.openxmlformats.org/officeDocument/2006/math"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⊥</m:t>
                    </m:r>
                  </m:oMath>
                </a14:m>
                <a:r>
                  <a:rPr kumimoji="0" lang="nb-N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33" y="4028718"/>
                <a:ext cx="1170720" cy="513282"/>
              </a:xfrm>
              <a:prstGeom prst="rect">
                <a:avLst/>
              </a:prstGeom>
              <a:blipFill rotWithShape="0">
                <a:blip r:embed="rId9"/>
                <a:stretch>
                  <a:fillRect l="-8333" t="-1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5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4500-UIO">
  <a:themeElements>
    <a:clrScheme name="UI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0000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b="1" dirty="0"/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K4500-UIO" id="{7956CE9B-5D63-4B87-A989-DA7CD1F170FB}" vid="{1AE45AA9-27B5-4B56-B075-B66CFC0D77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1387</Words>
  <Application>Microsoft Office PowerPoint</Application>
  <PresentationFormat>Geniş ekran</PresentationFormat>
  <Paragraphs>295</Paragraphs>
  <Slides>24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Stencil</vt:lpstr>
      <vt:lpstr>Times New Roman</vt:lpstr>
      <vt:lpstr>Office Theme</vt:lpstr>
      <vt:lpstr>TEK4500-UIO</vt:lpstr>
      <vt:lpstr>Lecture 1 – Overview of Cryptography</vt:lpstr>
      <vt:lpstr>Cryptology</vt:lpstr>
      <vt:lpstr>What is cryptography?</vt:lpstr>
      <vt:lpstr>What is cryptography?</vt:lpstr>
      <vt:lpstr>What is cryptography?</vt:lpstr>
      <vt:lpstr>What is cryptography?</vt:lpstr>
      <vt:lpstr>Ideal solution: secure channels</vt:lpstr>
      <vt:lpstr>Creating secure channels: encryption schemes</vt:lpstr>
      <vt:lpstr>Creating secure channels: encryption schemes</vt:lpstr>
      <vt:lpstr>Basic goals of cryptography</vt:lpstr>
      <vt:lpstr>Basic goals of cryptography</vt:lpstr>
      <vt:lpstr>History of Cryptography</vt:lpstr>
      <vt:lpstr>History of Cryptography</vt:lpstr>
      <vt:lpstr>History of Cryptography</vt:lpstr>
      <vt:lpstr>History of Cryptography</vt:lpstr>
      <vt:lpstr>History of Cryptography</vt:lpstr>
      <vt:lpstr>History of Cryptography</vt:lpstr>
      <vt:lpstr>History of Cryptography</vt:lpstr>
      <vt:lpstr>History of Cryptography</vt:lpstr>
      <vt:lpstr>Symmetric vs Asymmetric Encryption</vt:lpstr>
      <vt:lpstr>Symmetric vs Asymmetric Encryption (Public Key Encryption)</vt:lpstr>
      <vt:lpstr>Some notation</vt:lpstr>
      <vt:lpstr>Symmetric encryption – syntax </vt:lpstr>
      <vt:lpstr>Symmetric encryption –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Overview of Cryptography</dc:title>
  <dc:creator>cavidan yakupoglu</dc:creator>
  <cp:lastModifiedBy>Dilek Taylı</cp:lastModifiedBy>
  <cp:revision>3</cp:revision>
  <dcterms:created xsi:type="dcterms:W3CDTF">2023-10-11T13:19:57Z</dcterms:created>
  <dcterms:modified xsi:type="dcterms:W3CDTF">2023-11-28T07:13:07Z</dcterms:modified>
</cp:coreProperties>
</file>