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301"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2" r:id="rId28"/>
    <p:sldId id="303" r:id="rId29"/>
    <p:sldId id="282" r:id="rId30"/>
    <p:sldId id="283" r:id="rId31"/>
    <p:sldId id="284" r:id="rId32"/>
    <p:sldId id="285" r:id="rId33"/>
    <p:sldId id="286" r:id="rId34"/>
    <p:sldId id="287" r:id="rId35"/>
    <p:sldId id="288" r:id="rId36"/>
    <p:sldId id="289" r:id="rId37"/>
    <p:sldId id="304" r:id="rId38"/>
    <p:sldId id="290" r:id="rId39"/>
    <p:sldId id="291" r:id="rId40"/>
    <p:sldId id="292" r:id="rId41"/>
    <p:sldId id="293" r:id="rId42"/>
    <p:sldId id="294" r:id="rId43"/>
    <p:sldId id="295" r:id="rId44"/>
    <p:sldId id="296" r:id="rId45"/>
    <p:sldId id="297" r:id="rId46"/>
    <p:sldId id="298" r:id="rId47"/>
    <p:sldId id="299" r:id="rId48"/>
    <p:sldId id="300" r:id="rId49"/>
  </p:sldIdLst>
  <p:sldSz cx="4610100" cy="3460750"/>
  <p:notesSz cx="4610100" cy="346075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3"/>
  </p:normalViewPr>
  <p:slideViewPr>
    <p:cSldViewPr>
      <p:cViewPr>
        <p:scale>
          <a:sx n="180" d="100"/>
          <a:sy n="180" d="100"/>
        </p:scale>
        <p:origin x="1704"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8DA75612-6AC4-DE4E-9FBB-E31EE0313840}" type="datetimeFigureOut">
              <a:rPr lang="en-TR" smtClean="0"/>
              <a:t>13.12.2023</a:t>
            </a:fld>
            <a:endParaRPr lang="en-TR"/>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3DB8A20E-750E-974A-8CB5-AC1AE39AC061}" type="slidenum">
              <a:rPr lang="en-TR" smtClean="0"/>
              <a:t>‹#›</a:t>
            </a:fld>
            <a:endParaRPr lang="en-TR"/>
          </a:p>
        </p:txBody>
      </p:sp>
    </p:spTree>
    <p:extLst>
      <p:ext uri="{BB962C8B-B14F-4D97-AF65-F5344CB8AC3E}">
        <p14:creationId xmlns:p14="http://schemas.microsoft.com/office/powerpoint/2010/main" val="2573099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Pretty_Good_Privacy</a:t>
            </a:r>
            <a:endParaRPr lang="en-TR" dirty="0"/>
          </a:p>
        </p:txBody>
      </p:sp>
      <p:sp>
        <p:nvSpPr>
          <p:cNvPr id="4" name="Slide Number Placeholder 3"/>
          <p:cNvSpPr>
            <a:spLocks noGrp="1"/>
          </p:cNvSpPr>
          <p:nvPr>
            <p:ph type="sldNum" sz="quarter" idx="5"/>
          </p:nvPr>
        </p:nvSpPr>
        <p:spPr/>
        <p:txBody>
          <a:bodyPr/>
          <a:lstStyle/>
          <a:p>
            <a:fld id="{3DB8A20E-750E-974A-8CB5-AC1AE39AC061}" type="slidenum">
              <a:rPr lang="en-TR" smtClean="0"/>
              <a:t>28</a:t>
            </a:fld>
            <a:endParaRPr lang="en-TR"/>
          </a:p>
        </p:txBody>
      </p:sp>
    </p:spTree>
    <p:extLst>
      <p:ext uri="{BB962C8B-B14F-4D97-AF65-F5344CB8AC3E}">
        <p14:creationId xmlns:p14="http://schemas.microsoft.com/office/powerpoint/2010/main" val="47662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82688" y="703263"/>
            <a:ext cx="461962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rtl="0">
              <a:spcBef>
                <a:spcPts val="0"/>
              </a:spcBef>
              <a:buNone/>
            </a:pPr>
            <a:r>
              <a:rPr lang="en-US"/>
              <a:t>In general, when Alice and Bob use Diffie-Hellman on the Internet, there is threat of man-in-the-middle. That is Trudy, can intercept the message, or the public key, sent from Alice to Bob, and send her own to Bob; likewise, she can intercept the message sent from Bob to Alice and instead send her own to Alice. The result is that the shared key that Alice computes is actually the key she shares with Trudy; likewise, the shared key that Bob computes is the actually the shared key that he shares with Trudy. In other words, Trudy plays Alice to Bob and Bob to Alice.</a:t>
            </a:r>
          </a:p>
          <a:p>
            <a:pPr rtl="0">
              <a:spcBef>
                <a:spcPts val="0"/>
              </a:spcBef>
              <a:buNone/>
            </a:pPr>
            <a:endParaRPr/>
          </a:p>
          <a:p>
            <a:pPr>
              <a:spcBef>
                <a:spcPts val="0"/>
              </a:spcBef>
              <a:buNone/>
            </a:pPr>
            <a:r>
              <a:rPr lang="en-US"/>
              <a:t>The man-in-the-middle attack is possible because the Diffie-Hellman protocol does not authenticate Alice or Bob, for example, there is no way for Alice to know the message that she receives is really from Bob. There are number of ways to fix this. For example, everyone can publish his or her public key, that is, instead of having to send it and risk interception and forgery, just publish it at a public, trusted site. Or, if Alice has already published her RSA public key, she can sign the Diffie-Hellman key when she sends it to Bob.</a:t>
            </a:r>
          </a:p>
        </p:txBody>
      </p:sp>
      <p:sp>
        <p:nvSpPr>
          <p:cNvPr id="287" name="Shape 28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KEM:</a:t>
            </a:r>
            <a:r>
              <a:rPr lang="en-US" b="0" i="0" dirty="0">
                <a:solidFill>
                  <a:srgbClr val="4D5156"/>
                </a:solidFill>
                <a:effectLst/>
                <a:latin typeface="arial" panose="020B0604020202020204" pitchFamily="34" charset="0"/>
              </a:rPr>
              <a:t> </a:t>
            </a:r>
            <a:r>
              <a:rPr lang="en-US" b="1" i="0" dirty="0">
                <a:solidFill>
                  <a:srgbClr val="5F6368"/>
                </a:solidFill>
                <a:effectLst/>
                <a:latin typeface="arial" panose="020B0604020202020204" pitchFamily="34" charset="0"/>
              </a:rPr>
              <a:t>Key Encapsulation Mechanism</a:t>
            </a:r>
            <a:endParaRPr lang="en-TR" dirty="0"/>
          </a:p>
        </p:txBody>
      </p:sp>
      <p:sp>
        <p:nvSpPr>
          <p:cNvPr id="4" name="Slide Number Placeholder 3"/>
          <p:cNvSpPr>
            <a:spLocks noGrp="1"/>
          </p:cNvSpPr>
          <p:nvPr>
            <p:ph type="sldNum" sz="quarter" idx="5"/>
          </p:nvPr>
        </p:nvSpPr>
        <p:spPr/>
        <p:txBody>
          <a:bodyPr/>
          <a:lstStyle/>
          <a:p>
            <a:fld id="{3DB8A20E-750E-974A-8CB5-AC1AE39AC061}" type="slidenum">
              <a:rPr lang="en-TR" smtClean="0"/>
              <a:t>39</a:t>
            </a:fld>
            <a:endParaRPr lang="en-TR"/>
          </a:p>
        </p:txBody>
      </p:sp>
    </p:spTree>
    <p:extLst>
      <p:ext uri="{BB962C8B-B14F-4D97-AF65-F5344CB8AC3E}">
        <p14:creationId xmlns:p14="http://schemas.microsoft.com/office/powerpoint/2010/main" val="336125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1674" y="58150"/>
            <a:ext cx="2706751"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12/13/23</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Microsoft Sans Serif"/>
                <a:cs typeface="Microsoft Sans Serif"/>
              </a:defRPr>
            </a:lvl1pPr>
          </a:lstStyle>
          <a:p>
            <a:pPr marL="38100">
              <a:lnSpc>
                <a:spcPct val="100000"/>
              </a:lnSpc>
              <a:spcBef>
                <a:spcPts val="190"/>
              </a:spcBef>
            </a:pPr>
            <a:fld id="{81D60167-4931-47E6-BA6A-407CBD079E47}" type="slidenum">
              <a:rPr spc="15" dirty="0"/>
              <a:t>‹#›</a:t>
            </a:fld>
            <a:r>
              <a:rPr spc="15" dirty="0"/>
              <a:t>/38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663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12/13/23</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Microsoft Sans Serif"/>
                <a:cs typeface="Microsoft Sans Serif"/>
              </a:defRPr>
            </a:lvl1pPr>
          </a:lstStyle>
          <a:p>
            <a:pPr marL="38100">
              <a:lnSpc>
                <a:spcPct val="100000"/>
              </a:lnSpc>
              <a:spcBef>
                <a:spcPts val="190"/>
              </a:spcBef>
            </a:pPr>
            <a:fld id="{81D60167-4931-47E6-BA6A-407CBD079E47}" type="slidenum">
              <a:rPr spc="15" dirty="0"/>
              <a:t>‹#›</a:t>
            </a:fld>
            <a:r>
              <a:rPr spc="15" dirty="0"/>
              <a:t>/38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6633"/>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12/13/23</a:t>
            </a:fld>
            <a:endParaRPr lang="en-US"/>
          </a:p>
        </p:txBody>
      </p:sp>
      <p:sp>
        <p:nvSpPr>
          <p:cNvPr id="7" name="Holder 7"/>
          <p:cNvSpPr>
            <a:spLocks noGrp="1"/>
          </p:cNvSpPr>
          <p:nvPr>
            <p:ph type="sldNum" sz="quarter" idx="7"/>
          </p:nvPr>
        </p:nvSpPr>
        <p:spPr/>
        <p:txBody>
          <a:bodyPr lIns="0" tIns="0" rIns="0" bIns="0"/>
          <a:lstStyle>
            <a:lvl1pPr>
              <a:defRPr sz="600" b="0" i="0">
                <a:solidFill>
                  <a:schemeClr val="tx1"/>
                </a:solidFill>
                <a:latin typeface="Microsoft Sans Serif"/>
                <a:cs typeface="Microsoft Sans Serif"/>
              </a:defRPr>
            </a:lvl1pPr>
          </a:lstStyle>
          <a:p>
            <a:pPr marL="38100">
              <a:lnSpc>
                <a:spcPct val="100000"/>
              </a:lnSpc>
              <a:spcBef>
                <a:spcPts val="190"/>
              </a:spcBef>
            </a:pPr>
            <a:fld id="{81D60167-4931-47E6-BA6A-407CBD079E47}" type="slidenum">
              <a:rPr spc="15" dirty="0"/>
              <a:t>‹#›</a:t>
            </a:fld>
            <a:r>
              <a:rPr spc="15" dirty="0"/>
              <a:t>/38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663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12/13/23</a:t>
            </a:fld>
            <a:endParaRPr lang="en-US"/>
          </a:p>
        </p:txBody>
      </p:sp>
      <p:sp>
        <p:nvSpPr>
          <p:cNvPr id="5" name="Holder 5"/>
          <p:cNvSpPr>
            <a:spLocks noGrp="1"/>
          </p:cNvSpPr>
          <p:nvPr>
            <p:ph type="sldNum" sz="quarter" idx="7"/>
          </p:nvPr>
        </p:nvSpPr>
        <p:spPr/>
        <p:txBody>
          <a:bodyPr lIns="0" tIns="0" rIns="0" bIns="0"/>
          <a:lstStyle>
            <a:lvl1pPr>
              <a:defRPr sz="600" b="0" i="0">
                <a:solidFill>
                  <a:schemeClr val="tx1"/>
                </a:solidFill>
                <a:latin typeface="Microsoft Sans Serif"/>
                <a:cs typeface="Microsoft Sans Serif"/>
              </a:defRPr>
            </a:lvl1pPr>
          </a:lstStyle>
          <a:p>
            <a:pPr marL="38100">
              <a:lnSpc>
                <a:spcPct val="100000"/>
              </a:lnSpc>
              <a:spcBef>
                <a:spcPts val="190"/>
              </a:spcBef>
            </a:pPr>
            <a:fld id="{81D60167-4931-47E6-BA6A-407CBD079E47}" type="slidenum">
              <a:rPr spc="15" dirty="0"/>
              <a:t>‹#›</a:t>
            </a:fld>
            <a:r>
              <a:rPr spc="15" dirty="0"/>
              <a:t>/38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12/13/23</a:t>
            </a:fld>
            <a:endParaRPr lang="en-US"/>
          </a:p>
        </p:txBody>
      </p:sp>
      <p:sp>
        <p:nvSpPr>
          <p:cNvPr id="4" name="Holder 4"/>
          <p:cNvSpPr>
            <a:spLocks noGrp="1"/>
          </p:cNvSpPr>
          <p:nvPr>
            <p:ph type="sldNum" sz="quarter" idx="7"/>
          </p:nvPr>
        </p:nvSpPr>
        <p:spPr/>
        <p:txBody>
          <a:bodyPr lIns="0" tIns="0" rIns="0" bIns="0"/>
          <a:lstStyle>
            <a:lvl1pPr>
              <a:defRPr sz="600" b="0" i="0">
                <a:solidFill>
                  <a:schemeClr val="tx1"/>
                </a:solidFill>
                <a:latin typeface="Microsoft Sans Serif"/>
                <a:cs typeface="Microsoft Sans Serif"/>
              </a:defRPr>
            </a:lvl1pPr>
          </a:lstStyle>
          <a:p>
            <a:pPr marL="38100">
              <a:lnSpc>
                <a:spcPct val="100000"/>
              </a:lnSpc>
              <a:spcBef>
                <a:spcPts val="190"/>
              </a:spcBef>
            </a:pPr>
            <a:fld id="{81D60167-4931-47E6-BA6A-407CBD079E47}" type="slidenum">
              <a:rPr spc="15" dirty="0"/>
              <a:t>‹#›</a:t>
            </a:fld>
            <a:r>
              <a:rPr spc="15" dirty="0"/>
              <a:t>/38</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07129" y="128293"/>
            <a:ext cx="3918585" cy="550922"/>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1512"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1512"/>
            </a:lvl2pPr>
            <a:lvl3pPr marL="0" marR="0" indent="0" algn="l" rtl="0">
              <a:lnSpc>
                <a:spcPct val="150000"/>
              </a:lnSpc>
              <a:spcBef>
                <a:spcPts val="0"/>
              </a:spcBef>
              <a:spcAft>
                <a:spcPts val="0"/>
              </a:spcAft>
              <a:buSzPct val="100000"/>
              <a:buChar char="■"/>
              <a:defRPr sz="1512"/>
            </a:lvl3pPr>
            <a:lvl4pPr marL="0" marR="0" indent="0" algn="l" rtl="0">
              <a:lnSpc>
                <a:spcPct val="150000"/>
              </a:lnSpc>
              <a:spcBef>
                <a:spcPts val="0"/>
              </a:spcBef>
              <a:spcAft>
                <a:spcPts val="0"/>
              </a:spcAft>
              <a:buSzPct val="100000"/>
              <a:buChar char="●"/>
              <a:defRPr sz="1512"/>
            </a:lvl4pPr>
            <a:lvl5pPr marL="0" marR="0" indent="0" algn="l" rtl="0">
              <a:lnSpc>
                <a:spcPct val="150000"/>
              </a:lnSpc>
              <a:spcBef>
                <a:spcPts val="0"/>
              </a:spcBef>
              <a:spcAft>
                <a:spcPts val="0"/>
              </a:spcAft>
              <a:buSzPct val="100000"/>
              <a:buChar char="○"/>
              <a:defRPr sz="1512"/>
            </a:lvl5pPr>
            <a:lvl6pPr marL="225688" marR="0" indent="0" algn="l" rtl="0">
              <a:lnSpc>
                <a:spcPct val="150000"/>
              </a:lnSpc>
              <a:spcBef>
                <a:spcPts val="0"/>
              </a:spcBef>
              <a:spcAft>
                <a:spcPts val="0"/>
              </a:spcAft>
              <a:buSzPct val="100000"/>
              <a:buChar char="■"/>
              <a:defRPr sz="1512"/>
            </a:lvl6pPr>
            <a:lvl7pPr marL="446574" marR="0" indent="0" algn="l" rtl="0">
              <a:lnSpc>
                <a:spcPct val="150000"/>
              </a:lnSpc>
              <a:spcBef>
                <a:spcPts val="0"/>
              </a:spcBef>
              <a:spcAft>
                <a:spcPts val="0"/>
              </a:spcAft>
              <a:buSzPct val="100000"/>
              <a:buChar char="●"/>
              <a:defRPr sz="1512"/>
            </a:lvl7pPr>
            <a:lvl8pPr marL="667460" marR="0" indent="0" algn="l" rtl="0">
              <a:lnSpc>
                <a:spcPct val="150000"/>
              </a:lnSpc>
              <a:spcBef>
                <a:spcPts val="0"/>
              </a:spcBef>
              <a:spcAft>
                <a:spcPts val="0"/>
              </a:spcAft>
              <a:buSzPct val="100000"/>
              <a:buChar char="○"/>
              <a:defRPr sz="1512"/>
            </a:lvl8pPr>
            <a:lvl9pPr marL="888346" marR="0" indent="0" algn="l" rtl="0">
              <a:lnSpc>
                <a:spcPct val="150000"/>
              </a:lnSpc>
              <a:spcBef>
                <a:spcPts val="0"/>
              </a:spcBef>
              <a:spcAft>
                <a:spcPts val="0"/>
              </a:spcAft>
              <a:buSzPct val="100000"/>
              <a:buChar char="■"/>
              <a:defRPr sz="1512"/>
            </a:lvl9pPr>
          </a:lstStyle>
          <a:p>
            <a:endParaRPr/>
          </a:p>
        </p:txBody>
      </p:sp>
      <p:sp>
        <p:nvSpPr>
          <p:cNvPr id="13" name="Shape 13"/>
          <p:cNvSpPr txBox="1">
            <a:spLocks noGrp="1"/>
          </p:cNvSpPr>
          <p:nvPr>
            <p:ph type="body" idx="1"/>
          </p:nvPr>
        </p:nvSpPr>
        <p:spPr>
          <a:xfrm>
            <a:off x="307129" y="692150"/>
            <a:ext cx="3918585" cy="449291"/>
          </a:xfrm>
          <a:prstGeom prst="rect">
            <a:avLst/>
          </a:prstGeom>
          <a:noFill/>
          <a:ln>
            <a:noFill/>
          </a:ln>
        </p:spPr>
        <p:txBody>
          <a:bodyPr lIns="117825" tIns="117825" rIns="117825" bIns="117825" anchor="t" anchorCtr="0"/>
          <a:lstStyle>
            <a:lvl1pPr marL="168065" marR="0" indent="-96037" algn="l" rtl="0">
              <a:lnSpc>
                <a:spcPct val="150000"/>
              </a:lnSpc>
              <a:spcBef>
                <a:spcPts val="302"/>
              </a:spcBef>
              <a:spcAft>
                <a:spcPts val="0"/>
              </a:spcAft>
              <a:buSzPct val="100000"/>
              <a:buFont typeface="Gloria Hallelujah"/>
              <a:buChar char="●"/>
              <a:defRPr sz="1021">
                <a:latin typeface="Gloria Hallelujah"/>
                <a:ea typeface="Gloria Hallelujah"/>
                <a:cs typeface="Gloria Hallelujah"/>
                <a:sym typeface="Gloria Hallelujah"/>
              </a:defRPr>
            </a:lvl1pPr>
            <a:lvl2pPr marL="360140" marR="0" indent="-72028" algn="l" rtl="0">
              <a:lnSpc>
                <a:spcPct val="150000"/>
              </a:lnSpc>
              <a:spcBef>
                <a:spcPts val="265"/>
              </a:spcBef>
              <a:spcAft>
                <a:spcPts val="0"/>
              </a:spcAft>
              <a:buSzPct val="100000"/>
              <a:buFont typeface="Gloria Hallelujah"/>
              <a:buChar char="●"/>
              <a:defRPr sz="1021">
                <a:latin typeface="Gloria Hallelujah"/>
                <a:ea typeface="Gloria Hallelujah"/>
                <a:cs typeface="Gloria Hallelujah"/>
                <a:sym typeface="Gloria Hallelujah"/>
              </a:defRPr>
            </a:lvl2pPr>
            <a:lvl3pPr marL="557017" marR="0" indent="-62424" algn="l" rtl="0">
              <a:lnSpc>
                <a:spcPct val="150000"/>
              </a:lnSpc>
              <a:spcBef>
                <a:spcPts val="227"/>
              </a:spcBef>
              <a:spcAft>
                <a:spcPts val="0"/>
              </a:spcAft>
              <a:buSzPct val="100000"/>
              <a:buFont typeface="Gloria Hallelujah"/>
              <a:buChar char="●"/>
              <a:defRPr sz="1021">
                <a:latin typeface="Gloria Hallelujah"/>
                <a:ea typeface="Gloria Hallelujah"/>
                <a:cs typeface="Gloria Hallelujah"/>
                <a:sym typeface="Gloria Hallelujah"/>
              </a:defRPr>
            </a:lvl3pPr>
            <a:lvl4pPr marL="782705" marR="0" indent="-52821" algn="l" rtl="0">
              <a:lnSpc>
                <a:spcPct val="150000"/>
              </a:lnSpc>
              <a:spcBef>
                <a:spcPts val="189"/>
              </a:spcBef>
              <a:spcAft>
                <a:spcPts val="0"/>
              </a:spcAft>
              <a:buSzPct val="100000"/>
              <a:buFont typeface="Gloria Hallelujah"/>
              <a:buChar char="•"/>
              <a:defRPr sz="1021">
                <a:latin typeface="Gloria Hallelujah"/>
                <a:ea typeface="Gloria Hallelujah"/>
                <a:cs typeface="Gloria Hallelujah"/>
                <a:sym typeface="Gloria Hallelujah"/>
              </a:defRPr>
            </a:lvl4pPr>
            <a:lvl5pPr marL="1003591" marR="0" indent="-48019" algn="l" rtl="0">
              <a:lnSpc>
                <a:spcPct val="150000"/>
              </a:lnSpc>
              <a:spcBef>
                <a:spcPts val="189"/>
              </a:spcBef>
              <a:spcAft>
                <a:spcPts val="0"/>
              </a:spcAft>
              <a:buSzPct val="100000"/>
              <a:buFont typeface="Gloria Hallelujah"/>
              <a:buChar char="–"/>
              <a:defRPr sz="1021">
                <a:latin typeface="Gloria Hallelujah"/>
                <a:ea typeface="Gloria Hallelujah"/>
                <a:cs typeface="Gloria Hallelujah"/>
                <a:sym typeface="Gloria Hallelujah"/>
              </a:defRPr>
            </a:lvl5pPr>
            <a:lvl6pPr marL="1224477" marR="0" indent="-48019" algn="l" rtl="0">
              <a:lnSpc>
                <a:spcPct val="150000"/>
              </a:lnSpc>
              <a:spcBef>
                <a:spcPts val="189"/>
              </a:spcBef>
              <a:spcAft>
                <a:spcPts val="0"/>
              </a:spcAft>
              <a:buSzPct val="100000"/>
              <a:buFont typeface="Gloria Hallelujah"/>
              <a:buChar char="–"/>
              <a:defRPr sz="1021">
                <a:latin typeface="Gloria Hallelujah"/>
                <a:ea typeface="Gloria Hallelujah"/>
                <a:cs typeface="Gloria Hallelujah"/>
                <a:sym typeface="Gloria Hallelujah"/>
              </a:defRPr>
            </a:lvl6pPr>
            <a:lvl7pPr marL="1445363" marR="0" indent="-48019" algn="l" rtl="0">
              <a:lnSpc>
                <a:spcPct val="150000"/>
              </a:lnSpc>
              <a:spcBef>
                <a:spcPts val="189"/>
              </a:spcBef>
              <a:spcAft>
                <a:spcPts val="0"/>
              </a:spcAft>
              <a:buSzPct val="100000"/>
              <a:buFont typeface="Gloria Hallelujah"/>
              <a:buChar char="–"/>
              <a:defRPr sz="1021">
                <a:latin typeface="Gloria Hallelujah"/>
                <a:ea typeface="Gloria Hallelujah"/>
                <a:cs typeface="Gloria Hallelujah"/>
                <a:sym typeface="Gloria Hallelujah"/>
              </a:defRPr>
            </a:lvl7pPr>
            <a:lvl8pPr marL="1671051" marR="0" indent="-48019" algn="l" rtl="0">
              <a:lnSpc>
                <a:spcPct val="150000"/>
              </a:lnSpc>
              <a:spcBef>
                <a:spcPts val="189"/>
              </a:spcBef>
              <a:spcAft>
                <a:spcPts val="0"/>
              </a:spcAft>
              <a:buSzPct val="100000"/>
              <a:buFont typeface="Gloria Hallelujah"/>
              <a:buChar char="–"/>
              <a:defRPr sz="1021">
                <a:latin typeface="Gloria Hallelujah"/>
                <a:ea typeface="Gloria Hallelujah"/>
                <a:cs typeface="Gloria Hallelujah"/>
                <a:sym typeface="Gloria Hallelujah"/>
              </a:defRPr>
            </a:lvl8pPr>
            <a:lvl9pPr marL="1896739" marR="0" indent="-52821" algn="l" rtl="0">
              <a:lnSpc>
                <a:spcPct val="150000"/>
              </a:lnSpc>
              <a:spcBef>
                <a:spcPts val="189"/>
              </a:spcBef>
              <a:spcAft>
                <a:spcPts val="0"/>
              </a:spcAft>
              <a:buSzPct val="100000"/>
              <a:buFont typeface="Gloria Hallelujah"/>
              <a:buChar char="–"/>
              <a:defRPr sz="1021">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40419472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86254" y="58150"/>
            <a:ext cx="1037590" cy="244475"/>
          </a:xfrm>
          <a:prstGeom prst="rect">
            <a:avLst/>
          </a:prstGeom>
        </p:spPr>
        <p:txBody>
          <a:bodyPr wrap="square" lIns="0" tIns="0" rIns="0" bIns="0">
            <a:spAutoFit/>
          </a:bodyPr>
          <a:lstStyle>
            <a:lvl1pPr>
              <a:defRPr sz="1400" b="0" i="0">
                <a:solidFill>
                  <a:srgbClr val="336633"/>
                </a:solidFill>
                <a:latin typeface="Tahoma"/>
                <a:cs typeface="Tahoma"/>
              </a:defRPr>
            </a:lvl1pPr>
          </a:lstStyle>
          <a:p>
            <a:endParaRPr/>
          </a:p>
        </p:txBody>
      </p:sp>
      <p:sp>
        <p:nvSpPr>
          <p:cNvPr id="3" name="Holder 3"/>
          <p:cNvSpPr>
            <a:spLocks noGrp="1"/>
          </p:cNvSpPr>
          <p:nvPr>
            <p:ph type="body" idx="1"/>
          </p:nvPr>
        </p:nvSpPr>
        <p:spPr>
          <a:xfrm>
            <a:off x="236118" y="949563"/>
            <a:ext cx="4137863" cy="149606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12/13/23</a:t>
            </a:fld>
            <a:endParaRPr lang="en-US"/>
          </a:p>
        </p:txBody>
      </p:sp>
      <p:sp>
        <p:nvSpPr>
          <p:cNvPr id="6" name="Holder 6"/>
          <p:cNvSpPr>
            <a:spLocks noGrp="1"/>
          </p:cNvSpPr>
          <p:nvPr>
            <p:ph type="sldNum" sz="quarter" idx="7"/>
          </p:nvPr>
        </p:nvSpPr>
        <p:spPr>
          <a:xfrm>
            <a:off x="4324614" y="3321949"/>
            <a:ext cx="290829" cy="137160"/>
          </a:xfrm>
          <a:prstGeom prst="rect">
            <a:avLst/>
          </a:prstGeom>
        </p:spPr>
        <p:txBody>
          <a:bodyPr wrap="square" lIns="0" tIns="0" rIns="0" bIns="0">
            <a:spAutoFit/>
          </a:bodyPr>
          <a:lstStyle>
            <a:lvl1pPr>
              <a:defRPr sz="600" b="0" i="0">
                <a:solidFill>
                  <a:schemeClr val="tx1"/>
                </a:solidFill>
                <a:latin typeface="Microsoft Sans Serif"/>
                <a:cs typeface="Microsoft Sans Serif"/>
              </a:defRPr>
            </a:lvl1pPr>
          </a:lstStyle>
          <a:p>
            <a:pPr marL="38100">
              <a:lnSpc>
                <a:spcPct val="100000"/>
              </a:lnSpc>
              <a:spcBef>
                <a:spcPts val="190"/>
              </a:spcBef>
            </a:pPr>
            <a:fld id="{81D60167-4931-47E6-BA6A-407CBD079E47}" type="slidenum">
              <a:rPr spc="15" dirty="0"/>
              <a:t>‹#›</a:t>
            </a:fld>
            <a:r>
              <a:rPr spc="15" dirty="0"/>
              <a:t>/38</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seweb.ucsd.edu/classes/sp22/cse107-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certificate.transparency.dev/"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972" y="739775"/>
            <a:ext cx="4034155" cy="1323439"/>
          </a:xfrm>
          <a:prstGeom prst="rect">
            <a:avLst/>
          </a:prstGeom>
        </p:spPr>
        <p:txBody>
          <a:bodyPr vert="horz" wrap="square" lIns="0" tIns="15240" rIns="0" bIns="0" rtlCol="0">
            <a:spAutoFit/>
          </a:bodyPr>
          <a:lstStyle/>
          <a:p>
            <a:pPr marL="12700">
              <a:lnSpc>
                <a:spcPct val="100000"/>
              </a:lnSpc>
              <a:spcBef>
                <a:spcPts val="120"/>
              </a:spcBef>
            </a:pPr>
            <a:r>
              <a:rPr lang="tr-TR" sz="1700" spc="-45" dirty="0" err="1">
                <a:latin typeface="+mn-lt"/>
                <a:cs typeface="Trebuchet MS"/>
              </a:rPr>
              <a:t>Week</a:t>
            </a:r>
            <a:r>
              <a:rPr lang="tr-TR" sz="1700" spc="-45" dirty="0">
                <a:latin typeface="+mn-lt"/>
                <a:cs typeface="Trebuchet MS"/>
              </a:rPr>
              <a:t> 10-Public </a:t>
            </a:r>
            <a:r>
              <a:rPr lang="tr-TR" sz="1700" spc="-45" dirty="0" err="1">
                <a:latin typeface="+mn-lt"/>
                <a:cs typeface="Trebuchet MS"/>
              </a:rPr>
              <a:t>Key</a:t>
            </a:r>
            <a:r>
              <a:rPr lang="tr-TR" sz="1700" spc="-45" dirty="0">
                <a:latin typeface="+mn-lt"/>
                <a:cs typeface="Trebuchet MS"/>
              </a:rPr>
              <a:t> </a:t>
            </a:r>
            <a:r>
              <a:rPr lang="tr-TR" sz="1700" spc="-45" dirty="0" err="1">
                <a:latin typeface="+mn-lt"/>
                <a:cs typeface="Trebuchet MS"/>
              </a:rPr>
              <a:t>Infrastructure</a:t>
            </a:r>
            <a:r>
              <a:rPr lang="tr-TR" sz="1700" spc="-45" dirty="0">
                <a:latin typeface="+mn-lt"/>
                <a:cs typeface="Trebuchet MS"/>
              </a:rPr>
              <a:t> – aka PKI</a:t>
            </a:r>
            <a:br>
              <a:rPr lang="tr-TR" sz="1700" spc="-45" dirty="0">
                <a:latin typeface="+mn-lt"/>
                <a:cs typeface="Trebuchet MS"/>
              </a:rPr>
            </a:br>
            <a:br>
              <a:rPr lang="tr-TR" sz="1700" spc="-45" dirty="0">
                <a:latin typeface="+mn-lt"/>
                <a:cs typeface="Trebuchet MS"/>
              </a:rPr>
            </a:br>
            <a:r>
              <a:rPr lang="tr-TR" sz="1700" spc="-45" dirty="0" err="1">
                <a:latin typeface="+mn-lt"/>
                <a:cs typeface="Trebuchet MS"/>
              </a:rPr>
              <a:t>and</a:t>
            </a:r>
            <a:br>
              <a:rPr lang="tr-TR" sz="1700" spc="-45" dirty="0">
                <a:latin typeface="+mn-lt"/>
                <a:cs typeface="Trebuchet MS"/>
              </a:rPr>
            </a:br>
            <a:br>
              <a:rPr lang="tr-TR" sz="1700" spc="-45" dirty="0">
                <a:latin typeface="+mn-lt"/>
                <a:cs typeface="Trebuchet MS"/>
              </a:rPr>
            </a:br>
            <a:r>
              <a:rPr lang="tr-TR" sz="1700" spc="-45" dirty="0" err="1">
                <a:latin typeface="+mn-lt"/>
                <a:cs typeface="Trebuchet MS"/>
              </a:rPr>
              <a:t>Session</a:t>
            </a:r>
            <a:r>
              <a:rPr lang="tr-TR" sz="1700" spc="-45" dirty="0">
                <a:latin typeface="+mn-lt"/>
                <a:cs typeface="Trebuchet MS"/>
              </a:rPr>
              <a:t> </a:t>
            </a:r>
            <a:r>
              <a:rPr lang="tr-TR" sz="1700" spc="-45" dirty="0" err="1">
                <a:latin typeface="+mn-lt"/>
                <a:cs typeface="Trebuchet MS"/>
              </a:rPr>
              <a:t>Key</a:t>
            </a:r>
            <a:r>
              <a:rPr lang="tr-TR" sz="1700" spc="-45" dirty="0">
                <a:latin typeface="+mn-lt"/>
                <a:cs typeface="Trebuchet MS"/>
              </a:rPr>
              <a:t> Exchange</a:t>
            </a:r>
            <a:endParaRPr sz="1700" dirty="0">
              <a:latin typeface="+mn-lt"/>
              <a:cs typeface="Trebuchet MS"/>
            </a:endParaRPr>
          </a:p>
        </p:txBody>
      </p:sp>
      <p:sp>
        <p:nvSpPr>
          <p:cNvPr id="3" name="object 3"/>
          <p:cNvSpPr txBox="1"/>
          <p:nvPr/>
        </p:nvSpPr>
        <p:spPr>
          <a:xfrm>
            <a:off x="-895350" y="3325457"/>
            <a:ext cx="4343400" cy="135293"/>
          </a:xfrm>
          <a:prstGeom prst="rect">
            <a:avLst/>
          </a:prstGeom>
        </p:spPr>
        <p:txBody>
          <a:bodyPr vert="horz" wrap="square" lIns="0" tIns="12065" rIns="0" bIns="0" rtlCol="0">
            <a:spAutoFit/>
          </a:bodyPr>
          <a:lstStyle/>
          <a:p>
            <a:pPr algn="ctr">
              <a:lnSpc>
                <a:spcPct val="100000"/>
              </a:lnSpc>
              <a:spcBef>
                <a:spcPts val="95"/>
              </a:spcBef>
            </a:pPr>
            <a:r>
              <a:rPr lang="tr-TR" sz="800" i="1" spc="20" dirty="0">
                <a:solidFill>
                  <a:srgbClr val="8F5973"/>
                </a:solidFill>
                <a:cs typeface="SimSun"/>
                <a:hlinkClick r:id="rId2"/>
              </a:rPr>
              <a:t>Source:</a:t>
            </a:r>
            <a:r>
              <a:rPr sz="800" i="1" spc="20" dirty="0">
                <a:solidFill>
                  <a:srgbClr val="8F5973"/>
                </a:solidFill>
                <a:cs typeface="SimSun"/>
                <a:hlinkClick r:id="rId2"/>
              </a:rPr>
              <a:t>https://cseweb.ucsd.edu/classes/sp22/cse107-a/</a:t>
            </a:r>
            <a:endParaRPr sz="800" i="1" dirty="0">
              <a:cs typeface="SimSun"/>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3706" y="58150"/>
            <a:ext cx="2500630"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336633"/>
                </a:solidFill>
                <a:latin typeface="Tahoma"/>
                <a:cs typeface="Tahoma"/>
              </a:rPr>
              <a:t>Some</a:t>
            </a:r>
            <a:r>
              <a:rPr sz="1400" spc="30" dirty="0">
                <a:solidFill>
                  <a:srgbClr val="336633"/>
                </a:solidFill>
                <a:latin typeface="Tahoma"/>
                <a:cs typeface="Tahoma"/>
              </a:rPr>
              <a:t> </a:t>
            </a:r>
            <a:r>
              <a:rPr sz="1400" spc="-50" dirty="0">
                <a:solidFill>
                  <a:srgbClr val="336633"/>
                </a:solidFill>
                <a:latin typeface="Tahoma"/>
                <a:cs typeface="Tahoma"/>
              </a:rPr>
              <a:t>other</a:t>
            </a:r>
            <a:r>
              <a:rPr sz="1400" spc="30" dirty="0">
                <a:solidFill>
                  <a:srgbClr val="336633"/>
                </a:solidFill>
                <a:latin typeface="Tahoma"/>
                <a:cs typeface="Tahoma"/>
              </a:rPr>
              <a:t> </a:t>
            </a:r>
            <a:r>
              <a:rPr sz="1400" spc="-30" dirty="0">
                <a:solidFill>
                  <a:srgbClr val="336633"/>
                </a:solidFill>
                <a:latin typeface="Tahoma"/>
                <a:cs typeface="Tahoma"/>
              </a:rPr>
              <a:t>certificate</a:t>
            </a:r>
            <a:r>
              <a:rPr sz="1400" spc="30" dirty="0">
                <a:solidFill>
                  <a:srgbClr val="336633"/>
                </a:solidFill>
                <a:latin typeface="Tahoma"/>
                <a:cs typeface="Tahoma"/>
              </a:rPr>
              <a:t> </a:t>
            </a:r>
            <a:r>
              <a:rPr sz="1400" spc="-45" dirty="0">
                <a:solidFill>
                  <a:srgbClr val="336633"/>
                </a:solidFill>
                <a:latin typeface="Tahoma"/>
                <a:cs typeface="Tahoma"/>
              </a:rPr>
              <a:t>authorities</a:t>
            </a:r>
            <a:endParaRPr sz="1400">
              <a:latin typeface="Tahoma"/>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332508" y="623956"/>
            <a:ext cx="1942989" cy="2390465"/>
          </a:xfrm>
          <a:prstGeom prst="rect">
            <a:avLst/>
          </a:prstGeom>
        </p:spPr>
      </p:pic>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7/38</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1223" y="58150"/>
            <a:ext cx="1384935" cy="244475"/>
          </a:xfrm>
          <a:prstGeom prst="rect">
            <a:avLst/>
          </a:prstGeom>
        </p:spPr>
        <p:txBody>
          <a:bodyPr vert="horz" wrap="square" lIns="0" tIns="17145" rIns="0" bIns="0" rtlCol="0">
            <a:spAutoFit/>
          </a:bodyPr>
          <a:lstStyle/>
          <a:p>
            <a:pPr marL="12700">
              <a:lnSpc>
                <a:spcPct val="100000"/>
              </a:lnSpc>
              <a:spcBef>
                <a:spcPts val="135"/>
              </a:spcBef>
            </a:pPr>
            <a:r>
              <a:rPr spc="-25" dirty="0"/>
              <a:t>Certificate</a:t>
            </a:r>
            <a:r>
              <a:rPr spc="-10" dirty="0"/>
              <a:t> </a:t>
            </a:r>
            <a:r>
              <a:rPr spc="-70" dirty="0"/>
              <a:t>process</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54345" y="1070696"/>
            <a:ext cx="91134" cy="78819"/>
          </a:xfrm>
          <a:prstGeom prst="rect">
            <a:avLst/>
          </a:prstGeom>
        </p:spPr>
      </p:pic>
      <p:sp>
        <p:nvSpPr>
          <p:cNvPr id="5" name="object 5"/>
          <p:cNvSpPr txBox="1">
            <a:spLocks noGrp="1"/>
          </p:cNvSpPr>
          <p:nvPr>
            <p:ph type="body" idx="1"/>
          </p:nvPr>
        </p:nvSpPr>
        <p:spPr>
          <a:prstGeom prst="rect">
            <a:avLst/>
          </a:prstGeom>
        </p:spPr>
        <p:txBody>
          <a:bodyPr vert="horz" wrap="square" lIns="0" tIns="55244" rIns="0" bIns="0" rtlCol="0">
            <a:spAutoFit/>
          </a:bodyPr>
          <a:lstStyle/>
          <a:p>
            <a:pPr marL="178435">
              <a:lnSpc>
                <a:spcPct val="100000"/>
              </a:lnSpc>
              <a:spcBef>
                <a:spcPts val="434"/>
              </a:spcBef>
            </a:pPr>
            <a:r>
              <a:rPr i="1" spc="-10" dirty="0">
                <a:latin typeface="Arial"/>
                <a:cs typeface="Arial"/>
              </a:rPr>
              <a:t>B</a:t>
            </a:r>
            <a:r>
              <a:rPr i="1" spc="125" dirty="0">
                <a:latin typeface="Arial"/>
                <a:cs typeface="Arial"/>
              </a:rPr>
              <a:t> </a:t>
            </a:r>
            <a:r>
              <a:rPr spc="-60" dirty="0"/>
              <a:t>generates</a:t>
            </a:r>
            <a:r>
              <a:rPr spc="25" dirty="0"/>
              <a:t> </a:t>
            </a:r>
            <a:r>
              <a:rPr spc="15" dirty="0"/>
              <a:t>(</a:t>
            </a:r>
            <a:r>
              <a:rPr i="1" spc="15" dirty="0">
                <a:latin typeface="Trebuchet MS"/>
                <a:cs typeface="Trebuchet MS"/>
              </a:rPr>
              <a:t>pk</a:t>
            </a:r>
            <a:r>
              <a:rPr i="1" spc="15" dirty="0">
                <a:latin typeface="Arial"/>
                <a:cs typeface="Arial"/>
              </a:rPr>
              <a:t>,</a:t>
            </a:r>
            <a:r>
              <a:rPr i="1" spc="-125" dirty="0">
                <a:latin typeface="Arial"/>
                <a:cs typeface="Arial"/>
              </a:rPr>
              <a:t> </a:t>
            </a:r>
            <a:r>
              <a:rPr i="1" spc="20" dirty="0">
                <a:latin typeface="Trebuchet MS"/>
                <a:cs typeface="Trebuchet MS"/>
              </a:rPr>
              <a:t>sk</a:t>
            </a:r>
            <a:r>
              <a:rPr spc="20" dirty="0"/>
              <a:t>)</a:t>
            </a:r>
            <a:r>
              <a:rPr spc="-100" dirty="0"/>
              <a:t> </a:t>
            </a:r>
            <a:r>
              <a:rPr spc="-225" dirty="0">
                <a:latin typeface="Cambria"/>
                <a:cs typeface="Cambria"/>
              </a:rPr>
              <a:t>←</a:t>
            </a:r>
            <a:r>
              <a:rPr sz="900" spc="-337" baseline="50925" dirty="0">
                <a:latin typeface="Microsoft Sans Serif"/>
                <a:cs typeface="Microsoft Sans Serif"/>
              </a:rPr>
              <a:t>$</a:t>
            </a:r>
            <a:r>
              <a:rPr sz="900" spc="547" baseline="50925" dirty="0">
                <a:latin typeface="Microsoft Sans Serif"/>
                <a:cs typeface="Microsoft Sans Serif"/>
              </a:rPr>
              <a:t> </a:t>
            </a:r>
            <a:r>
              <a:rPr sz="1100" spc="135" dirty="0">
                <a:latin typeface="Cambria"/>
                <a:cs typeface="Cambria"/>
              </a:rPr>
              <a:t>K</a:t>
            </a:r>
            <a:r>
              <a:rPr sz="1100" spc="140" dirty="0">
                <a:latin typeface="Cambria"/>
                <a:cs typeface="Cambria"/>
              </a:rPr>
              <a:t> </a:t>
            </a:r>
            <a:r>
              <a:rPr sz="1100" spc="-65" dirty="0"/>
              <a:t>by</a:t>
            </a:r>
            <a:r>
              <a:rPr sz="1100" spc="20" dirty="0"/>
              <a:t> </a:t>
            </a:r>
            <a:r>
              <a:rPr sz="1100" spc="-45" dirty="0"/>
              <a:t>running</a:t>
            </a:r>
            <a:r>
              <a:rPr sz="1100" spc="25" dirty="0"/>
              <a:t> </a:t>
            </a:r>
            <a:r>
              <a:rPr sz="1100" spc="-55" dirty="0"/>
              <a:t>a</a:t>
            </a:r>
            <a:r>
              <a:rPr sz="1100" spc="20" dirty="0"/>
              <a:t> </a:t>
            </a:r>
            <a:r>
              <a:rPr sz="1100" spc="-50" dirty="0"/>
              <a:t>key-generation</a:t>
            </a:r>
            <a:r>
              <a:rPr sz="1100" spc="25" dirty="0"/>
              <a:t> </a:t>
            </a:r>
            <a:r>
              <a:rPr sz="1100" spc="-40" dirty="0"/>
              <a:t>algorithm</a:t>
            </a:r>
            <a:r>
              <a:rPr sz="1100" spc="20" dirty="0"/>
              <a:t> </a:t>
            </a:r>
            <a:r>
              <a:rPr sz="1100" spc="135" dirty="0">
                <a:latin typeface="Cambria"/>
                <a:cs typeface="Cambria"/>
              </a:rPr>
              <a:t>K</a:t>
            </a:r>
            <a:endParaRPr sz="1100">
              <a:latin typeface="Cambria"/>
              <a:cs typeface="Cambria"/>
            </a:endParaRPr>
          </a:p>
          <a:p>
            <a:pPr marL="178435">
              <a:lnSpc>
                <a:spcPct val="100000"/>
              </a:lnSpc>
              <a:spcBef>
                <a:spcPts val="334"/>
              </a:spcBef>
            </a:pPr>
            <a:r>
              <a:rPr i="1" spc="-10" dirty="0">
                <a:latin typeface="Arial"/>
                <a:cs typeface="Arial"/>
              </a:rPr>
              <a:t>B</a:t>
            </a:r>
            <a:r>
              <a:rPr i="1" spc="114" dirty="0">
                <a:latin typeface="Arial"/>
                <a:cs typeface="Arial"/>
              </a:rPr>
              <a:t> </a:t>
            </a:r>
            <a:r>
              <a:rPr spc="-70" dirty="0"/>
              <a:t>sends</a:t>
            </a:r>
            <a:r>
              <a:rPr spc="10" dirty="0"/>
              <a:t> </a:t>
            </a:r>
            <a:r>
              <a:rPr spc="-20" dirty="0"/>
              <a:t>its</a:t>
            </a:r>
            <a:r>
              <a:rPr spc="15" dirty="0"/>
              <a:t> </a:t>
            </a:r>
            <a:r>
              <a:rPr spc="-30" dirty="0"/>
              <a:t>identity</a:t>
            </a:r>
            <a:r>
              <a:rPr spc="15" dirty="0"/>
              <a:t> </a:t>
            </a:r>
            <a:r>
              <a:rPr i="1" spc="10" dirty="0">
                <a:latin typeface="Arial"/>
                <a:cs typeface="Arial"/>
              </a:rPr>
              <a:t>B</a:t>
            </a:r>
            <a:r>
              <a:rPr spc="10" dirty="0"/>
              <a:t>, </a:t>
            </a:r>
            <a:r>
              <a:rPr spc="-55" dirty="0"/>
              <a:t>and</a:t>
            </a:r>
            <a:r>
              <a:rPr spc="15" dirty="0"/>
              <a:t> </a:t>
            </a:r>
            <a:r>
              <a:rPr i="1" spc="15" dirty="0">
                <a:latin typeface="Trebuchet MS"/>
                <a:cs typeface="Trebuchet MS"/>
              </a:rPr>
              <a:t>pk</a:t>
            </a:r>
            <a:r>
              <a:rPr spc="15" dirty="0"/>
              <a:t>, </a:t>
            </a:r>
            <a:r>
              <a:rPr spc="-15" dirty="0"/>
              <a:t>to</a:t>
            </a:r>
            <a:r>
              <a:rPr spc="15" dirty="0"/>
              <a:t> </a:t>
            </a:r>
            <a:r>
              <a:rPr spc="45" dirty="0"/>
              <a:t>CA</a:t>
            </a:r>
          </a:p>
          <a:p>
            <a:pPr marL="178435" marR="1463040">
              <a:lnSpc>
                <a:spcPct val="125299"/>
              </a:lnSpc>
            </a:pPr>
            <a:r>
              <a:rPr spc="45" dirty="0"/>
              <a:t>CA</a:t>
            </a:r>
            <a:r>
              <a:rPr spc="10" dirty="0"/>
              <a:t> </a:t>
            </a:r>
            <a:r>
              <a:rPr spc="-60" dirty="0"/>
              <a:t>does</a:t>
            </a:r>
            <a:r>
              <a:rPr spc="15" dirty="0"/>
              <a:t> </a:t>
            </a:r>
            <a:r>
              <a:rPr spc="-30" dirty="0"/>
              <a:t>identity</a:t>
            </a:r>
            <a:r>
              <a:rPr spc="15" dirty="0"/>
              <a:t> </a:t>
            </a:r>
            <a:r>
              <a:rPr spc="-45" dirty="0"/>
              <a:t>check</a:t>
            </a:r>
            <a:r>
              <a:rPr spc="20" dirty="0"/>
              <a:t> </a:t>
            </a:r>
            <a:r>
              <a:rPr spc="-15" dirty="0"/>
              <a:t>to</a:t>
            </a:r>
            <a:r>
              <a:rPr spc="10" dirty="0"/>
              <a:t> </a:t>
            </a:r>
            <a:r>
              <a:rPr spc="-65" dirty="0"/>
              <a:t>ensure</a:t>
            </a:r>
            <a:r>
              <a:rPr spc="10" dirty="0"/>
              <a:t> </a:t>
            </a:r>
            <a:r>
              <a:rPr i="1" spc="5" dirty="0">
                <a:latin typeface="Trebuchet MS"/>
                <a:cs typeface="Trebuchet MS"/>
              </a:rPr>
              <a:t>pk</a:t>
            </a:r>
            <a:r>
              <a:rPr i="1" spc="90" dirty="0">
                <a:latin typeface="Trebuchet MS"/>
                <a:cs typeface="Trebuchet MS"/>
              </a:rPr>
              <a:t> </a:t>
            </a:r>
            <a:r>
              <a:rPr spc="-35" dirty="0"/>
              <a:t>is</a:t>
            </a:r>
            <a:r>
              <a:rPr spc="20" dirty="0"/>
              <a:t> </a:t>
            </a:r>
            <a:r>
              <a:rPr i="1" spc="10" dirty="0">
                <a:latin typeface="Arial"/>
                <a:cs typeface="Arial"/>
              </a:rPr>
              <a:t>B</a:t>
            </a:r>
            <a:r>
              <a:rPr spc="10" dirty="0"/>
              <a:t>’s </a:t>
            </a:r>
            <a:r>
              <a:rPr spc="-330" dirty="0"/>
              <a:t> </a:t>
            </a:r>
            <a:r>
              <a:rPr i="1" spc="-10" dirty="0">
                <a:latin typeface="Arial"/>
                <a:cs typeface="Arial"/>
              </a:rPr>
              <a:t>B</a:t>
            </a:r>
            <a:r>
              <a:rPr i="1" spc="114" dirty="0">
                <a:latin typeface="Arial"/>
                <a:cs typeface="Arial"/>
              </a:rPr>
              <a:t> </a:t>
            </a:r>
            <a:r>
              <a:rPr spc="-65" dirty="0"/>
              <a:t>proves</a:t>
            </a:r>
            <a:r>
              <a:rPr spc="10" dirty="0"/>
              <a:t> </a:t>
            </a:r>
            <a:r>
              <a:rPr spc="-60" dirty="0"/>
              <a:t>knowledge</a:t>
            </a:r>
            <a:r>
              <a:rPr spc="15" dirty="0"/>
              <a:t> </a:t>
            </a:r>
            <a:r>
              <a:rPr spc="-35" dirty="0"/>
              <a:t>of</a:t>
            </a:r>
            <a:r>
              <a:rPr spc="15" dirty="0"/>
              <a:t> </a:t>
            </a:r>
            <a:r>
              <a:rPr i="1" dirty="0">
                <a:latin typeface="Trebuchet MS"/>
                <a:cs typeface="Trebuchet MS"/>
              </a:rPr>
              <a:t>sk</a:t>
            </a:r>
            <a:r>
              <a:rPr i="1" spc="95" dirty="0">
                <a:latin typeface="Trebuchet MS"/>
                <a:cs typeface="Trebuchet MS"/>
              </a:rPr>
              <a:t> </a:t>
            </a:r>
            <a:r>
              <a:rPr spc="-15" dirty="0"/>
              <a:t>to</a:t>
            </a:r>
            <a:r>
              <a:rPr spc="10" dirty="0"/>
              <a:t> </a:t>
            </a:r>
            <a:r>
              <a:rPr spc="45" dirty="0"/>
              <a:t>CA</a:t>
            </a:r>
          </a:p>
          <a:p>
            <a:pPr marL="178435" marR="2480310">
              <a:lnSpc>
                <a:spcPct val="125299"/>
              </a:lnSpc>
            </a:pPr>
            <a:r>
              <a:rPr spc="45" dirty="0"/>
              <a:t>CA</a:t>
            </a:r>
            <a:r>
              <a:rPr spc="-5" dirty="0"/>
              <a:t> </a:t>
            </a:r>
            <a:r>
              <a:rPr spc="-65" dirty="0"/>
              <a:t>issues</a:t>
            </a:r>
            <a:r>
              <a:rPr spc="5" dirty="0"/>
              <a:t> </a:t>
            </a:r>
            <a:r>
              <a:rPr spc="-25" dirty="0"/>
              <a:t>certificate</a:t>
            </a:r>
            <a:r>
              <a:rPr dirty="0"/>
              <a:t> </a:t>
            </a:r>
            <a:r>
              <a:rPr spc="-15" dirty="0"/>
              <a:t>to</a:t>
            </a:r>
            <a:r>
              <a:rPr spc="-5" dirty="0"/>
              <a:t> </a:t>
            </a:r>
            <a:r>
              <a:rPr i="1" spc="-10" dirty="0">
                <a:latin typeface="Arial"/>
                <a:cs typeface="Arial"/>
              </a:rPr>
              <a:t>B </a:t>
            </a:r>
            <a:r>
              <a:rPr i="1" spc="-290" dirty="0">
                <a:latin typeface="Arial"/>
                <a:cs typeface="Arial"/>
              </a:rPr>
              <a:t> </a:t>
            </a:r>
            <a:r>
              <a:rPr i="1" spc="-10" dirty="0">
                <a:latin typeface="Arial"/>
                <a:cs typeface="Arial"/>
              </a:rPr>
              <a:t>B</a:t>
            </a:r>
            <a:r>
              <a:rPr i="1" spc="105" dirty="0">
                <a:latin typeface="Arial"/>
                <a:cs typeface="Arial"/>
              </a:rPr>
              <a:t> </a:t>
            </a:r>
            <a:r>
              <a:rPr spc="-70" dirty="0"/>
              <a:t>sends</a:t>
            </a:r>
            <a:r>
              <a:rPr spc="5" dirty="0"/>
              <a:t> </a:t>
            </a:r>
            <a:r>
              <a:rPr spc="-25" dirty="0"/>
              <a:t>certificate</a:t>
            </a:r>
            <a:r>
              <a:rPr spc="10" dirty="0"/>
              <a:t> </a:t>
            </a:r>
            <a:r>
              <a:rPr spc="-15" dirty="0"/>
              <a:t>to</a:t>
            </a:r>
            <a:r>
              <a:rPr spc="5" dirty="0"/>
              <a:t> </a:t>
            </a:r>
            <a:r>
              <a:rPr i="1" spc="-10" dirty="0">
                <a:latin typeface="Arial"/>
                <a:cs typeface="Arial"/>
              </a:rPr>
              <a:t>A</a:t>
            </a:r>
          </a:p>
          <a:p>
            <a:pPr marL="178435">
              <a:lnSpc>
                <a:spcPct val="100000"/>
              </a:lnSpc>
              <a:spcBef>
                <a:spcPts val="330"/>
              </a:spcBef>
            </a:pPr>
            <a:r>
              <a:rPr i="1" spc="-10" dirty="0">
                <a:latin typeface="Arial"/>
                <a:cs typeface="Arial"/>
              </a:rPr>
              <a:t>A</a:t>
            </a:r>
            <a:r>
              <a:rPr i="1" spc="50" dirty="0">
                <a:latin typeface="Arial"/>
                <a:cs typeface="Arial"/>
              </a:rPr>
              <a:t> </a:t>
            </a:r>
            <a:r>
              <a:rPr spc="-45" dirty="0"/>
              <a:t>verifies</a:t>
            </a:r>
            <a:r>
              <a:rPr spc="15" dirty="0"/>
              <a:t> </a:t>
            </a:r>
            <a:r>
              <a:rPr spc="-25" dirty="0"/>
              <a:t>certificate</a:t>
            </a:r>
            <a:r>
              <a:rPr spc="20" dirty="0"/>
              <a:t> </a:t>
            </a:r>
            <a:r>
              <a:rPr spc="-55" dirty="0"/>
              <a:t>and</a:t>
            </a:r>
            <a:r>
              <a:rPr spc="20" dirty="0"/>
              <a:t> </a:t>
            </a:r>
            <a:r>
              <a:rPr spc="-35" dirty="0"/>
              <a:t>extracts</a:t>
            </a:r>
            <a:r>
              <a:rPr spc="5" dirty="0"/>
              <a:t> </a:t>
            </a:r>
            <a:r>
              <a:rPr i="1" spc="15" dirty="0">
                <a:latin typeface="Arial"/>
                <a:cs typeface="Arial"/>
              </a:rPr>
              <a:t>B</a:t>
            </a:r>
            <a:r>
              <a:rPr spc="15" dirty="0"/>
              <a:t>’s </a:t>
            </a:r>
            <a:r>
              <a:rPr spc="-30" dirty="0"/>
              <a:t>public</a:t>
            </a:r>
            <a:r>
              <a:rPr spc="20" dirty="0"/>
              <a:t> </a:t>
            </a:r>
            <a:r>
              <a:rPr spc="-65" dirty="0"/>
              <a:t>key</a:t>
            </a:r>
            <a:r>
              <a:rPr spc="20" dirty="0"/>
              <a:t> </a:t>
            </a:r>
            <a:r>
              <a:rPr i="1" spc="5" dirty="0">
                <a:latin typeface="Trebuchet MS"/>
                <a:cs typeface="Trebuchet MS"/>
              </a:rPr>
              <a:t>pk</a:t>
            </a:r>
          </a:p>
        </p:txBody>
      </p:sp>
      <p:pic>
        <p:nvPicPr>
          <p:cNvPr id="6" name="object 6"/>
          <p:cNvPicPr/>
          <p:nvPr/>
        </p:nvPicPr>
        <p:blipFill>
          <a:blip r:embed="rId2" cstate="print"/>
          <a:stretch>
            <a:fillRect/>
          </a:stretch>
        </p:blipFill>
        <p:spPr>
          <a:xfrm>
            <a:off x="254345" y="1280729"/>
            <a:ext cx="91134" cy="78819"/>
          </a:xfrm>
          <a:prstGeom prst="rect">
            <a:avLst/>
          </a:prstGeom>
        </p:spPr>
      </p:pic>
      <p:pic>
        <p:nvPicPr>
          <p:cNvPr id="7" name="object 7"/>
          <p:cNvPicPr/>
          <p:nvPr/>
        </p:nvPicPr>
        <p:blipFill>
          <a:blip r:embed="rId3" cstate="print"/>
          <a:stretch>
            <a:fillRect/>
          </a:stretch>
        </p:blipFill>
        <p:spPr>
          <a:xfrm>
            <a:off x="254345" y="1490761"/>
            <a:ext cx="91134" cy="78819"/>
          </a:xfrm>
          <a:prstGeom prst="rect">
            <a:avLst/>
          </a:prstGeom>
        </p:spPr>
      </p:pic>
      <p:pic>
        <p:nvPicPr>
          <p:cNvPr id="8" name="object 8"/>
          <p:cNvPicPr/>
          <p:nvPr/>
        </p:nvPicPr>
        <p:blipFill>
          <a:blip r:embed="rId2" cstate="print"/>
          <a:stretch>
            <a:fillRect/>
          </a:stretch>
        </p:blipFill>
        <p:spPr>
          <a:xfrm>
            <a:off x="254345" y="1700794"/>
            <a:ext cx="91134" cy="78819"/>
          </a:xfrm>
          <a:prstGeom prst="rect">
            <a:avLst/>
          </a:prstGeom>
        </p:spPr>
      </p:pic>
      <p:pic>
        <p:nvPicPr>
          <p:cNvPr id="9" name="object 9"/>
          <p:cNvPicPr/>
          <p:nvPr/>
        </p:nvPicPr>
        <p:blipFill>
          <a:blip r:embed="rId4" cstate="print"/>
          <a:stretch>
            <a:fillRect/>
          </a:stretch>
        </p:blipFill>
        <p:spPr>
          <a:xfrm>
            <a:off x="254345" y="1910827"/>
            <a:ext cx="91134" cy="78819"/>
          </a:xfrm>
          <a:prstGeom prst="rect">
            <a:avLst/>
          </a:prstGeom>
        </p:spPr>
      </p:pic>
      <p:pic>
        <p:nvPicPr>
          <p:cNvPr id="10" name="object 10"/>
          <p:cNvPicPr/>
          <p:nvPr/>
        </p:nvPicPr>
        <p:blipFill>
          <a:blip r:embed="rId5" cstate="print"/>
          <a:stretch>
            <a:fillRect/>
          </a:stretch>
        </p:blipFill>
        <p:spPr>
          <a:xfrm>
            <a:off x="254345" y="2120859"/>
            <a:ext cx="91134" cy="78819"/>
          </a:xfrm>
          <a:prstGeom prst="rect">
            <a:avLst/>
          </a:prstGeom>
        </p:spPr>
      </p:pic>
      <p:pic>
        <p:nvPicPr>
          <p:cNvPr id="11" name="object 11"/>
          <p:cNvPicPr/>
          <p:nvPr/>
        </p:nvPicPr>
        <p:blipFill>
          <a:blip r:embed="rId4" cstate="print"/>
          <a:stretch>
            <a:fillRect/>
          </a:stretch>
        </p:blipFill>
        <p:spPr>
          <a:xfrm>
            <a:off x="254345" y="2330892"/>
            <a:ext cx="91134" cy="78819"/>
          </a:xfrm>
          <a:prstGeom prst="rect">
            <a:avLst/>
          </a:prstGeom>
        </p:spPr>
      </p:pic>
      <p:sp>
        <p:nvSpPr>
          <p:cNvPr id="13" name="object 13"/>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8/38</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1172-D1E1-759B-5D7F-B952ECCD0EBB}"/>
              </a:ext>
            </a:extLst>
          </p:cNvPr>
          <p:cNvSpPr>
            <a:spLocks noGrp="1"/>
          </p:cNvSpPr>
          <p:nvPr>
            <p:ph type="title"/>
          </p:nvPr>
        </p:nvSpPr>
        <p:spPr>
          <a:xfrm>
            <a:off x="323850" y="434975"/>
            <a:ext cx="1037590" cy="215444"/>
          </a:xfrm>
        </p:spPr>
        <p:txBody>
          <a:bodyPr/>
          <a:lstStyle/>
          <a:p>
            <a:r>
              <a:rPr lang="en-TR" dirty="0"/>
              <a:t>OPENSSL</a:t>
            </a:r>
          </a:p>
        </p:txBody>
      </p:sp>
      <p:sp>
        <p:nvSpPr>
          <p:cNvPr id="3" name="Text Placeholder 2">
            <a:extLst>
              <a:ext uri="{FF2B5EF4-FFF2-40B4-BE49-F238E27FC236}">
                <a16:creationId xmlns:a16="http://schemas.microsoft.com/office/drawing/2014/main" id="{DED7ACF3-E72C-A962-6E7A-2E4C9D7B8235}"/>
              </a:ext>
            </a:extLst>
          </p:cNvPr>
          <p:cNvSpPr>
            <a:spLocks noGrp="1"/>
          </p:cNvSpPr>
          <p:nvPr>
            <p:ph type="body" idx="1"/>
          </p:nvPr>
        </p:nvSpPr>
        <p:spPr>
          <a:xfrm>
            <a:off x="236118" y="949563"/>
            <a:ext cx="4137863" cy="1523494"/>
          </a:xfrm>
        </p:spPr>
        <p:txBody>
          <a:bodyPr/>
          <a:lstStyle/>
          <a:p>
            <a:r>
              <a:rPr lang="en-US" dirty="0"/>
              <a:t>OpenSSL is a software library for applications that provide secure communications over computer networks against eavesdropping, and identify the party at the other end. It is widely used by Internet servers, including the majority of HTTPS websites.</a:t>
            </a:r>
          </a:p>
          <a:p>
            <a:endParaRPr lang="en-US" dirty="0"/>
          </a:p>
          <a:p>
            <a:r>
              <a:rPr lang="en-US" dirty="0"/>
              <a:t>OpenSSL contains an open-source implementation of the SSL and TLS protocols. The core library, written in the C programming language, implements basic cryptographic functions and provides various utility functions.</a:t>
            </a:r>
            <a:endParaRPr lang="en-TR" dirty="0"/>
          </a:p>
        </p:txBody>
      </p:sp>
    </p:spTree>
    <p:extLst>
      <p:ext uri="{BB962C8B-B14F-4D97-AF65-F5344CB8AC3E}">
        <p14:creationId xmlns:p14="http://schemas.microsoft.com/office/powerpoint/2010/main" val="191011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50" y="58150"/>
            <a:ext cx="2626995" cy="244475"/>
          </a:xfrm>
          <a:prstGeom prst="rect">
            <a:avLst/>
          </a:prstGeom>
        </p:spPr>
        <p:txBody>
          <a:bodyPr vert="horz" wrap="square" lIns="0" tIns="17145" rIns="0" bIns="0" rtlCol="0">
            <a:spAutoFit/>
          </a:bodyPr>
          <a:lstStyle/>
          <a:p>
            <a:pPr marL="12700">
              <a:lnSpc>
                <a:spcPct val="100000"/>
              </a:lnSpc>
              <a:spcBef>
                <a:spcPts val="135"/>
              </a:spcBef>
            </a:pPr>
            <a:r>
              <a:rPr spc="40" dirty="0"/>
              <a:t>RSA</a:t>
            </a:r>
            <a:r>
              <a:rPr spc="25" dirty="0"/>
              <a:t> </a:t>
            </a:r>
            <a:r>
              <a:rPr spc="-10" dirty="0"/>
              <a:t>Key</a:t>
            </a:r>
            <a:r>
              <a:rPr spc="30" dirty="0"/>
              <a:t> </a:t>
            </a:r>
            <a:r>
              <a:rPr spc="-60" dirty="0"/>
              <a:t>generation</a:t>
            </a:r>
            <a:r>
              <a:rPr spc="20" dirty="0"/>
              <a:t> </a:t>
            </a:r>
            <a:r>
              <a:rPr spc="-30" dirty="0"/>
              <a:t>with</a:t>
            </a:r>
            <a:r>
              <a:rPr spc="35" dirty="0"/>
              <a:t> </a:t>
            </a:r>
            <a:r>
              <a:rPr spc="30" dirty="0">
                <a:latin typeface="SimSun"/>
                <a:cs typeface="SimSun"/>
              </a:rPr>
              <a:t>openssl</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730058"/>
            <a:ext cx="3061335" cy="191770"/>
          </a:xfrm>
          <a:prstGeom prst="rect">
            <a:avLst/>
          </a:prstGeom>
        </p:spPr>
        <p:txBody>
          <a:bodyPr vert="horz" wrap="square" lIns="0" tIns="11430" rIns="0" bIns="0" rtlCol="0">
            <a:spAutoFit/>
          </a:bodyPr>
          <a:lstStyle/>
          <a:p>
            <a:pPr marL="12700">
              <a:lnSpc>
                <a:spcPct val="100000"/>
              </a:lnSpc>
              <a:spcBef>
                <a:spcPts val="90"/>
              </a:spcBef>
            </a:pPr>
            <a:r>
              <a:rPr sz="1100" spc="-55" dirty="0">
                <a:latin typeface="Tahoma"/>
                <a:cs typeface="Tahoma"/>
              </a:rPr>
              <a:t>Generate</a:t>
            </a:r>
            <a:r>
              <a:rPr sz="1100" spc="10" dirty="0">
                <a:latin typeface="Tahoma"/>
                <a:cs typeface="Tahoma"/>
              </a:rPr>
              <a:t> </a:t>
            </a:r>
            <a:r>
              <a:rPr sz="1100" spc="-55" dirty="0">
                <a:latin typeface="Tahoma"/>
                <a:cs typeface="Tahoma"/>
              </a:rPr>
              <a:t>a</a:t>
            </a:r>
            <a:r>
              <a:rPr sz="1100" spc="20" dirty="0">
                <a:latin typeface="Tahoma"/>
                <a:cs typeface="Tahoma"/>
              </a:rPr>
              <a:t> </a:t>
            </a:r>
            <a:r>
              <a:rPr sz="1100" spc="-35" dirty="0">
                <a:latin typeface="Tahoma"/>
                <a:cs typeface="Tahoma"/>
              </a:rPr>
              <a:t>3072-bit</a:t>
            </a:r>
            <a:r>
              <a:rPr sz="1100" spc="15" dirty="0">
                <a:latin typeface="Tahoma"/>
                <a:cs typeface="Tahoma"/>
              </a:rPr>
              <a:t> </a:t>
            </a:r>
            <a:r>
              <a:rPr sz="1100" spc="20" dirty="0">
                <a:latin typeface="Tahoma"/>
                <a:cs typeface="Tahoma"/>
              </a:rPr>
              <a:t>RSA</a:t>
            </a:r>
            <a:r>
              <a:rPr sz="1100" spc="15" dirty="0">
                <a:latin typeface="Tahoma"/>
                <a:cs typeface="Tahoma"/>
              </a:rPr>
              <a:t> </a:t>
            </a:r>
            <a:r>
              <a:rPr sz="1100" spc="-80" dirty="0">
                <a:latin typeface="Tahoma"/>
                <a:cs typeface="Tahoma"/>
              </a:rPr>
              <a:t>key,</a:t>
            </a:r>
            <a:r>
              <a:rPr sz="1100" spc="15" dirty="0">
                <a:latin typeface="Tahoma"/>
                <a:cs typeface="Tahoma"/>
              </a:rPr>
              <a:t> </a:t>
            </a:r>
            <a:r>
              <a:rPr sz="1100" spc="-25" dirty="0">
                <a:latin typeface="Tahoma"/>
                <a:cs typeface="Tahoma"/>
              </a:rPr>
              <a:t>output</a:t>
            </a:r>
            <a:r>
              <a:rPr sz="1100" spc="20" dirty="0">
                <a:latin typeface="Tahoma"/>
                <a:cs typeface="Tahoma"/>
              </a:rPr>
              <a:t> </a:t>
            </a:r>
            <a:r>
              <a:rPr sz="1100" spc="15" dirty="0">
                <a:latin typeface="Tahoma"/>
                <a:cs typeface="Tahoma"/>
              </a:rPr>
              <a:t>it </a:t>
            </a:r>
            <a:r>
              <a:rPr sz="1100" spc="-15" dirty="0">
                <a:latin typeface="Tahoma"/>
                <a:cs typeface="Tahoma"/>
              </a:rPr>
              <a:t>to</a:t>
            </a:r>
            <a:r>
              <a:rPr sz="1100" spc="20" dirty="0">
                <a:latin typeface="Tahoma"/>
                <a:cs typeface="Tahoma"/>
              </a:rPr>
              <a:t> </a:t>
            </a:r>
            <a:r>
              <a:rPr sz="1100" spc="5" dirty="0">
                <a:latin typeface="SimSun"/>
                <a:cs typeface="SimSun"/>
              </a:rPr>
              <a:t>key.pem</a:t>
            </a:r>
            <a:r>
              <a:rPr sz="1100" spc="5" dirty="0">
                <a:latin typeface="Tahoma"/>
                <a:cs typeface="Tahoma"/>
              </a:rPr>
              <a:t>:</a:t>
            </a:r>
            <a:endParaRPr sz="1100">
              <a:latin typeface="Tahoma"/>
              <a:cs typeface="Tahoma"/>
            </a:endParaRPr>
          </a:p>
        </p:txBody>
      </p:sp>
      <p:sp>
        <p:nvSpPr>
          <p:cNvPr id="9" name="object 9"/>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9/38</a:t>
            </a:r>
          </a:p>
        </p:txBody>
      </p:sp>
      <p:sp>
        <p:nvSpPr>
          <p:cNvPr id="5" name="object 5"/>
          <p:cNvSpPr txBox="1"/>
          <p:nvPr/>
        </p:nvSpPr>
        <p:spPr>
          <a:xfrm>
            <a:off x="137655" y="962695"/>
            <a:ext cx="4333240" cy="922019"/>
          </a:xfrm>
          <a:prstGeom prst="rect">
            <a:avLst/>
          </a:prstGeom>
          <a:solidFill>
            <a:srgbClr val="EBEBEB"/>
          </a:solidFill>
        </p:spPr>
        <p:txBody>
          <a:bodyPr vert="horz" wrap="square" lIns="0" tIns="68580" rIns="0" bIns="0" rtlCol="0">
            <a:spAutoFit/>
          </a:bodyPr>
          <a:lstStyle/>
          <a:p>
            <a:pPr marL="35560">
              <a:lnSpc>
                <a:spcPts val="1200"/>
              </a:lnSpc>
              <a:spcBef>
                <a:spcPts val="540"/>
              </a:spcBef>
            </a:pPr>
            <a:r>
              <a:rPr sz="1000" spc="20" dirty="0">
                <a:latin typeface="SimSun"/>
                <a:cs typeface="SimSun"/>
              </a:rPr>
              <a:t>$</a:t>
            </a:r>
            <a:r>
              <a:rPr sz="1000" spc="15" dirty="0">
                <a:latin typeface="SimSun"/>
                <a:cs typeface="SimSun"/>
              </a:rPr>
              <a:t> </a:t>
            </a:r>
            <a:r>
              <a:rPr sz="1000" spc="20" dirty="0">
                <a:latin typeface="SimSun"/>
                <a:cs typeface="SimSun"/>
              </a:rPr>
              <a:t>openssl genrsa</a:t>
            </a:r>
            <a:r>
              <a:rPr sz="1000" spc="15" dirty="0">
                <a:latin typeface="SimSun"/>
                <a:cs typeface="SimSun"/>
              </a:rPr>
              <a:t> </a:t>
            </a:r>
            <a:r>
              <a:rPr sz="1000" spc="20" dirty="0">
                <a:latin typeface="SimSun"/>
                <a:cs typeface="SimSun"/>
              </a:rPr>
              <a:t>-out key.pem</a:t>
            </a:r>
            <a:r>
              <a:rPr sz="1000" spc="15" dirty="0">
                <a:latin typeface="SimSun"/>
                <a:cs typeface="SimSun"/>
              </a:rPr>
              <a:t> </a:t>
            </a:r>
            <a:r>
              <a:rPr sz="1000" spc="20" dirty="0">
                <a:latin typeface="SimSun"/>
                <a:cs typeface="SimSun"/>
              </a:rPr>
              <a:t>3072</a:t>
            </a:r>
            <a:endParaRPr sz="1000">
              <a:latin typeface="SimSun"/>
              <a:cs typeface="SimSun"/>
            </a:endParaRPr>
          </a:p>
          <a:p>
            <a:pPr marL="35560">
              <a:lnSpc>
                <a:spcPts val="1195"/>
              </a:lnSpc>
            </a:pPr>
            <a:r>
              <a:rPr sz="1000" spc="20" dirty="0">
                <a:latin typeface="SimSun"/>
                <a:cs typeface="SimSun"/>
              </a:rPr>
              <a:t>Generating</a:t>
            </a:r>
            <a:r>
              <a:rPr sz="1000" spc="25" dirty="0">
                <a:latin typeface="SimSun"/>
                <a:cs typeface="SimSun"/>
              </a:rPr>
              <a:t> </a:t>
            </a:r>
            <a:r>
              <a:rPr sz="1000" spc="20" dirty="0">
                <a:latin typeface="SimSun"/>
                <a:cs typeface="SimSun"/>
              </a:rPr>
              <a:t>RSA</a:t>
            </a:r>
            <a:r>
              <a:rPr sz="1000" spc="25" dirty="0">
                <a:latin typeface="SimSun"/>
                <a:cs typeface="SimSun"/>
              </a:rPr>
              <a:t> </a:t>
            </a:r>
            <a:r>
              <a:rPr sz="1000" spc="20" dirty="0">
                <a:latin typeface="SimSun"/>
                <a:cs typeface="SimSun"/>
              </a:rPr>
              <a:t>private</a:t>
            </a:r>
            <a:r>
              <a:rPr sz="1000" spc="25" dirty="0">
                <a:latin typeface="SimSun"/>
                <a:cs typeface="SimSun"/>
              </a:rPr>
              <a:t> </a:t>
            </a:r>
            <a:r>
              <a:rPr sz="1000" spc="20" dirty="0">
                <a:latin typeface="SimSun"/>
                <a:cs typeface="SimSun"/>
              </a:rPr>
              <a:t>key,</a:t>
            </a:r>
            <a:r>
              <a:rPr sz="1000" spc="25" dirty="0">
                <a:latin typeface="SimSun"/>
                <a:cs typeface="SimSun"/>
              </a:rPr>
              <a:t> </a:t>
            </a:r>
            <a:r>
              <a:rPr sz="1000" spc="20" dirty="0">
                <a:latin typeface="SimSun"/>
                <a:cs typeface="SimSun"/>
              </a:rPr>
              <a:t>3072</a:t>
            </a:r>
            <a:r>
              <a:rPr sz="1000" spc="25" dirty="0">
                <a:latin typeface="SimSun"/>
                <a:cs typeface="SimSun"/>
              </a:rPr>
              <a:t> </a:t>
            </a:r>
            <a:r>
              <a:rPr sz="1000" spc="20" dirty="0">
                <a:latin typeface="SimSun"/>
                <a:cs typeface="SimSun"/>
              </a:rPr>
              <a:t>bit</a:t>
            </a:r>
            <a:r>
              <a:rPr sz="1000" spc="25" dirty="0">
                <a:latin typeface="SimSun"/>
                <a:cs typeface="SimSun"/>
              </a:rPr>
              <a:t> </a:t>
            </a:r>
            <a:r>
              <a:rPr sz="1000" spc="20" dirty="0">
                <a:latin typeface="SimSun"/>
                <a:cs typeface="SimSun"/>
              </a:rPr>
              <a:t>long</a:t>
            </a:r>
            <a:r>
              <a:rPr sz="1000" spc="25" dirty="0">
                <a:latin typeface="SimSun"/>
                <a:cs typeface="SimSun"/>
              </a:rPr>
              <a:t> </a:t>
            </a:r>
            <a:r>
              <a:rPr sz="1000" spc="20" dirty="0">
                <a:latin typeface="SimSun"/>
                <a:cs typeface="SimSun"/>
              </a:rPr>
              <a:t>modulus</a:t>
            </a:r>
            <a:r>
              <a:rPr sz="1000" spc="30" dirty="0">
                <a:latin typeface="SimSun"/>
                <a:cs typeface="SimSun"/>
              </a:rPr>
              <a:t> </a:t>
            </a:r>
            <a:r>
              <a:rPr sz="1000" spc="20" dirty="0">
                <a:latin typeface="SimSun"/>
                <a:cs typeface="SimSun"/>
              </a:rPr>
              <a:t>(2</a:t>
            </a:r>
            <a:r>
              <a:rPr sz="1000" spc="25" dirty="0">
                <a:latin typeface="SimSun"/>
                <a:cs typeface="SimSun"/>
              </a:rPr>
              <a:t> </a:t>
            </a:r>
            <a:r>
              <a:rPr sz="1000" spc="20" dirty="0">
                <a:latin typeface="SimSun"/>
                <a:cs typeface="SimSun"/>
              </a:rPr>
              <a:t>primes)</a:t>
            </a:r>
            <a:endParaRPr sz="1000">
              <a:latin typeface="SimSun"/>
              <a:cs typeface="SimSun"/>
            </a:endParaRPr>
          </a:p>
          <a:p>
            <a:pPr marL="35560">
              <a:lnSpc>
                <a:spcPts val="1195"/>
              </a:lnSpc>
            </a:pPr>
            <a:r>
              <a:rPr sz="1000" spc="20" dirty="0">
                <a:latin typeface="SimSun"/>
                <a:cs typeface="SimSun"/>
              </a:rPr>
              <a:t>........................++++</a:t>
            </a:r>
            <a:endParaRPr sz="1000">
              <a:latin typeface="SimSun"/>
              <a:cs typeface="SimSun"/>
            </a:endParaRPr>
          </a:p>
          <a:p>
            <a:pPr marL="35560" marR="1831339">
              <a:lnSpc>
                <a:spcPts val="1200"/>
              </a:lnSpc>
              <a:spcBef>
                <a:spcPts val="40"/>
              </a:spcBef>
            </a:pPr>
            <a:r>
              <a:rPr sz="1000" spc="20" dirty="0">
                <a:latin typeface="SimSun"/>
                <a:cs typeface="SimSun"/>
              </a:rPr>
              <a:t>.................................++++ </a:t>
            </a:r>
            <a:r>
              <a:rPr sz="1000" spc="-484" dirty="0">
                <a:latin typeface="SimSun"/>
                <a:cs typeface="SimSun"/>
              </a:rPr>
              <a:t> </a:t>
            </a:r>
            <a:r>
              <a:rPr sz="1000" dirty="0">
                <a:latin typeface="SimSun"/>
                <a:cs typeface="SimSun"/>
              </a:rPr>
              <a:t> </a:t>
            </a:r>
            <a:r>
              <a:rPr sz="1000" spc="20" dirty="0">
                <a:latin typeface="SimSun"/>
                <a:cs typeface="SimSun"/>
              </a:rPr>
              <a:t>e</a:t>
            </a:r>
            <a:r>
              <a:rPr sz="1000" spc="15" dirty="0">
                <a:latin typeface="SimSun"/>
                <a:cs typeface="SimSun"/>
              </a:rPr>
              <a:t> </a:t>
            </a:r>
            <a:r>
              <a:rPr sz="1000" spc="20" dirty="0">
                <a:latin typeface="SimSun"/>
                <a:cs typeface="SimSun"/>
              </a:rPr>
              <a:t>is 65537</a:t>
            </a:r>
            <a:r>
              <a:rPr sz="1000" spc="15" dirty="0">
                <a:latin typeface="SimSun"/>
                <a:cs typeface="SimSun"/>
              </a:rPr>
              <a:t> </a:t>
            </a:r>
            <a:r>
              <a:rPr sz="1000" spc="20" dirty="0">
                <a:latin typeface="SimSun"/>
                <a:cs typeface="SimSun"/>
              </a:rPr>
              <a:t>(0x010001)</a:t>
            </a:r>
            <a:endParaRPr sz="1000">
              <a:latin typeface="SimSun"/>
              <a:cs typeface="SimSun"/>
            </a:endParaRPr>
          </a:p>
        </p:txBody>
      </p:sp>
      <p:sp>
        <p:nvSpPr>
          <p:cNvPr id="6" name="object 6"/>
          <p:cNvSpPr txBox="1"/>
          <p:nvPr/>
        </p:nvSpPr>
        <p:spPr>
          <a:xfrm>
            <a:off x="124955" y="2095054"/>
            <a:ext cx="4359275"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Tahoma"/>
                <a:cs typeface="Tahoma"/>
              </a:rPr>
              <a:t>Extract</a:t>
            </a:r>
            <a:r>
              <a:rPr sz="1100" spc="10" dirty="0">
                <a:latin typeface="Tahoma"/>
                <a:cs typeface="Tahoma"/>
              </a:rPr>
              <a:t> </a:t>
            </a:r>
            <a:r>
              <a:rPr sz="1100" spc="-40" dirty="0">
                <a:latin typeface="Tahoma"/>
                <a:cs typeface="Tahoma"/>
              </a:rPr>
              <a:t>the</a:t>
            </a:r>
            <a:r>
              <a:rPr sz="1100" spc="10" dirty="0">
                <a:latin typeface="Tahoma"/>
                <a:cs typeface="Tahoma"/>
              </a:rPr>
              <a:t> </a:t>
            </a:r>
            <a:r>
              <a:rPr sz="1100" spc="-30" dirty="0">
                <a:latin typeface="Tahoma"/>
                <a:cs typeface="Tahoma"/>
              </a:rPr>
              <a:t>public</a:t>
            </a:r>
            <a:r>
              <a:rPr sz="1100" spc="15" dirty="0">
                <a:latin typeface="Tahoma"/>
                <a:cs typeface="Tahoma"/>
              </a:rPr>
              <a:t> </a:t>
            </a:r>
            <a:r>
              <a:rPr sz="1100" spc="-65" dirty="0">
                <a:latin typeface="Tahoma"/>
                <a:cs typeface="Tahoma"/>
              </a:rPr>
              <a:t>key</a:t>
            </a:r>
            <a:r>
              <a:rPr sz="1100" spc="10" dirty="0">
                <a:latin typeface="Tahoma"/>
                <a:cs typeface="Tahoma"/>
              </a:rPr>
              <a:t> </a:t>
            </a:r>
            <a:r>
              <a:rPr sz="1100" spc="-45" dirty="0">
                <a:latin typeface="Tahoma"/>
                <a:cs typeface="Tahoma"/>
              </a:rPr>
              <a:t>from</a:t>
            </a:r>
            <a:r>
              <a:rPr sz="1100" spc="15" dirty="0">
                <a:latin typeface="Tahoma"/>
                <a:cs typeface="Tahoma"/>
              </a:rPr>
              <a:t> </a:t>
            </a:r>
            <a:r>
              <a:rPr sz="1100" spc="-40" dirty="0">
                <a:latin typeface="Tahoma"/>
                <a:cs typeface="Tahoma"/>
              </a:rPr>
              <a:t>the</a:t>
            </a:r>
            <a:r>
              <a:rPr sz="1100" spc="10" dirty="0">
                <a:latin typeface="Tahoma"/>
                <a:cs typeface="Tahoma"/>
              </a:rPr>
              <a:t> </a:t>
            </a:r>
            <a:r>
              <a:rPr sz="1100" spc="-65" dirty="0">
                <a:latin typeface="Tahoma"/>
                <a:cs typeface="Tahoma"/>
              </a:rPr>
              <a:t>key</a:t>
            </a:r>
            <a:r>
              <a:rPr sz="1100" spc="10" dirty="0">
                <a:latin typeface="Tahoma"/>
                <a:cs typeface="Tahoma"/>
              </a:rPr>
              <a:t> </a:t>
            </a:r>
            <a:r>
              <a:rPr sz="1100" spc="-35" dirty="0">
                <a:latin typeface="Tahoma"/>
                <a:cs typeface="Tahoma"/>
              </a:rPr>
              <a:t>pair,</a:t>
            </a:r>
            <a:r>
              <a:rPr sz="1100" spc="15" dirty="0">
                <a:latin typeface="Tahoma"/>
                <a:cs typeface="Tahoma"/>
              </a:rPr>
              <a:t> </a:t>
            </a:r>
            <a:r>
              <a:rPr sz="1100" spc="-40" dirty="0">
                <a:latin typeface="Tahoma"/>
                <a:cs typeface="Tahoma"/>
              </a:rPr>
              <a:t>which</a:t>
            </a:r>
            <a:r>
              <a:rPr sz="1100" spc="10" dirty="0">
                <a:latin typeface="Tahoma"/>
                <a:cs typeface="Tahoma"/>
              </a:rPr>
              <a:t> </a:t>
            </a:r>
            <a:r>
              <a:rPr sz="1100" spc="-45" dirty="0">
                <a:latin typeface="Tahoma"/>
                <a:cs typeface="Tahoma"/>
              </a:rPr>
              <a:t>can</a:t>
            </a:r>
            <a:r>
              <a:rPr sz="1100" spc="15" dirty="0">
                <a:latin typeface="Tahoma"/>
                <a:cs typeface="Tahoma"/>
              </a:rPr>
              <a:t> </a:t>
            </a:r>
            <a:r>
              <a:rPr sz="1100" spc="-60" dirty="0">
                <a:latin typeface="Tahoma"/>
                <a:cs typeface="Tahoma"/>
              </a:rPr>
              <a:t>be</a:t>
            </a:r>
            <a:r>
              <a:rPr sz="1100" spc="10" dirty="0">
                <a:latin typeface="Tahoma"/>
                <a:cs typeface="Tahoma"/>
              </a:rPr>
              <a:t> </a:t>
            </a:r>
            <a:r>
              <a:rPr sz="1100" spc="-70" dirty="0">
                <a:latin typeface="Tahoma"/>
                <a:cs typeface="Tahoma"/>
              </a:rPr>
              <a:t>used</a:t>
            </a:r>
            <a:r>
              <a:rPr sz="1100" spc="15" dirty="0">
                <a:latin typeface="Tahoma"/>
                <a:cs typeface="Tahoma"/>
              </a:rPr>
              <a:t> </a:t>
            </a:r>
            <a:r>
              <a:rPr sz="1100" spc="-25" dirty="0">
                <a:latin typeface="Tahoma"/>
                <a:cs typeface="Tahoma"/>
              </a:rPr>
              <a:t>in</a:t>
            </a:r>
            <a:r>
              <a:rPr sz="1100" spc="10" dirty="0">
                <a:latin typeface="Tahoma"/>
                <a:cs typeface="Tahoma"/>
              </a:rPr>
              <a:t> </a:t>
            </a:r>
            <a:r>
              <a:rPr sz="1100" spc="-55" dirty="0">
                <a:latin typeface="Tahoma"/>
                <a:cs typeface="Tahoma"/>
              </a:rPr>
              <a:t>a</a:t>
            </a:r>
            <a:r>
              <a:rPr sz="1100" spc="10" dirty="0">
                <a:latin typeface="Tahoma"/>
                <a:cs typeface="Tahoma"/>
              </a:rPr>
              <a:t> </a:t>
            </a:r>
            <a:r>
              <a:rPr sz="1100" spc="-25" dirty="0">
                <a:latin typeface="Tahoma"/>
                <a:cs typeface="Tahoma"/>
              </a:rPr>
              <a:t>certificate</a:t>
            </a:r>
            <a:endParaRPr sz="1100">
              <a:latin typeface="Tahoma"/>
              <a:cs typeface="Tahoma"/>
            </a:endParaRPr>
          </a:p>
        </p:txBody>
      </p:sp>
      <p:sp>
        <p:nvSpPr>
          <p:cNvPr id="7" name="object 7"/>
          <p:cNvSpPr txBox="1"/>
          <p:nvPr/>
        </p:nvSpPr>
        <p:spPr>
          <a:xfrm>
            <a:off x="137655" y="2323846"/>
            <a:ext cx="4333240" cy="483870"/>
          </a:xfrm>
          <a:prstGeom prst="rect">
            <a:avLst/>
          </a:prstGeom>
          <a:solidFill>
            <a:srgbClr val="EBEBEB"/>
          </a:solidFill>
        </p:spPr>
        <p:txBody>
          <a:bodyPr vert="horz" wrap="square" lIns="0" tIns="68580" rIns="0" bIns="0" rtlCol="0">
            <a:spAutoFit/>
          </a:bodyPr>
          <a:lstStyle/>
          <a:p>
            <a:pPr marL="35560" marR="104139">
              <a:lnSpc>
                <a:spcPct val="100000"/>
              </a:lnSpc>
              <a:spcBef>
                <a:spcPts val="540"/>
              </a:spcBef>
              <a:tabLst>
                <a:tab pos="766445" algn="l"/>
              </a:tabLst>
            </a:pPr>
            <a:r>
              <a:rPr sz="1000" spc="20" dirty="0">
                <a:latin typeface="SimSun"/>
                <a:cs typeface="SimSun"/>
              </a:rPr>
              <a:t>$</a:t>
            </a:r>
            <a:r>
              <a:rPr sz="1000" spc="30" dirty="0">
                <a:latin typeface="SimSun"/>
                <a:cs typeface="SimSun"/>
              </a:rPr>
              <a:t> </a:t>
            </a:r>
            <a:r>
              <a:rPr sz="1000" spc="20" dirty="0">
                <a:latin typeface="SimSun"/>
                <a:cs typeface="SimSun"/>
              </a:rPr>
              <a:t>openssl	rsa</a:t>
            </a:r>
            <a:r>
              <a:rPr sz="1000" spc="25" dirty="0">
                <a:latin typeface="SimSun"/>
                <a:cs typeface="SimSun"/>
              </a:rPr>
              <a:t> </a:t>
            </a:r>
            <a:r>
              <a:rPr sz="1000" spc="20" dirty="0">
                <a:latin typeface="SimSun"/>
                <a:cs typeface="SimSun"/>
              </a:rPr>
              <a:t>-in</a:t>
            </a:r>
            <a:r>
              <a:rPr sz="1000" spc="25" dirty="0">
                <a:latin typeface="SimSun"/>
                <a:cs typeface="SimSun"/>
              </a:rPr>
              <a:t> </a:t>
            </a:r>
            <a:r>
              <a:rPr sz="1000" spc="20" dirty="0">
                <a:latin typeface="SimSun"/>
                <a:cs typeface="SimSun"/>
              </a:rPr>
              <a:t>key.pem</a:t>
            </a:r>
            <a:r>
              <a:rPr sz="1000" spc="25" dirty="0">
                <a:latin typeface="SimSun"/>
                <a:cs typeface="SimSun"/>
              </a:rPr>
              <a:t> </a:t>
            </a:r>
            <a:r>
              <a:rPr sz="1000" spc="20" dirty="0">
                <a:latin typeface="SimSun"/>
                <a:cs typeface="SimSun"/>
              </a:rPr>
              <a:t>-outform</a:t>
            </a:r>
            <a:r>
              <a:rPr sz="1000" spc="25" dirty="0">
                <a:latin typeface="SimSun"/>
                <a:cs typeface="SimSun"/>
              </a:rPr>
              <a:t> </a:t>
            </a:r>
            <a:r>
              <a:rPr sz="1000" spc="20" dirty="0">
                <a:latin typeface="SimSun"/>
                <a:cs typeface="SimSun"/>
              </a:rPr>
              <a:t>PEM</a:t>
            </a:r>
            <a:r>
              <a:rPr sz="1000" spc="25" dirty="0">
                <a:latin typeface="SimSun"/>
                <a:cs typeface="SimSun"/>
              </a:rPr>
              <a:t> </a:t>
            </a:r>
            <a:r>
              <a:rPr sz="1000" spc="20" dirty="0">
                <a:latin typeface="SimSun"/>
                <a:cs typeface="SimSun"/>
              </a:rPr>
              <a:t>-pubout</a:t>
            </a:r>
            <a:r>
              <a:rPr sz="1000" spc="25" dirty="0">
                <a:latin typeface="SimSun"/>
                <a:cs typeface="SimSun"/>
              </a:rPr>
              <a:t> </a:t>
            </a:r>
            <a:r>
              <a:rPr sz="1000" spc="20" dirty="0">
                <a:latin typeface="SimSun"/>
                <a:cs typeface="SimSun"/>
              </a:rPr>
              <a:t>-out</a:t>
            </a:r>
            <a:r>
              <a:rPr sz="1000" spc="25" dirty="0">
                <a:latin typeface="SimSun"/>
                <a:cs typeface="SimSun"/>
              </a:rPr>
              <a:t> </a:t>
            </a:r>
            <a:r>
              <a:rPr sz="1000" spc="20" dirty="0">
                <a:latin typeface="SimSun"/>
                <a:cs typeface="SimSun"/>
              </a:rPr>
              <a:t>public.pem </a:t>
            </a:r>
            <a:r>
              <a:rPr sz="1000" spc="-484" dirty="0">
                <a:latin typeface="SimSun"/>
                <a:cs typeface="SimSun"/>
              </a:rPr>
              <a:t> </a:t>
            </a:r>
            <a:r>
              <a:rPr sz="1000" spc="20" dirty="0">
                <a:latin typeface="SimSun"/>
                <a:cs typeface="SimSun"/>
              </a:rPr>
              <a:t>writing</a:t>
            </a:r>
            <a:r>
              <a:rPr sz="1000" spc="15" dirty="0">
                <a:latin typeface="SimSun"/>
                <a:cs typeface="SimSun"/>
              </a:rPr>
              <a:t> </a:t>
            </a:r>
            <a:r>
              <a:rPr sz="1000" spc="20" dirty="0">
                <a:latin typeface="SimSun"/>
                <a:cs typeface="SimSun"/>
              </a:rPr>
              <a:t>RSA key</a:t>
            </a:r>
            <a:endParaRPr sz="1000">
              <a:latin typeface="SimSun"/>
              <a:cs typeface="SimSun"/>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6429" y="58150"/>
            <a:ext cx="2515235" cy="244475"/>
          </a:xfrm>
          <a:prstGeom prst="rect">
            <a:avLst/>
          </a:prstGeom>
        </p:spPr>
        <p:txBody>
          <a:bodyPr vert="horz" wrap="square" lIns="0" tIns="17145" rIns="0" bIns="0" rtlCol="0">
            <a:spAutoFit/>
          </a:bodyPr>
          <a:lstStyle/>
          <a:p>
            <a:pPr marL="12700">
              <a:lnSpc>
                <a:spcPct val="100000"/>
              </a:lnSpc>
              <a:spcBef>
                <a:spcPts val="135"/>
              </a:spcBef>
            </a:pPr>
            <a:r>
              <a:rPr spc="50" dirty="0"/>
              <a:t>EC</a:t>
            </a:r>
            <a:r>
              <a:rPr spc="25" dirty="0"/>
              <a:t> </a:t>
            </a:r>
            <a:r>
              <a:rPr spc="-10" dirty="0"/>
              <a:t>Key</a:t>
            </a:r>
            <a:r>
              <a:rPr spc="30" dirty="0"/>
              <a:t> </a:t>
            </a:r>
            <a:r>
              <a:rPr spc="-60" dirty="0"/>
              <a:t>generation</a:t>
            </a:r>
            <a:r>
              <a:rPr spc="25" dirty="0"/>
              <a:t> </a:t>
            </a:r>
            <a:r>
              <a:rPr spc="-30" dirty="0"/>
              <a:t>with</a:t>
            </a:r>
            <a:r>
              <a:rPr spc="30" dirty="0"/>
              <a:t> </a:t>
            </a:r>
            <a:r>
              <a:rPr spc="30" dirty="0">
                <a:latin typeface="SimSun"/>
                <a:cs typeface="SimSun"/>
              </a:rPr>
              <a:t>openssl</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836395"/>
            <a:ext cx="4286885" cy="363855"/>
          </a:xfrm>
          <a:prstGeom prst="rect">
            <a:avLst/>
          </a:prstGeom>
        </p:spPr>
        <p:txBody>
          <a:bodyPr vert="horz" wrap="square" lIns="0" tIns="6985" rIns="0" bIns="0" rtlCol="0">
            <a:spAutoFit/>
          </a:bodyPr>
          <a:lstStyle/>
          <a:p>
            <a:pPr marL="12700" marR="5080">
              <a:lnSpc>
                <a:spcPct val="102600"/>
              </a:lnSpc>
              <a:spcBef>
                <a:spcPts val="55"/>
              </a:spcBef>
            </a:pPr>
            <a:r>
              <a:rPr sz="1100" spc="-55" dirty="0">
                <a:latin typeface="Tahoma"/>
                <a:cs typeface="Tahoma"/>
              </a:rPr>
              <a:t>Generate</a:t>
            </a:r>
            <a:r>
              <a:rPr sz="1100" spc="20" dirty="0">
                <a:latin typeface="Tahoma"/>
                <a:cs typeface="Tahoma"/>
              </a:rPr>
              <a:t> </a:t>
            </a:r>
            <a:r>
              <a:rPr sz="1100" spc="-55" dirty="0">
                <a:latin typeface="Tahoma"/>
                <a:cs typeface="Tahoma"/>
              </a:rPr>
              <a:t>an</a:t>
            </a:r>
            <a:r>
              <a:rPr sz="1100" spc="25" dirty="0">
                <a:latin typeface="Tahoma"/>
                <a:cs typeface="Tahoma"/>
              </a:rPr>
              <a:t> </a:t>
            </a:r>
            <a:r>
              <a:rPr sz="1100" spc="35" dirty="0">
                <a:latin typeface="Tahoma"/>
                <a:cs typeface="Tahoma"/>
              </a:rPr>
              <a:t>EC</a:t>
            </a:r>
            <a:r>
              <a:rPr sz="1100" spc="25" dirty="0">
                <a:latin typeface="Tahoma"/>
                <a:cs typeface="Tahoma"/>
              </a:rPr>
              <a:t> </a:t>
            </a:r>
            <a:r>
              <a:rPr sz="1100" spc="-30" dirty="0">
                <a:latin typeface="Tahoma"/>
                <a:cs typeface="Tahoma"/>
              </a:rPr>
              <a:t>(256-bit)</a:t>
            </a:r>
            <a:r>
              <a:rPr sz="1100" spc="20" dirty="0">
                <a:latin typeface="Tahoma"/>
                <a:cs typeface="Tahoma"/>
              </a:rPr>
              <a:t> </a:t>
            </a:r>
            <a:r>
              <a:rPr sz="1100" spc="-45" dirty="0">
                <a:latin typeface="Tahoma"/>
                <a:cs typeface="Tahoma"/>
              </a:rPr>
              <a:t>private</a:t>
            </a:r>
            <a:r>
              <a:rPr sz="1100" spc="25" dirty="0">
                <a:latin typeface="Tahoma"/>
                <a:cs typeface="Tahoma"/>
              </a:rPr>
              <a:t> </a:t>
            </a:r>
            <a:r>
              <a:rPr sz="1100" spc="-65" dirty="0">
                <a:latin typeface="Tahoma"/>
                <a:cs typeface="Tahoma"/>
              </a:rPr>
              <a:t>key</a:t>
            </a:r>
            <a:r>
              <a:rPr sz="1100" spc="30" dirty="0">
                <a:latin typeface="Tahoma"/>
                <a:cs typeface="Tahoma"/>
              </a:rPr>
              <a:t> </a:t>
            </a:r>
            <a:r>
              <a:rPr sz="1100" spc="-25" dirty="0">
                <a:latin typeface="Tahoma"/>
                <a:cs typeface="Tahoma"/>
              </a:rPr>
              <a:t>with</a:t>
            </a:r>
            <a:r>
              <a:rPr sz="1100" spc="25" dirty="0">
                <a:latin typeface="Tahoma"/>
                <a:cs typeface="Tahoma"/>
              </a:rPr>
              <a:t> </a:t>
            </a:r>
            <a:r>
              <a:rPr sz="1100" spc="-45" dirty="0">
                <a:latin typeface="Tahoma"/>
                <a:cs typeface="Tahoma"/>
              </a:rPr>
              <a:t>the</a:t>
            </a:r>
            <a:r>
              <a:rPr sz="1100" spc="30" dirty="0">
                <a:latin typeface="Tahoma"/>
                <a:cs typeface="Tahoma"/>
              </a:rPr>
              <a:t> </a:t>
            </a:r>
            <a:r>
              <a:rPr sz="1100" spc="-15" dirty="0">
                <a:latin typeface="Tahoma"/>
                <a:cs typeface="Tahoma"/>
              </a:rPr>
              <a:t>elliptic</a:t>
            </a:r>
            <a:r>
              <a:rPr sz="1100" spc="25" dirty="0">
                <a:latin typeface="Tahoma"/>
                <a:cs typeface="Tahoma"/>
              </a:rPr>
              <a:t> </a:t>
            </a:r>
            <a:r>
              <a:rPr sz="1100" spc="-50" dirty="0">
                <a:latin typeface="Tahoma"/>
                <a:cs typeface="Tahoma"/>
              </a:rPr>
              <a:t>curve</a:t>
            </a:r>
            <a:r>
              <a:rPr sz="1100" spc="20" dirty="0">
                <a:latin typeface="Tahoma"/>
                <a:cs typeface="Tahoma"/>
              </a:rPr>
              <a:t> </a:t>
            </a:r>
            <a:r>
              <a:rPr sz="1100" spc="15" dirty="0">
                <a:latin typeface="SimSun"/>
                <a:cs typeface="SimSun"/>
              </a:rPr>
              <a:t>prime256v1</a:t>
            </a:r>
            <a:r>
              <a:rPr sz="1100" spc="15" dirty="0">
                <a:latin typeface="Tahoma"/>
                <a:cs typeface="Tahoma"/>
              </a:rPr>
              <a:t>, </a:t>
            </a:r>
            <a:r>
              <a:rPr sz="1100" spc="-325" dirty="0">
                <a:latin typeface="Tahoma"/>
                <a:cs typeface="Tahoma"/>
              </a:rPr>
              <a:t> </a:t>
            </a:r>
            <a:r>
              <a:rPr sz="1100" spc="-25" dirty="0">
                <a:latin typeface="Tahoma"/>
                <a:cs typeface="Tahoma"/>
              </a:rPr>
              <a:t>output</a:t>
            </a:r>
            <a:r>
              <a:rPr sz="1100" spc="10" dirty="0">
                <a:latin typeface="Tahoma"/>
                <a:cs typeface="Tahoma"/>
              </a:rPr>
              <a:t> </a:t>
            </a:r>
            <a:r>
              <a:rPr sz="1100" spc="15" dirty="0">
                <a:latin typeface="Tahoma"/>
                <a:cs typeface="Tahoma"/>
              </a:rPr>
              <a:t>it</a:t>
            </a:r>
            <a:r>
              <a:rPr sz="1100" spc="20" dirty="0">
                <a:latin typeface="Tahoma"/>
                <a:cs typeface="Tahoma"/>
              </a:rPr>
              <a:t> </a:t>
            </a:r>
            <a:r>
              <a:rPr sz="1100" spc="-15" dirty="0">
                <a:latin typeface="Tahoma"/>
                <a:cs typeface="Tahoma"/>
              </a:rPr>
              <a:t>to</a:t>
            </a:r>
            <a:r>
              <a:rPr sz="1100" spc="15" dirty="0">
                <a:latin typeface="Tahoma"/>
                <a:cs typeface="Tahoma"/>
              </a:rPr>
              <a:t> </a:t>
            </a:r>
            <a:r>
              <a:rPr sz="1100" spc="5" dirty="0">
                <a:latin typeface="SimSun"/>
                <a:cs typeface="SimSun"/>
              </a:rPr>
              <a:t>key.pem</a:t>
            </a:r>
            <a:r>
              <a:rPr sz="1100" spc="5" dirty="0">
                <a:latin typeface="Tahoma"/>
                <a:cs typeface="Tahoma"/>
              </a:rPr>
              <a:t>:</a:t>
            </a:r>
            <a:endParaRPr sz="1100">
              <a:latin typeface="Tahoma"/>
              <a:cs typeface="Tahoma"/>
            </a:endParaRPr>
          </a:p>
        </p:txBody>
      </p:sp>
      <p:sp>
        <p:nvSpPr>
          <p:cNvPr id="9" name="object 9"/>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10/38</a:t>
            </a:r>
          </a:p>
        </p:txBody>
      </p:sp>
      <p:sp>
        <p:nvSpPr>
          <p:cNvPr id="5" name="object 5"/>
          <p:cNvSpPr txBox="1"/>
          <p:nvPr/>
        </p:nvSpPr>
        <p:spPr>
          <a:xfrm>
            <a:off x="137655" y="1241112"/>
            <a:ext cx="4333240" cy="332105"/>
          </a:xfrm>
          <a:prstGeom prst="rect">
            <a:avLst/>
          </a:prstGeom>
          <a:solidFill>
            <a:srgbClr val="EBEBEB"/>
          </a:solidFill>
        </p:spPr>
        <p:txBody>
          <a:bodyPr vert="horz" wrap="square" lIns="0" tIns="68580" rIns="0" bIns="0" rtlCol="0">
            <a:spAutoFit/>
          </a:bodyPr>
          <a:lstStyle/>
          <a:p>
            <a:pPr marL="35560">
              <a:lnSpc>
                <a:spcPct val="100000"/>
              </a:lnSpc>
              <a:spcBef>
                <a:spcPts val="540"/>
              </a:spcBef>
            </a:pPr>
            <a:r>
              <a:rPr sz="1000" spc="20" dirty="0">
                <a:latin typeface="SimSun"/>
                <a:cs typeface="SimSun"/>
              </a:rPr>
              <a:t>$</a:t>
            </a:r>
            <a:r>
              <a:rPr sz="1000" spc="25" dirty="0">
                <a:latin typeface="SimSun"/>
                <a:cs typeface="SimSun"/>
              </a:rPr>
              <a:t> </a:t>
            </a:r>
            <a:r>
              <a:rPr sz="1000" spc="20" dirty="0">
                <a:latin typeface="SimSun"/>
                <a:cs typeface="SimSun"/>
              </a:rPr>
              <a:t>openssl</a:t>
            </a:r>
            <a:r>
              <a:rPr sz="1000" spc="25" dirty="0">
                <a:latin typeface="SimSun"/>
                <a:cs typeface="SimSun"/>
              </a:rPr>
              <a:t> </a:t>
            </a:r>
            <a:r>
              <a:rPr sz="1000" spc="20" dirty="0">
                <a:latin typeface="SimSun"/>
                <a:cs typeface="SimSun"/>
              </a:rPr>
              <a:t>ecparam</a:t>
            </a:r>
            <a:r>
              <a:rPr sz="1000" spc="30" dirty="0">
                <a:latin typeface="SimSun"/>
                <a:cs typeface="SimSun"/>
              </a:rPr>
              <a:t> </a:t>
            </a:r>
            <a:r>
              <a:rPr sz="1000" spc="20" dirty="0">
                <a:latin typeface="SimSun"/>
                <a:cs typeface="SimSun"/>
              </a:rPr>
              <a:t>-name</a:t>
            </a:r>
            <a:r>
              <a:rPr sz="1000" spc="25" dirty="0">
                <a:latin typeface="SimSun"/>
                <a:cs typeface="SimSun"/>
              </a:rPr>
              <a:t> </a:t>
            </a:r>
            <a:r>
              <a:rPr sz="1000" spc="20" dirty="0">
                <a:latin typeface="SimSun"/>
                <a:cs typeface="SimSun"/>
              </a:rPr>
              <a:t>prime256v1</a:t>
            </a:r>
            <a:r>
              <a:rPr sz="1000" spc="30" dirty="0">
                <a:latin typeface="SimSun"/>
                <a:cs typeface="SimSun"/>
              </a:rPr>
              <a:t> </a:t>
            </a:r>
            <a:r>
              <a:rPr sz="1000" spc="20" dirty="0">
                <a:latin typeface="SimSun"/>
                <a:cs typeface="SimSun"/>
              </a:rPr>
              <a:t>-genkey</a:t>
            </a:r>
            <a:r>
              <a:rPr sz="1000" spc="25" dirty="0">
                <a:latin typeface="SimSun"/>
                <a:cs typeface="SimSun"/>
              </a:rPr>
              <a:t> </a:t>
            </a:r>
            <a:r>
              <a:rPr sz="1000" spc="20" dirty="0">
                <a:latin typeface="SimSun"/>
                <a:cs typeface="SimSun"/>
              </a:rPr>
              <a:t>-noout</a:t>
            </a:r>
            <a:r>
              <a:rPr sz="1000" spc="30" dirty="0">
                <a:latin typeface="SimSun"/>
                <a:cs typeface="SimSun"/>
              </a:rPr>
              <a:t> </a:t>
            </a:r>
            <a:r>
              <a:rPr sz="1000" spc="20" dirty="0">
                <a:latin typeface="SimSun"/>
                <a:cs typeface="SimSun"/>
              </a:rPr>
              <a:t>-out</a:t>
            </a:r>
            <a:r>
              <a:rPr sz="1000" spc="25" dirty="0">
                <a:latin typeface="SimSun"/>
                <a:cs typeface="SimSun"/>
              </a:rPr>
              <a:t> </a:t>
            </a:r>
            <a:r>
              <a:rPr sz="1000" spc="20" dirty="0">
                <a:latin typeface="SimSun"/>
                <a:cs typeface="SimSun"/>
              </a:rPr>
              <a:t>key.pem</a:t>
            </a:r>
            <a:endParaRPr sz="1000">
              <a:latin typeface="SimSun"/>
              <a:cs typeface="SimSun"/>
            </a:endParaRPr>
          </a:p>
        </p:txBody>
      </p:sp>
      <p:sp>
        <p:nvSpPr>
          <p:cNvPr id="6" name="object 6"/>
          <p:cNvSpPr txBox="1"/>
          <p:nvPr/>
        </p:nvSpPr>
        <p:spPr>
          <a:xfrm>
            <a:off x="124955" y="1783713"/>
            <a:ext cx="4359275"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Tahoma"/>
                <a:cs typeface="Tahoma"/>
              </a:rPr>
              <a:t>Extract</a:t>
            </a:r>
            <a:r>
              <a:rPr sz="1100" spc="10" dirty="0">
                <a:latin typeface="Tahoma"/>
                <a:cs typeface="Tahoma"/>
              </a:rPr>
              <a:t> </a:t>
            </a:r>
            <a:r>
              <a:rPr sz="1100" spc="-40" dirty="0">
                <a:latin typeface="Tahoma"/>
                <a:cs typeface="Tahoma"/>
              </a:rPr>
              <a:t>the</a:t>
            </a:r>
            <a:r>
              <a:rPr sz="1100" spc="10" dirty="0">
                <a:latin typeface="Tahoma"/>
                <a:cs typeface="Tahoma"/>
              </a:rPr>
              <a:t> </a:t>
            </a:r>
            <a:r>
              <a:rPr sz="1100" spc="-30" dirty="0">
                <a:latin typeface="Tahoma"/>
                <a:cs typeface="Tahoma"/>
              </a:rPr>
              <a:t>public</a:t>
            </a:r>
            <a:r>
              <a:rPr sz="1100" spc="15" dirty="0">
                <a:latin typeface="Tahoma"/>
                <a:cs typeface="Tahoma"/>
              </a:rPr>
              <a:t> </a:t>
            </a:r>
            <a:r>
              <a:rPr sz="1100" spc="-65" dirty="0">
                <a:latin typeface="Tahoma"/>
                <a:cs typeface="Tahoma"/>
              </a:rPr>
              <a:t>key</a:t>
            </a:r>
            <a:r>
              <a:rPr sz="1100" spc="10" dirty="0">
                <a:latin typeface="Tahoma"/>
                <a:cs typeface="Tahoma"/>
              </a:rPr>
              <a:t> </a:t>
            </a:r>
            <a:r>
              <a:rPr sz="1100" spc="-45" dirty="0">
                <a:latin typeface="Tahoma"/>
                <a:cs typeface="Tahoma"/>
              </a:rPr>
              <a:t>from</a:t>
            </a:r>
            <a:r>
              <a:rPr sz="1100" spc="15" dirty="0">
                <a:latin typeface="Tahoma"/>
                <a:cs typeface="Tahoma"/>
              </a:rPr>
              <a:t> </a:t>
            </a:r>
            <a:r>
              <a:rPr sz="1100" spc="-40" dirty="0">
                <a:latin typeface="Tahoma"/>
                <a:cs typeface="Tahoma"/>
              </a:rPr>
              <a:t>the</a:t>
            </a:r>
            <a:r>
              <a:rPr sz="1100" spc="10" dirty="0">
                <a:latin typeface="Tahoma"/>
                <a:cs typeface="Tahoma"/>
              </a:rPr>
              <a:t> </a:t>
            </a:r>
            <a:r>
              <a:rPr sz="1100" spc="-65" dirty="0">
                <a:latin typeface="Tahoma"/>
                <a:cs typeface="Tahoma"/>
              </a:rPr>
              <a:t>key</a:t>
            </a:r>
            <a:r>
              <a:rPr sz="1100" spc="10" dirty="0">
                <a:latin typeface="Tahoma"/>
                <a:cs typeface="Tahoma"/>
              </a:rPr>
              <a:t> </a:t>
            </a:r>
            <a:r>
              <a:rPr sz="1100" spc="-35" dirty="0">
                <a:latin typeface="Tahoma"/>
                <a:cs typeface="Tahoma"/>
              </a:rPr>
              <a:t>pair,</a:t>
            </a:r>
            <a:r>
              <a:rPr sz="1100" spc="15" dirty="0">
                <a:latin typeface="Tahoma"/>
                <a:cs typeface="Tahoma"/>
              </a:rPr>
              <a:t> </a:t>
            </a:r>
            <a:r>
              <a:rPr sz="1100" spc="-40" dirty="0">
                <a:latin typeface="Tahoma"/>
                <a:cs typeface="Tahoma"/>
              </a:rPr>
              <a:t>which</a:t>
            </a:r>
            <a:r>
              <a:rPr sz="1100" spc="10" dirty="0">
                <a:latin typeface="Tahoma"/>
                <a:cs typeface="Tahoma"/>
              </a:rPr>
              <a:t> </a:t>
            </a:r>
            <a:r>
              <a:rPr sz="1100" spc="-45" dirty="0">
                <a:latin typeface="Tahoma"/>
                <a:cs typeface="Tahoma"/>
              </a:rPr>
              <a:t>can</a:t>
            </a:r>
            <a:r>
              <a:rPr sz="1100" spc="15" dirty="0">
                <a:latin typeface="Tahoma"/>
                <a:cs typeface="Tahoma"/>
              </a:rPr>
              <a:t> </a:t>
            </a:r>
            <a:r>
              <a:rPr sz="1100" spc="-60" dirty="0">
                <a:latin typeface="Tahoma"/>
                <a:cs typeface="Tahoma"/>
              </a:rPr>
              <a:t>be</a:t>
            </a:r>
            <a:r>
              <a:rPr sz="1100" spc="10" dirty="0">
                <a:latin typeface="Tahoma"/>
                <a:cs typeface="Tahoma"/>
              </a:rPr>
              <a:t> </a:t>
            </a:r>
            <a:r>
              <a:rPr sz="1100" spc="-70" dirty="0">
                <a:latin typeface="Tahoma"/>
                <a:cs typeface="Tahoma"/>
              </a:rPr>
              <a:t>used</a:t>
            </a:r>
            <a:r>
              <a:rPr sz="1100" spc="15" dirty="0">
                <a:latin typeface="Tahoma"/>
                <a:cs typeface="Tahoma"/>
              </a:rPr>
              <a:t> </a:t>
            </a:r>
            <a:r>
              <a:rPr sz="1100" spc="-25" dirty="0">
                <a:latin typeface="Tahoma"/>
                <a:cs typeface="Tahoma"/>
              </a:rPr>
              <a:t>in</a:t>
            </a:r>
            <a:r>
              <a:rPr sz="1100" spc="10" dirty="0">
                <a:latin typeface="Tahoma"/>
                <a:cs typeface="Tahoma"/>
              </a:rPr>
              <a:t> </a:t>
            </a:r>
            <a:r>
              <a:rPr sz="1100" spc="-55" dirty="0">
                <a:latin typeface="Tahoma"/>
                <a:cs typeface="Tahoma"/>
              </a:rPr>
              <a:t>a</a:t>
            </a:r>
            <a:r>
              <a:rPr sz="1100" spc="10" dirty="0">
                <a:latin typeface="Tahoma"/>
                <a:cs typeface="Tahoma"/>
              </a:rPr>
              <a:t> </a:t>
            </a:r>
            <a:r>
              <a:rPr sz="1100" spc="-25" dirty="0">
                <a:latin typeface="Tahoma"/>
                <a:cs typeface="Tahoma"/>
              </a:rPr>
              <a:t>certificate</a:t>
            </a:r>
            <a:endParaRPr sz="1100">
              <a:latin typeface="Tahoma"/>
              <a:cs typeface="Tahoma"/>
            </a:endParaRPr>
          </a:p>
        </p:txBody>
      </p:sp>
      <p:sp>
        <p:nvSpPr>
          <p:cNvPr id="7" name="object 7"/>
          <p:cNvSpPr txBox="1"/>
          <p:nvPr/>
        </p:nvSpPr>
        <p:spPr>
          <a:xfrm>
            <a:off x="137655" y="2012502"/>
            <a:ext cx="4333240" cy="636270"/>
          </a:xfrm>
          <a:prstGeom prst="rect">
            <a:avLst/>
          </a:prstGeom>
          <a:solidFill>
            <a:srgbClr val="EBEBEB"/>
          </a:solidFill>
        </p:spPr>
        <p:txBody>
          <a:bodyPr vert="horz" wrap="square" lIns="0" tIns="68580" rIns="0" bIns="0" rtlCol="0">
            <a:spAutoFit/>
          </a:bodyPr>
          <a:lstStyle/>
          <a:p>
            <a:pPr marL="35560" marR="1033780">
              <a:lnSpc>
                <a:spcPct val="100000"/>
              </a:lnSpc>
              <a:spcBef>
                <a:spcPts val="540"/>
              </a:spcBef>
              <a:tabLst>
                <a:tab pos="1762760" algn="l"/>
              </a:tabLst>
            </a:pPr>
            <a:r>
              <a:rPr sz="1000" spc="20" dirty="0">
                <a:latin typeface="SimSun"/>
                <a:cs typeface="SimSun"/>
              </a:rPr>
              <a:t>$</a:t>
            </a:r>
            <a:r>
              <a:rPr sz="1000" spc="30" dirty="0">
                <a:latin typeface="SimSun"/>
                <a:cs typeface="SimSun"/>
              </a:rPr>
              <a:t> </a:t>
            </a:r>
            <a:r>
              <a:rPr sz="1000" spc="20" dirty="0">
                <a:latin typeface="SimSun"/>
                <a:cs typeface="SimSun"/>
              </a:rPr>
              <a:t>openssl</a:t>
            </a:r>
            <a:r>
              <a:rPr sz="1000" spc="30" dirty="0">
                <a:latin typeface="SimSun"/>
                <a:cs typeface="SimSun"/>
              </a:rPr>
              <a:t> </a:t>
            </a:r>
            <a:r>
              <a:rPr sz="1000" spc="20" dirty="0">
                <a:latin typeface="SimSun"/>
                <a:cs typeface="SimSun"/>
              </a:rPr>
              <a:t>ec</a:t>
            </a:r>
            <a:r>
              <a:rPr sz="1000" spc="30" dirty="0">
                <a:latin typeface="SimSun"/>
                <a:cs typeface="SimSun"/>
              </a:rPr>
              <a:t> </a:t>
            </a:r>
            <a:r>
              <a:rPr sz="1000" spc="20" dirty="0">
                <a:latin typeface="SimSun"/>
                <a:cs typeface="SimSun"/>
              </a:rPr>
              <a:t>-in</a:t>
            </a:r>
            <a:r>
              <a:rPr sz="1000" spc="35" dirty="0">
                <a:latin typeface="SimSun"/>
                <a:cs typeface="SimSun"/>
              </a:rPr>
              <a:t> </a:t>
            </a:r>
            <a:r>
              <a:rPr sz="1000" spc="20" dirty="0">
                <a:latin typeface="SimSun"/>
                <a:cs typeface="SimSun"/>
              </a:rPr>
              <a:t>key.pem	-pubout</a:t>
            </a:r>
            <a:r>
              <a:rPr sz="1000" dirty="0">
                <a:latin typeface="SimSun"/>
                <a:cs typeface="SimSun"/>
              </a:rPr>
              <a:t> </a:t>
            </a:r>
            <a:r>
              <a:rPr sz="1000" spc="20" dirty="0">
                <a:latin typeface="SimSun"/>
                <a:cs typeface="SimSun"/>
              </a:rPr>
              <a:t>-out</a:t>
            </a:r>
            <a:r>
              <a:rPr sz="1000" spc="5" dirty="0">
                <a:latin typeface="SimSun"/>
                <a:cs typeface="SimSun"/>
              </a:rPr>
              <a:t> </a:t>
            </a:r>
            <a:r>
              <a:rPr sz="1000" spc="20" dirty="0">
                <a:latin typeface="SimSun"/>
                <a:cs typeface="SimSun"/>
              </a:rPr>
              <a:t>public.pem </a:t>
            </a:r>
            <a:r>
              <a:rPr sz="1000" spc="-484" dirty="0">
                <a:latin typeface="SimSun"/>
                <a:cs typeface="SimSun"/>
              </a:rPr>
              <a:t> </a:t>
            </a:r>
            <a:r>
              <a:rPr sz="1000" spc="20" dirty="0">
                <a:latin typeface="SimSun"/>
                <a:cs typeface="SimSun"/>
              </a:rPr>
              <a:t>read</a:t>
            </a:r>
            <a:r>
              <a:rPr sz="1000" spc="15" dirty="0">
                <a:latin typeface="SimSun"/>
                <a:cs typeface="SimSun"/>
              </a:rPr>
              <a:t> </a:t>
            </a:r>
            <a:r>
              <a:rPr sz="1000" spc="20" dirty="0">
                <a:latin typeface="SimSun"/>
                <a:cs typeface="SimSun"/>
              </a:rPr>
              <a:t>EC key</a:t>
            </a:r>
            <a:endParaRPr sz="1000">
              <a:latin typeface="SimSun"/>
              <a:cs typeface="SimSun"/>
            </a:endParaRPr>
          </a:p>
          <a:p>
            <a:pPr marL="35560">
              <a:lnSpc>
                <a:spcPts val="1190"/>
              </a:lnSpc>
            </a:pPr>
            <a:r>
              <a:rPr sz="1000" spc="20" dirty="0">
                <a:latin typeface="SimSun"/>
                <a:cs typeface="SimSun"/>
              </a:rPr>
              <a:t>writing</a:t>
            </a:r>
            <a:r>
              <a:rPr sz="1000" spc="-5" dirty="0">
                <a:latin typeface="SimSun"/>
                <a:cs typeface="SimSun"/>
              </a:rPr>
              <a:t> </a:t>
            </a:r>
            <a:r>
              <a:rPr sz="1000" spc="20" dirty="0">
                <a:latin typeface="SimSun"/>
                <a:cs typeface="SimSun"/>
              </a:rPr>
              <a:t>EC</a:t>
            </a:r>
            <a:r>
              <a:rPr sz="1000" spc="-5" dirty="0">
                <a:latin typeface="SimSun"/>
                <a:cs typeface="SimSun"/>
              </a:rPr>
              <a:t> </a:t>
            </a:r>
            <a:r>
              <a:rPr sz="1000" spc="20" dirty="0">
                <a:latin typeface="SimSun"/>
                <a:cs typeface="SimSun"/>
              </a:rPr>
              <a:t>key</a:t>
            </a:r>
            <a:endParaRPr sz="1000">
              <a:latin typeface="SimSun"/>
              <a:cs typeface="SimSun"/>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784" y="58150"/>
            <a:ext cx="544195" cy="244475"/>
          </a:xfrm>
          <a:prstGeom prst="rect">
            <a:avLst/>
          </a:prstGeom>
        </p:spPr>
        <p:txBody>
          <a:bodyPr vert="horz" wrap="square" lIns="0" tIns="17145" rIns="0" bIns="0" rtlCol="0">
            <a:spAutoFit/>
          </a:bodyPr>
          <a:lstStyle/>
          <a:p>
            <a:pPr marL="12700">
              <a:lnSpc>
                <a:spcPct val="100000"/>
              </a:lnSpc>
              <a:spcBef>
                <a:spcPts val="135"/>
              </a:spcBef>
            </a:pPr>
            <a:r>
              <a:rPr spc="-50" dirty="0"/>
              <a:t>Checks</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405751"/>
            <a:ext cx="4358005" cy="2901950"/>
          </a:xfrm>
          <a:prstGeom prst="rect">
            <a:avLst/>
          </a:prstGeom>
        </p:spPr>
        <p:txBody>
          <a:bodyPr vert="horz" wrap="square" lIns="0" tIns="6985" rIns="0" bIns="0" rtlCol="0">
            <a:spAutoFit/>
          </a:bodyPr>
          <a:lstStyle/>
          <a:p>
            <a:pPr marL="12700" marR="150495">
              <a:lnSpc>
                <a:spcPct val="102600"/>
              </a:lnSpc>
              <a:spcBef>
                <a:spcPts val="55"/>
              </a:spcBef>
            </a:pPr>
            <a:r>
              <a:rPr sz="1100" i="1" spc="-10" dirty="0">
                <a:cs typeface="Arial"/>
              </a:rPr>
              <a:t>B</a:t>
            </a:r>
            <a:r>
              <a:rPr sz="1100" i="1" spc="120" dirty="0">
                <a:cs typeface="Arial"/>
              </a:rPr>
              <a:t> </a:t>
            </a:r>
            <a:r>
              <a:rPr sz="1100" spc="-70" dirty="0">
                <a:cs typeface="Tahoma"/>
              </a:rPr>
              <a:t>sends</a:t>
            </a:r>
            <a:r>
              <a:rPr sz="1100" spc="20" dirty="0">
                <a:cs typeface="Tahoma"/>
              </a:rPr>
              <a:t> </a:t>
            </a:r>
            <a:r>
              <a:rPr sz="1100" spc="-20" dirty="0">
                <a:cs typeface="Tahoma"/>
              </a:rPr>
              <a:t>its</a:t>
            </a:r>
            <a:r>
              <a:rPr sz="1100" spc="20" dirty="0">
                <a:cs typeface="Tahoma"/>
              </a:rPr>
              <a:t> </a:t>
            </a:r>
            <a:r>
              <a:rPr sz="1100" spc="-30" dirty="0">
                <a:cs typeface="Tahoma"/>
              </a:rPr>
              <a:t>identity</a:t>
            </a:r>
            <a:r>
              <a:rPr sz="1100" spc="25" dirty="0">
                <a:cs typeface="Tahoma"/>
              </a:rPr>
              <a:t> </a:t>
            </a:r>
            <a:r>
              <a:rPr sz="1100" i="1" spc="-10" dirty="0">
                <a:cs typeface="Arial"/>
              </a:rPr>
              <a:t>B</a:t>
            </a:r>
            <a:r>
              <a:rPr sz="1100" i="1" spc="120" dirty="0">
                <a:cs typeface="Arial"/>
              </a:rPr>
              <a:t> </a:t>
            </a:r>
            <a:r>
              <a:rPr sz="1100" spc="-40" dirty="0">
                <a:cs typeface="Tahoma"/>
              </a:rPr>
              <a:t>(domain</a:t>
            </a:r>
            <a:r>
              <a:rPr sz="1100" spc="20" dirty="0">
                <a:cs typeface="Tahoma"/>
              </a:rPr>
              <a:t> </a:t>
            </a:r>
            <a:r>
              <a:rPr sz="1100" spc="-65" dirty="0">
                <a:cs typeface="Tahoma"/>
              </a:rPr>
              <a:t>name,</a:t>
            </a:r>
            <a:r>
              <a:rPr sz="1100" spc="20" dirty="0">
                <a:cs typeface="Tahoma"/>
              </a:rPr>
              <a:t> </a:t>
            </a:r>
            <a:r>
              <a:rPr sz="1100" spc="-20" dirty="0">
                <a:cs typeface="Tahoma"/>
              </a:rPr>
              <a:t>ip</a:t>
            </a:r>
            <a:r>
              <a:rPr sz="1100" spc="20" dirty="0">
                <a:cs typeface="Tahoma"/>
              </a:rPr>
              <a:t> </a:t>
            </a:r>
            <a:r>
              <a:rPr sz="1100" spc="-60" dirty="0">
                <a:cs typeface="Tahoma"/>
              </a:rPr>
              <a:t>address,</a:t>
            </a:r>
            <a:r>
              <a:rPr sz="1100" spc="15" dirty="0">
                <a:cs typeface="Tahoma"/>
              </a:rPr>
              <a:t> </a:t>
            </a:r>
            <a:r>
              <a:rPr sz="1100" spc="-40" dirty="0">
                <a:cs typeface="Tahoma"/>
              </a:rPr>
              <a:t>email</a:t>
            </a:r>
            <a:r>
              <a:rPr sz="1100" spc="25" dirty="0">
                <a:cs typeface="Tahoma"/>
              </a:rPr>
              <a:t> </a:t>
            </a:r>
            <a:r>
              <a:rPr sz="1100" spc="-60" dirty="0">
                <a:cs typeface="Tahoma"/>
              </a:rPr>
              <a:t>address,</a:t>
            </a:r>
            <a:r>
              <a:rPr sz="1100" spc="15" dirty="0">
                <a:cs typeface="Tahoma"/>
              </a:rPr>
              <a:t> </a:t>
            </a:r>
            <a:r>
              <a:rPr sz="1100" spc="-30" dirty="0">
                <a:cs typeface="Tahoma"/>
              </a:rPr>
              <a:t>...)</a:t>
            </a:r>
            <a:r>
              <a:rPr sz="1100" spc="145" dirty="0">
                <a:cs typeface="Tahoma"/>
              </a:rPr>
              <a:t> </a:t>
            </a:r>
            <a:r>
              <a:rPr sz="1100" spc="-55" dirty="0">
                <a:cs typeface="Tahoma"/>
              </a:rPr>
              <a:t>and </a:t>
            </a:r>
            <a:r>
              <a:rPr sz="1100" spc="-330" dirty="0">
                <a:cs typeface="Tahoma"/>
              </a:rPr>
              <a:t> </a:t>
            </a:r>
            <a:r>
              <a:rPr sz="1100" spc="-20" dirty="0">
                <a:cs typeface="Tahoma"/>
              </a:rPr>
              <a:t>its</a:t>
            </a:r>
            <a:r>
              <a:rPr sz="1100" spc="10" dirty="0">
                <a:cs typeface="Tahoma"/>
              </a:rPr>
              <a:t> </a:t>
            </a:r>
            <a:r>
              <a:rPr sz="1100" spc="-30" dirty="0">
                <a:cs typeface="Tahoma"/>
              </a:rPr>
              <a:t>public</a:t>
            </a:r>
            <a:r>
              <a:rPr sz="1100" spc="20" dirty="0">
                <a:cs typeface="Tahoma"/>
              </a:rPr>
              <a:t> </a:t>
            </a:r>
            <a:r>
              <a:rPr sz="1100" spc="-65" dirty="0">
                <a:cs typeface="Tahoma"/>
              </a:rPr>
              <a:t>key</a:t>
            </a:r>
            <a:r>
              <a:rPr sz="1100" spc="20" dirty="0">
                <a:cs typeface="Tahoma"/>
              </a:rPr>
              <a:t> </a:t>
            </a:r>
            <a:r>
              <a:rPr sz="1100" i="1" spc="5" dirty="0">
                <a:cs typeface="Trebuchet MS"/>
              </a:rPr>
              <a:t>pk</a:t>
            </a:r>
            <a:r>
              <a:rPr sz="1100" i="1" spc="95" dirty="0">
                <a:cs typeface="Trebuchet MS"/>
              </a:rPr>
              <a:t> </a:t>
            </a:r>
            <a:r>
              <a:rPr sz="1100" spc="-15" dirty="0">
                <a:cs typeface="Tahoma"/>
              </a:rPr>
              <a:t>to</a:t>
            </a:r>
            <a:r>
              <a:rPr sz="1100" spc="15" dirty="0">
                <a:cs typeface="Tahoma"/>
              </a:rPr>
              <a:t> </a:t>
            </a:r>
            <a:r>
              <a:rPr sz="1100" spc="-40" dirty="0">
                <a:cs typeface="Tahoma"/>
              </a:rPr>
              <a:t>the</a:t>
            </a:r>
            <a:r>
              <a:rPr sz="1100" spc="15" dirty="0">
                <a:cs typeface="Tahoma"/>
              </a:rPr>
              <a:t> </a:t>
            </a:r>
            <a:r>
              <a:rPr sz="1100" spc="-30" dirty="0">
                <a:cs typeface="Tahoma"/>
              </a:rPr>
              <a:t>certificate</a:t>
            </a:r>
            <a:r>
              <a:rPr sz="1100" spc="20" dirty="0">
                <a:cs typeface="Tahoma"/>
              </a:rPr>
              <a:t> </a:t>
            </a:r>
            <a:r>
              <a:rPr sz="1100" spc="-35" dirty="0">
                <a:cs typeface="Tahoma"/>
              </a:rPr>
              <a:t>authority</a:t>
            </a:r>
            <a:r>
              <a:rPr sz="1100" spc="15" dirty="0">
                <a:cs typeface="Tahoma"/>
              </a:rPr>
              <a:t> </a:t>
            </a:r>
            <a:r>
              <a:rPr sz="1100" spc="10" dirty="0">
                <a:cs typeface="Tahoma"/>
              </a:rPr>
              <a:t>(CA).</a:t>
            </a:r>
            <a:endParaRPr sz="1100" dirty="0">
              <a:cs typeface="Tahoma"/>
            </a:endParaRPr>
          </a:p>
          <a:p>
            <a:pPr marL="12700">
              <a:lnSpc>
                <a:spcPct val="100000"/>
              </a:lnSpc>
              <a:spcBef>
                <a:spcPts val="930"/>
              </a:spcBef>
            </a:pPr>
            <a:r>
              <a:rPr sz="1100" spc="-25" dirty="0">
                <a:cs typeface="Tahoma"/>
              </a:rPr>
              <a:t>Upon</a:t>
            </a:r>
            <a:r>
              <a:rPr sz="1100" spc="-5" dirty="0">
                <a:cs typeface="Tahoma"/>
              </a:rPr>
              <a:t> </a:t>
            </a:r>
            <a:r>
              <a:rPr sz="1100" spc="-50" dirty="0">
                <a:cs typeface="Tahoma"/>
              </a:rPr>
              <a:t>receiving</a:t>
            </a:r>
            <a:r>
              <a:rPr sz="1100" dirty="0">
                <a:cs typeface="Tahoma"/>
              </a:rPr>
              <a:t> </a:t>
            </a:r>
            <a:r>
              <a:rPr sz="1100" spc="15" dirty="0">
                <a:cs typeface="Tahoma"/>
              </a:rPr>
              <a:t>(</a:t>
            </a:r>
            <a:r>
              <a:rPr sz="1100" i="1" spc="15" dirty="0">
                <a:cs typeface="Arial"/>
              </a:rPr>
              <a:t>B,</a:t>
            </a:r>
            <a:r>
              <a:rPr sz="1100" i="1" spc="-125" dirty="0">
                <a:cs typeface="Arial"/>
              </a:rPr>
              <a:t> </a:t>
            </a:r>
            <a:r>
              <a:rPr sz="1100" i="1" spc="5" dirty="0">
                <a:cs typeface="Arial"/>
              </a:rPr>
              <a:t>pk</a:t>
            </a:r>
            <a:r>
              <a:rPr sz="1100" spc="5" dirty="0">
                <a:cs typeface="Tahoma"/>
              </a:rPr>
              <a:t>)</a:t>
            </a:r>
            <a:r>
              <a:rPr sz="1100" dirty="0">
                <a:cs typeface="Tahoma"/>
              </a:rPr>
              <a:t> </a:t>
            </a:r>
            <a:r>
              <a:rPr sz="1100" spc="-40" dirty="0">
                <a:cs typeface="Tahoma"/>
              </a:rPr>
              <a:t>the</a:t>
            </a:r>
            <a:r>
              <a:rPr sz="1100" dirty="0">
                <a:cs typeface="Tahoma"/>
              </a:rPr>
              <a:t> </a:t>
            </a:r>
            <a:r>
              <a:rPr sz="1100" spc="45" dirty="0">
                <a:cs typeface="Tahoma"/>
              </a:rPr>
              <a:t>CA</a:t>
            </a:r>
            <a:r>
              <a:rPr sz="1100" spc="-5" dirty="0">
                <a:cs typeface="Tahoma"/>
              </a:rPr>
              <a:t> </a:t>
            </a:r>
            <a:r>
              <a:rPr sz="1100" spc="-50" dirty="0">
                <a:cs typeface="Tahoma"/>
              </a:rPr>
              <a:t>performs</a:t>
            </a:r>
            <a:r>
              <a:rPr sz="1100" dirty="0">
                <a:cs typeface="Tahoma"/>
              </a:rPr>
              <a:t> </a:t>
            </a:r>
            <a:r>
              <a:rPr sz="1100" spc="-70" dirty="0">
                <a:cs typeface="Tahoma"/>
              </a:rPr>
              <a:t>some</a:t>
            </a:r>
            <a:r>
              <a:rPr sz="1100" dirty="0">
                <a:cs typeface="Tahoma"/>
              </a:rPr>
              <a:t> </a:t>
            </a:r>
            <a:r>
              <a:rPr sz="1100" spc="-50" dirty="0">
                <a:cs typeface="Tahoma"/>
              </a:rPr>
              <a:t>checks</a:t>
            </a:r>
            <a:r>
              <a:rPr sz="1100" dirty="0">
                <a:cs typeface="Tahoma"/>
              </a:rPr>
              <a:t> </a:t>
            </a:r>
            <a:r>
              <a:rPr sz="1100" spc="-15" dirty="0">
                <a:cs typeface="Tahoma"/>
              </a:rPr>
              <a:t>to</a:t>
            </a:r>
            <a:r>
              <a:rPr sz="1100" spc="5" dirty="0">
                <a:cs typeface="Tahoma"/>
              </a:rPr>
              <a:t> </a:t>
            </a:r>
            <a:r>
              <a:rPr sz="1100" spc="-65" dirty="0">
                <a:cs typeface="Tahoma"/>
              </a:rPr>
              <a:t>ensure</a:t>
            </a:r>
            <a:r>
              <a:rPr sz="1100" spc="-10" dirty="0">
                <a:cs typeface="Tahoma"/>
              </a:rPr>
              <a:t> </a:t>
            </a:r>
            <a:r>
              <a:rPr sz="1100" i="1" spc="5" dirty="0">
                <a:cs typeface="Trebuchet MS"/>
              </a:rPr>
              <a:t>pk</a:t>
            </a:r>
            <a:r>
              <a:rPr sz="1100" i="1" spc="75" dirty="0">
                <a:cs typeface="Trebuchet MS"/>
              </a:rPr>
              <a:t> </a:t>
            </a:r>
            <a:r>
              <a:rPr sz="1100" spc="-35" dirty="0">
                <a:cs typeface="Tahoma"/>
              </a:rPr>
              <a:t>is</a:t>
            </a:r>
            <a:r>
              <a:rPr sz="1100" dirty="0">
                <a:cs typeface="Tahoma"/>
              </a:rPr>
              <a:t> </a:t>
            </a:r>
            <a:r>
              <a:rPr sz="1100" spc="-40" dirty="0">
                <a:cs typeface="Tahoma"/>
              </a:rPr>
              <a:t>really</a:t>
            </a:r>
            <a:endParaRPr sz="1100" dirty="0">
              <a:cs typeface="Tahoma"/>
            </a:endParaRPr>
          </a:p>
          <a:p>
            <a:pPr marL="12700">
              <a:lnSpc>
                <a:spcPct val="100000"/>
              </a:lnSpc>
              <a:spcBef>
                <a:spcPts val="35"/>
              </a:spcBef>
            </a:pPr>
            <a:r>
              <a:rPr sz="1100" i="1" spc="15" dirty="0">
                <a:cs typeface="Arial"/>
              </a:rPr>
              <a:t>B</a:t>
            </a:r>
            <a:r>
              <a:rPr sz="1100" spc="15" dirty="0">
                <a:cs typeface="Tahoma"/>
              </a:rPr>
              <a:t>’s</a:t>
            </a:r>
            <a:r>
              <a:rPr sz="1100" spc="-30" dirty="0">
                <a:cs typeface="Tahoma"/>
              </a:rPr>
              <a:t> </a:t>
            </a:r>
            <a:r>
              <a:rPr sz="1100" spc="-80" dirty="0">
                <a:cs typeface="Tahoma"/>
              </a:rPr>
              <a:t>key.</a:t>
            </a:r>
            <a:endParaRPr sz="1100" dirty="0">
              <a:cs typeface="Tahoma"/>
            </a:endParaRPr>
          </a:p>
          <a:p>
            <a:pPr marL="12700" marR="156210">
              <a:lnSpc>
                <a:spcPct val="102600"/>
              </a:lnSpc>
              <a:spcBef>
                <a:spcPts val="900"/>
              </a:spcBef>
            </a:pPr>
            <a:r>
              <a:rPr sz="1100" b="1" spc="-50" dirty="0">
                <a:cs typeface="Arial"/>
              </a:rPr>
              <a:t>Example:</a:t>
            </a:r>
            <a:r>
              <a:rPr sz="1100" b="1" spc="180" dirty="0">
                <a:cs typeface="Arial"/>
              </a:rPr>
              <a:t> </a:t>
            </a:r>
            <a:r>
              <a:rPr sz="1100" spc="-65" dirty="0">
                <a:cs typeface="Tahoma"/>
              </a:rPr>
              <a:t>If</a:t>
            </a:r>
            <a:r>
              <a:rPr sz="1100" spc="20" dirty="0">
                <a:cs typeface="Tahoma"/>
              </a:rPr>
              <a:t> </a:t>
            </a:r>
            <a:r>
              <a:rPr sz="1100" i="1" spc="-10" dirty="0">
                <a:cs typeface="Arial"/>
              </a:rPr>
              <a:t>B</a:t>
            </a:r>
            <a:r>
              <a:rPr sz="1100" i="1" spc="125" dirty="0">
                <a:cs typeface="Arial"/>
              </a:rPr>
              <a:t> </a:t>
            </a:r>
            <a:r>
              <a:rPr sz="1100" spc="-35" dirty="0">
                <a:cs typeface="Tahoma"/>
              </a:rPr>
              <a:t>is</a:t>
            </a:r>
            <a:r>
              <a:rPr sz="1100" spc="20" dirty="0">
                <a:cs typeface="Tahoma"/>
              </a:rPr>
              <a:t> </a:t>
            </a:r>
            <a:r>
              <a:rPr sz="1100" spc="-55" dirty="0">
                <a:cs typeface="Tahoma"/>
              </a:rPr>
              <a:t>a</a:t>
            </a:r>
            <a:r>
              <a:rPr sz="1100" spc="25" dirty="0">
                <a:cs typeface="Tahoma"/>
              </a:rPr>
              <a:t> </a:t>
            </a:r>
            <a:r>
              <a:rPr sz="1100" spc="-50" dirty="0">
                <a:cs typeface="Tahoma"/>
              </a:rPr>
              <a:t>domain</a:t>
            </a:r>
            <a:r>
              <a:rPr sz="1100" spc="20" dirty="0">
                <a:cs typeface="Tahoma"/>
              </a:rPr>
              <a:t> </a:t>
            </a:r>
            <a:r>
              <a:rPr sz="1100" spc="-65" dirty="0">
                <a:cs typeface="Tahoma"/>
              </a:rPr>
              <a:t>name,</a:t>
            </a:r>
            <a:r>
              <a:rPr sz="1100" spc="20" dirty="0">
                <a:cs typeface="Tahoma"/>
              </a:rPr>
              <a:t> </a:t>
            </a:r>
            <a:r>
              <a:rPr sz="1100" spc="-45" dirty="0">
                <a:cs typeface="Tahoma"/>
              </a:rPr>
              <a:t>then</a:t>
            </a:r>
            <a:r>
              <a:rPr sz="1100" spc="25" dirty="0">
                <a:cs typeface="Tahoma"/>
              </a:rPr>
              <a:t> </a:t>
            </a:r>
            <a:r>
              <a:rPr sz="1100" spc="-40" dirty="0">
                <a:cs typeface="Tahoma"/>
              </a:rPr>
              <a:t>the</a:t>
            </a:r>
            <a:r>
              <a:rPr sz="1100" spc="20" dirty="0">
                <a:cs typeface="Tahoma"/>
              </a:rPr>
              <a:t> </a:t>
            </a:r>
            <a:r>
              <a:rPr sz="1100" spc="45" dirty="0">
                <a:cs typeface="Tahoma"/>
              </a:rPr>
              <a:t>CA</a:t>
            </a:r>
            <a:r>
              <a:rPr sz="1100" spc="20" dirty="0">
                <a:cs typeface="Tahoma"/>
              </a:rPr>
              <a:t> </a:t>
            </a:r>
            <a:r>
              <a:rPr sz="1100" spc="-70" dirty="0">
                <a:cs typeface="Tahoma"/>
              </a:rPr>
              <a:t>sends</a:t>
            </a:r>
            <a:r>
              <a:rPr sz="1100" spc="25" dirty="0">
                <a:cs typeface="Tahoma"/>
              </a:rPr>
              <a:t> </a:t>
            </a:r>
            <a:r>
              <a:rPr sz="1100" i="1" spc="-10" dirty="0">
                <a:cs typeface="Arial"/>
              </a:rPr>
              <a:t>B</a:t>
            </a:r>
            <a:r>
              <a:rPr sz="1100" i="1" spc="125" dirty="0">
                <a:cs typeface="Arial"/>
              </a:rPr>
              <a:t> </a:t>
            </a:r>
            <a:r>
              <a:rPr sz="1100" spc="-55" dirty="0">
                <a:cs typeface="Tahoma"/>
              </a:rPr>
              <a:t>a</a:t>
            </a:r>
            <a:r>
              <a:rPr sz="1100" spc="20" dirty="0">
                <a:cs typeface="Tahoma"/>
              </a:rPr>
              <a:t> </a:t>
            </a:r>
            <a:r>
              <a:rPr sz="1100" spc="-50" dirty="0">
                <a:cs typeface="Tahoma"/>
              </a:rPr>
              <a:t>challenge</a:t>
            </a:r>
            <a:r>
              <a:rPr sz="1100" spc="25" dirty="0">
                <a:cs typeface="Tahoma"/>
              </a:rPr>
              <a:t> </a:t>
            </a:r>
            <a:r>
              <a:rPr sz="1100" spc="-55" dirty="0">
                <a:cs typeface="Tahoma"/>
              </a:rPr>
              <a:t>and </a:t>
            </a:r>
            <a:r>
              <a:rPr sz="1100" spc="-330" dirty="0">
                <a:cs typeface="Tahoma"/>
              </a:rPr>
              <a:t> </a:t>
            </a:r>
            <a:r>
              <a:rPr sz="1100" spc="-50" dirty="0">
                <a:cs typeface="Tahoma"/>
              </a:rPr>
              <a:t>checks</a:t>
            </a:r>
            <a:r>
              <a:rPr sz="1100" spc="20" dirty="0">
                <a:cs typeface="Tahoma"/>
              </a:rPr>
              <a:t> </a:t>
            </a:r>
            <a:r>
              <a:rPr sz="1100" spc="-15" dirty="0">
                <a:cs typeface="Tahoma"/>
              </a:rPr>
              <a:t>that</a:t>
            </a:r>
            <a:r>
              <a:rPr sz="1100" spc="20" dirty="0">
                <a:cs typeface="Tahoma"/>
              </a:rPr>
              <a:t> </a:t>
            </a:r>
            <a:r>
              <a:rPr sz="1100" spc="15" dirty="0">
                <a:cs typeface="Tahoma"/>
              </a:rPr>
              <a:t>it </a:t>
            </a:r>
            <a:r>
              <a:rPr sz="1100" spc="-45" dirty="0">
                <a:cs typeface="Tahoma"/>
              </a:rPr>
              <a:t>can</a:t>
            </a:r>
            <a:r>
              <a:rPr sz="1100" spc="20" dirty="0">
                <a:cs typeface="Tahoma"/>
              </a:rPr>
              <a:t> </a:t>
            </a:r>
            <a:r>
              <a:rPr sz="1100" spc="-30" dirty="0">
                <a:cs typeface="Tahoma"/>
              </a:rPr>
              <a:t>put</a:t>
            </a:r>
            <a:r>
              <a:rPr sz="1100" spc="20" dirty="0">
                <a:cs typeface="Tahoma"/>
              </a:rPr>
              <a:t> </a:t>
            </a:r>
            <a:r>
              <a:rPr sz="1100" spc="15" dirty="0">
                <a:cs typeface="Tahoma"/>
              </a:rPr>
              <a:t>it</a:t>
            </a:r>
            <a:r>
              <a:rPr sz="1100" spc="20" dirty="0">
                <a:cs typeface="Tahoma"/>
              </a:rPr>
              <a:t> </a:t>
            </a:r>
            <a:r>
              <a:rPr sz="1100" spc="-55" dirty="0">
                <a:cs typeface="Tahoma"/>
              </a:rPr>
              <a:t>on</a:t>
            </a:r>
            <a:r>
              <a:rPr sz="1100" spc="15" dirty="0">
                <a:cs typeface="Tahoma"/>
              </a:rPr>
              <a:t> </a:t>
            </a:r>
            <a:r>
              <a:rPr sz="1100" spc="-40" dirty="0">
                <a:cs typeface="Tahoma"/>
              </a:rPr>
              <a:t>the</a:t>
            </a:r>
            <a:r>
              <a:rPr sz="1100" spc="15" dirty="0">
                <a:cs typeface="Tahoma"/>
              </a:rPr>
              <a:t> </a:t>
            </a:r>
            <a:r>
              <a:rPr sz="1100" spc="-75" dirty="0">
                <a:cs typeface="Tahoma"/>
              </a:rPr>
              <a:t>webpage</a:t>
            </a:r>
            <a:r>
              <a:rPr sz="1100" spc="20" dirty="0">
                <a:cs typeface="Tahoma"/>
              </a:rPr>
              <a:t> </a:t>
            </a:r>
            <a:r>
              <a:rPr sz="1100" spc="-35" dirty="0">
                <a:cs typeface="Tahoma"/>
              </a:rPr>
              <a:t>of</a:t>
            </a:r>
            <a:r>
              <a:rPr sz="1100" spc="20" dirty="0">
                <a:cs typeface="Tahoma"/>
              </a:rPr>
              <a:t> </a:t>
            </a:r>
            <a:r>
              <a:rPr sz="1100" spc="-40" dirty="0">
                <a:cs typeface="Tahoma"/>
              </a:rPr>
              <a:t>the</a:t>
            </a:r>
            <a:r>
              <a:rPr sz="1100" spc="15" dirty="0">
                <a:cs typeface="Tahoma"/>
              </a:rPr>
              <a:t> </a:t>
            </a:r>
            <a:r>
              <a:rPr sz="1100" spc="-50" dirty="0">
                <a:cs typeface="Tahoma"/>
              </a:rPr>
              <a:t>domain</a:t>
            </a:r>
            <a:r>
              <a:rPr sz="1100" spc="20" dirty="0">
                <a:cs typeface="Tahoma"/>
              </a:rPr>
              <a:t> </a:t>
            </a:r>
            <a:r>
              <a:rPr sz="1100" spc="-65" dirty="0">
                <a:cs typeface="Tahoma"/>
              </a:rPr>
              <a:t>name.</a:t>
            </a:r>
            <a:endParaRPr sz="1100" dirty="0">
              <a:cs typeface="Tahoma"/>
            </a:endParaRPr>
          </a:p>
          <a:p>
            <a:pPr marL="12700" marR="194310">
              <a:lnSpc>
                <a:spcPct val="102600"/>
              </a:lnSpc>
              <a:spcBef>
                <a:spcPts val="894"/>
              </a:spcBef>
            </a:pPr>
            <a:r>
              <a:rPr sz="1100" b="1" spc="-50" dirty="0">
                <a:cs typeface="Arial"/>
              </a:rPr>
              <a:t>Example:</a:t>
            </a:r>
            <a:r>
              <a:rPr sz="1100" b="1" spc="175" dirty="0">
                <a:cs typeface="Arial"/>
              </a:rPr>
              <a:t> </a:t>
            </a:r>
            <a:r>
              <a:rPr sz="1100" spc="-65" dirty="0">
                <a:cs typeface="Tahoma"/>
              </a:rPr>
              <a:t>If</a:t>
            </a:r>
            <a:r>
              <a:rPr sz="1100" spc="15" dirty="0">
                <a:cs typeface="Tahoma"/>
              </a:rPr>
              <a:t> </a:t>
            </a:r>
            <a:r>
              <a:rPr sz="1100" i="1" spc="-10" dirty="0">
                <a:cs typeface="Arial"/>
              </a:rPr>
              <a:t>B</a:t>
            </a:r>
            <a:r>
              <a:rPr sz="1100" i="1" spc="125" dirty="0">
                <a:cs typeface="Arial"/>
              </a:rPr>
              <a:t> </a:t>
            </a:r>
            <a:r>
              <a:rPr sz="1100" spc="-35" dirty="0">
                <a:cs typeface="Tahoma"/>
              </a:rPr>
              <a:t>is</a:t>
            </a:r>
            <a:r>
              <a:rPr sz="1100" spc="15" dirty="0">
                <a:cs typeface="Tahoma"/>
              </a:rPr>
              <a:t> </a:t>
            </a:r>
            <a:r>
              <a:rPr sz="1100" spc="-55" dirty="0">
                <a:cs typeface="Tahoma"/>
              </a:rPr>
              <a:t>an</a:t>
            </a:r>
            <a:r>
              <a:rPr sz="1100" spc="20" dirty="0">
                <a:cs typeface="Tahoma"/>
              </a:rPr>
              <a:t> </a:t>
            </a:r>
            <a:r>
              <a:rPr sz="1100" spc="-40" dirty="0">
                <a:cs typeface="Tahoma"/>
              </a:rPr>
              <a:t>email</a:t>
            </a:r>
            <a:r>
              <a:rPr sz="1100" spc="25" dirty="0">
                <a:cs typeface="Tahoma"/>
              </a:rPr>
              <a:t> </a:t>
            </a:r>
            <a:r>
              <a:rPr sz="1100" spc="-60" dirty="0">
                <a:cs typeface="Tahoma"/>
              </a:rPr>
              <a:t>address,</a:t>
            </a:r>
            <a:r>
              <a:rPr sz="1100" spc="15" dirty="0">
                <a:cs typeface="Tahoma"/>
              </a:rPr>
              <a:t> </a:t>
            </a:r>
            <a:r>
              <a:rPr sz="1100" spc="-45" dirty="0">
                <a:cs typeface="Tahoma"/>
              </a:rPr>
              <a:t>then</a:t>
            </a:r>
            <a:r>
              <a:rPr sz="1100" spc="25" dirty="0">
                <a:cs typeface="Tahoma"/>
              </a:rPr>
              <a:t> </a:t>
            </a:r>
            <a:r>
              <a:rPr sz="1100" spc="-40" dirty="0">
                <a:cs typeface="Tahoma"/>
              </a:rPr>
              <a:t>the</a:t>
            </a:r>
            <a:r>
              <a:rPr sz="1100" spc="15" dirty="0">
                <a:cs typeface="Tahoma"/>
              </a:rPr>
              <a:t> </a:t>
            </a:r>
            <a:r>
              <a:rPr sz="1100" spc="45" dirty="0">
                <a:cs typeface="Tahoma"/>
              </a:rPr>
              <a:t>CA</a:t>
            </a:r>
            <a:r>
              <a:rPr sz="1100" spc="15" dirty="0">
                <a:cs typeface="Tahoma"/>
              </a:rPr>
              <a:t> </a:t>
            </a:r>
            <a:r>
              <a:rPr sz="1100" spc="-70" dirty="0">
                <a:cs typeface="Tahoma"/>
              </a:rPr>
              <a:t>sends</a:t>
            </a:r>
            <a:r>
              <a:rPr sz="1100" spc="20" dirty="0">
                <a:cs typeface="Tahoma"/>
              </a:rPr>
              <a:t> </a:t>
            </a:r>
            <a:r>
              <a:rPr sz="1100" spc="-55" dirty="0">
                <a:cs typeface="Tahoma"/>
              </a:rPr>
              <a:t>an</a:t>
            </a:r>
            <a:r>
              <a:rPr sz="1100" spc="20" dirty="0">
                <a:cs typeface="Tahoma"/>
              </a:rPr>
              <a:t> </a:t>
            </a:r>
            <a:r>
              <a:rPr sz="1100" spc="-40" dirty="0">
                <a:cs typeface="Tahoma"/>
              </a:rPr>
              <a:t>email</a:t>
            </a:r>
            <a:r>
              <a:rPr sz="1100" spc="20" dirty="0">
                <a:cs typeface="Tahoma"/>
              </a:rPr>
              <a:t> </a:t>
            </a:r>
            <a:r>
              <a:rPr sz="1100" spc="-15" dirty="0">
                <a:cs typeface="Tahoma"/>
              </a:rPr>
              <a:t>to</a:t>
            </a:r>
            <a:r>
              <a:rPr sz="1100" spc="20" dirty="0">
                <a:cs typeface="Tahoma"/>
              </a:rPr>
              <a:t> </a:t>
            </a:r>
            <a:r>
              <a:rPr sz="1100" spc="-15" dirty="0">
                <a:cs typeface="Tahoma"/>
              </a:rPr>
              <a:t>that </a:t>
            </a:r>
            <a:r>
              <a:rPr sz="1100" spc="-330" dirty="0">
                <a:cs typeface="Tahoma"/>
              </a:rPr>
              <a:t> </a:t>
            </a:r>
            <a:r>
              <a:rPr sz="1100" spc="-65" dirty="0">
                <a:cs typeface="Tahoma"/>
              </a:rPr>
              <a:t>address</a:t>
            </a:r>
            <a:r>
              <a:rPr sz="1100" spc="15" dirty="0">
                <a:cs typeface="Tahoma"/>
              </a:rPr>
              <a:t> </a:t>
            </a:r>
            <a:r>
              <a:rPr sz="1100" spc="-25" dirty="0">
                <a:cs typeface="Tahoma"/>
              </a:rPr>
              <a:t>with</a:t>
            </a:r>
            <a:r>
              <a:rPr sz="1100" spc="20" dirty="0">
                <a:cs typeface="Tahoma"/>
              </a:rPr>
              <a:t> </a:t>
            </a:r>
            <a:r>
              <a:rPr sz="1100" spc="-55" dirty="0">
                <a:cs typeface="Tahoma"/>
              </a:rPr>
              <a:t>a</a:t>
            </a:r>
            <a:r>
              <a:rPr sz="1100" spc="15" dirty="0">
                <a:cs typeface="Tahoma"/>
              </a:rPr>
              <a:t> </a:t>
            </a:r>
            <a:r>
              <a:rPr sz="1100" spc="-15" dirty="0">
                <a:cs typeface="Tahoma"/>
              </a:rPr>
              <a:t>link</a:t>
            </a:r>
            <a:r>
              <a:rPr sz="1100" spc="20" dirty="0">
                <a:cs typeface="Tahoma"/>
              </a:rPr>
              <a:t> </a:t>
            </a:r>
            <a:r>
              <a:rPr sz="1100" spc="-45" dirty="0">
                <a:cs typeface="Tahoma"/>
              </a:rPr>
              <a:t>for</a:t>
            </a:r>
            <a:r>
              <a:rPr sz="1100" spc="20" dirty="0">
                <a:cs typeface="Tahoma"/>
              </a:rPr>
              <a:t> </a:t>
            </a:r>
            <a:r>
              <a:rPr sz="1100" i="1" spc="-10" dirty="0">
                <a:cs typeface="Arial"/>
              </a:rPr>
              <a:t>B</a:t>
            </a:r>
            <a:r>
              <a:rPr sz="1100" i="1" spc="120" dirty="0">
                <a:cs typeface="Arial"/>
              </a:rPr>
              <a:t> </a:t>
            </a:r>
            <a:r>
              <a:rPr sz="1100" spc="-15" dirty="0">
                <a:cs typeface="Tahoma"/>
              </a:rPr>
              <a:t>to</a:t>
            </a:r>
            <a:r>
              <a:rPr sz="1100" spc="20" dirty="0">
                <a:cs typeface="Tahoma"/>
              </a:rPr>
              <a:t> </a:t>
            </a:r>
            <a:r>
              <a:rPr sz="1100" spc="-10" dirty="0">
                <a:cs typeface="Tahoma"/>
              </a:rPr>
              <a:t>click</a:t>
            </a:r>
            <a:r>
              <a:rPr sz="1100" spc="20" dirty="0">
                <a:cs typeface="Tahoma"/>
              </a:rPr>
              <a:t> </a:t>
            </a:r>
            <a:r>
              <a:rPr sz="1100" spc="-15" dirty="0">
                <a:cs typeface="Tahoma"/>
              </a:rPr>
              <a:t>to</a:t>
            </a:r>
            <a:r>
              <a:rPr sz="1100" spc="15" dirty="0">
                <a:cs typeface="Tahoma"/>
              </a:rPr>
              <a:t> </a:t>
            </a:r>
            <a:r>
              <a:rPr sz="1100" spc="-40" dirty="0">
                <a:cs typeface="Tahoma"/>
              </a:rPr>
              <a:t>verify</a:t>
            </a:r>
            <a:r>
              <a:rPr sz="1100" spc="15" dirty="0">
                <a:cs typeface="Tahoma"/>
              </a:rPr>
              <a:t> </a:t>
            </a:r>
            <a:r>
              <a:rPr sz="1100" spc="-15" dirty="0">
                <a:cs typeface="Tahoma"/>
              </a:rPr>
              <a:t>that</a:t>
            </a:r>
            <a:r>
              <a:rPr sz="1100" spc="25" dirty="0">
                <a:cs typeface="Tahoma"/>
              </a:rPr>
              <a:t> </a:t>
            </a:r>
            <a:r>
              <a:rPr sz="1100" spc="15" dirty="0">
                <a:cs typeface="Tahoma"/>
              </a:rPr>
              <a:t>it </a:t>
            </a:r>
            <a:r>
              <a:rPr sz="1100" spc="-75" dirty="0">
                <a:cs typeface="Tahoma"/>
              </a:rPr>
              <a:t>owns</a:t>
            </a:r>
            <a:r>
              <a:rPr sz="1100" spc="15" dirty="0">
                <a:cs typeface="Tahoma"/>
              </a:rPr>
              <a:t> </a:t>
            </a:r>
            <a:r>
              <a:rPr sz="1100" spc="-40" dirty="0">
                <a:cs typeface="Tahoma"/>
              </a:rPr>
              <a:t>the</a:t>
            </a:r>
            <a:r>
              <a:rPr sz="1100" spc="20" dirty="0">
                <a:cs typeface="Tahoma"/>
              </a:rPr>
              <a:t> </a:t>
            </a:r>
            <a:r>
              <a:rPr sz="1100" spc="-60" dirty="0">
                <a:cs typeface="Tahoma"/>
              </a:rPr>
              <a:t>address.</a:t>
            </a:r>
            <a:endParaRPr sz="1100" dirty="0">
              <a:cs typeface="Tahoma"/>
            </a:endParaRPr>
          </a:p>
          <a:p>
            <a:pPr marL="12700" marR="248920">
              <a:lnSpc>
                <a:spcPct val="102600"/>
              </a:lnSpc>
              <a:spcBef>
                <a:spcPts val="900"/>
              </a:spcBef>
            </a:pPr>
            <a:r>
              <a:rPr sz="1100" b="1" spc="-50" dirty="0">
                <a:cs typeface="Arial"/>
              </a:rPr>
              <a:t>Example:</a:t>
            </a:r>
            <a:r>
              <a:rPr sz="1100" b="1" spc="175" dirty="0">
                <a:cs typeface="Arial"/>
              </a:rPr>
              <a:t> </a:t>
            </a:r>
            <a:r>
              <a:rPr sz="1100" spc="-65" dirty="0">
                <a:cs typeface="Tahoma"/>
              </a:rPr>
              <a:t>If</a:t>
            </a:r>
            <a:r>
              <a:rPr sz="1100" spc="20" dirty="0">
                <a:cs typeface="Tahoma"/>
              </a:rPr>
              <a:t> </a:t>
            </a:r>
            <a:r>
              <a:rPr sz="1100" i="1" spc="-10" dirty="0">
                <a:cs typeface="Arial"/>
              </a:rPr>
              <a:t>B</a:t>
            </a:r>
            <a:r>
              <a:rPr sz="1100" i="1" spc="120" dirty="0">
                <a:cs typeface="Arial"/>
              </a:rPr>
              <a:t> </a:t>
            </a:r>
            <a:r>
              <a:rPr sz="1100" spc="-35" dirty="0">
                <a:cs typeface="Tahoma"/>
              </a:rPr>
              <a:t>is</a:t>
            </a:r>
            <a:r>
              <a:rPr sz="1100" spc="20" dirty="0">
                <a:cs typeface="Tahoma"/>
              </a:rPr>
              <a:t> </a:t>
            </a:r>
            <a:r>
              <a:rPr sz="1100" spc="-55" dirty="0">
                <a:cs typeface="Tahoma"/>
              </a:rPr>
              <a:t>a</a:t>
            </a:r>
            <a:r>
              <a:rPr sz="1100" spc="25" dirty="0">
                <a:cs typeface="Tahoma"/>
              </a:rPr>
              <a:t> </a:t>
            </a:r>
            <a:r>
              <a:rPr sz="1100" spc="-50" dirty="0">
                <a:cs typeface="Tahoma"/>
              </a:rPr>
              <a:t>passport</a:t>
            </a:r>
            <a:r>
              <a:rPr sz="1100" spc="15" dirty="0">
                <a:cs typeface="Tahoma"/>
              </a:rPr>
              <a:t> </a:t>
            </a:r>
            <a:r>
              <a:rPr sz="1100" spc="-60" dirty="0">
                <a:cs typeface="Tahoma"/>
              </a:rPr>
              <a:t>or</a:t>
            </a:r>
            <a:r>
              <a:rPr sz="1100" spc="25" dirty="0">
                <a:cs typeface="Tahoma"/>
              </a:rPr>
              <a:t> </a:t>
            </a:r>
            <a:r>
              <a:rPr sz="1100" spc="-35" dirty="0">
                <a:cs typeface="Tahoma"/>
              </a:rPr>
              <a:t>driver’s</a:t>
            </a:r>
            <a:r>
              <a:rPr sz="1100" spc="20" dirty="0">
                <a:cs typeface="Tahoma"/>
              </a:rPr>
              <a:t> </a:t>
            </a:r>
            <a:r>
              <a:rPr sz="1100" spc="-50" dirty="0">
                <a:cs typeface="Tahoma"/>
              </a:rPr>
              <a:t>license,</a:t>
            </a:r>
            <a:r>
              <a:rPr sz="1100" spc="20" dirty="0">
                <a:cs typeface="Tahoma"/>
              </a:rPr>
              <a:t> </a:t>
            </a:r>
            <a:r>
              <a:rPr sz="1100" spc="-40" dirty="0">
                <a:cs typeface="Tahoma"/>
              </a:rPr>
              <a:t>the</a:t>
            </a:r>
            <a:r>
              <a:rPr sz="1100" spc="15" dirty="0">
                <a:cs typeface="Tahoma"/>
              </a:rPr>
              <a:t> </a:t>
            </a:r>
            <a:r>
              <a:rPr sz="1100" spc="45" dirty="0">
                <a:cs typeface="Tahoma"/>
              </a:rPr>
              <a:t>CA</a:t>
            </a:r>
            <a:r>
              <a:rPr sz="1100" spc="25" dirty="0">
                <a:cs typeface="Tahoma"/>
              </a:rPr>
              <a:t> </a:t>
            </a:r>
            <a:r>
              <a:rPr sz="1100" spc="-65" dirty="0">
                <a:cs typeface="Tahoma"/>
              </a:rPr>
              <a:t>may</a:t>
            </a:r>
            <a:r>
              <a:rPr sz="1100" spc="15" dirty="0">
                <a:cs typeface="Tahoma"/>
              </a:rPr>
              <a:t> </a:t>
            </a:r>
            <a:r>
              <a:rPr sz="1100" spc="-55" dirty="0">
                <a:cs typeface="Tahoma"/>
              </a:rPr>
              <a:t>be</a:t>
            </a:r>
            <a:r>
              <a:rPr sz="1100" spc="25" dirty="0">
                <a:cs typeface="Tahoma"/>
              </a:rPr>
              <a:t> </a:t>
            </a:r>
            <a:r>
              <a:rPr sz="1100" spc="-50" dirty="0">
                <a:cs typeface="Tahoma"/>
              </a:rPr>
              <a:t>able</a:t>
            </a:r>
            <a:r>
              <a:rPr sz="1100" spc="20" dirty="0">
                <a:cs typeface="Tahoma"/>
              </a:rPr>
              <a:t> </a:t>
            </a:r>
            <a:r>
              <a:rPr sz="1100" spc="-15" dirty="0">
                <a:cs typeface="Tahoma"/>
              </a:rPr>
              <a:t>to </a:t>
            </a:r>
            <a:r>
              <a:rPr sz="1100" spc="-325" dirty="0">
                <a:cs typeface="Tahoma"/>
              </a:rPr>
              <a:t> </a:t>
            </a:r>
            <a:r>
              <a:rPr sz="1100" spc="-40" dirty="0">
                <a:cs typeface="Tahoma"/>
              </a:rPr>
              <a:t>verify</a:t>
            </a:r>
            <a:r>
              <a:rPr sz="1100" spc="10" dirty="0">
                <a:cs typeface="Tahoma"/>
              </a:rPr>
              <a:t> </a:t>
            </a:r>
            <a:r>
              <a:rPr sz="1100" spc="15" dirty="0">
                <a:cs typeface="Tahoma"/>
              </a:rPr>
              <a:t>it</a:t>
            </a:r>
            <a:r>
              <a:rPr sz="1100" spc="20" dirty="0">
                <a:cs typeface="Tahoma"/>
              </a:rPr>
              <a:t> </a:t>
            </a:r>
            <a:r>
              <a:rPr sz="1100" spc="-45" dirty="0">
                <a:cs typeface="Tahoma"/>
              </a:rPr>
              <a:t>physically,</a:t>
            </a:r>
            <a:r>
              <a:rPr sz="1100" spc="20" dirty="0">
                <a:cs typeface="Tahoma"/>
              </a:rPr>
              <a:t> </a:t>
            </a:r>
            <a:r>
              <a:rPr lang="tr-TR" sz="1100" spc="-30" dirty="0" err="1">
                <a:cs typeface="Tahoma"/>
              </a:rPr>
              <a:t>or</a:t>
            </a:r>
            <a:r>
              <a:rPr lang="tr-TR" sz="1100" spc="-30" dirty="0">
                <a:cs typeface="Tahoma"/>
              </a:rPr>
              <a:t> </a:t>
            </a:r>
            <a:r>
              <a:rPr lang="tr-TR" sz="1100" spc="-30" dirty="0" err="1">
                <a:cs typeface="Tahoma"/>
              </a:rPr>
              <a:t>from</a:t>
            </a:r>
            <a:r>
              <a:rPr lang="tr-TR" sz="1100" spc="-30" dirty="0">
                <a:cs typeface="Tahoma"/>
              </a:rPr>
              <a:t> </a:t>
            </a:r>
            <a:r>
              <a:rPr lang="tr-TR" sz="1100" spc="-30" dirty="0" err="1">
                <a:cs typeface="Tahoma"/>
              </a:rPr>
              <a:t>official</a:t>
            </a:r>
            <a:r>
              <a:rPr lang="tr-TR" sz="1100" spc="-30" dirty="0">
                <a:cs typeface="Tahoma"/>
              </a:rPr>
              <a:t> </a:t>
            </a:r>
            <a:r>
              <a:rPr lang="tr-TR" sz="1100" spc="-30" dirty="0" err="1">
                <a:cs typeface="Tahoma"/>
              </a:rPr>
              <a:t>government</a:t>
            </a:r>
            <a:r>
              <a:rPr lang="tr-TR" sz="1100" spc="-30" dirty="0">
                <a:cs typeface="Tahoma"/>
              </a:rPr>
              <a:t> </a:t>
            </a:r>
            <a:r>
              <a:rPr lang="tr-TR" sz="1100" spc="-30" dirty="0" err="1">
                <a:cs typeface="Tahoma"/>
              </a:rPr>
              <a:t>system</a:t>
            </a:r>
            <a:r>
              <a:rPr sz="1100" spc="-50" dirty="0">
                <a:cs typeface="Tahoma"/>
              </a:rPr>
              <a:t>.</a:t>
            </a:r>
            <a:endParaRPr sz="1100" dirty="0">
              <a:cs typeface="Tahoma"/>
            </a:endParaRPr>
          </a:p>
          <a:p>
            <a:pPr>
              <a:lnSpc>
                <a:spcPct val="100000"/>
              </a:lnSpc>
              <a:spcBef>
                <a:spcPts val="45"/>
              </a:spcBef>
            </a:pPr>
            <a:endParaRPr sz="1100" dirty="0">
              <a:cs typeface="Tahoma"/>
            </a:endParaRPr>
          </a:p>
          <a:p>
            <a:pPr marL="12700" marR="174625">
              <a:lnSpc>
                <a:spcPct val="102600"/>
              </a:lnSpc>
            </a:pPr>
            <a:r>
              <a:rPr sz="1100" b="1" spc="-25" dirty="0">
                <a:cs typeface="Arial"/>
              </a:rPr>
              <a:t>Proof </a:t>
            </a:r>
            <a:r>
              <a:rPr sz="1100" b="1" spc="-40" dirty="0">
                <a:cs typeface="Arial"/>
              </a:rPr>
              <a:t>of</a:t>
            </a:r>
            <a:r>
              <a:rPr sz="1100" b="1" spc="-35" dirty="0">
                <a:cs typeface="Arial"/>
              </a:rPr>
              <a:t> </a:t>
            </a:r>
            <a:r>
              <a:rPr sz="1100" b="1" spc="-60" dirty="0">
                <a:cs typeface="Arial"/>
              </a:rPr>
              <a:t>knowledge</a:t>
            </a:r>
            <a:r>
              <a:rPr sz="1100" b="1" spc="-55" dirty="0">
                <a:cs typeface="Arial"/>
              </a:rPr>
              <a:t> </a:t>
            </a:r>
            <a:r>
              <a:rPr sz="1100" b="1" spc="-40" dirty="0">
                <a:cs typeface="Arial"/>
              </a:rPr>
              <a:t>of</a:t>
            </a:r>
            <a:r>
              <a:rPr sz="1100" b="1" spc="-35" dirty="0">
                <a:cs typeface="Arial"/>
              </a:rPr>
              <a:t> </a:t>
            </a:r>
            <a:r>
              <a:rPr sz="1100" b="1" spc="-55" dirty="0">
                <a:cs typeface="Arial"/>
              </a:rPr>
              <a:t>secret</a:t>
            </a:r>
            <a:r>
              <a:rPr sz="1100" b="1" spc="-50" dirty="0">
                <a:cs typeface="Arial"/>
              </a:rPr>
              <a:t> </a:t>
            </a:r>
            <a:r>
              <a:rPr sz="1100" b="1" spc="-60" dirty="0">
                <a:cs typeface="Arial"/>
              </a:rPr>
              <a:t>key:</a:t>
            </a:r>
            <a:r>
              <a:rPr sz="1100" b="1" spc="-55" dirty="0">
                <a:cs typeface="Arial"/>
              </a:rPr>
              <a:t> </a:t>
            </a:r>
            <a:r>
              <a:rPr sz="1100" spc="-20" dirty="0">
                <a:cs typeface="Tahoma"/>
              </a:rPr>
              <a:t>The </a:t>
            </a:r>
            <a:r>
              <a:rPr sz="1100" spc="45" dirty="0">
                <a:cs typeface="Tahoma"/>
              </a:rPr>
              <a:t>CA </a:t>
            </a:r>
            <a:r>
              <a:rPr sz="1100" spc="-30" dirty="0">
                <a:cs typeface="Tahoma"/>
              </a:rPr>
              <a:t>might </a:t>
            </a:r>
            <a:r>
              <a:rPr sz="1100" spc="-65" dirty="0">
                <a:cs typeface="Tahoma"/>
              </a:rPr>
              <a:t>have </a:t>
            </a:r>
            <a:r>
              <a:rPr sz="1100" i="1" spc="-10" dirty="0">
                <a:cs typeface="Arial"/>
              </a:rPr>
              <a:t>B</a:t>
            </a:r>
            <a:r>
              <a:rPr sz="1100" i="1" spc="285" dirty="0">
                <a:cs typeface="Arial"/>
              </a:rPr>
              <a:t> </a:t>
            </a:r>
            <a:r>
              <a:rPr sz="1100" spc="-45" dirty="0">
                <a:cs typeface="Tahoma"/>
              </a:rPr>
              <a:t>sign </a:t>
            </a:r>
            <a:r>
              <a:rPr sz="1100" spc="-55" dirty="0">
                <a:cs typeface="Tahoma"/>
              </a:rPr>
              <a:t>or </a:t>
            </a:r>
            <a:r>
              <a:rPr sz="1100" spc="-50" dirty="0">
                <a:cs typeface="Tahoma"/>
              </a:rPr>
              <a:t> </a:t>
            </a:r>
            <a:r>
              <a:rPr sz="1100" spc="-40" dirty="0">
                <a:cs typeface="Tahoma"/>
              </a:rPr>
              <a:t>decrypt</a:t>
            </a:r>
            <a:r>
              <a:rPr sz="1100" spc="15" dirty="0">
                <a:cs typeface="Tahoma"/>
              </a:rPr>
              <a:t> </a:t>
            </a:r>
            <a:r>
              <a:rPr sz="1100" spc="-45" dirty="0">
                <a:cs typeface="Tahoma"/>
              </a:rPr>
              <a:t>something</a:t>
            </a:r>
            <a:r>
              <a:rPr sz="1100" spc="15" dirty="0">
                <a:cs typeface="Tahoma"/>
              </a:rPr>
              <a:t> </a:t>
            </a:r>
            <a:r>
              <a:rPr sz="1100" spc="-60" dirty="0">
                <a:cs typeface="Tahoma"/>
              </a:rPr>
              <a:t>under</a:t>
            </a:r>
            <a:r>
              <a:rPr sz="1100" spc="25" dirty="0">
                <a:cs typeface="Tahoma"/>
              </a:rPr>
              <a:t> </a:t>
            </a:r>
            <a:r>
              <a:rPr sz="1100" i="1" dirty="0">
                <a:cs typeface="Trebuchet MS"/>
              </a:rPr>
              <a:t>sk</a:t>
            </a:r>
            <a:r>
              <a:rPr sz="1100" i="1" spc="95" dirty="0">
                <a:cs typeface="Trebuchet MS"/>
              </a:rPr>
              <a:t> </a:t>
            </a:r>
            <a:r>
              <a:rPr sz="1100" spc="-15" dirty="0">
                <a:cs typeface="Tahoma"/>
              </a:rPr>
              <a:t>to</a:t>
            </a:r>
            <a:r>
              <a:rPr sz="1100" spc="20" dirty="0">
                <a:cs typeface="Tahoma"/>
              </a:rPr>
              <a:t> </a:t>
            </a:r>
            <a:r>
              <a:rPr sz="1100" spc="-65" dirty="0">
                <a:cs typeface="Tahoma"/>
              </a:rPr>
              <a:t>ensure</a:t>
            </a:r>
            <a:r>
              <a:rPr sz="1100" spc="20" dirty="0">
                <a:cs typeface="Tahoma"/>
              </a:rPr>
              <a:t> </a:t>
            </a:r>
            <a:r>
              <a:rPr sz="1100" spc="-15" dirty="0">
                <a:cs typeface="Tahoma"/>
              </a:rPr>
              <a:t>that</a:t>
            </a:r>
            <a:r>
              <a:rPr sz="1100" spc="20" dirty="0">
                <a:cs typeface="Tahoma"/>
              </a:rPr>
              <a:t> </a:t>
            </a:r>
            <a:r>
              <a:rPr sz="1100" i="1" spc="-10" dirty="0">
                <a:cs typeface="Arial"/>
              </a:rPr>
              <a:t>B</a:t>
            </a:r>
            <a:r>
              <a:rPr sz="1100" i="1" spc="120" dirty="0">
                <a:cs typeface="Arial"/>
              </a:rPr>
              <a:t> </a:t>
            </a:r>
            <a:r>
              <a:rPr sz="1100" spc="-65" dirty="0">
                <a:cs typeface="Tahoma"/>
              </a:rPr>
              <a:t>knows</a:t>
            </a:r>
            <a:r>
              <a:rPr sz="1100" spc="25" dirty="0">
                <a:cs typeface="Tahoma"/>
              </a:rPr>
              <a:t> </a:t>
            </a:r>
            <a:r>
              <a:rPr sz="1100" i="1" spc="10" dirty="0">
                <a:cs typeface="Trebuchet MS"/>
              </a:rPr>
              <a:t>sk</a:t>
            </a:r>
            <a:r>
              <a:rPr sz="1100" spc="10" dirty="0">
                <a:cs typeface="Tahoma"/>
              </a:rPr>
              <a:t>.</a:t>
            </a:r>
            <a:r>
              <a:rPr sz="1100" spc="140" dirty="0">
                <a:cs typeface="Tahoma"/>
              </a:rPr>
              <a:t> </a:t>
            </a:r>
            <a:r>
              <a:rPr sz="1100" spc="-10" dirty="0">
                <a:cs typeface="Tahoma"/>
              </a:rPr>
              <a:t>This</a:t>
            </a:r>
            <a:r>
              <a:rPr sz="1100" spc="25" dirty="0">
                <a:cs typeface="Tahoma"/>
              </a:rPr>
              <a:t> </a:t>
            </a:r>
            <a:r>
              <a:rPr sz="1100" spc="-70" dirty="0">
                <a:cs typeface="Tahoma"/>
              </a:rPr>
              <a:t>ensures</a:t>
            </a:r>
            <a:r>
              <a:rPr sz="1100" spc="15" dirty="0">
                <a:cs typeface="Tahoma"/>
              </a:rPr>
              <a:t> </a:t>
            </a:r>
            <a:r>
              <a:rPr sz="1100" i="1" spc="-10" dirty="0">
                <a:cs typeface="Arial"/>
              </a:rPr>
              <a:t>B </a:t>
            </a:r>
            <a:r>
              <a:rPr sz="1100" i="1" spc="-290" dirty="0">
                <a:cs typeface="Arial"/>
              </a:rPr>
              <a:t> </a:t>
            </a:r>
            <a:r>
              <a:rPr sz="1100" spc="-65" dirty="0">
                <a:cs typeface="Tahoma"/>
              </a:rPr>
              <a:t>has</a:t>
            </a:r>
            <a:r>
              <a:rPr sz="1100" spc="10" dirty="0">
                <a:cs typeface="Tahoma"/>
              </a:rPr>
              <a:t> </a:t>
            </a:r>
            <a:r>
              <a:rPr sz="1100" spc="-30" dirty="0">
                <a:cs typeface="Tahoma"/>
              </a:rPr>
              <a:t>not</a:t>
            </a:r>
            <a:r>
              <a:rPr sz="1100" spc="20" dirty="0">
                <a:cs typeface="Tahoma"/>
              </a:rPr>
              <a:t> </a:t>
            </a:r>
            <a:r>
              <a:rPr sz="1100" spc="-45" dirty="0">
                <a:cs typeface="Tahoma"/>
              </a:rPr>
              <a:t>copied</a:t>
            </a:r>
            <a:r>
              <a:rPr sz="1100" spc="20" dirty="0">
                <a:cs typeface="Tahoma"/>
              </a:rPr>
              <a:t> </a:t>
            </a:r>
            <a:r>
              <a:rPr sz="1100" spc="-70" dirty="0">
                <a:cs typeface="Tahoma"/>
              </a:rPr>
              <a:t>someone</a:t>
            </a:r>
            <a:r>
              <a:rPr sz="1100" spc="15" dirty="0">
                <a:cs typeface="Tahoma"/>
              </a:rPr>
              <a:t> </a:t>
            </a:r>
            <a:r>
              <a:rPr sz="1100" spc="-45" dirty="0">
                <a:cs typeface="Tahoma"/>
              </a:rPr>
              <a:t>else’s</a:t>
            </a:r>
            <a:r>
              <a:rPr sz="1100" spc="20" dirty="0">
                <a:cs typeface="Tahoma"/>
              </a:rPr>
              <a:t> </a:t>
            </a:r>
            <a:r>
              <a:rPr sz="1100" spc="-30" dirty="0">
                <a:cs typeface="Tahoma"/>
              </a:rPr>
              <a:t>public</a:t>
            </a:r>
            <a:r>
              <a:rPr sz="1100" spc="20" dirty="0">
                <a:cs typeface="Tahoma"/>
              </a:rPr>
              <a:t> </a:t>
            </a:r>
            <a:r>
              <a:rPr sz="1100" spc="-80" dirty="0">
                <a:cs typeface="Tahoma"/>
              </a:rPr>
              <a:t>key.</a:t>
            </a:r>
            <a:endParaRPr sz="1100" dirty="0">
              <a:cs typeface="Tahoma"/>
            </a:endParaRPr>
          </a:p>
        </p:txBody>
      </p:sp>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11/38</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3421" y="58150"/>
            <a:ext cx="2280920" cy="244475"/>
          </a:xfrm>
          <a:prstGeom prst="rect">
            <a:avLst/>
          </a:prstGeom>
        </p:spPr>
        <p:txBody>
          <a:bodyPr vert="horz" wrap="square" lIns="0" tIns="17145" rIns="0" bIns="0" rtlCol="0">
            <a:spAutoFit/>
          </a:bodyPr>
          <a:lstStyle/>
          <a:p>
            <a:pPr marL="12700">
              <a:lnSpc>
                <a:spcPct val="100000"/>
              </a:lnSpc>
              <a:spcBef>
                <a:spcPts val="135"/>
              </a:spcBef>
            </a:pPr>
            <a:r>
              <a:rPr spc="-105" dirty="0"/>
              <a:t>In</a:t>
            </a:r>
            <a:r>
              <a:rPr spc="30" dirty="0"/>
              <a:t> </a:t>
            </a:r>
            <a:r>
              <a:rPr spc="-70" dirty="0"/>
              <a:t>openssl:</a:t>
            </a:r>
            <a:r>
              <a:rPr spc="190" dirty="0"/>
              <a:t> </a:t>
            </a:r>
            <a:r>
              <a:rPr spc="-30" dirty="0"/>
              <a:t>certificate</a:t>
            </a:r>
            <a:r>
              <a:rPr spc="35" dirty="0"/>
              <a:t> </a:t>
            </a:r>
            <a:r>
              <a:rPr spc="-70" dirty="0"/>
              <a:t>requests</a:t>
            </a:r>
          </a:p>
        </p:txBody>
      </p:sp>
      <p:grpSp>
        <p:nvGrpSpPr>
          <p:cNvPr id="3" name="object 3"/>
          <p:cNvGrpSpPr/>
          <p:nvPr/>
        </p:nvGrpSpPr>
        <p:grpSpPr>
          <a:xfrm>
            <a:off x="137655" y="342885"/>
            <a:ext cx="4333240" cy="3077845"/>
            <a:chOff x="137655" y="342885"/>
            <a:chExt cx="4333240" cy="3077845"/>
          </a:xfrm>
        </p:grpSpPr>
        <p:sp>
          <p:nvSpPr>
            <p:cNvPr id="4" name="object 4"/>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5" name="object 5"/>
            <p:cNvSpPr/>
            <p:nvPr/>
          </p:nvSpPr>
          <p:spPr>
            <a:xfrm>
              <a:off x="137655" y="396455"/>
              <a:ext cx="2816860" cy="3024505"/>
            </a:xfrm>
            <a:custGeom>
              <a:avLst/>
              <a:gdLst/>
              <a:ahLst/>
              <a:cxnLst/>
              <a:rect l="l" t="t" r="r" b="b"/>
              <a:pathLst>
                <a:path w="2816860" h="3024504">
                  <a:moveTo>
                    <a:pt x="2816252" y="0"/>
                  </a:moveTo>
                  <a:lnTo>
                    <a:pt x="0" y="0"/>
                  </a:lnTo>
                  <a:lnTo>
                    <a:pt x="0" y="3024174"/>
                  </a:lnTo>
                  <a:lnTo>
                    <a:pt x="2816252" y="3024174"/>
                  </a:lnTo>
                  <a:lnTo>
                    <a:pt x="2816252" y="0"/>
                  </a:lnTo>
                  <a:close/>
                </a:path>
              </a:pathLst>
            </a:custGeom>
            <a:solidFill>
              <a:srgbClr val="EBEBEB"/>
            </a:solidFill>
          </p:spPr>
          <p:txBody>
            <a:bodyPr wrap="square" lIns="0" tIns="0" rIns="0" bIns="0" rtlCol="0"/>
            <a:lstStyle/>
            <a:p>
              <a:endParaRPr/>
            </a:p>
          </p:txBody>
        </p:sp>
      </p:grpSp>
      <p:sp>
        <p:nvSpPr>
          <p:cNvPr id="6" name="object 6"/>
          <p:cNvSpPr txBox="1"/>
          <p:nvPr/>
        </p:nvSpPr>
        <p:spPr>
          <a:xfrm>
            <a:off x="160959" y="467860"/>
            <a:ext cx="2606675" cy="2862580"/>
          </a:xfrm>
          <a:prstGeom prst="rect">
            <a:avLst/>
          </a:prstGeom>
        </p:spPr>
        <p:txBody>
          <a:bodyPr vert="horz" wrap="square" lIns="0" tIns="17145" rIns="0" bIns="0" rtlCol="0">
            <a:spAutoFit/>
          </a:bodyPr>
          <a:lstStyle/>
          <a:p>
            <a:pPr marL="12700" marR="1376045">
              <a:lnSpc>
                <a:spcPts val="700"/>
              </a:lnSpc>
              <a:spcBef>
                <a:spcPts val="135"/>
              </a:spcBef>
            </a:pPr>
            <a:r>
              <a:rPr sz="600" spc="15" dirty="0">
                <a:latin typeface="SimSun"/>
                <a:cs typeface="SimSun"/>
              </a:rPr>
              <a:t>$</a:t>
            </a:r>
            <a:r>
              <a:rPr sz="600" spc="5" dirty="0">
                <a:latin typeface="SimSun"/>
                <a:cs typeface="SimSun"/>
              </a:rPr>
              <a:t> </a:t>
            </a:r>
            <a:r>
              <a:rPr sz="600" spc="15" dirty="0">
                <a:latin typeface="SimSun"/>
                <a:cs typeface="SimSun"/>
              </a:rPr>
              <a:t>openssl</a:t>
            </a:r>
            <a:r>
              <a:rPr sz="600" spc="5" dirty="0">
                <a:latin typeface="SimSun"/>
                <a:cs typeface="SimSun"/>
              </a:rPr>
              <a:t> </a:t>
            </a:r>
            <a:r>
              <a:rPr sz="600" spc="15" dirty="0">
                <a:latin typeface="SimSun"/>
                <a:cs typeface="SimSun"/>
              </a:rPr>
              <a:t>req</a:t>
            </a:r>
            <a:r>
              <a:rPr sz="600" spc="5" dirty="0">
                <a:latin typeface="SimSun"/>
                <a:cs typeface="SimSun"/>
              </a:rPr>
              <a:t> </a:t>
            </a:r>
            <a:r>
              <a:rPr sz="600" spc="15" dirty="0">
                <a:latin typeface="SimSun"/>
                <a:cs typeface="SimSun"/>
              </a:rPr>
              <a:t>-newkey</a:t>
            </a:r>
            <a:r>
              <a:rPr sz="600" spc="5" dirty="0">
                <a:latin typeface="SimSun"/>
                <a:cs typeface="SimSun"/>
              </a:rPr>
              <a:t> </a:t>
            </a:r>
            <a:r>
              <a:rPr sz="600" spc="15" dirty="0">
                <a:latin typeface="SimSun"/>
                <a:cs typeface="SimSun"/>
              </a:rPr>
              <a:t>rsa:3072 </a:t>
            </a:r>
            <a:r>
              <a:rPr sz="600" spc="-285" dirty="0">
                <a:latin typeface="SimSun"/>
                <a:cs typeface="SimSun"/>
              </a:rPr>
              <a:t> </a:t>
            </a:r>
            <a:r>
              <a:rPr sz="600" spc="15" dirty="0">
                <a:latin typeface="SimSun"/>
                <a:cs typeface="SimSun"/>
              </a:rPr>
              <a:t>Generating</a:t>
            </a:r>
            <a:r>
              <a:rPr sz="600" spc="5" dirty="0">
                <a:latin typeface="SimSun"/>
                <a:cs typeface="SimSun"/>
              </a:rPr>
              <a:t> </a:t>
            </a:r>
            <a:r>
              <a:rPr sz="600" spc="15" dirty="0">
                <a:latin typeface="SimSun"/>
                <a:cs typeface="SimSun"/>
              </a:rPr>
              <a:t>a</a:t>
            </a:r>
            <a:r>
              <a:rPr sz="600" spc="10" dirty="0">
                <a:latin typeface="SimSun"/>
                <a:cs typeface="SimSun"/>
              </a:rPr>
              <a:t> </a:t>
            </a:r>
            <a:r>
              <a:rPr sz="600" spc="15" dirty="0">
                <a:latin typeface="SimSun"/>
                <a:cs typeface="SimSun"/>
              </a:rPr>
              <a:t>RSA</a:t>
            </a:r>
            <a:r>
              <a:rPr sz="600" spc="5" dirty="0">
                <a:latin typeface="SimSun"/>
                <a:cs typeface="SimSun"/>
              </a:rPr>
              <a:t> </a:t>
            </a:r>
            <a:r>
              <a:rPr sz="600" spc="15" dirty="0">
                <a:latin typeface="SimSun"/>
                <a:cs typeface="SimSun"/>
              </a:rPr>
              <a:t>private</a:t>
            </a:r>
            <a:r>
              <a:rPr sz="600" spc="10" dirty="0">
                <a:latin typeface="SimSun"/>
                <a:cs typeface="SimSun"/>
              </a:rPr>
              <a:t> </a:t>
            </a:r>
            <a:r>
              <a:rPr sz="600" spc="15" dirty="0">
                <a:latin typeface="SimSun"/>
                <a:cs typeface="SimSun"/>
              </a:rPr>
              <a:t>key</a:t>
            </a:r>
            <a:endParaRPr sz="600" dirty="0">
              <a:latin typeface="SimSun"/>
              <a:cs typeface="SimSun"/>
            </a:endParaRPr>
          </a:p>
          <a:p>
            <a:pPr marL="12700">
              <a:lnSpc>
                <a:spcPts val="665"/>
              </a:lnSpc>
            </a:pPr>
            <a:r>
              <a:rPr sz="600" spc="15" dirty="0">
                <a:latin typeface="SimSun"/>
                <a:cs typeface="SimSun"/>
              </a:rPr>
              <a:t>..............++++</a:t>
            </a:r>
            <a:endParaRPr sz="600" dirty="0">
              <a:latin typeface="SimSun"/>
              <a:cs typeface="SimSun"/>
            </a:endParaRPr>
          </a:p>
          <a:p>
            <a:pPr marL="12700">
              <a:lnSpc>
                <a:spcPts val="695"/>
              </a:lnSpc>
            </a:pPr>
            <a:r>
              <a:rPr sz="600" spc="15" dirty="0">
                <a:latin typeface="SimSun"/>
                <a:cs typeface="SimSun"/>
              </a:rPr>
              <a:t>...++++</a:t>
            </a:r>
            <a:endParaRPr sz="600" dirty="0">
              <a:latin typeface="SimSun"/>
              <a:cs typeface="SimSun"/>
            </a:endParaRPr>
          </a:p>
          <a:p>
            <a:pPr marL="12700" marR="972819">
              <a:lnSpc>
                <a:spcPts val="700"/>
              </a:lnSpc>
              <a:spcBef>
                <a:spcPts val="30"/>
              </a:spcBef>
            </a:pPr>
            <a:r>
              <a:rPr sz="600" spc="15" dirty="0">
                <a:latin typeface="SimSun"/>
                <a:cs typeface="SimSun"/>
              </a:rPr>
              <a:t>writing</a:t>
            </a:r>
            <a:r>
              <a:rPr sz="600" spc="5" dirty="0">
                <a:latin typeface="SimSun"/>
                <a:cs typeface="SimSun"/>
              </a:rPr>
              <a:t> </a:t>
            </a:r>
            <a:r>
              <a:rPr sz="600" spc="15" dirty="0">
                <a:latin typeface="SimSun"/>
                <a:cs typeface="SimSun"/>
              </a:rPr>
              <a:t>new</a:t>
            </a:r>
            <a:r>
              <a:rPr sz="600" spc="10" dirty="0">
                <a:latin typeface="SimSun"/>
                <a:cs typeface="SimSun"/>
              </a:rPr>
              <a:t> </a:t>
            </a:r>
            <a:r>
              <a:rPr sz="600" spc="15" dirty="0">
                <a:latin typeface="SimSun"/>
                <a:cs typeface="SimSun"/>
              </a:rPr>
              <a:t>private</a:t>
            </a:r>
            <a:r>
              <a:rPr sz="600" spc="10" dirty="0">
                <a:latin typeface="SimSun"/>
                <a:cs typeface="SimSun"/>
              </a:rPr>
              <a:t> </a:t>
            </a:r>
            <a:r>
              <a:rPr sz="600" spc="15" dirty="0">
                <a:latin typeface="SimSun"/>
                <a:cs typeface="SimSun"/>
              </a:rPr>
              <a:t>key</a:t>
            </a:r>
            <a:r>
              <a:rPr sz="600" spc="10" dirty="0">
                <a:latin typeface="SimSun"/>
                <a:cs typeface="SimSun"/>
              </a:rPr>
              <a:t> </a:t>
            </a:r>
            <a:r>
              <a:rPr sz="600" spc="15" dirty="0">
                <a:latin typeface="SimSun"/>
                <a:cs typeface="SimSun"/>
              </a:rPr>
              <a:t>to</a:t>
            </a:r>
            <a:r>
              <a:rPr sz="600" spc="10" dirty="0">
                <a:latin typeface="SimSun"/>
                <a:cs typeface="SimSun"/>
              </a:rPr>
              <a:t> </a:t>
            </a:r>
            <a:r>
              <a:rPr sz="600" spc="-30" dirty="0">
                <a:latin typeface="SimSun"/>
                <a:cs typeface="SimSun"/>
              </a:rPr>
              <a:t>’privkey.pem’ </a:t>
            </a:r>
            <a:r>
              <a:rPr sz="600" spc="-285" dirty="0">
                <a:latin typeface="SimSun"/>
                <a:cs typeface="SimSun"/>
              </a:rPr>
              <a:t> </a:t>
            </a:r>
            <a:r>
              <a:rPr sz="600" spc="15" dirty="0">
                <a:latin typeface="SimSun"/>
                <a:cs typeface="SimSun"/>
              </a:rPr>
              <a:t>Enter</a:t>
            </a:r>
            <a:r>
              <a:rPr sz="600" spc="10" dirty="0">
                <a:latin typeface="SimSun"/>
                <a:cs typeface="SimSun"/>
              </a:rPr>
              <a:t> </a:t>
            </a:r>
            <a:r>
              <a:rPr sz="600" spc="15" dirty="0">
                <a:latin typeface="SimSun"/>
                <a:cs typeface="SimSun"/>
              </a:rPr>
              <a:t>PEM</a:t>
            </a:r>
            <a:r>
              <a:rPr sz="600" spc="10" dirty="0">
                <a:latin typeface="SimSun"/>
                <a:cs typeface="SimSun"/>
              </a:rPr>
              <a:t> </a:t>
            </a:r>
            <a:r>
              <a:rPr sz="600" spc="15" dirty="0">
                <a:latin typeface="SimSun"/>
                <a:cs typeface="SimSun"/>
              </a:rPr>
              <a:t>pass phrase:</a:t>
            </a:r>
            <a:endParaRPr sz="600" dirty="0">
              <a:latin typeface="SimSun"/>
              <a:cs typeface="SimSun"/>
            </a:endParaRPr>
          </a:p>
          <a:p>
            <a:pPr marL="12700">
              <a:lnSpc>
                <a:spcPts val="665"/>
              </a:lnSpc>
            </a:pPr>
            <a:r>
              <a:rPr sz="600" spc="15" dirty="0">
                <a:latin typeface="SimSun"/>
                <a:cs typeface="SimSun"/>
              </a:rPr>
              <a:t>Verifying</a:t>
            </a:r>
            <a:r>
              <a:rPr sz="600" spc="5" dirty="0">
                <a:latin typeface="SimSun"/>
                <a:cs typeface="SimSun"/>
              </a:rPr>
              <a:t> </a:t>
            </a:r>
            <a:r>
              <a:rPr sz="600" spc="15" dirty="0">
                <a:latin typeface="SimSun"/>
                <a:cs typeface="SimSun"/>
              </a:rPr>
              <a:t>-</a:t>
            </a:r>
            <a:r>
              <a:rPr sz="600" spc="10" dirty="0">
                <a:latin typeface="SimSun"/>
                <a:cs typeface="SimSun"/>
              </a:rPr>
              <a:t> </a:t>
            </a:r>
            <a:r>
              <a:rPr sz="600" spc="15" dirty="0">
                <a:latin typeface="SimSun"/>
                <a:cs typeface="SimSun"/>
              </a:rPr>
              <a:t>Enter</a:t>
            </a:r>
            <a:r>
              <a:rPr sz="600" spc="10" dirty="0">
                <a:latin typeface="SimSun"/>
                <a:cs typeface="SimSun"/>
              </a:rPr>
              <a:t> </a:t>
            </a:r>
            <a:r>
              <a:rPr sz="600" spc="15" dirty="0">
                <a:latin typeface="SimSun"/>
                <a:cs typeface="SimSun"/>
              </a:rPr>
              <a:t>PEM</a:t>
            </a:r>
            <a:r>
              <a:rPr sz="600" spc="10" dirty="0">
                <a:latin typeface="SimSun"/>
                <a:cs typeface="SimSun"/>
              </a:rPr>
              <a:t> </a:t>
            </a:r>
            <a:r>
              <a:rPr sz="600" spc="15" dirty="0">
                <a:latin typeface="SimSun"/>
                <a:cs typeface="SimSun"/>
              </a:rPr>
              <a:t>pass</a:t>
            </a:r>
            <a:r>
              <a:rPr sz="600" spc="10" dirty="0">
                <a:latin typeface="SimSun"/>
                <a:cs typeface="SimSun"/>
              </a:rPr>
              <a:t> </a:t>
            </a:r>
            <a:r>
              <a:rPr sz="600" spc="15" dirty="0">
                <a:latin typeface="SimSun"/>
                <a:cs typeface="SimSun"/>
              </a:rPr>
              <a:t>phrase:</a:t>
            </a:r>
            <a:endParaRPr sz="600" dirty="0">
              <a:latin typeface="SimSun"/>
              <a:cs typeface="SimSun"/>
            </a:endParaRPr>
          </a:p>
          <a:p>
            <a:pPr marL="12700">
              <a:lnSpc>
                <a:spcPts val="695"/>
              </a:lnSpc>
            </a:pPr>
            <a:r>
              <a:rPr sz="600" spc="15" dirty="0">
                <a:latin typeface="SimSun"/>
                <a:cs typeface="SimSun"/>
              </a:rPr>
              <a:t>[...]</a:t>
            </a:r>
            <a:endParaRPr sz="600" dirty="0">
              <a:latin typeface="SimSun"/>
              <a:cs typeface="SimSun"/>
            </a:endParaRPr>
          </a:p>
          <a:p>
            <a:pPr marL="12700">
              <a:lnSpc>
                <a:spcPts val="695"/>
              </a:lnSpc>
            </a:pPr>
            <a:r>
              <a:rPr sz="600" spc="15" dirty="0">
                <a:latin typeface="SimSun"/>
                <a:cs typeface="SimSun"/>
              </a:rPr>
              <a:t>Country</a:t>
            </a:r>
            <a:r>
              <a:rPr sz="600" spc="5" dirty="0">
                <a:latin typeface="SimSun"/>
                <a:cs typeface="SimSun"/>
              </a:rPr>
              <a:t> </a:t>
            </a:r>
            <a:r>
              <a:rPr sz="600" spc="15" dirty="0">
                <a:latin typeface="SimSun"/>
                <a:cs typeface="SimSun"/>
              </a:rPr>
              <a:t>Name</a:t>
            </a:r>
            <a:r>
              <a:rPr sz="600" spc="10" dirty="0">
                <a:latin typeface="SimSun"/>
                <a:cs typeface="SimSun"/>
              </a:rPr>
              <a:t> </a:t>
            </a:r>
            <a:r>
              <a:rPr sz="600" spc="15" dirty="0">
                <a:latin typeface="SimSun"/>
                <a:cs typeface="SimSun"/>
              </a:rPr>
              <a:t>(2</a:t>
            </a:r>
            <a:r>
              <a:rPr sz="600" spc="10" dirty="0">
                <a:latin typeface="SimSun"/>
                <a:cs typeface="SimSun"/>
              </a:rPr>
              <a:t> </a:t>
            </a:r>
            <a:r>
              <a:rPr sz="600" spc="15" dirty="0">
                <a:latin typeface="SimSun"/>
                <a:cs typeface="SimSun"/>
              </a:rPr>
              <a:t>letter</a:t>
            </a:r>
            <a:r>
              <a:rPr sz="600" spc="10" dirty="0">
                <a:latin typeface="SimSun"/>
                <a:cs typeface="SimSun"/>
              </a:rPr>
              <a:t> </a:t>
            </a:r>
            <a:r>
              <a:rPr sz="600" spc="15" dirty="0">
                <a:latin typeface="SimSun"/>
                <a:cs typeface="SimSun"/>
              </a:rPr>
              <a:t>code)</a:t>
            </a:r>
            <a:r>
              <a:rPr sz="600" spc="10" dirty="0">
                <a:latin typeface="SimSun"/>
                <a:cs typeface="SimSun"/>
              </a:rPr>
              <a:t> </a:t>
            </a:r>
            <a:r>
              <a:rPr sz="600" spc="15" dirty="0">
                <a:latin typeface="SimSun"/>
                <a:cs typeface="SimSun"/>
              </a:rPr>
              <a:t>[AU]:</a:t>
            </a:r>
            <a:endParaRPr sz="600" dirty="0">
              <a:latin typeface="SimSun"/>
              <a:cs typeface="SimSun"/>
            </a:endParaRPr>
          </a:p>
          <a:p>
            <a:pPr marL="12700" marR="650240">
              <a:lnSpc>
                <a:spcPts val="700"/>
              </a:lnSpc>
              <a:spcBef>
                <a:spcPts val="30"/>
              </a:spcBef>
            </a:pPr>
            <a:r>
              <a:rPr sz="600" spc="15" dirty="0">
                <a:latin typeface="SimSun"/>
                <a:cs typeface="SimSun"/>
              </a:rPr>
              <a:t>State or Province Name (full name) [Some-State]: </a:t>
            </a:r>
            <a:r>
              <a:rPr sz="600" spc="-285" dirty="0">
                <a:latin typeface="SimSun"/>
                <a:cs typeface="SimSun"/>
              </a:rPr>
              <a:t> </a:t>
            </a:r>
            <a:r>
              <a:rPr sz="600" spc="15" dirty="0">
                <a:latin typeface="SimSun"/>
                <a:cs typeface="SimSun"/>
              </a:rPr>
              <a:t>[...]</a:t>
            </a:r>
            <a:endParaRPr sz="600" dirty="0">
              <a:latin typeface="SimSun"/>
              <a:cs typeface="SimSun"/>
            </a:endParaRPr>
          </a:p>
          <a:p>
            <a:pPr marL="12700">
              <a:lnSpc>
                <a:spcPts val="665"/>
              </a:lnSpc>
            </a:pPr>
            <a:r>
              <a:rPr sz="600" spc="15" dirty="0">
                <a:latin typeface="SimSun"/>
                <a:cs typeface="SimSun"/>
              </a:rPr>
              <a:t>-----BEGIN</a:t>
            </a:r>
            <a:r>
              <a:rPr sz="600" spc="5" dirty="0">
                <a:latin typeface="SimSun"/>
                <a:cs typeface="SimSun"/>
              </a:rPr>
              <a:t> </a:t>
            </a:r>
            <a:r>
              <a:rPr sz="600" spc="15" dirty="0">
                <a:latin typeface="SimSun"/>
                <a:cs typeface="SimSun"/>
              </a:rPr>
              <a:t>CERTIFICATE</a:t>
            </a:r>
            <a:r>
              <a:rPr sz="600" spc="5" dirty="0">
                <a:latin typeface="SimSun"/>
                <a:cs typeface="SimSun"/>
              </a:rPr>
              <a:t> </a:t>
            </a:r>
            <a:r>
              <a:rPr sz="600" spc="15" dirty="0">
                <a:latin typeface="SimSun"/>
                <a:cs typeface="SimSun"/>
              </a:rPr>
              <a:t>REQUEST-----</a:t>
            </a:r>
            <a:endParaRPr sz="600" dirty="0">
              <a:latin typeface="SimSun"/>
              <a:cs typeface="SimSun"/>
            </a:endParaRPr>
          </a:p>
          <a:p>
            <a:pPr marL="12700">
              <a:lnSpc>
                <a:spcPts val="695"/>
              </a:lnSpc>
            </a:pPr>
            <a:r>
              <a:rPr sz="600" spc="15" dirty="0">
                <a:latin typeface="SimSun"/>
                <a:cs typeface="SimSun"/>
              </a:rPr>
              <a:t>MIIDijCCAfICAQAwRTELMAkGA1UEBhMCQVUxEzARBgNVBAgMClNvbWUtU3RhdGUx</a:t>
            </a:r>
            <a:endParaRPr sz="600" dirty="0">
              <a:latin typeface="SimSun"/>
              <a:cs typeface="SimSun"/>
            </a:endParaRPr>
          </a:p>
          <a:p>
            <a:pPr marL="12700" marR="5080" algn="just">
              <a:lnSpc>
                <a:spcPts val="700"/>
              </a:lnSpc>
              <a:spcBef>
                <a:spcPts val="25"/>
              </a:spcBef>
            </a:pPr>
            <a:r>
              <a:rPr sz="600" spc="15" dirty="0">
                <a:latin typeface="SimSun"/>
                <a:cs typeface="SimSun"/>
              </a:rPr>
              <a:t>ITAfBgNVBAoMGEludGVybmV0IFdpZGdpdHMgUHR5IEx0ZDCCAaIwDQYJKoZIhvcN </a:t>
            </a:r>
            <a:r>
              <a:rPr sz="600" spc="-290" dirty="0">
                <a:latin typeface="SimSun"/>
                <a:cs typeface="SimSun"/>
              </a:rPr>
              <a:t> </a:t>
            </a:r>
            <a:r>
              <a:rPr sz="600" spc="15" dirty="0">
                <a:latin typeface="SimSun"/>
                <a:cs typeface="SimSun"/>
              </a:rPr>
              <a:t>AQEBBQADggGPADCCAYoCggGBAMJxl8Y0INj9UwmMoFqj4/azaEOwG4DSmDlOWp8u </a:t>
            </a:r>
            <a:r>
              <a:rPr sz="600" spc="-290" dirty="0">
                <a:latin typeface="SimSun"/>
                <a:cs typeface="SimSun"/>
              </a:rPr>
              <a:t> </a:t>
            </a:r>
            <a:r>
              <a:rPr sz="600" spc="15" dirty="0">
                <a:latin typeface="SimSun"/>
                <a:cs typeface="SimSun"/>
              </a:rPr>
              <a:t>uc0ox9QQ20d7LI7cSZOMiXF7U5OAQl6VwbdPdU14BCSlfG9vP23kgirz6T4TuOcG </a:t>
            </a:r>
            <a:r>
              <a:rPr sz="600" spc="-290" dirty="0">
                <a:latin typeface="SimSun"/>
                <a:cs typeface="SimSun"/>
              </a:rPr>
              <a:t> </a:t>
            </a:r>
            <a:r>
              <a:rPr sz="600" spc="15" dirty="0">
                <a:latin typeface="SimSun"/>
                <a:cs typeface="SimSun"/>
              </a:rPr>
              <a:t>7Yj82LwqucOmhbhhdcPYooLbmxk6xu1/QQhz+9eLYZmLfE+n7MzdmRxrsLeIwPFs </a:t>
            </a:r>
            <a:r>
              <a:rPr sz="600" spc="-290" dirty="0">
                <a:latin typeface="SimSun"/>
                <a:cs typeface="SimSun"/>
              </a:rPr>
              <a:t> </a:t>
            </a:r>
            <a:r>
              <a:rPr sz="600" spc="15" dirty="0">
                <a:latin typeface="SimSun"/>
                <a:cs typeface="SimSun"/>
              </a:rPr>
              <a:t>IQHQo1StyDO2A2JbyA1VVB8GpXe2Jj+vRTT5pWc1Qq5DBTvHb4I0ydekswb3hP6j </a:t>
            </a:r>
            <a:r>
              <a:rPr sz="600" spc="-290" dirty="0">
                <a:latin typeface="SimSun"/>
                <a:cs typeface="SimSun"/>
              </a:rPr>
              <a:t> </a:t>
            </a:r>
            <a:r>
              <a:rPr sz="600" spc="15" dirty="0">
                <a:latin typeface="SimSun"/>
                <a:cs typeface="SimSun"/>
              </a:rPr>
              <a:t>GoavlHATPlPostesQCuCGFxjAn1npxdePaNe11IMCqPQ2UiTlssg3KfbueAWOdzS </a:t>
            </a:r>
            <a:r>
              <a:rPr sz="600" spc="-290" dirty="0">
                <a:latin typeface="SimSun"/>
                <a:cs typeface="SimSun"/>
              </a:rPr>
              <a:t> </a:t>
            </a:r>
            <a:r>
              <a:rPr sz="600" spc="15" dirty="0">
                <a:latin typeface="SimSun"/>
                <a:cs typeface="SimSun"/>
              </a:rPr>
              <a:t>dl9cly0DclDh3Emriv2mtRS+SBYN6VptTqc1Uu7DwzEOhbVQkFa1OfPaNwafJTL0 </a:t>
            </a:r>
            <a:r>
              <a:rPr sz="600" spc="-290" dirty="0">
                <a:latin typeface="SimSun"/>
                <a:cs typeface="SimSun"/>
              </a:rPr>
              <a:t> </a:t>
            </a:r>
            <a:r>
              <a:rPr sz="600" spc="15" dirty="0">
                <a:latin typeface="SimSun"/>
                <a:cs typeface="SimSun"/>
              </a:rPr>
              <a:t>j+4LBbcywEoHD9baA1ZRUr80Dn3SXsY4fTqXqSR2S5mEK1K7GoEmp917kg2mITRO </a:t>
            </a:r>
            <a:r>
              <a:rPr sz="600" spc="-290" dirty="0">
                <a:latin typeface="SimSun"/>
                <a:cs typeface="SimSun"/>
              </a:rPr>
              <a:t> </a:t>
            </a:r>
            <a:r>
              <a:rPr sz="600" spc="15" dirty="0">
                <a:latin typeface="SimSun"/>
                <a:cs typeface="SimSun"/>
              </a:rPr>
              <a:t>o8eoUbERDEWC1h6IHAw9C4u2M7fPbln46AtbbRAOpkbCBTi9IqtsPQvE67XiH3uX </a:t>
            </a:r>
            <a:r>
              <a:rPr sz="600" spc="-290" dirty="0">
                <a:latin typeface="SimSun"/>
                <a:cs typeface="SimSun"/>
              </a:rPr>
              <a:t> </a:t>
            </a:r>
            <a:r>
              <a:rPr sz="600" spc="15" dirty="0">
                <a:latin typeface="SimSun"/>
                <a:cs typeface="SimSun"/>
              </a:rPr>
              <a:t>1hvCPsUfrD9sYMMjTxg/fsKCUwIDAQABoAAwDQYJKoZIhvcNAQELBQADggGBAEbL </a:t>
            </a:r>
            <a:r>
              <a:rPr sz="600" spc="-290" dirty="0">
                <a:latin typeface="SimSun"/>
                <a:cs typeface="SimSun"/>
              </a:rPr>
              <a:t> </a:t>
            </a:r>
            <a:r>
              <a:rPr sz="600" spc="15" dirty="0">
                <a:latin typeface="SimSun"/>
                <a:cs typeface="SimSun"/>
              </a:rPr>
              <a:t>OBbMJQ6gxG5MGA7UwDs7J4I2uZEo9YMzgRClqxzi9Xuh7BU8JNkL4hD5XgtHAn6A </a:t>
            </a:r>
            <a:r>
              <a:rPr sz="600" spc="-290" dirty="0">
                <a:latin typeface="SimSun"/>
                <a:cs typeface="SimSun"/>
              </a:rPr>
              <a:t> </a:t>
            </a:r>
            <a:r>
              <a:rPr sz="600" spc="15" dirty="0">
                <a:latin typeface="SimSun"/>
                <a:cs typeface="SimSun"/>
              </a:rPr>
              <a:t>ZAEgWKp0TUbqcLZBVRmiAU+nNH+ZgTIcJ7ZJySSQnI+XCi3UsGTus6cpCudikuf9 </a:t>
            </a:r>
            <a:r>
              <a:rPr sz="600" spc="-290" dirty="0">
                <a:latin typeface="SimSun"/>
                <a:cs typeface="SimSun"/>
              </a:rPr>
              <a:t> </a:t>
            </a:r>
            <a:r>
              <a:rPr sz="600" spc="15" dirty="0">
                <a:latin typeface="SimSun"/>
                <a:cs typeface="SimSun"/>
              </a:rPr>
              <a:t>HoTuil6CI7geUFr5U57olCvbWFNPm+eOfZcVt3iUixwUrMrNLipraMsJwQx703oR </a:t>
            </a:r>
            <a:r>
              <a:rPr sz="600" spc="-290" dirty="0">
                <a:latin typeface="SimSun"/>
                <a:cs typeface="SimSun"/>
              </a:rPr>
              <a:t> </a:t>
            </a:r>
            <a:r>
              <a:rPr sz="600" spc="15" dirty="0">
                <a:latin typeface="SimSun"/>
                <a:cs typeface="SimSun"/>
              </a:rPr>
              <a:t>9AohE13QtvJLJysk+XI6X4B9bmm+CJ/YyoMxG+BGNP/0i5WgGyQMgOiKp4nhozC2 </a:t>
            </a:r>
            <a:r>
              <a:rPr sz="600" spc="-290" dirty="0">
                <a:latin typeface="SimSun"/>
                <a:cs typeface="SimSun"/>
              </a:rPr>
              <a:t> </a:t>
            </a:r>
            <a:r>
              <a:rPr sz="600" spc="15" dirty="0">
                <a:latin typeface="SimSun"/>
                <a:cs typeface="SimSun"/>
              </a:rPr>
              <a:t>WzqxOE5ECmVzSGuInF7hnIJT1UDUsEgwpjgMMZfA9L/NaZj7f4+KD3O9CjUbZzGw </a:t>
            </a:r>
            <a:r>
              <a:rPr sz="600" spc="-290" dirty="0">
                <a:latin typeface="SimSun"/>
                <a:cs typeface="SimSun"/>
              </a:rPr>
              <a:t> </a:t>
            </a:r>
            <a:r>
              <a:rPr sz="600" spc="15" dirty="0">
                <a:latin typeface="SimSun"/>
                <a:cs typeface="SimSun"/>
              </a:rPr>
              <a:t>9zVqjbCuMOweyMNzGTBLuuXvNQVpXPr5jRs8iVwFW+eQaaWAXQH4Ox75/DYMo3HH </a:t>
            </a:r>
            <a:r>
              <a:rPr sz="600" spc="-290" dirty="0">
                <a:latin typeface="SimSun"/>
                <a:cs typeface="SimSun"/>
              </a:rPr>
              <a:t> </a:t>
            </a:r>
            <a:r>
              <a:rPr sz="600" spc="15" dirty="0">
                <a:latin typeface="SimSun"/>
                <a:cs typeface="SimSun"/>
              </a:rPr>
              <a:t>NFm8drk+lhBzERwdHIHg7127x9epzfxkPwz1h1QMBooQKAqNLQO6c3DqvfRyda7z </a:t>
            </a:r>
            <a:r>
              <a:rPr sz="600" spc="-290" dirty="0">
                <a:latin typeface="SimSun"/>
                <a:cs typeface="SimSun"/>
              </a:rPr>
              <a:t> </a:t>
            </a:r>
            <a:r>
              <a:rPr sz="600" spc="15" dirty="0">
                <a:latin typeface="SimSun"/>
                <a:cs typeface="SimSun"/>
              </a:rPr>
              <a:t>q/IBpoZpM35PeqsYS8IUCceIjwYAM5GmpQZ4Fsb9VgW1bmK/fUBlUf9TGJhUwQ==</a:t>
            </a:r>
            <a:endParaRPr sz="600" dirty="0">
              <a:latin typeface="SimSun"/>
              <a:cs typeface="SimSun"/>
            </a:endParaRPr>
          </a:p>
          <a:p>
            <a:pPr marL="12700" algn="just">
              <a:lnSpc>
                <a:spcPts val="635"/>
              </a:lnSpc>
            </a:pPr>
            <a:r>
              <a:rPr sz="600" spc="15" dirty="0">
                <a:latin typeface="SimSun"/>
                <a:cs typeface="SimSun"/>
              </a:rPr>
              <a:t>-----END</a:t>
            </a:r>
            <a:r>
              <a:rPr sz="600" spc="5" dirty="0">
                <a:latin typeface="SimSun"/>
                <a:cs typeface="SimSun"/>
              </a:rPr>
              <a:t> </a:t>
            </a:r>
            <a:r>
              <a:rPr sz="600" spc="15" dirty="0">
                <a:latin typeface="SimSun"/>
                <a:cs typeface="SimSun"/>
              </a:rPr>
              <a:t>CERTIFICATE</a:t>
            </a:r>
            <a:r>
              <a:rPr sz="600" spc="5" dirty="0">
                <a:latin typeface="SimSun"/>
                <a:cs typeface="SimSun"/>
              </a:rPr>
              <a:t> </a:t>
            </a:r>
            <a:r>
              <a:rPr sz="600" spc="15" dirty="0">
                <a:latin typeface="SimSun"/>
                <a:cs typeface="SimSun"/>
              </a:rPr>
              <a:t>REQUEST-----</a:t>
            </a:r>
            <a:endParaRPr sz="600" dirty="0">
              <a:latin typeface="SimSun"/>
              <a:cs typeface="SimSun"/>
            </a:endParaRPr>
          </a:p>
        </p:txBody>
      </p:sp>
      <p:sp>
        <p:nvSpPr>
          <p:cNvPr id="9" name="object 9"/>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12/38</a:t>
            </a:r>
          </a:p>
        </p:txBody>
      </p:sp>
      <p:sp>
        <p:nvSpPr>
          <p:cNvPr id="7" name="object 7"/>
          <p:cNvSpPr txBox="1"/>
          <p:nvPr/>
        </p:nvSpPr>
        <p:spPr>
          <a:xfrm>
            <a:off x="3184093" y="1633319"/>
            <a:ext cx="1056640" cy="655955"/>
          </a:xfrm>
          <a:prstGeom prst="rect">
            <a:avLst/>
          </a:prstGeom>
        </p:spPr>
        <p:txBody>
          <a:bodyPr vert="horz" wrap="square" lIns="0" tIns="55244" rIns="0" bIns="0" rtlCol="0">
            <a:spAutoFit/>
          </a:bodyPr>
          <a:lstStyle/>
          <a:p>
            <a:pPr algn="ctr">
              <a:lnSpc>
                <a:spcPct val="100000"/>
              </a:lnSpc>
              <a:spcBef>
                <a:spcPts val="434"/>
              </a:spcBef>
            </a:pPr>
            <a:r>
              <a:rPr sz="1100" spc="-50" dirty="0">
                <a:latin typeface="Tahoma"/>
                <a:cs typeface="Tahoma"/>
              </a:rPr>
              <a:t>k</a:t>
            </a:r>
            <a:r>
              <a:rPr sz="1100" spc="-70" dirty="0">
                <a:latin typeface="Tahoma"/>
                <a:cs typeface="Tahoma"/>
              </a:rPr>
              <a:t>ey</a:t>
            </a:r>
            <a:r>
              <a:rPr sz="1100" spc="-105" dirty="0">
                <a:latin typeface="Tahoma"/>
                <a:cs typeface="Tahoma"/>
              </a:rPr>
              <a:t> </a:t>
            </a:r>
            <a:r>
              <a:rPr sz="1100" spc="45" dirty="0">
                <a:latin typeface="Tahoma"/>
                <a:cs typeface="Tahoma"/>
              </a:rPr>
              <a:t>+</a:t>
            </a:r>
            <a:r>
              <a:rPr sz="1100" spc="-105" dirty="0">
                <a:latin typeface="Tahoma"/>
                <a:cs typeface="Tahoma"/>
              </a:rPr>
              <a:t> </a:t>
            </a:r>
            <a:r>
              <a:rPr sz="1100" spc="-25" dirty="0">
                <a:latin typeface="Tahoma"/>
                <a:cs typeface="Tahoma"/>
              </a:rPr>
              <a:t>identi</a:t>
            </a:r>
            <a:r>
              <a:rPr sz="1100" spc="-50" dirty="0">
                <a:latin typeface="Tahoma"/>
                <a:cs typeface="Tahoma"/>
              </a:rPr>
              <a:t>t</a:t>
            </a:r>
            <a:r>
              <a:rPr sz="1100" spc="-45" dirty="0">
                <a:latin typeface="Tahoma"/>
                <a:cs typeface="Tahoma"/>
              </a:rPr>
              <a:t>y</a:t>
            </a:r>
            <a:endParaRPr sz="1100">
              <a:latin typeface="Tahoma"/>
              <a:cs typeface="Tahoma"/>
            </a:endParaRPr>
          </a:p>
          <a:p>
            <a:pPr algn="ctr">
              <a:lnSpc>
                <a:spcPct val="100000"/>
              </a:lnSpc>
              <a:spcBef>
                <a:spcPts val="334"/>
              </a:spcBef>
            </a:pPr>
            <a:r>
              <a:rPr sz="1100" spc="45" dirty="0">
                <a:latin typeface="Tahoma"/>
                <a:cs typeface="Tahoma"/>
              </a:rPr>
              <a:t>=</a:t>
            </a:r>
            <a:endParaRPr sz="1100">
              <a:latin typeface="Tahoma"/>
              <a:cs typeface="Tahoma"/>
            </a:endParaRPr>
          </a:p>
          <a:p>
            <a:pPr algn="ctr">
              <a:lnSpc>
                <a:spcPct val="100000"/>
              </a:lnSpc>
              <a:spcBef>
                <a:spcPts val="330"/>
              </a:spcBef>
            </a:pPr>
            <a:r>
              <a:rPr sz="1100" spc="-25" dirty="0">
                <a:solidFill>
                  <a:srgbClr val="0000FF"/>
                </a:solidFill>
                <a:latin typeface="Tahoma"/>
                <a:cs typeface="Tahoma"/>
              </a:rPr>
              <a:t>certificate</a:t>
            </a:r>
            <a:r>
              <a:rPr sz="1100" spc="-20" dirty="0">
                <a:solidFill>
                  <a:srgbClr val="0000FF"/>
                </a:solidFill>
                <a:latin typeface="Tahoma"/>
                <a:cs typeface="Tahoma"/>
              </a:rPr>
              <a:t> </a:t>
            </a:r>
            <a:r>
              <a:rPr sz="1100" spc="-60" dirty="0">
                <a:solidFill>
                  <a:srgbClr val="0000FF"/>
                </a:solidFill>
                <a:latin typeface="Tahoma"/>
                <a:cs typeface="Tahoma"/>
              </a:rPr>
              <a:t>request</a:t>
            </a:r>
            <a:endParaRPr sz="1100">
              <a:latin typeface="Tahoma"/>
              <a:cs typeface="Tahoma"/>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3421" y="58150"/>
            <a:ext cx="2280920" cy="244475"/>
          </a:xfrm>
          <a:prstGeom prst="rect">
            <a:avLst/>
          </a:prstGeom>
        </p:spPr>
        <p:txBody>
          <a:bodyPr vert="horz" wrap="square" lIns="0" tIns="17145" rIns="0" bIns="0" rtlCol="0">
            <a:spAutoFit/>
          </a:bodyPr>
          <a:lstStyle/>
          <a:p>
            <a:pPr marL="12700">
              <a:lnSpc>
                <a:spcPct val="100000"/>
              </a:lnSpc>
              <a:spcBef>
                <a:spcPts val="135"/>
              </a:spcBef>
            </a:pPr>
            <a:r>
              <a:rPr spc="-105" dirty="0"/>
              <a:t>In</a:t>
            </a:r>
            <a:r>
              <a:rPr spc="30" dirty="0"/>
              <a:t> </a:t>
            </a:r>
            <a:r>
              <a:rPr spc="-70" dirty="0"/>
              <a:t>openssl:</a:t>
            </a:r>
            <a:r>
              <a:rPr spc="190" dirty="0"/>
              <a:t> </a:t>
            </a:r>
            <a:r>
              <a:rPr spc="-30" dirty="0"/>
              <a:t>certificate</a:t>
            </a:r>
            <a:r>
              <a:rPr spc="35" dirty="0"/>
              <a:t> </a:t>
            </a:r>
            <a:r>
              <a:rPr spc="-70" dirty="0"/>
              <a:t>requests</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37655" y="670764"/>
            <a:ext cx="2816860" cy="1696085"/>
          </a:xfrm>
          <a:prstGeom prst="rect">
            <a:avLst/>
          </a:prstGeom>
          <a:solidFill>
            <a:srgbClr val="EBEBEB"/>
          </a:solidFill>
        </p:spPr>
        <p:txBody>
          <a:bodyPr vert="horz" wrap="square" lIns="0" tIns="83820" rIns="0" bIns="0" rtlCol="0">
            <a:spAutoFit/>
          </a:bodyPr>
          <a:lstStyle/>
          <a:p>
            <a:pPr marL="35560">
              <a:lnSpc>
                <a:spcPts val="710"/>
              </a:lnSpc>
              <a:spcBef>
                <a:spcPts val="660"/>
              </a:spcBef>
            </a:pPr>
            <a:r>
              <a:rPr sz="600" spc="15" dirty="0">
                <a:latin typeface="SimSun"/>
                <a:cs typeface="SimSun"/>
              </a:rPr>
              <a:t>$ openssl</a:t>
            </a:r>
            <a:r>
              <a:rPr sz="600" spc="20" dirty="0">
                <a:latin typeface="SimSun"/>
                <a:cs typeface="SimSun"/>
              </a:rPr>
              <a:t> </a:t>
            </a:r>
            <a:r>
              <a:rPr sz="600" spc="15" dirty="0">
                <a:latin typeface="SimSun"/>
                <a:cs typeface="SimSun"/>
              </a:rPr>
              <a:t>req</a:t>
            </a:r>
            <a:r>
              <a:rPr sz="600" spc="20" dirty="0">
                <a:latin typeface="SimSun"/>
                <a:cs typeface="SimSun"/>
              </a:rPr>
              <a:t> </a:t>
            </a:r>
            <a:r>
              <a:rPr sz="600" spc="15" dirty="0">
                <a:latin typeface="SimSun"/>
                <a:cs typeface="SimSun"/>
              </a:rPr>
              <a:t>-newkey ec:&lt;(openssl</a:t>
            </a:r>
            <a:r>
              <a:rPr sz="600" spc="20" dirty="0">
                <a:latin typeface="SimSun"/>
                <a:cs typeface="SimSun"/>
              </a:rPr>
              <a:t> </a:t>
            </a:r>
            <a:r>
              <a:rPr sz="600" spc="15" dirty="0">
                <a:latin typeface="SimSun"/>
                <a:cs typeface="SimSun"/>
              </a:rPr>
              <a:t>ecparam</a:t>
            </a:r>
            <a:r>
              <a:rPr sz="600" spc="20" dirty="0">
                <a:latin typeface="SimSun"/>
                <a:cs typeface="SimSun"/>
              </a:rPr>
              <a:t> </a:t>
            </a:r>
            <a:r>
              <a:rPr sz="600" spc="15" dirty="0">
                <a:latin typeface="SimSun"/>
                <a:cs typeface="SimSun"/>
              </a:rPr>
              <a:t>-name</a:t>
            </a:r>
            <a:r>
              <a:rPr sz="600" spc="20" dirty="0">
                <a:latin typeface="SimSun"/>
                <a:cs typeface="SimSun"/>
              </a:rPr>
              <a:t> </a:t>
            </a:r>
            <a:r>
              <a:rPr sz="600" spc="15" dirty="0">
                <a:latin typeface="SimSun"/>
                <a:cs typeface="SimSun"/>
              </a:rPr>
              <a:t>prime256v1)</a:t>
            </a:r>
            <a:endParaRPr sz="600">
              <a:latin typeface="SimSun"/>
              <a:cs typeface="SimSun"/>
            </a:endParaRPr>
          </a:p>
          <a:p>
            <a:pPr marL="35560">
              <a:lnSpc>
                <a:spcPts val="695"/>
              </a:lnSpc>
            </a:pPr>
            <a:r>
              <a:rPr sz="600" spc="15" dirty="0">
                <a:latin typeface="SimSun"/>
                <a:cs typeface="SimSun"/>
              </a:rPr>
              <a:t>Generating</a:t>
            </a:r>
            <a:r>
              <a:rPr sz="600" spc="5" dirty="0">
                <a:latin typeface="SimSun"/>
                <a:cs typeface="SimSun"/>
              </a:rPr>
              <a:t> </a:t>
            </a:r>
            <a:r>
              <a:rPr sz="600" spc="15" dirty="0">
                <a:latin typeface="SimSun"/>
                <a:cs typeface="SimSun"/>
              </a:rPr>
              <a:t>an</a:t>
            </a:r>
            <a:r>
              <a:rPr sz="600" spc="5" dirty="0">
                <a:latin typeface="SimSun"/>
                <a:cs typeface="SimSun"/>
              </a:rPr>
              <a:t> </a:t>
            </a:r>
            <a:r>
              <a:rPr sz="600" spc="15" dirty="0">
                <a:latin typeface="SimSun"/>
                <a:cs typeface="SimSun"/>
              </a:rPr>
              <a:t>EC</a:t>
            </a:r>
            <a:r>
              <a:rPr sz="600" spc="5" dirty="0">
                <a:latin typeface="SimSun"/>
                <a:cs typeface="SimSun"/>
              </a:rPr>
              <a:t> </a:t>
            </a:r>
            <a:r>
              <a:rPr sz="600" spc="15" dirty="0">
                <a:latin typeface="SimSun"/>
                <a:cs typeface="SimSun"/>
              </a:rPr>
              <a:t>private</a:t>
            </a:r>
            <a:r>
              <a:rPr sz="600" spc="5" dirty="0">
                <a:latin typeface="SimSun"/>
                <a:cs typeface="SimSun"/>
              </a:rPr>
              <a:t> </a:t>
            </a:r>
            <a:r>
              <a:rPr sz="600" spc="15" dirty="0">
                <a:latin typeface="SimSun"/>
                <a:cs typeface="SimSun"/>
              </a:rPr>
              <a:t>key</a:t>
            </a:r>
            <a:endParaRPr sz="600">
              <a:latin typeface="SimSun"/>
              <a:cs typeface="SimSun"/>
            </a:endParaRPr>
          </a:p>
          <a:p>
            <a:pPr marL="35560" marR="1158875">
              <a:lnSpc>
                <a:spcPts val="700"/>
              </a:lnSpc>
              <a:spcBef>
                <a:spcPts val="25"/>
              </a:spcBef>
            </a:pPr>
            <a:r>
              <a:rPr sz="600" spc="15" dirty="0">
                <a:latin typeface="SimSun"/>
                <a:cs typeface="SimSun"/>
              </a:rPr>
              <a:t>writing new private key to </a:t>
            </a:r>
            <a:r>
              <a:rPr sz="600" spc="-30" dirty="0">
                <a:latin typeface="SimSun"/>
                <a:cs typeface="SimSun"/>
              </a:rPr>
              <a:t>’privkey.pem’ </a:t>
            </a:r>
            <a:r>
              <a:rPr sz="600" spc="-290" dirty="0">
                <a:latin typeface="SimSun"/>
                <a:cs typeface="SimSun"/>
              </a:rPr>
              <a:t> </a:t>
            </a:r>
            <a:r>
              <a:rPr sz="600" spc="15" dirty="0">
                <a:latin typeface="SimSun"/>
                <a:cs typeface="SimSun"/>
              </a:rPr>
              <a:t>Enter</a:t>
            </a:r>
            <a:r>
              <a:rPr sz="600" spc="10" dirty="0">
                <a:latin typeface="SimSun"/>
                <a:cs typeface="SimSun"/>
              </a:rPr>
              <a:t> </a:t>
            </a:r>
            <a:r>
              <a:rPr sz="600" spc="15" dirty="0">
                <a:latin typeface="SimSun"/>
                <a:cs typeface="SimSun"/>
              </a:rPr>
              <a:t>PEM</a:t>
            </a:r>
            <a:r>
              <a:rPr sz="600" spc="10" dirty="0">
                <a:latin typeface="SimSun"/>
                <a:cs typeface="SimSun"/>
              </a:rPr>
              <a:t> </a:t>
            </a:r>
            <a:r>
              <a:rPr sz="600" spc="15" dirty="0">
                <a:latin typeface="SimSun"/>
                <a:cs typeface="SimSun"/>
              </a:rPr>
              <a:t>pass phrase:</a:t>
            </a:r>
            <a:endParaRPr sz="600">
              <a:latin typeface="SimSun"/>
              <a:cs typeface="SimSun"/>
            </a:endParaRPr>
          </a:p>
          <a:p>
            <a:pPr marL="35560">
              <a:lnSpc>
                <a:spcPts val="665"/>
              </a:lnSpc>
            </a:pPr>
            <a:r>
              <a:rPr sz="600" spc="15" dirty="0">
                <a:latin typeface="SimSun"/>
                <a:cs typeface="SimSun"/>
              </a:rPr>
              <a:t>Verifying</a:t>
            </a:r>
            <a:r>
              <a:rPr sz="600" spc="5" dirty="0">
                <a:latin typeface="SimSun"/>
                <a:cs typeface="SimSun"/>
              </a:rPr>
              <a:t> </a:t>
            </a:r>
            <a:r>
              <a:rPr sz="600" spc="15" dirty="0">
                <a:latin typeface="SimSun"/>
                <a:cs typeface="SimSun"/>
              </a:rPr>
              <a:t>-</a:t>
            </a:r>
            <a:r>
              <a:rPr sz="600" spc="10" dirty="0">
                <a:latin typeface="SimSun"/>
                <a:cs typeface="SimSun"/>
              </a:rPr>
              <a:t> </a:t>
            </a:r>
            <a:r>
              <a:rPr sz="600" spc="15" dirty="0">
                <a:latin typeface="SimSun"/>
                <a:cs typeface="SimSun"/>
              </a:rPr>
              <a:t>Enter</a:t>
            </a:r>
            <a:r>
              <a:rPr sz="600" spc="10" dirty="0">
                <a:latin typeface="SimSun"/>
                <a:cs typeface="SimSun"/>
              </a:rPr>
              <a:t> </a:t>
            </a:r>
            <a:r>
              <a:rPr sz="600" spc="15" dirty="0">
                <a:latin typeface="SimSun"/>
                <a:cs typeface="SimSun"/>
              </a:rPr>
              <a:t>PEM</a:t>
            </a:r>
            <a:r>
              <a:rPr sz="600" spc="10" dirty="0">
                <a:latin typeface="SimSun"/>
                <a:cs typeface="SimSun"/>
              </a:rPr>
              <a:t> </a:t>
            </a:r>
            <a:r>
              <a:rPr sz="600" spc="15" dirty="0">
                <a:latin typeface="SimSun"/>
                <a:cs typeface="SimSun"/>
              </a:rPr>
              <a:t>pass</a:t>
            </a:r>
            <a:r>
              <a:rPr sz="600" spc="10" dirty="0">
                <a:latin typeface="SimSun"/>
                <a:cs typeface="SimSun"/>
              </a:rPr>
              <a:t> </a:t>
            </a:r>
            <a:r>
              <a:rPr sz="600" spc="15" dirty="0">
                <a:latin typeface="SimSun"/>
                <a:cs typeface="SimSun"/>
              </a:rPr>
              <a:t>phrase:</a:t>
            </a:r>
            <a:endParaRPr sz="600">
              <a:latin typeface="SimSun"/>
              <a:cs typeface="SimSun"/>
            </a:endParaRPr>
          </a:p>
          <a:p>
            <a:pPr marL="35560">
              <a:lnSpc>
                <a:spcPts val="695"/>
              </a:lnSpc>
            </a:pPr>
            <a:r>
              <a:rPr sz="600" spc="15" dirty="0">
                <a:latin typeface="SimSun"/>
                <a:cs typeface="SimSun"/>
              </a:rPr>
              <a:t>[...]</a:t>
            </a:r>
            <a:endParaRPr sz="600">
              <a:latin typeface="SimSun"/>
              <a:cs typeface="SimSun"/>
            </a:endParaRPr>
          </a:p>
          <a:p>
            <a:pPr marL="35560">
              <a:lnSpc>
                <a:spcPts val="695"/>
              </a:lnSpc>
            </a:pPr>
            <a:r>
              <a:rPr sz="600" spc="15" dirty="0">
                <a:latin typeface="SimSun"/>
                <a:cs typeface="SimSun"/>
              </a:rPr>
              <a:t>Country</a:t>
            </a:r>
            <a:r>
              <a:rPr sz="600" spc="5" dirty="0">
                <a:latin typeface="SimSun"/>
                <a:cs typeface="SimSun"/>
              </a:rPr>
              <a:t> </a:t>
            </a:r>
            <a:r>
              <a:rPr sz="600" spc="15" dirty="0">
                <a:latin typeface="SimSun"/>
                <a:cs typeface="SimSun"/>
              </a:rPr>
              <a:t>Name</a:t>
            </a:r>
            <a:r>
              <a:rPr sz="600" spc="10" dirty="0">
                <a:latin typeface="SimSun"/>
                <a:cs typeface="SimSun"/>
              </a:rPr>
              <a:t> </a:t>
            </a:r>
            <a:r>
              <a:rPr sz="600" spc="15" dirty="0">
                <a:latin typeface="SimSun"/>
                <a:cs typeface="SimSun"/>
              </a:rPr>
              <a:t>(2</a:t>
            </a:r>
            <a:r>
              <a:rPr sz="600" spc="10" dirty="0">
                <a:latin typeface="SimSun"/>
                <a:cs typeface="SimSun"/>
              </a:rPr>
              <a:t> </a:t>
            </a:r>
            <a:r>
              <a:rPr sz="600" spc="15" dirty="0">
                <a:latin typeface="SimSun"/>
                <a:cs typeface="SimSun"/>
              </a:rPr>
              <a:t>letter</a:t>
            </a:r>
            <a:r>
              <a:rPr sz="600" spc="10" dirty="0">
                <a:latin typeface="SimSun"/>
                <a:cs typeface="SimSun"/>
              </a:rPr>
              <a:t> </a:t>
            </a:r>
            <a:r>
              <a:rPr sz="600" spc="15" dirty="0">
                <a:latin typeface="SimSun"/>
                <a:cs typeface="SimSun"/>
              </a:rPr>
              <a:t>code)</a:t>
            </a:r>
            <a:r>
              <a:rPr sz="600" spc="10" dirty="0">
                <a:latin typeface="SimSun"/>
                <a:cs typeface="SimSun"/>
              </a:rPr>
              <a:t> </a:t>
            </a:r>
            <a:r>
              <a:rPr sz="600" spc="15" dirty="0">
                <a:latin typeface="SimSun"/>
                <a:cs typeface="SimSun"/>
              </a:rPr>
              <a:t>[AU]:</a:t>
            </a:r>
            <a:endParaRPr sz="600">
              <a:latin typeface="SimSun"/>
              <a:cs typeface="SimSun"/>
            </a:endParaRPr>
          </a:p>
          <a:p>
            <a:pPr marL="35560" marR="836294">
              <a:lnSpc>
                <a:spcPts val="700"/>
              </a:lnSpc>
              <a:spcBef>
                <a:spcPts val="30"/>
              </a:spcBef>
            </a:pPr>
            <a:r>
              <a:rPr sz="600" spc="15" dirty="0">
                <a:latin typeface="SimSun"/>
                <a:cs typeface="SimSun"/>
              </a:rPr>
              <a:t>State or Province Name (full name) [Some-State]: </a:t>
            </a:r>
            <a:r>
              <a:rPr sz="600" spc="-285" dirty="0">
                <a:latin typeface="SimSun"/>
                <a:cs typeface="SimSun"/>
              </a:rPr>
              <a:t> </a:t>
            </a:r>
            <a:r>
              <a:rPr sz="600" spc="15" dirty="0">
                <a:latin typeface="SimSun"/>
                <a:cs typeface="SimSun"/>
              </a:rPr>
              <a:t>[...]</a:t>
            </a:r>
            <a:endParaRPr sz="600">
              <a:latin typeface="SimSun"/>
              <a:cs typeface="SimSun"/>
            </a:endParaRPr>
          </a:p>
          <a:p>
            <a:pPr marL="35560">
              <a:lnSpc>
                <a:spcPts val="665"/>
              </a:lnSpc>
            </a:pPr>
            <a:r>
              <a:rPr sz="600" spc="15" dirty="0">
                <a:latin typeface="SimSun"/>
                <a:cs typeface="SimSun"/>
              </a:rPr>
              <a:t>-----BEGIN</a:t>
            </a:r>
            <a:r>
              <a:rPr sz="600" spc="5" dirty="0">
                <a:latin typeface="SimSun"/>
                <a:cs typeface="SimSun"/>
              </a:rPr>
              <a:t> </a:t>
            </a:r>
            <a:r>
              <a:rPr sz="600" spc="15" dirty="0">
                <a:latin typeface="SimSun"/>
                <a:cs typeface="SimSun"/>
              </a:rPr>
              <a:t>CERTIFICATE</a:t>
            </a:r>
            <a:r>
              <a:rPr sz="600" spc="5" dirty="0">
                <a:latin typeface="SimSun"/>
                <a:cs typeface="SimSun"/>
              </a:rPr>
              <a:t> </a:t>
            </a:r>
            <a:r>
              <a:rPr sz="600" spc="15" dirty="0">
                <a:latin typeface="SimSun"/>
                <a:cs typeface="SimSun"/>
              </a:rPr>
              <a:t>REQUEST-----</a:t>
            </a:r>
            <a:endParaRPr sz="600">
              <a:latin typeface="SimSun"/>
              <a:cs typeface="SimSun"/>
            </a:endParaRPr>
          </a:p>
          <a:p>
            <a:pPr marL="35560">
              <a:lnSpc>
                <a:spcPts val="695"/>
              </a:lnSpc>
            </a:pPr>
            <a:r>
              <a:rPr sz="600" spc="15" dirty="0">
                <a:latin typeface="SimSun"/>
                <a:cs typeface="SimSun"/>
              </a:rPr>
              <a:t>MIH/MIGnAgEAMEUxCzAJBgNVBAYTAkFVMRMwEQYDVQQIDApTb21lLVN0YXRlMSEw</a:t>
            </a:r>
            <a:endParaRPr sz="600">
              <a:latin typeface="SimSun"/>
              <a:cs typeface="SimSun"/>
            </a:endParaRPr>
          </a:p>
          <a:p>
            <a:pPr marL="35560" marR="191135" algn="just">
              <a:lnSpc>
                <a:spcPts val="700"/>
              </a:lnSpc>
              <a:spcBef>
                <a:spcPts val="30"/>
              </a:spcBef>
            </a:pPr>
            <a:r>
              <a:rPr sz="600" spc="15" dirty="0">
                <a:latin typeface="SimSun"/>
                <a:cs typeface="SimSun"/>
              </a:rPr>
              <a:t>HwYDVQQKDBhJbnRlcm5ldCBXaWRnaXRzIFB0eSBMdGQwWTATBgcqhkjOPQIBBggq </a:t>
            </a:r>
            <a:r>
              <a:rPr sz="600" spc="-290" dirty="0">
                <a:latin typeface="SimSun"/>
                <a:cs typeface="SimSun"/>
              </a:rPr>
              <a:t> </a:t>
            </a:r>
            <a:r>
              <a:rPr sz="600" spc="15" dirty="0">
                <a:latin typeface="SimSun"/>
                <a:cs typeface="SimSun"/>
              </a:rPr>
              <a:t>hkjOPQMBBwNCAAStLsJ/rKbthNWCo01RF3O0ZvCVZK0yS60TmJ0o0lHl/PXWqLlD </a:t>
            </a:r>
            <a:r>
              <a:rPr sz="600" spc="-290" dirty="0">
                <a:latin typeface="SimSun"/>
                <a:cs typeface="SimSun"/>
              </a:rPr>
              <a:t> </a:t>
            </a:r>
            <a:r>
              <a:rPr sz="600" spc="15" dirty="0">
                <a:latin typeface="SimSun"/>
                <a:cs typeface="SimSun"/>
              </a:rPr>
              <a:t>fLNPTGEmuEVdD8IkcH7INzfkz3VEO0AYsbHZoAAwCgYIKoZIzj0EAwIDRwAwRAIg </a:t>
            </a:r>
            <a:r>
              <a:rPr sz="600" spc="-290" dirty="0">
                <a:latin typeface="SimSun"/>
                <a:cs typeface="SimSun"/>
              </a:rPr>
              <a:t> </a:t>
            </a:r>
            <a:r>
              <a:rPr sz="600" spc="15" dirty="0">
                <a:latin typeface="SimSun"/>
                <a:cs typeface="SimSun"/>
              </a:rPr>
              <a:t>ZzQRe1h42I6Olazt+qN2ymx20qe81kJraCEtAkBmp4ICIA6kAIL9wBnBlpk2+v73 </a:t>
            </a:r>
            <a:r>
              <a:rPr sz="600" spc="-290" dirty="0">
                <a:latin typeface="SimSun"/>
                <a:cs typeface="SimSun"/>
              </a:rPr>
              <a:t> </a:t>
            </a:r>
            <a:r>
              <a:rPr sz="600" spc="15" dirty="0">
                <a:latin typeface="SimSun"/>
                <a:cs typeface="SimSun"/>
              </a:rPr>
              <a:t>L1cN0E9k+eFszl89yVJSaazG</a:t>
            </a:r>
            <a:endParaRPr sz="600">
              <a:latin typeface="SimSun"/>
              <a:cs typeface="SimSun"/>
            </a:endParaRPr>
          </a:p>
          <a:p>
            <a:pPr marL="35560" algn="just">
              <a:lnSpc>
                <a:spcPts val="665"/>
              </a:lnSpc>
            </a:pPr>
            <a:r>
              <a:rPr sz="600" spc="15" dirty="0">
                <a:latin typeface="SimSun"/>
                <a:cs typeface="SimSun"/>
              </a:rPr>
              <a:t>-----END</a:t>
            </a:r>
            <a:r>
              <a:rPr sz="600" spc="5" dirty="0">
                <a:latin typeface="SimSun"/>
                <a:cs typeface="SimSun"/>
              </a:rPr>
              <a:t> </a:t>
            </a:r>
            <a:r>
              <a:rPr sz="600" spc="15" dirty="0">
                <a:latin typeface="SimSun"/>
                <a:cs typeface="SimSun"/>
              </a:rPr>
              <a:t>CERTIFICATE</a:t>
            </a:r>
            <a:r>
              <a:rPr sz="600" spc="5" dirty="0">
                <a:latin typeface="SimSun"/>
                <a:cs typeface="SimSun"/>
              </a:rPr>
              <a:t> </a:t>
            </a:r>
            <a:r>
              <a:rPr sz="600" spc="15" dirty="0">
                <a:latin typeface="SimSun"/>
                <a:cs typeface="SimSun"/>
              </a:rPr>
              <a:t>REQUEST-----</a:t>
            </a:r>
            <a:endParaRPr sz="600">
              <a:latin typeface="SimSun"/>
              <a:cs typeface="SimSun"/>
            </a:endParaRPr>
          </a:p>
        </p:txBody>
      </p:sp>
      <p:sp>
        <p:nvSpPr>
          <p:cNvPr id="8" name="object 8"/>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13/38</a:t>
            </a:r>
          </a:p>
        </p:txBody>
      </p:sp>
      <p:sp>
        <p:nvSpPr>
          <p:cNvPr id="5" name="object 5"/>
          <p:cNvSpPr txBox="1"/>
          <p:nvPr/>
        </p:nvSpPr>
        <p:spPr>
          <a:xfrm>
            <a:off x="3184093" y="1243353"/>
            <a:ext cx="1056640" cy="655955"/>
          </a:xfrm>
          <a:prstGeom prst="rect">
            <a:avLst/>
          </a:prstGeom>
        </p:spPr>
        <p:txBody>
          <a:bodyPr vert="horz" wrap="square" lIns="0" tIns="55244" rIns="0" bIns="0" rtlCol="0">
            <a:spAutoFit/>
          </a:bodyPr>
          <a:lstStyle/>
          <a:p>
            <a:pPr algn="ctr">
              <a:lnSpc>
                <a:spcPct val="100000"/>
              </a:lnSpc>
              <a:spcBef>
                <a:spcPts val="434"/>
              </a:spcBef>
            </a:pPr>
            <a:r>
              <a:rPr sz="1100" spc="-50" dirty="0">
                <a:latin typeface="Tahoma"/>
                <a:cs typeface="Tahoma"/>
              </a:rPr>
              <a:t>k</a:t>
            </a:r>
            <a:r>
              <a:rPr sz="1100" spc="-70" dirty="0">
                <a:latin typeface="Tahoma"/>
                <a:cs typeface="Tahoma"/>
              </a:rPr>
              <a:t>ey</a:t>
            </a:r>
            <a:r>
              <a:rPr sz="1100" spc="-105" dirty="0">
                <a:latin typeface="Tahoma"/>
                <a:cs typeface="Tahoma"/>
              </a:rPr>
              <a:t> </a:t>
            </a:r>
            <a:r>
              <a:rPr sz="1100" spc="45" dirty="0">
                <a:latin typeface="Tahoma"/>
                <a:cs typeface="Tahoma"/>
              </a:rPr>
              <a:t>+</a:t>
            </a:r>
            <a:r>
              <a:rPr sz="1100" spc="-105" dirty="0">
                <a:latin typeface="Tahoma"/>
                <a:cs typeface="Tahoma"/>
              </a:rPr>
              <a:t> </a:t>
            </a:r>
            <a:r>
              <a:rPr sz="1100" spc="-25" dirty="0">
                <a:latin typeface="Tahoma"/>
                <a:cs typeface="Tahoma"/>
              </a:rPr>
              <a:t>identi</a:t>
            </a:r>
            <a:r>
              <a:rPr sz="1100" spc="-50" dirty="0">
                <a:latin typeface="Tahoma"/>
                <a:cs typeface="Tahoma"/>
              </a:rPr>
              <a:t>t</a:t>
            </a:r>
            <a:r>
              <a:rPr sz="1100" spc="-45" dirty="0">
                <a:latin typeface="Tahoma"/>
                <a:cs typeface="Tahoma"/>
              </a:rPr>
              <a:t>y</a:t>
            </a:r>
            <a:endParaRPr sz="1100">
              <a:latin typeface="Tahoma"/>
              <a:cs typeface="Tahoma"/>
            </a:endParaRPr>
          </a:p>
          <a:p>
            <a:pPr algn="ctr">
              <a:lnSpc>
                <a:spcPct val="100000"/>
              </a:lnSpc>
              <a:spcBef>
                <a:spcPts val="334"/>
              </a:spcBef>
            </a:pPr>
            <a:r>
              <a:rPr sz="1100" spc="45" dirty="0">
                <a:latin typeface="Tahoma"/>
                <a:cs typeface="Tahoma"/>
              </a:rPr>
              <a:t>=</a:t>
            </a:r>
            <a:endParaRPr sz="1100">
              <a:latin typeface="Tahoma"/>
              <a:cs typeface="Tahoma"/>
            </a:endParaRPr>
          </a:p>
          <a:p>
            <a:pPr algn="ctr">
              <a:lnSpc>
                <a:spcPct val="100000"/>
              </a:lnSpc>
              <a:spcBef>
                <a:spcPts val="330"/>
              </a:spcBef>
            </a:pPr>
            <a:r>
              <a:rPr sz="1100" spc="-25" dirty="0">
                <a:solidFill>
                  <a:srgbClr val="0000FF"/>
                </a:solidFill>
                <a:latin typeface="Tahoma"/>
                <a:cs typeface="Tahoma"/>
              </a:rPr>
              <a:t>certificate</a:t>
            </a:r>
            <a:r>
              <a:rPr sz="1100" spc="-20" dirty="0">
                <a:solidFill>
                  <a:srgbClr val="0000FF"/>
                </a:solidFill>
                <a:latin typeface="Tahoma"/>
                <a:cs typeface="Tahoma"/>
              </a:rPr>
              <a:t> </a:t>
            </a:r>
            <a:r>
              <a:rPr sz="1100" spc="-60" dirty="0">
                <a:solidFill>
                  <a:srgbClr val="0000FF"/>
                </a:solidFill>
                <a:latin typeface="Tahoma"/>
                <a:cs typeface="Tahoma"/>
              </a:rPr>
              <a:t>request</a:t>
            </a:r>
            <a:endParaRPr sz="1100">
              <a:latin typeface="Tahoma"/>
              <a:cs typeface="Tahoma"/>
            </a:endParaRPr>
          </a:p>
        </p:txBody>
      </p:sp>
      <p:sp>
        <p:nvSpPr>
          <p:cNvPr id="6" name="object 6"/>
          <p:cNvSpPr txBox="1"/>
          <p:nvPr/>
        </p:nvSpPr>
        <p:spPr>
          <a:xfrm>
            <a:off x="124955" y="2361982"/>
            <a:ext cx="4342130" cy="349391"/>
          </a:xfrm>
          <a:prstGeom prst="rect">
            <a:avLst/>
          </a:prstGeom>
        </p:spPr>
        <p:txBody>
          <a:bodyPr vert="horz" wrap="square" lIns="0" tIns="6985" rIns="0" bIns="0" rtlCol="0">
            <a:spAutoFit/>
          </a:bodyPr>
          <a:lstStyle/>
          <a:p>
            <a:pPr marL="12700" marR="5080">
              <a:lnSpc>
                <a:spcPct val="102600"/>
              </a:lnSpc>
              <a:spcBef>
                <a:spcPts val="55"/>
              </a:spcBef>
            </a:pPr>
            <a:r>
              <a:rPr sz="1100" dirty="0">
                <a:cs typeface="Tahoma"/>
              </a:rPr>
              <a:t>Elliptic</a:t>
            </a:r>
            <a:r>
              <a:rPr sz="1100" spc="15" dirty="0">
                <a:cs typeface="Tahoma"/>
              </a:rPr>
              <a:t> </a:t>
            </a:r>
            <a:r>
              <a:rPr sz="1100" spc="-50" dirty="0">
                <a:cs typeface="Tahoma"/>
              </a:rPr>
              <a:t>curve</a:t>
            </a:r>
            <a:r>
              <a:rPr sz="1100" spc="20" dirty="0">
                <a:cs typeface="Tahoma"/>
              </a:rPr>
              <a:t> </a:t>
            </a:r>
            <a:r>
              <a:rPr sz="1100" spc="-65" dirty="0">
                <a:cs typeface="Tahoma"/>
              </a:rPr>
              <a:t>keys</a:t>
            </a:r>
            <a:r>
              <a:rPr sz="1100" spc="25" dirty="0">
                <a:cs typeface="Tahoma"/>
              </a:rPr>
              <a:t> </a:t>
            </a:r>
            <a:r>
              <a:rPr sz="1100" spc="-55" dirty="0">
                <a:cs typeface="Tahoma"/>
              </a:rPr>
              <a:t>and</a:t>
            </a:r>
            <a:r>
              <a:rPr sz="1100" spc="15" dirty="0">
                <a:cs typeface="Tahoma"/>
              </a:rPr>
              <a:t> </a:t>
            </a:r>
            <a:r>
              <a:rPr sz="1100" spc="-25" dirty="0">
                <a:cs typeface="Tahoma"/>
              </a:rPr>
              <a:t>certificate</a:t>
            </a:r>
            <a:r>
              <a:rPr sz="1100" spc="25" dirty="0">
                <a:cs typeface="Tahoma"/>
              </a:rPr>
              <a:t> </a:t>
            </a:r>
            <a:r>
              <a:rPr sz="1100" spc="-60" dirty="0">
                <a:cs typeface="Tahoma"/>
              </a:rPr>
              <a:t>requests</a:t>
            </a:r>
            <a:r>
              <a:rPr sz="1100" spc="20" dirty="0">
                <a:cs typeface="Tahoma"/>
              </a:rPr>
              <a:t> </a:t>
            </a:r>
            <a:r>
              <a:rPr sz="1100" spc="-75" dirty="0">
                <a:cs typeface="Tahoma"/>
              </a:rPr>
              <a:t>are</a:t>
            </a:r>
            <a:r>
              <a:rPr sz="1100" spc="20" dirty="0">
                <a:cs typeface="Tahoma"/>
              </a:rPr>
              <a:t> </a:t>
            </a:r>
            <a:r>
              <a:rPr sz="1100" spc="-50" dirty="0">
                <a:cs typeface="Tahoma"/>
              </a:rPr>
              <a:t>shorter</a:t>
            </a:r>
            <a:r>
              <a:rPr sz="1100" spc="20" dirty="0">
                <a:cs typeface="Tahoma"/>
              </a:rPr>
              <a:t> </a:t>
            </a:r>
            <a:r>
              <a:rPr sz="1100" spc="-35" dirty="0">
                <a:cs typeface="Tahoma"/>
              </a:rPr>
              <a:t>than</a:t>
            </a:r>
            <a:r>
              <a:rPr sz="1100" spc="20" dirty="0">
                <a:cs typeface="Tahoma"/>
              </a:rPr>
              <a:t> </a:t>
            </a:r>
            <a:r>
              <a:rPr sz="1100" spc="-45" dirty="0">
                <a:cs typeface="Tahoma"/>
              </a:rPr>
              <a:t>for</a:t>
            </a:r>
            <a:r>
              <a:rPr sz="1100" spc="15" dirty="0">
                <a:cs typeface="Tahoma"/>
              </a:rPr>
              <a:t> </a:t>
            </a:r>
            <a:r>
              <a:rPr sz="1100" spc="5" dirty="0">
                <a:cs typeface="Tahoma"/>
              </a:rPr>
              <a:t>RSA, </a:t>
            </a:r>
            <a:r>
              <a:rPr sz="1100" spc="10" dirty="0">
                <a:cs typeface="Tahoma"/>
              </a:rPr>
              <a:t> </a:t>
            </a:r>
            <a:r>
              <a:rPr sz="1100" spc="-60" dirty="0">
                <a:cs typeface="Tahoma"/>
              </a:rPr>
              <a:t>because</a:t>
            </a:r>
            <a:r>
              <a:rPr sz="1100" spc="20" dirty="0">
                <a:cs typeface="Tahoma"/>
              </a:rPr>
              <a:t> </a:t>
            </a:r>
            <a:r>
              <a:rPr sz="1100" spc="-40" dirty="0">
                <a:cs typeface="Tahoma"/>
              </a:rPr>
              <a:t>the</a:t>
            </a:r>
            <a:r>
              <a:rPr sz="1100" spc="15" dirty="0">
                <a:cs typeface="Tahoma"/>
              </a:rPr>
              <a:t> </a:t>
            </a:r>
            <a:r>
              <a:rPr sz="1100" spc="-10" dirty="0">
                <a:cs typeface="Tahoma"/>
              </a:rPr>
              <a:t>DLog</a:t>
            </a:r>
            <a:r>
              <a:rPr sz="1100" spc="20" dirty="0">
                <a:cs typeface="Tahoma"/>
              </a:rPr>
              <a:t> </a:t>
            </a:r>
            <a:r>
              <a:rPr sz="1100" spc="-55" dirty="0">
                <a:cs typeface="Tahoma"/>
              </a:rPr>
              <a:t>problem</a:t>
            </a:r>
            <a:r>
              <a:rPr sz="1100" spc="20" dirty="0">
                <a:cs typeface="Tahoma"/>
              </a:rPr>
              <a:t> </a:t>
            </a:r>
            <a:r>
              <a:rPr sz="1100" spc="-35" dirty="0">
                <a:cs typeface="Tahoma"/>
              </a:rPr>
              <a:t>is</a:t>
            </a:r>
            <a:r>
              <a:rPr sz="1100" spc="15" dirty="0">
                <a:cs typeface="Tahoma"/>
              </a:rPr>
              <a:t> </a:t>
            </a:r>
            <a:r>
              <a:rPr sz="1100" spc="-55" dirty="0">
                <a:cs typeface="Tahoma"/>
              </a:rPr>
              <a:t>very</a:t>
            </a:r>
            <a:r>
              <a:rPr sz="1100" spc="20" dirty="0">
                <a:cs typeface="Tahoma"/>
              </a:rPr>
              <a:t> </a:t>
            </a:r>
            <a:r>
              <a:rPr sz="1100" spc="-55" dirty="0">
                <a:cs typeface="Tahoma"/>
              </a:rPr>
              <a:t>hard</a:t>
            </a:r>
            <a:r>
              <a:rPr sz="1100" spc="20" dirty="0">
                <a:cs typeface="Tahoma"/>
              </a:rPr>
              <a:t> </a:t>
            </a:r>
            <a:r>
              <a:rPr sz="1100" spc="-55" dirty="0">
                <a:cs typeface="Tahoma"/>
              </a:rPr>
              <a:t>on</a:t>
            </a:r>
            <a:r>
              <a:rPr sz="1100" spc="15" dirty="0">
                <a:cs typeface="Tahoma"/>
              </a:rPr>
              <a:t> </a:t>
            </a:r>
            <a:r>
              <a:rPr sz="1100" spc="-15" dirty="0">
                <a:cs typeface="Tahoma"/>
              </a:rPr>
              <a:t>elliptic</a:t>
            </a:r>
            <a:r>
              <a:rPr sz="1100" spc="20" dirty="0">
                <a:cs typeface="Tahoma"/>
              </a:rPr>
              <a:t> </a:t>
            </a:r>
            <a:r>
              <a:rPr sz="1100" spc="-50" dirty="0">
                <a:cs typeface="Tahoma"/>
              </a:rPr>
              <a:t>curves,</a:t>
            </a:r>
            <a:r>
              <a:rPr sz="1100" spc="15" dirty="0">
                <a:cs typeface="Tahoma"/>
              </a:rPr>
              <a:t> </a:t>
            </a:r>
            <a:r>
              <a:rPr sz="1100" spc="-55" dirty="0">
                <a:cs typeface="Tahoma"/>
              </a:rPr>
              <a:t>and</a:t>
            </a:r>
            <a:r>
              <a:rPr sz="1100" spc="20" dirty="0">
                <a:cs typeface="Tahoma"/>
              </a:rPr>
              <a:t> </a:t>
            </a:r>
            <a:r>
              <a:rPr sz="1100" spc="-30" dirty="0">
                <a:cs typeface="Tahoma"/>
              </a:rPr>
              <a:t>256-bit</a:t>
            </a:r>
            <a:r>
              <a:rPr sz="1100" spc="15" dirty="0">
                <a:cs typeface="Tahoma"/>
              </a:rPr>
              <a:t> </a:t>
            </a:r>
            <a:r>
              <a:rPr sz="1100" spc="-65" dirty="0">
                <a:cs typeface="Tahoma"/>
              </a:rPr>
              <a:t>keys </a:t>
            </a:r>
            <a:r>
              <a:rPr sz="1100" spc="-330" dirty="0">
                <a:cs typeface="Tahoma"/>
              </a:rPr>
              <a:t> </a:t>
            </a:r>
            <a:r>
              <a:rPr sz="1100" spc="-75" dirty="0">
                <a:cs typeface="Tahoma"/>
              </a:rPr>
              <a:t>are</a:t>
            </a:r>
            <a:r>
              <a:rPr sz="1100" spc="15" dirty="0">
                <a:cs typeface="Tahoma"/>
              </a:rPr>
              <a:t> </a:t>
            </a:r>
            <a:r>
              <a:rPr sz="1100" spc="-60" dirty="0">
                <a:cs typeface="Tahoma"/>
              </a:rPr>
              <a:t>safe</a:t>
            </a:r>
            <a:r>
              <a:rPr sz="1100" spc="15" dirty="0">
                <a:cs typeface="Tahoma"/>
              </a:rPr>
              <a:t> </a:t>
            </a:r>
            <a:r>
              <a:rPr sz="1100" spc="-60" dirty="0">
                <a:cs typeface="Tahoma"/>
              </a:rPr>
              <a:t>enough.</a:t>
            </a:r>
            <a:endParaRPr sz="1100" dirty="0">
              <a:cs typeface="Tahom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3428" y="58150"/>
            <a:ext cx="1460500" cy="244475"/>
          </a:xfrm>
          <a:prstGeom prst="rect">
            <a:avLst/>
          </a:prstGeom>
        </p:spPr>
        <p:txBody>
          <a:bodyPr vert="horz" wrap="square" lIns="0" tIns="17145" rIns="0" bIns="0" rtlCol="0">
            <a:spAutoFit/>
          </a:bodyPr>
          <a:lstStyle/>
          <a:p>
            <a:pPr marL="12700">
              <a:lnSpc>
                <a:spcPct val="100000"/>
              </a:lnSpc>
              <a:spcBef>
                <a:spcPts val="135"/>
              </a:spcBef>
            </a:pPr>
            <a:r>
              <a:rPr spc="-25" dirty="0"/>
              <a:t>Certificate</a:t>
            </a:r>
            <a:r>
              <a:rPr spc="-30" dirty="0"/>
              <a:t> </a:t>
            </a:r>
            <a:r>
              <a:rPr spc="-80" dirty="0"/>
              <a:t>Issuance</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54345" y="1678480"/>
            <a:ext cx="91134" cy="78819"/>
          </a:xfrm>
          <a:prstGeom prst="rect">
            <a:avLst/>
          </a:prstGeom>
        </p:spPr>
      </p:pic>
      <p:pic>
        <p:nvPicPr>
          <p:cNvPr id="5" name="object 5"/>
          <p:cNvPicPr/>
          <p:nvPr/>
        </p:nvPicPr>
        <p:blipFill>
          <a:blip r:embed="rId3" cstate="print"/>
          <a:stretch>
            <a:fillRect/>
          </a:stretch>
        </p:blipFill>
        <p:spPr>
          <a:xfrm>
            <a:off x="254345" y="1888513"/>
            <a:ext cx="91134" cy="78819"/>
          </a:xfrm>
          <a:prstGeom prst="rect">
            <a:avLst/>
          </a:prstGeom>
        </p:spPr>
      </p:pic>
      <p:pic>
        <p:nvPicPr>
          <p:cNvPr id="6" name="object 6"/>
          <p:cNvPicPr/>
          <p:nvPr/>
        </p:nvPicPr>
        <p:blipFill>
          <a:blip r:embed="rId4" cstate="print"/>
          <a:stretch>
            <a:fillRect/>
          </a:stretch>
        </p:blipFill>
        <p:spPr>
          <a:xfrm>
            <a:off x="254345" y="2098545"/>
            <a:ext cx="91134" cy="78819"/>
          </a:xfrm>
          <a:prstGeom prst="rect">
            <a:avLst/>
          </a:prstGeom>
        </p:spPr>
      </p:pic>
      <p:pic>
        <p:nvPicPr>
          <p:cNvPr id="7" name="object 7"/>
          <p:cNvPicPr/>
          <p:nvPr/>
        </p:nvPicPr>
        <p:blipFill>
          <a:blip r:embed="rId5" cstate="print"/>
          <a:stretch>
            <a:fillRect/>
          </a:stretch>
        </p:blipFill>
        <p:spPr>
          <a:xfrm>
            <a:off x="254345" y="2308578"/>
            <a:ext cx="91134" cy="78819"/>
          </a:xfrm>
          <a:prstGeom prst="rect">
            <a:avLst/>
          </a:prstGeom>
        </p:spPr>
      </p:pic>
      <p:pic>
        <p:nvPicPr>
          <p:cNvPr id="8" name="object 8"/>
          <p:cNvPicPr/>
          <p:nvPr/>
        </p:nvPicPr>
        <p:blipFill>
          <a:blip r:embed="rId6" cstate="print"/>
          <a:stretch>
            <a:fillRect/>
          </a:stretch>
        </p:blipFill>
        <p:spPr>
          <a:xfrm>
            <a:off x="254345" y="2518610"/>
            <a:ext cx="91134" cy="78819"/>
          </a:xfrm>
          <a:prstGeom prst="rect">
            <a:avLst/>
          </a:prstGeom>
        </p:spPr>
      </p:pic>
      <p:sp>
        <p:nvSpPr>
          <p:cNvPr id="9" name="object 9"/>
          <p:cNvSpPr txBox="1"/>
          <p:nvPr/>
        </p:nvSpPr>
        <p:spPr>
          <a:xfrm>
            <a:off x="124955" y="565376"/>
            <a:ext cx="4318635" cy="2392045"/>
          </a:xfrm>
          <a:prstGeom prst="rect">
            <a:avLst/>
          </a:prstGeom>
        </p:spPr>
        <p:txBody>
          <a:bodyPr vert="horz" wrap="square" lIns="0" tIns="80645" rIns="0" bIns="0" rtlCol="0">
            <a:spAutoFit/>
          </a:bodyPr>
          <a:lstStyle/>
          <a:p>
            <a:pPr marL="12700">
              <a:lnSpc>
                <a:spcPct val="100000"/>
              </a:lnSpc>
              <a:spcBef>
                <a:spcPts val="635"/>
              </a:spcBef>
            </a:pPr>
            <a:r>
              <a:rPr sz="1100" spc="-40" dirty="0">
                <a:cs typeface="Tahoma"/>
              </a:rPr>
              <a:t>Once</a:t>
            </a:r>
            <a:r>
              <a:rPr sz="1100" spc="15" dirty="0">
                <a:cs typeface="Tahoma"/>
              </a:rPr>
              <a:t> </a:t>
            </a:r>
            <a:r>
              <a:rPr sz="1100" spc="45" dirty="0">
                <a:cs typeface="Tahoma"/>
              </a:rPr>
              <a:t>CA</a:t>
            </a:r>
            <a:r>
              <a:rPr sz="1100" spc="20" dirty="0">
                <a:cs typeface="Tahoma"/>
              </a:rPr>
              <a:t> </a:t>
            </a:r>
            <a:r>
              <a:rPr sz="1100" spc="-35" dirty="0">
                <a:cs typeface="Tahoma"/>
              </a:rPr>
              <a:t>is</a:t>
            </a:r>
            <a:r>
              <a:rPr sz="1100" spc="15" dirty="0">
                <a:cs typeface="Tahoma"/>
              </a:rPr>
              <a:t> </a:t>
            </a:r>
            <a:r>
              <a:rPr sz="1100" spc="-45" dirty="0">
                <a:cs typeface="Tahoma"/>
              </a:rPr>
              <a:t>convinced</a:t>
            </a:r>
            <a:r>
              <a:rPr sz="1100" spc="20" dirty="0">
                <a:cs typeface="Tahoma"/>
              </a:rPr>
              <a:t> </a:t>
            </a:r>
            <a:r>
              <a:rPr sz="1100" spc="-15" dirty="0">
                <a:cs typeface="Tahoma"/>
              </a:rPr>
              <a:t>that</a:t>
            </a:r>
            <a:r>
              <a:rPr sz="1100" spc="15" dirty="0">
                <a:cs typeface="Tahoma"/>
              </a:rPr>
              <a:t> </a:t>
            </a:r>
            <a:r>
              <a:rPr sz="1100" i="1" spc="5" dirty="0">
                <a:cs typeface="Trebuchet MS"/>
              </a:rPr>
              <a:t>pk</a:t>
            </a:r>
            <a:r>
              <a:rPr sz="1100" i="1" spc="95" dirty="0">
                <a:cs typeface="Trebuchet MS"/>
              </a:rPr>
              <a:t> </a:t>
            </a:r>
            <a:r>
              <a:rPr sz="1100" spc="-50" dirty="0">
                <a:cs typeface="Tahoma"/>
              </a:rPr>
              <a:t>belongs</a:t>
            </a:r>
            <a:r>
              <a:rPr sz="1100" spc="25" dirty="0">
                <a:cs typeface="Tahoma"/>
              </a:rPr>
              <a:t> </a:t>
            </a:r>
            <a:r>
              <a:rPr sz="1100" spc="-15" dirty="0">
                <a:cs typeface="Tahoma"/>
              </a:rPr>
              <a:t>to</a:t>
            </a:r>
            <a:r>
              <a:rPr sz="1100" spc="15" dirty="0">
                <a:cs typeface="Tahoma"/>
              </a:rPr>
              <a:t> </a:t>
            </a:r>
            <a:r>
              <a:rPr sz="1100" i="1" spc="10" dirty="0">
                <a:cs typeface="Arial"/>
              </a:rPr>
              <a:t>B</a:t>
            </a:r>
            <a:r>
              <a:rPr sz="1100" spc="10" dirty="0">
                <a:cs typeface="Tahoma"/>
              </a:rPr>
              <a:t>,</a:t>
            </a:r>
            <a:r>
              <a:rPr sz="1100" spc="15" dirty="0">
                <a:cs typeface="Tahoma"/>
              </a:rPr>
              <a:t> it</a:t>
            </a:r>
            <a:r>
              <a:rPr sz="1100" spc="20" dirty="0">
                <a:cs typeface="Tahoma"/>
              </a:rPr>
              <a:t> </a:t>
            </a:r>
            <a:r>
              <a:rPr sz="1100" spc="-55" dirty="0">
                <a:cs typeface="Tahoma"/>
              </a:rPr>
              <a:t>forms</a:t>
            </a:r>
            <a:r>
              <a:rPr sz="1100" spc="15" dirty="0">
                <a:cs typeface="Tahoma"/>
              </a:rPr>
              <a:t> </a:t>
            </a:r>
            <a:r>
              <a:rPr sz="1100" spc="-55" dirty="0">
                <a:cs typeface="Tahoma"/>
              </a:rPr>
              <a:t>a</a:t>
            </a:r>
            <a:r>
              <a:rPr sz="1100" spc="20" dirty="0">
                <a:cs typeface="Tahoma"/>
              </a:rPr>
              <a:t> </a:t>
            </a:r>
            <a:r>
              <a:rPr sz="1100" spc="-25" dirty="0">
                <a:cs typeface="Tahoma"/>
              </a:rPr>
              <a:t>certificate</a:t>
            </a:r>
            <a:endParaRPr sz="1100" dirty="0">
              <a:cs typeface="Tahoma"/>
            </a:endParaRPr>
          </a:p>
          <a:p>
            <a:pPr marL="39370" algn="ctr">
              <a:lnSpc>
                <a:spcPct val="100000"/>
              </a:lnSpc>
              <a:spcBef>
                <a:spcPts val="530"/>
              </a:spcBef>
            </a:pPr>
            <a:r>
              <a:rPr sz="1100" spc="60" dirty="0">
                <a:cs typeface="Times New Roman"/>
              </a:rPr>
              <a:t>CE</a:t>
            </a:r>
            <a:r>
              <a:rPr sz="1100" spc="-30" dirty="0">
                <a:cs typeface="Times New Roman"/>
              </a:rPr>
              <a:t>R</a:t>
            </a:r>
            <a:r>
              <a:rPr sz="1100" spc="110" dirty="0">
                <a:cs typeface="Times New Roman"/>
              </a:rPr>
              <a:t>T</a:t>
            </a:r>
            <a:r>
              <a:rPr sz="1100" spc="-105" dirty="0">
                <a:cs typeface="Tahoma"/>
              </a:rPr>
              <a:t>[</a:t>
            </a:r>
            <a:r>
              <a:rPr sz="1100" i="1" spc="50" dirty="0">
                <a:cs typeface="Arial"/>
              </a:rPr>
              <a:t>B</a:t>
            </a:r>
            <a:r>
              <a:rPr sz="1100" spc="-110" dirty="0">
                <a:cs typeface="Tahoma"/>
              </a:rPr>
              <a:t>]</a:t>
            </a:r>
            <a:r>
              <a:rPr sz="1100" spc="-45" dirty="0">
                <a:cs typeface="Tahoma"/>
              </a:rPr>
              <a:t> </a:t>
            </a:r>
            <a:r>
              <a:rPr sz="1100" spc="45" dirty="0">
                <a:cs typeface="Tahoma"/>
              </a:rPr>
              <a:t>=</a:t>
            </a:r>
            <a:r>
              <a:rPr sz="1100" spc="-45" dirty="0">
                <a:cs typeface="Tahoma"/>
              </a:rPr>
              <a:t> </a:t>
            </a:r>
            <a:r>
              <a:rPr sz="1100" spc="-5" dirty="0">
                <a:cs typeface="Tahoma"/>
              </a:rPr>
              <a:t>(</a:t>
            </a:r>
            <a:r>
              <a:rPr sz="1100" spc="60" dirty="0">
                <a:cs typeface="Times New Roman"/>
              </a:rPr>
              <a:t>CE</a:t>
            </a:r>
            <a:r>
              <a:rPr sz="1100" spc="-30" dirty="0">
                <a:cs typeface="Times New Roman"/>
              </a:rPr>
              <a:t>R</a:t>
            </a:r>
            <a:r>
              <a:rPr sz="1100" spc="70" dirty="0">
                <a:cs typeface="Times New Roman"/>
              </a:rPr>
              <a:t>T</a:t>
            </a:r>
            <a:r>
              <a:rPr sz="1100" spc="45" dirty="0">
                <a:cs typeface="Times New Roman"/>
              </a:rPr>
              <a:t>D</a:t>
            </a:r>
            <a:r>
              <a:rPr sz="1100" spc="-75" dirty="0">
                <a:cs typeface="Times New Roman"/>
              </a:rPr>
              <a:t>A</a:t>
            </a:r>
            <a:r>
              <a:rPr sz="1100" spc="20" dirty="0">
                <a:cs typeface="Times New Roman"/>
              </a:rPr>
              <a:t>T</a:t>
            </a:r>
            <a:r>
              <a:rPr sz="1100" spc="15" dirty="0">
                <a:cs typeface="Times New Roman"/>
              </a:rPr>
              <a:t>A</a:t>
            </a:r>
            <a:r>
              <a:rPr sz="1100" i="1" spc="-5" dirty="0">
                <a:cs typeface="Arial"/>
              </a:rPr>
              <a:t>,</a:t>
            </a:r>
            <a:r>
              <a:rPr sz="1100" i="1" spc="-125" dirty="0">
                <a:cs typeface="Arial"/>
              </a:rPr>
              <a:t> </a:t>
            </a:r>
            <a:r>
              <a:rPr sz="1100" i="1" spc="-10" dirty="0">
                <a:cs typeface="Arial"/>
              </a:rPr>
              <a:t>σ</a:t>
            </a:r>
            <a:r>
              <a:rPr sz="1100" spc="-5" dirty="0">
                <a:cs typeface="Tahoma"/>
              </a:rPr>
              <a:t>)</a:t>
            </a:r>
            <a:r>
              <a:rPr sz="1100" i="1" spc="-5" dirty="0">
                <a:cs typeface="Arial"/>
              </a:rPr>
              <a:t>,</a:t>
            </a:r>
            <a:endParaRPr sz="1100" dirty="0">
              <a:cs typeface="Arial"/>
            </a:endParaRPr>
          </a:p>
          <a:p>
            <a:pPr marL="12700" marR="5080">
              <a:lnSpc>
                <a:spcPct val="102699"/>
              </a:lnSpc>
              <a:spcBef>
                <a:spcPts val="500"/>
              </a:spcBef>
            </a:pPr>
            <a:r>
              <a:rPr sz="1100" spc="-70" dirty="0">
                <a:cs typeface="Tahoma"/>
              </a:rPr>
              <a:t>where</a:t>
            </a:r>
            <a:r>
              <a:rPr sz="1100" spc="15" dirty="0">
                <a:cs typeface="Tahoma"/>
              </a:rPr>
              <a:t> </a:t>
            </a:r>
            <a:r>
              <a:rPr sz="1100" i="1" spc="-45" dirty="0">
                <a:cs typeface="Arial"/>
              </a:rPr>
              <a:t>σ</a:t>
            </a:r>
            <a:r>
              <a:rPr sz="1100" i="1" spc="100" dirty="0">
                <a:cs typeface="Arial"/>
              </a:rPr>
              <a:t> </a:t>
            </a:r>
            <a:r>
              <a:rPr sz="1100" spc="-35" dirty="0">
                <a:cs typeface="Tahoma"/>
              </a:rPr>
              <a:t>is</a:t>
            </a:r>
            <a:r>
              <a:rPr sz="1100" spc="20" dirty="0">
                <a:cs typeface="Tahoma"/>
              </a:rPr>
              <a:t> </a:t>
            </a:r>
            <a:r>
              <a:rPr sz="1100" spc="-40" dirty="0">
                <a:cs typeface="Tahoma"/>
              </a:rPr>
              <a:t>the</a:t>
            </a:r>
            <a:r>
              <a:rPr sz="1100" spc="25" dirty="0">
                <a:cs typeface="Tahoma"/>
              </a:rPr>
              <a:t> </a:t>
            </a:r>
            <a:r>
              <a:rPr sz="1100" spc="20" dirty="0">
                <a:cs typeface="Tahoma"/>
              </a:rPr>
              <a:t>CA’s</a:t>
            </a:r>
            <a:r>
              <a:rPr sz="1100" spc="15" dirty="0">
                <a:cs typeface="Tahoma"/>
              </a:rPr>
              <a:t> </a:t>
            </a:r>
            <a:r>
              <a:rPr sz="1100" spc="-45" dirty="0">
                <a:cs typeface="Tahoma"/>
              </a:rPr>
              <a:t>signature</a:t>
            </a:r>
            <a:r>
              <a:rPr sz="1100" spc="20" dirty="0">
                <a:cs typeface="Tahoma"/>
              </a:rPr>
              <a:t> </a:t>
            </a:r>
            <a:r>
              <a:rPr sz="1100" spc="-55" dirty="0">
                <a:cs typeface="Tahoma"/>
              </a:rPr>
              <a:t>on</a:t>
            </a:r>
            <a:r>
              <a:rPr sz="1100" spc="20" dirty="0">
                <a:cs typeface="Tahoma"/>
              </a:rPr>
              <a:t> </a:t>
            </a:r>
            <a:r>
              <a:rPr sz="1100" spc="15" dirty="0">
                <a:cs typeface="Times New Roman"/>
              </a:rPr>
              <a:t>CERTDATA</a:t>
            </a:r>
            <a:r>
              <a:rPr sz="1100" spc="15" dirty="0">
                <a:cs typeface="Tahoma"/>
              </a:rPr>
              <a:t>,</a:t>
            </a:r>
            <a:r>
              <a:rPr sz="1100" spc="20" dirty="0">
                <a:cs typeface="Tahoma"/>
              </a:rPr>
              <a:t> </a:t>
            </a:r>
            <a:r>
              <a:rPr sz="1100" spc="-45" dirty="0">
                <a:cs typeface="Tahoma"/>
              </a:rPr>
              <a:t>computed</a:t>
            </a:r>
            <a:r>
              <a:rPr sz="1100" spc="20" dirty="0">
                <a:cs typeface="Tahoma"/>
              </a:rPr>
              <a:t> </a:t>
            </a:r>
            <a:r>
              <a:rPr sz="1100" spc="-60" dirty="0">
                <a:cs typeface="Tahoma"/>
              </a:rPr>
              <a:t>under</a:t>
            </a:r>
            <a:r>
              <a:rPr sz="1100" spc="25" dirty="0">
                <a:cs typeface="Tahoma"/>
              </a:rPr>
              <a:t> </a:t>
            </a:r>
            <a:r>
              <a:rPr sz="1100" spc="-40" dirty="0">
                <a:cs typeface="Tahoma"/>
              </a:rPr>
              <a:t>the</a:t>
            </a:r>
            <a:r>
              <a:rPr sz="1100" spc="20" dirty="0">
                <a:cs typeface="Tahoma"/>
              </a:rPr>
              <a:t> CA’s </a:t>
            </a:r>
            <a:r>
              <a:rPr sz="1100" spc="-330" dirty="0">
                <a:cs typeface="Tahoma"/>
              </a:rPr>
              <a:t> </a:t>
            </a:r>
            <a:r>
              <a:rPr sz="1100" spc="-50" dirty="0">
                <a:cs typeface="Tahoma"/>
              </a:rPr>
              <a:t>secret</a:t>
            </a:r>
            <a:r>
              <a:rPr sz="1100" spc="10" dirty="0">
                <a:cs typeface="Tahoma"/>
              </a:rPr>
              <a:t> </a:t>
            </a:r>
            <a:r>
              <a:rPr sz="1100" spc="-65" dirty="0">
                <a:cs typeface="Tahoma"/>
              </a:rPr>
              <a:t>key</a:t>
            </a:r>
            <a:r>
              <a:rPr sz="1100" spc="20" dirty="0">
                <a:cs typeface="Tahoma"/>
              </a:rPr>
              <a:t> </a:t>
            </a:r>
            <a:r>
              <a:rPr sz="1100" i="1" spc="-15" dirty="0">
                <a:cs typeface="Trebuchet MS"/>
              </a:rPr>
              <a:t>sk</a:t>
            </a:r>
            <a:r>
              <a:rPr sz="1100" spc="-15" dirty="0">
                <a:cs typeface="Tahoma"/>
              </a:rPr>
              <a:t>[</a:t>
            </a:r>
            <a:r>
              <a:rPr sz="1100" spc="-15" dirty="0">
                <a:cs typeface="Times New Roman"/>
              </a:rPr>
              <a:t>CA</a:t>
            </a:r>
            <a:r>
              <a:rPr sz="1100" spc="-15" dirty="0">
                <a:cs typeface="Tahoma"/>
              </a:rPr>
              <a:t>],</a:t>
            </a:r>
            <a:r>
              <a:rPr sz="1100" spc="15" dirty="0">
                <a:cs typeface="Tahoma"/>
              </a:rPr>
              <a:t> </a:t>
            </a:r>
            <a:r>
              <a:rPr sz="1100" spc="-55" dirty="0">
                <a:cs typeface="Tahoma"/>
              </a:rPr>
              <a:t>and</a:t>
            </a:r>
            <a:r>
              <a:rPr sz="1100" spc="20" dirty="0">
                <a:cs typeface="Tahoma"/>
              </a:rPr>
              <a:t> </a:t>
            </a:r>
            <a:r>
              <a:rPr sz="1100" spc="20" dirty="0">
                <a:cs typeface="Times New Roman"/>
              </a:rPr>
              <a:t>CERTDATA</a:t>
            </a:r>
            <a:r>
              <a:rPr sz="1100" spc="85" dirty="0">
                <a:cs typeface="Times New Roman"/>
              </a:rPr>
              <a:t> </a:t>
            </a:r>
            <a:r>
              <a:rPr sz="1100" spc="-40" dirty="0">
                <a:cs typeface="Tahoma"/>
              </a:rPr>
              <a:t>contains:</a:t>
            </a:r>
            <a:endParaRPr sz="1100" dirty="0">
              <a:cs typeface="Tahoma"/>
            </a:endParaRPr>
          </a:p>
          <a:p>
            <a:pPr marL="289560" marR="1360805">
              <a:lnSpc>
                <a:spcPct val="125299"/>
              </a:lnSpc>
              <a:spcBef>
                <a:spcPts val="894"/>
              </a:spcBef>
            </a:pPr>
            <a:r>
              <a:rPr sz="1100" i="1" spc="15" dirty="0">
                <a:cs typeface="Arial"/>
              </a:rPr>
              <a:t>B</a:t>
            </a:r>
            <a:r>
              <a:rPr sz="1100" spc="15" dirty="0">
                <a:cs typeface="Tahoma"/>
              </a:rPr>
              <a:t>’s </a:t>
            </a:r>
            <a:r>
              <a:rPr sz="1100" spc="-30" dirty="0">
                <a:cs typeface="Tahoma"/>
              </a:rPr>
              <a:t>public</a:t>
            </a:r>
            <a:r>
              <a:rPr sz="1100" spc="20" dirty="0">
                <a:cs typeface="Tahoma"/>
              </a:rPr>
              <a:t> </a:t>
            </a:r>
            <a:r>
              <a:rPr sz="1100" spc="-65" dirty="0">
                <a:cs typeface="Tahoma"/>
              </a:rPr>
              <a:t>key</a:t>
            </a:r>
            <a:r>
              <a:rPr sz="1100" spc="20" dirty="0">
                <a:cs typeface="Tahoma"/>
              </a:rPr>
              <a:t> </a:t>
            </a:r>
            <a:r>
              <a:rPr sz="1100" i="1" spc="15" dirty="0">
                <a:cs typeface="Trebuchet MS"/>
              </a:rPr>
              <a:t>pk</a:t>
            </a:r>
            <a:r>
              <a:rPr sz="1100" spc="15" dirty="0">
                <a:cs typeface="Tahoma"/>
              </a:rPr>
              <a:t>, </a:t>
            </a:r>
            <a:r>
              <a:rPr sz="1100" spc="-55" dirty="0">
                <a:cs typeface="Tahoma"/>
              </a:rPr>
              <a:t>and</a:t>
            </a:r>
            <a:r>
              <a:rPr sz="1100" spc="20" dirty="0">
                <a:cs typeface="Tahoma"/>
              </a:rPr>
              <a:t> </a:t>
            </a:r>
            <a:r>
              <a:rPr sz="1100" spc="-20" dirty="0">
                <a:cs typeface="Tahoma"/>
              </a:rPr>
              <a:t>its</a:t>
            </a:r>
            <a:r>
              <a:rPr sz="1100" spc="10" dirty="0">
                <a:cs typeface="Tahoma"/>
              </a:rPr>
              <a:t> </a:t>
            </a:r>
            <a:r>
              <a:rPr sz="1100" spc="-45" dirty="0">
                <a:cs typeface="Tahoma"/>
              </a:rPr>
              <a:t>type</a:t>
            </a:r>
            <a:r>
              <a:rPr sz="1100" spc="20" dirty="0">
                <a:cs typeface="Tahoma"/>
              </a:rPr>
              <a:t> </a:t>
            </a:r>
            <a:r>
              <a:rPr sz="1100" spc="5" dirty="0">
                <a:cs typeface="Tahoma"/>
              </a:rPr>
              <a:t>(RSA,</a:t>
            </a:r>
            <a:r>
              <a:rPr sz="1100" spc="20" dirty="0">
                <a:cs typeface="Tahoma"/>
              </a:rPr>
              <a:t> </a:t>
            </a:r>
            <a:r>
              <a:rPr sz="1100" spc="10" dirty="0">
                <a:cs typeface="Tahoma"/>
              </a:rPr>
              <a:t>EC,</a:t>
            </a:r>
            <a:r>
              <a:rPr sz="1100" spc="15" dirty="0">
                <a:cs typeface="Tahoma"/>
              </a:rPr>
              <a:t> </a:t>
            </a:r>
            <a:r>
              <a:rPr sz="1100" spc="-30" dirty="0">
                <a:cs typeface="Tahoma"/>
              </a:rPr>
              <a:t>...) </a:t>
            </a:r>
            <a:r>
              <a:rPr sz="1100" spc="-325" dirty="0">
                <a:cs typeface="Tahoma"/>
              </a:rPr>
              <a:t> </a:t>
            </a:r>
            <a:r>
              <a:rPr sz="1100" spc="-45" dirty="0">
                <a:cs typeface="Tahoma"/>
              </a:rPr>
              <a:t>Identity</a:t>
            </a:r>
            <a:r>
              <a:rPr sz="1100" spc="15" dirty="0">
                <a:cs typeface="Tahoma"/>
              </a:rPr>
              <a:t> </a:t>
            </a:r>
            <a:r>
              <a:rPr sz="1100" i="1" spc="-10" dirty="0">
                <a:cs typeface="Arial"/>
              </a:rPr>
              <a:t>B</a:t>
            </a:r>
            <a:r>
              <a:rPr sz="1100" i="1" spc="120" dirty="0">
                <a:cs typeface="Arial"/>
              </a:rPr>
              <a:t> </a:t>
            </a:r>
            <a:r>
              <a:rPr sz="1100" spc="-35" dirty="0">
                <a:cs typeface="Tahoma"/>
              </a:rPr>
              <a:t>of</a:t>
            </a:r>
            <a:r>
              <a:rPr sz="1100" spc="10" dirty="0">
                <a:cs typeface="Tahoma"/>
              </a:rPr>
              <a:t> </a:t>
            </a:r>
            <a:r>
              <a:rPr sz="1100" i="1" spc="-10" dirty="0">
                <a:cs typeface="Arial"/>
              </a:rPr>
              <a:t>B</a:t>
            </a:r>
            <a:endParaRPr sz="1100" dirty="0">
              <a:cs typeface="Arial"/>
            </a:endParaRPr>
          </a:p>
          <a:p>
            <a:pPr marL="289560">
              <a:lnSpc>
                <a:spcPct val="100000"/>
              </a:lnSpc>
              <a:spcBef>
                <a:spcPts val="335"/>
              </a:spcBef>
            </a:pPr>
            <a:r>
              <a:rPr sz="1100" spc="-45" dirty="0">
                <a:cs typeface="Tahoma"/>
              </a:rPr>
              <a:t>Name</a:t>
            </a:r>
            <a:r>
              <a:rPr sz="1100" spc="-15" dirty="0">
                <a:cs typeface="Tahoma"/>
              </a:rPr>
              <a:t> </a:t>
            </a:r>
            <a:r>
              <a:rPr sz="1100" spc="-35" dirty="0">
                <a:cs typeface="Tahoma"/>
              </a:rPr>
              <a:t>of</a:t>
            </a:r>
            <a:r>
              <a:rPr sz="1100" spc="-5" dirty="0">
                <a:cs typeface="Tahoma"/>
              </a:rPr>
              <a:t> </a:t>
            </a:r>
            <a:r>
              <a:rPr sz="1100" spc="45" dirty="0">
                <a:cs typeface="Tahoma"/>
              </a:rPr>
              <a:t>CA</a:t>
            </a:r>
            <a:endParaRPr sz="1100" dirty="0">
              <a:cs typeface="Tahoma"/>
            </a:endParaRPr>
          </a:p>
          <a:p>
            <a:pPr marL="289560">
              <a:lnSpc>
                <a:spcPct val="100000"/>
              </a:lnSpc>
              <a:spcBef>
                <a:spcPts val="334"/>
              </a:spcBef>
            </a:pPr>
            <a:r>
              <a:rPr sz="1100" spc="-20" dirty="0">
                <a:cs typeface="Tahoma"/>
              </a:rPr>
              <a:t>Expiry</a:t>
            </a:r>
            <a:r>
              <a:rPr sz="1100" spc="-5" dirty="0">
                <a:cs typeface="Tahoma"/>
              </a:rPr>
              <a:t> </a:t>
            </a:r>
            <a:r>
              <a:rPr sz="1100" spc="-50" dirty="0">
                <a:cs typeface="Tahoma"/>
              </a:rPr>
              <a:t>date</a:t>
            </a:r>
            <a:r>
              <a:rPr sz="1100" spc="5" dirty="0">
                <a:cs typeface="Tahoma"/>
              </a:rPr>
              <a:t> </a:t>
            </a:r>
            <a:r>
              <a:rPr sz="1100" spc="-35" dirty="0">
                <a:cs typeface="Tahoma"/>
              </a:rPr>
              <a:t>of</a:t>
            </a:r>
            <a:r>
              <a:rPr sz="1100" dirty="0">
                <a:cs typeface="Tahoma"/>
              </a:rPr>
              <a:t> </a:t>
            </a:r>
            <a:r>
              <a:rPr sz="1100" spc="-25" dirty="0">
                <a:cs typeface="Tahoma"/>
              </a:rPr>
              <a:t>certificate</a:t>
            </a:r>
            <a:endParaRPr sz="1100" dirty="0">
              <a:cs typeface="Tahoma"/>
            </a:endParaRPr>
          </a:p>
          <a:p>
            <a:pPr marL="289560">
              <a:lnSpc>
                <a:spcPct val="100000"/>
              </a:lnSpc>
              <a:spcBef>
                <a:spcPts val="330"/>
              </a:spcBef>
            </a:pPr>
            <a:r>
              <a:rPr sz="1100" spc="-35" dirty="0">
                <a:cs typeface="Tahoma"/>
              </a:rPr>
              <a:t>...</a:t>
            </a:r>
            <a:endParaRPr sz="1100" dirty="0">
              <a:cs typeface="Tahoma"/>
            </a:endParaRPr>
          </a:p>
          <a:p>
            <a:pPr marL="12700">
              <a:lnSpc>
                <a:spcPct val="100000"/>
              </a:lnSpc>
              <a:spcBef>
                <a:spcPts val="1230"/>
              </a:spcBef>
            </a:pPr>
            <a:r>
              <a:rPr sz="1100" spc="-20" dirty="0">
                <a:cs typeface="Tahoma"/>
              </a:rPr>
              <a:t>The</a:t>
            </a:r>
            <a:r>
              <a:rPr sz="1100" spc="5" dirty="0">
                <a:cs typeface="Tahoma"/>
              </a:rPr>
              <a:t> </a:t>
            </a:r>
            <a:r>
              <a:rPr sz="1100" spc="-25" dirty="0">
                <a:cs typeface="Tahoma"/>
              </a:rPr>
              <a:t>certificate</a:t>
            </a:r>
            <a:r>
              <a:rPr sz="1100" spc="10" dirty="0">
                <a:cs typeface="Tahoma"/>
              </a:rPr>
              <a:t> </a:t>
            </a:r>
            <a:r>
              <a:rPr sz="1100" spc="5" dirty="0">
                <a:cs typeface="Times New Roman"/>
              </a:rPr>
              <a:t>CERT</a:t>
            </a:r>
            <a:r>
              <a:rPr sz="1100" spc="5" dirty="0">
                <a:cs typeface="Tahoma"/>
              </a:rPr>
              <a:t>[</a:t>
            </a:r>
            <a:r>
              <a:rPr sz="1100" i="1" spc="5" dirty="0">
                <a:cs typeface="Arial"/>
              </a:rPr>
              <a:t>B</a:t>
            </a:r>
            <a:r>
              <a:rPr sz="1100" spc="5" dirty="0">
                <a:cs typeface="Tahoma"/>
              </a:rPr>
              <a:t>]</a:t>
            </a:r>
            <a:r>
              <a:rPr sz="1100" spc="10" dirty="0">
                <a:cs typeface="Tahoma"/>
              </a:rPr>
              <a:t> </a:t>
            </a:r>
            <a:r>
              <a:rPr sz="1100" spc="-35" dirty="0">
                <a:cs typeface="Tahoma"/>
              </a:rPr>
              <a:t>is</a:t>
            </a:r>
            <a:r>
              <a:rPr sz="1100" spc="10" dirty="0">
                <a:cs typeface="Tahoma"/>
              </a:rPr>
              <a:t> </a:t>
            </a:r>
            <a:r>
              <a:rPr sz="1100" spc="-50" dirty="0">
                <a:cs typeface="Tahoma"/>
              </a:rPr>
              <a:t>returned</a:t>
            </a:r>
            <a:r>
              <a:rPr sz="1100" spc="10" dirty="0">
                <a:cs typeface="Tahoma"/>
              </a:rPr>
              <a:t> </a:t>
            </a:r>
            <a:r>
              <a:rPr sz="1100" spc="-15" dirty="0">
                <a:cs typeface="Tahoma"/>
              </a:rPr>
              <a:t>to</a:t>
            </a:r>
            <a:r>
              <a:rPr sz="1100" spc="10" dirty="0">
                <a:cs typeface="Tahoma"/>
              </a:rPr>
              <a:t> </a:t>
            </a:r>
            <a:r>
              <a:rPr sz="1100" i="1" spc="10" dirty="0">
                <a:cs typeface="Arial"/>
              </a:rPr>
              <a:t>B</a:t>
            </a:r>
            <a:r>
              <a:rPr sz="1100" spc="10" dirty="0">
                <a:cs typeface="Tahoma"/>
              </a:rPr>
              <a:t>.</a:t>
            </a:r>
            <a:endParaRPr sz="1100" dirty="0">
              <a:cs typeface="Tahoma"/>
            </a:endParaRPr>
          </a:p>
        </p:txBody>
      </p:sp>
      <p:sp>
        <p:nvSpPr>
          <p:cNvPr id="11" name="object 11"/>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14/38</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2666" y="58150"/>
            <a:ext cx="1262380" cy="244475"/>
          </a:xfrm>
          <a:prstGeom prst="rect">
            <a:avLst/>
          </a:prstGeom>
        </p:spPr>
        <p:txBody>
          <a:bodyPr vert="horz" wrap="square" lIns="0" tIns="17145" rIns="0" bIns="0" rtlCol="0">
            <a:spAutoFit/>
          </a:bodyPr>
          <a:lstStyle/>
          <a:p>
            <a:pPr marL="12700">
              <a:lnSpc>
                <a:spcPct val="100000"/>
              </a:lnSpc>
              <a:spcBef>
                <a:spcPts val="135"/>
              </a:spcBef>
            </a:pPr>
            <a:r>
              <a:rPr spc="-25" dirty="0"/>
              <a:t>Certificate</a:t>
            </a:r>
            <a:r>
              <a:rPr spc="-35" dirty="0"/>
              <a:t> </a:t>
            </a:r>
            <a:r>
              <a:rPr spc="-80" dirty="0"/>
              <a:t>usage</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54345" y="1063101"/>
            <a:ext cx="91134" cy="78819"/>
          </a:xfrm>
          <a:prstGeom prst="rect">
            <a:avLst/>
          </a:prstGeom>
        </p:spPr>
      </p:pic>
      <p:pic>
        <p:nvPicPr>
          <p:cNvPr id="5" name="object 5"/>
          <p:cNvPicPr/>
          <p:nvPr/>
        </p:nvPicPr>
        <p:blipFill>
          <a:blip r:embed="rId3" cstate="print"/>
          <a:stretch>
            <a:fillRect/>
          </a:stretch>
        </p:blipFill>
        <p:spPr>
          <a:xfrm>
            <a:off x="254345" y="1273134"/>
            <a:ext cx="91134" cy="78819"/>
          </a:xfrm>
          <a:prstGeom prst="rect">
            <a:avLst/>
          </a:prstGeom>
        </p:spPr>
      </p:pic>
      <p:pic>
        <p:nvPicPr>
          <p:cNvPr id="6" name="object 6"/>
          <p:cNvPicPr/>
          <p:nvPr/>
        </p:nvPicPr>
        <p:blipFill>
          <a:blip r:embed="rId2" cstate="print"/>
          <a:stretch>
            <a:fillRect/>
          </a:stretch>
        </p:blipFill>
        <p:spPr>
          <a:xfrm>
            <a:off x="254345" y="1483167"/>
            <a:ext cx="91134" cy="78819"/>
          </a:xfrm>
          <a:prstGeom prst="rect">
            <a:avLst/>
          </a:prstGeom>
        </p:spPr>
      </p:pic>
      <p:pic>
        <p:nvPicPr>
          <p:cNvPr id="7" name="object 7"/>
          <p:cNvPicPr/>
          <p:nvPr/>
        </p:nvPicPr>
        <p:blipFill>
          <a:blip r:embed="rId4" cstate="print"/>
          <a:stretch>
            <a:fillRect/>
          </a:stretch>
        </p:blipFill>
        <p:spPr>
          <a:xfrm>
            <a:off x="254345" y="1693199"/>
            <a:ext cx="91134" cy="78819"/>
          </a:xfrm>
          <a:prstGeom prst="rect">
            <a:avLst/>
          </a:prstGeom>
        </p:spPr>
      </p:pic>
      <p:pic>
        <p:nvPicPr>
          <p:cNvPr id="8" name="object 8"/>
          <p:cNvPicPr/>
          <p:nvPr/>
        </p:nvPicPr>
        <p:blipFill>
          <a:blip r:embed="rId5" cstate="print"/>
          <a:stretch>
            <a:fillRect/>
          </a:stretch>
        </p:blipFill>
        <p:spPr>
          <a:xfrm>
            <a:off x="254345" y="1903232"/>
            <a:ext cx="91134" cy="78819"/>
          </a:xfrm>
          <a:prstGeom prst="rect">
            <a:avLst/>
          </a:prstGeom>
        </p:spPr>
      </p:pic>
      <p:pic>
        <p:nvPicPr>
          <p:cNvPr id="9" name="object 9"/>
          <p:cNvPicPr/>
          <p:nvPr/>
        </p:nvPicPr>
        <p:blipFill>
          <a:blip r:embed="rId6" cstate="print"/>
          <a:stretch>
            <a:fillRect/>
          </a:stretch>
        </p:blipFill>
        <p:spPr>
          <a:xfrm>
            <a:off x="254345" y="2113265"/>
            <a:ext cx="91134" cy="78819"/>
          </a:xfrm>
          <a:prstGeom prst="rect">
            <a:avLst/>
          </a:prstGeom>
        </p:spPr>
      </p:pic>
      <p:sp>
        <p:nvSpPr>
          <p:cNvPr id="10" name="object 10"/>
          <p:cNvSpPr txBox="1"/>
          <p:nvPr/>
        </p:nvSpPr>
        <p:spPr>
          <a:xfrm>
            <a:off x="74155" y="489761"/>
            <a:ext cx="4419600" cy="2692400"/>
          </a:xfrm>
          <a:prstGeom prst="rect">
            <a:avLst/>
          </a:prstGeom>
        </p:spPr>
        <p:txBody>
          <a:bodyPr vert="horz" wrap="square" lIns="0" tIns="11430" rIns="0" bIns="0" rtlCol="0">
            <a:spAutoFit/>
          </a:bodyPr>
          <a:lstStyle/>
          <a:p>
            <a:pPr marL="63500">
              <a:lnSpc>
                <a:spcPct val="100000"/>
              </a:lnSpc>
              <a:spcBef>
                <a:spcPts val="90"/>
              </a:spcBef>
            </a:pPr>
            <a:r>
              <a:rPr sz="1100" i="1" spc="-10" dirty="0">
                <a:cs typeface="Arial"/>
              </a:rPr>
              <a:t>B</a:t>
            </a:r>
            <a:r>
              <a:rPr sz="1100" i="1" spc="120" dirty="0">
                <a:cs typeface="Arial"/>
              </a:rPr>
              <a:t> </a:t>
            </a:r>
            <a:r>
              <a:rPr sz="1100" spc="-45" dirty="0">
                <a:cs typeface="Tahoma"/>
              </a:rPr>
              <a:t>can</a:t>
            </a:r>
            <a:r>
              <a:rPr sz="1100" spc="20" dirty="0">
                <a:cs typeface="Tahoma"/>
              </a:rPr>
              <a:t> </a:t>
            </a:r>
            <a:r>
              <a:rPr sz="1100" spc="-70" dirty="0">
                <a:cs typeface="Tahoma"/>
              </a:rPr>
              <a:t>send</a:t>
            </a:r>
            <a:r>
              <a:rPr sz="1100" spc="20" dirty="0">
                <a:cs typeface="Tahoma"/>
              </a:rPr>
              <a:t> </a:t>
            </a:r>
            <a:r>
              <a:rPr sz="1100" spc="5" dirty="0">
                <a:cs typeface="Times New Roman"/>
              </a:rPr>
              <a:t>CERT</a:t>
            </a:r>
            <a:r>
              <a:rPr sz="1100" spc="5" dirty="0">
                <a:cs typeface="Tahoma"/>
              </a:rPr>
              <a:t>[</a:t>
            </a:r>
            <a:r>
              <a:rPr sz="1100" i="1" spc="5" dirty="0">
                <a:cs typeface="Arial"/>
              </a:rPr>
              <a:t>B</a:t>
            </a:r>
            <a:r>
              <a:rPr sz="1100" spc="5" dirty="0">
                <a:cs typeface="Tahoma"/>
              </a:rPr>
              <a:t>]</a:t>
            </a:r>
            <a:r>
              <a:rPr sz="1100" spc="15" dirty="0">
                <a:cs typeface="Tahoma"/>
              </a:rPr>
              <a:t> </a:t>
            </a:r>
            <a:r>
              <a:rPr sz="1100" spc="-15" dirty="0">
                <a:cs typeface="Tahoma"/>
              </a:rPr>
              <a:t>to</a:t>
            </a:r>
            <a:r>
              <a:rPr sz="1100" spc="15" dirty="0">
                <a:cs typeface="Tahoma"/>
              </a:rPr>
              <a:t> </a:t>
            </a:r>
            <a:r>
              <a:rPr sz="1100" i="1" spc="-25" dirty="0">
                <a:cs typeface="Arial"/>
              </a:rPr>
              <a:t>A</a:t>
            </a:r>
            <a:r>
              <a:rPr sz="1100" spc="-25" dirty="0">
                <a:cs typeface="Tahoma"/>
              </a:rPr>
              <a:t>,</a:t>
            </a:r>
            <a:r>
              <a:rPr sz="1100" spc="20" dirty="0">
                <a:cs typeface="Tahoma"/>
              </a:rPr>
              <a:t> </a:t>
            </a:r>
            <a:r>
              <a:rPr sz="1100" spc="-60" dirty="0">
                <a:cs typeface="Tahoma"/>
              </a:rPr>
              <a:t>who</a:t>
            </a:r>
            <a:r>
              <a:rPr sz="1100" spc="20" dirty="0">
                <a:cs typeface="Tahoma"/>
              </a:rPr>
              <a:t> </a:t>
            </a:r>
            <a:r>
              <a:rPr sz="1100" spc="-35" dirty="0">
                <a:cs typeface="Tahoma"/>
              </a:rPr>
              <a:t>is</a:t>
            </a:r>
            <a:r>
              <a:rPr sz="1100" spc="20" dirty="0">
                <a:cs typeface="Tahoma"/>
              </a:rPr>
              <a:t> </a:t>
            </a:r>
            <a:r>
              <a:rPr sz="1100" spc="-70" dirty="0">
                <a:cs typeface="Tahoma"/>
              </a:rPr>
              <a:t>assumed</a:t>
            </a:r>
            <a:r>
              <a:rPr sz="1100" spc="15" dirty="0">
                <a:cs typeface="Tahoma"/>
              </a:rPr>
              <a:t> </a:t>
            </a:r>
            <a:r>
              <a:rPr sz="1100" spc="-15" dirty="0">
                <a:cs typeface="Tahoma"/>
              </a:rPr>
              <a:t>to</a:t>
            </a:r>
            <a:r>
              <a:rPr sz="1100" spc="20" dirty="0">
                <a:cs typeface="Tahoma"/>
              </a:rPr>
              <a:t> </a:t>
            </a:r>
            <a:r>
              <a:rPr sz="1100" spc="-65" dirty="0">
                <a:cs typeface="Tahoma"/>
              </a:rPr>
              <a:t>have</a:t>
            </a:r>
            <a:r>
              <a:rPr sz="1100" spc="20" dirty="0">
                <a:cs typeface="Tahoma"/>
              </a:rPr>
              <a:t> </a:t>
            </a:r>
            <a:r>
              <a:rPr sz="1100" spc="-40" dirty="0">
                <a:cs typeface="Tahoma"/>
              </a:rPr>
              <a:t>the</a:t>
            </a:r>
            <a:r>
              <a:rPr sz="1100" spc="15" dirty="0">
                <a:cs typeface="Tahoma"/>
              </a:rPr>
              <a:t> </a:t>
            </a:r>
            <a:r>
              <a:rPr sz="1100" spc="20" dirty="0">
                <a:cs typeface="Tahoma"/>
              </a:rPr>
              <a:t>CA’s </a:t>
            </a:r>
            <a:r>
              <a:rPr sz="1100" spc="-30" dirty="0">
                <a:cs typeface="Tahoma"/>
              </a:rPr>
              <a:t>public</a:t>
            </a:r>
            <a:r>
              <a:rPr sz="1100" spc="25" dirty="0">
                <a:cs typeface="Tahoma"/>
              </a:rPr>
              <a:t> </a:t>
            </a:r>
            <a:r>
              <a:rPr sz="1100" spc="-65" dirty="0">
                <a:cs typeface="Tahoma"/>
              </a:rPr>
              <a:t>key</a:t>
            </a:r>
            <a:endParaRPr sz="1100" dirty="0">
              <a:cs typeface="Tahoma"/>
            </a:endParaRPr>
          </a:p>
          <a:p>
            <a:pPr marL="63500">
              <a:lnSpc>
                <a:spcPct val="100000"/>
              </a:lnSpc>
              <a:spcBef>
                <a:spcPts val="35"/>
              </a:spcBef>
            </a:pPr>
            <a:r>
              <a:rPr sz="1100" i="1" spc="-15" dirty="0">
                <a:cs typeface="Trebuchet MS"/>
              </a:rPr>
              <a:t>pk</a:t>
            </a:r>
            <a:r>
              <a:rPr sz="1100" spc="-15" dirty="0">
                <a:cs typeface="Tahoma"/>
              </a:rPr>
              <a:t>[</a:t>
            </a:r>
            <a:r>
              <a:rPr sz="1100" spc="-15" dirty="0">
                <a:cs typeface="Times New Roman"/>
              </a:rPr>
              <a:t>CA</a:t>
            </a:r>
            <a:r>
              <a:rPr sz="1100" spc="-15" dirty="0">
                <a:cs typeface="Tahoma"/>
              </a:rPr>
              <a:t>],</a:t>
            </a:r>
            <a:r>
              <a:rPr sz="1100" spc="5" dirty="0">
                <a:cs typeface="Tahoma"/>
              </a:rPr>
              <a:t> </a:t>
            </a:r>
            <a:r>
              <a:rPr sz="1100" spc="-55" dirty="0">
                <a:cs typeface="Tahoma"/>
              </a:rPr>
              <a:t>and</a:t>
            </a:r>
            <a:r>
              <a:rPr sz="1100" spc="10" dirty="0">
                <a:cs typeface="Tahoma"/>
              </a:rPr>
              <a:t> </a:t>
            </a:r>
            <a:r>
              <a:rPr sz="1100" spc="-75" dirty="0">
                <a:cs typeface="Tahoma"/>
              </a:rPr>
              <a:t>now</a:t>
            </a:r>
            <a:r>
              <a:rPr sz="1100" spc="5" dirty="0">
                <a:cs typeface="Tahoma"/>
              </a:rPr>
              <a:t> </a:t>
            </a:r>
            <a:r>
              <a:rPr sz="1100" spc="-30" dirty="0">
                <a:cs typeface="Tahoma"/>
              </a:rPr>
              <a:t>will:</a:t>
            </a:r>
            <a:endParaRPr sz="1100" dirty="0">
              <a:cs typeface="Tahoma"/>
            </a:endParaRPr>
          </a:p>
          <a:p>
            <a:pPr marL="340360">
              <a:lnSpc>
                <a:spcPct val="100000"/>
              </a:lnSpc>
              <a:spcBef>
                <a:spcPts val="1230"/>
              </a:spcBef>
            </a:pPr>
            <a:r>
              <a:rPr sz="1100" spc="-50" dirty="0">
                <a:cs typeface="Tahoma"/>
              </a:rPr>
              <a:t>Parse</a:t>
            </a:r>
            <a:r>
              <a:rPr sz="1100" spc="20" dirty="0">
                <a:cs typeface="Tahoma"/>
              </a:rPr>
              <a:t> </a:t>
            </a:r>
            <a:r>
              <a:rPr sz="1100" spc="5" dirty="0">
                <a:cs typeface="Times New Roman"/>
              </a:rPr>
              <a:t>CERT</a:t>
            </a:r>
            <a:r>
              <a:rPr sz="1100" spc="5" dirty="0">
                <a:cs typeface="Tahoma"/>
              </a:rPr>
              <a:t>[</a:t>
            </a:r>
            <a:r>
              <a:rPr sz="1100" i="1" spc="5" dirty="0">
                <a:cs typeface="Arial"/>
              </a:rPr>
              <a:t>B</a:t>
            </a:r>
            <a:r>
              <a:rPr sz="1100" spc="5" dirty="0">
                <a:cs typeface="Tahoma"/>
              </a:rPr>
              <a:t>]</a:t>
            </a:r>
            <a:r>
              <a:rPr sz="1100" spc="20" dirty="0">
                <a:cs typeface="Tahoma"/>
              </a:rPr>
              <a:t> </a:t>
            </a:r>
            <a:r>
              <a:rPr sz="1100" spc="-70" dirty="0">
                <a:cs typeface="Tahoma"/>
              </a:rPr>
              <a:t>as</a:t>
            </a:r>
            <a:r>
              <a:rPr sz="1100" spc="20" dirty="0">
                <a:cs typeface="Tahoma"/>
              </a:rPr>
              <a:t> </a:t>
            </a:r>
            <a:r>
              <a:rPr sz="1100" spc="15" dirty="0">
                <a:cs typeface="Tahoma"/>
              </a:rPr>
              <a:t>(</a:t>
            </a:r>
            <a:r>
              <a:rPr sz="1100" spc="15" dirty="0">
                <a:cs typeface="Times New Roman"/>
              </a:rPr>
              <a:t>CERTDATA</a:t>
            </a:r>
            <a:r>
              <a:rPr sz="1100" i="1" spc="15" dirty="0">
                <a:cs typeface="Arial"/>
              </a:rPr>
              <a:t>,</a:t>
            </a:r>
            <a:r>
              <a:rPr sz="1100" i="1" spc="-125" dirty="0">
                <a:cs typeface="Arial"/>
              </a:rPr>
              <a:t> </a:t>
            </a:r>
            <a:r>
              <a:rPr sz="1100" i="1" spc="-5" dirty="0">
                <a:cs typeface="Arial"/>
              </a:rPr>
              <a:t>σ</a:t>
            </a:r>
            <a:r>
              <a:rPr sz="1100" spc="-5" dirty="0">
                <a:cs typeface="Tahoma"/>
              </a:rPr>
              <a:t>)</a:t>
            </a:r>
            <a:r>
              <a:rPr sz="1100" spc="-40" dirty="0">
                <a:cs typeface="Tahoma"/>
              </a:rPr>
              <a:t> </a:t>
            </a:r>
            <a:r>
              <a:rPr sz="1100" spc="165" dirty="0">
                <a:cs typeface="Cambria"/>
              </a:rPr>
              <a:t>←</a:t>
            </a:r>
            <a:r>
              <a:rPr sz="1100" spc="60" dirty="0">
                <a:cs typeface="Cambria"/>
              </a:rPr>
              <a:t> </a:t>
            </a:r>
            <a:r>
              <a:rPr sz="1100" spc="5" dirty="0">
                <a:cs typeface="Times New Roman"/>
              </a:rPr>
              <a:t>CERT</a:t>
            </a:r>
            <a:r>
              <a:rPr sz="1100" spc="5" dirty="0">
                <a:cs typeface="Tahoma"/>
              </a:rPr>
              <a:t>[</a:t>
            </a:r>
            <a:r>
              <a:rPr sz="1100" i="1" spc="5" dirty="0">
                <a:cs typeface="Arial"/>
              </a:rPr>
              <a:t>B</a:t>
            </a:r>
            <a:r>
              <a:rPr sz="1100" spc="5" dirty="0">
                <a:cs typeface="Tahoma"/>
              </a:rPr>
              <a:t>]</a:t>
            </a:r>
            <a:endParaRPr sz="1100" dirty="0">
              <a:cs typeface="Tahoma"/>
            </a:endParaRPr>
          </a:p>
          <a:p>
            <a:pPr marL="340360" marR="1523365">
              <a:lnSpc>
                <a:spcPct val="125299"/>
              </a:lnSpc>
            </a:pPr>
            <a:r>
              <a:rPr sz="1100" spc="-35" dirty="0">
                <a:cs typeface="Tahoma"/>
              </a:rPr>
              <a:t>Chec</a:t>
            </a:r>
            <a:r>
              <a:rPr sz="1100" spc="-30" dirty="0">
                <a:cs typeface="Tahoma"/>
              </a:rPr>
              <a:t>k</a:t>
            </a:r>
            <a:r>
              <a:rPr sz="1100" spc="15" dirty="0">
                <a:cs typeface="Tahoma"/>
              </a:rPr>
              <a:t> </a:t>
            </a:r>
            <a:r>
              <a:rPr sz="1100" spc="-15" dirty="0">
                <a:cs typeface="Tahoma"/>
              </a:rPr>
              <a:t>that</a:t>
            </a:r>
            <a:r>
              <a:rPr sz="1100" spc="20" dirty="0">
                <a:cs typeface="Tahoma"/>
              </a:rPr>
              <a:t> </a:t>
            </a:r>
            <a:r>
              <a:rPr sz="1100" spc="-5" dirty="0">
                <a:cs typeface="Cambria"/>
              </a:rPr>
              <a:t>V</a:t>
            </a:r>
            <a:r>
              <a:rPr sz="1200" i="1" spc="52" baseline="-13888" dirty="0">
                <a:cs typeface="Trebuchet MS"/>
              </a:rPr>
              <a:t>p</a:t>
            </a:r>
            <a:r>
              <a:rPr sz="1200" i="1" spc="112" baseline="-13888" dirty="0">
                <a:cs typeface="Trebuchet MS"/>
              </a:rPr>
              <a:t>k</a:t>
            </a:r>
            <a:r>
              <a:rPr sz="1200" spc="30" baseline="-13888" dirty="0">
                <a:cs typeface="Microsoft Sans Serif"/>
              </a:rPr>
              <a:t>[</a:t>
            </a:r>
            <a:r>
              <a:rPr sz="1200" spc="37" baseline="-13888" dirty="0">
                <a:cs typeface="Palatino Linotype"/>
              </a:rPr>
              <a:t>C</a:t>
            </a:r>
            <a:r>
              <a:rPr sz="1200" spc="30" baseline="-13888" dirty="0">
                <a:cs typeface="Palatino Linotype"/>
              </a:rPr>
              <a:t>A</a:t>
            </a:r>
            <a:r>
              <a:rPr sz="1200" spc="97" baseline="-13888" dirty="0">
                <a:cs typeface="Microsoft Sans Serif"/>
              </a:rPr>
              <a:t>]</a:t>
            </a:r>
            <a:r>
              <a:rPr sz="1100" spc="-5" dirty="0">
                <a:cs typeface="Tahoma"/>
              </a:rPr>
              <a:t>(</a:t>
            </a:r>
            <a:r>
              <a:rPr sz="1100" spc="60" dirty="0">
                <a:cs typeface="Times New Roman"/>
              </a:rPr>
              <a:t>CE</a:t>
            </a:r>
            <a:r>
              <a:rPr sz="1100" spc="-30" dirty="0">
                <a:cs typeface="Times New Roman"/>
              </a:rPr>
              <a:t>R</a:t>
            </a:r>
            <a:r>
              <a:rPr sz="1100" spc="70" dirty="0">
                <a:cs typeface="Times New Roman"/>
              </a:rPr>
              <a:t>T</a:t>
            </a:r>
            <a:r>
              <a:rPr sz="1100" spc="45" dirty="0">
                <a:cs typeface="Times New Roman"/>
              </a:rPr>
              <a:t>D</a:t>
            </a:r>
            <a:r>
              <a:rPr sz="1100" spc="-75" dirty="0">
                <a:cs typeface="Times New Roman"/>
              </a:rPr>
              <a:t>A</a:t>
            </a:r>
            <a:r>
              <a:rPr sz="1100" spc="20" dirty="0">
                <a:cs typeface="Times New Roman"/>
              </a:rPr>
              <a:t>T</a:t>
            </a:r>
            <a:r>
              <a:rPr sz="1100" spc="15" dirty="0">
                <a:cs typeface="Times New Roman"/>
              </a:rPr>
              <a:t>A</a:t>
            </a:r>
            <a:r>
              <a:rPr sz="1100" i="1" spc="-5" dirty="0">
                <a:cs typeface="Arial"/>
              </a:rPr>
              <a:t>,</a:t>
            </a:r>
            <a:r>
              <a:rPr sz="1100" i="1" spc="-125" dirty="0">
                <a:cs typeface="Arial"/>
              </a:rPr>
              <a:t> </a:t>
            </a:r>
            <a:r>
              <a:rPr sz="1100" i="1" spc="-10" dirty="0">
                <a:cs typeface="Arial"/>
              </a:rPr>
              <a:t>σ</a:t>
            </a:r>
            <a:r>
              <a:rPr sz="1100" dirty="0">
                <a:cs typeface="Tahoma"/>
              </a:rPr>
              <a:t>)</a:t>
            </a:r>
            <a:r>
              <a:rPr sz="1100" spc="-45" dirty="0">
                <a:cs typeface="Tahoma"/>
              </a:rPr>
              <a:t> </a:t>
            </a:r>
            <a:r>
              <a:rPr sz="1100" spc="45" dirty="0">
                <a:cs typeface="Tahoma"/>
              </a:rPr>
              <a:t>=</a:t>
            </a:r>
            <a:r>
              <a:rPr sz="1100" spc="-45" dirty="0">
                <a:cs typeface="Tahoma"/>
              </a:rPr>
              <a:t> </a:t>
            </a:r>
            <a:r>
              <a:rPr sz="1100" spc="-40" dirty="0">
                <a:cs typeface="Tahoma"/>
              </a:rPr>
              <a:t>1  </a:t>
            </a:r>
            <a:r>
              <a:rPr sz="1100" spc="-10" dirty="0">
                <a:cs typeface="Tahoma"/>
              </a:rPr>
              <a:t>Extract</a:t>
            </a:r>
            <a:r>
              <a:rPr sz="1100" spc="15" dirty="0">
                <a:cs typeface="Tahoma"/>
              </a:rPr>
              <a:t> (</a:t>
            </a:r>
            <a:r>
              <a:rPr sz="1100" i="1" spc="15" dirty="0">
                <a:cs typeface="Trebuchet MS"/>
              </a:rPr>
              <a:t>pk</a:t>
            </a:r>
            <a:r>
              <a:rPr sz="1100" i="1" spc="15" dirty="0">
                <a:cs typeface="Arial"/>
              </a:rPr>
              <a:t>,</a:t>
            </a:r>
            <a:r>
              <a:rPr sz="1100" i="1" spc="-125" dirty="0">
                <a:cs typeface="Arial"/>
              </a:rPr>
              <a:t> </a:t>
            </a:r>
            <a:r>
              <a:rPr sz="1100" i="1" spc="25" dirty="0">
                <a:cs typeface="Arial"/>
              </a:rPr>
              <a:t>B,</a:t>
            </a:r>
            <a:r>
              <a:rPr sz="1100" i="1" spc="-125" dirty="0">
                <a:cs typeface="Arial"/>
              </a:rPr>
              <a:t> </a:t>
            </a:r>
            <a:r>
              <a:rPr sz="1100" spc="20" dirty="0">
                <a:cs typeface="Times New Roman"/>
              </a:rPr>
              <a:t>expiry</a:t>
            </a:r>
            <a:r>
              <a:rPr sz="1100" i="1" spc="20" dirty="0">
                <a:cs typeface="Arial"/>
              </a:rPr>
              <a:t>,</a:t>
            </a:r>
            <a:r>
              <a:rPr sz="1100" i="1" spc="-125" dirty="0">
                <a:cs typeface="Arial"/>
              </a:rPr>
              <a:t> </a:t>
            </a:r>
            <a:r>
              <a:rPr sz="1100" i="1" spc="-5" dirty="0">
                <a:cs typeface="Arial"/>
              </a:rPr>
              <a:t>.</a:t>
            </a:r>
            <a:r>
              <a:rPr sz="1100" i="1" spc="-125" dirty="0">
                <a:cs typeface="Arial"/>
              </a:rPr>
              <a:t> </a:t>
            </a:r>
            <a:r>
              <a:rPr sz="1100" i="1" spc="-5" dirty="0">
                <a:cs typeface="Arial"/>
              </a:rPr>
              <a:t>.</a:t>
            </a:r>
            <a:r>
              <a:rPr sz="1100" i="1" spc="-125" dirty="0">
                <a:cs typeface="Arial"/>
              </a:rPr>
              <a:t> </a:t>
            </a:r>
            <a:r>
              <a:rPr sz="1100" i="1" spc="-5" dirty="0">
                <a:cs typeface="Arial"/>
              </a:rPr>
              <a:t>.</a:t>
            </a:r>
            <a:r>
              <a:rPr sz="1100" spc="-5" dirty="0">
                <a:cs typeface="Tahoma"/>
              </a:rPr>
              <a:t>)</a:t>
            </a:r>
            <a:r>
              <a:rPr sz="1100" spc="-45" dirty="0">
                <a:cs typeface="Tahoma"/>
              </a:rPr>
              <a:t> </a:t>
            </a:r>
            <a:r>
              <a:rPr sz="1100" spc="165" dirty="0">
                <a:cs typeface="Cambria"/>
              </a:rPr>
              <a:t>←</a:t>
            </a:r>
            <a:r>
              <a:rPr sz="1100" spc="60" dirty="0">
                <a:cs typeface="Cambria"/>
              </a:rPr>
              <a:t> </a:t>
            </a:r>
            <a:r>
              <a:rPr sz="1100" spc="20" dirty="0">
                <a:cs typeface="Times New Roman"/>
              </a:rPr>
              <a:t>CERTDATA </a:t>
            </a:r>
            <a:r>
              <a:rPr sz="1100" spc="-260" dirty="0">
                <a:cs typeface="Times New Roman"/>
              </a:rPr>
              <a:t> </a:t>
            </a:r>
            <a:r>
              <a:rPr sz="1100" spc="-35" dirty="0">
                <a:cs typeface="Tahoma"/>
              </a:rPr>
              <a:t>Check</a:t>
            </a:r>
            <a:r>
              <a:rPr sz="1100" spc="10" dirty="0">
                <a:cs typeface="Tahoma"/>
              </a:rPr>
              <a:t> </a:t>
            </a:r>
            <a:r>
              <a:rPr sz="1100" spc="-25" dirty="0">
                <a:cs typeface="Tahoma"/>
              </a:rPr>
              <a:t>certificate</a:t>
            </a:r>
            <a:r>
              <a:rPr sz="1100" spc="15" dirty="0">
                <a:cs typeface="Tahoma"/>
              </a:rPr>
              <a:t> </a:t>
            </a:r>
            <a:r>
              <a:rPr sz="1100" spc="-65" dirty="0">
                <a:cs typeface="Tahoma"/>
              </a:rPr>
              <a:t>has</a:t>
            </a:r>
            <a:r>
              <a:rPr sz="1100" spc="20" dirty="0">
                <a:cs typeface="Tahoma"/>
              </a:rPr>
              <a:t> </a:t>
            </a:r>
            <a:r>
              <a:rPr sz="1100" spc="-30" dirty="0">
                <a:cs typeface="Tahoma"/>
              </a:rPr>
              <a:t>not</a:t>
            </a:r>
            <a:r>
              <a:rPr sz="1100" spc="10" dirty="0">
                <a:cs typeface="Tahoma"/>
              </a:rPr>
              <a:t> </a:t>
            </a:r>
            <a:r>
              <a:rPr sz="1100" spc="-50" dirty="0">
                <a:cs typeface="Tahoma"/>
              </a:rPr>
              <a:t>expired</a:t>
            </a:r>
            <a:endParaRPr sz="1100" dirty="0">
              <a:cs typeface="Tahoma"/>
            </a:endParaRPr>
          </a:p>
          <a:p>
            <a:pPr marL="340360">
              <a:lnSpc>
                <a:spcPct val="100000"/>
              </a:lnSpc>
              <a:spcBef>
                <a:spcPts val="334"/>
              </a:spcBef>
            </a:pPr>
            <a:r>
              <a:rPr sz="1100" spc="-35" dirty="0">
                <a:cs typeface="Tahoma"/>
              </a:rPr>
              <a:t>Check</a:t>
            </a:r>
            <a:r>
              <a:rPr sz="1100" spc="10" dirty="0">
                <a:cs typeface="Tahoma"/>
              </a:rPr>
              <a:t> </a:t>
            </a:r>
            <a:r>
              <a:rPr sz="1100" spc="-15" dirty="0">
                <a:cs typeface="Tahoma"/>
              </a:rPr>
              <a:t>that</a:t>
            </a:r>
            <a:r>
              <a:rPr sz="1100" spc="15" dirty="0">
                <a:cs typeface="Tahoma"/>
              </a:rPr>
              <a:t> </a:t>
            </a:r>
            <a:r>
              <a:rPr sz="1100" i="1" spc="-10" dirty="0">
                <a:cs typeface="Arial"/>
              </a:rPr>
              <a:t>B</a:t>
            </a:r>
            <a:r>
              <a:rPr sz="1100" i="1" spc="110" dirty="0">
                <a:cs typeface="Arial"/>
              </a:rPr>
              <a:t> </a:t>
            </a:r>
            <a:r>
              <a:rPr sz="1100" spc="-35" dirty="0">
                <a:cs typeface="Tahoma"/>
              </a:rPr>
              <a:t>is</a:t>
            </a:r>
            <a:r>
              <a:rPr sz="1100" spc="10" dirty="0">
                <a:cs typeface="Tahoma"/>
              </a:rPr>
              <a:t> </a:t>
            </a:r>
            <a:r>
              <a:rPr sz="1100" spc="-40" dirty="0">
                <a:cs typeface="Tahoma"/>
              </a:rPr>
              <a:t>the</a:t>
            </a:r>
            <a:r>
              <a:rPr sz="1100" spc="15" dirty="0">
                <a:cs typeface="Tahoma"/>
              </a:rPr>
              <a:t> </a:t>
            </a:r>
            <a:r>
              <a:rPr sz="1100" spc="-60" dirty="0">
                <a:cs typeface="Tahoma"/>
              </a:rPr>
              <a:t>desired</a:t>
            </a:r>
            <a:r>
              <a:rPr sz="1100" spc="10" dirty="0">
                <a:cs typeface="Tahoma"/>
              </a:rPr>
              <a:t> </a:t>
            </a:r>
            <a:r>
              <a:rPr sz="1100" spc="-30" dirty="0">
                <a:cs typeface="Tahoma"/>
              </a:rPr>
              <a:t>identity</a:t>
            </a:r>
            <a:endParaRPr sz="1100" dirty="0">
              <a:cs typeface="Tahoma"/>
            </a:endParaRPr>
          </a:p>
          <a:p>
            <a:pPr marL="340360">
              <a:lnSpc>
                <a:spcPct val="100000"/>
              </a:lnSpc>
              <a:spcBef>
                <a:spcPts val="330"/>
              </a:spcBef>
            </a:pPr>
            <a:r>
              <a:rPr sz="1100" spc="-30" dirty="0">
                <a:cs typeface="Tahoma"/>
              </a:rPr>
              <a:t>.</a:t>
            </a:r>
            <a:r>
              <a:rPr sz="1100" spc="-165" dirty="0">
                <a:cs typeface="Tahoma"/>
              </a:rPr>
              <a:t> </a:t>
            </a:r>
            <a:r>
              <a:rPr sz="1100" spc="-30" dirty="0">
                <a:cs typeface="Tahoma"/>
              </a:rPr>
              <a:t>.</a:t>
            </a:r>
            <a:r>
              <a:rPr sz="1100" spc="-165" dirty="0">
                <a:cs typeface="Tahoma"/>
              </a:rPr>
              <a:t> </a:t>
            </a:r>
            <a:r>
              <a:rPr sz="1100" spc="-30" dirty="0">
                <a:cs typeface="Tahoma"/>
              </a:rPr>
              <a:t>.</a:t>
            </a:r>
            <a:endParaRPr sz="1100" dirty="0">
              <a:cs typeface="Tahoma"/>
            </a:endParaRPr>
          </a:p>
          <a:p>
            <a:pPr marL="63500">
              <a:lnSpc>
                <a:spcPct val="100000"/>
              </a:lnSpc>
              <a:spcBef>
                <a:spcPts val="635"/>
              </a:spcBef>
            </a:pPr>
            <a:r>
              <a:rPr sz="1100" spc="-65" dirty="0">
                <a:cs typeface="Tahoma"/>
              </a:rPr>
              <a:t>If</a:t>
            </a:r>
            <a:r>
              <a:rPr sz="1100" spc="10" dirty="0">
                <a:cs typeface="Tahoma"/>
              </a:rPr>
              <a:t> </a:t>
            </a:r>
            <a:r>
              <a:rPr sz="1100" spc="-15" dirty="0">
                <a:cs typeface="Tahoma"/>
              </a:rPr>
              <a:t>all</a:t>
            </a:r>
            <a:r>
              <a:rPr sz="1100" spc="10" dirty="0">
                <a:cs typeface="Tahoma"/>
              </a:rPr>
              <a:t> </a:t>
            </a:r>
            <a:r>
              <a:rPr sz="1100" spc="-35" dirty="0">
                <a:cs typeface="Tahoma"/>
              </a:rPr>
              <a:t>is</a:t>
            </a:r>
            <a:r>
              <a:rPr sz="1100" spc="10" dirty="0">
                <a:cs typeface="Tahoma"/>
              </a:rPr>
              <a:t> </a:t>
            </a:r>
            <a:r>
              <a:rPr sz="1100" spc="-45" dirty="0">
                <a:cs typeface="Tahoma"/>
              </a:rPr>
              <a:t>well,</a:t>
            </a:r>
            <a:r>
              <a:rPr sz="1100" spc="10" dirty="0">
                <a:cs typeface="Tahoma"/>
              </a:rPr>
              <a:t> </a:t>
            </a:r>
            <a:r>
              <a:rPr sz="1100" i="1" spc="-10" dirty="0">
                <a:cs typeface="Arial"/>
              </a:rPr>
              <a:t>A</a:t>
            </a:r>
            <a:r>
              <a:rPr sz="1100" i="1" spc="45" dirty="0">
                <a:cs typeface="Arial"/>
              </a:rPr>
              <a:t> </a:t>
            </a:r>
            <a:r>
              <a:rPr sz="1100" spc="-45" dirty="0">
                <a:cs typeface="Tahoma"/>
              </a:rPr>
              <a:t>accepts</a:t>
            </a:r>
            <a:r>
              <a:rPr sz="1100" spc="10" dirty="0">
                <a:cs typeface="Tahoma"/>
              </a:rPr>
              <a:t> </a:t>
            </a:r>
            <a:r>
              <a:rPr sz="1100" spc="-40" dirty="0">
                <a:cs typeface="Tahoma"/>
              </a:rPr>
              <a:t>the</a:t>
            </a:r>
            <a:r>
              <a:rPr sz="1100" spc="10" dirty="0">
                <a:cs typeface="Tahoma"/>
              </a:rPr>
              <a:t> </a:t>
            </a:r>
            <a:r>
              <a:rPr sz="1100" spc="-25" dirty="0">
                <a:cs typeface="Tahoma"/>
              </a:rPr>
              <a:t>certificate</a:t>
            </a:r>
            <a:r>
              <a:rPr sz="1100" spc="10" dirty="0">
                <a:cs typeface="Tahoma"/>
              </a:rPr>
              <a:t> </a:t>
            </a:r>
            <a:r>
              <a:rPr sz="1100" spc="-55" dirty="0">
                <a:cs typeface="Tahoma"/>
              </a:rPr>
              <a:t>and</a:t>
            </a:r>
            <a:r>
              <a:rPr sz="1100" spc="10" dirty="0">
                <a:cs typeface="Tahoma"/>
              </a:rPr>
              <a:t> </a:t>
            </a:r>
            <a:r>
              <a:rPr sz="1100" spc="-35" dirty="0">
                <a:cs typeface="Tahoma"/>
              </a:rPr>
              <a:t>is</a:t>
            </a:r>
            <a:r>
              <a:rPr sz="1100" spc="10" dirty="0">
                <a:cs typeface="Tahoma"/>
              </a:rPr>
              <a:t> </a:t>
            </a:r>
            <a:r>
              <a:rPr sz="1100" spc="-60" dirty="0">
                <a:cs typeface="Tahoma"/>
              </a:rPr>
              <a:t>ready</a:t>
            </a:r>
            <a:r>
              <a:rPr sz="1100" spc="10" dirty="0">
                <a:cs typeface="Tahoma"/>
              </a:rPr>
              <a:t> </a:t>
            </a:r>
            <a:r>
              <a:rPr sz="1100" spc="-15" dirty="0">
                <a:cs typeface="Tahoma"/>
              </a:rPr>
              <a:t>to</a:t>
            </a:r>
            <a:r>
              <a:rPr sz="1100" spc="10" dirty="0">
                <a:cs typeface="Tahoma"/>
              </a:rPr>
              <a:t> </a:t>
            </a:r>
            <a:r>
              <a:rPr sz="1100" spc="-80" dirty="0">
                <a:cs typeface="Tahoma"/>
              </a:rPr>
              <a:t>use</a:t>
            </a:r>
            <a:r>
              <a:rPr sz="1100" spc="15" dirty="0">
                <a:cs typeface="Tahoma"/>
              </a:rPr>
              <a:t> </a:t>
            </a:r>
            <a:r>
              <a:rPr sz="1100" spc="-40" dirty="0">
                <a:cs typeface="Tahoma"/>
              </a:rPr>
              <a:t>the</a:t>
            </a:r>
            <a:r>
              <a:rPr sz="1100" spc="10" dirty="0">
                <a:cs typeface="Tahoma"/>
              </a:rPr>
              <a:t> </a:t>
            </a:r>
            <a:r>
              <a:rPr sz="1100" spc="-30" dirty="0">
                <a:cs typeface="Tahoma"/>
              </a:rPr>
              <a:t>public</a:t>
            </a:r>
            <a:r>
              <a:rPr sz="1100" spc="10" dirty="0">
                <a:cs typeface="Tahoma"/>
              </a:rPr>
              <a:t> </a:t>
            </a:r>
            <a:r>
              <a:rPr sz="1100" spc="-65" dirty="0">
                <a:cs typeface="Tahoma"/>
              </a:rPr>
              <a:t>key</a:t>
            </a:r>
            <a:r>
              <a:rPr sz="1100" spc="15" dirty="0">
                <a:cs typeface="Tahoma"/>
              </a:rPr>
              <a:t> </a:t>
            </a:r>
            <a:r>
              <a:rPr sz="1100" i="1" spc="5" dirty="0">
                <a:cs typeface="Trebuchet MS"/>
              </a:rPr>
              <a:t>pk</a:t>
            </a:r>
            <a:endParaRPr sz="1100" dirty="0">
              <a:cs typeface="Trebuchet MS"/>
            </a:endParaRPr>
          </a:p>
          <a:p>
            <a:pPr marL="62865">
              <a:lnSpc>
                <a:spcPct val="100000"/>
              </a:lnSpc>
              <a:spcBef>
                <a:spcPts val="35"/>
              </a:spcBef>
            </a:pPr>
            <a:r>
              <a:rPr sz="1100" spc="-40" dirty="0">
                <a:cs typeface="Tahoma"/>
              </a:rPr>
              <a:t>therein.</a:t>
            </a:r>
            <a:endParaRPr sz="1100" dirty="0">
              <a:cs typeface="Tahoma"/>
            </a:endParaRPr>
          </a:p>
          <a:p>
            <a:pPr>
              <a:lnSpc>
                <a:spcPct val="100000"/>
              </a:lnSpc>
              <a:spcBef>
                <a:spcPts val="45"/>
              </a:spcBef>
            </a:pPr>
            <a:endParaRPr sz="1200" dirty="0">
              <a:cs typeface="Tahoma"/>
            </a:endParaRPr>
          </a:p>
          <a:p>
            <a:pPr marL="62865" marR="17780">
              <a:lnSpc>
                <a:spcPct val="102600"/>
              </a:lnSpc>
            </a:pPr>
            <a:r>
              <a:rPr sz="1100" b="1" spc="-30" dirty="0">
                <a:cs typeface="Arial"/>
              </a:rPr>
              <a:t>How</a:t>
            </a:r>
            <a:r>
              <a:rPr sz="1100" b="1" spc="95" dirty="0">
                <a:cs typeface="Arial"/>
              </a:rPr>
              <a:t> </a:t>
            </a:r>
            <a:r>
              <a:rPr sz="1100" b="1" spc="-80" dirty="0">
                <a:cs typeface="Arial"/>
              </a:rPr>
              <a:t>does</a:t>
            </a:r>
            <a:r>
              <a:rPr sz="1100" b="1" spc="95" dirty="0">
                <a:cs typeface="Arial"/>
              </a:rPr>
              <a:t> </a:t>
            </a:r>
            <a:r>
              <a:rPr sz="1100" i="1" spc="-10" dirty="0">
                <a:cs typeface="Arial"/>
              </a:rPr>
              <a:t>A</a:t>
            </a:r>
            <a:r>
              <a:rPr sz="1100" i="1" spc="95" dirty="0">
                <a:cs typeface="Arial"/>
              </a:rPr>
              <a:t> </a:t>
            </a:r>
            <a:r>
              <a:rPr sz="1100" b="1" spc="-20" dirty="0">
                <a:cs typeface="Arial"/>
              </a:rPr>
              <a:t>get</a:t>
            </a:r>
            <a:r>
              <a:rPr sz="1100" b="1" spc="95" dirty="0">
                <a:cs typeface="Arial"/>
              </a:rPr>
              <a:t> </a:t>
            </a:r>
            <a:r>
              <a:rPr sz="1100" i="1" spc="-25" dirty="0">
                <a:cs typeface="Trebuchet MS"/>
              </a:rPr>
              <a:t>pk</a:t>
            </a:r>
            <a:r>
              <a:rPr sz="1100" spc="-25" dirty="0">
                <a:cs typeface="Tahoma"/>
              </a:rPr>
              <a:t>[</a:t>
            </a:r>
            <a:r>
              <a:rPr sz="1100" spc="-25" dirty="0">
                <a:cs typeface="Times New Roman"/>
              </a:rPr>
              <a:t>CA</a:t>
            </a:r>
            <a:r>
              <a:rPr sz="1100" spc="-25" dirty="0">
                <a:cs typeface="Tahoma"/>
              </a:rPr>
              <a:t>]</a:t>
            </a:r>
            <a:r>
              <a:rPr sz="1100" b="1" spc="-25" dirty="0">
                <a:cs typeface="Arial"/>
              </a:rPr>
              <a:t>?</a:t>
            </a:r>
            <a:r>
              <a:rPr sz="1100" b="1" spc="180" dirty="0">
                <a:cs typeface="Arial"/>
              </a:rPr>
              <a:t> </a:t>
            </a:r>
            <a:r>
              <a:rPr sz="1100" spc="45" dirty="0">
                <a:cs typeface="Tahoma"/>
              </a:rPr>
              <a:t>CA</a:t>
            </a:r>
            <a:r>
              <a:rPr sz="1100" spc="20" dirty="0">
                <a:cs typeface="Tahoma"/>
              </a:rPr>
              <a:t> </a:t>
            </a:r>
            <a:r>
              <a:rPr sz="1100" spc="-30" dirty="0">
                <a:cs typeface="Tahoma"/>
              </a:rPr>
              <a:t>public</a:t>
            </a:r>
            <a:r>
              <a:rPr sz="1100" spc="25" dirty="0">
                <a:cs typeface="Tahoma"/>
              </a:rPr>
              <a:t> </a:t>
            </a:r>
            <a:r>
              <a:rPr sz="1100" spc="-70" dirty="0">
                <a:cs typeface="Tahoma"/>
              </a:rPr>
              <a:t>keys</a:t>
            </a:r>
            <a:r>
              <a:rPr sz="1100" spc="25" dirty="0">
                <a:cs typeface="Tahoma"/>
              </a:rPr>
              <a:t> </a:t>
            </a:r>
            <a:r>
              <a:rPr sz="1100" spc="-75" dirty="0">
                <a:cs typeface="Tahoma"/>
              </a:rPr>
              <a:t>are</a:t>
            </a:r>
            <a:r>
              <a:rPr sz="1100" spc="25" dirty="0">
                <a:cs typeface="Tahoma"/>
              </a:rPr>
              <a:t> </a:t>
            </a:r>
            <a:r>
              <a:rPr sz="1100" spc="-65" dirty="0">
                <a:cs typeface="Tahoma"/>
              </a:rPr>
              <a:t>embedded</a:t>
            </a:r>
            <a:r>
              <a:rPr sz="1100" spc="25" dirty="0">
                <a:cs typeface="Tahoma"/>
              </a:rPr>
              <a:t> </a:t>
            </a:r>
            <a:r>
              <a:rPr sz="1100" spc="-25" dirty="0">
                <a:cs typeface="Tahoma"/>
              </a:rPr>
              <a:t>in</a:t>
            </a:r>
            <a:r>
              <a:rPr sz="1100" spc="25" dirty="0">
                <a:cs typeface="Tahoma"/>
              </a:rPr>
              <a:t> </a:t>
            </a:r>
            <a:r>
              <a:rPr sz="1100" spc="-60" dirty="0">
                <a:cs typeface="Tahoma"/>
              </a:rPr>
              <a:t>software</a:t>
            </a:r>
            <a:r>
              <a:rPr sz="1100" spc="25" dirty="0">
                <a:cs typeface="Tahoma"/>
              </a:rPr>
              <a:t> </a:t>
            </a:r>
            <a:r>
              <a:rPr sz="1100" spc="-50" dirty="0">
                <a:cs typeface="Tahoma"/>
              </a:rPr>
              <a:t>such </a:t>
            </a:r>
            <a:r>
              <a:rPr sz="1100" spc="-330" dirty="0">
                <a:cs typeface="Tahoma"/>
              </a:rPr>
              <a:t> </a:t>
            </a:r>
            <a:r>
              <a:rPr sz="1100" spc="-70" dirty="0">
                <a:cs typeface="Tahoma"/>
              </a:rPr>
              <a:t>as</a:t>
            </a:r>
            <a:r>
              <a:rPr sz="1100" spc="15" dirty="0">
                <a:cs typeface="Tahoma"/>
              </a:rPr>
              <a:t> </a:t>
            </a:r>
            <a:r>
              <a:rPr sz="1100" spc="-50" dirty="0">
                <a:cs typeface="Tahoma"/>
              </a:rPr>
              <a:t>your</a:t>
            </a:r>
            <a:r>
              <a:rPr sz="1100" spc="15" dirty="0">
                <a:cs typeface="Tahoma"/>
              </a:rPr>
              <a:t> </a:t>
            </a:r>
            <a:r>
              <a:rPr sz="1100" spc="-65" dirty="0">
                <a:cs typeface="Tahoma"/>
              </a:rPr>
              <a:t>browser,</a:t>
            </a:r>
            <a:r>
              <a:rPr sz="1100" spc="20" dirty="0">
                <a:cs typeface="Tahoma"/>
              </a:rPr>
              <a:t> </a:t>
            </a:r>
            <a:r>
              <a:rPr sz="1100" spc="-50" dirty="0">
                <a:cs typeface="Tahoma"/>
              </a:rPr>
              <a:t>or,</a:t>
            </a:r>
            <a:r>
              <a:rPr sz="1100" spc="15" dirty="0">
                <a:cs typeface="Tahoma"/>
              </a:rPr>
              <a:t> </a:t>
            </a:r>
            <a:r>
              <a:rPr sz="1100" spc="-55" dirty="0">
                <a:cs typeface="Tahoma"/>
              </a:rPr>
              <a:t>on</a:t>
            </a:r>
            <a:r>
              <a:rPr sz="1100" spc="15" dirty="0">
                <a:cs typeface="Tahoma"/>
              </a:rPr>
              <a:t> </a:t>
            </a:r>
            <a:r>
              <a:rPr sz="1100" spc="-30" dirty="0">
                <a:cs typeface="Tahoma"/>
              </a:rPr>
              <a:t>Apple,</a:t>
            </a:r>
            <a:r>
              <a:rPr sz="1100" spc="20" dirty="0">
                <a:cs typeface="Tahoma"/>
              </a:rPr>
              <a:t> </a:t>
            </a:r>
            <a:r>
              <a:rPr sz="1100" spc="-25" dirty="0">
                <a:cs typeface="Tahoma"/>
              </a:rPr>
              <a:t>in</a:t>
            </a:r>
            <a:r>
              <a:rPr sz="1100" spc="15" dirty="0">
                <a:cs typeface="Tahoma"/>
              </a:rPr>
              <a:t> </a:t>
            </a:r>
            <a:r>
              <a:rPr sz="1100" spc="-40" dirty="0">
                <a:cs typeface="Tahoma"/>
              </a:rPr>
              <a:t>the</a:t>
            </a:r>
            <a:r>
              <a:rPr sz="1100" spc="15" dirty="0">
                <a:cs typeface="Tahoma"/>
              </a:rPr>
              <a:t> </a:t>
            </a:r>
            <a:r>
              <a:rPr sz="1100" spc="-45" dirty="0">
                <a:cs typeface="Tahoma"/>
              </a:rPr>
              <a:t>keychain.</a:t>
            </a:r>
            <a:endParaRPr sz="1100" dirty="0">
              <a:cs typeface="Tahoma"/>
            </a:endParaRPr>
          </a:p>
        </p:txBody>
      </p:sp>
      <p:sp>
        <p:nvSpPr>
          <p:cNvPr id="12" name="object 12"/>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15/38</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25129" y="58150"/>
            <a:ext cx="357505" cy="244475"/>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336633"/>
                </a:solidFill>
                <a:latin typeface="Tahoma"/>
                <a:cs typeface="Tahoma"/>
              </a:rPr>
              <a:t>Plan</a:t>
            </a:r>
            <a:endParaRPr sz="1400">
              <a:latin typeface="Tahoma"/>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323850" y="1158240"/>
            <a:ext cx="1856739" cy="572135"/>
          </a:xfrm>
          <a:prstGeom prst="rect">
            <a:avLst/>
          </a:prstGeom>
        </p:spPr>
        <p:txBody>
          <a:bodyPr vert="horz" wrap="square" lIns="0" tIns="11430" rIns="0" bIns="0" rtlCol="0">
            <a:spAutoFit/>
          </a:bodyPr>
          <a:lstStyle/>
          <a:p>
            <a:pPr marL="12700">
              <a:lnSpc>
                <a:spcPct val="100000"/>
              </a:lnSpc>
              <a:spcBef>
                <a:spcPts val="90"/>
              </a:spcBef>
            </a:pPr>
            <a:r>
              <a:rPr sz="1200" spc="-10" dirty="0">
                <a:solidFill>
                  <a:srgbClr val="8F5973"/>
                </a:solidFill>
                <a:cs typeface="Tahoma"/>
                <a:hlinkClick r:id="rId2" action="ppaction://hlinksldjump"/>
              </a:rPr>
              <a:t>Public</a:t>
            </a:r>
            <a:r>
              <a:rPr sz="1200" dirty="0">
                <a:solidFill>
                  <a:srgbClr val="8F5973"/>
                </a:solidFill>
                <a:cs typeface="Tahoma"/>
                <a:hlinkClick r:id="rId2" action="ppaction://hlinksldjump"/>
              </a:rPr>
              <a:t> </a:t>
            </a:r>
            <a:r>
              <a:rPr sz="1200" spc="-10" dirty="0">
                <a:solidFill>
                  <a:srgbClr val="8F5973"/>
                </a:solidFill>
                <a:cs typeface="Tahoma"/>
                <a:hlinkClick r:id="rId2" action="ppaction://hlinksldjump"/>
              </a:rPr>
              <a:t>Key</a:t>
            </a:r>
            <a:r>
              <a:rPr sz="1200" spc="10" dirty="0">
                <a:solidFill>
                  <a:srgbClr val="8F5973"/>
                </a:solidFill>
                <a:cs typeface="Tahoma"/>
                <a:hlinkClick r:id="rId2" action="ppaction://hlinksldjump"/>
              </a:rPr>
              <a:t> </a:t>
            </a:r>
            <a:r>
              <a:rPr sz="1200" spc="-45" dirty="0">
                <a:solidFill>
                  <a:srgbClr val="8F5973"/>
                </a:solidFill>
                <a:cs typeface="Tahoma"/>
                <a:hlinkClick r:id="rId2" action="ppaction://hlinksldjump"/>
              </a:rPr>
              <a:t>Infrastructure</a:t>
            </a:r>
            <a:r>
              <a:rPr sz="1200" spc="10" dirty="0">
                <a:solidFill>
                  <a:srgbClr val="8F5973"/>
                </a:solidFill>
                <a:cs typeface="Tahoma"/>
                <a:hlinkClick r:id="rId2" action="ppaction://hlinksldjump"/>
              </a:rPr>
              <a:t> </a:t>
            </a:r>
            <a:r>
              <a:rPr sz="1200" spc="15" dirty="0">
                <a:solidFill>
                  <a:srgbClr val="8F5973"/>
                </a:solidFill>
                <a:cs typeface="Tahoma"/>
                <a:hlinkClick r:id="rId2" action="ppaction://hlinksldjump"/>
              </a:rPr>
              <a:t>(PKI)</a:t>
            </a:r>
            <a:endParaRPr sz="1200" dirty="0">
              <a:cs typeface="Tahoma"/>
            </a:endParaRPr>
          </a:p>
          <a:p>
            <a:pPr>
              <a:lnSpc>
                <a:spcPct val="100000"/>
              </a:lnSpc>
              <a:spcBef>
                <a:spcPts val="40"/>
              </a:spcBef>
            </a:pPr>
            <a:endParaRPr sz="1200" dirty="0">
              <a:cs typeface="Tahoma"/>
            </a:endParaRPr>
          </a:p>
          <a:p>
            <a:pPr marL="12700">
              <a:lnSpc>
                <a:spcPct val="100000"/>
              </a:lnSpc>
            </a:pPr>
            <a:r>
              <a:rPr sz="1200" spc="-55" dirty="0">
                <a:solidFill>
                  <a:srgbClr val="B891A4"/>
                </a:solidFill>
                <a:cs typeface="Tahoma"/>
                <a:hlinkClick r:id="rId3" action="ppaction://hlinksldjump"/>
              </a:rPr>
              <a:t>Session</a:t>
            </a:r>
            <a:r>
              <a:rPr sz="1200" spc="-10" dirty="0">
                <a:solidFill>
                  <a:srgbClr val="B891A4"/>
                </a:solidFill>
                <a:cs typeface="Tahoma"/>
                <a:hlinkClick r:id="rId3" action="ppaction://hlinksldjump"/>
              </a:rPr>
              <a:t> </a:t>
            </a:r>
            <a:r>
              <a:rPr sz="1200" spc="-65" dirty="0">
                <a:solidFill>
                  <a:srgbClr val="B891A4"/>
                </a:solidFill>
                <a:cs typeface="Tahoma"/>
                <a:hlinkClick r:id="rId3" action="ppaction://hlinksldjump"/>
              </a:rPr>
              <a:t>key</a:t>
            </a:r>
            <a:r>
              <a:rPr sz="1200" dirty="0">
                <a:solidFill>
                  <a:srgbClr val="B891A4"/>
                </a:solidFill>
                <a:cs typeface="Tahoma"/>
                <a:hlinkClick r:id="rId3" action="ppaction://hlinksldjump"/>
              </a:rPr>
              <a:t> </a:t>
            </a:r>
            <a:r>
              <a:rPr sz="1200" spc="-60" dirty="0">
                <a:solidFill>
                  <a:srgbClr val="B891A4"/>
                </a:solidFill>
                <a:cs typeface="Tahoma"/>
                <a:hlinkClick r:id="rId3" action="ppaction://hlinksldjump"/>
              </a:rPr>
              <a:t>exchange</a:t>
            </a:r>
            <a:endParaRPr sz="1200" dirty="0">
              <a:cs typeface="Tahoma"/>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2110" y="58150"/>
            <a:ext cx="1623060" cy="244475"/>
          </a:xfrm>
          <a:prstGeom prst="rect">
            <a:avLst/>
          </a:prstGeom>
        </p:spPr>
        <p:txBody>
          <a:bodyPr vert="horz" wrap="square" lIns="0" tIns="17145" rIns="0" bIns="0" rtlCol="0">
            <a:spAutoFit/>
          </a:bodyPr>
          <a:lstStyle/>
          <a:p>
            <a:pPr marL="12700">
              <a:lnSpc>
                <a:spcPct val="100000"/>
              </a:lnSpc>
              <a:spcBef>
                <a:spcPts val="135"/>
              </a:spcBef>
            </a:pPr>
            <a:r>
              <a:rPr spc="-25" dirty="0"/>
              <a:t>Certificate</a:t>
            </a:r>
            <a:r>
              <a:rPr spc="-5" dirty="0"/>
              <a:t> </a:t>
            </a:r>
            <a:r>
              <a:rPr spc="-60" dirty="0"/>
              <a:t>hierarchies</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507352" y="625092"/>
            <a:ext cx="1492250" cy="1646555"/>
          </a:xfrm>
          <a:prstGeom prst="rect">
            <a:avLst/>
          </a:prstGeom>
        </p:spPr>
        <p:txBody>
          <a:bodyPr vert="horz" wrap="square" lIns="0" tIns="11430" rIns="0" bIns="0" rtlCol="0">
            <a:spAutoFit/>
          </a:bodyPr>
          <a:lstStyle/>
          <a:p>
            <a:pPr marL="570865">
              <a:lnSpc>
                <a:spcPct val="100000"/>
              </a:lnSpc>
              <a:spcBef>
                <a:spcPts val="90"/>
              </a:spcBef>
            </a:pPr>
            <a:r>
              <a:rPr sz="1100" spc="20" dirty="0">
                <a:latin typeface="Tahoma"/>
                <a:cs typeface="Tahoma"/>
              </a:rPr>
              <a:t>CA(USA)</a:t>
            </a:r>
            <a:endParaRPr sz="1100">
              <a:latin typeface="Tahoma"/>
              <a:cs typeface="Tahoma"/>
            </a:endParaRPr>
          </a:p>
          <a:p>
            <a:pPr marL="194310" marR="5080" indent="40640">
              <a:lnSpc>
                <a:spcPct val="214800"/>
              </a:lnSpc>
            </a:pPr>
            <a:r>
              <a:rPr sz="1100" spc="15" dirty="0">
                <a:latin typeface="Tahoma"/>
                <a:cs typeface="Tahoma"/>
              </a:rPr>
              <a:t>CA(Calif)</a:t>
            </a:r>
            <a:r>
              <a:rPr sz="1100" spc="20" dirty="0">
                <a:latin typeface="Tahoma"/>
                <a:cs typeface="Tahoma"/>
              </a:rPr>
              <a:t> </a:t>
            </a:r>
            <a:r>
              <a:rPr sz="1100" spc="-5" dirty="0">
                <a:latin typeface="Tahoma"/>
                <a:cs typeface="Tahoma"/>
              </a:rPr>
              <a:t>CA(Mass) </a:t>
            </a:r>
            <a:r>
              <a:rPr sz="1100" spc="-330" dirty="0">
                <a:latin typeface="Tahoma"/>
                <a:cs typeface="Tahoma"/>
              </a:rPr>
              <a:t> </a:t>
            </a:r>
            <a:r>
              <a:rPr sz="1100" spc="15" dirty="0">
                <a:latin typeface="Tahoma"/>
                <a:cs typeface="Tahoma"/>
              </a:rPr>
              <a:t>CA(SD)</a:t>
            </a:r>
            <a:endParaRPr sz="1100">
              <a:latin typeface="Tahoma"/>
              <a:cs typeface="Tahoma"/>
            </a:endParaRPr>
          </a:p>
          <a:p>
            <a:pPr>
              <a:lnSpc>
                <a:spcPct val="100000"/>
              </a:lnSpc>
              <a:spcBef>
                <a:spcPts val="5"/>
              </a:spcBef>
            </a:pPr>
            <a:endParaRPr sz="1250">
              <a:latin typeface="Tahoma"/>
              <a:cs typeface="Tahoma"/>
            </a:endParaRPr>
          </a:p>
          <a:p>
            <a:pPr marR="808990" algn="ctr">
              <a:lnSpc>
                <a:spcPct val="100000"/>
              </a:lnSpc>
            </a:pPr>
            <a:r>
              <a:rPr sz="1100" spc="20" dirty="0">
                <a:latin typeface="Tahoma"/>
                <a:cs typeface="Tahoma"/>
              </a:rPr>
              <a:t>CA(UCSD)</a:t>
            </a:r>
            <a:endParaRPr sz="1100">
              <a:latin typeface="Tahoma"/>
              <a:cs typeface="Tahoma"/>
            </a:endParaRPr>
          </a:p>
          <a:p>
            <a:pPr>
              <a:lnSpc>
                <a:spcPct val="100000"/>
              </a:lnSpc>
              <a:spcBef>
                <a:spcPts val="55"/>
              </a:spcBef>
            </a:pPr>
            <a:endParaRPr sz="1300">
              <a:latin typeface="Tahoma"/>
              <a:cs typeface="Tahoma"/>
            </a:endParaRPr>
          </a:p>
          <a:p>
            <a:pPr marR="809625" algn="ctr">
              <a:lnSpc>
                <a:spcPct val="100000"/>
              </a:lnSpc>
              <a:spcBef>
                <a:spcPts val="5"/>
              </a:spcBef>
            </a:pPr>
            <a:r>
              <a:rPr sz="1100" spc="-15" dirty="0">
                <a:latin typeface="Tahoma"/>
                <a:cs typeface="Tahoma"/>
              </a:rPr>
              <a:t>Alice</a:t>
            </a:r>
            <a:endParaRPr sz="1100">
              <a:latin typeface="Tahoma"/>
              <a:cs typeface="Tahoma"/>
            </a:endParaRPr>
          </a:p>
        </p:txBody>
      </p:sp>
      <p:sp>
        <p:nvSpPr>
          <p:cNvPr id="5" name="object 5"/>
          <p:cNvSpPr/>
          <p:nvPr/>
        </p:nvSpPr>
        <p:spPr>
          <a:xfrm>
            <a:off x="1132238" y="859678"/>
            <a:ext cx="116205" cy="126364"/>
          </a:xfrm>
          <a:custGeom>
            <a:avLst/>
            <a:gdLst/>
            <a:ahLst/>
            <a:cxnLst/>
            <a:rect l="l" t="t" r="r" b="b"/>
            <a:pathLst>
              <a:path w="116205" h="126365">
                <a:moveTo>
                  <a:pt x="115674" y="0"/>
                </a:moveTo>
                <a:lnTo>
                  <a:pt x="0" y="125912"/>
                </a:lnTo>
              </a:path>
            </a:pathLst>
          </a:custGeom>
          <a:ln w="5060">
            <a:solidFill>
              <a:srgbClr val="000000"/>
            </a:solidFill>
          </a:ln>
        </p:spPr>
        <p:txBody>
          <a:bodyPr wrap="square" lIns="0" tIns="0" rIns="0" bIns="0" rtlCol="0"/>
          <a:lstStyle/>
          <a:p>
            <a:endParaRPr/>
          </a:p>
        </p:txBody>
      </p:sp>
      <p:sp>
        <p:nvSpPr>
          <p:cNvPr id="6" name="object 6"/>
          <p:cNvSpPr/>
          <p:nvPr/>
        </p:nvSpPr>
        <p:spPr>
          <a:xfrm>
            <a:off x="964018" y="1219682"/>
            <a:ext cx="31750" cy="126364"/>
          </a:xfrm>
          <a:custGeom>
            <a:avLst/>
            <a:gdLst/>
            <a:ahLst/>
            <a:cxnLst/>
            <a:rect l="l" t="t" r="r" b="b"/>
            <a:pathLst>
              <a:path w="31750" h="126365">
                <a:moveTo>
                  <a:pt x="31490" y="0"/>
                </a:moveTo>
                <a:lnTo>
                  <a:pt x="0" y="125912"/>
                </a:lnTo>
              </a:path>
            </a:pathLst>
          </a:custGeom>
          <a:ln w="5060">
            <a:solidFill>
              <a:srgbClr val="000000"/>
            </a:solidFill>
          </a:ln>
        </p:spPr>
        <p:txBody>
          <a:bodyPr wrap="square" lIns="0" tIns="0" rIns="0" bIns="0" rtlCol="0"/>
          <a:lstStyle/>
          <a:p>
            <a:endParaRPr/>
          </a:p>
        </p:txBody>
      </p:sp>
      <p:sp>
        <p:nvSpPr>
          <p:cNvPr id="7" name="object 7"/>
          <p:cNvSpPr/>
          <p:nvPr/>
        </p:nvSpPr>
        <p:spPr>
          <a:xfrm>
            <a:off x="874017" y="1579687"/>
            <a:ext cx="31750" cy="126364"/>
          </a:xfrm>
          <a:custGeom>
            <a:avLst/>
            <a:gdLst/>
            <a:ahLst/>
            <a:cxnLst/>
            <a:rect l="l" t="t" r="r" b="b"/>
            <a:pathLst>
              <a:path w="31750" h="126364">
                <a:moveTo>
                  <a:pt x="31490" y="0"/>
                </a:moveTo>
                <a:lnTo>
                  <a:pt x="0" y="125912"/>
                </a:lnTo>
              </a:path>
            </a:pathLst>
          </a:custGeom>
          <a:ln w="5060">
            <a:solidFill>
              <a:srgbClr val="000000"/>
            </a:solidFill>
          </a:ln>
        </p:spPr>
        <p:txBody>
          <a:bodyPr wrap="square" lIns="0" tIns="0" rIns="0" bIns="0" rtlCol="0"/>
          <a:lstStyle/>
          <a:p>
            <a:endParaRPr/>
          </a:p>
        </p:txBody>
      </p:sp>
      <p:sp>
        <p:nvSpPr>
          <p:cNvPr id="8" name="object 8"/>
          <p:cNvSpPr/>
          <p:nvPr/>
        </p:nvSpPr>
        <p:spPr>
          <a:xfrm>
            <a:off x="844761" y="1939691"/>
            <a:ext cx="0" cy="146685"/>
          </a:xfrm>
          <a:custGeom>
            <a:avLst/>
            <a:gdLst/>
            <a:ahLst/>
            <a:cxnLst/>
            <a:rect l="l" t="t" r="r" b="b"/>
            <a:pathLst>
              <a:path h="146685">
                <a:moveTo>
                  <a:pt x="0" y="0"/>
                </a:moveTo>
                <a:lnTo>
                  <a:pt x="0" y="146143"/>
                </a:lnTo>
              </a:path>
            </a:pathLst>
          </a:custGeom>
          <a:ln w="5060">
            <a:solidFill>
              <a:srgbClr val="000000"/>
            </a:solidFill>
          </a:ln>
        </p:spPr>
        <p:txBody>
          <a:bodyPr wrap="square" lIns="0" tIns="0" rIns="0" bIns="0" rtlCol="0"/>
          <a:lstStyle/>
          <a:p>
            <a:endParaRPr/>
          </a:p>
        </p:txBody>
      </p:sp>
      <p:sp>
        <p:nvSpPr>
          <p:cNvPr id="9" name="object 9"/>
          <p:cNvSpPr/>
          <p:nvPr/>
        </p:nvSpPr>
        <p:spPr>
          <a:xfrm>
            <a:off x="1465914" y="859678"/>
            <a:ext cx="119380" cy="126364"/>
          </a:xfrm>
          <a:custGeom>
            <a:avLst/>
            <a:gdLst/>
            <a:ahLst/>
            <a:cxnLst/>
            <a:rect l="l" t="t" r="r" b="b"/>
            <a:pathLst>
              <a:path w="119380" h="126365">
                <a:moveTo>
                  <a:pt x="0" y="0"/>
                </a:moveTo>
                <a:lnTo>
                  <a:pt x="118974" y="125912"/>
                </a:lnTo>
              </a:path>
            </a:pathLst>
          </a:custGeom>
          <a:ln w="5060">
            <a:solidFill>
              <a:srgbClr val="000000"/>
            </a:solidFill>
          </a:ln>
        </p:spPr>
        <p:txBody>
          <a:bodyPr wrap="square" lIns="0" tIns="0" rIns="0" bIns="0" rtlCol="0"/>
          <a:lstStyle/>
          <a:p>
            <a:endParaRPr/>
          </a:p>
        </p:txBody>
      </p:sp>
      <p:sp>
        <p:nvSpPr>
          <p:cNvPr id="10" name="object 10"/>
          <p:cNvSpPr/>
          <p:nvPr/>
        </p:nvSpPr>
        <p:spPr>
          <a:xfrm>
            <a:off x="2371686" y="580682"/>
            <a:ext cx="0" cy="1743710"/>
          </a:xfrm>
          <a:custGeom>
            <a:avLst/>
            <a:gdLst/>
            <a:ahLst/>
            <a:cxnLst/>
            <a:rect l="l" t="t" r="r" b="b"/>
            <a:pathLst>
              <a:path h="1743710">
                <a:moveTo>
                  <a:pt x="0" y="1743684"/>
                </a:moveTo>
                <a:lnTo>
                  <a:pt x="0" y="0"/>
                </a:lnTo>
              </a:path>
            </a:pathLst>
          </a:custGeom>
          <a:ln w="5054">
            <a:solidFill>
              <a:srgbClr val="000000"/>
            </a:solidFill>
          </a:ln>
        </p:spPr>
        <p:txBody>
          <a:bodyPr wrap="square" lIns="0" tIns="0" rIns="0" bIns="0" rtlCol="0"/>
          <a:lstStyle/>
          <a:p>
            <a:endParaRPr/>
          </a:p>
        </p:txBody>
      </p:sp>
      <p:sp>
        <p:nvSpPr>
          <p:cNvPr id="11" name="object 11"/>
          <p:cNvSpPr txBox="1"/>
          <p:nvPr/>
        </p:nvSpPr>
        <p:spPr>
          <a:xfrm>
            <a:off x="2437434" y="533348"/>
            <a:ext cx="1814830" cy="1052195"/>
          </a:xfrm>
          <a:prstGeom prst="rect">
            <a:avLst/>
          </a:prstGeom>
        </p:spPr>
        <p:txBody>
          <a:bodyPr vert="horz" wrap="square" lIns="0" tIns="11430" rIns="0" bIns="0" rtlCol="0">
            <a:spAutoFit/>
          </a:bodyPr>
          <a:lstStyle/>
          <a:p>
            <a:pPr marL="12700">
              <a:lnSpc>
                <a:spcPct val="100000"/>
              </a:lnSpc>
              <a:spcBef>
                <a:spcPts val="90"/>
              </a:spcBef>
            </a:pPr>
            <a:r>
              <a:rPr sz="1100" u="sng" dirty="0">
                <a:uFill>
                  <a:solidFill>
                    <a:srgbClr val="000000"/>
                  </a:solidFill>
                </a:uFill>
                <a:latin typeface="Times New Roman"/>
                <a:cs typeface="Times New Roman"/>
              </a:rPr>
              <a:t>CERT</a:t>
            </a:r>
            <a:r>
              <a:rPr sz="1100" u="sng" dirty="0">
                <a:uFill>
                  <a:solidFill>
                    <a:srgbClr val="000000"/>
                  </a:solidFill>
                </a:uFill>
                <a:latin typeface="Tahoma"/>
                <a:cs typeface="Tahoma"/>
              </a:rPr>
              <a:t>[</a:t>
            </a:r>
            <a:r>
              <a:rPr sz="1100" u="sng" dirty="0">
                <a:uFill>
                  <a:solidFill>
                    <a:srgbClr val="000000"/>
                  </a:solidFill>
                </a:uFill>
                <a:latin typeface="Times New Roman"/>
                <a:cs typeface="Times New Roman"/>
              </a:rPr>
              <a:t>Alice</a:t>
            </a:r>
            <a:r>
              <a:rPr sz="1100" dirty="0">
                <a:latin typeface="Tahoma"/>
                <a:cs typeface="Tahoma"/>
              </a:rPr>
              <a:t>]</a:t>
            </a:r>
            <a:endParaRPr sz="1100">
              <a:latin typeface="Tahoma"/>
              <a:cs typeface="Tahoma"/>
            </a:endParaRPr>
          </a:p>
          <a:p>
            <a:pPr marL="12700">
              <a:lnSpc>
                <a:spcPct val="100000"/>
              </a:lnSpc>
              <a:spcBef>
                <a:spcPts val="1390"/>
              </a:spcBef>
            </a:pPr>
            <a:r>
              <a:rPr sz="1100" spc="60" dirty="0">
                <a:latin typeface="Times New Roman"/>
                <a:cs typeface="Times New Roman"/>
              </a:rPr>
              <a:t>CE</a:t>
            </a:r>
            <a:r>
              <a:rPr sz="1100" spc="-30" dirty="0">
                <a:latin typeface="Times New Roman"/>
                <a:cs typeface="Times New Roman"/>
              </a:rPr>
              <a:t>R</a:t>
            </a:r>
            <a:r>
              <a:rPr sz="1100" spc="110" dirty="0">
                <a:latin typeface="Times New Roman"/>
                <a:cs typeface="Times New Roman"/>
              </a:rPr>
              <a:t>T</a:t>
            </a:r>
            <a:r>
              <a:rPr sz="1100" spc="-105" dirty="0">
                <a:latin typeface="Tahoma"/>
                <a:cs typeface="Tahoma"/>
              </a:rPr>
              <a:t>[</a:t>
            </a:r>
            <a:r>
              <a:rPr sz="1100" spc="35" dirty="0">
                <a:latin typeface="Times New Roman"/>
                <a:cs typeface="Times New Roman"/>
              </a:rPr>
              <a:t>CA</a:t>
            </a:r>
            <a:r>
              <a:rPr sz="1100" spc="-5" dirty="0">
                <a:latin typeface="Tahoma"/>
                <a:cs typeface="Tahoma"/>
              </a:rPr>
              <a:t>(</a:t>
            </a:r>
            <a:r>
              <a:rPr sz="1100" spc="10" dirty="0">
                <a:latin typeface="Times New Roman"/>
                <a:cs typeface="Times New Roman"/>
              </a:rPr>
              <a:t>USA</a:t>
            </a:r>
            <a:r>
              <a:rPr sz="1100" dirty="0">
                <a:latin typeface="Tahoma"/>
                <a:cs typeface="Tahoma"/>
              </a:rPr>
              <a:t>)</a:t>
            </a:r>
            <a:r>
              <a:rPr sz="1100" spc="-45" dirty="0">
                <a:latin typeface="Tahoma"/>
                <a:cs typeface="Tahoma"/>
              </a:rPr>
              <a:t> </a:t>
            </a:r>
            <a:r>
              <a:rPr sz="1100" spc="-90" dirty="0">
                <a:latin typeface="Tahoma"/>
                <a:cs typeface="Tahoma"/>
              </a:rPr>
              <a:t>:</a:t>
            </a:r>
            <a:r>
              <a:rPr sz="1100" spc="-45" dirty="0">
                <a:latin typeface="Tahoma"/>
                <a:cs typeface="Tahoma"/>
              </a:rPr>
              <a:t> </a:t>
            </a:r>
            <a:r>
              <a:rPr sz="1100" spc="35" dirty="0">
                <a:latin typeface="Times New Roman"/>
                <a:cs typeface="Times New Roman"/>
              </a:rPr>
              <a:t>CA</a:t>
            </a:r>
            <a:r>
              <a:rPr sz="1100" spc="-5" dirty="0">
                <a:latin typeface="Tahoma"/>
                <a:cs typeface="Tahoma"/>
              </a:rPr>
              <a:t>(</a:t>
            </a:r>
            <a:r>
              <a:rPr sz="1100" spc="15" dirty="0">
                <a:latin typeface="Times New Roman"/>
                <a:cs typeface="Times New Roman"/>
              </a:rPr>
              <a:t>Cali</a:t>
            </a:r>
            <a:r>
              <a:rPr sz="1100" spc="90" dirty="0">
                <a:latin typeface="Times New Roman"/>
                <a:cs typeface="Times New Roman"/>
              </a:rPr>
              <a:t>f</a:t>
            </a:r>
            <a:r>
              <a:rPr sz="1100" spc="-60" dirty="0">
                <a:latin typeface="Tahoma"/>
                <a:cs typeface="Tahoma"/>
              </a:rPr>
              <a:t>)]</a:t>
            </a:r>
            <a:endParaRPr sz="1100">
              <a:latin typeface="Tahoma"/>
              <a:cs typeface="Tahoma"/>
            </a:endParaRPr>
          </a:p>
          <a:p>
            <a:pPr marL="12700">
              <a:lnSpc>
                <a:spcPct val="100000"/>
              </a:lnSpc>
              <a:spcBef>
                <a:spcPts val="35"/>
              </a:spcBef>
            </a:pPr>
            <a:r>
              <a:rPr sz="1100" spc="60" dirty="0">
                <a:latin typeface="Times New Roman"/>
                <a:cs typeface="Times New Roman"/>
              </a:rPr>
              <a:t>CE</a:t>
            </a:r>
            <a:r>
              <a:rPr sz="1100" spc="-30" dirty="0">
                <a:latin typeface="Times New Roman"/>
                <a:cs typeface="Times New Roman"/>
              </a:rPr>
              <a:t>R</a:t>
            </a:r>
            <a:r>
              <a:rPr sz="1100" spc="110" dirty="0">
                <a:latin typeface="Times New Roman"/>
                <a:cs typeface="Times New Roman"/>
              </a:rPr>
              <a:t>T</a:t>
            </a:r>
            <a:r>
              <a:rPr sz="1100" spc="-105" dirty="0">
                <a:latin typeface="Tahoma"/>
                <a:cs typeface="Tahoma"/>
              </a:rPr>
              <a:t>[</a:t>
            </a:r>
            <a:r>
              <a:rPr sz="1100" spc="35" dirty="0">
                <a:latin typeface="Times New Roman"/>
                <a:cs typeface="Times New Roman"/>
              </a:rPr>
              <a:t>CA</a:t>
            </a:r>
            <a:r>
              <a:rPr sz="1100" spc="-5" dirty="0">
                <a:latin typeface="Tahoma"/>
                <a:cs typeface="Tahoma"/>
              </a:rPr>
              <a:t>(</a:t>
            </a:r>
            <a:r>
              <a:rPr sz="1100" spc="15" dirty="0">
                <a:latin typeface="Times New Roman"/>
                <a:cs typeface="Times New Roman"/>
              </a:rPr>
              <a:t>Cali</a:t>
            </a:r>
            <a:r>
              <a:rPr sz="1100" spc="90" dirty="0">
                <a:latin typeface="Times New Roman"/>
                <a:cs typeface="Times New Roman"/>
              </a:rPr>
              <a:t>f</a:t>
            </a:r>
            <a:r>
              <a:rPr sz="1100" dirty="0">
                <a:latin typeface="Tahoma"/>
                <a:cs typeface="Tahoma"/>
              </a:rPr>
              <a:t>)</a:t>
            </a:r>
            <a:r>
              <a:rPr sz="1100" spc="-45" dirty="0">
                <a:latin typeface="Tahoma"/>
                <a:cs typeface="Tahoma"/>
              </a:rPr>
              <a:t> </a:t>
            </a:r>
            <a:r>
              <a:rPr sz="1100" spc="-90" dirty="0">
                <a:latin typeface="Tahoma"/>
                <a:cs typeface="Tahoma"/>
              </a:rPr>
              <a:t>:</a:t>
            </a:r>
            <a:r>
              <a:rPr sz="1100" spc="-45" dirty="0">
                <a:latin typeface="Tahoma"/>
                <a:cs typeface="Tahoma"/>
              </a:rPr>
              <a:t> </a:t>
            </a:r>
            <a:r>
              <a:rPr sz="1100" spc="35" dirty="0">
                <a:latin typeface="Times New Roman"/>
                <a:cs typeface="Times New Roman"/>
              </a:rPr>
              <a:t>CA</a:t>
            </a:r>
            <a:r>
              <a:rPr sz="1100" spc="-5" dirty="0">
                <a:latin typeface="Tahoma"/>
                <a:cs typeface="Tahoma"/>
              </a:rPr>
              <a:t>(</a:t>
            </a:r>
            <a:r>
              <a:rPr sz="1100" spc="10" dirty="0">
                <a:latin typeface="Times New Roman"/>
                <a:cs typeface="Times New Roman"/>
              </a:rPr>
              <a:t>SD</a:t>
            </a:r>
            <a:r>
              <a:rPr sz="1100" spc="-60" dirty="0">
                <a:latin typeface="Tahoma"/>
                <a:cs typeface="Tahoma"/>
              </a:rPr>
              <a:t>)]</a:t>
            </a:r>
            <a:endParaRPr sz="1100">
              <a:latin typeface="Tahoma"/>
              <a:cs typeface="Tahoma"/>
            </a:endParaRPr>
          </a:p>
          <a:p>
            <a:pPr marL="12700" marR="19685">
              <a:lnSpc>
                <a:spcPct val="102699"/>
              </a:lnSpc>
            </a:pPr>
            <a:r>
              <a:rPr sz="1100" spc="60" dirty="0">
                <a:latin typeface="Times New Roman"/>
                <a:cs typeface="Times New Roman"/>
              </a:rPr>
              <a:t>CE</a:t>
            </a:r>
            <a:r>
              <a:rPr sz="1100" spc="-30" dirty="0">
                <a:latin typeface="Times New Roman"/>
                <a:cs typeface="Times New Roman"/>
              </a:rPr>
              <a:t>R</a:t>
            </a:r>
            <a:r>
              <a:rPr sz="1100" spc="110" dirty="0">
                <a:latin typeface="Times New Roman"/>
                <a:cs typeface="Times New Roman"/>
              </a:rPr>
              <a:t>T</a:t>
            </a:r>
            <a:r>
              <a:rPr sz="1100" spc="-105" dirty="0">
                <a:latin typeface="Tahoma"/>
                <a:cs typeface="Tahoma"/>
              </a:rPr>
              <a:t>[</a:t>
            </a:r>
            <a:r>
              <a:rPr sz="1100" spc="35" dirty="0">
                <a:latin typeface="Times New Roman"/>
                <a:cs typeface="Times New Roman"/>
              </a:rPr>
              <a:t>CA</a:t>
            </a:r>
            <a:r>
              <a:rPr sz="1100" spc="-5" dirty="0">
                <a:latin typeface="Tahoma"/>
                <a:cs typeface="Tahoma"/>
              </a:rPr>
              <a:t>(</a:t>
            </a:r>
            <a:r>
              <a:rPr sz="1100" spc="10" dirty="0">
                <a:latin typeface="Times New Roman"/>
                <a:cs typeface="Times New Roman"/>
              </a:rPr>
              <a:t>SD</a:t>
            </a:r>
            <a:r>
              <a:rPr sz="1100" dirty="0">
                <a:latin typeface="Tahoma"/>
                <a:cs typeface="Tahoma"/>
              </a:rPr>
              <a:t>)</a:t>
            </a:r>
            <a:r>
              <a:rPr sz="1100" spc="-45" dirty="0">
                <a:latin typeface="Tahoma"/>
                <a:cs typeface="Tahoma"/>
              </a:rPr>
              <a:t> </a:t>
            </a:r>
            <a:r>
              <a:rPr sz="1100" spc="-90" dirty="0">
                <a:latin typeface="Tahoma"/>
                <a:cs typeface="Tahoma"/>
              </a:rPr>
              <a:t>:</a:t>
            </a:r>
            <a:r>
              <a:rPr sz="1100" spc="-45" dirty="0">
                <a:latin typeface="Tahoma"/>
                <a:cs typeface="Tahoma"/>
              </a:rPr>
              <a:t> </a:t>
            </a:r>
            <a:r>
              <a:rPr sz="1100" spc="35" dirty="0">
                <a:latin typeface="Times New Roman"/>
                <a:cs typeface="Times New Roman"/>
              </a:rPr>
              <a:t>CA</a:t>
            </a:r>
            <a:r>
              <a:rPr sz="1100" spc="-5" dirty="0">
                <a:latin typeface="Tahoma"/>
                <a:cs typeface="Tahoma"/>
              </a:rPr>
              <a:t>(</a:t>
            </a:r>
            <a:r>
              <a:rPr sz="1100" spc="25" dirty="0">
                <a:latin typeface="Times New Roman"/>
                <a:cs typeface="Times New Roman"/>
              </a:rPr>
              <a:t>UCSD</a:t>
            </a:r>
            <a:r>
              <a:rPr sz="1100" spc="-55" dirty="0">
                <a:latin typeface="Tahoma"/>
                <a:cs typeface="Tahoma"/>
              </a:rPr>
              <a:t>)]  </a:t>
            </a:r>
            <a:r>
              <a:rPr sz="1100" spc="60" dirty="0">
                <a:latin typeface="Times New Roman"/>
                <a:cs typeface="Times New Roman"/>
              </a:rPr>
              <a:t>CE</a:t>
            </a:r>
            <a:r>
              <a:rPr sz="1100" spc="-30" dirty="0">
                <a:latin typeface="Times New Roman"/>
                <a:cs typeface="Times New Roman"/>
              </a:rPr>
              <a:t>R</a:t>
            </a:r>
            <a:r>
              <a:rPr sz="1100" spc="110" dirty="0">
                <a:latin typeface="Times New Roman"/>
                <a:cs typeface="Times New Roman"/>
              </a:rPr>
              <a:t>T</a:t>
            </a:r>
            <a:r>
              <a:rPr sz="1100" spc="-105" dirty="0">
                <a:latin typeface="Tahoma"/>
                <a:cs typeface="Tahoma"/>
              </a:rPr>
              <a:t>[</a:t>
            </a:r>
            <a:r>
              <a:rPr sz="1100" spc="35" dirty="0">
                <a:latin typeface="Times New Roman"/>
                <a:cs typeface="Times New Roman"/>
              </a:rPr>
              <a:t>CA</a:t>
            </a:r>
            <a:r>
              <a:rPr sz="1100" spc="-5" dirty="0">
                <a:latin typeface="Tahoma"/>
                <a:cs typeface="Tahoma"/>
              </a:rPr>
              <a:t>(</a:t>
            </a:r>
            <a:r>
              <a:rPr sz="1100" spc="25" dirty="0">
                <a:latin typeface="Times New Roman"/>
                <a:cs typeface="Times New Roman"/>
              </a:rPr>
              <a:t>UCSD</a:t>
            </a:r>
            <a:r>
              <a:rPr sz="1100" dirty="0">
                <a:latin typeface="Tahoma"/>
                <a:cs typeface="Tahoma"/>
              </a:rPr>
              <a:t>)</a:t>
            </a:r>
            <a:r>
              <a:rPr sz="1100" spc="-45" dirty="0">
                <a:latin typeface="Tahoma"/>
                <a:cs typeface="Tahoma"/>
              </a:rPr>
              <a:t> </a:t>
            </a:r>
            <a:r>
              <a:rPr sz="1100" spc="-90" dirty="0">
                <a:latin typeface="Tahoma"/>
                <a:cs typeface="Tahoma"/>
              </a:rPr>
              <a:t>:</a:t>
            </a:r>
            <a:r>
              <a:rPr sz="1100" spc="-45" dirty="0">
                <a:latin typeface="Tahoma"/>
                <a:cs typeface="Tahoma"/>
              </a:rPr>
              <a:t> </a:t>
            </a:r>
            <a:r>
              <a:rPr sz="1100" dirty="0">
                <a:latin typeface="Times New Roman"/>
                <a:cs typeface="Times New Roman"/>
              </a:rPr>
              <a:t>Alice</a:t>
            </a:r>
            <a:r>
              <a:rPr sz="1100" spc="-110" dirty="0">
                <a:latin typeface="Tahoma"/>
                <a:cs typeface="Tahoma"/>
              </a:rPr>
              <a:t>]</a:t>
            </a:r>
            <a:endParaRPr sz="1100">
              <a:latin typeface="Tahoma"/>
              <a:cs typeface="Tahoma"/>
            </a:endParaRPr>
          </a:p>
        </p:txBody>
      </p:sp>
      <p:sp>
        <p:nvSpPr>
          <p:cNvPr id="14" name="object 14"/>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16/38</a:t>
            </a:r>
          </a:p>
        </p:txBody>
      </p:sp>
      <p:sp>
        <p:nvSpPr>
          <p:cNvPr id="12" name="object 12"/>
          <p:cNvSpPr txBox="1"/>
          <p:nvPr/>
        </p:nvSpPr>
        <p:spPr>
          <a:xfrm>
            <a:off x="99555" y="2547631"/>
            <a:ext cx="3475990" cy="515620"/>
          </a:xfrm>
          <a:prstGeom prst="rect">
            <a:avLst/>
          </a:prstGeom>
        </p:spPr>
        <p:txBody>
          <a:bodyPr vert="horz" wrap="square" lIns="0" tIns="11430" rIns="0" bIns="0" rtlCol="0">
            <a:spAutoFit/>
          </a:bodyPr>
          <a:lstStyle/>
          <a:p>
            <a:pPr marL="38100">
              <a:lnSpc>
                <a:spcPct val="100000"/>
              </a:lnSpc>
              <a:spcBef>
                <a:spcPts val="90"/>
              </a:spcBef>
            </a:pPr>
            <a:r>
              <a:rPr sz="1100" spc="15" dirty="0">
                <a:latin typeface="Times New Roman"/>
                <a:cs typeface="Times New Roman"/>
              </a:rPr>
              <a:t>CERT</a:t>
            </a:r>
            <a:r>
              <a:rPr sz="1100" spc="15" dirty="0">
                <a:latin typeface="Tahoma"/>
                <a:cs typeface="Tahoma"/>
              </a:rPr>
              <a:t>[</a:t>
            </a:r>
            <a:r>
              <a:rPr sz="1100" i="1" spc="15" dirty="0">
                <a:latin typeface="Arial"/>
                <a:cs typeface="Arial"/>
              </a:rPr>
              <a:t>X</a:t>
            </a:r>
            <a:r>
              <a:rPr sz="1100" i="1" spc="125" dirty="0">
                <a:latin typeface="Arial"/>
                <a:cs typeface="Arial"/>
              </a:rPr>
              <a:t> </a:t>
            </a:r>
            <a:r>
              <a:rPr sz="1100" spc="-90" dirty="0">
                <a:latin typeface="Tahoma"/>
                <a:cs typeface="Tahoma"/>
              </a:rPr>
              <a:t>:</a:t>
            </a:r>
            <a:r>
              <a:rPr sz="1100" spc="-45" dirty="0">
                <a:latin typeface="Tahoma"/>
                <a:cs typeface="Tahoma"/>
              </a:rPr>
              <a:t> </a:t>
            </a:r>
            <a:r>
              <a:rPr sz="1100" i="1" spc="-10" dirty="0">
                <a:latin typeface="Arial"/>
                <a:cs typeface="Arial"/>
              </a:rPr>
              <a:t>Y</a:t>
            </a:r>
            <a:r>
              <a:rPr sz="1100" i="1" spc="-120" dirty="0">
                <a:latin typeface="Arial"/>
                <a:cs typeface="Arial"/>
              </a:rPr>
              <a:t> </a:t>
            </a:r>
            <a:r>
              <a:rPr sz="1100" spc="-110" dirty="0">
                <a:latin typeface="Tahoma"/>
                <a:cs typeface="Tahoma"/>
              </a:rPr>
              <a:t>]</a:t>
            </a:r>
            <a:r>
              <a:rPr sz="1100" spc="-45" dirty="0">
                <a:latin typeface="Tahoma"/>
                <a:cs typeface="Tahoma"/>
              </a:rPr>
              <a:t> </a:t>
            </a:r>
            <a:r>
              <a:rPr sz="1100" spc="45" dirty="0">
                <a:latin typeface="Tahoma"/>
                <a:cs typeface="Tahoma"/>
              </a:rPr>
              <a:t>=</a:t>
            </a:r>
            <a:r>
              <a:rPr sz="1100" spc="-40" dirty="0">
                <a:latin typeface="Tahoma"/>
                <a:cs typeface="Tahoma"/>
              </a:rPr>
              <a:t> </a:t>
            </a:r>
            <a:r>
              <a:rPr sz="1100" dirty="0">
                <a:latin typeface="Tahoma"/>
                <a:cs typeface="Tahoma"/>
              </a:rPr>
              <a:t>(</a:t>
            </a:r>
            <a:r>
              <a:rPr sz="1100" spc="-105" dirty="0">
                <a:latin typeface="Tahoma"/>
                <a:cs typeface="Tahoma"/>
              </a:rPr>
              <a:t> </a:t>
            </a:r>
            <a:r>
              <a:rPr sz="1100" spc="-10" dirty="0">
                <a:latin typeface="Tahoma"/>
                <a:cs typeface="Tahoma"/>
              </a:rPr>
              <a:t>(</a:t>
            </a:r>
            <a:r>
              <a:rPr sz="1100" i="1" spc="-10" dirty="0">
                <a:latin typeface="Trebuchet MS"/>
                <a:cs typeface="Trebuchet MS"/>
              </a:rPr>
              <a:t>pk</a:t>
            </a:r>
            <a:r>
              <a:rPr sz="1100" spc="-10" dirty="0">
                <a:latin typeface="Tahoma"/>
                <a:cs typeface="Tahoma"/>
              </a:rPr>
              <a:t>[</a:t>
            </a:r>
            <a:r>
              <a:rPr sz="1100" i="1" spc="-10" dirty="0">
                <a:latin typeface="Arial"/>
                <a:cs typeface="Arial"/>
              </a:rPr>
              <a:t>Y</a:t>
            </a:r>
            <a:r>
              <a:rPr sz="1100" i="1" spc="-120" dirty="0">
                <a:latin typeface="Arial"/>
                <a:cs typeface="Arial"/>
              </a:rPr>
              <a:t> </a:t>
            </a:r>
            <a:r>
              <a:rPr sz="1100" spc="-60" dirty="0">
                <a:latin typeface="Tahoma"/>
                <a:cs typeface="Tahoma"/>
              </a:rPr>
              <a:t>]</a:t>
            </a:r>
            <a:r>
              <a:rPr sz="1100" i="1" spc="-60" dirty="0">
                <a:latin typeface="Arial"/>
                <a:cs typeface="Arial"/>
              </a:rPr>
              <a:t>,</a:t>
            </a:r>
            <a:r>
              <a:rPr sz="1100" i="1" spc="-125" dirty="0">
                <a:latin typeface="Arial"/>
                <a:cs typeface="Arial"/>
              </a:rPr>
              <a:t> </a:t>
            </a:r>
            <a:r>
              <a:rPr sz="1100" i="1" spc="-10" dirty="0">
                <a:latin typeface="Arial"/>
                <a:cs typeface="Arial"/>
              </a:rPr>
              <a:t>Y</a:t>
            </a:r>
            <a:r>
              <a:rPr sz="1100" i="1" spc="-120" dirty="0">
                <a:latin typeface="Arial"/>
                <a:cs typeface="Arial"/>
              </a:rPr>
              <a:t> </a:t>
            </a:r>
            <a:r>
              <a:rPr sz="1100" i="1" spc="-5" dirty="0">
                <a:latin typeface="Arial"/>
                <a:cs typeface="Arial"/>
              </a:rPr>
              <a:t>,</a:t>
            </a:r>
            <a:r>
              <a:rPr sz="1100" i="1" spc="-120" dirty="0">
                <a:latin typeface="Arial"/>
                <a:cs typeface="Arial"/>
              </a:rPr>
              <a:t> </a:t>
            </a:r>
            <a:r>
              <a:rPr sz="1100" i="1" spc="-5" dirty="0">
                <a:latin typeface="Arial"/>
                <a:cs typeface="Arial"/>
              </a:rPr>
              <a:t>.</a:t>
            </a:r>
            <a:r>
              <a:rPr sz="1100" i="1" spc="-125" dirty="0">
                <a:latin typeface="Arial"/>
                <a:cs typeface="Arial"/>
              </a:rPr>
              <a:t> </a:t>
            </a:r>
            <a:r>
              <a:rPr sz="1100" i="1" spc="-5" dirty="0">
                <a:latin typeface="Arial"/>
                <a:cs typeface="Arial"/>
              </a:rPr>
              <a:t>.</a:t>
            </a:r>
            <a:r>
              <a:rPr sz="1100" i="1" spc="-125" dirty="0">
                <a:latin typeface="Arial"/>
                <a:cs typeface="Arial"/>
              </a:rPr>
              <a:t> </a:t>
            </a:r>
            <a:r>
              <a:rPr sz="1100" i="1" spc="-5" dirty="0">
                <a:latin typeface="Arial"/>
                <a:cs typeface="Arial"/>
              </a:rPr>
              <a:t>.</a:t>
            </a:r>
            <a:r>
              <a:rPr sz="1100" spc="-5" dirty="0">
                <a:latin typeface="Tahoma"/>
                <a:cs typeface="Tahoma"/>
              </a:rPr>
              <a:t>)</a:t>
            </a:r>
            <a:r>
              <a:rPr sz="1100" i="1" spc="-5" dirty="0">
                <a:latin typeface="Arial"/>
                <a:cs typeface="Arial"/>
              </a:rPr>
              <a:t>,</a:t>
            </a:r>
            <a:r>
              <a:rPr sz="1100" i="1" spc="-125" dirty="0">
                <a:latin typeface="Arial"/>
                <a:cs typeface="Arial"/>
              </a:rPr>
              <a:t> </a:t>
            </a:r>
            <a:r>
              <a:rPr sz="1100" spc="50" dirty="0">
                <a:latin typeface="Cambria"/>
                <a:cs typeface="Cambria"/>
              </a:rPr>
              <a:t>S</a:t>
            </a:r>
            <a:r>
              <a:rPr sz="1200" i="1" spc="75" baseline="-13888" dirty="0">
                <a:latin typeface="Trebuchet MS"/>
                <a:cs typeface="Trebuchet MS"/>
              </a:rPr>
              <a:t>sk</a:t>
            </a:r>
            <a:r>
              <a:rPr sz="1200" spc="75" baseline="-13888" dirty="0">
                <a:latin typeface="Microsoft Sans Serif"/>
                <a:cs typeface="Microsoft Sans Serif"/>
              </a:rPr>
              <a:t>[</a:t>
            </a:r>
            <a:r>
              <a:rPr sz="1200" i="1" spc="75" baseline="-13888" dirty="0">
                <a:latin typeface="Arial"/>
                <a:cs typeface="Arial"/>
              </a:rPr>
              <a:t>X</a:t>
            </a:r>
            <a:r>
              <a:rPr sz="1200" i="1" spc="-202" baseline="-13888" dirty="0">
                <a:latin typeface="Arial"/>
                <a:cs typeface="Arial"/>
              </a:rPr>
              <a:t> </a:t>
            </a:r>
            <a:r>
              <a:rPr sz="1200" spc="7" baseline="-13888" dirty="0">
                <a:latin typeface="Microsoft Sans Serif"/>
                <a:cs typeface="Microsoft Sans Serif"/>
              </a:rPr>
              <a:t>]</a:t>
            </a:r>
            <a:r>
              <a:rPr sz="1100" spc="5" dirty="0">
                <a:latin typeface="Tahoma"/>
                <a:cs typeface="Tahoma"/>
              </a:rPr>
              <a:t>((</a:t>
            </a:r>
            <a:r>
              <a:rPr sz="1100" i="1" spc="5" dirty="0">
                <a:latin typeface="Trebuchet MS"/>
                <a:cs typeface="Trebuchet MS"/>
              </a:rPr>
              <a:t>pk</a:t>
            </a:r>
            <a:r>
              <a:rPr sz="1100" spc="5" dirty="0">
                <a:latin typeface="Tahoma"/>
                <a:cs typeface="Tahoma"/>
              </a:rPr>
              <a:t>[</a:t>
            </a:r>
            <a:r>
              <a:rPr sz="1100" i="1" spc="5" dirty="0">
                <a:latin typeface="Arial"/>
                <a:cs typeface="Arial"/>
              </a:rPr>
              <a:t>Y</a:t>
            </a:r>
            <a:r>
              <a:rPr sz="1100" i="1" spc="-120" dirty="0">
                <a:latin typeface="Arial"/>
                <a:cs typeface="Arial"/>
              </a:rPr>
              <a:t> </a:t>
            </a:r>
            <a:r>
              <a:rPr sz="1100" spc="-60" dirty="0">
                <a:latin typeface="Tahoma"/>
                <a:cs typeface="Tahoma"/>
              </a:rPr>
              <a:t>]</a:t>
            </a:r>
            <a:r>
              <a:rPr sz="1100" i="1" spc="-60" dirty="0">
                <a:latin typeface="Arial"/>
                <a:cs typeface="Arial"/>
              </a:rPr>
              <a:t>,</a:t>
            </a:r>
            <a:r>
              <a:rPr sz="1100" i="1" spc="-125" dirty="0">
                <a:latin typeface="Arial"/>
                <a:cs typeface="Arial"/>
              </a:rPr>
              <a:t> </a:t>
            </a:r>
            <a:r>
              <a:rPr sz="1100" i="1" spc="-10" dirty="0">
                <a:latin typeface="Arial"/>
                <a:cs typeface="Arial"/>
              </a:rPr>
              <a:t>Y</a:t>
            </a:r>
            <a:r>
              <a:rPr sz="1100" i="1" spc="-120" dirty="0">
                <a:latin typeface="Arial"/>
                <a:cs typeface="Arial"/>
              </a:rPr>
              <a:t> </a:t>
            </a:r>
            <a:r>
              <a:rPr sz="1100" i="1" spc="-5" dirty="0">
                <a:latin typeface="Arial"/>
                <a:cs typeface="Arial"/>
              </a:rPr>
              <a:t>,</a:t>
            </a:r>
            <a:r>
              <a:rPr sz="1100" i="1" spc="-120" dirty="0">
                <a:latin typeface="Arial"/>
                <a:cs typeface="Arial"/>
              </a:rPr>
              <a:t> </a:t>
            </a:r>
            <a:r>
              <a:rPr sz="1100" i="1" spc="-5" dirty="0">
                <a:latin typeface="Arial"/>
                <a:cs typeface="Arial"/>
              </a:rPr>
              <a:t>.</a:t>
            </a:r>
            <a:r>
              <a:rPr sz="1100" i="1" spc="-125" dirty="0">
                <a:latin typeface="Arial"/>
                <a:cs typeface="Arial"/>
              </a:rPr>
              <a:t> </a:t>
            </a:r>
            <a:r>
              <a:rPr sz="1100" i="1" spc="-5" dirty="0">
                <a:latin typeface="Arial"/>
                <a:cs typeface="Arial"/>
              </a:rPr>
              <a:t>.</a:t>
            </a:r>
            <a:r>
              <a:rPr sz="1100" i="1" spc="-125" dirty="0">
                <a:latin typeface="Arial"/>
                <a:cs typeface="Arial"/>
              </a:rPr>
              <a:t> </a:t>
            </a:r>
            <a:r>
              <a:rPr sz="1100" i="1" spc="-5" dirty="0">
                <a:latin typeface="Arial"/>
                <a:cs typeface="Arial"/>
              </a:rPr>
              <a:t>.</a:t>
            </a:r>
            <a:r>
              <a:rPr sz="1100" spc="-5" dirty="0">
                <a:latin typeface="Tahoma"/>
                <a:cs typeface="Tahoma"/>
              </a:rPr>
              <a:t>))</a:t>
            </a:r>
            <a:r>
              <a:rPr sz="1100" spc="-105" dirty="0">
                <a:latin typeface="Tahoma"/>
                <a:cs typeface="Tahoma"/>
              </a:rPr>
              <a:t> </a:t>
            </a:r>
            <a:r>
              <a:rPr sz="1100" dirty="0">
                <a:latin typeface="Tahoma"/>
                <a:cs typeface="Tahoma"/>
              </a:rPr>
              <a:t>)</a:t>
            </a:r>
            <a:endParaRPr sz="1100">
              <a:latin typeface="Tahoma"/>
              <a:cs typeface="Tahoma"/>
            </a:endParaRPr>
          </a:p>
          <a:p>
            <a:pPr marL="38100">
              <a:lnSpc>
                <a:spcPct val="100000"/>
              </a:lnSpc>
              <a:spcBef>
                <a:spcPts val="1230"/>
              </a:spcBef>
            </a:pPr>
            <a:r>
              <a:rPr sz="1100" spc="-25" dirty="0">
                <a:latin typeface="Tahoma"/>
                <a:cs typeface="Tahoma"/>
              </a:rPr>
              <a:t>To</a:t>
            </a:r>
            <a:r>
              <a:rPr sz="1100" spc="15" dirty="0">
                <a:latin typeface="Tahoma"/>
                <a:cs typeface="Tahoma"/>
              </a:rPr>
              <a:t> </a:t>
            </a:r>
            <a:r>
              <a:rPr sz="1100" spc="-40" dirty="0">
                <a:latin typeface="Tahoma"/>
                <a:cs typeface="Tahoma"/>
              </a:rPr>
              <a:t>verify</a:t>
            </a:r>
            <a:r>
              <a:rPr sz="1100" spc="20" dirty="0">
                <a:latin typeface="Tahoma"/>
                <a:cs typeface="Tahoma"/>
              </a:rPr>
              <a:t> </a:t>
            </a:r>
            <a:r>
              <a:rPr sz="1100" dirty="0">
                <a:latin typeface="Times New Roman"/>
                <a:cs typeface="Times New Roman"/>
              </a:rPr>
              <a:t>CERT</a:t>
            </a:r>
            <a:r>
              <a:rPr sz="1100" dirty="0">
                <a:latin typeface="Tahoma"/>
                <a:cs typeface="Tahoma"/>
              </a:rPr>
              <a:t>[</a:t>
            </a:r>
            <a:r>
              <a:rPr sz="1100" dirty="0">
                <a:latin typeface="Times New Roman"/>
                <a:cs typeface="Times New Roman"/>
              </a:rPr>
              <a:t>Alice</a:t>
            </a:r>
            <a:r>
              <a:rPr sz="1100" dirty="0">
                <a:latin typeface="Tahoma"/>
                <a:cs typeface="Tahoma"/>
              </a:rPr>
              <a:t>]</a:t>
            </a:r>
            <a:r>
              <a:rPr sz="1100" spc="15" dirty="0">
                <a:latin typeface="Tahoma"/>
                <a:cs typeface="Tahoma"/>
              </a:rPr>
              <a:t> </a:t>
            </a:r>
            <a:r>
              <a:rPr sz="1100" spc="-65" dirty="0">
                <a:latin typeface="Tahoma"/>
                <a:cs typeface="Tahoma"/>
              </a:rPr>
              <a:t>you</a:t>
            </a:r>
            <a:r>
              <a:rPr sz="1100" spc="25" dirty="0">
                <a:latin typeface="Tahoma"/>
                <a:cs typeface="Tahoma"/>
              </a:rPr>
              <a:t> </a:t>
            </a:r>
            <a:r>
              <a:rPr sz="1100" spc="-75" dirty="0">
                <a:latin typeface="Tahoma"/>
                <a:cs typeface="Tahoma"/>
              </a:rPr>
              <a:t>need</a:t>
            </a:r>
            <a:r>
              <a:rPr sz="1100" spc="20" dirty="0">
                <a:latin typeface="Tahoma"/>
                <a:cs typeface="Tahoma"/>
              </a:rPr>
              <a:t> </a:t>
            </a:r>
            <a:r>
              <a:rPr sz="1100" spc="-35" dirty="0">
                <a:latin typeface="Tahoma"/>
                <a:cs typeface="Tahoma"/>
              </a:rPr>
              <a:t>only</a:t>
            </a:r>
            <a:r>
              <a:rPr sz="1100" spc="20" dirty="0">
                <a:latin typeface="Tahoma"/>
                <a:cs typeface="Tahoma"/>
              </a:rPr>
              <a:t> </a:t>
            </a:r>
            <a:r>
              <a:rPr sz="1100" i="1" spc="-25" dirty="0">
                <a:latin typeface="Trebuchet MS"/>
                <a:cs typeface="Trebuchet MS"/>
              </a:rPr>
              <a:t>pk</a:t>
            </a:r>
            <a:r>
              <a:rPr sz="1100" spc="-25" dirty="0">
                <a:latin typeface="Tahoma"/>
                <a:cs typeface="Tahoma"/>
              </a:rPr>
              <a:t>[</a:t>
            </a:r>
            <a:r>
              <a:rPr sz="1100" spc="-25" dirty="0">
                <a:latin typeface="Times New Roman"/>
                <a:cs typeface="Times New Roman"/>
              </a:rPr>
              <a:t>CA</a:t>
            </a:r>
            <a:r>
              <a:rPr sz="1100" spc="-25" dirty="0">
                <a:latin typeface="Tahoma"/>
                <a:cs typeface="Tahoma"/>
              </a:rPr>
              <a:t>[</a:t>
            </a:r>
            <a:r>
              <a:rPr sz="1100" spc="-25" dirty="0">
                <a:latin typeface="Times New Roman"/>
                <a:cs typeface="Times New Roman"/>
              </a:rPr>
              <a:t>USA</a:t>
            </a:r>
            <a:r>
              <a:rPr sz="1100" spc="-25" dirty="0">
                <a:latin typeface="Tahoma"/>
                <a:cs typeface="Tahoma"/>
              </a:rPr>
              <a:t>]].</a:t>
            </a:r>
            <a:endParaRPr sz="1100">
              <a:latin typeface="Tahoma"/>
              <a:cs typeface="Tahoma"/>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7320" y="58150"/>
            <a:ext cx="2073910" cy="244475"/>
          </a:xfrm>
          <a:prstGeom prst="rect">
            <a:avLst/>
          </a:prstGeom>
        </p:spPr>
        <p:txBody>
          <a:bodyPr vert="horz" wrap="square" lIns="0" tIns="17145" rIns="0" bIns="0" rtlCol="0">
            <a:spAutoFit/>
          </a:bodyPr>
          <a:lstStyle/>
          <a:p>
            <a:pPr marL="12700">
              <a:lnSpc>
                <a:spcPct val="100000"/>
              </a:lnSpc>
              <a:spcBef>
                <a:spcPts val="135"/>
              </a:spcBef>
            </a:pPr>
            <a:r>
              <a:rPr spc="-20" dirty="0"/>
              <a:t>Why</a:t>
            </a:r>
            <a:r>
              <a:rPr spc="20" dirty="0"/>
              <a:t> </a:t>
            </a:r>
            <a:r>
              <a:rPr spc="-30" dirty="0"/>
              <a:t>certificate</a:t>
            </a:r>
            <a:r>
              <a:rPr spc="20" dirty="0"/>
              <a:t> </a:t>
            </a:r>
            <a:r>
              <a:rPr spc="-55" dirty="0"/>
              <a:t>hierarchies?</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54345" y="1128341"/>
            <a:ext cx="91134" cy="78819"/>
          </a:xfrm>
          <a:prstGeom prst="rect">
            <a:avLst/>
          </a:prstGeom>
        </p:spPr>
      </p:pic>
      <p:sp>
        <p:nvSpPr>
          <p:cNvPr id="5" name="object 5"/>
          <p:cNvSpPr txBox="1">
            <a:spLocks noGrp="1"/>
          </p:cNvSpPr>
          <p:nvPr>
            <p:ph type="body" idx="1"/>
          </p:nvPr>
        </p:nvSpPr>
        <p:spPr>
          <a:xfrm>
            <a:off x="236118" y="949563"/>
            <a:ext cx="4137863" cy="1400461"/>
          </a:xfrm>
          <a:prstGeom prst="rect">
            <a:avLst/>
          </a:prstGeom>
        </p:spPr>
        <p:txBody>
          <a:bodyPr vert="horz" wrap="square" lIns="0" tIns="108408" rIns="0" bIns="0" rtlCol="0">
            <a:spAutoFit/>
          </a:bodyPr>
          <a:lstStyle/>
          <a:p>
            <a:pPr marL="178435" marR="18415">
              <a:lnSpc>
                <a:spcPct val="102600"/>
              </a:lnSpc>
              <a:spcBef>
                <a:spcPts val="55"/>
              </a:spcBef>
            </a:pPr>
            <a:r>
              <a:rPr spc="-45" dirty="0">
                <a:latin typeface="+mn-lt"/>
              </a:rPr>
              <a:t>It</a:t>
            </a:r>
            <a:r>
              <a:rPr spc="15" dirty="0">
                <a:latin typeface="+mn-lt"/>
              </a:rPr>
              <a:t> </a:t>
            </a:r>
            <a:r>
              <a:rPr spc="-35" dirty="0">
                <a:latin typeface="+mn-lt"/>
              </a:rPr>
              <a:t>is</a:t>
            </a:r>
            <a:r>
              <a:rPr spc="20" dirty="0">
                <a:latin typeface="+mn-lt"/>
              </a:rPr>
              <a:t> </a:t>
            </a:r>
            <a:r>
              <a:rPr spc="-55" dirty="0">
                <a:latin typeface="+mn-lt"/>
              </a:rPr>
              <a:t>easier</a:t>
            </a:r>
            <a:r>
              <a:rPr spc="20" dirty="0">
                <a:latin typeface="+mn-lt"/>
              </a:rPr>
              <a:t> </a:t>
            </a:r>
            <a:r>
              <a:rPr spc="-45" dirty="0">
                <a:latin typeface="+mn-lt"/>
              </a:rPr>
              <a:t>for</a:t>
            </a:r>
            <a:r>
              <a:rPr spc="20" dirty="0">
                <a:latin typeface="+mn-lt"/>
              </a:rPr>
              <a:t> CA(UCSD)</a:t>
            </a:r>
            <a:r>
              <a:rPr spc="15" dirty="0">
                <a:latin typeface="+mn-lt"/>
              </a:rPr>
              <a:t> </a:t>
            </a:r>
            <a:r>
              <a:rPr spc="-15" dirty="0">
                <a:latin typeface="+mn-lt"/>
              </a:rPr>
              <a:t>to</a:t>
            </a:r>
            <a:r>
              <a:rPr spc="15" dirty="0">
                <a:latin typeface="+mn-lt"/>
              </a:rPr>
              <a:t> </a:t>
            </a:r>
            <a:r>
              <a:rPr spc="-45" dirty="0">
                <a:latin typeface="+mn-lt"/>
              </a:rPr>
              <a:t>check</a:t>
            </a:r>
            <a:r>
              <a:rPr spc="25" dirty="0">
                <a:latin typeface="+mn-lt"/>
              </a:rPr>
              <a:t> </a:t>
            </a:r>
            <a:r>
              <a:rPr spc="-10" dirty="0">
                <a:latin typeface="+mn-lt"/>
              </a:rPr>
              <a:t>Alice’s</a:t>
            </a:r>
            <a:r>
              <a:rPr spc="20" dirty="0">
                <a:latin typeface="+mn-lt"/>
              </a:rPr>
              <a:t> </a:t>
            </a:r>
            <a:r>
              <a:rPr spc="-30" dirty="0">
                <a:latin typeface="+mn-lt"/>
              </a:rPr>
              <a:t>identity</a:t>
            </a:r>
            <a:r>
              <a:rPr spc="15" dirty="0">
                <a:latin typeface="+mn-lt"/>
              </a:rPr>
              <a:t> </a:t>
            </a:r>
            <a:r>
              <a:rPr spc="-40" dirty="0">
                <a:latin typeface="+mn-lt"/>
              </a:rPr>
              <a:t>(and</a:t>
            </a:r>
            <a:r>
              <a:rPr spc="15" dirty="0">
                <a:latin typeface="+mn-lt"/>
              </a:rPr>
              <a:t> </a:t>
            </a:r>
            <a:r>
              <a:rPr spc="-65" dirty="0">
                <a:latin typeface="+mn-lt"/>
              </a:rPr>
              <a:t>issue</a:t>
            </a:r>
            <a:r>
              <a:rPr spc="25" dirty="0">
                <a:latin typeface="+mn-lt"/>
              </a:rPr>
              <a:t> </a:t>
            </a:r>
            <a:r>
              <a:rPr spc="-55" dirty="0">
                <a:latin typeface="+mn-lt"/>
              </a:rPr>
              <a:t>a </a:t>
            </a:r>
            <a:r>
              <a:rPr spc="-50" dirty="0">
                <a:latin typeface="+mn-lt"/>
              </a:rPr>
              <a:t> </a:t>
            </a:r>
            <a:r>
              <a:rPr spc="-25" dirty="0">
                <a:latin typeface="+mn-lt"/>
              </a:rPr>
              <a:t>certificate)</a:t>
            </a:r>
            <a:r>
              <a:rPr spc="25" dirty="0">
                <a:latin typeface="+mn-lt"/>
              </a:rPr>
              <a:t> </a:t>
            </a:r>
            <a:r>
              <a:rPr spc="-35" dirty="0">
                <a:latin typeface="+mn-lt"/>
              </a:rPr>
              <a:t>than</a:t>
            </a:r>
            <a:r>
              <a:rPr spc="20" dirty="0">
                <a:latin typeface="+mn-lt"/>
              </a:rPr>
              <a:t> </a:t>
            </a:r>
            <a:r>
              <a:rPr spc="-45" dirty="0">
                <a:latin typeface="+mn-lt"/>
              </a:rPr>
              <a:t>for</a:t>
            </a:r>
            <a:r>
              <a:rPr spc="20" dirty="0">
                <a:latin typeface="+mn-lt"/>
              </a:rPr>
              <a:t> CA(USA)</a:t>
            </a:r>
            <a:r>
              <a:rPr spc="25" dirty="0">
                <a:latin typeface="+mn-lt"/>
              </a:rPr>
              <a:t> </a:t>
            </a:r>
            <a:r>
              <a:rPr spc="-50" dirty="0">
                <a:latin typeface="+mn-lt"/>
              </a:rPr>
              <a:t>since</a:t>
            </a:r>
            <a:r>
              <a:rPr spc="25" dirty="0">
                <a:latin typeface="+mn-lt"/>
              </a:rPr>
              <a:t> </a:t>
            </a:r>
            <a:r>
              <a:rPr spc="-15" dirty="0">
                <a:latin typeface="+mn-lt"/>
              </a:rPr>
              <a:t>Alice</a:t>
            </a:r>
            <a:r>
              <a:rPr spc="20" dirty="0">
                <a:latin typeface="+mn-lt"/>
              </a:rPr>
              <a:t> </a:t>
            </a:r>
            <a:r>
              <a:rPr spc="-35" dirty="0">
                <a:latin typeface="+mn-lt"/>
              </a:rPr>
              <a:t>is</a:t>
            </a:r>
            <a:r>
              <a:rPr spc="25" dirty="0">
                <a:latin typeface="+mn-lt"/>
              </a:rPr>
              <a:t> </a:t>
            </a:r>
            <a:r>
              <a:rPr spc="-55" dirty="0">
                <a:latin typeface="+mn-lt"/>
              </a:rPr>
              <a:t>on</a:t>
            </a:r>
            <a:r>
              <a:rPr spc="25" dirty="0">
                <a:latin typeface="+mn-lt"/>
              </a:rPr>
              <a:t> </a:t>
            </a:r>
            <a:r>
              <a:rPr spc="10" dirty="0">
                <a:latin typeface="+mn-lt"/>
              </a:rPr>
              <a:t>UCSD’s</a:t>
            </a:r>
            <a:r>
              <a:rPr spc="20" dirty="0">
                <a:latin typeface="+mn-lt"/>
              </a:rPr>
              <a:t> </a:t>
            </a:r>
            <a:r>
              <a:rPr spc="-35" dirty="0">
                <a:latin typeface="+mn-lt"/>
              </a:rPr>
              <a:t>payroll</a:t>
            </a:r>
            <a:r>
              <a:rPr spc="25" dirty="0">
                <a:latin typeface="+mn-lt"/>
              </a:rPr>
              <a:t> </a:t>
            </a:r>
            <a:r>
              <a:rPr spc="-55" dirty="0">
                <a:latin typeface="+mn-lt"/>
              </a:rPr>
              <a:t>and </a:t>
            </a:r>
            <a:r>
              <a:rPr spc="-330" dirty="0">
                <a:latin typeface="+mn-lt"/>
              </a:rPr>
              <a:t> </a:t>
            </a:r>
            <a:r>
              <a:rPr spc="20" dirty="0">
                <a:latin typeface="+mn-lt"/>
              </a:rPr>
              <a:t>UCSD</a:t>
            </a:r>
            <a:r>
              <a:rPr spc="15" dirty="0">
                <a:latin typeface="+mn-lt"/>
              </a:rPr>
              <a:t> </a:t>
            </a:r>
            <a:r>
              <a:rPr spc="-50" dirty="0">
                <a:latin typeface="+mn-lt"/>
              </a:rPr>
              <a:t>already</a:t>
            </a:r>
            <a:r>
              <a:rPr spc="20" dirty="0">
                <a:latin typeface="+mn-lt"/>
              </a:rPr>
              <a:t> </a:t>
            </a:r>
            <a:r>
              <a:rPr spc="-65" dirty="0">
                <a:latin typeface="+mn-lt"/>
              </a:rPr>
              <a:t>has</a:t>
            </a:r>
            <a:r>
              <a:rPr spc="15" dirty="0">
                <a:latin typeface="+mn-lt"/>
              </a:rPr>
              <a:t> </a:t>
            </a:r>
            <a:r>
              <a:rPr spc="-55" dirty="0">
                <a:latin typeface="+mn-lt"/>
              </a:rPr>
              <a:t>a</a:t>
            </a:r>
            <a:r>
              <a:rPr spc="15" dirty="0">
                <a:latin typeface="+mn-lt"/>
              </a:rPr>
              <a:t> </a:t>
            </a:r>
            <a:r>
              <a:rPr spc="-10" dirty="0">
                <a:latin typeface="+mn-lt"/>
              </a:rPr>
              <a:t>lot</a:t>
            </a:r>
            <a:r>
              <a:rPr spc="20" dirty="0">
                <a:latin typeface="+mn-lt"/>
              </a:rPr>
              <a:t> </a:t>
            </a:r>
            <a:r>
              <a:rPr spc="-35" dirty="0">
                <a:latin typeface="+mn-lt"/>
              </a:rPr>
              <a:t>of</a:t>
            </a:r>
            <a:r>
              <a:rPr spc="15" dirty="0">
                <a:latin typeface="+mn-lt"/>
              </a:rPr>
              <a:t> </a:t>
            </a:r>
            <a:r>
              <a:rPr spc="-40" dirty="0">
                <a:latin typeface="+mn-lt"/>
              </a:rPr>
              <a:t>information</a:t>
            </a:r>
            <a:r>
              <a:rPr spc="20" dirty="0">
                <a:latin typeface="+mn-lt"/>
              </a:rPr>
              <a:t> </a:t>
            </a:r>
            <a:r>
              <a:rPr spc="-35" dirty="0">
                <a:latin typeface="+mn-lt"/>
              </a:rPr>
              <a:t>about</a:t>
            </a:r>
            <a:r>
              <a:rPr spc="20" dirty="0">
                <a:latin typeface="+mn-lt"/>
              </a:rPr>
              <a:t> </a:t>
            </a:r>
            <a:r>
              <a:rPr spc="-55" dirty="0">
                <a:latin typeface="+mn-lt"/>
              </a:rPr>
              <a:t>her.</a:t>
            </a:r>
          </a:p>
          <a:p>
            <a:pPr marL="178435" marR="69850">
              <a:lnSpc>
                <a:spcPct val="102600"/>
              </a:lnSpc>
              <a:spcBef>
                <a:spcPts val="300"/>
              </a:spcBef>
            </a:pPr>
            <a:r>
              <a:rPr spc="-60" dirty="0">
                <a:latin typeface="+mn-lt"/>
              </a:rPr>
              <a:t>Spreads</a:t>
            </a:r>
            <a:r>
              <a:rPr spc="20" dirty="0">
                <a:latin typeface="+mn-lt"/>
              </a:rPr>
              <a:t> </a:t>
            </a:r>
            <a:r>
              <a:rPr spc="-45" dirty="0">
                <a:latin typeface="+mn-lt"/>
              </a:rPr>
              <a:t>the</a:t>
            </a:r>
            <a:r>
              <a:rPr spc="25" dirty="0">
                <a:latin typeface="+mn-lt"/>
              </a:rPr>
              <a:t> </a:t>
            </a:r>
            <a:r>
              <a:rPr spc="-35" dirty="0">
                <a:latin typeface="+mn-lt"/>
              </a:rPr>
              <a:t>identity-check</a:t>
            </a:r>
            <a:r>
              <a:rPr spc="20" dirty="0">
                <a:latin typeface="+mn-lt"/>
              </a:rPr>
              <a:t> </a:t>
            </a:r>
            <a:r>
              <a:rPr spc="-55" dirty="0">
                <a:latin typeface="+mn-lt"/>
              </a:rPr>
              <a:t>and</a:t>
            </a:r>
            <a:r>
              <a:rPr spc="20" dirty="0">
                <a:latin typeface="+mn-lt"/>
              </a:rPr>
              <a:t> </a:t>
            </a:r>
            <a:r>
              <a:rPr spc="-25" dirty="0">
                <a:latin typeface="+mn-lt"/>
              </a:rPr>
              <a:t>certification</a:t>
            </a:r>
            <a:r>
              <a:rPr spc="25" dirty="0">
                <a:latin typeface="+mn-lt"/>
              </a:rPr>
              <a:t> </a:t>
            </a:r>
            <a:r>
              <a:rPr spc="-40" dirty="0">
                <a:latin typeface="+mn-lt"/>
              </a:rPr>
              <a:t>job</a:t>
            </a:r>
            <a:r>
              <a:rPr spc="25" dirty="0">
                <a:latin typeface="+mn-lt"/>
              </a:rPr>
              <a:t> </a:t>
            </a:r>
            <a:r>
              <a:rPr spc="-15" dirty="0">
                <a:latin typeface="+mn-lt"/>
              </a:rPr>
              <a:t>to</a:t>
            </a:r>
            <a:r>
              <a:rPr spc="20" dirty="0">
                <a:latin typeface="+mn-lt"/>
              </a:rPr>
              <a:t> </a:t>
            </a:r>
            <a:r>
              <a:rPr spc="-60" dirty="0">
                <a:latin typeface="+mn-lt"/>
              </a:rPr>
              <a:t>reduce</a:t>
            </a:r>
            <a:r>
              <a:rPr spc="20" dirty="0">
                <a:latin typeface="+mn-lt"/>
              </a:rPr>
              <a:t> </a:t>
            </a:r>
            <a:r>
              <a:rPr spc="-60" dirty="0">
                <a:latin typeface="+mn-lt"/>
              </a:rPr>
              <a:t>work</a:t>
            </a:r>
            <a:r>
              <a:rPr spc="20" dirty="0">
                <a:latin typeface="+mn-lt"/>
              </a:rPr>
              <a:t> </a:t>
            </a:r>
            <a:r>
              <a:rPr spc="-45" dirty="0">
                <a:latin typeface="+mn-lt"/>
              </a:rPr>
              <a:t>for </a:t>
            </a:r>
            <a:r>
              <a:rPr spc="-330" dirty="0">
                <a:latin typeface="+mn-lt"/>
              </a:rPr>
              <a:t> </a:t>
            </a:r>
            <a:r>
              <a:rPr spc="-30" dirty="0">
                <a:latin typeface="+mn-lt"/>
              </a:rPr>
              <a:t>individual</a:t>
            </a:r>
            <a:r>
              <a:rPr spc="10" dirty="0">
                <a:latin typeface="+mn-lt"/>
              </a:rPr>
              <a:t> </a:t>
            </a:r>
            <a:r>
              <a:rPr spc="5" dirty="0">
                <a:latin typeface="+mn-lt"/>
              </a:rPr>
              <a:t>CAs</a:t>
            </a:r>
          </a:p>
          <a:p>
            <a:pPr marL="178435" marR="5080">
              <a:lnSpc>
                <a:spcPct val="102600"/>
              </a:lnSpc>
              <a:spcBef>
                <a:spcPts val="300"/>
              </a:spcBef>
            </a:pPr>
            <a:r>
              <a:rPr spc="-50" dirty="0">
                <a:latin typeface="+mn-lt"/>
              </a:rPr>
              <a:t>Browsers</a:t>
            </a:r>
            <a:r>
              <a:rPr spc="15" dirty="0">
                <a:latin typeface="+mn-lt"/>
              </a:rPr>
              <a:t> </a:t>
            </a:r>
            <a:r>
              <a:rPr spc="-75" dirty="0">
                <a:latin typeface="+mn-lt"/>
              </a:rPr>
              <a:t>need</a:t>
            </a:r>
            <a:r>
              <a:rPr spc="25" dirty="0">
                <a:latin typeface="+mn-lt"/>
              </a:rPr>
              <a:t> </a:t>
            </a:r>
            <a:r>
              <a:rPr spc="-15" dirty="0">
                <a:latin typeface="+mn-lt"/>
              </a:rPr>
              <a:t>to</a:t>
            </a:r>
            <a:r>
              <a:rPr spc="20" dirty="0">
                <a:latin typeface="+mn-lt"/>
              </a:rPr>
              <a:t> </a:t>
            </a:r>
            <a:r>
              <a:rPr spc="-65" dirty="0">
                <a:latin typeface="+mn-lt"/>
              </a:rPr>
              <a:t>have</a:t>
            </a:r>
            <a:r>
              <a:rPr spc="15" dirty="0">
                <a:latin typeface="+mn-lt"/>
              </a:rPr>
              <a:t> </a:t>
            </a:r>
            <a:r>
              <a:rPr spc="-70" dirty="0">
                <a:latin typeface="+mn-lt"/>
              </a:rPr>
              <a:t>fewer</a:t>
            </a:r>
            <a:r>
              <a:rPr spc="25" dirty="0">
                <a:latin typeface="+mn-lt"/>
              </a:rPr>
              <a:t> </a:t>
            </a:r>
            <a:r>
              <a:rPr spc="-65" dirty="0">
                <a:latin typeface="+mn-lt"/>
              </a:rPr>
              <a:t>embedded</a:t>
            </a:r>
            <a:r>
              <a:rPr spc="25" dirty="0">
                <a:latin typeface="+mn-lt"/>
              </a:rPr>
              <a:t> </a:t>
            </a:r>
            <a:r>
              <a:rPr spc="-30" dirty="0">
                <a:latin typeface="+mn-lt"/>
              </a:rPr>
              <a:t>public</a:t>
            </a:r>
            <a:r>
              <a:rPr spc="15" dirty="0">
                <a:latin typeface="+mn-lt"/>
              </a:rPr>
              <a:t> </a:t>
            </a:r>
            <a:r>
              <a:rPr spc="-60" dirty="0">
                <a:latin typeface="+mn-lt"/>
              </a:rPr>
              <a:t>keys.</a:t>
            </a:r>
            <a:r>
              <a:rPr spc="145" dirty="0">
                <a:latin typeface="+mn-lt"/>
              </a:rPr>
              <a:t> </a:t>
            </a:r>
            <a:r>
              <a:rPr spc="-20" dirty="0">
                <a:latin typeface="+mn-lt"/>
              </a:rPr>
              <a:t>(Only</a:t>
            </a:r>
            <a:r>
              <a:rPr spc="25" dirty="0">
                <a:latin typeface="+mn-lt"/>
              </a:rPr>
              <a:t> </a:t>
            </a:r>
            <a:r>
              <a:rPr spc="-25" dirty="0">
                <a:latin typeface="+mn-lt"/>
              </a:rPr>
              <a:t>root</a:t>
            </a:r>
            <a:r>
              <a:rPr spc="25" dirty="0">
                <a:latin typeface="+mn-lt"/>
              </a:rPr>
              <a:t> </a:t>
            </a:r>
            <a:r>
              <a:rPr spc="45" dirty="0">
                <a:latin typeface="+mn-lt"/>
              </a:rPr>
              <a:t>CA </a:t>
            </a:r>
            <a:r>
              <a:rPr spc="-330" dirty="0">
                <a:latin typeface="+mn-lt"/>
              </a:rPr>
              <a:t> </a:t>
            </a:r>
            <a:r>
              <a:rPr spc="-30" dirty="0">
                <a:latin typeface="+mn-lt"/>
              </a:rPr>
              <a:t>public</a:t>
            </a:r>
            <a:r>
              <a:rPr spc="10" dirty="0">
                <a:latin typeface="+mn-lt"/>
              </a:rPr>
              <a:t> </a:t>
            </a:r>
            <a:r>
              <a:rPr spc="-70" dirty="0">
                <a:latin typeface="+mn-lt"/>
              </a:rPr>
              <a:t>keys</a:t>
            </a:r>
            <a:r>
              <a:rPr spc="20" dirty="0">
                <a:latin typeface="+mn-lt"/>
              </a:rPr>
              <a:t> </a:t>
            </a:r>
            <a:r>
              <a:rPr spc="-65" dirty="0">
                <a:latin typeface="+mn-lt"/>
              </a:rPr>
              <a:t>needed.)</a:t>
            </a:r>
          </a:p>
        </p:txBody>
      </p:sp>
      <p:pic>
        <p:nvPicPr>
          <p:cNvPr id="6" name="object 6"/>
          <p:cNvPicPr/>
          <p:nvPr/>
        </p:nvPicPr>
        <p:blipFill>
          <a:blip r:embed="rId3" cstate="print"/>
          <a:stretch>
            <a:fillRect/>
          </a:stretch>
        </p:blipFill>
        <p:spPr>
          <a:xfrm>
            <a:off x="254345" y="1682531"/>
            <a:ext cx="91134" cy="78819"/>
          </a:xfrm>
          <a:prstGeom prst="rect">
            <a:avLst/>
          </a:prstGeom>
        </p:spPr>
      </p:pic>
      <p:pic>
        <p:nvPicPr>
          <p:cNvPr id="7" name="object 7"/>
          <p:cNvPicPr/>
          <p:nvPr/>
        </p:nvPicPr>
        <p:blipFill>
          <a:blip r:embed="rId3" cstate="print"/>
          <a:stretch>
            <a:fillRect/>
          </a:stretch>
        </p:blipFill>
        <p:spPr>
          <a:xfrm>
            <a:off x="254345" y="2064636"/>
            <a:ext cx="91134" cy="78819"/>
          </a:xfrm>
          <a:prstGeom prst="rect">
            <a:avLst/>
          </a:prstGeom>
        </p:spPr>
      </p:pic>
      <p:sp>
        <p:nvSpPr>
          <p:cNvPr id="9" name="object 9"/>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17/38</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6108" y="58150"/>
            <a:ext cx="2355850" cy="244475"/>
          </a:xfrm>
          <a:prstGeom prst="rect">
            <a:avLst/>
          </a:prstGeom>
        </p:spPr>
        <p:txBody>
          <a:bodyPr vert="horz" wrap="square" lIns="0" tIns="17145" rIns="0" bIns="0" rtlCol="0">
            <a:spAutoFit/>
          </a:bodyPr>
          <a:lstStyle/>
          <a:p>
            <a:pPr marL="12700">
              <a:lnSpc>
                <a:spcPct val="100000"/>
              </a:lnSpc>
              <a:spcBef>
                <a:spcPts val="135"/>
              </a:spcBef>
            </a:pPr>
            <a:r>
              <a:rPr sz="1400" spc="-30" dirty="0">
                <a:solidFill>
                  <a:srgbClr val="336633"/>
                </a:solidFill>
                <a:latin typeface="Tahoma"/>
                <a:cs typeface="Tahoma"/>
              </a:rPr>
              <a:t>Certificates</a:t>
            </a:r>
            <a:r>
              <a:rPr sz="1400" spc="15" dirty="0">
                <a:solidFill>
                  <a:srgbClr val="336633"/>
                </a:solidFill>
                <a:latin typeface="Tahoma"/>
                <a:cs typeface="Tahoma"/>
              </a:rPr>
              <a:t> </a:t>
            </a:r>
            <a:r>
              <a:rPr sz="1400" spc="-65" dirty="0">
                <a:solidFill>
                  <a:srgbClr val="336633"/>
                </a:solidFill>
                <a:latin typeface="Tahoma"/>
                <a:cs typeface="Tahoma"/>
              </a:rPr>
              <a:t>on</a:t>
            </a:r>
            <a:r>
              <a:rPr sz="1400" spc="20" dirty="0">
                <a:solidFill>
                  <a:srgbClr val="336633"/>
                </a:solidFill>
                <a:latin typeface="Tahoma"/>
                <a:cs typeface="Tahoma"/>
              </a:rPr>
              <a:t> </a:t>
            </a:r>
            <a:r>
              <a:rPr sz="1400" spc="-20" dirty="0">
                <a:solidFill>
                  <a:srgbClr val="336633"/>
                </a:solidFill>
                <a:latin typeface="Tahoma"/>
                <a:cs typeface="Tahoma"/>
              </a:rPr>
              <a:t>Mac:</a:t>
            </a:r>
            <a:r>
              <a:rPr sz="1400" spc="180" dirty="0">
                <a:solidFill>
                  <a:srgbClr val="336633"/>
                </a:solidFill>
                <a:latin typeface="Tahoma"/>
                <a:cs typeface="Tahoma"/>
              </a:rPr>
              <a:t> </a:t>
            </a:r>
            <a:r>
              <a:rPr sz="1400" spc="30" dirty="0">
                <a:solidFill>
                  <a:srgbClr val="336633"/>
                </a:solidFill>
                <a:latin typeface="SimSun"/>
                <a:cs typeface="SimSun"/>
              </a:rPr>
              <a:t>keychain</a:t>
            </a:r>
            <a:endParaRPr sz="1400">
              <a:latin typeface="SimSun"/>
              <a:cs typeface="SimSun"/>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415683" y="496039"/>
            <a:ext cx="3776695" cy="2700080"/>
          </a:xfrm>
          <a:prstGeom prst="rect">
            <a:avLst/>
          </a:prstGeom>
        </p:spPr>
      </p:pic>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18/38</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61833" y="58150"/>
            <a:ext cx="1684020" cy="244475"/>
          </a:xfrm>
          <a:prstGeom prst="rect">
            <a:avLst/>
          </a:prstGeom>
        </p:spPr>
        <p:txBody>
          <a:bodyPr vert="horz" wrap="square" lIns="0" tIns="17145" rIns="0" bIns="0" rtlCol="0">
            <a:spAutoFit/>
          </a:bodyPr>
          <a:lstStyle/>
          <a:p>
            <a:pPr marL="12700">
              <a:lnSpc>
                <a:spcPct val="100000"/>
              </a:lnSpc>
              <a:spcBef>
                <a:spcPts val="135"/>
              </a:spcBef>
            </a:pPr>
            <a:r>
              <a:rPr sz="1400" spc="85" dirty="0">
                <a:solidFill>
                  <a:srgbClr val="336633"/>
                </a:solidFill>
                <a:latin typeface="Tahoma"/>
                <a:cs typeface="Tahoma"/>
              </a:rPr>
              <a:t>A</a:t>
            </a:r>
            <a:r>
              <a:rPr sz="1400" spc="5" dirty="0">
                <a:solidFill>
                  <a:srgbClr val="336633"/>
                </a:solidFill>
                <a:latin typeface="Tahoma"/>
                <a:cs typeface="Tahoma"/>
              </a:rPr>
              <a:t> </a:t>
            </a:r>
            <a:r>
              <a:rPr sz="1400" spc="-40" dirty="0">
                <a:solidFill>
                  <a:srgbClr val="336633"/>
                </a:solidFill>
                <a:latin typeface="Tahoma"/>
                <a:cs typeface="Tahoma"/>
              </a:rPr>
              <a:t>particular</a:t>
            </a:r>
            <a:r>
              <a:rPr sz="1400" spc="5" dirty="0">
                <a:solidFill>
                  <a:srgbClr val="336633"/>
                </a:solidFill>
                <a:latin typeface="Tahoma"/>
                <a:cs typeface="Tahoma"/>
              </a:rPr>
              <a:t> </a:t>
            </a:r>
            <a:r>
              <a:rPr sz="1400" spc="-30" dirty="0">
                <a:solidFill>
                  <a:srgbClr val="336633"/>
                </a:solidFill>
                <a:latin typeface="Tahoma"/>
                <a:cs typeface="Tahoma"/>
              </a:rPr>
              <a:t>certificate</a:t>
            </a:r>
            <a:endParaRPr sz="1400">
              <a:latin typeface="Tahoma"/>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468361" y="496053"/>
            <a:ext cx="1671311" cy="2700066"/>
          </a:xfrm>
          <a:prstGeom prst="rect">
            <a:avLst/>
          </a:prstGeom>
        </p:spPr>
      </p:pic>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19/38</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0463" y="58150"/>
            <a:ext cx="847725" cy="244475"/>
          </a:xfrm>
          <a:prstGeom prst="rect">
            <a:avLst/>
          </a:prstGeom>
        </p:spPr>
        <p:txBody>
          <a:bodyPr vert="horz" wrap="square" lIns="0" tIns="17145" rIns="0" bIns="0" rtlCol="0">
            <a:spAutoFit/>
          </a:bodyPr>
          <a:lstStyle/>
          <a:p>
            <a:pPr marL="12700">
              <a:lnSpc>
                <a:spcPct val="100000"/>
              </a:lnSpc>
              <a:spcBef>
                <a:spcPts val="135"/>
              </a:spcBef>
            </a:pPr>
            <a:r>
              <a:rPr spc="-35" dirty="0"/>
              <a:t>Revocation</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54345" y="1400121"/>
            <a:ext cx="91134" cy="78819"/>
          </a:xfrm>
          <a:prstGeom prst="rect">
            <a:avLst/>
          </a:prstGeom>
        </p:spPr>
      </p:pic>
      <p:pic>
        <p:nvPicPr>
          <p:cNvPr id="5" name="object 5"/>
          <p:cNvPicPr/>
          <p:nvPr/>
        </p:nvPicPr>
        <p:blipFill>
          <a:blip r:embed="rId3" cstate="print"/>
          <a:stretch>
            <a:fillRect/>
          </a:stretch>
        </p:blipFill>
        <p:spPr>
          <a:xfrm>
            <a:off x="254345" y="1610154"/>
            <a:ext cx="91134" cy="78819"/>
          </a:xfrm>
          <a:prstGeom prst="rect">
            <a:avLst/>
          </a:prstGeom>
        </p:spPr>
      </p:pic>
      <p:pic>
        <p:nvPicPr>
          <p:cNvPr id="6" name="object 6"/>
          <p:cNvPicPr/>
          <p:nvPr/>
        </p:nvPicPr>
        <p:blipFill>
          <a:blip r:embed="rId4" cstate="print"/>
          <a:stretch>
            <a:fillRect/>
          </a:stretch>
        </p:blipFill>
        <p:spPr>
          <a:xfrm>
            <a:off x="254345" y="1820187"/>
            <a:ext cx="91134" cy="78819"/>
          </a:xfrm>
          <a:prstGeom prst="rect">
            <a:avLst/>
          </a:prstGeom>
        </p:spPr>
      </p:pic>
      <p:pic>
        <p:nvPicPr>
          <p:cNvPr id="7" name="object 7"/>
          <p:cNvPicPr/>
          <p:nvPr/>
        </p:nvPicPr>
        <p:blipFill>
          <a:blip r:embed="rId4" cstate="print"/>
          <a:stretch>
            <a:fillRect/>
          </a:stretch>
        </p:blipFill>
        <p:spPr>
          <a:xfrm>
            <a:off x="254345" y="2202291"/>
            <a:ext cx="91134" cy="78819"/>
          </a:xfrm>
          <a:prstGeom prst="rect">
            <a:avLst/>
          </a:prstGeom>
        </p:spPr>
      </p:pic>
      <p:sp>
        <p:nvSpPr>
          <p:cNvPr id="8" name="object 8"/>
          <p:cNvSpPr txBox="1"/>
          <p:nvPr/>
        </p:nvSpPr>
        <p:spPr>
          <a:xfrm>
            <a:off x="124955" y="654709"/>
            <a:ext cx="4316095" cy="2272030"/>
          </a:xfrm>
          <a:prstGeom prst="rect">
            <a:avLst/>
          </a:prstGeom>
        </p:spPr>
        <p:txBody>
          <a:bodyPr vert="horz" wrap="square" lIns="0" tIns="6985" rIns="0" bIns="0" rtlCol="0">
            <a:spAutoFit/>
          </a:bodyPr>
          <a:lstStyle/>
          <a:p>
            <a:pPr marL="12700" marR="19685">
              <a:lnSpc>
                <a:spcPct val="102600"/>
              </a:lnSpc>
              <a:spcBef>
                <a:spcPts val="55"/>
              </a:spcBef>
            </a:pPr>
            <a:r>
              <a:rPr sz="1100" spc="-50" dirty="0">
                <a:cs typeface="Tahoma"/>
              </a:rPr>
              <a:t>Suppose </a:t>
            </a:r>
            <a:r>
              <a:rPr sz="1100" i="1" spc="-10" dirty="0">
                <a:cs typeface="Arial"/>
              </a:rPr>
              <a:t>B</a:t>
            </a:r>
            <a:r>
              <a:rPr sz="1100" i="1" spc="-5" dirty="0">
                <a:cs typeface="Arial"/>
              </a:rPr>
              <a:t> </a:t>
            </a:r>
            <a:r>
              <a:rPr sz="1100" spc="-60" dirty="0">
                <a:cs typeface="Tahoma"/>
              </a:rPr>
              <a:t>wishes </a:t>
            </a:r>
            <a:r>
              <a:rPr sz="1100" spc="-15" dirty="0">
                <a:cs typeface="Tahoma"/>
              </a:rPr>
              <a:t>to </a:t>
            </a:r>
            <a:r>
              <a:rPr sz="1100" spc="-65" dirty="0">
                <a:cs typeface="Tahoma"/>
              </a:rPr>
              <a:t>revoke </a:t>
            </a:r>
            <a:r>
              <a:rPr sz="1100" spc="-20" dirty="0">
                <a:cs typeface="Tahoma"/>
              </a:rPr>
              <a:t>its </a:t>
            </a:r>
            <a:r>
              <a:rPr sz="1100" spc="-25" dirty="0">
                <a:cs typeface="Tahoma"/>
              </a:rPr>
              <a:t>certificate </a:t>
            </a:r>
            <a:r>
              <a:rPr sz="1100" spc="5" dirty="0">
                <a:cs typeface="Times New Roman"/>
              </a:rPr>
              <a:t>CERT</a:t>
            </a:r>
            <a:r>
              <a:rPr sz="1100" spc="5" dirty="0">
                <a:cs typeface="Tahoma"/>
              </a:rPr>
              <a:t>[</a:t>
            </a:r>
            <a:r>
              <a:rPr sz="1100" i="1" spc="5" dirty="0">
                <a:cs typeface="Arial"/>
              </a:rPr>
              <a:t>B</a:t>
            </a:r>
            <a:r>
              <a:rPr sz="1100" spc="5" dirty="0">
                <a:cs typeface="Tahoma"/>
              </a:rPr>
              <a:t>] </a:t>
            </a:r>
            <a:r>
              <a:rPr sz="1100" spc="45" dirty="0">
                <a:cs typeface="Tahoma"/>
              </a:rPr>
              <a:t>= </a:t>
            </a:r>
            <a:r>
              <a:rPr sz="1100" spc="15" dirty="0">
                <a:cs typeface="Tahoma"/>
              </a:rPr>
              <a:t>(</a:t>
            </a:r>
            <a:r>
              <a:rPr sz="1100" spc="15" dirty="0">
                <a:cs typeface="Times New Roman"/>
              </a:rPr>
              <a:t>CERTDATA</a:t>
            </a:r>
            <a:r>
              <a:rPr sz="1100" i="1" spc="15" dirty="0">
                <a:cs typeface="Arial"/>
              </a:rPr>
              <a:t>, </a:t>
            </a:r>
            <a:r>
              <a:rPr sz="1100" i="1" spc="-15" dirty="0">
                <a:cs typeface="Arial"/>
              </a:rPr>
              <a:t>σ</a:t>
            </a:r>
            <a:r>
              <a:rPr sz="1100" spc="-15" dirty="0">
                <a:cs typeface="Tahoma"/>
              </a:rPr>
              <a:t>), </a:t>
            </a:r>
            <a:r>
              <a:rPr sz="1100" spc="-330" dirty="0">
                <a:cs typeface="Tahoma"/>
              </a:rPr>
              <a:t> </a:t>
            </a:r>
            <a:r>
              <a:rPr sz="1100" spc="-55" dirty="0">
                <a:cs typeface="Tahoma"/>
              </a:rPr>
              <a:t>perhaps</a:t>
            </a:r>
            <a:r>
              <a:rPr sz="1100" spc="20" dirty="0">
                <a:cs typeface="Tahoma"/>
              </a:rPr>
              <a:t> </a:t>
            </a:r>
            <a:r>
              <a:rPr sz="1100" spc="-60" dirty="0">
                <a:cs typeface="Tahoma"/>
              </a:rPr>
              <a:t>because</a:t>
            </a:r>
            <a:r>
              <a:rPr sz="1100" spc="20" dirty="0">
                <a:cs typeface="Tahoma"/>
              </a:rPr>
              <a:t> </a:t>
            </a:r>
            <a:r>
              <a:rPr sz="1100" spc="-20" dirty="0">
                <a:cs typeface="Tahoma"/>
              </a:rPr>
              <a:t>its</a:t>
            </a:r>
            <a:r>
              <a:rPr sz="1100" spc="20" dirty="0">
                <a:cs typeface="Tahoma"/>
              </a:rPr>
              <a:t> </a:t>
            </a:r>
            <a:r>
              <a:rPr sz="1100" spc="-50" dirty="0">
                <a:cs typeface="Tahoma"/>
              </a:rPr>
              <a:t>secret</a:t>
            </a:r>
            <a:r>
              <a:rPr sz="1100" spc="20" dirty="0">
                <a:cs typeface="Tahoma"/>
              </a:rPr>
              <a:t> </a:t>
            </a:r>
            <a:r>
              <a:rPr sz="1100" spc="-65" dirty="0">
                <a:cs typeface="Tahoma"/>
              </a:rPr>
              <a:t>key</a:t>
            </a:r>
            <a:r>
              <a:rPr sz="1100" spc="15" dirty="0">
                <a:cs typeface="Tahoma"/>
              </a:rPr>
              <a:t> </a:t>
            </a:r>
            <a:r>
              <a:rPr sz="1100" i="1" spc="10" dirty="0">
                <a:cs typeface="Trebuchet MS"/>
              </a:rPr>
              <a:t>sk</a:t>
            </a:r>
            <a:r>
              <a:rPr sz="1100" spc="10" dirty="0">
                <a:cs typeface="Tahoma"/>
              </a:rPr>
              <a:t>,</a:t>
            </a:r>
            <a:r>
              <a:rPr sz="1100" spc="15" dirty="0">
                <a:cs typeface="Tahoma"/>
              </a:rPr>
              <a:t> </a:t>
            </a:r>
            <a:r>
              <a:rPr sz="1100" spc="-50" dirty="0">
                <a:cs typeface="Tahoma"/>
              </a:rPr>
              <a:t>corresponding</a:t>
            </a:r>
            <a:r>
              <a:rPr sz="1100" spc="15" dirty="0">
                <a:cs typeface="Tahoma"/>
              </a:rPr>
              <a:t> </a:t>
            </a:r>
            <a:r>
              <a:rPr sz="1100" spc="-15" dirty="0">
                <a:cs typeface="Tahoma"/>
              </a:rPr>
              <a:t>to</a:t>
            </a:r>
            <a:r>
              <a:rPr sz="1100" spc="25" dirty="0">
                <a:cs typeface="Tahoma"/>
              </a:rPr>
              <a:t> </a:t>
            </a:r>
            <a:r>
              <a:rPr sz="1100" spc="-40" dirty="0">
                <a:cs typeface="Tahoma"/>
              </a:rPr>
              <a:t>the</a:t>
            </a:r>
            <a:r>
              <a:rPr sz="1100" spc="15" dirty="0">
                <a:cs typeface="Tahoma"/>
              </a:rPr>
              <a:t> </a:t>
            </a:r>
            <a:r>
              <a:rPr sz="1100" i="1" spc="5" dirty="0">
                <a:cs typeface="Trebuchet MS"/>
              </a:rPr>
              <a:t>pk</a:t>
            </a:r>
            <a:r>
              <a:rPr sz="1100" i="1" spc="100" dirty="0">
                <a:cs typeface="Trebuchet MS"/>
              </a:rPr>
              <a:t> </a:t>
            </a:r>
            <a:r>
              <a:rPr sz="1100" spc="-25" dirty="0">
                <a:cs typeface="Tahoma"/>
              </a:rPr>
              <a:t>in </a:t>
            </a:r>
            <a:r>
              <a:rPr sz="1100" spc="-20" dirty="0">
                <a:cs typeface="Tahoma"/>
              </a:rPr>
              <a:t> </a:t>
            </a:r>
            <a:r>
              <a:rPr sz="1100" spc="15" dirty="0">
                <a:cs typeface="Times New Roman"/>
              </a:rPr>
              <a:t>CERTDATA</a:t>
            </a:r>
            <a:r>
              <a:rPr sz="1100" spc="15" dirty="0">
                <a:cs typeface="Tahoma"/>
              </a:rPr>
              <a:t>, </a:t>
            </a:r>
            <a:r>
              <a:rPr sz="1100" spc="-80" dirty="0">
                <a:cs typeface="Tahoma"/>
              </a:rPr>
              <a:t>was</a:t>
            </a:r>
            <a:r>
              <a:rPr sz="1100" spc="15" dirty="0">
                <a:cs typeface="Tahoma"/>
              </a:rPr>
              <a:t> </a:t>
            </a:r>
            <a:r>
              <a:rPr sz="1100" spc="-55" dirty="0">
                <a:cs typeface="Tahoma"/>
              </a:rPr>
              <a:t>compromised.</a:t>
            </a:r>
            <a:r>
              <a:rPr sz="1100" spc="140" dirty="0">
                <a:cs typeface="Tahoma"/>
              </a:rPr>
              <a:t> </a:t>
            </a:r>
            <a:r>
              <a:rPr sz="1100" spc="-45" dirty="0">
                <a:cs typeface="Tahoma"/>
              </a:rPr>
              <a:t>Then:</a:t>
            </a:r>
            <a:endParaRPr sz="1100" dirty="0">
              <a:cs typeface="Tahoma"/>
            </a:endParaRPr>
          </a:p>
          <a:p>
            <a:pPr marL="289560">
              <a:lnSpc>
                <a:spcPct val="100000"/>
              </a:lnSpc>
              <a:spcBef>
                <a:spcPts val="1230"/>
              </a:spcBef>
            </a:pPr>
            <a:r>
              <a:rPr sz="1100" i="1" spc="-10" dirty="0">
                <a:cs typeface="Arial"/>
              </a:rPr>
              <a:t>B</a:t>
            </a:r>
            <a:r>
              <a:rPr sz="1100" i="1" spc="120" dirty="0">
                <a:cs typeface="Arial"/>
              </a:rPr>
              <a:t> </a:t>
            </a:r>
            <a:r>
              <a:rPr sz="1100" spc="-70" dirty="0">
                <a:cs typeface="Tahoma"/>
              </a:rPr>
              <a:t>sends</a:t>
            </a:r>
            <a:r>
              <a:rPr sz="1100" spc="15" dirty="0">
                <a:cs typeface="Tahoma"/>
              </a:rPr>
              <a:t> </a:t>
            </a:r>
            <a:r>
              <a:rPr sz="1100" spc="5" dirty="0">
                <a:cs typeface="Times New Roman"/>
              </a:rPr>
              <a:t>CERT</a:t>
            </a:r>
            <a:r>
              <a:rPr sz="1100" spc="5" dirty="0">
                <a:cs typeface="Tahoma"/>
              </a:rPr>
              <a:t>[</a:t>
            </a:r>
            <a:r>
              <a:rPr sz="1100" i="1" spc="5" dirty="0">
                <a:cs typeface="Arial"/>
              </a:rPr>
              <a:t>B</a:t>
            </a:r>
            <a:r>
              <a:rPr sz="1100" spc="5" dirty="0">
                <a:cs typeface="Tahoma"/>
              </a:rPr>
              <a:t>]</a:t>
            </a:r>
            <a:r>
              <a:rPr sz="1100" spc="15" dirty="0">
                <a:cs typeface="Tahoma"/>
              </a:rPr>
              <a:t> </a:t>
            </a:r>
            <a:r>
              <a:rPr sz="1100" spc="-55" dirty="0">
                <a:cs typeface="Tahoma"/>
              </a:rPr>
              <a:t>and</a:t>
            </a:r>
            <a:r>
              <a:rPr sz="1100" spc="15" dirty="0">
                <a:cs typeface="Tahoma"/>
              </a:rPr>
              <a:t> </a:t>
            </a:r>
            <a:r>
              <a:rPr sz="1100" spc="-35" dirty="0">
                <a:cs typeface="Tahoma"/>
              </a:rPr>
              <a:t>revocation</a:t>
            </a:r>
            <a:r>
              <a:rPr sz="1100" spc="20" dirty="0">
                <a:cs typeface="Tahoma"/>
              </a:rPr>
              <a:t> </a:t>
            </a:r>
            <a:r>
              <a:rPr sz="1100" spc="-55" dirty="0">
                <a:cs typeface="Tahoma"/>
              </a:rPr>
              <a:t>request</a:t>
            </a:r>
            <a:r>
              <a:rPr sz="1100" spc="20" dirty="0">
                <a:cs typeface="Tahoma"/>
              </a:rPr>
              <a:t> </a:t>
            </a:r>
            <a:r>
              <a:rPr sz="1100" spc="-15" dirty="0">
                <a:cs typeface="Tahoma"/>
              </a:rPr>
              <a:t>to</a:t>
            </a:r>
            <a:r>
              <a:rPr sz="1100" spc="20" dirty="0">
                <a:cs typeface="Tahoma"/>
              </a:rPr>
              <a:t> CA,</a:t>
            </a:r>
            <a:r>
              <a:rPr sz="1100" spc="15" dirty="0">
                <a:cs typeface="Tahoma"/>
              </a:rPr>
              <a:t> </a:t>
            </a:r>
            <a:r>
              <a:rPr sz="1100" spc="-55" dirty="0">
                <a:cs typeface="Tahoma"/>
              </a:rPr>
              <a:t>signed</a:t>
            </a:r>
            <a:r>
              <a:rPr sz="1100" spc="15" dirty="0">
                <a:cs typeface="Tahoma"/>
              </a:rPr>
              <a:t> </a:t>
            </a:r>
            <a:r>
              <a:rPr sz="1100" spc="-60" dirty="0">
                <a:cs typeface="Tahoma"/>
              </a:rPr>
              <a:t>under</a:t>
            </a:r>
            <a:r>
              <a:rPr sz="1100" spc="15" dirty="0">
                <a:cs typeface="Tahoma"/>
              </a:rPr>
              <a:t> </a:t>
            </a:r>
            <a:r>
              <a:rPr sz="1100" i="1" dirty="0">
                <a:cs typeface="Trebuchet MS"/>
              </a:rPr>
              <a:t>sk</a:t>
            </a:r>
            <a:endParaRPr sz="1100" dirty="0">
              <a:cs typeface="Trebuchet MS"/>
            </a:endParaRPr>
          </a:p>
          <a:p>
            <a:pPr marL="289560">
              <a:lnSpc>
                <a:spcPct val="100000"/>
              </a:lnSpc>
              <a:spcBef>
                <a:spcPts val="335"/>
              </a:spcBef>
            </a:pPr>
            <a:r>
              <a:rPr sz="1100" spc="45" dirty="0">
                <a:cs typeface="Tahoma"/>
              </a:rPr>
              <a:t>CA</a:t>
            </a:r>
            <a:r>
              <a:rPr sz="1100" spc="15" dirty="0">
                <a:cs typeface="Tahoma"/>
              </a:rPr>
              <a:t> </a:t>
            </a:r>
            <a:r>
              <a:rPr sz="1100" spc="-45" dirty="0">
                <a:cs typeface="Tahoma"/>
              </a:rPr>
              <a:t>verifies</a:t>
            </a:r>
            <a:r>
              <a:rPr sz="1100" spc="20" dirty="0">
                <a:cs typeface="Tahoma"/>
              </a:rPr>
              <a:t> </a:t>
            </a:r>
            <a:r>
              <a:rPr sz="1100" spc="-45" dirty="0">
                <a:cs typeface="Tahoma"/>
              </a:rPr>
              <a:t>the</a:t>
            </a:r>
            <a:r>
              <a:rPr sz="1100" spc="20" dirty="0">
                <a:cs typeface="Tahoma"/>
              </a:rPr>
              <a:t> </a:t>
            </a:r>
            <a:r>
              <a:rPr sz="1100" spc="-45" dirty="0">
                <a:cs typeface="Tahoma"/>
              </a:rPr>
              <a:t>signature</a:t>
            </a:r>
            <a:r>
              <a:rPr sz="1100" spc="15" dirty="0">
                <a:cs typeface="Tahoma"/>
              </a:rPr>
              <a:t> </a:t>
            </a:r>
            <a:r>
              <a:rPr sz="1100" spc="-60" dirty="0">
                <a:cs typeface="Tahoma"/>
              </a:rPr>
              <a:t>under</a:t>
            </a:r>
            <a:r>
              <a:rPr sz="1100" spc="15" dirty="0">
                <a:cs typeface="Tahoma"/>
              </a:rPr>
              <a:t> </a:t>
            </a:r>
            <a:r>
              <a:rPr sz="1100" i="1" spc="5" dirty="0">
                <a:cs typeface="Trebuchet MS"/>
              </a:rPr>
              <a:t>pk</a:t>
            </a:r>
            <a:endParaRPr sz="1100" dirty="0">
              <a:cs typeface="Trebuchet MS"/>
            </a:endParaRPr>
          </a:p>
          <a:p>
            <a:pPr marL="289560" marR="100330">
              <a:lnSpc>
                <a:spcPct val="102600"/>
              </a:lnSpc>
              <a:spcBef>
                <a:spcPts val="300"/>
              </a:spcBef>
            </a:pPr>
            <a:r>
              <a:rPr sz="1100" spc="45" dirty="0">
                <a:cs typeface="Tahoma"/>
              </a:rPr>
              <a:t>CA</a:t>
            </a:r>
            <a:r>
              <a:rPr sz="1100" spc="15" dirty="0">
                <a:cs typeface="Tahoma"/>
              </a:rPr>
              <a:t> </a:t>
            </a:r>
            <a:r>
              <a:rPr sz="1100" spc="-40" dirty="0">
                <a:cs typeface="Tahoma"/>
              </a:rPr>
              <a:t>puts</a:t>
            </a:r>
            <a:r>
              <a:rPr sz="1100" spc="25" dirty="0">
                <a:cs typeface="Tahoma"/>
              </a:rPr>
              <a:t> </a:t>
            </a:r>
            <a:r>
              <a:rPr sz="1100" spc="5" dirty="0">
                <a:cs typeface="Tahoma"/>
              </a:rPr>
              <a:t>(</a:t>
            </a:r>
            <a:r>
              <a:rPr sz="1100" spc="5" dirty="0">
                <a:cs typeface="Times New Roman"/>
              </a:rPr>
              <a:t>CERT</a:t>
            </a:r>
            <a:r>
              <a:rPr sz="1100" spc="5" dirty="0">
                <a:cs typeface="Tahoma"/>
              </a:rPr>
              <a:t>[</a:t>
            </a:r>
            <a:r>
              <a:rPr sz="1100" i="1" spc="5" dirty="0">
                <a:cs typeface="Arial"/>
              </a:rPr>
              <a:t>B</a:t>
            </a:r>
            <a:r>
              <a:rPr sz="1100" spc="5" dirty="0">
                <a:cs typeface="Tahoma"/>
              </a:rPr>
              <a:t>]</a:t>
            </a:r>
            <a:r>
              <a:rPr sz="1100" i="1" spc="5" dirty="0">
                <a:cs typeface="Arial"/>
              </a:rPr>
              <a:t>,</a:t>
            </a:r>
            <a:r>
              <a:rPr sz="1100" i="1" spc="-125" dirty="0">
                <a:cs typeface="Arial"/>
              </a:rPr>
              <a:t> </a:t>
            </a:r>
            <a:r>
              <a:rPr sz="1100" spc="30" dirty="0">
                <a:cs typeface="Times New Roman"/>
              </a:rPr>
              <a:t>RevocationDate</a:t>
            </a:r>
            <a:r>
              <a:rPr sz="1100" spc="30" dirty="0">
                <a:cs typeface="Tahoma"/>
              </a:rPr>
              <a:t>)</a:t>
            </a:r>
            <a:r>
              <a:rPr sz="1100" spc="20" dirty="0">
                <a:cs typeface="Tahoma"/>
              </a:rPr>
              <a:t> </a:t>
            </a:r>
            <a:r>
              <a:rPr sz="1100" spc="-55" dirty="0">
                <a:cs typeface="Tahoma"/>
              </a:rPr>
              <a:t>on</a:t>
            </a:r>
            <a:r>
              <a:rPr sz="1100" spc="15" dirty="0">
                <a:cs typeface="Tahoma"/>
              </a:rPr>
              <a:t> </a:t>
            </a:r>
            <a:r>
              <a:rPr sz="1100" spc="-20" dirty="0">
                <a:cs typeface="Tahoma"/>
              </a:rPr>
              <a:t>its</a:t>
            </a:r>
            <a:r>
              <a:rPr sz="1100" spc="25" dirty="0">
                <a:cs typeface="Tahoma"/>
              </a:rPr>
              <a:t> </a:t>
            </a:r>
            <a:r>
              <a:rPr sz="1100" spc="-25" dirty="0">
                <a:cs typeface="Tahoma"/>
              </a:rPr>
              <a:t>Certificate</a:t>
            </a:r>
            <a:r>
              <a:rPr sz="1100" spc="20" dirty="0">
                <a:cs typeface="Tahoma"/>
              </a:rPr>
              <a:t> </a:t>
            </a:r>
            <a:r>
              <a:rPr sz="1100" spc="-30" dirty="0">
                <a:cs typeface="Tahoma"/>
              </a:rPr>
              <a:t>Revocation </a:t>
            </a:r>
            <a:r>
              <a:rPr sz="1100" spc="-330" dirty="0">
                <a:cs typeface="Tahoma"/>
              </a:rPr>
              <a:t> </a:t>
            </a:r>
            <a:r>
              <a:rPr sz="1100" spc="-5" dirty="0">
                <a:cs typeface="Tahoma"/>
              </a:rPr>
              <a:t>List</a:t>
            </a:r>
            <a:r>
              <a:rPr sz="1100" spc="10" dirty="0">
                <a:cs typeface="Tahoma"/>
              </a:rPr>
              <a:t> </a:t>
            </a:r>
            <a:r>
              <a:rPr sz="1100" spc="15" dirty="0">
                <a:cs typeface="Tahoma"/>
              </a:rPr>
              <a:t>(CRL)</a:t>
            </a:r>
            <a:endParaRPr sz="1100" dirty="0">
              <a:cs typeface="Tahoma"/>
            </a:endParaRPr>
          </a:p>
          <a:p>
            <a:pPr marL="289560">
              <a:lnSpc>
                <a:spcPct val="100000"/>
              </a:lnSpc>
              <a:spcBef>
                <a:spcPts val="334"/>
              </a:spcBef>
            </a:pPr>
            <a:r>
              <a:rPr sz="1100" spc="-10" dirty="0">
                <a:cs typeface="Tahoma"/>
              </a:rPr>
              <a:t>This</a:t>
            </a:r>
            <a:r>
              <a:rPr sz="1100" dirty="0">
                <a:cs typeface="Tahoma"/>
              </a:rPr>
              <a:t> </a:t>
            </a:r>
            <a:r>
              <a:rPr sz="1100" spc="-15" dirty="0">
                <a:cs typeface="Tahoma"/>
              </a:rPr>
              <a:t>list</a:t>
            </a:r>
            <a:r>
              <a:rPr sz="1100" spc="5" dirty="0">
                <a:cs typeface="Tahoma"/>
              </a:rPr>
              <a:t> </a:t>
            </a:r>
            <a:r>
              <a:rPr sz="1100" spc="-35" dirty="0">
                <a:cs typeface="Tahoma"/>
              </a:rPr>
              <a:t>is</a:t>
            </a:r>
            <a:r>
              <a:rPr sz="1100" spc="5" dirty="0">
                <a:cs typeface="Tahoma"/>
              </a:rPr>
              <a:t> </a:t>
            </a:r>
            <a:r>
              <a:rPr sz="1100" spc="-50" dirty="0">
                <a:cs typeface="Tahoma"/>
              </a:rPr>
              <a:t>disseminated.</a:t>
            </a:r>
            <a:endParaRPr sz="1100" dirty="0">
              <a:cs typeface="Tahoma"/>
            </a:endParaRPr>
          </a:p>
          <a:p>
            <a:pPr marL="12700" marR="5080">
              <a:lnSpc>
                <a:spcPct val="170600"/>
              </a:lnSpc>
              <a:spcBef>
                <a:spcPts val="295"/>
              </a:spcBef>
            </a:pPr>
            <a:r>
              <a:rPr sz="1100" spc="-45" dirty="0">
                <a:cs typeface="Tahoma"/>
              </a:rPr>
              <a:t>Before</a:t>
            </a:r>
            <a:r>
              <a:rPr sz="1100" spc="-10" dirty="0">
                <a:cs typeface="Tahoma"/>
              </a:rPr>
              <a:t> </a:t>
            </a:r>
            <a:r>
              <a:rPr sz="1100" i="1" spc="-10" dirty="0">
                <a:cs typeface="Arial"/>
              </a:rPr>
              <a:t>A</a:t>
            </a:r>
            <a:r>
              <a:rPr sz="1100" i="1" spc="30" dirty="0">
                <a:cs typeface="Arial"/>
              </a:rPr>
              <a:t> </a:t>
            </a:r>
            <a:r>
              <a:rPr sz="1100" spc="-45" dirty="0">
                <a:cs typeface="Tahoma"/>
              </a:rPr>
              <a:t>accepts</a:t>
            </a:r>
            <a:r>
              <a:rPr sz="1100" spc="-5" dirty="0">
                <a:cs typeface="Tahoma"/>
              </a:rPr>
              <a:t> </a:t>
            </a:r>
            <a:r>
              <a:rPr sz="1100" i="1" spc="15" dirty="0">
                <a:cs typeface="Arial"/>
              </a:rPr>
              <a:t>B</a:t>
            </a:r>
            <a:r>
              <a:rPr sz="1100" spc="15" dirty="0">
                <a:cs typeface="Tahoma"/>
              </a:rPr>
              <a:t>’s</a:t>
            </a:r>
            <a:r>
              <a:rPr sz="1100" spc="-10" dirty="0">
                <a:cs typeface="Tahoma"/>
              </a:rPr>
              <a:t> </a:t>
            </a:r>
            <a:r>
              <a:rPr sz="1100" spc="-25" dirty="0">
                <a:cs typeface="Tahoma"/>
              </a:rPr>
              <a:t>certificate,</a:t>
            </a:r>
            <a:r>
              <a:rPr sz="1100" spc="-5" dirty="0">
                <a:cs typeface="Tahoma"/>
              </a:rPr>
              <a:t> </a:t>
            </a:r>
            <a:r>
              <a:rPr sz="1100" i="1" spc="-10" dirty="0">
                <a:cs typeface="Arial"/>
              </a:rPr>
              <a:t>A</a:t>
            </a:r>
            <a:r>
              <a:rPr sz="1100" i="1" spc="30" dirty="0">
                <a:cs typeface="Arial"/>
              </a:rPr>
              <a:t> </a:t>
            </a:r>
            <a:r>
              <a:rPr sz="1100" spc="-45" dirty="0">
                <a:cs typeface="Tahoma"/>
              </a:rPr>
              <a:t>should</a:t>
            </a:r>
            <a:r>
              <a:rPr sz="1100" spc="-10" dirty="0">
                <a:cs typeface="Tahoma"/>
              </a:rPr>
              <a:t> </a:t>
            </a:r>
            <a:r>
              <a:rPr sz="1100" spc="-45" dirty="0">
                <a:cs typeface="Tahoma"/>
              </a:rPr>
              <a:t>check</a:t>
            </a:r>
            <a:r>
              <a:rPr sz="1100" spc="-5" dirty="0">
                <a:cs typeface="Tahoma"/>
              </a:rPr>
              <a:t> </a:t>
            </a:r>
            <a:r>
              <a:rPr sz="1100" spc="-15" dirty="0">
                <a:cs typeface="Tahoma"/>
              </a:rPr>
              <a:t>that</a:t>
            </a:r>
            <a:r>
              <a:rPr sz="1100" spc="-10" dirty="0">
                <a:cs typeface="Tahoma"/>
              </a:rPr>
              <a:t> </a:t>
            </a:r>
            <a:r>
              <a:rPr sz="1100" spc="15" dirty="0">
                <a:cs typeface="Tahoma"/>
              </a:rPr>
              <a:t>it</a:t>
            </a:r>
            <a:r>
              <a:rPr sz="1100" spc="-10" dirty="0">
                <a:cs typeface="Tahoma"/>
              </a:rPr>
              <a:t> </a:t>
            </a:r>
            <a:r>
              <a:rPr sz="1100" spc="-35" dirty="0">
                <a:cs typeface="Tahoma"/>
              </a:rPr>
              <a:t>is</a:t>
            </a:r>
            <a:r>
              <a:rPr sz="1100" spc="-10" dirty="0">
                <a:cs typeface="Tahoma"/>
              </a:rPr>
              <a:t> </a:t>
            </a:r>
            <a:r>
              <a:rPr sz="1100" spc="-30" dirty="0">
                <a:cs typeface="Tahoma"/>
              </a:rPr>
              <a:t>not</a:t>
            </a:r>
            <a:r>
              <a:rPr sz="1100" spc="-10" dirty="0">
                <a:cs typeface="Tahoma"/>
              </a:rPr>
              <a:t> </a:t>
            </a:r>
            <a:r>
              <a:rPr sz="1100" spc="-55" dirty="0">
                <a:cs typeface="Tahoma"/>
              </a:rPr>
              <a:t>on</a:t>
            </a:r>
            <a:r>
              <a:rPr sz="1100" spc="-10" dirty="0">
                <a:cs typeface="Tahoma"/>
              </a:rPr>
              <a:t> </a:t>
            </a:r>
            <a:r>
              <a:rPr sz="1100" spc="-40" dirty="0">
                <a:cs typeface="Tahoma"/>
              </a:rPr>
              <a:t>the</a:t>
            </a:r>
            <a:r>
              <a:rPr sz="1100" spc="-10" dirty="0">
                <a:cs typeface="Tahoma"/>
              </a:rPr>
              <a:t> </a:t>
            </a:r>
            <a:r>
              <a:rPr sz="1100" spc="10" dirty="0">
                <a:cs typeface="Tahoma"/>
              </a:rPr>
              <a:t>CRL. </a:t>
            </a:r>
            <a:r>
              <a:rPr sz="1100" spc="-330" dirty="0">
                <a:cs typeface="Tahoma"/>
              </a:rPr>
              <a:t> </a:t>
            </a:r>
            <a:r>
              <a:rPr sz="1100" spc="-20" dirty="0">
                <a:cs typeface="Tahoma"/>
              </a:rPr>
              <a:t>The</a:t>
            </a:r>
            <a:r>
              <a:rPr sz="1100" spc="15" dirty="0">
                <a:cs typeface="Tahoma"/>
              </a:rPr>
              <a:t> </a:t>
            </a:r>
            <a:r>
              <a:rPr sz="1100" spc="35" dirty="0">
                <a:cs typeface="Tahoma"/>
              </a:rPr>
              <a:t>OCSP</a:t>
            </a:r>
            <a:r>
              <a:rPr sz="1100" spc="25" dirty="0">
                <a:cs typeface="Tahoma"/>
              </a:rPr>
              <a:t> </a:t>
            </a:r>
            <a:r>
              <a:rPr sz="1100" spc="-30" dirty="0">
                <a:cs typeface="Tahoma"/>
              </a:rPr>
              <a:t>(Online</a:t>
            </a:r>
            <a:r>
              <a:rPr sz="1100" spc="15" dirty="0">
                <a:cs typeface="Tahoma"/>
              </a:rPr>
              <a:t> </a:t>
            </a:r>
            <a:r>
              <a:rPr sz="1100" spc="-25" dirty="0">
                <a:cs typeface="Tahoma"/>
              </a:rPr>
              <a:t>Certificate</a:t>
            </a:r>
            <a:r>
              <a:rPr sz="1100" spc="20" dirty="0">
                <a:cs typeface="Tahoma"/>
              </a:rPr>
              <a:t> </a:t>
            </a:r>
            <a:r>
              <a:rPr sz="1100" spc="-30" dirty="0">
                <a:cs typeface="Tahoma"/>
              </a:rPr>
              <a:t>Status</a:t>
            </a:r>
            <a:r>
              <a:rPr sz="1100" spc="25" dirty="0">
                <a:cs typeface="Tahoma"/>
              </a:rPr>
              <a:t> </a:t>
            </a:r>
            <a:r>
              <a:rPr sz="1100" spc="-10" dirty="0">
                <a:cs typeface="Tahoma"/>
              </a:rPr>
              <a:t>Protocol)</a:t>
            </a:r>
            <a:r>
              <a:rPr sz="1100" spc="20" dirty="0">
                <a:cs typeface="Tahoma"/>
              </a:rPr>
              <a:t> </a:t>
            </a:r>
            <a:r>
              <a:rPr sz="1100" spc="-35" dirty="0">
                <a:cs typeface="Tahoma"/>
              </a:rPr>
              <a:t>is</a:t>
            </a:r>
            <a:r>
              <a:rPr sz="1100" spc="20" dirty="0">
                <a:cs typeface="Tahoma"/>
              </a:rPr>
              <a:t> </a:t>
            </a:r>
            <a:r>
              <a:rPr sz="1100" spc="-70" dirty="0">
                <a:cs typeface="Tahoma"/>
              </a:rPr>
              <a:t>one</a:t>
            </a:r>
            <a:r>
              <a:rPr sz="1100" spc="15" dirty="0">
                <a:cs typeface="Tahoma"/>
              </a:rPr>
              <a:t> </a:t>
            </a:r>
            <a:r>
              <a:rPr sz="1100" spc="-80" dirty="0">
                <a:cs typeface="Tahoma"/>
              </a:rPr>
              <a:t>way</a:t>
            </a:r>
            <a:r>
              <a:rPr sz="1100" spc="20" dirty="0">
                <a:cs typeface="Tahoma"/>
              </a:rPr>
              <a:t> </a:t>
            </a:r>
            <a:r>
              <a:rPr sz="1100" spc="-15" dirty="0">
                <a:cs typeface="Tahoma"/>
              </a:rPr>
              <a:t>to</a:t>
            </a:r>
            <a:r>
              <a:rPr sz="1100" spc="20" dirty="0">
                <a:cs typeface="Tahoma"/>
              </a:rPr>
              <a:t> </a:t>
            </a:r>
            <a:r>
              <a:rPr sz="1100" spc="-55" dirty="0">
                <a:cs typeface="Tahoma"/>
              </a:rPr>
              <a:t>do</a:t>
            </a:r>
            <a:r>
              <a:rPr sz="1100" spc="20" dirty="0">
                <a:cs typeface="Tahoma"/>
              </a:rPr>
              <a:t> </a:t>
            </a:r>
            <a:r>
              <a:rPr sz="1100" spc="-25" dirty="0">
                <a:cs typeface="Tahoma"/>
              </a:rPr>
              <a:t>this.</a:t>
            </a:r>
            <a:endParaRPr sz="1100" dirty="0">
              <a:cs typeface="Tahoma"/>
            </a:endParaRPr>
          </a:p>
        </p:txBody>
      </p:sp>
      <p:sp>
        <p:nvSpPr>
          <p:cNvPr id="10" name="object 10"/>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20/38</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8490" y="58150"/>
            <a:ext cx="1331595" cy="244475"/>
          </a:xfrm>
          <a:prstGeom prst="rect">
            <a:avLst/>
          </a:prstGeom>
        </p:spPr>
        <p:txBody>
          <a:bodyPr vert="horz" wrap="square" lIns="0" tIns="17145" rIns="0" bIns="0" rtlCol="0">
            <a:spAutoFit/>
          </a:bodyPr>
          <a:lstStyle/>
          <a:p>
            <a:pPr marL="12700">
              <a:lnSpc>
                <a:spcPct val="100000"/>
              </a:lnSpc>
              <a:spcBef>
                <a:spcPts val="135"/>
              </a:spcBef>
            </a:pPr>
            <a:r>
              <a:rPr spc="-35" dirty="0"/>
              <a:t>Revocation</a:t>
            </a:r>
            <a:r>
              <a:rPr dirty="0"/>
              <a:t> </a:t>
            </a:r>
            <a:r>
              <a:rPr spc="-100" dirty="0"/>
              <a:t>Issues</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54345" y="1086889"/>
            <a:ext cx="91134" cy="78819"/>
          </a:xfrm>
          <a:prstGeom prst="rect">
            <a:avLst/>
          </a:prstGeom>
        </p:spPr>
      </p:pic>
      <p:pic>
        <p:nvPicPr>
          <p:cNvPr id="5" name="object 5"/>
          <p:cNvPicPr/>
          <p:nvPr/>
        </p:nvPicPr>
        <p:blipFill>
          <a:blip r:embed="rId3" cstate="print"/>
          <a:stretch>
            <a:fillRect/>
          </a:stretch>
        </p:blipFill>
        <p:spPr>
          <a:xfrm>
            <a:off x="254345" y="1296921"/>
            <a:ext cx="91134" cy="78819"/>
          </a:xfrm>
          <a:prstGeom prst="rect">
            <a:avLst/>
          </a:prstGeom>
        </p:spPr>
      </p:pic>
      <p:pic>
        <p:nvPicPr>
          <p:cNvPr id="6" name="object 6"/>
          <p:cNvPicPr/>
          <p:nvPr/>
        </p:nvPicPr>
        <p:blipFill>
          <a:blip r:embed="rId4" cstate="print"/>
          <a:stretch>
            <a:fillRect/>
          </a:stretch>
        </p:blipFill>
        <p:spPr>
          <a:xfrm>
            <a:off x="254345" y="1506954"/>
            <a:ext cx="91134" cy="78819"/>
          </a:xfrm>
          <a:prstGeom prst="rect">
            <a:avLst/>
          </a:prstGeom>
        </p:spPr>
      </p:pic>
      <p:sp>
        <p:nvSpPr>
          <p:cNvPr id="7" name="object 7"/>
          <p:cNvSpPr txBox="1"/>
          <p:nvPr/>
        </p:nvSpPr>
        <p:spPr>
          <a:xfrm>
            <a:off x="124955" y="965756"/>
            <a:ext cx="4257040" cy="1493520"/>
          </a:xfrm>
          <a:prstGeom prst="rect">
            <a:avLst/>
          </a:prstGeom>
        </p:spPr>
        <p:txBody>
          <a:bodyPr vert="horz" wrap="square" lIns="0" tIns="12700" rIns="0" bIns="0" rtlCol="0">
            <a:spAutoFit/>
          </a:bodyPr>
          <a:lstStyle/>
          <a:p>
            <a:pPr marL="289560" marR="1816735">
              <a:lnSpc>
                <a:spcPct val="125299"/>
              </a:lnSpc>
              <a:spcBef>
                <a:spcPts val="100"/>
              </a:spcBef>
            </a:pPr>
            <a:r>
              <a:rPr sz="1100" spc="-10" dirty="0">
                <a:cs typeface="Tahoma"/>
              </a:rPr>
              <a:t>May</a:t>
            </a:r>
            <a:r>
              <a:rPr sz="1100" spc="10" dirty="0">
                <a:cs typeface="Tahoma"/>
              </a:rPr>
              <a:t> </a:t>
            </a:r>
            <a:r>
              <a:rPr sz="1100" spc="-70" dirty="0">
                <a:cs typeface="Tahoma"/>
              </a:rPr>
              <a:t>13:</a:t>
            </a:r>
            <a:r>
              <a:rPr sz="1100" spc="130" dirty="0">
                <a:cs typeface="Tahoma"/>
              </a:rPr>
              <a:t> </a:t>
            </a:r>
            <a:r>
              <a:rPr sz="1100" i="1" spc="15" dirty="0">
                <a:cs typeface="Arial"/>
              </a:rPr>
              <a:t>B</a:t>
            </a:r>
            <a:r>
              <a:rPr sz="1100" spc="15" dirty="0">
                <a:cs typeface="Tahoma"/>
              </a:rPr>
              <a:t>’s</a:t>
            </a:r>
            <a:r>
              <a:rPr sz="1100" spc="10" dirty="0">
                <a:cs typeface="Tahoma"/>
              </a:rPr>
              <a:t> </a:t>
            </a:r>
            <a:r>
              <a:rPr sz="1100" spc="-50" dirty="0">
                <a:cs typeface="Tahoma"/>
              </a:rPr>
              <a:t>secret</a:t>
            </a:r>
            <a:r>
              <a:rPr sz="1100" spc="15" dirty="0">
                <a:cs typeface="Tahoma"/>
              </a:rPr>
              <a:t> </a:t>
            </a:r>
            <a:r>
              <a:rPr sz="1100" spc="-65" dirty="0">
                <a:cs typeface="Tahoma"/>
              </a:rPr>
              <a:t>key</a:t>
            </a:r>
            <a:r>
              <a:rPr sz="1100" spc="15" dirty="0">
                <a:cs typeface="Tahoma"/>
              </a:rPr>
              <a:t> </a:t>
            </a:r>
            <a:r>
              <a:rPr sz="1100" spc="-55" dirty="0">
                <a:cs typeface="Tahoma"/>
              </a:rPr>
              <a:t>compromised </a:t>
            </a:r>
            <a:r>
              <a:rPr sz="1100" spc="-330" dirty="0">
                <a:cs typeface="Tahoma"/>
              </a:rPr>
              <a:t> </a:t>
            </a:r>
            <a:r>
              <a:rPr sz="1100" spc="-10" dirty="0">
                <a:cs typeface="Tahoma"/>
              </a:rPr>
              <a:t>May</a:t>
            </a:r>
            <a:r>
              <a:rPr sz="1100" spc="15" dirty="0">
                <a:cs typeface="Tahoma"/>
              </a:rPr>
              <a:t> </a:t>
            </a:r>
            <a:r>
              <a:rPr sz="1100" spc="-70" dirty="0">
                <a:cs typeface="Tahoma"/>
              </a:rPr>
              <a:t>16:</a:t>
            </a:r>
            <a:r>
              <a:rPr sz="1100" spc="135" dirty="0">
                <a:cs typeface="Tahoma"/>
              </a:rPr>
              <a:t> </a:t>
            </a:r>
            <a:r>
              <a:rPr sz="1100" i="1" spc="15" dirty="0">
                <a:cs typeface="Arial"/>
              </a:rPr>
              <a:t>B</a:t>
            </a:r>
            <a:r>
              <a:rPr sz="1100" spc="15" dirty="0">
                <a:cs typeface="Tahoma"/>
              </a:rPr>
              <a:t>’s </a:t>
            </a:r>
            <a:r>
              <a:rPr sz="1100" spc="5" dirty="0">
                <a:cs typeface="Times New Roman"/>
              </a:rPr>
              <a:t>CERT</a:t>
            </a:r>
            <a:r>
              <a:rPr sz="1100" spc="5" dirty="0">
                <a:cs typeface="Tahoma"/>
              </a:rPr>
              <a:t>[</a:t>
            </a:r>
            <a:r>
              <a:rPr sz="1100" i="1" spc="5" dirty="0">
                <a:cs typeface="Arial"/>
              </a:rPr>
              <a:t>B</a:t>
            </a:r>
            <a:r>
              <a:rPr sz="1100" spc="5" dirty="0">
                <a:cs typeface="Tahoma"/>
              </a:rPr>
              <a:t>]</a:t>
            </a:r>
            <a:r>
              <a:rPr sz="1100" spc="15" dirty="0">
                <a:cs typeface="Tahoma"/>
              </a:rPr>
              <a:t> </a:t>
            </a:r>
            <a:r>
              <a:rPr sz="1100" spc="-65" dirty="0">
                <a:cs typeface="Tahoma"/>
              </a:rPr>
              <a:t>revoked</a:t>
            </a:r>
            <a:endParaRPr sz="1100" dirty="0">
              <a:cs typeface="Tahoma"/>
            </a:endParaRPr>
          </a:p>
          <a:p>
            <a:pPr marL="289560">
              <a:lnSpc>
                <a:spcPct val="100000"/>
              </a:lnSpc>
              <a:spcBef>
                <a:spcPts val="335"/>
              </a:spcBef>
            </a:pPr>
            <a:r>
              <a:rPr sz="1100" spc="-10" dirty="0">
                <a:cs typeface="Tahoma"/>
              </a:rPr>
              <a:t>May</a:t>
            </a:r>
            <a:r>
              <a:rPr sz="1100" spc="5" dirty="0">
                <a:cs typeface="Tahoma"/>
              </a:rPr>
              <a:t> </a:t>
            </a:r>
            <a:r>
              <a:rPr sz="1100" spc="-70" dirty="0">
                <a:cs typeface="Tahoma"/>
              </a:rPr>
              <a:t>17:</a:t>
            </a:r>
            <a:r>
              <a:rPr sz="1100" spc="120" dirty="0">
                <a:cs typeface="Tahoma"/>
              </a:rPr>
              <a:t> </a:t>
            </a:r>
            <a:r>
              <a:rPr sz="1100" i="1" spc="-10" dirty="0">
                <a:cs typeface="Arial"/>
              </a:rPr>
              <a:t>A</a:t>
            </a:r>
            <a:r>
              <a:rPr sz="1100" i="1" spc="45" dirty="0">
                <a:cs typeface="Arial"/>
              </a:rPr>
              <a:t> </a:t>
            </a:r>
            <a:r>
              <a:rPr sz="1100" spc="-85" dirty="0">
                <a:cs typeface="Tahoma"/>
              </a:rPr>
              <a:t>sees</a:t>
            </a:r>
            <a:r>
              <a:rPr sz="1100" spc="5" dirty="0">
                <a:cs typeface="Tahoma"/>
              </a:rPr>
              <a:t> </a:t>
            </a:r>
            <a:r>
              <a:rPr sz="1100" spc="25" dirty="0">
                <a:cs typeface="Tahoma"/>
              </a:rPr>
              <a:t>CRL</a:t>
            </a:r>
            <a:endParaRPr sz="1100" dirty="0">
              <a:cs typeface="Tahoma"/>
            </a:endParaRPr>
          </a:p>
          <a:p>
            <a:pPr>
              <a:lnSpc>
                <a:spcPct val="100000"/>
              </a:lnSpc>
              <a:spcBef>
                <a:spcPts val="40"/>
              </a:spcBef>
            </a:pPr>
            <a:endParaRPr sz="1700" dirty="0">
              <a:cs typeface="Tahoma"/>
            </a:endParaRPr>
          </a:p>
          <a:p>
            <a:pPr marL="12700" marR="5080">
              <a:lnSpc>
                <a:spcPct val="170600"/>
              </a:lnSpc>
            </a:pPr>
            <a:r>
              <a:rPr sz="1100" spc="5" dirty="0">
                <a:cs typeface="Times New Roman"/>
              </a:rPr>
              <a:t>CERT</a:t>
            </a:r>
            <a:r>
              <a:rPr sz="1100" spc="5" dirty="0">
                <a:cs typeface="Tahoma"/>
              </a:rPr>
              <a:t>[</a:t>
            </a:r>
            <a:r>
              <a:rPr sz="1100" i="1" spc="5" dirty="0">
                <a:cs typeface="Arial"/>
              </a:rPr>
              <a:t>B</a:t>
            </a:r>
            <a:r>
              <a:rPr sz="1100" spc="5" dirty="0">
                <a:cs typeface="Tahoma"/>
              </a:rPr>
              <a:t>]</a:t>
            </a:r>
            <a:r>
              <a:rPr sz="1100" spc="20" dirty="0">
                <a:cs typeface="Tahoma"/>
              </a:rPr>
              <a:t> </a:t>
            </a:r>
            <a:r>
              <a:rPr sz="1100" spc="-30" dirty="0">
                <a:cs typeface="Tahoma"/>
              </a:rPr>
              <a:t>might</a:t>
            </a:r>
            <a:r>
              <a:rPr sz="1100" spc="25" dirty="0">
                <a:cs typeface="Tahoma"/>
              </a:rPr>
              <a:t> </a:t>
            </a:r>
            <a:r>
              <a:rPr sz="1100" spc="-55" dirty="0">
                <a:cs typeface="Tahoma"/>
              </a:rPr>
              <a:t>be</a:t>
            </a:r>
            <a:r>
              <a:rPr sz="1100" spc="30" dirty="0">
                <a:cs typeface="Tahoma"/>
              </a:rPr>
              <a:t> </a:t>
            </a:r>
            <a:r>
              <a:rPr sz="1100" spc="-70" dirty="0">
                <a:cs typeface="Tahoma"/>
              </a:rPr>
              <a:t>used</a:t>
            </a:r>
            <a:r>
              <a:rPr sz="1100" spc="25" dirty="0">
                <a:cs typeface="Tahoma"/>
              </a:rPr>
              <a:t> </a:t>
            </a:r>
            <a:r>
              <a:rPr sz="1100" spc="-25" dirty="0">
                <a:cs typeface="Tahoma"/>
              </a:rPr>
              <a:t>in</a:t>
            </a:r>
            <a:r>
              <a:rPr sz="1100" spc="20" dirty="0">
                <a:cs typeface="Tahoma"/>
              </a:rPr>
              <a:t> </a:t>
            </a:r>
            <a:r>
              <a:rPr sz="1100" spc="-40" dirty="0">
                <a:cs typeface="Tahoma"/>
              </a:rPr>
              <a:t>the</a:t>
            </a:r>
            <a:r>
              <a:rPr sz="1100" spc="25" dirty="0">
                <a:cs typeface="Tahoma"/>
              </a:rPr>
              <a:t> </a:t>
            </a:r>
            <a:r>
              <a:rPr sz="1100" spc="-10" dirty="0">
                <a:cs typeface="Tahoma"/>
              </a:rPr>
              <a:t>May</a:t>
            </a:r>
            <a:r>
              <a:rPr sz="1100" spc="25" dirty="0">
                <a:cs typeface="Tahoma"/>
              </a:rPr>
              <a:t> </a:t>
            </a:r>
            <a:r>
              <a:rPr sz="1100" spc="-55" dirty="0">
                <a:cs typeface="Tahoma"/>
              </a:rPr>
              <a:t>13-16</a:t>
            </a:r>
            <a:r>
              <a:rPr sz="1100" spc="25" dirty="0">
                <a:cs typeface="Tahoma"/>
              </a:rPr>
              <a:t> </a:t>
            </a:r>
            <a:r>
              <a:rPr sz="1100" spc="-60" dirty="0">
                <a:cs typeface="Tahoma"/>
              </a:rPr>
              <a:t>range,</a:t>
            </a:r>
            <a:r>
              <a:rPr sz="1100" spc="20" dirty="0">
                <a:cs typeface="Tahoma"/>
              </a:rPr>
              <a:t> </a:t>
            </a:r>
            <a:r>
              <a:rPr sz="1100" spc="-50" dirty="0">
                <a:cs typeface="Tahoma"/>
              </a:rPr>
              <a:t>compromising</a:t>
            </a:r>
            <a:r>
              <a:rPr sz="1100" spc="20" dirty="0">
                <a:cs typeface="Tahoma"/>
              </a:rPr>
              <a:t> </a:t>
            </a:r>
            <a:r>
              <a:rPr sz="1100" spc="-50" dirty="0">
                <a:cs typeface="Tahoma"/>
              </a:rPr>
              <a:t>security. </a:t>
            </a:r>
            <a:r>
              <a:rPr sz="1100" spc="-325" dirty="0">
                <a:cs typeface="Tahoma"/>
              </a:rPr>
              <a:t> </a:t>
            </a:r>
            <a:r>
              <a:rPr sz="1100" spc="-85" dirty="0">
                <a:cs typeface="Tahoma"/>
              </a:rPr>
              <a:t>In</a:t>
            </a:r>
            <a:r>
              <a:rPr sz="1100" spc="15" dirty="0">
                <a:cs typeface="Tahoma"/>
              </a:rPr>
              <a:t> </a:t>
            </a:r>
            <a:r>
              <a:rPr sz="1100" spc="-35" dirty="0">
                <a:cs typeface="Tahoma"/>
              </a:rPr>
              <a:t>practice,</a:t>
            </a:r>
            <a:r>
              <a:rPr sz="1100" spc="20" dirty="0">
                <a:cs typeface="Tahoma"/>
              </a:rPr>
              <a:t> </a:t>
            </a:r>
            <a:r>
              <a:rPr sz="1100" dirty="0">
                <a:cs typeface="Tahoma"/>
              </a:rPr>
              <a:t>CRLs</a:t>
            </a:r>
            <a:r>
              <a:rPr sz="1100" spc="15" dirty="0">
                <a:cs typeface="Tahoma"/>
              </a:rPr>
              <a:t> </a:t>
            </a:r>
            <a:r>
              <a:rPr sz="1100" spc="-75" dirty="0">
                <a:cs typeface="Tahoma"/>
              </a:rPr>
              <a:t>are</a:t>
            </a:r>
            <a:r>
              <a:rPr sz="1100" spc="20" dirty="0">
                <a:cs typeface="Tahoma"/>
              </a:rPr>
              <a:t> </a:t>
            </a:r>
            <a:r>
              <a:rPr sz="1100" spc="-55" dirty="0">
                <a:cs typeface="Tahoma"/>
              </a:rPr>
              <a:t>large</a:t>
            </a:r>
            <a:r>
              <a:rPr sz="1100" spc="15" dirty="0">
                <a:cs typeface="Tahoma"/>
              </a:rPr>
              <a:t> </a:t>
            </a:r>
            <a:r>
              <a:rPr sz="1100" spc="-55" dirty="0">
                <a:cs typeface="Tahoma"/>
              </a:rPr>
              <a:t>and</a:t>
            </a:r>
            <a:r>
              <a:rPr sz="1100" spc="15" dirty="0">
                <a:cs typeface="Tahoma"/>
              </a:rPr>
              <a:t> </a:t>
            </a:r>
            <a:r>
              <a:rPr sz="1100" spc="-35" dirty="0">
                <a:cs typeface="Tahoma"/>
              </a:rPr>
              <a:t>revocation</a:t>
            </a:r>
            <a:r>
              <a:rPr sz="1100" spc="20" dirty="0">
                <a:cs typeface="Tahoma"/>
              </a:rPr>
              <a:t> </a:t>
            </a:r>
            <a:r>
              <a:rPr sz="1100" spc="-35" dirty="0">
                <a:cs typeface="Tahoma"/>
              </a:rPr>
              <a:t>is</a:t>
            </a:r>
            <a:r>
              <a:rPr sz="1100" spc="20" dirty="0">
                <a:cs typeface="Tahoma"/>
              </a:rPr>
              <a:t> </a:t>
            </a:r>
            <a:r>
              <a:rPr sz="1100" spc="-55" dirty="0">
                <a:cs typeface="Tahoma"/>
              </a:rPr>
              <a:t>a</a:t>
            </a:r>
            <a:r>
              <a:rPr sz="1100" spc="15" dirty="0">
                <a:cs typeface="Tahoma"/>
              </a:rPr>
              <a:t> </a:t>
            </a:r>
            <a:r>
              <a:rPr sz="1100" spc="-55" dirty="0">
                <a:cs typeface="Tahoma"/>
              </a:rPr>
              <a:t>problem.</a:t>
            </a:r>
            <a:endParaRPr sz="1100" dirty="0">
              <a:cs typeface="Tahoma"/>
            </a:endParaRPr>
          </a:p>
        </p:txBody>
      </p:sp>
      <p:sp>
        <p:nvSpPr>
          <p:cNvPr id="9" name="object 9"/>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21/38</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82128" y="58150"/>
            <a:ext cx="2242820" cy="244475"/>
          </a:xfrm>
          <a:prstGeom prst="rect">
            <a:avLst/>
          </a:prstGeom>
        </p:spPr>
        <p:txBody>
          <a:bodyPr vert="horz" wrap="square" lIns="0" tIns="17145" rIns="0" bIns="0" rtlCol="0">
            <a:spAutoFit/>
          </a:bodyPr>
          <a:lstStyle/>
          <a:p>
            <a:pPr marL="12700">
              <a:lnSpc>
                <a:spcPct val="100000"/>
              </a:lnSpc>
              <a:spcBef>
                <a:spcPts val="135"/>
              </a:spcBef>
            </a:pPr>
            <a:r>
              <a:rPr sz="1400" spc="-25" dirty="0">
                <a:solidFill>
                  <a:srgbClr val="336633"/>
                </a:solidFill>
                <a:latin typeface="Tahoma"/>
                <a:cs typeface="Tahoma"/>
              </a:rPr>
              <a:t>Certificate</a:t>
            </a:r>
            <a:r>
              <a:rPr sz="1400" spc="15" dirty="0">
                <a:solidFill>
                  <a:srgbClr val="336633"/>
                </a:solidFill>
                <a:latin typeface="Tahoma"/>
                <a:cs typeface="Tahoma"/>
              </a:rPr>
              <a:t> </a:t>
            </a:r>
            <a:r>
              <a:rPr sz="1400" spc="-60" dirty="0">
                <a:solidFill>
                  <a:srgbClr val="336633"/>
                </a:solidFill>
                <a:latin typeface="Tahoma"/>
                <a:cs typeface="Tahoma"/>
              </a:rPr>
              <a:t>transparency</a:t>
            </a:r>
            <a:r>
              <a:rPr sz="1400" spc="20" dirty="0">
                <a:solidFill>
                  <a:srgbClr val="336633"/>
                </a:solidFill>
                <a:latin typeface="Tahoma"/>
                <a:cs typeface="Tahoma"/>
              </a:rPr>
              <a:t> </a:t>
            </a:r>
            <a:r>
              <a:rPr sz="1400" spc="-10" dirty="0">
                <a:solidFill>
                  <a:srgbClr val="336633"/>
                </a:solidFill>
                <a:latin typeface="Tahoma"/>
                <a:cs typeface="Tahoma"/>
              </a:rPr>
              <a:t>(</a:t>
            </a:r>
            <a:r>
              <a:rPr sz="1400" spc="-10" dirty="0">
                <a:solidFill>
                  <a:srgbClr val="8F5973"/>
                </a:solidFill>
                <a:latin typeface="Tahoma"/>
                <a:cs typeface="Tahoma"/>
                <a:hlinkClick r:id="rId2"/>
              </a:rPr>
              <a:t>link</a:t>
            </a:r>
            <a:r>
              <a:rPr sz="1400" spc="-10" dirty="0">
                <a:solidFill>
                  <a:srgbClr val="336633"/>
                </a:solidFill>
                <a:latin typeface="Tahoma"/>
                <a:cs typeface="Tahoma"/>
              </a:rPr>
              <a:t>)</a:t>
            </a:r>
            <a:endParaRPr sz="1400">
              <a:latin typeface="Tahoma"/>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3" cstate="print"/>
          <a:stretch>
            <a:fillRect/>
          </a:stretch>
        </p:blipFill>
        <p:spPr>
          <a:xfrm>
            <a:off x="608914" y="447093"/>
            <a:ext cx="3390142" cy="2880014"/>
          </a:xfrm>
          <a:prstGeom prst="rect">
            <a:avLst/>
          </a:prstGeom>
        </p:spPr>
      </p:pic>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22/38</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B6C7F-936E-F72F-8FCD-9ED6B46B8762}"/>
              </a:ext>
            </a:extLst>
          </p:cNvPr>
          <p:cNvSpPr txBox="1"/>
          <p:nvPr/>
        </p:nvSpPr>
        <p:spPr>
          <a:xfrm>
            <a:off x="247650" y="130175"/>
            <a:ext cx="1079142" cy="369332"/>
          </a:xfrm>
          <a:prstGeom prst="rect">
            <a:avLst/>
          </a:prstGeom>
          <a:noFill/>
        </p:spPr>
        <p:txBody>
          <a:bodyPr wrap="none" rtlCol="0">
            <a:spAutoFit/>
          </a:bodyPr>
          <a:lstStyle/>
          <a:p>
            <a:r>
              <a:rPr lang="en-TR" dirty="0">
                <a:solidFill>
                  <a:schemeClr val="accent3">
                    <a:lumMod val="75000"/>
                  </a:schemeClr>
                </a:solidFill>
              </a:rPr>
              <a:t>OpenPGP</a:t>
            </a:r>
          </a:p>
        </p:txBody>
      </p:sp>
      <p:sp>
        <p:nvSpPr>
          <p:cNvPr id="4" name="TextBox 3">
            <a:extLst>
              <a:ext uri="{FF2B5EF4-FFF2-40B4-BE49-F238E27FC236}">
                <a16:creationId xmlns:a16="http://schemas.microsoft.com/office/drawing/2014/main" id="{21AE55C0-A5CD-3CA2-5F4B-F38449A99329}"/>
              </a:ext>
            </a:extLst>
          </p:cNvPr>
          <p:cNvSpPr txBox="1"/>
          <p:nvPr/>
        </p:nvSpPr>
        <p:spPr>
          <a:xfrm>
            <a:off x="0" y="521617"/>
            <a:ext cx="4517539" cy="1615827"/>
          </a:xfrm>
          <a:prstGeom prst="rect">
            <a:avLst/>
          </a:prstGeom>
          <a:noFill/>
        </p:spPr>
        <p:txBody>
          <a:bodyPr wrap="square" rtlCol="0">
            <a:spAutoFit/>
          </a:bodyPr>
          <a:lstStyle/>
          <a:p>
            <a:r>
              <a:rPr lang="en-US" sz="1100" dirty="0"/>
              <a:t>Pretty Good Privacy (PGP) is an encryption program that provides cryptographic privacy and authentication for data communication. </a:t>
            </a:r>
          </a:p>
          <a:p>
            <a:r>
              <a:rPr lang="en-US" sz="1100" dirty="0"/>
              <a:t>PGP is used for signing, encrypting, and decrypting texts, e-mails, files, directories, and whole disk partitions and to increase the security of e-mail communications. Phil Zimmermann developed PGP in 1991.</a:t>
            </a:r>
          </a:p>
          <a:p>
            <a:r>
              <a:rPr lang="en-US" sz="1100" dirty="0"/>
              <a:t>PGP encryption uses a serial combination of hashing, data compression, symmetric-key cryptography, and finally public-key cryptography; each step uses one of several supported algorithms. </a:t>
            </a:r>
          </a:p>
          <a:p>
            <a:r>
              <a:rPr lang="en-US" sz="1100" dirty="0"/>
              <a:t>Each public key is bound to a username or an e-mail address. </a:t>
            </a:r>
          </a:p>
        </p:txBody>
      </p:sp>
    </p:spTree>
    <p:extLst>
      <p:ext uri="{BB962C8B-B14F-4D97-AF65-F5344CB8AC3E}">
        <p14:creationId xmlns:p14="http://schemas.microsoft.com/office/powerpoint/2010/main" val="964144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344CD906-127D-E10A-46C5-2745A3060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5" y="0"/>
            <a:ext cx="3321050" cy="346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473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28038" y="58150"/>
            <a:ext cx="1552575" cy="244475"/>
          </a:xfrm>
          <a:prstGeom prst="rect">
            <a:avLst/>
          </a:prstGeom>
        </p:spPr>
        <p:txBody>
          <a:bodyPr vert="horz" wrap="square" lIns="0" tIns="17145" rIns="0" bIns="0" rtlCol="0">
            <a:spAutoFit/>
          </a:bodyPr>
          <a:lstStyle/>
          <a:p>
            <a:pPr marL="12700">
              <a:lnSpc>
                <a:spcPct val="100000"/>
              </a:lnSpc>
              <a:spcBef>
                <a:spcPts val="135"/>
              </a:spcBef>
            </a:pPr>
            <a:r>
              <a:rPr sz="1400" spc="75" dirty="0">
                <a:solidFill>
                  <a:srgbClr val="336633"/>
                </a:solidFill>
                <a:latin typeface="Tahoma"/>
                <a:cs typeface="Tahoma"/>
              </a:rPr>
              <a:t>PGP</a:t>
            </a:r>
            <a:r>
              <a:rPr sz="1400" spc="-5" dirty="0">
                <a:solidFill>
                  <a:srgbClr val="336633"/>
                </a:solidFill>
                <a:latin typeface="Tahoma"/>
                <a:cs typeface="Tahoma"/>
              </a:rPr>
              <a:t> </a:t>
            </a:r>
            <a:r>
              <a:rPr sz="1400" spc="45" dirty="0">
                <a:solidFill>
                  <a:srgbClr val="336633"/>
                </a:solidFill>
                <a:latin typeface="Tahoma"/>
                <a:cs typeface="Tahoma"/>
              </a:rPr>
              <a:t>SKS</a:t>
            </a:r>
            <a:r>
              <a:rPr sz="1400" dirty="0">
                <a:solidFill>
                  <a:srgbClr val="336633"/>
                </a:solidFill>
                <a:latin typeface="Tahoma"/>
                <a:cs typeface="Tahoma"/>
              </a:rPr>
              <a:t> </a:t>
            </a:r>
            <a:r>
              <a:rPr sz="1400" spc="-75" dirty="0">
                <a:solidFill>
                  <a:srgbClr val="336633"/>
                </a:solidFill>
                <a:latin typeface="Tahoma"/>
                <a:cs typeface="Tahoma"/>
              </a:rPr>
              <a:t>keyservers</a:t>
            </a:r>
            <a:endParaRPr sz="1400">
              <a:latin typeface="Tahoma"/>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300634" y="459710"/>
            <a:ext cx="2023551" cy="2842207"/>
          </a:xfrm>
          <a:prstGeom prst="rect">
            <a:avLst/>
          </a:prstGeom>
        </p:spPr>
      </p:pic>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23/38</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113" y="58150"/>
            <a:ext cx="1676400" cy="244475"/>
          </a:xfrm>
          <a:prstGeom prst="rect">
            <a:avLst/>
          </a:prstGeom>
        </p:spPr>
        <p:txBody>
          <a:bodyPr vert="horz" wrap="square" lIns="0" tIns="17145" rIns="0" bIns="0" rtlCol="0">
            <a:spAutoFit/>
          </a:bodyPr>
          <a:lstStyle/>
          <a:p>
            <a:pPr marL="12700">
              <a:lnSpc>
                <a:spcPct val="100000"/>
              </a:lnSpc>
              <a:spcBef>
                <a:spcPts val="135"/>
              </a:spcBef>
            </a:pPr>
            <a:r>
              <a:rPr spc="-15" dirty="0"/>
              <a:t>The</a:t>
            </a:r>
            <a:r>
              <a:rPr dirty="0"/>
              <a:t> </a:t>
            </a:r>
            <a:r>
              <a:rPr spc="-30" dirty="0"/>
              <a:t>public</a:t>
            </a:r>
            <a:r>
              <a:rPr dirty="0"/>
              <a:t> </a:t>
            </a:r>
            <a:r>
              <a:rPr spc="-75" dirty="0"/>
              <a:t>key</a:t>
            </a:r>
            <a:r>
              <a:rPr spc="5" dirty="0"/>
              <a:t> </a:t>
            </a:r>
            <a:r>
              <a:rPr spc="-35" dirty="0"/>
              <a:t>setting</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439939"/>
            <a:ext cx="4008120" cy="380553"/>
          </a:xfrm>
          <a:prstGeom prst="rect">
            <a:avLst/>
          </a:prstGeom>
        </p:spPr>
        <p:txBody>
          <a:bodyPr vert="horz" wrap="square" lIns="0" tIns="6985" rIns="0" bIns="0" rtlCol="0">
            <a:spAutoFit/>
          </a:bodyPr>
          <a:lstStyle/>
          <a:p>
            <a:pPr marL="12700" marR="5080">
              <a:lnSpc>
                <a:spcPct val="102600"/>
              </a:lnSpc>
              <a:spcBef>
                <a:spcPts val="55"/>
              </a:spcBef>
            </a:pPr>
            <a:r>
              <a:rPr sz="1200" spc="-10" dirty="0">
                <a:cs typeface="Tahoma"/>
              </a:rPr>
              <a:t>Bob’s </a:t>
            </a:r>
            <a:r>
              <a:rPr sz="1200" spc="-50" dirty="0">
                <a:cs typeface="Tahoma"/>
              </a:rPr>
              <a:t>secret </a:t>
            </a:r>
            <a:r>
              <a:rPr sz="1200" spc="-65" dirty="0">
                <a:cs typeface="Tahoma"/>
              </a:rPr>
              <a:t>key</a:t>
            </a:r>
            <a:r>
              <a:rPr sz="1200" spc="-60" dirty="0">
                <a:cs typeface="Tahoma"/>
              </a:rPr>
              <a:t> </a:t>
            </a:r>
            <a:r>
              <a:rPr sz="1200" spc="-35" dirty="0">
                <a:cs typeface="Tahoma"/>
              </a:rPr>
              <a:t>is </a:t>
            </a:r>
            <a:r>
              <a:rPr sz="1200" i="1" spc="-20" dirty="0">
                <a:cs typeface="Trebuchet MS"/>
              </a:rPr>
              <a:t>sk</a:t>
            </a:r>
            <a:r>
              <a:rPr sz="1200" spc="-20" dirty="0">
                <a:cs typeface="Tahoma"/>
              </a:rPr>
              <a:t>[</a:t>
            </a:r>
            <a:r>
              <a:rPr sz="1200" i="1" spc="-20" dirty="0">
                <a:cs typeface="Arial"/>
              </a:rPr>
              <a:t>B</a:t>
            </a:r>
            <a:r>
              <a:rPr sz="1200" spc="-20" dirty="0">
                <a:cs typeface="Tahoma"/>
              </a:rPr>
              <a:t>] </a:t>
            </a:r>
            <a:r>
              <a:rPr sz="1200" spc="-55" dirty="0">
                <a:cs typeface="Tahoma"/>
              </a:rPr>
              <a:t>and </a:t>
            </a:r>
            <a:r>
              <a:rPr sz="1200" spc="-20" dirty="0">
                <a:cs typeface="Tahoma"/>
              </a:rPr>
              <a:t>its </a:t>
            </a:r>
            <a:r>
              <a:rPr sz="1200" spc="-45" dirty="0">
                <a:cs typeface="Tahoma"/>
              </a:rPr>
              <a:t>associated </a:t>
            </a:r>
            <a:r>
              <a:rPr sz="1200" spc="-30" dirty="0">
                <a:cs typeface="Tahoma"/>
              </a:rPr>
              <a:t>public </a:t>
            </a:r>
            <a:r>
              <a:rPr sz="1200" spc="-65" dirty="0">
                <a:cs typeface="Tahoma"/>
              </a:rPr>
              <a:t>key</a:t>
            </a:r>
            <a:r>
              <a:rPr sz="1200" spc="-60" dirty="0">
                <a:cs typeface="Tahoma"/>
              </a:rPr>
              <a:t> </a:t>
            </a:r>
            <a:r>
              <a:rPr sz="1200" spc="-35" dirty="0">
                <a:cs typeface="Tahoma"/>
              </a:rPr>
              <a:t>is </a:t>
            </a:r>
            <a:r>
              <a:rPr sz="1200" i="1" spc="-20" dirty="0">
                <a:cs typeface="Trebuchet MS"/>
              </a:rPr>
              <a:t>pk</a:t>
            </a:r>
            <a:r>
              <a:rPr sz="1200" spc="-20" dirty="0">
                <a:cs typeface="Tahoma"/>
              </a:rPr>
              <a:t>[</a:t>
            </a:r>
            <a:r>
              <a:rPr sz="1200" i="1" spc="-20" dirty="0">
                <a:cs typeface="Arial"/>
              </a:rPr>
              <a:t>B</a:t>
            </a:r>
            <a:r>
              <a:rPr sz="1200" spc="-20" dirty="0">
                <a:cs typeface="Tahoma"/>
              </a:rPr>
              <a:t>].</a:t>
            </a:r>
            <a:r>
              <a:rPr sz="1200" spc="-15" dirty="0">
                <a:cs typeface="Tahoma"/>
              </a:rPr>
              <a:t> </a:t>
            </a:r>
            <a:r>
              <a:rPr sz="1200" spc="-20" dirty="0">
                <a:cs typeface="Tahoma"/>
              </a:rPr>
              <a:t>The </a:t>
            </a:r>
            <a:r>
              <a:rPr sz="1200" spc="-330" dirty="0">
                <a:cs typeface="Tahoma"/>
              </a:rPr>
              <a:t> </a:t>
            </a:r>
            <a:r>
              <a:rPr sz="1200" spc="-30" dirty="0">
                <a:cs typeface="Tahoma"/>
              </a:rPr>
              <a:t>public</a:t>
            </a:r>
            <a:r>
              <a:rPr sz="1200" spc="15" dirty="0">
                <a:cs typeface="Tahoma"/>
              </a:rPr>
              <a:t> </a:t>
            </a:r>
            <a:r>
              <a:rPr sz="1200" spc="-65" dirty="0">
                <a:cs typeface="Tahoma"/>
              </a:rPr>
              <a:t>key</a:t>
            </a:r>
            <a:r>
              <a:rPr sz="1200" spc="20" dirty="0">
                <a:cs typeface="Tahoma"/>
              </a:rPr>
              <a:t> </a:t>
            </a:r>
            <a:r>
              <a:rPr sz="1200" spc="-35" dirty="0">
                <a:cs typeface="Tahoma"/>
              </a:rPr>
              <a:t>setting</a:t>
            </a:r>
            <a:r>
              <a:rPr sz="1200" spc="30" dirty="0">
                <a:cs typeface="Tahoma"/>
              </a:rPr>
              <a:t> </a:t>
            </a:r>
            <a:r>
              <a:rPr sz="1200" b="1" spc="-95" dirty="0">
                <a:cs typeface="Arial"/>
              </a:rPr>
              <a:t>assumes</a:t>
            </a:r>
            <a:r>
              <a:rPr sz="1200" b="1" spc="55" dirty="0">
                <a:cs typeface="Arial"/>
              </a:rPr>
              <a:t> </a:t>
            </a:r>
            <a:r>
              <a:rPr sz="1200" spc="-15" dirty="0">
                <a:cs typeface="Tahoma"/>
              </a:rPr>
              <a:t>Alice</a:t>
            </a:r>
            <a:r>
              <a:rPr sz="1200" spc="15" dirty="0">
                <a:cs typeface="Tahoma"/>
              </a:rPr>
              <a:t> </a:t>
            </a:r>
            <a:r>
              <a:rPr sz="1200" spc="-35" dirty="0">
                <a:cs typeface="Tahoma"/>
              </a:rPr>
              <a:t>is</a:t>
            </a:r>
            <a:r>
              <a:rPr sz="1200" spc="25" dirty="0">
                <a:cs typeface="Tahoma"/>
              </a:rPr>
              <a:t> </a:t>
            </a:r>
            <a:r>
              <a:rPr sz="1200" spc="-25" dirty="0">
                <a:cs typeface="Tahoma"/>
              </a:rPr>
              <a:t>in</a:t>
            </a:r>
            <a:r>
              <a:rPr sz="1200" spc="15" dirty="0">
                <a:cs typeface="Tahoma"/>
              </a:rPr>
              <a:t> </a:t>
            </a:r>
            <a:r>
              <a:rPr sz="1200" spc="-55" dirty="0">
                <a:cs typeface="Tahoma"/>
              </a:rPr>
              <a:t>possession</a:t>
            </a:r>
            <a:r>
              <a:rPr sz="1200" spc="15" dirty="0">
                <a:cs typeface="Tahoma"/>
              </a:rPr>
              <a:t> </a:t>
            </a:r>
            <a:r>
              <a:rPr sz="1200" spc="-35" dirty="0">
                <a:cs typeface="Tahoma"/>
              </a:rPr>
              <a:t>of</a:t>
            </a:r>
            <a:r>
              <a:rPr sz="1200" spc="20" dirty="0">
                <a:cs typeface="Tahoma"/>
              </a:rPr>
              <a:t> </a:t>
            </a:r>
            <a:r>
              <a:rPr sz="1200" i="1" spc="-20" dirty="0">
                <a:cs typeface="Trebuchet MS"/>
              </a:rPr>
              <a:t>pk</a:t>
            </a:r>
            <a:r>
              <a:rPr sz="1200" spc="-20" dirty="0">
                <a:cs typeface="Tahoma"/>
              </a:rPr>
              <a:t>[</a:t>
            </a:r>
            <a:r>
              <a:rPr sz="1200" i="1" spc="-20" dirty="0">
                <a:cs typeface="Arial"/>
              </a:rPr>
              <a:t>B</a:t>
            </a:r>
            <a:r>
              <a:rPr sz="1200" spc="-20" dirty="0">
                <a:cs typeface="Tahoma"/>
              </a:rPr>
              <a:t>].</a:t>
            </a:r>
            <a:endParaRPr sz="1200" dirty="0">
              <a:cs typeface="Tahoma"/>
            </a:endParaRPr>
          </a:p>
        </p:txBody>
      </p:sp>
      <p:sp>
        <p:nvSpPr>
          <p:cNvPr id="5" name="object 5"/>
          <p:cNvSpPr txBox="1"/>
          <p:nvPr/>
        </p:nvSpPr>
        <p:spPr>
          <a:xfrm>
            <a:off x="448678" y="887042"/>
            <a:ext cx="431165" cy="191770"/>
          </a:xfrm>
          <a:prstGeom prst="rect">
            <a:avLst/>
          </a:prstGeom>
        </p:spPr>
        <p:txBody>
          <a:bodyPr vert="horz" wrap="square" lIns="0" tIns="11430" rIns="0" bIns="0" rtlCol="0">
            <a:spAutoFit/>
          </a:bodyPr>
          <a:lstStyle/>
          <a:p>
            <a:pPr marL="38100">
              <a:lnSpc>
                <a:spcPct val="100000"/>
              </a:lnSpc>
              <a:spcBef>
                <a:spcPts val="90"/>
              </a:spcBef>
            </a:pPr>
            <a:r>
              <a:rPr sz="1650" i="1" spc="52" baseline="-20202" dirty="0">
                <a:latin typeface="Arial"/>
                <a:cs typeface="Arial"/>
              </a:rPr>
              <a:t>A</a:t>
            </a:r>
            <a:r>
              <a:rPr sz="800" i="1" spc="35" dirty="0">
                <a:latin typeface="Trebuchet MS"/>
                <a:cs typeface="Trebuchet MS"/>
              </a:rPr>
              <a:t>pk</a:t>
            </a:r>
            <a:r>
              <a:rPr sz="800" spc="35" dirty="0">
                <a:latin typeface="Microsoft Sans Serif"/>
                <a:cs typeface="Microsoft Sans Serif"/>
              </a:rPr>
              <a:t>[</a:t>
            </a:r>
            <a:r>
              <a:rPr sz="800" i="1" spc="35" dirty="0">
                <a:latin typeface="Arial"/>
                <a:cs typeface="Arial"/>
              </a:rPr>
              <a:t>B</a:t>
            </a:r>
            <a:r>
              <a:rPr sz="800" spc="35" dirty="0">
                <a:latin typeface="Microsoft Sans Serif"/>
                <a:cs typeface="Microsoft Sans Serif"/>
              </a:rPr>
              <a:t>]</a:t>
            </a:r>
            <a:endParaRPr sz="800">
              <a:latin typeface="Microsoft Sans Serif"/>
              <a:cs typeface="Microsoft Sans Serif"/>
            </a:endParaRPr>
          </a:p>
        </p:txBody>
      </p:sp>
      <p:sp>
        <p:nvSpPr>
          <p:cNvPr id="6" name="object 6"/>
          <p:cNvSpPr txBox="1"/>
          <p:nvPr/>
        </p:nvSpPr>
        <p:spPr>
          <a:xfrm>
            <a:off x="3883901" y="937322"/>
            <a:ext cx="118110" cy="191770"/>
          </a:xfrm>
          <a:prstGeom prst="rect">
            <a:avLst/>
          </a:prstGeom>
        </p:spPr>
        <p:txBody>
          <a:bodyPr vert="horz" wrap="square" lIns="0" tIns="11430" rIns="0" bIns="0" rtlCol="0">
            <a:spAutoFit/>
          </a:bodyPr>
          <a:lstStyle/>
          <a:p>
            <a:pPr marL="12700">
              <a:lnSpc>
                <a:spcPct val="100000"/>
              </a:lnSpc>
              <a:spcBef>
                <a:spcPts val="90"/>
              </a:spcBef>
            </a:pPr>
            <a:r>
              <a:rPr sz="1100" i="1" spc="-10" dirty="0">
                <a:latin typeface="Arial"/>
                <a:cs typeface="Arial"/>
              </a:rPr>
              <a:t>B</a:t>
            </a:r>
            <a:endParaRPr sz="1100">
              <a:latin typeface="Arial"/>
              <a:cs typeface="Arial"/>
            </a:endParaRPr>
          </a:p>
        </p:txBody>
      </p:sp>
      <p:pic>
        <p:nvPicPr>
          <p:cNvPr id="7" name="object 7"/>
          <p:cNvPicPr/>
          <p:nvPr/>
        </p:nvPicPr>
        <p:blipFill>
          <a:blip r:embed="rId2" cstate="print"/>
          <a:stretch>
            <a:fillRect/>
          </a:stretch>
        </p:blipFill>
        <p:spPr>
          <a:xfrm>
            <a:off x="459854" y="1198305"/>
            <a:ext cx="414917" cy="720004"/>
          </a:xfrm>
          <a:prstGeom prst="rect">
            <a:avLst/>
          </a:prstGeom>
        </p:spPr>
      </p:pic>
      <p:sp>
        <p:nvSpPr>
          <p:cNvPr id="8" name="object 8"/>
          <p:cNvSpPr txBox="1"/>
          <p:nvPr/>
        </p:nvSpPr>
        <p:spPr>
          <a:xfrm>
            <a:off x="988504" y="1335060"/>
            <a:ext cx="961390" cy="600075"/>
          </a:xfrm>
          <a:prstGeom prst="rect">
            <a:avLst/>
          </a:prstGeom>
        </p:spPr>
        <p:txBody>
          <a:bodyPr vert="horz" wrap="square" lIns="0" tIns="11430" rIns="0" bIns="0" rtlCol="0">
            <a:spAutoFit/>
          </a:bodyPr>
          <a:lstStyle/>
          <a:p>
            <a:pPr marL="38100">
              <a:lnSpc>
                <a:spcPct val="100000"/>
              </a:lnSpc>
              <a:spcBef>
                <a:spcPts val="90"/>
              </a:spcBef>
            </a:pPr>
            <a:r>
              <a:rPr sz="1100" i="1" spc="-100" dirty="0">
                <a:latin typeface="Arial"/>
                <a:cs typeface="Arial"/>
              </a:rPr>
              <a:t>C</a:t>
            </a:r>
            <a:r>
              <a:rPr sz="1100" i="1" spc="50" dirty="0">
                <a:latin typeface="Arial"/>
                <a:cs typeface="Arial"/>
              </a:rPr>
              <a:t> </a:t>
            </a:r>
            <a:r>
              <a:rPr sz="1100" spc="-434" dirty="0">
                <a:latin typeface="Cambria"/>
                <a:cs typeface="Cambria"/>
              </a:rPr>
              <a:t>←</a:t>
            </a:r>
            <a:r>
              <a:rPr sz="900" spc="-30" baseline="50925" dirty="0">
                <a:latin typeface="Microsoft Sans Serif"/>
                <a:cs typeface="Microsoft Sans Serif"/>
              </a:rPr>
              <a:t>$</a:t>
            </a:r>
            <a:r>
              <a:rPr sz="900" baseline="50925" dirty="0">
                <a:latin typeface="Microsoft Sans Serif"/>
                <a:cs typeface="Microsoft Sans Serif"/>
              </a:rPr>
              <a:t>  </a:t>
            </a:r>
            <a:r>
              <a:rPr sz="900" spc="60" baseline="50925" dirty="0">
                <a:latin typeface="Microsoft Sans Serif"/>
                <a:cs typeface="Microsoft Sans Serif"/>
              </a:rPr>
              <a:t> </a:t>
            </a:r>
            <a:r>
              <a:rPr sz="1100" spc="-65" dirty="0">
                <a:latin typeface="Cambria"/>
                <a:cs typeface="Cambria"/>
              </a:rPr>
              <a:t>E</a:t>
            </a:r>
            <a:r>
              <a:rPr sz="1200" i="1" spc="52" baseline="-13888" dirty="0">
                <a:latin typeface="Trebuchet MS"/>
                <a:cs typeface="Trebuchet MS"/>
              </a:rPr>
              <a:t>p</a:t>
            </a:r>
            <a:r>
              <a:rPr sz="1200" i="1" spc="112" baseline="-13888" dirty="0">
                <a:latin typeface="Trebuchet MS"/>
                <a:cs typeface="Trebuchet MS"/>
              </a:rPr>
              <a:t>k</a:t>
            </a:r>
            <a:r>
              <a:rPr sz="1200" spc="30" baseline="-13888" dirty="0">
                <a:latin typeface="Microsoft Sans Serif"/>
                <a:cs typeface="Microsoft Sans Serif"/>
              </a:rPr>
              <a:t>[</a:t>
            </a:r>
            <a:r>
              <a:rPr sz="1200" i="1" spc="104" baseline="-13888" dirty="0">
                <a:latin typeface="Arial"/>
                <a:cs typeface="Arial"/>
              </a:rPr>
              <a:t>B</a:t>
            </a:r>
            <a:r>
              <a:rPr sz="1200" spc="97" baseline="-13888" dirty="0">
                <a:latin typeface="Microsoft Sans Serif"/>
                <a:cs typeface="Microsoft Sans Serif"/>
              </a:rPr>
              <a:t>]</a:t>
            </a:r>
            <a:r>
              <a:rPr sz="1100" spc="-5" dirty="0">
                <a:latin typeface="Tahoma"/>
                <a:cs typeface="Tahoma"/>
              </a:rPr>
              <a:t>(</a:t>
            </a:r>
            <a:r>
              <a:rPr sz="1100" i="1" spc="114" dirty="0">
                <a:latin typeface="Arial"/>
                <a:cs typeface="Arial"/>
              </a:rPr>
              <a:t>M</a:t>
            </a:r>
            <a:r>
              <a:rPr sz="1100" dirty="0">
                <a:latin typeface="Tahoma"/>
                <a:cs typeface="Tahoma"/>
              </a:rPr>
              <a:t>)</a:t>
            </a:r>
            <a:endParaRPr sz="1100">
              <a:latin typeface="Tahoma"/>
              <a:cs typeface="Tahoma"/>
            </a:endParaRPr>
          </a:p>
          <a:p>
            <a:pPr marL="183515">
              <a:lnSpc>
                <a:spcPct val="100000"/>
              </a:lnSpc>
              <a:spcBef>
                <a:spcPts val="1889"/>
              </a:spcBef>
            </a:pPr>
            <a:r>
              <a:rPr sz="1100" spc="-5" dirty="0">
                <a:latin typeface="Cambria"/>
                <a:cs typeface="Cambria"/>
              </a:rPr>
              <a:t>V</a:t>
            </a:r>
            <a:r>
              <a:rPr sz="1200" i="1" spc="52" baseline="-13888" dirty="0">
                <a:latin typeface="Trebuchet MS"/>
                <a:cs typeface="Trebuchet MS"/>
              </a:rPr>
              <a:t>p</a:t>
            </a:r>
            <a:r>
              <a:rPr sz="1200" i="1" spc="112" baseline="-13888" dirty="0">
                <a:latin typeface="Trebuchet MS"/>
                <a:cs typeface="Trebuchet MS"/>
              </a:rPr>
              <a:t>k</a:t>
            </a:r>
            <a:r>
              <a:rPr sz="1200" spc="30" baseline="-13888" dirty="0">
                <a:latin typeface="Microsoft Sans Serif"/>
                <a:cs typeface="Microsoft Sans Serif"/>
              </a:rPr>
              <a:t>[</a:t>
            </a:r>
            <a:r>
              <a:rPr sz="1200" i="1" spc="104" baseline="-13888" dirty="0">
                <a:latin typeface="Arial"/>
                <a:cs typeface="Arial"/>
              </a:rPr>
              <a:t>B</a:t>
            </a:r>
            <a:r>
              <a:rPr sz="1200" spc="97" baseline="-13888" dirty="0">
                <a:latin typeface="Microsoft Sans Serif"/>
                <a:cs typeface="Microsoft Sans Serif"/>
              </a:rPr>
              <a:t>]</a:t>
            </a:r>
            <a:r>
              <a:rPr sz="1100" spc="-5" dirty="0">
                <a:latin typeface="Tahoma"/>
                <a:cs typeface="Tahoma"/>
              </a:rPr>
              <a:t>(</a:t>
            </a:r>
            <a:r>
              <a:rPr sz="1100" i="1" spc="114" dirty="0">
                <a:latin typeface="Arial"/>
                <a:cs typeface="Arial"/>
              </a:rPr>
              <a:t>M</a:t>
            </a:r>
            <a:r>
              <a:rPr sz="1100" i="1" spc="-5" dirty="0">
                <a:latin typeface="Arial"/>
                <a:cs typeface="Arial"/>
              </a:rPr>
              <a:t>,</a:t>
            </a:r>
            <a:r>
              <a:rPr sz="1100" i="1" spc="-125" dirty="0">
                <a:latin typeface="Arial"/>
                <a:cs typeface="Arial"/>
              </a:rPr>
              <a:t> </a:t>
            </a:r>
            <a:r>
              <a:rPr sz="1100" i="1" spc="-10" dirty="0">
                <a:latin typeface="Arial"/>
                <a:cs typeface="Arial"/>
              </a:rPr>
              <a:t>σ</a:t>
            </a:r>
            <a:r>
              <a:rPr sz="1100" dirty="0">
                <a:latin typeface="Tahoma"/>
                <a:cs typeface="Tahoma"/>
              </a:rPr>
              <a:t>)</a:t>
            </a:r>
            <a:endParaRPr sz="1100">
              <a:latin typeface="Tahoma"/>
              <a:cs typeface="Tahoma"/>
            </a:endParaRPr>
          </a:p>
        </p:txBody>
      </p:sp>
      <p:sp>
        <p:nvSpPr>
          <p:cNvPr id="9" name="object 9"/>
          <p:cNvSpPr txBox="1"/>
          <p:nvPr/>
        </p:nvSpPr>
        <p:spPr>
          <a:xfrm>
            <a:off x="2241930" y="1281289"/>
            <a:ext cx="94615" cy="147320"/>
          </a:xfrm>
          <a:prstGeom prst="rect">
            <a:avLst/>
          </a:prstGeom>
        </p:spPr>
        <p:txBody>
          <a:bodyPr vert="horz" wrap="square" lIns="0" tIns="12065" rIns="0" bIns="0" rtlCol="0">
            <a:spAutoFit/>
          </a:bodyPr>
          <a:lstStyle/>
          <a:p>
            <a:pPr marL="12700">
              <a:lnSpc>
                <a:spcPct val="100000"/>
              </a:lnSpc>
              <a:spcBef>
                <a:spcPts val="95"/>
              </a:spcBef>
            </a:pPr>
            <a:r>
              <a:rPr sz="800" i="1" spc="-40" dirty="0">
                <a:latin typeface="Arial"/>
                <a:cs typeface="Arial"/>
              </a:rPr>
              <a:t>C</a:t>
            </a:r>
            <a:endParaRPr sz="800">
              <a:latin typeface="Arial"/>
              <a:cs typeface="Arial"/>
            </a:endParaRPr>
          </a:p>
        </p:txBody>
      </p:sp>
      <p:grpSp>
        <p:nvGrpSpPr>
          <p:cNvPr id="10" name="object 10"/>
          <p:cNvGrpSpPr/>
          <p:nvPr/>
        </p:nvGrpSpPr>
        <p:grpSpPr>
          <a:xfrm>
            <a:off x="2065718" y="1420516"/>
            <a:ext cx="457200" cy="66040"/>
            <a:chOff x="2065718" y="1420516"/>
            <a:chExt cx="457200" cy="66040"/>
          </a:xfrm>
        </p:grpSpPr>
        <p:sp>
          <p:nvSpPr>
            <p:cNvPr id="11" name="object 11"/>
            <p:cNvSpPr/>
            <p:nvPr/>
          </p:nvSpPr>
          <p:spPr>
            <a:xfrm>
              <a:off x="2065718" y="1453413"/>
              <a:ext cx="452120" cy="0"/>
            </a:xfrm>
            <a:custGeom>
              <a:avLst/>
              <a:gdLst/>
              <a:ahLst/>
              <a:cxnLst/>
              <a:rect l="l" t="t" r="r" b="b"/>
              <a:pathLst>
                <a:path w="452119">
                  <a:moveTo>
                    <a:pt x="0" y="0"/>
                  </a:moveTo>
                  <a:lnTo>
                    <a:pt x="451885" y="0"/>
                  </a:lnTo>
                </a:path>
              </a:pathLst>
            </a:custGeom>
            <a:ln w="5060">
              <a:solidFill>
                <a:srgbClr val="000000"/>
              </a:solidFill>
            </a:ln>
          </p:spPr>
          <p:txBody>
            <a:bodyPr wrap="square" lIns="0" tIns="0" rIns="0" bIns="0" rtlCol="0"/>
            <a:lstStyle/>
            <a:p>
              <a:endParaRPr/>
            </a:p>
          </p:txBody>
        </p:sp>
        <p:sp>
          <p:nvSpPr>
            <p:cNvPr id="12" name="object 12"/>
            <p:cNvSpPr/>
            <p:nvPr/>
          </p:nvSpPr>
          <p:spPr>
            <a:xfrm>
              <a:off x="2493816" y="1423047"/>
              <a:ext cx="26670" cy="60960"/>
            </a:xfrm>
            <a:custGeom>
              <a:avLst/>
              <a:gdLst/>
              <a:ahLst/>
              <a:cxnLst/>
              <a:rect l="l" t="t" r="r" b="b"/>
              <a:pathLst>
                <a:path w="26669"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13" name="object 13"/>
          <p:cNvSpPr txBox="1"/>
          <p:nvPr/>
        </p:nvSpPr>
        <p:spPr>
          <a:xfrm>
            <a:off x="2638920" y="1335060"/>
            <a:ext cx="993140" cy="191770"/>
          </a:xfrm>
          <a:prstGeom prst="rect">
            <a:avLst/>
          </a:prstGeom>
        </p:spPr>
        <p:txBody>
          <a:bodyPr vert="horz" wrap="square" lIns="0" tIns="11430" rIns="0" bIns="0" rtlCol="0">
            <a:spAutoFit/>
          </a:bodyPr>
          <a:lstStyle/>
          <a:p>
            <a:pPr marL="38100">
              <a:lnSpc>
                <a:spcPct val="100000"/>
              </a:lnSpc>
              <a:spcBef>
                <a:spcPts val="90"/>
              </a:spcBef>
            </a:pPr>
            <a:r>
              <a:rPr sz="1100" i="1" spc="35" dirty="0">
                <a:latin typeface="Arial"/>
                <a:cs typeface="Arial"/>
              </a:rPr>
              <a:t>M</a:t>
            </a:r>
            <a:r>
              <a:rPr sz="1100" i="1" spc="75" dirty="0">
                <a:latin typeface="Arial"/>
                <a:cs typeface="Arial"/>
              </a:rPr>
              <a:t> </a:t>
            </a:r>
            <a:r>
              <a:rPr sz="1100" spc="165" dirty="0">
                <a:latin typeface="Cambria"/>
                <a:cs typeface="Cambria"/>
              </a:rPr>
              <a:t>←</a:t>
            </a:r>
            <a:r>
              <a:rPr sz="1100" spc="60" dirty="0">
                <a:latin typeface="Cambria"/>
                <a:cs typeface="Cambria"/>
              </a:rPr>
              <a:t> </a:t>
            </a:r>
            <a:r>
              <a:rPr sz="1100" spc="110" dirty="0">
                <a:latin typeface="Cambria"/>
                <a:cs typeface="Cambria"/>
              </a:rPr>
              <a:t>D</a:t>
            </a:r>
            <a:r>
              <a:rPr sz="1200" i="1" spc="30" baseline="-13888" dirty="0">
                <a:latin typeface="Trebuchet MS"/>
                <a:cs typeface="Trebuchet MS"/>
              </a:rPr>
              <a:t>s</a:t>
            </a:r>
            <a:r>
              <a:rPr sz="1200" i="1" spc="104" baseline="-13888" dirty="0">
                <a:latin typeface="Trebuchet MS"/>
                <a:cs typeface="Trebuchet MS"/>
              </a:rPr>
              <a:t>k</a:t>
            </a:r>
            <a:r>
              <a:rPr sz="1200" spc="30" baseline="-13888" dirty="0">
                <a:latin typeface="Microsoft Sans Serif"/>
                <a:cs typeface="Microsoft Sans Serif"/>
              </a:rPr>
              <a:t>[</a:t>
            </a:r>
            <a:r>
              <a:rPr sz="1200" i="1" spc="104" baseline="-13888" dirty="0">
                <a:latin typeface="Arial"/>
                <a:cs typeface="Arial"/>
              </a:rPr>
              <a:t>B</a:t>
            </a:r>
            <a:r>
              <a:rPr sz="1200" spc="97" baseline="-13888" dirty="0">
                <a:latin typeface="Microsoft Sans Serif"/>
                <a:cs typeface="Microsoft Sans Serif"/>
              </a:rPr>
              <a:t>]</a:t>
            </a:r>
            <a:r>
              <a:rPr sz="1100" spc="-5" dirty="0">
                <a:latin typeface="Tahoma"/>
                <a:cs typeface="Tahoma"/>
              </a:rPr>
              <a:t>(</a:t>
            </a:r>
            <a:r>
              <a:rPr sz="1100" i="1" spc="-100" dirty="0">
                <a:latin typeface="Arial"/>
                <a:cs typeface="Arial"/>
              </a:rPr>
              <a:t>C</a:t>
            </a:r>
            <a:r>
              <a:rPr sz="1100" i="1" spc="-190" dirty="0">
                <a:latin typeface="Arial"/>
                <a:cs typeface="Arial"/>
              </a:rPr>
              <a:t> </a:t>
            </a:r>
            <a:r>
              <a:rPr sz="1100" dirty="0">
                <a:latin typeface="Tahoma"/>
                <a:cs typeface="Tahoma"/>
              </a:rPr>
              <a:t>)</a:t>
            </a:r>
            <a:endParaRPr sz="1100">
              <a:latin typeface="Tahoma"/>
              <a:cs typeface="Tahoma"/>
            </a:endParaRPr>
          </a:p>
        </p:txBody>
      </p:sp>
      <p:pic>
        <p:nvPicPr>
          <p:cNvPr id="14" name="object 14"/>
          <p:cNvPicPr/>
          <p:nvPr/>
        </p:nvPicPr>
        <p:blipFill>
          <a:blip r:embed="rId3" cstate="print"/>
          <a:stretch>
            <a:fillRect/>
          </a:stretch>
        </p:blipFill>
        <p:spPr>
          <a:xfrm>
            <a:off x="3745433" y="1198305"/>
            <a:ext cx="402714" cy="720004"/>
          </a:xfrm>
          <a:prstGeom prst="rect">
            <a:avLst/>
          </a:prstGeom>
        </p:spPr>
      </p:pic>
      <p:sp>
        <p:nvSpPr>
          <p:cNvPr id="15" name="object 15"/>
          <p:cNvSpPr txBox="1"/>
          <p:nvPr/>
        </p:nvSpPr>
        <p:spPr>
          <a:xfrm>
            <a:off x="2183561" y="1680907"/>
            <a:ext cx="217804" cy="147320"/>
          </a:xfrm>
          <a:prstGeom prst="rect">
            <a:avLst/>
          </a:prstGeom>
        </p:spPr>
        <p:txBody>
          <a:bodyPr vert="horz" wrap="square" lIns="0" tIns="12065" rIns="0" bIns="0" rtlCol="0">
            <a:spAutoFit/>
          </a:bodyPr>
          <a:lstStyle/>
          <a:p>
            <a:pPr marL="12700">
              <a:lnSpc>
                <a:spcPct val="100000"/>
              </a:lnSpc>
              <a:spcBef>
                <a:spcPts val="95"/>
              </a:spcBef>
            </a:pPr>
            <a:r>
              <a:rPr sz="800" i="1" spc="125" dirty="0">
                <a:latin typeface="Arial"/>
                <a:cs typeface="Arial"/>
              </a:rPr>
              <a:t>M</a:t>
            </a:r>
            <a:r>
              <a:rPr sz="800" i="1" spc="5" dirty="0">
                <a:latin typeface="Sitka Text"/>
                <a:cs typeface="Sitka Text"/>
              </a:rPr>
              <a:t>,σ</a:t>
            </a:r>
            <a:endParaRPr sz="800">
              <a:latin typeface="Sitka Text"/>
              <a:cs typeface="Sitka Text"/>
            </a:endParaRPr>
          </a:p>
        </p:txBody>
      </p:sp>
      <p:grpSp>
        <p:nvGrpSpPr>
          <p:cNvPr id="16" name="object 16"/>
          <p:cNvGrpSpPr/>
          <p:nvPr/>
        </p:nvGrpSpPr>
        <p:grpSpPr>
          <a:xfrm>
            <a:off x="2065718" y="1828567"/>
            <a:ext cx="457200" cy="66040"/>
            <a:chOff x="2065718" y="1828567"/>
            <a:chExt cx="457200" cy="66040"/>
          </a:xfrm>
        </p:grpSpPr>
        <p:sp>
          <p:nvSpPr>
            <p:cNvPr id="17" name="object 17"/>
            <p:cNvSpPr/>
            <p:nvPr/>
          </p:nvSpPr>
          <p:spPr>
            <a:xfrm>
              <a:off x="2070779" y="1861464"/>
              <a:ext cx="452120" cy="0"/>
            </a:xfrm>
            <a:custGeom>
              <a:avLst/>
              <a:gdLst/>
              <a:ahLst/>
              <a:cxnLst/>
              <a:rect l="l" t="t" r="r" b="b"/>
              <a:pathLst>
                <a:path w="452119">
                  <a:moveTo>
                    <a:pt x="0" y="0"/>
                  </a:moveTo>
                  <a:lnTo>
                    <a:pt x="451885" y="0"/>
                  </a:lnTo>
                </a:path>
              </a:pathLst>
            </a:custGeom>
            <a:ln w="5060">
              <a:solidFill>
                <a:srgbClr val="000000"/>
              </a:solidFill>
            </a:ln>
          </p:spPr>
          <p:txBody>
            <a:bodyPr wrap="square" lIns="0" tIns="0" rIns="0" bIns="0" rtlCol="0"/>
            <a:lstStyle/>
            <a:p>
              <a:endParaRPr/>
            </a:p>
          </p:txBody>
        </p:sp>
        <p:sp>
          <p:nvSpPr>
            <p:cNvPr id="18" name="object 18"/>
            <p:cNvSpPr/>
            <p:nvPr/>
          </p:nvSpPr>
          <p:spPr>
            <a:xfrm>
              <a:off x="2068248" y="1831098"/>
              <a:ext cx="26670" cy="60960"/>
            </a:xfrm>
            <a:custGeom>
              <a:avLst/>
              <a:gdLst/>
              <a:ahLst/>
              <a:cxnLst/>
              <a:rect l="l" t="t" r="r" b="b"/>
              <a:pathLst>
                <a:path w="26669" h="60960">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9" name="object 19"/>
          <p:cNvSpPr txBox="1"/>
          <p:nvPr/>
        </p:nvSpPr>
        <p:spPr>
          <a:xfrm>
            <a:off x="2842209" y="1736603"/>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latin typeface="Microsoft Sans Serif"/>
                <a:cs typeface="Microsoft Sans Serif"/>
              </a:rPr>
              <a:t>$</a:t>
            </a:r>
            <a:endParaRPr sz="600">
              <a:latin typeface="Microsoft Sans Serif"/>
              <a:cs typeface="Microsoft Sans Serif"/>
            </a:endParaRPr>
          </a:p>
        </p:txBody>
      </p:sp>
      <p:sp>
        <p:nvSpPr>
          <p:cNvPr id="24" name="object 24"/>
          <p:cNvSpPr txBox="1"/>
          <p:nvPr/>
        </p:nvSpPr>
        <p:spPr>
          <a:xfrm>
            <a:off x="4364940" y="3321949"/>
            <a:ext cx="250825" cy="137160"/>
          </a:xfrm>
          <a:prstGeom prst="rect">
            <a:avLst/>
          </a:prstGeom>
        </p:spPr>
        <p:txBody>
          <a:bodyPr vert="horz" wrap="square" lIns="0" tIns="24130" rIns="0" bIns="0" rtlCol="0">
            <a:spAutoFit/>
          </a:bodyPr>
          <a:lstStyle/>
          <a:p>
            <a:pPr marL="38100">
              <a:lnSpc>
                <a:spcPct val="100000"/>
              </a:lnSpc>
              <a:spcBef>
                <a:spcPts val="190"/>
              </a:spcBef>
            </a:pPr>
            <a:r>
              <a:rPr sz="600" spc="25" dirty="0">
                <a:latin typeface="Microsoft Sans Serif"/>
                <a:cs typeface="Microsoft Sans Serif"/>
              </a:rPr>
              <a:t>1/38</a:t>
            </a:r>
            <a:endParaRPr sz="600">
              <a:latin typeface="Microsoft Sans Serif"/>
              <a:cs typeface="Microsoft Sans Serif"/>
            </a:endParaRPr>
          </a:p>
        </p:txBody>
      </p:sp>
      <p:sp>
        <p:nvSpPr>
          <p:cNvPr id="20" name="object 20"/>
          <p:cNvSpPr txBox="1"/>
          <p:nvPr/>
        </p:nvSpPr>
        <p:spPr>
          <a:xfrm>
            <a:off x="3032480" y="1808631"/>
            <a:ext cx="270510" cy="147320"/>
          </a:xfrm>
          <a:prstGeom prst="rect">
            <a:avLst/>
          </a:prstGeom>
        </p:spPr>
        <p:txBody>
          <a:bodyPr vert="horz" wrap="square" lIns="0" tIns="12065" rIns="0" bIns="0" rtlCol="0">
            <a:spAutoFit/>
          </a:bodyPr>
          <a:lstStyle/>
          <a:p>
            <a:pPr marL="12700">
              <a:lnSpc>
                <a:spcPct val="100000"/>
              </a:lnSpc>
              <a:spcBef>
                <a:spcPts val="95"/>
              </a:spcBef>
            </a:pPr>
            <a:r>
              <a:rPr sz="800" i="1" spc="20" dirty="0">
                <a:latin typeface="Trebuchet MS"/>
                <a:cs typeface="Trebuchet MS"/>
              </a:rPr>
              <a:t>s</a:t>
            </a:r>
            <a:r>
              <a:rPr sz="800" i="1" spc="70" dirty="0">
                <a:latin typeface="Trebuchet MS"/>
                <a:cs typeface="Trebuchet MS"/>
              </a:rPr>
              <a:t>k</a:t>
            </a:r>
            <a:r>
              <a:rPr sz="800" spc="20" dirty="0">
                <a:latin typeface="Microsoft Sans Serif"/>
                <a:cs typeface="Microsoft Sans Serif"/>
              </a:rPr>
              <a:t>[</a:t>
            </a:r>
            <a:r>
              <a:rPr sz="800" i="1" spc="70" dirty="0">
                <a:latin typeface="Arial"/>
                <a:cs typeface="Arial"/>
              </a:rPr>
              <a:t>B</a:t>
            </a:r>
            <a:r>
              <a:rPr sz="800" spc="20" dirty="0">
                <a:latin typeface="Microsoft Sans Serif"/>
                <a:cs typeface="Microsoft Sans Serif"/>
              </a:rPr>
              <a:t>]</a:t>
            </a:r>
            <a:endParaRPr sz="800">
              <a:latin typeface="Microsoft Sans Serif"/>
              <a:cs typeface="Microsoft Sans Serif"/>
            </a:endParaRPr>
          </a:p>
        </p:txBody>
      </p:sp>
      <p:sp>
        <p:nvSpPr>
          <p:cNvPr id="21" name="object 21"/>
          <p:cNvSpPr txBox="1"/>
          <p:nvPr/>
        </p:nvSpPr>
        <p:spPr>
          <a:xfrm>
            <a:off x="2664320" y="1743112"/>
            <a:ext cx="884555" cy="191770"/>
          </a:xfrm>
          <a:prstGeom prst="rect">
            <a:avLst/>
          </a:prstGeom>
        </p:spPr>
        <p:txBody>
          <a:bodyPr vert="horz" wrap="square" lIns="0" tIns="11430" rIns="0" bIns="0" rtlCol="0">
            <a:spAutoFit/>
          </a:bodyPr>
          <a:lstStyle/>
          <a:p>
            <a:pPr marL="12700">
              <a:lnSpc>
                <a:spcPct val="100000"/>
              </a:lnSpc>
              <a:spcBef>
                <a:spcPts val="90"/>
              </a:spcBef>
              <a:tabLst>
                <a:tab pos="631825" algn="l"/>
              </a:tabLst>
            </a:pPr>
            <a:r>
              <a:rPr sz="1100" i="1" spc="-45" dirty="0">
                <a:latin typeface="Arial"/>
                <a:cs typeface="Arial"/>
              </a:rPr>
              <a:t>σ</a:t>
            </a:r>
            <a:r>
              <a:rPr sz="1100" i="1" spc="-25" dirty="0">
                <a:latin typeface="Arial"/>
                <a:cs typeface="Arial"/>
              </a:rPr>
              <a:t> </a:t>
            </a:r>
            <a:r>
              <a:rPr sz="1100" spc="165" dirty="0">
                <a:latin typeface="Cambria"/>
                <a:cs typeface="Cambria"/>
              </a:rPr>
              <a:t>←</a:t>
            </a:r>
            <a:r>
              <a:rPr sz="1100" spc="-5" dirty="0">
                <a:latin typeface="Cambria"/>
                <a:cs typeface="Cambria"/>
              </a:rPr>
              <a:t> </a:t>
            </a:r>
            <a:r>
              <a:rPr sz="1100" spc="114" dirty="0">
                <a:latin typeface="Cambria"/>
                <a:cs typeface="Cambria"/>
              </a:rPr>
              <a:t>S</a:t>
            </a:r>
            <a:r>
              <a:rPr sz="1100" dirty="0">
                <a:latin typeface="Cambria"/>
                <a:cs typeface="Cambria"/>
              </a:rPr>
              <a:t>	</a:t>
            </a:r>
            <a:r>
              <a:rPr sz="1100" spc="-5" dirty="0">
                <a:latin typeface="Tahoma"/>
                <a:cs typeface="Tahoma"/>
              </a:rPr>
              <a:t>(</a:t>
            </a:r>
            <a:r>
              <a:rPr sz="1100" i="1" spc="114" dirty="0">
                <a:latin typeface="Arial"/>
                <a:cs typeface="Arial"/>
              </a:rPr>
              <a:t>M</a:t>
            </a:r>
            <a:r>
              <a:rPr sz="1100" dirty="0">
                <a:latin typeface="Tahoma"/>
                <a:cs typeface="Tahoma"/>
              </a:rPr>
              <a:t>)</a:t>
            </a:r>
            <a:endParaRPr sz="1100">
              <a:latin typeface="Tahoma"/>
              <a:cs typeface="Tahoma"/>
            </a:endParaRPr>
          </a:p>
        </p:txBody>
      </p:sp>
      <p:sp>
        <p:nvSpPr>
          <p:cNvPr id="22" name="object 22"/>
          <p:cNvSpPr txBox="1"/>
          <p:nvPr/>
        </p:nvSpPr>
        <p:spPr>
          <a:xfrm>
            <a:off x="124955" y="2065006"/>
            <a:ext cx="4250055" cy="1245982"/>
          </a:xfrm>
          <a:prstGeom prst="rect">
            <a:avLst/>
          </a:prstGeom>
        </p:spPr>
        <p:txBody>
          <a:bodyPr vert="horz" wrap="square" lIns="0" tIns="11430" rIns="0" bIns="0" rtlCol="0">
            <a:spAutoFit/>
          </a:bodyPr>
          <a:lstStyle/>
          <a:p>
            <a:pPr marL="12700">
              <a:lnSpc>
                <a:spcPct val="100000"/>
              </a:lnSpc>
              <a:spcBef>
                <a:spcPts val="90"/>
              </a:spcBef>
            </a:pPr>
            <a:r>
              <a:rPr sz="1200" spc="-40" dirty="0">
                <a:cs typeface="Tahoma"/>
              </a:rPr>
              <a:t>Now</a:t>
            </a:r>
            <a:r>
              <a:rPr sz="1200" spc="20" dirty="0">
                <a:cs typeface="Tahoma"/>
              </a:rPr>
              <a:t> </a:t>
            </a:r>
            <a:r>
              <a:rPr sz="1200" spc="-15" dirty="0">
                <a:cs typeface="Tahoma"/>
              </a:rPr>
              <a:t>Alice</a:t>
            </a:r>
            <a:r>
              <a:rPr sz="1200" spc="20" dirty="0">
                <a:cs typeface="Tahoma"/>
              </a:rPr>
              <a:t> </a:t>
            </a:r>
            <a:r>
              <a:rPr sz="1200" spc="-45" dirty="0">
                <a:cs typeface="Tahoma"/>
              </a:rPr>
              <a:t>can</a:t>
            </a:r>
            <a:r>
              <a:rPr sz="1200" spc="25" dirty="0">
                <a:cs typeface="Tahoma"/>
              </a:rPr>
              <a:t> </a:t>
            </a:r>
            <a:r>
              <a:rPr sz="1200" spc="-40" dirty="0">
                <a:cs typeface="Tahoma"/>
              </a:rPr>
              <a:t>encrypt</a:t>
            </a:r>
            <a:r>
              <a:rPr sz="1200" spc="25" dirty="0">
                <a:cs typeface="Tahoma"/>
              </a:rPr>
              <a:t> </a:t>
            </a:r>
            <a:r>
              <a:rPr sz="1200" spc="-55" dirty="0">
                <a:cs typeface="Tahoma"/>
              </a:rPr>
              <a:t>a</a:t>
            </a:r>
            <a:r>
              <a:rPr sz="1200" spc="20" dirty="0">
                <a:cs typeface="Tahoma"/>
              </a:rPr>
              <a:t> </a:t>
            </a:r>
            <a:r>
              <a:rPr sz="1200" spc="-75" dirty="0">
                <a:cs typeface="Tahoma"/>
              </a:rPr>
              <a:t>message</a:t>
            </a:r>
            <a:r>
              <a:rPr sz="1200" spc="15" dirty="0">
                <a:cs typeface="Tahoma"/>
              </a:rPr>
              <a:t> </a:t>
            </a:r>
            <a:r>
              <a:rPr sz="1200" i="1" spc="35" dirty="0">
                <a:cs typeface="Arial"/>
              </a:rPr>
              <a:t>M</a:t>
            </a:r>
            <a:r>
              <a:rPr sz="1200" i="1" spc="145" dirty="0">
                <a:cs typeface="Arial"/>
              </a:rPr>
              <a:t> </a:t>
            </a:r>
            <a:r>
              <a:rPr sz="1200" spc="-60" dirty="0">
                <a:cs typeface="Tahoma"/>
              </a:rPr>
              <a:t>under</a:t>
            </a:r>
            <a:r>
              <a:rPr sz="1200" spc="25" dirty="0">
                <a:cs typeface="Tahoma"/>
              </a:rPr>
              <a:t> </a:t>
            </a:r>
            <a:r>
              <a:rPr sz="1200" i="1" spc="-15" dirty="0">
                <a:cs typeface="Trebuchet MS"/>
              </a:rPr>
              <a:t>pk</a:t>
            </a:r>
            <a:r>
              <a:rPr sz="1200" spc="-15" dirty="0">
                <a:cs typeface="Tahoma"/>
              </a:rPr>
              <a:t>[</a:t>
            </a:r>
            <a:r>
              <a:rPr sz="1200" i="1" spc="-15" dirty="0">
                <a:cs typeface="Arial"/>
              </a:rPr>
              <a:t>B</a:t>
            </a:r>
            <a:r>
              <a:rPr sz="1200" spc="-15" dirty="0">
                <a:cs typeface="Tahoma"/>
              </a:rPr>
              <a:t>]</a:t>
            </a:r>
            <a:r>
              <a:rPr sz="1200" spc="20" dirty="0">
                <a:cs typeface="Tahoma"/>
              </a:rPr>
              <a:t> </a:t>
            </a:r>
            <a:r>
              <a:rPr sz="1200" spc="-15" dirty="0">
                <a:cs typeface="Tahoma"/>
              </a:rPr>
              <a:t>to</a:t>
            </a:r>
            <a:r>
              <a:rPr sz="1200" spc="15" dirty="0">
                <a:cs typeface="Tahoma"/>
              </a:rPr>
              <a:t> </a:t>
            </a:r>
            <a:r>
              <a:rPr sz="1200" spc="-45" dirty="0">
                <a:cs typeface="Tahoma"/>
              </a:rPr>
              <a:t>get</a:t>
            </a:r>
            <a:r>
              <a:rPr sz="1200" spc="25" dirty="0">
                <a:cs typeface="Tahoma"/>
              </a:rPr>
              <a:t> </a:t>
            </a:r>
            <a:r>
              <a:rPr sz="1200" spc="-55" dirty="0">
                <a:cs typeface="Tahoma"/>
              </a:rPr>
              <a:t>a</a:t>
            </a:r>
            <a:r>
              <a:rPr sz="1200" spc="20" dirty="0">
                <a:cs typeface="Tahoma"/>
              </a:rPr>
              <a:t> </a:t>
            </a:r>
            <a:r>
              <a:rPr sz="1200" spc="-35" dirty="0">
                <a:cs typeface="Tahoma"/>
              </a:rPr>
              <a:t>ciphertext</a:t>
            </a:r>
            <a:r>
              <a:rPr sz="1200" spc="20" dirty="0">
                <a:cs typeface="Tahoma"/>
              </a:rPr>
              <a:t> </a:t>
            </a:r>
            <a:r>
              <a:rPr sz="1200" i="1" spc="-100" dirty="0">
                <a:cs typeface="Arial"/>
              </a:rPr>
              <a:t>C</a:t>
            </a:r>
            <a:endParaRPr sz="1200" dirty="0">
              <a:cs typeface="Arial"/>
            </a:endParaRPr>
          </a:p>
          <a:p>
            <a:pPr marL="12700">
              <a:lnSpc>
                <a:spcPct val="100000"/>
              </a:lnSpc>
              <a:spcBef>
                <a:spcPts val="35"/>
              </a:spcBef>
            </a:pPr>
            <a:r>
              <a:rPr sz="1200" spc="-15" dirty="0">
                <a:cs typeface="Tahoma"/>
              </a:rPr>
              <a:t>that</a:t>
            </a:r>
            <a:r>
              <a:rPr sz="1200" dirty="0">
                <a:cs typeface="Tahoma"/>
              </a:rPr>
              <a:t> </a:t>
            </a:r>
            <a:r>
              <a:rPr sz="1200" spc="75" dirty="0">
                <a:cs typeface="Tahoma"/>
              </a:rPr>
              <a:t>B</a:t>
            </a:r>
            <a:r>
              <a:rPr sz="1200" spc="10" dirty="0">
                <a:cs typeface="Tahoma"/>
              </a:rPr>
              <a:t> </a:t>
            </a:r>
            <a:r>
              <a:rPr sz="1200" spc="-45" dirty="0">
                <a:cs typeface="Tahoma"/>
              </a:rPr>
              <a:t>can</a:t>
            </a:r>
            <a:r>
              <a:rPr sz="1200" spc="10" dirty="0">
                <a:cs typeface="Tahoma"/>
              </a:rPr>
              <a:t> </a:t>
            </a:r>
            <a:r>
              <a:rPr sz="1200" spc="-40" dirty="0">
                <a:cs typeface="Tahoma"/>
              </a:rPr>
              <a:t>decrypt</a:t>
            </a:r>
            <a:r>
              <a:rPr sz="1200" spc="5" dirty="0">
                <a:cs typeface="Tahoma"/>
              </a:rPr>
              <a:t> </a:t>
            </a:r>
            <a:r>
              <a:rPr sz="1200" spc="-50" dirty="0">
                <a:cs typeface="Tahoma"/>
              </a:rPr>
              <a:t>using</a:t>
            </a:r>
            <a:r>
              <a:rPr sz="1200" spc="5" dirty="0">
                <a:cs typeface="Tahoma"/>
              </a:rPr>
              <a:t> </a:t>
            </a:r>
            <a:r>
              <a:rPr sz="1200" i="1" spc="-20" dirty="0">
                <a:cs typeface="Trebuchet MS"/>
              </a:rPr>
              <a:t>sk</a:t>
            </a:r>
            <a:r>
              <a:rPr sz="1200" spc="-20" dirty="0">
                <a:cs typeface="Tahoma"/>
              </a:rPr>
              <a:t>[</a:t>
            </a:r>
            <a:r>
              <a:rPr sz="1200" i="1" spc="-20" dirty="0">
                <a:cs typeface="Arial"/>
              </a:rPr>
              <a:t>B</a:t>
            </a:r>
            <a:r>
              <a:rPr sz="1200" spc="-20" dirty="0">
                <a:cs typeface="Tahoma"/>
              </a:rPr>
              <a:t>].</a:t>
            </a:r>
            <a:endParaRPr sz="1200" dirty="0">
              <a:cs typeface="Tahoma"/>
            </a:endParaRPr>
          </a:p>
          <a:p>
            <a:pPr marL="12700" marR="5080">
              <a:lnSpc>
                <a:spcPct val="102600"/>
              </a:lnSpc>
              <a:spcBef>
                <a:spcPts val="894"/>
              </a:spcBef>
            </a:pPr>
            <a:r>
              <a:rPr sz="1200" spc="-10" dirty="0">
                <a:cs typeface="Tahoma"/>
              </a:rPr>
              <a:t>Bob</a:t>
            </a:r>
            <a:r>
              <a:rPr sz="1200" spc="15" dirty="0">
                <a:cs typeface="Tahoma"/>
              </a:rPr>
              <a:t> </a:t>
            </a:r>
            <a:r>
              <a:rPr sz="1200" spc="-45" dirty="0">
                <a:cs typeface="Tahoma"/>
              </a:rPr>
              <a:t>can</a:t>
            </a:r>
            <a:r>
              <a:rPr sz="1200" spc="25" dirty="0">
                <a:cs typeface="Tahoma"/>
              </a:rPr>
              <a:t> </a:t>
            </a:r>
            <a:r>
              <a:rPr sz="1200" spc="-45" dirty="0">
                <a:cs typeface="Tahoma"/>
              </a:rPr>
              <a:t>sign</a:t>
            </a:r>
            <a:r>
              <a:rPr sz="1200" spc="20" dirty="0">
                <a:cs typeface="Tahoma"/>
              </a:rPr>
              <a:t> </a:t>
            </a:r>
            <a:r>
              <a:rPr sz="1200" spc="-55" dirty="0">
                <a:cs typeface="Tahoma"/>
              </a:rPr>
              <a:t>a</a:t>
            </a:r>
            <a:r>
              <a:rPr sz="1200" spc="15" dirty="0">
                <a:cs typeface="Tahoma"/>
              </a:rPr>
              <a:t> </a:t>
            </a:r>
            <a:r>
              <a:rPr sz="1200" spc="-75" dirty="0">
                <a:cs typeface="Tahoma"/>
              </a:rPr>
              <a:t>message</a:t>
            </a:r>
            <a:r>
              <a:rPr sz="1200" spc="20" dirty="0">
                <a:cs typeface="Tahoma"/>
              </a:rPr>
              <a:t> </a:t>
            </a:r>
            <a:r>
              <a:rPr sz="1200" i="1" spc="35" dirty="0">
                <a:cs typeface="Arial"/>
              </a:rPr>
              <a:t>M</a:t>
            </a:r>
            <a:r>
              <a:rPr sz="1200" i="1" spc="145" dirty="0">
                <a:cs typeface="Arial"/>
              </a:rPr>
              <a:t> </a:t>
            </a:r>
            <a:r>
              <a:rPr sz="1200" spc="-50" dirty="0">
                <a:cs typeface="Tahoma"/>
              </a:rPr>
              <a:t>using</a:t>
            </a:r>
            <a:r>
              <a:rPr sz="1200" spc="25" dirty="0">
                <a:cs typeface="Tahoma"/>
              </a:rPr>
              <a:t> </a:t>
            </a:r>
            <a:r>
              <a:rPr sz="1200" i="1" spc="-20" dirty="0">
                <a:cs typeface="Trebuchet MS"/>
              </a:rPr>
              <a:t>sk</a:t>
            </a:r>
            <a:r>
              <a:rPr sz="1200" spc="-20" dirty="0">
                <a:cs typeface="Tahoma"/>
              </a:rPr>
              <a:t>[</a:t>
            </a:r>
            <a:r>
              <a:rPr sz="1200" i="1" spc="-20" dirty="0">
                <a:cs typeface="Arial"/>
              </a:rPr>
              <a:t>B</a:t>
            </a:r>
            <a:r>
              <a:rPr sz="1200" spc="-20" dirty="0">
                <a:cs typeface="Tahoma"/>
              </a:rPr>
              <a:t>]</a:t>
            </a:r>
            <a:r>
              <a:rPr sz="1200" spc="15" dirty="0">
                <a:cs typeface="Tahoma"/>
              </a:rPr>
              <a:t> </a:t>
            </a:r>
            <a:r>
              <a:rPr sz="1200" spc="-15" dirty="0">
                <a:cs typeface="Tahoma"/>
              </a:rPr>
              <a:t>to</a:t>
            </a:r>
            <a:r>
              <a:rPr sz="1200" spc="20" dirty="0">
                <a:cs typeface="Tahoma"/>
              </a:rPr>
              <a:t> </a:t>
            </a:r>
            <a:r>
              <a:rPr sz="1200" spc="-45" dirty="0">
                <a:cs typeface="Tahoma"/>
              </a:rPr>
              <a:t>get</a:t>
            </a:r>
            <a:r>
              <a:rPr sz="1200" spc="25" dirty="0">
                <a:cs typeface="Tahoma"/>
              </a:rPr>
              <a:t> </a:t>
            </a:r>
            <a:r>
              <a:rPr sz="1200" spc="-45" dirty="0">
                <a:cs typeface="Tahoma"/>
              </a:rPr>
              <a:t>signature</a:t>
            </a:r>
            <a:r>
              <a:rPr sz="1200" spc="20" dirty="0">
                <a:cs typeface="Tahoma"/>
              </a:rPr>
              <a:t> </a:t>
            </a:r>
            <a:r>
              <a:rPr sz="1200" i="1" spc="-45" dirty="0">
                <a:cs typeface="Arial"/>
              </a:rPr>
              <a:t>σ</a:t>
            </a:r>
            <a:r>
              <a:rPr sz="1200" i="1" spc="95" dirty="0">
                <a:cs typeface="Arial"/>
              </a:rPr>
              <a:t> </a:t>
            </a:r>
            <a:r>
              <a:rPr sz="1200" spc="-15" dirty="0">
                <a:cs typeface="Tahoma"/>
              </a:rPr>
              <a:t>that</a:t>
            </a:r>
            <a:r>
              <a:rPr sz="1200" spc="20" dirty="0">
                <a:cs typeface="Tahoma"/>
              </a:rPr>
              <a:t> </a:t>
            </a:r>
            <a:r>
              <a:rPr sz="1200" spc="-15" dirty="0">
                <a:cs typeface="Tahoma"/>
              </a:rPr>
              <a:t>Alice</a:t>
            </a:r>
            <a:r>
              <a:rPr sz="1200" spc="25" dirty="0">
                <a:cs typeface="Tahoma"/>
              </a:rPr>
              <a:t> </a:t>
            </a:r>
            <a:r>
              <a:rPr sz="1200" spc="-45" dirty="0">
                <a:cs typeface="Tahoma"/>
              </a:rPr>
              <a:t>can </a:t>
            </a:r>
            <a:r>
              <a:rPr sz="1200" spc="-330" dirty="0">
                <a:cs typeface="Tahoma"/>
              </a:rPr>
              <a:t> </a:t>
            </a:r>
            <a:r>
              <a:rPr sz="1200" spc="-40" dirty="0">
                <a:cs typeface="Tahoma"/>
              </a:rPr>
              <a:t>verify</a:t>
            </a:r>
            <a:r>
              <a:rPr sz="1200" spc="10" dirty="0">
                <a:cs typeface="Tahoma"/>
              </a:rPr>
              <a:t> </a:t>
            </a:r>
            <a:r>
              <a:rPr sz="1200" spc="-50" dirty="0">
                <a:cs typeface="Tahoma"/>
              </a:rPr>
              <a:t>using</a:t>
            </a:r>
            <a:r>
              <a:rPr sz="1200" spc="20" dirty="0">
                <a:cs typeface="Tahoma"/>
              </a:rPr>
              <a:t> </a:t>
            </a:r>
            <a:r>
              <a:rPr sz="1200" i="1" spc="-20" dirty="0">
                <a:cs typeface="Trebuchet MS"/>
              </a:rPr>
              <a:t>pk</a:t>
            </a:r>
            <a:r>
              <a:rPr sz="1200" spc="-20" dirty="0">
                <a:cs typeface="Tahoma"/>
              </a:rPr>
              <a:t>[</a:t>
            </a:r>
            <a:r>
              <a:rPr sz="1200" i="1" spc="-20" dirty="0">
                <a:cs typeface="Arial"/>
              </a:rPr>
              <a:t>B</a:t>
            </a:r>
            <a:r>
              <a:rPr sz="1200" spc="-20" dirty="0">
                <a:cs typeface="Tahoma"/>
              </a:rPr>
              <a:t>].</a:t>
            </a:r>
            <a:endParaRPr sz="1200" dirty="0">
              <a:cs typeface="Tahoma"/>
            </a:endParaRPr>
          </a:p>
          <a:p>
            <a:pPr>
              <a:lnSpc>
                <a:spcPct val="100000"/>
              </a:lnSpc>
              <a:spcBef>
                <a:spcPts val="20"/>
              </a:spcBef>
            </a:pPr>
            <a:endParaRPr sz="1200" dirty="0">
              <a:cs typeface="Tahoma"/>
            </a:endParaRPr>
          </a:p>
          <a:p>
            <a:pPr marL="12700">
              <a:lnSpc>
                <a:spcPct val="100000"/>
              </a:lnSpc>
            </a:pPr>
            <a:r>
              <a:rPr sz="1200" spc="15" dirty="0">
                <a:cs typeface="Tahoma"/>
              </a:rPr>
              <a:t>But</a:t>
            </a:r>
            <a:r>
              <a:rPr sz="1200" dirty="0">
                <a:cs typeface="Tahoma"/>
              </a:rPr>
              <a:t> </a:t>
            </a:r>
            <a:r>
              <a:rPr sz="1200" spc="-70" dirty="0">
                <a:cs typeface="Tahoma"/>
              </a:rPr>
              <a:t>how</a:t>
            </a:r>
            <a:r>
              <a:rPr sz="1200" spc="5" dirty="0">
                <a:cs typeface="Tahoma"/>
              </a:rPr>
              <a:t> </a:t>
            </a:r>
            <a:r>
              <a:rPr sz="1200" spc="-60" dirty="0">
                <a:cs typeface="Tahoma"/>
              </a:rPr>
              <a:t>does</a:t>
            </a:r>
            <a:r>
              <a:rPr sz="1200" spc="10" dirty="0">
                <a:cs typeface="Tahoma"/>
              </a:rPr>
              <a:t> </a:t>
            </a:r>
            <a:r>
              <a:rPr sz="1200" spc="-15" dirty="0">
                <a:cs typeface="Tahoma"/>
              </a:rPr>
              <a:t>Alice</a:t>
            </a:r>
            <a:r>
              <a:rPr sz="1200" spc="5" dirty="0">
                <a:cs typeface="Tahoma"/>
              </a:rPr>
              <a:t> </a:t>
            </a:r>
            <a:r>
              <a:rPr sz="1200" spc="-45" dirty="0">
                <a:cs typeface="Tahoma"/>
              </a:rPr>
              <a:t>get</a:t>
            </a:r>
            <a:r>
              <a:rPr sz="1200" spc="10" dirty="0">
                <a:cs typeface="Tahoma"/>
              </a:rPr>
              <a:t> </a:t>
            </a:r>
            <a:r>
              <a:rPr sz="1200" i="1" spc="-15" dirty="0">
                <a:cs typeface="Trebuchet MS"/>
              </a:rPr>
              <a:t>pk</a:t>
            </a:r>
            <a:r>
              <a:rPr sz="1200" spc="-15" dirty="0">
                <a:cs typeface="Tahoma"/>
              </a:rPr>
              <a:t>[</a:t>
            </a:r>
            <a:r>
              <a:rPr sz="1200" i="1" spc="-15" dirty="0">
                <a:cs typeface="Arial"/>
              </a:rPr>
              <a:t>B</a:t>
            </a:r>
            <a:r>
              <a:rPr sz="1200" spc="-15" dirty="0">
                <a:cs typeface="Tahoma"/>
              </a:rPr>
              <a:t>]?</a:t>
            </a:r>
            <a:endParaRPr sz="1200" dirty="0">
              <a:cs typeface="Tahoma"/>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25129" y="58150"/>
            <a:ext cx="357505" cy="244475"/>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336633"/>
                </a:solidFill>
                <a:latin typeface="Tahoma"/>
                <a:cs typeface="Tahoma"/>
              </a:rPr>
              <a:t>Plan</a:t>
            </a:r>
            <a:endParaRPr sz="1400">
              <a:latin typeface="Tahoma"/>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1165960"/>
            <a:ext cx="1856739" cy="572135"/>
          </a:xfrm>
          <a:prstGeom prst="rect">
            <a:avLst/>
          </a:prstGeom>
        </p:spPr>
        <p:txBody>
          <a:bodyPr vert="horz" wrap="square" lIns="0" tIns="11430" rIns="0" bIns="0" rtlCol="0">
            <a:spAutoFit/>
          </a:bodyPr>
          <a:lstStyle/>
          <a:p>
            <a:pPr marL="12700">
              <a:lnSpc>
                <a:spcPct val="100000"/>
              </a:lnSpc>
              <a:spcBef>
                <a:spcPts val="90"/>
              </a:spcBef>
            </a:pPr>
            <a:r>
              <a:rPr sz="1200" spc="-10" dirty="0">
                <a:solidFill>
                  <a:srgbClr val="B891A4"/>
                </a:solidFill>
                <a:cs typeface="Tahoma"/>
                <a:hlinkClick r:id="rId2" action="ppaction://hlinksldjump"/>
              </a:rPr>
              <a:t>Public</a:t>
            </a:r>
            <a:r>
              <a:rPr sz="1200" dirty="0">
                <a:solidFill>
                  <a:srgbClr val="B891A4"/>
                </a:solidFill>
                <a:cs typeface="Tahoma"/>
                <a:hlinkClick r:id="rId2" action="ppaction://hlinksldjump"/>
              </a:rPr>
              <a:t> </a:t>
            </a:r>
            <a:r>
              <a:rPr sz="1200" spc="-10" dirty="0">
                <a:solidFill>
                  <a:srgbClr val="B891A4"/>
                </a:solidFill>
                <a:cs typeface="Tahoma"/>
                <a:hlinkClick r:id="rId2" action="ppaction://hlinksldjump"/>
              </a:rPr>
              <a:t>Key</a:t>
            </a:r>
            <a:r>
              <a:rPr sz="1200" spc="10" dirty="0">
                <a:solidFill>
                  <a:srgbClr val="B891A4"/>
                </a:solidFill>
                <a:cs typeface="Tahoma"/>
                <a:hlinkClick r:id="rId2" action="ppaction://hlinksldjump"/>
              </a:rPr>
              <a:t> </a:t>
            </a:r>
            <a:r>
              <a:rPr sz="1200" spc="-45" dirty="0">
                <a:solidFill>
                  <a:srgbClr val="B891A4"/>
                </a:solidFill>
                <a:cs typeface="Tahoma"/>
                <a:hlinkClick r:id="rId2" action="ppaction://hlinksldjump"/>
              </a:rPr>
              <a:t>Infrastructure</a:t>
            </a:r>
            <a:r>
              <a:rPr sz="1200" spc="10" dirty="0">
                <a:solidFill>
                  <a:srgbClr val="B891A4"/>
                </a:solidFill>
                <a:cs typeface="Tahoma"/>
                <a:hlinkClick r:id="rId2" action="ppaction://hlinksldjump"/>
              </a:rPr>
              <a:t> </a:t>
            </a:r>
            <a:r>
              <a:rPr sz="1200" spc="15" dirty="0">
                <a:solidFill>
                  <a:srgbClr val="B891A4"/>
                </a:solidFill>
                <a:cs typeface="Tahoma"/>
                <a:hlinkClick r:id="rId2" action="ppaction://hlinksldjump"/>
              </a:rPr>
              <a:t>(PKI)</a:t>
            </a:r>
            <a:endParaRPr sz="1200" dirty="0">
              <a:cs typeface="Tahoma"/>
            </a:endParaRPr>
          </a:p>
          <a:p>
            <a:pPr>
              <a:lnSpc>
                <a:spcPct val="100000"/>
              </a:lnSpc>
              <a:spcBef>
                <a:spcPts val="40"/>
              </a:spcBef>
            </a:pPr>
            <a:endParaRPr sz="1200" dirty="0">
              <a:cs typeface="Tahoma"/>
            </a:endParaRPr>
          </a:p>
          <a:p>
            <a:pPr marL="12700">
              <a:lnSpc>
                <a:spcPct val="100000"/>
              </a:lnSpc>
            </a:pPr>
            <a:r>
              <a:rPr sz="1200" spc="-55" dirty="0">
                <a:solidFill>
                  <a:srgbClr val="8F5973"/>
                </a:solidFill>
                <a:cs typeface="Tahoma"/>
                <a:hlinkClick r:id="rId3" action="ppaction://hlinksldjump"/>
              </a:rPr>
              <a:t>Session</a:t>
            </a:r>
            <a:r>
              <a:rPr sz="1200" spc="-10" dirty="0">
                <a:solidFill>
                  <a:srgbClr val="8F5973"/>
                </a:solidFill>
                <a:cs typeface="Tahoma"/>
                <a:hlinkClick r:id="rId3" action="ppaction://hlinksldjump"/>
              </a:rPr>
              <a:t> </a:t>
            </a:r>
            <a:r>
              <a:rPr sz="1200" spc="-65" dirty="0">
                <a:solidFill>
                  <a:srgbClr val="8F5973"/>
                </a:solidFill>
                <a:cs typeface="Tahoma"/>
                <a:hlinkClick r:id="rId3" action="ppaction://hlinksldjump"/>
              </a:rPr>
              <a:t>key</a:t>
            </a:r>
            <a:r>
              <a:rPr sz="1200" dirty="0">
                <a:solidFill>
                  <a:srgbClr val="8F5973"/>
                </a:solidFill>
                <a:cs typeface="Tahoma"/>
                <a:hlinkClick r:id="rId3" action="ppaction://hlinksldjump"/>
              </a:rPr>
              <a:t> </a:t>
            </a:r>
            <a:r>
              <a:rPr sz="1200" spc="-60" dirty="0">
                <a:solidFill>
                  <a:srgbClr val="8F5973"/>
                </a:solidFill>
                <a:cs typeface="Tahoma"/>
                <a:hlinkClick r:id="rId3" action="ppaction://hlinksldjump"/>
              </a:rPr>
              <a:t>exchange</a:t>
            </a:r>
            <a:endParaRPr sz="1200" dirty="0">
              <a:cs typeface="Tahoma"/>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3095" y="58150"/>
            <a:ext cx="1602105" cy="244475"/>
          </a:xfrm>
          <a:prstGeom prst="rect">
            <a:avLst/>
          </a:prstGeom>
        </p:spPr>
        <p:txBody>
          <a:bodyPr vert="horz" wrap="square" lIns="0" tIns="17145" rIns="0" bIns="0" rtlCol="0">
            <a:spAutoFit/>
          </a:bodyPr>
          <a:lstStyle/>
          <a:p>
            <a:pPr marL="12700">
              <a:lnSpc>
                <a:spcPct val="100000"/>
              </a:lnSpc>
              <a:spcBef>
                <a:spcPts val="135"/>
              </a:spcBef>
            </a:pPr>
            <a:r>
              <a:rPr spc="-60" dirty="0"/>
              <a:t>Session</a:t>
            </a:r>
            <a:r>
              <a:rPr dirty="0"/>
              <a:t> </a:t>
            </a:r>
            <a:r>
              <a:rPr spc="-75" dirty="0"/>
              <a:t>key</a:t>
            </a:r>
            <a:r>
              <a:rPr dirty="0"/>
              <a:t> </a:t>
            </a:r>
            <a:r>
              <a:rPr spc="-70" dirty="0"/>
              <a:t>exchange</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99555" y="528979"/>
            <a:ext cx="4282440" cy="1830373"/>
          </a:xfrm>
          <a:prstGeom prst="rect">
            <a:avLst/>
          </a:prstGeom>
        </p:spPr>
        <p:txBody>
          <a:bodyPr vert="horz" wrap="square" lIns="0" tIns="6985" rIns="0" bIns="0" rtlCol="0">
            <a:spAutoFit/>
          </a:bodyPr>
          <a:lstStyle/>
          <a:p>
            <a:pPr marL="38100" marR="413384">
              <a:lnSpc>
                <a:spcPct val="102600"/>
              </a:lnSpc>
              <a:spcBef>
                <a:spcPts val="55"/>
              </a:spcBef>
            </a:pPr>
            <a:r>
              <a:rPr sz="1100" spc="65" dirty="0">
                <a:cs typeface="Tahoma"/>
              </a:rPr>
              <a:t>A</a:t>
            </a:r>
            <a:r>
              <a:rPr sz="1100" spc="15" dirty="0">
                <a:cs typeface="Tahoma"/>
              </a:rPr>
              <a:t> </a:t>
            </a:r>
            <a:r>
              <a:rPr sz="1100" spc="-55" dirty="0">
                <a:cs typeface="Tahoma"/>
              </a:rPr>
              <a:t>large</a:t>
            </a:r>
            <a:r>
              <a:rPr sz="1100" spc="15" dirty="0">
                <a:cs typeface="Tahoma"/>
              </a:rPr>
              <a:t> </a:t>
            </a:r>
            <a:r>
              <a:rPr sz="1100" spc="-35" dirty="0">
                <a:cs typeface="Tahoma"/>
              </a:rPr>
              <a:t>part</a:t>
            </a:r>
            <a:r>
              <a:rPr sz="1100" spc="15" dirty="0">
                <a:cs typeface="Tahoma"/>
              </a:rPr>
              <a:t> </a:t>
            </a:r>
            <a:r>
              <a:rPr sz="1100" spc="-35" dirty="0">
                <a:cs typeface="Tahoma"/>
              </a:rPr>
              <a:t>of</a:t>
            </a:r>
            <a:r>
              <a:rPr sz="1100" spc="25" dirty="0">
                <a:cs typeface="Tahoma"/>
              </a:rPr>
              <a:t> </a:t>
            </a:r>
            <a:r>
              <a:rPr sz="1100" spc="-60" dirty="0">
                <a:cs typeface="Tahoma"/>
              </a:rPr>
              <a:t>secure</a:t>
            </a:r>
            <a:r>
              <a:rPr sz="1100" spc="15" dirty="0">
                <a:cs typeface="Tahoma"/>
              </a:rPr>
              <a:t> </a:t>
            </a:r>
            <a:r>
              <a:rPr sz="1100" spc="-35" dirty="0">
                <a:cs typeface="Tahoma"/>
              </a:rPr>
              <a:t>communication</a:t>
            </a:r>
            <a:r>
              <a:rPr sz="1100" spc="20" dirty="0">
                <a:cs typeface="Tahoma"/>
              </a:rPr>
              <a:t> </a:t>
            </a:r>
            <a:r>
              <a:rPr sz="1100" spc="-55" dirty="0">
                <a:cs typeface="Tahoma"/>
              </a:rPr>
              <a:t>over</a:t>
            </a:r>
            <a:r>
              <a:rPr sz="1100" spc="15" dirty="0">
                <a:cs typeface="Tahoma"/>
              </a:rPr>
              <a:t> </a:t>
            </a:r>
            <a:r>
              <a:rPr sz="1100" spc="-40" dirty="0">
                <a:cs typeface="Tahoma"/>
              </a:rPr>
              <a:t>the</a:t>
            </a:r>
            <a:r>
              <a:rPr sz="1100" spc="25" dirty="0">
                <a:cs typeface="Tahoma"/>
              </a:rPr>
              <a:t> </a:t>
            </a:r>
            <a:r>
              <a:rPr sz="1100" spc="-55" dirty="0">
                <a:cs typeface="Tahoma"/>
              </a:rPr>
              <a:t>Internet</a:t>
            </a:r>
            <a:r>
              <a:rPr sz="1100" spc="15" dirty="0">
                <a:cs typeface="Tahoma"/>
              </a:rPr>
              <a:t> </a:t>
            </a:r>
            <a:r>
              <a:rPr sz="1100" spc="-35" dirty="0">
                <a:cs typeface="Tahoma"/>
              </a:rPr>
              <a:t>is</a:t>
            </a:r>
            <a:r>
              <a:rPr sz="1100" spc="15" dirty="0">
                <a:cs typeface="Tahoma"/>
              </a:rPr>
              <a:t> </a:t>
            </a:r>
            <a:r>
              <a:rPr sz="1100" spc="-40" dirty="0">
                <a:cs typeface="Tahoma"/>
              </a:rPr>
              <a:t>through </a:t>
            </a:r>
            <a:r>
              <a:rPr sz="1100" spc="-325" dirty="0">
                <a:cs typeface="Tahoma"/>
              </a:rPr>
              <a:t> </a:t>
            </a:r>
            <a:r>
              <a:rPr sz="1100" spc="-35" dirty="0">
                <a:cs typeface="Tahoma"/>
              </a:rPr>
              <a:t>protocols</a:t>
            </a:r>
            <a:r>
              <a:rPr sz="1100" spc="15" dirty="0">
                <a:cs typeface="Tahoma"/>
              </a:rPr>
              <a:t> </a:t>
            </a:r>
            <a:r>
              <a:rPr sz="1100" spc="-35" dirty="0">
                <a:cs typeface="Tahoma"/>
              </a:rPr>
              <a:t>like</a:t>
            </a:r>
            <a:r>
              <a:rPr sz="1100" spc="20" dirty="0">
                <a:cs typeface="Tahoma"/>
              </a:rPr>
              <a:t> </a:t>
            </a:r>
            <a:r>
              <a:rPr sz="1100" spc="40" dirty="0">
                <a:cs typeface="Tahoma"/>
              </a:rPr>
              <a:t>TLS</a:t>
            </a:r>
            <a:r>
              <a:rPr sz="1100" spc="15" dirty="0">
                <a:cs typeface="Tahoma"/>
              </a:rPr>
              <a:t> </a:t>
            </a:r>
            <a:r>
              <a:rPr sz="1100" spc="10" dirty="0">
                <a:cs typeface="Tahoma"/>
              </a:rPr>
              <a:t>(</a:t>
            </a:r>
            <a:r>
              <a:rPr sz="1100" spc="10" dirty="0">
                <a:cs typeface="SimSun"/>
              </a:rPr>
              <a:t>https</a:t>
            </a:r>
            <a:r>
              <a:rPr sz="1100" spc="10" dirty="0">
                <a:cs typeface="Tahoma"/>
              </a:rPr>
              <a:t>).</a:t>
            </a:r>
            <a:endParaRPr sz="1100" dirty="0">
              <a:cs typeface="Tahoma"/>
            </a:endParaRPr>
          </a:p>
          <a:p>
            <a:pPr marL="38100">
              <a:lnSpc>
                <a:spcPct val="100000"/>
              </a:lnSpc>
              <a:spcBef>
                <a:spcPts val="930"/>
              </a:spcBef>
            </a:pPr>
            <a:r>
              <a:rPr sz="1100" spc="-45" dirty="0">
                <a:cs typeface="Tahoma"/>
              </a:rPr>
              <a:t>Here,</a:t>
            </a:r>
            <a:r>
              <a:rPr sz="1100" spc="20" dirty="0">
                <a:cs typeface="Tahoma"/>
              </a:rPr>
              <a:t> </a:t>
            </a:r>
            <a:r>
              <a:rPr sz="1100" spc="-45" dirty="0">
                <a:cs typeface="Tahoma"/>
              </a:rPr>
              <a:t>public-key</a:t>
            </a:r>
            <a:r>
              <a:rPr sz="1100" spc="25" dirty="0">
                <a:cs typeface="Tahoma"/>
              </a:rPr>
              <a:t> </a:t>
            </a:r>
            <a:r>
              <a:rPr sz="1100" spc="-40" dirty="0">
                <a:cs typeface="Tahoma"/>
              </a:rPr>
              <a:t>cryptography</a:t>
            </a:r>
            <a:r>
              <a:rPr sz="1100" spc="25" dirty="0">
                <a:cs typeface="Tahoma"/>
              </a:rPr>
              <a:t> </a:t>
            </a:r>
            <a:r>
              <a:rPr sz="1100" spc="-35" dirty="0">
                <a:cs typeface="Tahoma"/>
              </a:rPr>
              <a:t>is</a:t>
            </a:r>
            <a:r>
              <a:rPr sz="1100" spc="20" dirty="0">
                <a:cs typeface="Tahoma"/>
              </a:rPr>
              <a:t> </a:t>
            </a:r>
            <a:r>
              <a:rPr sz="1100" spc="-30" dirty="0">
                <a:cs typeface="Tahoma"/>
              </a:rPr>
              <a:t>not</a:t>
            </a:r>
            <a:r>
              <a:rPr sz="1100" spc="20" dirty="0">
                <a:cs typeface="Tahoma"/>
              </a:rPr>
              <a:t> </a:t>
            </a:r>
            <a:r>
              <a:rPr sz="1100" spc="-70" dirty="0">
                <a:cs typeface="Tahoma"/>
              </a:rPr>
              <a:t>used</a:t>
            </a:r>
            <a:r>
              <a:rPr sz="1100" spc="25" dirty="0">
                <a:cs typeface="Tahoma"/>
              </a:rPr>
              <a:t> </a:t>
            </a:r>
            <a:r>
              <a:rPr sz="1100" spc="-15" dirty="0">
                <a:cs typeface="Tahoma"/>
              </a:rPr>
              <a:t>to</a:t>
            </a:r>
            <a:r>
              <a:rPr sz="1100" spc="20" dirty="0">
                <a:cs typeface="Tahoma"/>
              </a:rPr>
              <a:t> </a:t>
            </a:r>
            <a:r>
              <a:rPr sz="1100" spc="-30" dirty="0">
                <a:cs typeface="Tahoma"/>
              </a:rPr>
              <a:t>directly</a:t>
            </a:r>
            <a:r>
              <a:rPr sz="1100" spc="20" dirty="0">
                <a:cs typeface="Tahoma"/>
              </a:rPr>
              <a:t> </a:t>
            </a:r>
            <a:r>
              <a:rPr sz="1100" spc="-60" dirty="0">
                <a:cs typeface="Tahoma"/>
              </a:rPr>
              <a:t>secure</a:t>
            </a:r>
            <a:r>
              <a:rPr sz="1100" spc="20" dirty="0">
                <a:cs typeface="Tahoma"/>
              </a:rPr>
              <a:t> </a:t>
            </a:r>
            <a:r>
              <a:rPr sz="1100" spc="-40" dirty="0">
                <a:cs typeface="Tahoma"/>
              </a:rPr>
              <a:t>data.</a:t>
            </a:r>
            <a:endParaRPr sz="1100" dirty="0">
              <a:cs typeface="Tahoma"/>
            </a:endParaRPr>
          </a:p>
          <a:p>
            <a:pPr marL="38100" marR="30480">
              <a:lnSpc>
                <a:spcPct val="102600"/>
              </a:lnSpc>
              <a:spcBef>
                <a:spcPts val="900"/>
              </a:spcBef>
            </a:pPr>
            <a:r>
              <a:rPr sz="1100" spc="-35" dirty="0">
                <a:cs typeface="Tahoma"/>
              </a:rPr>
              <a:t>Rather,</a:t>
            </a:r>
            <a:r>
              <a:rPr sz="1100" spc="20" dirty="0">
                <a:cs typeface="Tahoma"/>
              </a:rPr>
              <a:t> </a:t>
            </a:r>
            <a:r>
              <a:rPr sz="1100" spc="-45" dirty="0">
                <a:cs typeface="Tahoma"/>
              </a:rPr>
              <a:t>public-key</a:t>
            </a:r>
            <a:r>
              <a:rPr sz="1100" spc="25" dirty="0">
                <a:cs typeface="Tahoma"/>
              </a:rPr>
              <a:t> </a:t>
            </a:r>
            <a:r>
              <a:rPr sz="1100" spc="-40" dirty="0">
                <a:cs typeface="Tahoma"/>
              </a:rPr>
              <a:t>cryptography</a:t>
            </a:r>
            <a:r>
              <a:rPr sz="1100" spc="25" dirty="0">
                <a:cs typeface="Tahoma"/>
              </a:rPr>
              <a:t> </a:t>
            </a:r>
            <a:r>
              <a:rPr sz="1100" spc="-35" dirty="0">
                <a:cs typeface="Tahoma"/>
              </a:rPr>
              <a:t>is</a:t>
            </a:r>
            <a:r>
              <a:rPr sz="1100" spc="20" dirty="0">
                <a:cs typeface="Tahoma"/>
              </a:rPr>
              <a:t> </a:t>
            </a:r>
            <a:r>
              <a:rPr sz="1100" spc="-70" dirty="0">
                <a:cs typeface="Tahoma"/>
              </a:rPr>
              <a:t>used</a:t>
            </a:r>
            <a:r>
              <a:rPr sz="1100" spc="20" dirty="0">
                <a:cs typeface="Tahoma"/>
              </a:rPr>
              <a:t> </a:t>
            </a:r>
            <a:r>
              <a:rPr sz="1100" spc="-25" dirty="0">
                <a:cs typeface="Tahoma"/>
              </a:rPr>
              <a:t>in</a:t>
            </a:r>
            <a:r>
              <a:rPr sz="1100" spc="25" dirty="0">
                <a:cs typeface="Tahoma"/>
              </a:rPr>
              <a:t> </a:t>
            </a:r>
            <a:r>
              <a:rPr sz="1100" spc="-55" dirty="0">
                <a:cs typeface="Tahoma"/>
              </a:rPr>
              <a:t>a</a:t>
            </a:r>
            <a:r>
              <a:rPr sz="1100" spc="20" dirty="0">
                <a:cs typeface="Tahoma"/>
              </a:rPr>
              <a:t> </a:t>
            </a:r>
            <a:r>
              <a:rPr sz="1100" i="1" spc="-80" dirty="0">
                <a:cs typeface="Arial"/>
              </a:rPr>
              <a:t>session-key</a:t>
            </a:r>
            <a:r>
              <a:rPr sz="1100" i="1" spc="65" dirty="0">
                <a:cs typeface="Arial"/>
              </a:rPr>
              <a:t> </a:t>
            </a:r>
            <a:r>
              <a:rPr sz="1100" i="1" spc="-80" dirty="0">
                <a:cs typeface="Arial"/>
              </a:rPr>
              <a:t>exchange</a:t>
            </a:r>
            <a:r>
              <a:rPr sz="1100" i="1" spc="114" dirty="0">
                <a:cs typeface="Arial"/>
              </a:rPr>
              <a:t> </a:t>
            </a:r>
            <a:r>
              <a:rPr sz="1100" spc="-15" dirty="0">
                <a:cs typeface="Tahoma"/>
              </a:rPr>
              <a:t>that </a:t>
            </a:r>
            <a:r>
              <a:rPr sz="1100" spc="-10" dirty="0">
                <a:cs typeface="Tahoma"/>
              </a:rPr>
              <a:t> </a:t>
            </a:r>
            <a:r>
              <a:rPr sz="1100" spc="-55" dirty="0">
                <a:cs typeface="Tahoma"/>
              </a:rPr>
              <a:t>provides</a:t>
            </a:r>
            <a:r>
              <a:rPr sz="1100" spc="10" dirty="0">
                <a:cs typeface="Tahoma"/>
              </a:rPr>
              <a:t> </a:t>
            </a:r>
            <a:r>
              <a:rPr sz="1100" spc="-20" dirty="0">
                <a:cs typeface="Tahoma"/>
              </a:rPr>
              <a:t>(client)</a:t>
            </a:r>
            <a:r>
              <a:rPr sz="1100" spc="20" dirty="0">
                <a:cs typeface="Tahoma"/>
              </a:rPr>
              <a:t> </a:t>
            </a:r>
            <a:r>
              <a:rPr sz="1100" i="1" spc="-10" dirty="0">
                <a:cs typeface="Arial"/>
              </a:rPr>
              <a:t>A</a:t>
            </a:r>
            <a:r>
              <a:rPr sz="1100" i="1" spc="55" dirty="0">
                <a:cs typeface="Arial"/>
              </a:rPr>
              <a:t> </a:t>
            </a:r>
            <a:r>
              <a:rPr sz="1100" spc="-55" dirty="0">
                <a:cs typeface="Tahoma"/>
              </a:rPr>
              <a:t>and</a:t>
            </a:r>
            <a:r>
              <a:rPr sz="1100" spc="15" dirty="0">
                <a:cs typeface="Tahoma"/>
              </a:rPr>
              <a:t> </a:t>
            </a:r>
            <a:r>
              <a:rPr sz="1100" spc="-50" dirty="0">
                <a:cs typeface="Tahoma"/>
              </a:rPr>
              <a:t>(server)</a:t>
            </a:r>
            <a:r>
              <a:rPr sz="1100" spc="20" dirty="0">
                <a:cs typeface="Tahoma"/>
              </a:rPr>
              <a:t> </a:t>
            </a:r>
            <a:r>
              <a:rPr sz="1100" i="1" spc="-10" dirty="0">
                <a:cs typeface="Arial"/>
              </a:rPr>
              <a:t>B</a:t>
            </a:r>
            <a:r>
              <a:rPr sz="1100" i="1" spc="120" dirty="0">
                <a:cs typeface="Arial"/>
              </a:rPr>
              <a:t> </a:t>
            </a:r>
            <a:r>
              <a:rPr sz="1100" spc="-25" dirty="0">
                <a:cs typeface="Tahoma"/>
              </a:rPr>
              <a:t>with</a:t>
            </a:r>
            <a:r>
              <a:rPr sz="1100" spc="10" dirty="0">
                <a:cs typeface="Tahoma"/>
              </a:rPr>
              <a:t> </a:t>
            </a:r>
            <a:r>
              <a:rPr sz="1100" spc="-55" dirty="0">
                <a:cs typeface="Tahoma"/>
              </a:rPr>
              <a:t>a</a:t>
            </a:r>
            <a:r>
              <a:rPr sz="1100" spc="20" dirty="0">
                <a:cs typeface="Tahoma"/>
              </a:rPr>
              <a:t> </a:t>
            </a:r>
            <a:r>
              <a:rPr sz="1100" spc="-65" dirty="0">
                <a:cs typeface="Tahoma"/>
              </a:rPr>
              <a:t>shared</a:t>
            </a:r>
            <a:r>
              <a:rPr sz="1100" spc="15" dirty="0">
                <a:cs typeface="Tahoma"/>
              </a:rPr>
              <a:t> </a:t>
            </a:r>
            <a:r>
              <a:rPr sz="1100" spc="-35" dirty="0">
                <a:cs typeface="Tahoma"/>
              </a:rPr>
              <a:t>(symmetric)</a:t>
            </a:r>
            <a:r>
              <a:rPr sz="1100" spc="20" dirty="0">
                <a:cs typeface="Tahoma"/>
              </a:rPr>
              <a:t> </a:t>
            </a:r>
            <a:r>
              <a:rPr sz="1100" i="1" spc="-90" dirty="0">
                <a:cs typeface="Arial"/>
              </a:rPr>
              <a:t>session</a:t>
            </a:r>
            <a:r>
              <a:rPr sz="1100" i="1" spc="55" dirty="0">
                <a:cs typeface="Arial"/>
              </a:rPr>
              <a:t> </a:t>
            </a:r>
            <a:r>
              <a:rPr sz="1100" i="1" spc="-75" dirty="0">
                <a:cs typeface="Arial"/>
              </a:rPr>
              <a:t>key </a:t>
            </a:r>
            <a:r>
              <a:rPr sz="1100" i="1" spc="-290" dirty="0">
                <a:cs typeface="Arial"/>
              </a:rPr>
              <a:t> </a:t>
            </a:r>
            <a:r>
              <a:rPr sz="1100" i="1" spc="20" dirty="0">
                <a:cs typeface="Arial"/>
              </a:rPr>
              <a:t>K</a:t>
            </a:r>
            <a:r>
              <a:rPr sz="1100" i="1" spc="-185" dirty="0">
                <a:cs typeface="Arial"/>
              </a:rPr>
              <a:t> </a:t>
            </a:r>
            <a:r>
              <a:rPr sz="1100" spc="-30" dirty="0">
                <a:cs typeface="Tahoma"/>
              </a:rPr>
              <a:t>.</a:t>
            </a:r>
            <a:endParaRPr sz="1100" dirty="0">
              <a:cs typeface="Tahoma"/>
            </a:endParaRPr>
          </a:p>
          <a:p>
            <a:pPr marL="38100">
              <a:lnSpc>
                <a:spcPct val="100000"/>
              </a:lnSpc>
              <a:spcBef>
                <a:spcPts val="930"/>
              </a:spcBef>
            </a:pPr>
            <a:r>
              <a:rPr sz="1100" spc="-10" dirty="0">
                <a:cs typeface="Tahoma"/>
              </a:rPr>
              <a:t>Data</a:t>
            </a:r>
            <a:r>
              <a:rPr sz="1100" spc="15" dirty="0">
                <a:cs typeface="Tahoma"/>
              </a:rPr>
              <a:t> </a:t>
            </a:r>
            <a:r>
              <a:rPr sz="1100" spc="-35" dirty="0">
                <a:cs typeface="Tahoma"/>
              </a:rPr>
              <a:t>is</a:t>
            </a:r>
            <a:r>
              <a:rPr sz="1100" spc="25" dirty="0">
                <a:cs typeface="Tahoma"/>
              </a:rPr>
              <a:t> </a:t>
            </a:r>
            <a:r>
              <a:rPr sz="1100" spc="-45" dirty="0">
                <a:cs typeface="Tahoma"/>
              </a:rPr>
              <a:t>then</a:t>
            </a:r>
            <a:r>
              <a:rPr sz="1100" spc="15" dirty="0">
                <a:cs typeface="Tahoma"/>
              </a:rPr>
              <a:t> </a:t>
            </a:r>
            <a:r>
              <a:rPr sz="1100" spc="-60" dirty="0">
                <a:cs typeface="Tahoma"/>
              </a:rPr>
              <a:t>secured</a:t>
            </a:r>
            <a:r>
              <a:rPr sz="1100" spc="20" dirty="0">
                <a:cs typeface="Tahoma"/>
              </a:rPr>
              <a:t> </a:t>
            </a:r>
            <a:r>
              <a:rPr sz="1100" spc="-60" dirty="0">
                <a:cs typeface="Tahoma"/>
              </a:rPr>
              <a:t>under</a:t>
            </a:r>
            <a:r>
              <a:rPr sz="1100" spc="15" dirty="0">
                <a:cs typeface="Tahoma"/>
              </a:rPr>
              <a:t> </a:t>
            </a:r>
            <a:r>
              <a:rPr sz="1100" i="1" spc="20" dirty="0">
                <a:cs typeface="Arial"/>
              </a:rPr>
              <a:t>K</a:t>
            </a:r>
            <a:r>
              <a:rPr sz="1100" i="1" spc="190" dirty="0">
                <a:cs typeface="Arial"/>
              </a:rPr>
              <a:t> </a:t>
            </a:r>
            <a:r>
              <a:rPr sz="1100" spc="-50" dirty="0">
                <a:cs typeface="Tahoma"/>
              </a:rPr>
              <a:t>using</a:t>
            </a:r>
            <a:r>
              <a:rPr sz="1100" spc="20" dirty="0">
                <a:cs typeface="Tahoma"/>
              </a:rPr>
              <a:t> </a:t>
            </a:r>
            <a:r>
              <a:rPr sz="1100" spc="-55" dirty="0">
                <a:cs typeface="Tahoma"/>
              </a:rPr>
              <a:t>an</a:t>
            </a:r>
            <a:r>
              <a:rPr sz="1100" spc="25" dirty="0">
                <a:cs typeface="Tahoma"/>
              </a:rPr>
              <a:t> </a:t>
            </a:r>
            <a:r>
              <a:rPr sz="1100" spc="-40" dirty="0">
                <a:cs typeface="Tahoma"/>
              </a:rPr>
              <a:t>authenticated</a:t>
            </a:r>
            <a:r>
              <a:rPr sz="1100" spc="15" dirty="0">
                <a:cs typeface="Tahoma"/>
              </a:rPr>
              <a:t> </a:t>
            </a:r>
            <a:r>
              <a:rPr sz="1100" spc="-35" dirty="0">
                <a:cs typeface="Tahoma"/>
              </a:rPr>
              <a:t>encryption</a:t>
            </a:r>
            <a:r>
              <a:rPr sz="1100" spc="25" dirty="0">
                <a:cs typeface="Tahoma"/>
              </a:rPr>
              <a:t> </a:t>
            </a:r>
            <a:r>
              <a:rPr sz="1100" spc="-70" dirty="0">
                <a:cs typeface="Tahoma"/>
              </a:rPr>
              <a:t>scheme</a:t>
            </a:r>
            <a:endParaRPr sz="1100" dirty="0">
              <a:cs typeface="Tahoma"/>
            </a:endParaRPr>
          </a:p>
          <a:p>
            <a:pPr marL="38100">
              <a:lnSpc>
                <a:spcPct val="100000"/>
              </a:lnSpc>
              <a:spcBef>
                <a:spcPts val="35"/>
              </a:spcBef>
            </a:pPr>
            <a:r>
              <a:rPr sz="1100" spc="60" dirty="0">
                <a:cs typeface="Cambria"/>
              </a:rPr>
              <a:t>AE </a:t>
            </a:r>
            <a:r>
              <a:rPr sz="1100" spc="-85" dirty="0">
                <a:cs typeface="Cambria"/>
              </a:rPr>
              <a:t> </a:t>
            </a:r>
            <a:r>
              <a:rPr sz="1100" spc="45" dirty="0">
                <a:cs typeface="Tahoma"/>
              </a:rPr>
              <a:t>=</a:t>
            </a:r>
            <a:r>
              <a:rPr sz="1100" spc="-45" dirty="0">
                <a:cs typeface="Tahoma"/>
              </a:rPr>
              <a:t> </a:t>
            </a:r>
            <a:r>
              <a:rPr sz="1100" spc="-5" dirty="0">
                <a:cs typeface="Tahoma"/>
              </a:rPr>
              <a:t>(</a:t>
            </a:r>
            <a:r>
              <a:rPr sz="1100" spc="150" dirty="0">
                <a:cs typeface="Cambria"/>
              </a:rPr>
              <a:t>K</a:t>
            </a:r>
            <a:r>
              <a:rPr sz="1100" i="1" spc="-5" dirty="0">
                <a:cs typeface="Arial"/>
              </a:rPr>
              <a:t>,</a:t>
            </a:r>
            <a:r>
              <a:rPr sz="1100" i="1" spc="-125" dirty="0">
                <a:cs typeface="Arial"/>
              </a:rPr>
              <a:t> </a:t>
            </a:r>
            <a:r>
              <a:rPr sz="1100" spc="-60" dirty="0">
                <a:cs typeface="Cambria"/>
              </a:rPr>
              <a:t>E</a:t>
            </a:r>
            <a:r>
              <a:rPr sz="1100" spc="-145" dirty="0">
                <a:cs typeface="Cambria"/>
              </a:rPr>
              <a:t> </a:t>
            </a:r>
            <a:r>
              <a:rPr sz="1100" i="1" spc="-5" dirty="0">
                <a:cs typeface="Arial"/>
              </a:rPr>
              <a:t>,</a:t>
            </a:r>
            <a:r>
              <a:rPr sz="1100" i="1" spc="-125" dirty="0">
                <a:cs typeface="Arial"/>
              </a:rPr>
              <a:t> </a:t>
            </a:r>
            <a:r>
              <a:rPr sz="1100" spc="140" dirty="0">
                <a:cs typeface="Cambria"/>
              </a:rPr>
              <a:t>D</a:t>
            </a:r>
            <a:r>
              <a:rPr sz="1100" spc="-5" dirty="0">
                <a:cs typeface="Tahoma"/>
              </a:rPr>
              <a:t>)</a:t>
            </a:r>
            <a:r>
              <a:rPr sz="1100" spc="-90" dirty="0">
                <a:cs typeface="Tahoma"/>
              </a:rPr>
              <a:t>:</a:t>
            </a:r>
            <a:endParaRPr sz="1100" dirty="0">
              <a:cs typeface="Tahoma"/>
            </a:endParaRPr>
          </a:p>
          <a:p>
            <a:pPr marL="414020">
              <a:lnSpc>
                <a:spcPct val="100000"/>
              </a:lnSpc>
              <a:spcBef>
                <a:spcPts val="800"/>
              </a:spcBef>
              <a:tabLst>
                <a:tab pos="3811270" algn="l"/>
              </a:tabLst>
            </a:pPr>
            <a:r>
              <a:rPr sz="1650" i="1" spc="30" baseline="-20202" dirty="0">
                <a:cs typeface="Arial"/>
              </a:rPr>
              <a:t>A</a:t>
            </a:r>
            <a:r>
              <a:rPr sz="800" i="1" spc="20" dirty="0">
                <a:cs typeface="Arial"/>
              </a:rPr>
              <a:t>K	</a:t>
            </a:r>
            <a:r>
              <a:rPr sz="1650" i="1" spc="75" baseline="-20202" dirty="0">
                <a:cs typeface="Arial"/>
              </a:rPr>
              <a:t>B</a:t>
            </a:r>
            <a:r>
              <a:rPr sz="800" i="1" spc="50" dirty="0">
                <a:cs typeface="Arial"/>
              </a:rPr>
              <a:t>K</a:t>
            </a:r>
            <a:endParaRPr sz="800" dirty="0">
              <a:cs typeface="Arial"/>
            </a:endParaRPr>
          </a:p>
        </p:txBody>
      </p:sp>
      <p:pic>
        <p:nvPicPr>
          <p:cNvPr id="5" name="object 5"/>
          <p:cNvPicPr/>
          <p:nvPr/>
        </p:nvPicPr>
        <p:blipFill>
          <a:blip r:embed="rId2" cstate="print"/>
          <a:stretch>
            <a:fillRect/>
          </a:stretch>
        </p:blipFill>
        <p:spPr>
          <a:xfrm>
            <a:off x="398729" y="2655795"/>
            <a:ext cx="414917" cy="720004"/>
          </a:xfrm>
          <a:prstGeom prst="rect">
            <a:avLst/>
          </a:prstGeom>
        </p:spPr>
      </p:pic>
      <p:sp>
        <p:nvSpPr>
          <p:cNvPr id="6" name="object 6"/>
          <p:cNvSpPr txBox="1"/>
          <p:nvPr/>
        </p:nvSpPr>
        <p:spPr>
          <a:xfrm>
            <a:off x="927379" y="2792538"/>
            <a:ext cx="834390" cy="191770"/>
          </a:xfrm>
          <a:prstGeom prst="rect">
            <a:avLst/>
          </a:prstGeom>
        </p:spPr>
        <p:txBody>
          <a:bodyPr vert="horz" wrap="square" lIns="0" tIns="11430" rIns="0" bIns="0" rtlCol="0">
            <a:spAutoFit/>
          </a:bodyPr>
          <a:lstStyle/>
          <a:p>
            <a:pPr marL="38100">
              <a:lnSpc>
                <a:spcPct val="100000"/>
              </a:lnSpc>
              <a:spcBef>
                <a:spcPts val="90"/>
              </a:spcBef>
            </a:pPr>
            <a:r>
              <a:rPr sz="1100" i="1" spc="35" dirty="0">
                <a:latin typeface="Arial"/>
                <a:cs typeface="Arial"/>
              </a:rPr>
              <a:t>M</a:t>
            </a:r>
            <a:r>
              <a:rPr sz="1100" i="1" spc="75" dirty="0">
                <a:latin typeface="Arial"/>
                <a:cs typeface="Arial"/>
              </a:rPr>
              <a:t> </a:t>
            </a:r>
            <a:r>
              <a:rPr sz="1100" spc="165" dirty="0">
                <a:latin typeface="Cambria"/>
                <a:cs typeface="Cambria"/>
              </a:rPr>
              <a:t>←</a:t>
            </a:r>
            <a:r>
              <a:rPr sz="1100" spc="60" dirty="0">
                <a:latin typeface="Cambria"/>
                <a:cs typeface="Cambria"/>
              </a:rPr>
              <a:t> </a:t>
            </a:r>
            <a:r>
              <a:rPr sz="1100" spc="110" dirty="0">
                <a:latin typeface="Cambria"/>
                <a:cs typeface="Cambria"/>
              </a:rPr>
              <a:t>D</a:t>
            </a:r>
            <a:r>
              <a:rPr sz="1200" i="1" spc="75" baseline="-13888" dirty="0">
                <a:latin typeface="Arial"/>
                <a:cs typeface="Arial"/>
              </a:rPr>
              <a:t>K</a:t>
            </a:r>
            <a:r>
              <a:rPr sz="1200" i="1" spc="-127" baseline="-13888" dirty="0">
                <a:latin typeface="Arial"/>
                <a:cs typeface="Arial"/>
              </a:rPr>
              <a:t> </a:t>
            </a:r>
            <a:r>
              <a:rPr sz="1100" spc="-5" dirty="0">
                <a:latin typeface="Tahoma"/>
                <a:cs typeface="Tahoma"/>
              </a:rPr>
              <a:t>(</a:t>
            </a:r>
            <a:r>
              <a:rPr sz="1100" i="1" spc="-100" dirty="0">
                <a:latin typeface="Arial"/>
                <a:cs typeface="Arial"/>
              </a:rPr>
              <a:t>C</a:t>
            </a:r>
            <a:r>
              <a:rPr sz="1100" i="1" spc="-190" dirty="0">
                <a:latin typeface="Arial"/>
                <a:cs typeface="Arial"/>
              </a:rPr>
              <a:t> </a:t>
            </a:r>
            <a:r>
              <a:rPr sz="1100" dirty="0">
                <a:latin typeface="Tahoma"/>
                <a:cs typeface="Tahoma"/>
              </a:rPr>
              <a:t>)</a:t>
            </a:r>
            <a:endParaRPr sz="1100">
              <a:latin typeface="Tahoma"/>
              <a:cs typeface="Tahoma"/>
            </a:endParaRPr>
          </a:p>
        </p:txBody>
      </p:sp>
      <p:sp>
        <p:nvSpPr>
          <p:cNvPr id="7" name="object 7"/>
          <p:cNvSpPr txBox="1"/>
          <p:nvPr/>
        </p:nvSpPr>
        <p:spPr>
          <a:xfrm>
            <a:off x="2282418" y="2738766"/>
            <a:ext cx="94615" cy="147320"/>
          </a:xfrm>
          <a:prstGeom prst="rect">
            <a:avLst/>
          </a:prstGeom>
        </p:spPr>
        <p:txBody>
          <a:bodyPr vert="horz" wrap="square" lIns="0" tIns="12065" rIns="0" bIns="0" rtlCol="0">
            <a:spAutoFit/>
          </a:bodyPr>
          <a:lstStyle/>
          <a:p>
            <a:pPr marL="12700">
              <a:lnSpc>
                <a:spcPct val="100000"/>
              </a:lnSpc>
              <a:spcBef>
                <a:spcPts val="95"/>
              </a:spcBef>
            </a:pPr>
            <a:r>
              <a:rPr sz="800" i="1" spc="-40" dirty="0">
                <a:latin typeface="Arial"/>
                <a:cs typeface="Arial"/>
              </a:rPr>
              <a:t>C</a:t>
            </a:r>
            <a:endParaRPr sz="800">
              <a:latin typeface="Arial"/>
              <a:cs typeface="Arial"/>
            </a:endParaRPr>
          </a:p>
        </p:txBody>
      </p:sp>
      <p:grpSp>
        <p:nvGrpSpPr>
          <p:cNvPr id="8" name="object 8"/>
          <p:cNvGrpSpPr/>
          <p:nvPr/>
        </p:nvGrpSpPr>
        <p:grpSpPr>
          <a:xfrm>
            <a:off x="1877733" y="2877994"/>
            <a:ext cx="914400" cy="66040"/>
            <a:chOff x="1877733" y="2877994"/>
            <a:chExt cx="914400" cy="66040"/>
          </a:xfrm>
        </p:grpSpPr>
        <p:sp>
          <p:nvSpPr>
            <p:cNvPr id="9" name="object 9"/>
            <p:cNvSpPr/>
            <p:nvPr/>
          </p:nvSpPr>
          <p:spPr>
            <a:xfrm>
              <a:off x="1882794" y="2910890"/>
              <a:ext cx="909319" cy="0"/>
            </a:xfrm>
            <a:custGeom>
              <a:avLst/>
              <a:gdLst/>
              <a:ahLst/>
              <a:cxnLst/>
              <a:rect l="l" t="t" r="r" b="b"/>
              <a:pathLst>
                <a:path w="909319">
                  <a:moveTo>
                    <a:pt x="0" y="0"/>
                  </a:moveTo>
                  <a:lnTo>
                    <a:pt x="908832" y="0"/>
                  </a:lnTo>
                </a:path>
              </a:pathLst>
            </a:custGeom>
            <a:ln w="5060">
              <a:solidFill>
                <a:srgbClr val="000000"/>
              </a:solidFill>
            </a:ln>
          </p:spPr>
          <p:txBody>
            <a:bodyPr wrap="square" lIns="0" tIns="0" rIns="0" bIns="0" rtlCol="0"/>
            <a:lstStyle/>
            <a:p>
              <a:endParaRPr/>
            </a:p>
          </p:txBody>
        </p:sp>
        <p:sp>
          <p:nvSpPr>
            <p:cNvPr id="10" name="object 10"/>
            <p:cNvSpPr/>
            <p:nvPr/>
          </p:nvSpPr>
          <p:spPr>
            <a:xfrm>
              <a:off x="1880263" y="2880524"/>
              <a:ext cx="26670" cy="60960"/>
            </a:xfrm>
            <a:custGeom>
              <a:avLst/>
              <a:gdLst/>
              <a:ahLst/>
              <a:cxnLst/>
              <a:rect l="l" t="t" r="r" b="b"/>
              <a:pathLst>
                <a:path w="26669" h="60960">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1" name="object 11"/>
          <p:cNvSpPr txBox="1"/>
          <p:nvPr/>
        </p:nvSpPr>
        <p:spPr>
          <a:xfrm>
            <a:off x="2907880" y="2792538"/>
            <a:ext cx="785495" cy="191770"/>
          </a:xfrm>
          <a:prstGeom prst="rect">
            <a:avLst/>
          </a:prstGeom>
        </p:spPr>
        <p:txBody>
          <a:bodyPr vert="horz" wrap="square" lIns="0" tIns="11430" rIns="0" bIns="0" rtlCol="0">
            <a:spAutoFit/>
          </a:bodyPr>
          <a:lstStyle/>
          <a:p>
            <a:pPr marL="38100">
              <a:lnSpc>
                <a:spcPct val="100000"/>
              </a:lnSpc>
              <a:spcBef>
                <a:spcPts val="90"/>
              </a:spcBef>
            </a:pPr>
            <a:r>
              <a:rPr sz="1100" i="1" spc="-100" dirty="0">
                <a:latin typeface="Arial"/>
                <a:cs typeface="Arial"/>
              </a:rPr>
              <a:t>C</a:t>
            </a:r>
            <a:r>
              <a:rPr sz="1100" i="1" spc="50" dirty="0">
                <a:latin typeface="Arial"/>
                <a:cs typeface="Arial"/>
              </a:rPr>
              <a:t> </a:t>
            </a:r>
            <a:r>
              <a:rPr sz="1100" spc="-434" dirty="0">
                <a:latin typeface="Cambria"/>
                <a:cs typeface="Cambria"/>
              </a:rPr>
              <a:t>←</a:t>
            </a:r>
            <a:r>
              <a:rPr sz="900" spc="-30" baseline="50925" dirty="0">
                <a:latin typeface="Microsoft Sans Serif"/>
                <a:cs typeface="Microsoft Sans Serif"/>
              </a:rPr>
              <a:t>$</a:t>
            </a:r>
            <a:r>
              <a:rPr sz="900" baseline="50925" dirty="0">
                <a:latin typeface="Microsoft Sans Serif"/>
                <a:cs typeface="Microsoft Sans Serif"/>
              </a:rPr>
              <a:t>  </a:t>
            </a:r>
            <a:r>
              <a:rPr sz="900" spc="60" baseline="50925" dirty="0">
                <a:latin typeface="Microsoft Sans Serif"/>
                <a:cs typeface="Microsoft Sans Serif"/>
              </a:rPr>
              <a:t> </a:t>
            </a:r>
            <a:r>
              <a:rPr sz="1100" spc="-60" dirty="0">
                <a:latin typeface="Cambria"/>
                <a:cs typeface="Cambria"/>
              </a:rPr>
              <a:t>E</a:t>
            </a:r>
            <a:r>
              <a:rPr sz="1200" i="1" spc="75" baseline="-13888" dirty="0">
                <a:latin typeface="Arial"/>
                <a:cs typeface="Arial"/>
              </a:rPr>
              <a:t>K</a:t>
            </a:r>
            <a:r>
              <a:rPr sz="1200" i="1" spc="-127" baseline="-13888" dirty="0">
                <a:latin typeface="Arial"/>
                <a:cs typeface="Arial"/>
              </a:rPr>
              <a:t> </a:t>
            </a:r>
            <a:r>
              <a:rPr sz="1100" spc="-5" dirty="0">
                <a:latin typeface="Tahoma"/>
                <a:cs typeface="Tahoma"/>
              </a:rPr>
              <a:t>(</a:t>
            </a:r>
            <a:r>
              <a:rPr sz="1100" i="1" spc="114" dirty="0">
                <a:latin typeface="Arial"/>
                <a:cs typeface="Arial"/>
              </a:rPr>
              <a:t>M</a:t>
            </a:r>
            <a:r>
              <a:rPr sz="1100" dirty="0">
                <a:latin typeface="Tahoma"/>
                <a:cs typeface="Tahoma"/>
              </a:rPr>
              <a:t>)</a:t>
            </a:r>
            <a:endParaRPr sz="1100">
              <a:latin typeface="Tahoma"/>
              <a:cs typeface="Tahoma"/>
            </a:endParaRPr>
          </a:p>
        </p:txBody>
      </p:sp>
      <p:pic>
        <p:nvPicPr>
          <p:cNvPr id="12" name="object 12"/>
          <p:cNvPicPr/>
          <p:nvPr/>
        </p:nvPicPr>
        <p:blipFill>
          <a:blip r:embed="rId3" cstate="print"/>
          <a:stretch>
            <a:fillRect/>
          </a:stretch>
        </p:blipFill>
        <p:spPr>
          <a:xfrm>
            <a:off x="3806545" y="2655795"/>
            <a:ext cx="402714" cy="720004"/>
          </a:xfrm>
          <a:prstGeom prst="rect">
            <a:avLst/>
          </a:prstGeom>
        </p:spPr>
      </p:pic>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3095" y="58150"/>
            <a:ext cx="1602105" cy="244475"/>
          </a:xfrm>
          <a:prstGeom prst="rect">
            <a:avLst/>
          </a:prstGeom>
        </p:spPr>
        <p:txBody>
          <a:bodyPr vert="horz" wrap="square" lIns="0" tIns="17145" rIns="0" bIns="0" rtlCol="0">
            <a:spAutoFit/>
          </a:bodyPr>
          <a:lstStyle/>
          <a:p>
            <a:pPr marL="12700">
              <a:lnSpc>
                <a:spcPct val="100000"/>
              </a:lnSpc>
              <a:spcBef>
                <a:spcPts val="135"/>
              </a:spcBef>
            </a:pPr>
            <a:r>
              <a:rPr spc="-60" dirty="0"/>
              <a:t>Session</a:t>
            </a:r>
            <a:r>
              <a:rPr dirty="0"/>
              <a:t> </a:t>
            </a:r>
            <a:r>
              <a:rPr spc="-75" dirty="0"/>
              <a:t>key</a:t>
            </a:r>
            <a:r>
              <a:rPr dirty="0"/>
              <a:t> </a:t>
            </a:r>
            <a:r>
              <a:rPr spc="-70" dirty="0"/>
              <a:t>exchange</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54345" y="1147112"/>
            <a:ext cx="91134" cy="78819"/>
          </a:xfrm>
          <a:prstGeom prst="rect">
            <a:avLst/>
          </a:prstGeom>
        </p:spPr>
      </p:pic>
      <p:pic>
        <p:nvPicPr>
          <p:cNvPr id="5" name="object 5"/>
          <p:cNvPicPr/>
          <p:nvPr/>
        </p:nvPicPr>
        <p:blipFill>
          <a:blip r:embed="rId3" cstate="print"/>
          <a:stretch>
            <a:fillRect/>
          </a:stretch>
        </p:blipFill>
        <p:spPr>
          <a:xfrm>
            <a:off x="254345" y="2025203"/>
            <a:ext cx="91134" cy="78819"/>
          </a:xfrm>
          <a:prstGeom prst="rect">
            <a:avLst/>
          </a:prstGeom>
        </p:spPr>
      </p:pic>
      <p:sp>
        <p:nvSpPr>
          <p:cNvPr id="6" name="object 6"/>
          <p:cNvSpPr txBox="1"/>
          <p:nvPr/>
        </p:nvSpPr>
        <p:spPr>
          <a:xfrm>
            <a:off x="124955" y="649692"/>
            <a:ext cx="4318635" cy="2086597"/>
          </a:xfrm>
          <a:prstGeom prst="rect">
            <a:avLst/>
          </a:prstGeom>
        </p:spPr>
        <p:txBody>
          <a:bodyPr vert="horz" wrap="square" lIns="0" tIns="6985" rIns="0" bIns="0" rtlCol="0">
            <a:spAutoFit/>
          </a:bodyPr>
          <a:lstStyle/>
          <a:p>
            <a:pPr marL="12700" marR="209550">
              <a:lnSpc>
                <a:spcPct val="102600"/>
              </a:lnSpc>
              <a:spcBef>
                <a:spcPts val="55"/>
              </a:spcBef>
            </a:pPr>
            <a:r>
              <a:rPr sz="1100" spc="-20" dirty="0">
                <a:cs typeface="Tahoma"/>
              </a:rPr>
              <a:t>Why</a:t>
            </a:r>
            <a:r>
              <a:rPr sz="1100" spc="25" dirty="0">
                <a:cs typeface="Tahoma"/>
              </a:rPr>
              <a:t> </a:t>
            </a:r>
            <a:r>
              <a:rPr sz="1100" spc="-60" dirty="0">
                <a:cs typeface="Tahoma"/>
              </a:rPr>
              <a:t>session</a:t>
            </a:r>
            <a:r>
              <a:rPr sz="1100" spc="25" dirty="0">
                <a:cs typeface="Tahoma"/>
              </a:rPr>
              <a:t> </a:t>
            </a:r>
            <a:r>
              <a:rPr sz="1100" spc="-60" dirty="0">
                <a:cs typeface="Tahoma"/>
              </a:rPr>
              <a:t>keys,</a:t>
            </a:r>
            <a:r>
              <a:rPr sz="1100" spc="25" dirty="0">
                <a:cs typeface="Tahoma"/>
              </a:rPr>
              <a:t> </a:t>
            </a:r>
            <a:r>
              <a:rPr sz="1100" spc="-70" dirty="0">
                <a:cs typeface="Tahoma"/>
              </a:rPr>
              <a:t>as</a:t>
            </a:r>
            <a:r>
              <a:rPr sz="1100" spc="25" dirty="0">
                <a:cs typeface="Tahoma"/>
              </a:rPr>
              <a:t> </a:t>
            </a:r>
            <a:r>
              <a:rPr sz="1100" spc="-55" dirty="0">
                <a:cs typeface="Tahoma"/>
              </a:rPr>
              <a:t>opposed</a:t>
            </a:r>
            <a:r>
              <a:rPr sz="1100" spc="30" dirty="0">
                <a:cs typeface="Tahoma"/>
              </a:rPr>
              <a:t> </a:t>
            </a:r>
            <a:r>
              <a:rPr sz="1100" spc="-15" dirty="0">
                <a:cs typeface="Tahoma"/>
              </a:rPr>
              <a:t>to</a:t>
            </a:r>
            <a:r>
              <a:rPr sz="1100" spc="20" dirty="0">
                <a:cs typeface="Tahoma"/>
              </a:rPr>
              <a:t> </a:t>
            </a:r>
            <a:r>
              <a:rPr sz="1100" spc="-30" dirty="0">
                <a:cs typeface="Tahoma"/>
              </a:rPr>
              <a:t>directly</a:t>
            </a:r>
            <a:r>
              <a:rPr sz="1100" spc="20" dirty="0">
                <a:cs typeface="Tahoma"/>
              </a:rPr>
              <a:t> </a:t>
            </a:r>
            <a:r>
              <a:rPr sz="1100" spc="-50" dirty="0">
                <a:cs typeface="Tahoma"/>
              </a:rPr>
              <a:t>securing</a:t>
            </a:r>
            <a:r>
              <a:rPr sz="1100" spc="20" dirty="0">
                <a:cs typeface="Tahoma"/>
              </a:rPr>
              <a:t> </a:t>
            </a:r>
            <a:r>
              <a:rPr sz="1100" spc="-35" dirty="0">
                <a:cs typeface="Tahoma"/>
              </a:rPr>
              <a:t>data</a:t>
            </a:r>
            <a:r>
              <a:rPr sz="1100" spc="25" dirty="0">
                <a:cs typeface="Tahoma"/>
              </a:rPr>
              <a:t> </a:t>
            </a:r>
            <a:r>
              <a:rPr sz="1100" spc="-25" dirty="0">
                <a:cs typeface="Tahoma"/>
              </a:rPr>
              <a:t>with</a:t>
            </a:r>
            <a:r>
              <a:rPr sz="1100" spc="25" dirty="0">
                <a:cs typeface="Tahoma"/>
              </a:rPr>
              <a:t> </a:t>
            </a:r>
            <a:r>
              <a:rPr sz="1100" spc="-45" dirty="0">
                <a:cs typeface="Tahoma"/>
              </a:rPr>
              <a:t>public-key </a:t>
            </a:r>
            <a:r>
              <a:rPr sz="1100" spc="-330" dirty="0">
                <a:cs typeface="Tahoma"/>
              </a:rPr>
              <a:t> </a:t>
            </a:r>
            <a:r>
              <a:rPr sz="1100" spc="-35" dirty="0">
                <a:cs typeface="Tahoma"/>
              </a:rPr>
              <a:t>cryptography?</a:t>
            </a:r>
            <a:endParaRPr sz="1100" dirty="0">
              <a:cs typeface="Tahoma"/>
            </a:endParaRPr>
          </a:p>
          <a:p>
            <a:pPr marL="289560" marR="27940">
              <a:lnSpc>
                <a:spcPct val="102600"/>
              </a:lnSpc>
              <a:spcBef>
                <a:spcPts val="600"/>
              </a:spcBef>
            </a:pPr>
            <a:r>
              <a:rPr sz="1100" spc="-40" dirty="0">
                <a:cs typeface="Tahoma"/>
              </a:rPr>
              <a:t>One</a:t>
            </a:r>
            <a:r>
              <a:rPr sz="1100" spc="15" dirty="0">
                <a:cs typeface="Tahoma"/>
              </a:rPr>
              <a:t> </a:t>
            </a:r>
            <a:r>
              <a:rPr sz="1100" spc="-65" dirty="0">
                <a:cs typeface="Tahoma"/>
              </a:rPr>
              <a:t>reason</a:t>
            </a:r>
            <a:r>
              <a:rPr sz="1100" spc="25" dirty="0">
                <a:cs typeface="Tahoma"/>
              </a:rPr>
              <a:t> </a:t>
            </a:r>
            <a:r>
              <a:rPr sz="1100" spc="-35" dirty="0">
                <a:cs typeface="Tahoma"/>
              </a:rPr>
              <a:t>is</a:t>
            </a:r>
            <a:r>
              <a:rPr sz="1100" spc="20" dirty="0">
                <a:cs typeface="Tahoma"/>
              </a:rPr>
              <a:t> </a:t>
            </a:r>
            <a:r>
              <a:rPr sz="1100" spc="-55" dirty="0">
                <a:cs typeface="Tahoma"/>
              </a:rPr>
              <a:t>performance:</a:t>
            </a:r>
            <a:r>
              <a:rPr sz="1100" spc="145" dirty="0">
                <a:cs typeface="Tahoma"/>
              </a:rPr>
              <a:t> </a:t>
            </a:r>
            <a:r>
              <a:rPr sz="1100" spc="-40" dirty="0">
                <a:cs typeface="Tahoma"/>
              </a:rPr>
              <a:t>symmetric</a:t>
            </a:r>
            <a:r>
              <a:rPr sz="1100" spc="20" dirty="0">
                <a:cs typeface="Tahoma"/>
              </a:rPr>
              <a:t> </a:t>
            </a:r>
            <a:r>
              <a:rPr sz="1100" spc="-40" dirty="0">
                <a:cs typeface="Tahoma"/>
              </a:rPr>
              <a:t>cryptography</a:t>
            </a:r>
            <a:r>
              <a:rPr sz="1100" spc="25" dirty="0">
                <a:cs typeface="Tahoma"/>
              </a:rPr>
              <a:t> </a:t>
            </a:r>
            <a:r>
              <a:rPr sz="1100" spc="-35" dirty="0">
                <a:cs typeface="Tahoma"/>
              </a:rPr>
              <a:t>is</a:t>
            </a:r>
            <a:r>
              <a:rPr sz="1100" spc="20" dirty="0">
                <a:cs typeface="Tahoma"/>
              </a:rPr>
              <a:t> </a:t>
            </a:r>
            <a:r>
              <a:rPr sz="1100" spc="-70" dirty="0">
                <a:cs typeface="Tahoma"/>
              </a:rPr>
              <a:t>more</a:t>
            </a:r>
            <a:r>
              <a:rPr sz="1100" spc="20" dirty="0">
                <a:cs typeface="Tahoma"/>
              </a:rPr>
              <a:t> </a:t>
            </a:r>
            <a:r>
              <a:rPr sz="1100" spc="-40" dirty="0">
                <a:cs typeface="Tahoma"/>
              </a:rPr>
              <a:t>efficient </a:t>
            </a:r>
            <a:r>
              <a:rPr sz="1100" spc="-325" dirty="0">
                <a:cs typeface="Tahoma"/>
              </a:rPr>
              <a:t> </a:t>
            </a:r>
            <a:r>
              <a:rPr sz="1100" spc="-35" dirty="0">
                <a:cs typeface="Tahoma"/>
              </a:rPr>
              <a:t>than</a:t>
            </a:r>
            <a:r>
              <a:rPr sz="1100" spc="10" dirty="0">
                <a:cs typeface="Tahoma"/>
              </a:rPr>
              <a:t> </a:t>
            </a:r>
            <a:r>
              <a:rPr sz="1100" spc="-45" dirty="0">
                <a:cs typeface="Tahoma"/>
              </a:rPr>
              <a:t>asymmetric</a:t>
            </a:r>
            <a:r>
              <a:rPr sz="1100" spc="20" dirty="0">
                <a:cs typeface="Tahoma"/>
              </a:rPr>
              <a:t> </a:t>
            </a:r>
            <a:r>
              <a:rPr lang="en-US" sz="1100" spc="-45" dirty="0">
                <a:cs typeface="Tahoma"/>
              </a:rPr>
              <a:t>C</a:t>
            </a:r>
            <a:r>
              <a:rPr sz="1100" spc="-45" dirty="0">
                <a:cs typeface="Tahoma"/>
              </a:rPr>
              <a:t>ryptography</a:t>
            </a:r>
            <a:r>
              <a:rPr lang="tr-TR" sz="1100" spc="-45" dirty="0">
                <a:cs typeface="Tahoma"/>
              </a:rPr>
              <a:t> in general</a:t>
            </a:r>
            <a:r>
              <a:rPr sz="1100" spc="-45" dirty="0">
                <a:cs typeface="Tahoma"/>
              </a:rPr>
              <a:t>.</a:t>
            </a:r>
            <a:endParaRPr sz="1100" dirty="0">
              <a:cs typeface="Tahoma"/>
            </a:endParaRPr>
          </a:p>
          <a:p>
            <a:pPr marL="289560" marR="414655">
              <a:lnSpc>
                <a:spcPct val="102600"/>
              </a:lnSpc>
              <a:spcBef>
                <a:spcPts val="595"/>
              </a:spcBef>
            </a:pPr>
            <a:r>
              <a:rPr sz="1100" spc="-50" dirty="0">
                <a:cs typeface="Tahoma"/>
              </a:rPr>
              <a:t>We</a:t>
            </a:r>
            <a:r>
              <a:rPr sz="1100" spc="20" dirty="0">
                <a:cs typeface="Tahoma"/>
              </a:rPr>
              <a:t> </a:t>
            </a:r>
            <a:r>
              <a:rPr sz="1100" spc="-50" dirty="0">
                <a:cs typeface="Tahoma"/>
              </a:rPr>
              <a:t>mentioned</a:t>
            </a:r>
            <a:r>
              <a:rPr sz="1100" spc="25" dirty="0">
                <a:cs typeface="Tahoma"/>
              </a:rPr>
              <a:t> </a:t>
            </a:r>
            <a:r>
              <a:rPr sz="1100" spc="-15" dirty="0">
                <a:cs typeface="Tahoma"/>
              </a:rPr>
              <a:t>that</a:t>
            </a:r>
            <a:r>
              <a:rPr sz="1100" spc="15" dirty="0">
                <a:cs typeface="Tahoma"/>
              </a:rPr>
              <a:t> </a:t>
            </a:r>
            <a:r>
              <a:rPr sz="1100" spc="-70" dirty="0">
                <a:cs typeface="Tahoma"/>
              </a:rPr>
              <a:t>as</a:t>
            </a:r>
            <a:r>
              <a:rPr sz="1100" spc="15" dirty="0">
                <a:cs typeface="Tahoma"/>
              </a:rPr>
              <a:t> </a:t>
            </a:r>
            <a:r>
              <a:rPr sz="1100" spc="-70" dirty="0">
                <a:cs typeface="Tahoma"/>
              </a:rPr>
              <a:t>one</a:t>
            </a:r>
            <a:r>
              <a:rPr sz="1100" spc="25" dirty="0">
                <a:cs typeface="Tahoma"/>
              </a:rPr>
              <a:t> </a:t>
            </a:r>
            <a:r>
              <a:rPr sz="1100" spc="-35" dirty="0">
                <a:cs typeface="Tahoma"/>
              </a:rPr>
              <a:t>of</a:t>
            </a:r>
            <a:r>
              <a:rPr sz="1100" spc="15" dirty="0">
                <a:cs typeface="Tahoma"/>
              </a:rPr>
              <a:t> </a:t>
            </a:r>
            <a:r>
              <a:rPr sz="1100" spc="-40" dirty="0">
                <a:cs typeface="Tahoma"/>
              </a:rPr>
              <a:t>the</a:t>
            </a:r>
            <a:r>
              <a:rPr sz="1100" spc="20" dirty="0">
                <a:cs typeface="Tahoma"/>
              </a:rPr>
              <a:t> </a:t>
            </a:r>
            <a:r>
              <a:rPr sz="1100" spc="-60" dirty="0">
                <a:cs typeface="Tahoma"/>
              </a:rPr>
              <a:t>arguments</a:t>
            </a:r>
            <a:r>
              <a:rPr sz="1100" spc="20" dirty="0">
                <a:cs typeface="Tahoma"/>
              </a:rPr>
              <a:t> </a:t>
            </a:r>
            <a:r>
              <a:rPr sz="1100" spc="-25" dirty="0">
                <a:cs typeface="Tahoma"/>
              </a:rPr>
              <a:t>in</a:t>
            </a:r>
            <a:r>
              <a:rPr sz="1100" spc="20" dirty="0">
                <a:cs typeface="Tahoma"/>
              </a:rPr>
              <a:t> </a:t>
            </a:r>
            <a:r>
              <a:rPr sz="1100" spc="-50" dirty="0">
                <a:cs typeface="Tahoma"/>
              </a:rPr>
              <a:t>favor</a:t>
            </a:r>
            <a:r>
              <a:rPr sz="1100" spc="20" dirty="0">
                <a:cs typeface="Tahoma"/>
              </a:rPr>
              <a:t> </a:t>
            </a:r>
            <a:r>
              <a:rPr sz="1100" spc="-35" dirty="0">
                <a:cs typeface="Tahoma"/>
              </a:rPr>
              <a:t>of</a:t>
            </a:r>
            <a:r>
              <a:rPr sz="1100" spc="20" dirty="0">
                <a:cs typeface="Tahoma"/>
              </a:rPr>
              <a:t> </a:t>
            </a:r>
            <a:r>
              <a:rPr sz="1100" spc="-45" dirty="0">
                <a:cs typeface="Tahoma"/>
              </a:rPr>
              <a:t>hybrid </a:t>
            </a:r>
            <a:r>
              <a:rPr sz="1100" spc="-330" dirty="0">
                <a:cs typeface="Tahoma"/>
              </a:rPr>
              <a:t> </a:t>
            </a:r>
            <a:r>
              <a:rPr sz="1100" spc="-35" dirty="0">
                <a:cs typeface="Tahoma"/>
              </a:rPr>
              <a:t>encryption.</a:t>
            </a:r>
            <a:endParaRPr sz="1100" dirty="0">
              <a:cs typeface="Tahoma"/>
            </a:endParaRPr>
          </a:p>
          <a:p>
            <a:pPr marL="289560" marR="43180">
              <a:lnSpc>
                <a:spcPct val="102600"/>
              </a:lnSpc>
              <a:spcBef>
                <a:spcPts val="900"/>
              </a:spcBef>
            </a:pPr>
            <a:r>
              <a:rPr sz="1100" spc="-30" dirty="0">
                <a:cs typeface="Tahoma"/>
              </a:rPr>
              <a:t>More</a:t>
            </a:r>
            <a:r>
              <a:rPr sz="1100" spc="20" dirty="0">
                <a:cs typeface="Tahoma"/>
              </a:rPr>
              <a:t> </a:t>
            </a:r>
            <a:r>
              <a:rPr sz="1100" spc="-50" dirty="0">
                <a:cs typeface="Tahoma"/>
              </a:rPr>
              <a:t>fundamentally,</a:t>
            </a:r>
            <a:r>
              <a:rPr sz="1100" spc="20" dirty="0">
                <a:cs typeface="Tahoma"/>
              </a:rPr>
              <a:t> </a:t>
            </a:r>
            <a:r>
              <a:rPr sz="1100" spc="15" dirty="0">
                <a:cs typeface="Tahoma"/>
              </a:rPr>
              <a:t>it</a:t>
            </a:r>
            <a:r>
              <a:rPr sz="1100" spc="30" dirty="0">
                <a:cs typeface="Tahoma"/>
              </a:rPr>
              <a:t> </a:t>
            </a:r>
            <a:r>
              <a:rPr sz="1100" spc="-45" dirty="0">
                <a:cs typeface="Tahoma"/>
              </a:rPr>
              <a:t>reflects</a:t>
            </a:r>
            <a:r>
              <a:rPr sz="1100" spc="20" dirty="0">
                <a:cs typeface="Tahoma"/>
              </a:rPr>
              <a:t> </a:t>
            </a:r>
            <a:r>
              <a:rPr sz="1100" spc="-40" dirty="0">
                <a:cs typeface="Tahoma"/>
              </a:rPr>
              <a:t>the</a:t>
            </a:r>
            <a:r>
              <a:rPr sz="1100" spc="25" dirty="0">
                <a:cs typeface="Tahoma"/>
              </a:rPr>
              <a:t> </a:t>
            </a:r>
            <a:r>
              <a:rPr sz="1100" spc="-55" dirty="0">
                <a:cs typeface="Tahoma"/>
              </a:rPr>
              <a:t>Internet</a:t>
            </a:r>
            <a:r>
              <a:rPr sz="1100" spc="20" dirty="0">
                <a:cs typeface="Tahoma"/>
              </a:rPr>
              <a:t> </a:t>
            </a:r>
            <a:r>
              <a:rPr sz="1100" spc="-40" dirty="0">
                <a:cs typeface="Tahoma"/>
              </a:rPr>
              <a:t>architecture</a:t>
            </a:r>
            <a:r>
              <a:rPr sz="1100" spc="30" dirty="0">
                <a:cs typeface="Tahoma"/>
              </a:rPr>
              <a:t> </a:t>
            </a:r>
            <a:r>
              <a:rPr sz="1100" spc="-25" dirty="0">
                <a:cs typeface="Tahoma"/>
              </a:rPr>
              <a:t>in</a:t>
            </a:r>
            <a:r>
              <a:rPr sz="1100" spc="20" dirty="0">
                <a:cs typeface="Tahoma"/>
              </a:rPr>
              <a:t> </a:t>
            </a:r>
            <a:r>
              <a:rPr sz="1100" spc="-40" dirty="0">
                <a:cs typeface="Tahoma"/>
              </a:rPr>
              <a:t>which</a:t>
            </a:r>
            <a:r>
              <a:rPr sz="1100" spc="45" dirty="0">
                <a:cs typeface="Tahoma"/>
              </a:rPr>
              <a:t> </a:t>
            </a:r>
            <a:r>
              <a:rPr sz="1100" i="1" spc="-10" dirty="0">
                <a:cs typeface="Arial"/>
              </a:rPr>
              <a:t>A </a:t>
            </a:r>
            <a:r>
              <a:rPr sz="1100" i="1" spc="-5" dirty="0">
                <a:cs typeface="Arial"/>
              </a:rPr>
              <a:t> </a:t>
            </a:r>
            <a:r>
              <a:rPr sz="1100" spc="-55" dirty="0">
                <a:cs typeface="Tahoma"/>
              </a:rPr>
              <a:t>and</a:t>
            </a:r>
            <a:r>
              <a:rPr sz="1100" spc="15" dirty="0">
                <a:cs typeface="Tahoma"/>
              </a:rPr>
              <a:t> </a:t>
            </a:r>
            <a:r>
              <a:rPr sz="1100" i="1" spc="-10" dirty="0">
                <a:cs typeface="Arial"/>
              </a:rPr>
              <a:t>B</a:t>
            </a:r>
            <a:r>
              <a:rPr sz="1100" i="1" spc="125" dirty="0">
                <a:cs typeface="Arial"/>
              </a:rPr>
              <a:t> </a:t>
            </a:r>
            <a:r>
              <a:rPr sz="1100" spc="-15" dirty="0">
                <a:cs typeface="Tahoma"/>
              </a:rPr>
              <a:t>will</a:t>
            </a:r>
            <a:r>
              <a:rPr sz="1100" spc="20" dirty="0">
                <a:cs typeface="Tahoma"/>
              </a:rPr>
              <a:t> </a:t>
            </a:r>
            <a:r>
              <a:rPr sz="1100" spc="-70" dirty="0">
                <a:cs typeface="Tahoma"/>
              </a:rPr>
              <a:t>engage</a:t>
            </a:r>
            <a:r>
              <a:rPr sz="1100" spc="25" dirty="0">
                <a:cs typeface="Tahoma"/>
              </a:rPr>
              <a:t> </a:t>
            </a:r>
            <a:r>
              <a:rPr sz="1100" spc="-25" dirty="0">
                <a:cs typeface="Tahoma"/>
              </a:rPr>
              <a:t>in</a:t>
            </a:r>
            <a:r>
              <a:rPr sz="1100" spc="15" dirty="0">
                <a:cs typeface="Tahoma"/>
              </a:rPr>
              <a:t> </a:t>
            </a:r>
            <a:r>
              <a:rPr sz="1100" spc="-25" dirty="0">
                <a:cs typeface="Tahoma"/>
              </a:rPr>
              <a:t>multiple,</a:t>
            </a:r>
            <a:r>
              <a:rPr sz="1100" spc="25" dirty="0">
                <a:cs typeface="Tahoma"/>
              </a:rPr>
              <a:t> </a:t>
            </a:r>
            <a:r>
              <a:rPr sz="1100" spc="-55" dirty="0">
                <a:cs typeface="Tahoma"/>
              </a:rPr>
              <a:t>sometimes</a:t>
            </a:r>
            <a:r>
              <a:rPr sz="1100" spc="25" dirty="0">
                <a:cs typeface="Tahoma"/>
              </a:rPr>
              <a:t> </a:t>
            </a:r>
            <a:r>
              <a:rPr sz="1100" spc="-40" dirty="0">
                <a:cs typeface="Tahoma"/>
              </a:rPr>
              <a:t>concurrent</a:t>
            </a:r>
            <a:r>
              <a:rPr sz="1100" spc="25" dirty="0">
                <a:cs typeface="Tahoma"/>
              </a:rPr>
              <a:t> </a:t>
            </a:r>
            <a:r>
              <a:rPr sz="1100" spc="-35" dirty="0">
                <a:cs typeface="Tahoma"/>
              </a:rPr>
              <a:t>communication </a:t>
            </a:r>
            <a:r>
              <a:rPr sz="1100" spc="-330" dirty="0">
                <a:cs typeface="Tahoma"/>
              </a:rPr>
              <a:t> </a:t>
            </a:r>
            <a:r>
              <a:rPr sz="1100" spc="-60" dirty="0">
                <a:cs typeface="Tahoma"/>
              </a:rPr>
              <a:t>sessions.</a:t>
            </a:r>
            <a:endParaRPr sz="1100" dirty="0">
              <a:cs typeface="Tahoma"/>
            </a:endParaRPr>
          </a:p>
          <a:p>
            <a:pPr marL="289560">
              <a:lnSpc>
                <a:spcPct val="100000"/>
              </a:lnSpc>
              <a:spcBef>
                <a:spcPts val="630"/>
              </a:spcBef>
            </a:pPr>
            <a:r>
              <a:rPr sz="1100" spc="-20" dirty="0">
                <a:cs typeface="Tahoma"/>
              </a:rPr>
              <a:t>The</a:t>
            </a:r>
            <a:r>
              <a:rPr sz="1100" spc="10" dirty="0">
                <a:cs typeface="Tahoma"/>
              </a:rPr>
              <a:t> </a:t>
            </a:r>
            <a:r>
              <a:rPr sz="1100" spc="-60" dirty="0">
                <a:cs typeface="Tahoma"/>
              </a:rPr>
              <a:t>session</a:t>
            </a:r>
            <a:r>
              <a:rPr sz="1100" spc="20" dirty="0">
                <a:cs typeface="Tahoma"/>
              </a:rPr>
              <a:t> </a:t>
            </a:r>
            <a:r>
              <a:rPr sz="1100" spc="-65" dirty="0">
                <a:cs typeface="Tahoma"/>
              </a:rPr>
              <a:t>key</a:t>
            </a:r>
            <a:r>
              <a:rPr sz="1100" spc="20" dirty="0">
                <a:cs typeface="Tahoma"/>
              </a:rPr>
              <a:t> </a:t>
            </a:r>
            <a:r>
              <a:rPr sz="1100" spc="-60" dirty="0">
                <a:cs typeface="Tahoma"/>
              </a:rPr>
              <a:t>exchange</a:t>
            </a:r>
            <a:r>
              <a:rPr sz="1100" spc="20" dirty="0">
                <a:cs typeface="Tahoma"/>
              </a:rPr>
              <a:t> </a:t>
            </a:r>
            <a:r>
              <a:rPr sz="1100" spc="-50" dirty="0">
                <a:cs typeface="Tahoma"/>
              </a:rPr>
              <a:t>paradigm</a:t>
            </a:r>
            <a:r>
              <a:rPr sz="1100" spc="15" dirty="0">
                <a:cs typeface="Tahoma"/>
              </a:rPr>
              <a:t> </a:t>
            </a:r>
            <a:r>
              <a:rPr sz="1100" spc="-55" dirty="0">
                <a:cs typeface="Tahoma"/>
              </a:rPr>
              <a:t>gives</a:t>
            </a:r>
            <a:r>
              <a:rPr sz="1100" spc="10" dirty="0">
                <a:cs typeface="Tahoma"/>
              </a:rPr>
              <a:t> </a:t>
            </a:r>
            <a:r>
              <a:rPr sz="1100" spc="-55" dirty="0">
                <a:cs typeface="Tahoma"/>
              </a:rPr>
              <a:t>each</a:t>
            </a:r>
            <a:r>
              <a:rPr sz="1100" spc="20" dirty="0">
                <a:cs typeface="Tahoma"/>
              </a:rPr>
              <a:t> </a:t>
            </a:r>
            <a:r>
              <a:rPr sz="1100" spc="-50" dirty="0">
                <a:cs typeface="Tahoma"/>
              </a:rPr>
              <a:t>such</a:t>
            </a:r>
            <a:r>
              <a:rPr sz="1100" spc="20" dirty="0">
                <a:cs typeface="Tahoma"/>
              </a:rPr>
              <a:t> </a:t>
            </a:r>
            <a:r>
              <a:rPr sz="1100" spc="-60" dirty="0">
                <a:cs typeface="Tahoma"/>
              </a:rPr>
              <a:t>session</a:t>
            </a:r>
            <a:r>
              <a:rPr sz="1100" spc="15" dirty="0">
                <a:cs typeface="Tahoma"/>
              </a:rPr>
              <a:t> </a:t>
            </a:r>
            <a:r>
              <a:rPr sz="1100" spc="-55" dirty="0">
                <a:cs typeface="Tahoma"/>
              </a:rPr>
              <a:t>a</a:t>
            </a:r>
            <a:r>
              <a:rPr sz="1100" spc="10" dirty="0">
                <a:cs typeface="Tahoma"/>
              </a:rPr>
              <a:t> </a:t>
            </a:r>
            <a:r>
              <a:rPr sz="1100" i="1" spc="-60" dirty="0">
                <a:cs typeface="Arial"/>
              </a:rPr>
              <a:t>fresh</a:t>
            </a:r>
            <a:endParaRPr sz="1100" dirty="0">
              <a:cs typeface="Arial"/>
            </a:endParaRPr>
          </a:p>
          <a:p>
            <a:pPr marL="289560">
              <a:lnSpc>
                <a:spcPct val="100000"/>
              </a:lnSpc>
              <a:spcBef>
                <a:spcPts val="35"/>
              </a:spcBef>
            </a:pPr>
            <a:r>
              <a:rPr sz="1100" spc="-60" dirty="0">
                <a:cs typeface="Tahoma"/>
              </a:rPr>
              <a:t>session</a:t>
            </a:r>
            <a:r>
              <a:rPr sz="1100" spc="15" dirty="0">
                <a:cs typeface="Tahoma"/>
              </a:rPr>
              <a:t> </a:t>
            </a:r>
            <a:r>
              <a:rPr sz="1100" spc="-80" dirty="0">
                <a:cs typeface="Tahoma"/>
              </a:rPr>
              <a:t>key,</a:t>
            </a:r>
            <a:r>
              <a:rPr sz="1100" spc="20" dirty="0">
                <a:cs typeface="Tahoma"/>
              </a:rPr>
              <a:t> </a:t>
            </a:r>
            <a:r>
              <a:rPr sz="1100" spc="-45" dirty="0">
                <a:cs typeface="Tahoma"/>
              </a:rPr>
              <a:t>making</a:t>
            </a:r>
            <a:r>
              <a:rPr sz="1100" spc="20" dirty="0">
                <a:cs typeface="Tahoma"/>
              </a:rPr>
              <a:t> </a:t>
            </a:r>
            <a:r>
              <a:rPr sz="1100" spc="-20" dirty="0">
                <a:cs typeface="Tahoma"/>
              </a:rPr>
              <a:t>its</a:t>
            </a:r>
            <a:r>
              <a:rPr sz="1100" spc="15" dirty="0">
                <a:cs typeface="Tahoma"/>
              </a:rPr>
              <a:t> </a:t>
            </a:r>
            <a:r>
              <a:rPr sz="1100" spc="-40" dirty="0">
                <a:cs typeface="Tahoma"/>
              </a:rPr>
              <a:t>security</a:t>
            </a:r>
            <a:r>
              <a:rPr sz="1100" spc="25" dirty="0">
                <a:cs typeface="Tahoma"/>
              </a:rPr>
              <a:t> </a:t>
            </a:r>
            <a:r>
              <a:rPr sz="1100" spc="-50" dirty="0">
                <a:cs typeface="Tahoma"/>
              </a:rPr>
              <a:t>independent</a:t>
            </a:r>
            <a:r>
              <a:rPr sz="1100" spc="25" dirty="0">
                <a:cs typeface="Tahoma"/>
              </a:rPr>
              <a:t> </a:t>
            </a:r>
            <a:r>
              <a:rPr sz="1100" spc="-35" dirty="0">
                <a:cs typeface="Tahoma"/>
              </a:rPr>
              <a:t>of</a:t>
            </a:r>
            <a:r>
              <a:rPr sz="1100" spc="25" dirty="0">
                <a:cs typeface="Tahoma"/>
              </a:rPr>
              <a:t> </a:t>
            </a:r>
            <a:r>
              <a:rPr sz="1100" spc="-15" dirty="0">
                <a:cs typeface="Tahoma"/>
              </a:rPr>
              <a:t>that</a:t>
            </a:r>
            <a:r>
              <a:rPr sz="1100" spc="20" dirty="0">
                <a:cs typeface="Tahoma"/>
              </a:rPr>
              <a:t> </a:t>
            </a:r>
            <a:r>
              <a:rPr sz="1100" spc="-35" dirty="0">
                <a:cs typeface="Tahoma"/>
              </a:rPr>
              <a:t>of</a:t>
            </a:r>
            <a:r>
              <a:rPr sz="1100" spc="20" dirty="0">
                <a:cs typeface="Tahoma"/>
              </a:rPr>
              <a:t> </a:t>
            </a:r>
            <a:r>
              <a:rPr sz="1100" spc="-40" dirty="0">
                <a:cs typeface="Tahoma"/>
              </a:rPr>
              <a:t>other</a:t>
            </a:r>
            <a:r>
              <a:rPr sz="1100" spc="25" dirty="0">
                <a:cs typeface="Tahoma"/>
              </a:rPr>
              <a:t> </a:t>
            </a:r>
            <a:r>
              <a:rPr sz="1100" spc="-60" dirty="0">
                <a:cs typeface="Tahoma"/>
              </a:rPr>
              <a:t>sessions.</a:t>
            </a:r>
            <a:endParaRPr sz="1100" dirty="0">
              <a:cs typeface="Tahoma"/>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6729" y="58150"/>
            <a:ext cx="2694940" cy="232756"/>
          </a:xfrm>
          <a:prstGeom prst="rect">
            <a:avLst/>
          </a:prstGeom>
        </p:spPr>
        <p:txBody>
          <a:bodyPr vert="horz" wrap="square" lIns="0" tIns="17145" rIns="0" bIns="0" rtlCol="0">
            <a:spAutoFit/>
          </a:bodyPr>
          <a:lstStyle/>
          <a:p>
            <a:pPr marL="12700">
              <a:lnSpc>
                <a:spcPct val="100000"/>
              </a:lnSpc>
              <a:spcBef>
                <a:spcPts val="135"/>
              </a:spcBef>
            </a:pPr>
            <a:r>
              <a:rPr spc="-25" dirty="0">
                <a:latin typeface="+mn-lt"/>
              </a:rPr>
              <a:t>Recall</a:t>
            </a:r>
            <a:r>
              <a:rPr spc="10" dirty="0">
                <a:latin typeface="+mn-lt"/>
              </a:rPr>
              <a:t> </a:t>
            </a:r>
            <a:r>
              <a:rPr spc="-30" dirty="0">
                <a:latin typeface="+mn-lt"/>
              </a:rPr>
              <a:t>Diffie-Hellman</a:t>
            </a:r>
            <a:r>
              <a:rPr spc="5" dirty="0">
                <a:latin typeface="+mn-lt"/>
              </a:rPr>
              <a:t> </a:t>
            </a:r>
            <a:r>
              <a:rPr spc="-10" dirty="0">
                <a:latin typeface="+mn-lt"/>
              </a:rPr>
              <a:t>Key</a:t>
            </a:r>
            <a:r>
              <a:rPr spc="15" dirty="0">
                <a:latin typeface="+mn-lt"/>
              </a:rPr>
              <a:t> </a:t>
            </a:r>
            <a:r>
              <a:rPr spc="-50" dirty="0">
                <a:latin typeface="+mn-lt"/>
              </a:rPr>
              <a:t>Exchange</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86855" y="464945"/>
            <a:ext cx="4208145" cy="349455"/>
          </a:xfrm>
          <a:prstGeom prst="rect">
            <a:avLst/>
          </a:prstGeom>
        </p:spPr>
        <p:txBody>
          <a:bodyPr vert="horz" wrap="square" lIns="0" tIns="6985" rIns="0" bIns="0" rtlCol="0">
            <a:spAutoFit/>
          </a:bodyPr>
          <a:lstStyle/>
          <a:p>
            <a:pPr marL="50800" marR="17780">
              <a:lnSpc>
                <a:spcPct val="102699"/>
              </a:lnSpc>
              <a:spcBef>
                <a:spcPts val="55"/>
              </a:spcBef>
            </a:pPr>
            <a:r>
              <a:rPr sz="1100" spc="-15" dirty="0">
                <a:cs typeface="Tahoma"/>
              </a:rPr>
              <a:t>Let</a:t>
            </a:r>
            <a:r>
              <a:rPr sz="1100" spc="20" dirty="0">
                <a:cs typeface="Tahoma"/>
              </a:rPr>
              <a:t> </a:t>
            </a:r>
            <a:r>
              <a:rPr sz="1100" i="1" spc="-130" dirty="0">
                <a:cs typeface="Arial"/>
              </a:rPr>
              <a:t>G</a:t>
            </a:r>
            <a:r>
              <a:rPr sz="1100" i="1" spc="-75" dirty="0">
                <a:cs typeface="Arial"/>
              </a:rPr>
              <a:t> </a:t>
            </a:r>
            <a:r>
              <a:rPr sz="1100" spc="45" dirty="0">
                <a:cs typeface="Tahoma"/>
              </a:rPr>
              <a:t>=</a:t>
            </a:r>
            <a:r>
              <a:rPr sz="1100" spc="-40" dirty="0">
                <a:cs typeface="Tahoma"/>
              </a:rPr>
              <a:t> </a:t>
            </a:r>
            <a:r>
              <a:rPr sz="1100" spc="-25" dirty="0">
                <a:cs typeface="Cambria"/>
              </a:rPr>
              <a:t>⟨</a:t>
            </a:r>
            <a:r>
              <a:rPr sz="1100" i="1" spc="-25" dirty="0">
                <a:cs typeface="Arial"/>
              </a:rPr>
              <a:t>g</a:t>
            </a:r>
            <a:r>
              <a:rPr sz="1100" i="1" spc="-200" dirty="0">
                <a:cs typeface="Arial"/>
              </a:rPr>
              <a:t> </a:t>
            </a:r>
            <a:r>
              <a:rPr sz="1100" spc="25" dirty="0">
                <a:cs typeface="Cambria"/>
              </a:rPr>
              <a:t>⟩</a:t>
            </a:r>
            <a:r>
              <a:rPr sz="1100" spc="120" dirty="0">
                <a:cs typeface="Cambria"/>
              </a:rPr>
              <a:t> </a:t>
            </a:r>
            <a:r>
              <a:rPr sz="1100" spc="-55" dirty="0">
                <a:cs typeface="Tahoma"/>
              </a:rPr>
              <a:t>be</a:t>
            </a:r>
            <a:r>
              <a:rPr sz="1100" spc="20" dirty="0">
                <a:cs typeface="Tahoma"/>
              </a:rPr>
              <a:t> </a:t>
            </a:r>
            <a:r>
              <a:rPr sz="1100" spc="-55" dirty="0">
                <a:cs typeface="Tahoma"/>
              </a:rPr>
              <a:t>a</a:t>
            </a:r>
            <a:r>
              <a:rPr sz="1100" spc="20" dirty="0">
                <a:cs typeface="Tahoma"/>
              </a:rPr>
              <a:t> </a:t>
            </a:r>
            <a:r>
              <a:rPr sz="1100" spc="-20" dirty="0">
                <a:cs typeface="Tahoma"/>
              </a:rPr>
              <a:t>cyclic</a:t>
            </a:r>
            <a:r>
              <a:rPr sz="1100" spc="25" dirty="0">
                <a:cs typeface="Tahoma"/>
              </a:rPr>
              <a:t> </a:t>
            </a:r>
            <a:r>
              <a:rPr sz="1100" spc="-50" dirty="0">
                <a:cs typeface="Tahoma"/>
              </a:rPr>
              <a:t>group</a:t>
            </a:r>
            <a:r>
              <a:rPr sz="1100" spc="15" dirty="0">
                <a:cs typeface="Tahoma"/>
              </a:rPr>
              <a:t> </a:t>
            </a:r>
            <a:r>
              <a:rPr sz="1100" spc="-35" dirty="0">
                <a:cs typeface="Tahoma"/>
              </a:rPr>
              <a:t>of</a:t>
            </a:r>
            <a:r>
              <a:rPr sz="1100" spc="20" dirty="0">
                <a:cs typeface="Tahoma"/>
              </a:rPr>
              <a:t> </a:t>
            </a:r>
            <a:r>
              <a:rPr sz="1100" spc="-60" dirty="0">
                <a:cs typeface="Tahoma"/>
              </a:rPr>
              <a:t>order</a:t>
            </a:r>
            <a:r>
              <a:rPr sz="1100" spc="15" dirty="0">
                <a:cs typeface="Tahoma"/>
              </a:rPr>
              <a:t> </a:t>
            </a:r>
            <a:r>
              <a:rPr sz="1100" i="1" spc="-55" dirty="0">
                <a:cs typeface="Arial"/>
              </a:rPr>
              <a:t>m</a:t>
            </a:r>
            <a:r>
              <a:rPr sz="1100" i="1" spc="80" dirty="0">
                <a:cs typeface="Arial"/>
              </a:rPr>
              <a:t> </a:t>
            </a:r>
            <a:r>
              <a:rPr sz="1100" spc="-25" dirty="0">
                <a:cs typeface="Tahoma"/>
              </a:rPr>
              <a:t>in</a:t>
            </a:r>
            <a:r>
              <a:rPr sz="1100" spc="20" dirty="0">
                <a:cs typeface="Tahoma"/>
              </a:rPr>
              <a:t> </a:t>
            </a:r>
            <a:r>
              <a:rPr sz="1100" spc="-40" dirty="0">
                <a:cs typeface="Tahoma"/>
              </a:rPr>
              <a:t>which</a:t>
            </a:r>
            <a:r>
              <a:rPr sz="1100" spc="20" dirty="0">
                <a:cs typeface="Tahoma"/>
              </a:rPr>
              <a:t> </a:t>
            </a:r>
            <a:r>
              <a:rPr sz="1100" spc="-40" dirty="0">
                <a:cs typeface="Tahoma"/>
              </a:rPr>
              <a:t>the</a:t>
            </a:r>
            <a:r>
              <a:rPr sz="1100" spc="20" dirty="0">
                <a:cs typeface="Tahoma"/>
              </a:rPr>
              <a:t> </a:t>
            </a:r>
            <a:r>
              <a:rPr lang="tr-TR" sz="1100" spc="30" dirty="0" err="1">
                <a:cs typeface="Tahoma"/>
              </a:rPr>
              <a:t>Dlog</a:t>
            </a:r>
            <a:r>
              <a:rPr sz="1100" spc="15" dirty="0">
                <a:cs typeface="Tahoma"/>
              </a:rPr>
              <a:t> </a:t>
            </a:r>
            <a:r>
              <a:rPr sz="1100" spc="-55" dirty="0">
                <a:cs typeface="Tahoma"/>
              </a:rPr>
              <a:t>problem</a:t>
            </a:r>
            <a:r>
              <a:rPr sz="1100" spc="25" dirty="0">
                <a:cs typeface="Tahoma"/>
              </a:rPr>
              <a:t> </a:t>
            </a:r>
            <a:r>
              <a:rPr sz="1100" spc="-40" dirty="0">
                <a:cs typeface="Tahoma"/>
              </a:rPr>
              <a:t>is </a:t>
            </a:r>
            <a:r>
              <a:rPr sz="1100" spc="-330" dirty="0">
                <a:cs typeface="Tahoma"/>
              </a:rPr>
              <a:t> </a:t>
            </a:r>
            <a:r>
              <a:rPr sz="1100" spc="-50" dirty="0">
                <a:cs typeface="Tahoma"/>
              </a:rPr>
              <a:t>hard.</a:t>
            </a:r>
            <a:r>
              <a:rPr sz="1100" spc="140" dirty="0">
                <a:cs typeface="Tahoma"/>
              </a:rPr>
              <a:t> </a:t>
            </a:r>
            <a:r>
              <a:rPr sz="1100" spc="-15" dirty="0">
                <a:cs typeface="Tahoma"/>
              </a:rPr>
              <a:t>Let</a:t>
            </a:r>
            <a:r>
              <a:rPr sz="1100" spc="20" dirty="0">
                <a:cs typeface="Tahoma"/>
              </a:rPr>
              <a:t> </a:t>
            </a:r>
            <a:r>
              <a:rPr sz="1100" b="1" spc="-10" dirty="0">
                <a:cs typeface="Arial"/>
              </a:rPr>
              <a:t>H</a:t>
            </a:r>
            <a:r>
              <a:rPr sz="1100" spc="-10" dirty="0">
                <a:cs typeface="Tahoma"/>
              </a:rPr>
              <a:t>:</a:t>
            </a:r>
            <a:r>
              <a:rPr sz="1100" spc="260" dirty="0">
                <a:cs typeface="Tahoma"/>
              </a:rPr>
              <a:t> </a:t>
            </a:r>
            <a:r>
              <a:rPr sz="1100" spc="15" dirty="0">
                <a:cs typeface="Cambria"/>
              </a:rPr>
              <a:t>{</a:t>
            </a:r>
            <a:r>
              <a:rPr sz="1100" spc="15" dirty="0">
                <a:cs typeface="Tahoma"/>
              </a:rPr>
              <a:t>0</a:t>
            </a:r>
            <a:r>
              <a:rPr sz="1100" i="1" spc="15" dirty="0">
                <a:cs typeface="Arial"/>
              </a:rPr>
              <a:t>,</a:t>
            </a:r>
            <a:r>
              <a:rPr sz="1100" i="1" spc="-125" dirty="0">
                <a:cs typeface="Arial"/>
              </a:rPr>
              <a:t> </a:t>
            </a:r>
            <a:r>
              <a:rPr sz="1100" spc="-55" dirty="0">
                <a:cs typeface="Tahoma"/>
              </a:rPr>
              <a:t>1</a:t>
            </a:r>
            <a:r>
              <a:rPr sz="1100" spc="-55" dirty="0">
                <a:cs typeface="Cambria"/>
              </a:rPr>
              <a:t>}</a:t>
            </a:r>
            <a:r>
              <a:rPr sz="1200" spc="-82" baseline="27777" dirty="0">
                <a:cs typeface="Lucida Sans Unicode"/>
              </a:rPr>
              <a:t>∗</a:t>
            </a:r>
            <a:r>
              <a:rPr sz="1200" spc="142" baseline="27777" dirty="0">
                <a:cs typeface="Lucida Sans Unicode"/>
              </a:rPr>
              <a:t> </a:t>
            </a:r>
            <a:r>
              <a:rPr sz="1100" spc="165" dirty="0">
                <a:cs typeface="Cambria"/>
              </a:rPr>
              <a:t>→</a:t>
            </a:r>
            <a:r>
              <a:rPr sz="1100" spc="60" dirty="0">
                <a:cs typeface="Cambria"/>
              </a:rPr>
              <a:t> </a:t>
            </a:r>
            <a:r>
              <a:rPr sz="1100" spc="15" dirty="0">
                <a:cs typeface="Cambria"/>
              </a:rPr>
              <a:t>{</a:t>
            </a:r>
            <a:r>
              <a:rPr sz="1100" spc="15" dirty="0">
                <a:cs typeface="Tahoma"/>
              </a:rPr>
              <a:t>0</a:t>
            </a:r>
            <a:r>
              <a:rPr sz="1100" i="1" spc="15" dirty="0">
                <a:cs typeface="Arial"/>
              </a:rPr>
              <a:t>,</a:t>
            </a:r>
            <a:r>
              <a:rPr sz="1100" i="1" spc="-125" dirty="0">
                <a:cs typeface="Arial"/>
              </a:rPr>
              <a:t> </a:t>
            </a:r>
            <a:r>
              <a:rPr sz="1100" spc="20" dirty="0">
                <a:cs typeface="Tahoma"/>
              </a:rPr>
              <a:t>1</a:t>
            </a:r>
            <a:r>
              <a:rPr sz="1100" spc="20" dirty="0">
                <a:cs typeface="Cambria"/>
              </a:rPr>
              <a:t>}</a:t>
            </a:r>
            <a:r>
              <a:rPr sz="1200" i="1" spc="30" baseline="27777" dirty="0">
                <a:cs typeface="Arial"/>
              </a:rPr>
              <a:t>k</a:t>
            </a:r>
            <a:r>
              <a:rPr sz="1200" i="1" spc="375" baseline="27777" dirty="0">
                <a:cs typeface="Arial"/>
              </a:rPr>
              <a:t> </a:t>
            </a:r>
            <a:r>
              <a:rPr sz="1100" spc="-55" dirty="0">
                <a:cs typeface="Tahoma"/>
              </a:rPr>
              <a:t>be</a:t>
            </a:r>
            <a:r>
              <a:rPr sz="1100" spc="20" dirty="0">
                <a:cs typeface="Tahoma"/>
              </a:rPr>
              <a:t> </a:t>
            </a:r>
            <a:r>
              <a:rPr sz="1100" spc="-55" dirty="0">
                <a:cs typeface="Tahoma"/>
              </a:rPr>
              <a:t>a</a:t>
            </a:r>
            <a:r>
              <a:rPr sz="1100" spc="15" dirty="0">
                <a:cs typeface="Tahoma"/>
              </a:rPr>
              <a:t> </a:t>
            </a:r>
            <a:r>
              <a:rPr sz="1100" spc="-60" dirty="0">
                <a:cs typeface="Tahoma"/>
              </a:rPr>
              <a:t>hash</a:t>
            </a:r>
            <a:r>
              <a:rPr sz="1100" spc="20" dirty="0">
                <a:cs typeface="Tahoma"/>
              </a:rPr>
              <a:t> </a:t>
            </a:r>
            <a:r>
              <a:rPr sz="1100" spc="-35" dirty="0">
                <a:cs typeface="Tahoma"/>
              </a:rPr>
              <a:t>function.</a:t>
            </a:r>
            <a:endParaRPr sz="1100" dirty="0">
              <a:cs typeface="Tahoma"/>
            </a:endParaRPr>
          </a:p>
        </p:txBody>
      </p:sp>
      <p:sp>
        <p:nvSpPr>
          <p:cNvPr id="5" name="object 5"/>
          <p:cNvSpPr txBox="1"/>
          <p:nvPr/>
        </p:nvSpPr>
        <p:spPr>
          <a:xfrm>
            <a:off x="437210" y="956600"/>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A</a:t>
            </a:r>
            <a:endParaRPr sz="1100">
              <a:cs typeface="Arial"/>
            </a:endParaRPr>
          </a:p>
        </p:txBody>
      </p:sp>
      <p:sp>
        <p:nvSpPr>
          <p:cNvPr id="6" name="object 6"/>
          <p:cNvSpPr txBox="1"/>
          <p:nvPr/>
        </p:nvSpPr>
        <p:spPr>
          <a:xfrm>
            <a:off x="4055147" y="956600"/>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B</a:t>
            </a:r>
            <a:endParaRPr sz="1100">
              <a:cs typeface="Arial"/>
            </a:endParaRPr>
          </a:p>
        </p:txBody>
      </p:sp>
      <p:sp>
        <p:nvSpPr>
          <p:cNvPr id="7" name="object 7"/>
          <p:cNvSpPr txBox="1"/>
          <p:nvPr/>
        </p:nvSpPr>
        <p:spPr>
          <a:xfrm>
            <a:off x="817283" y="1122855"/>
            <a:ext cx="1082040" cy="494030"/>
          </a:xfrm>
          <a:prstGeom prst="rect">
            <a:avLst/>
          </a:prstGeom>
        </p:spPr>
        <p:txBody>
          <a:bodyPr vert="horz" wrap="square" lIns="0" tIns="79375" rIns="0" bIns="0" rtlCol="0">
            <a:spAutoFit/>
          </a:bodyPr>
          <a:lstStyle/>
          <a:p>
            <a:pPr marL="38100">
              <a:lnSpc>
                <a:spcPct val="100000"/>
              </a:lnSpc>
              <a:spcBef>
                <a:spcPts val="625"/>
              </a:spcBef>
            </a:pPr>
            <a:r>
              <a:rPr sz="1100" i="1" spc="-50" dirty="0">
                <a:cs typeface="Arial"/>
              </a:rPr>
              <a:t>x</a:t>
            </a:r>
            <a:r>
              <a:rPr sz="1100" i="1" spc="35" dirty="0">
                <a:cs typeface="Arial"/>
              </a:rPr>
              <a:t> </a:t>
            </a:r>
            <a:r>
              <a:rPr sz="1100" spc="-225" dirty="0">
                <a:cs typeface="Cambria"/>
              </a:rPr>
              <a:t>←</a:t>
            </a:r>
            <a:r>
              <a:rPr sz="900" spc="-337" baseline="50925" dirty="0">
                <a:cs typeface="Microsoft Sans Serif"/>
              </a:rPr>
              <a:t>$</a:t>
            </a:r>
            <a:r>
              <a:rPr sz="900" spc="517" baseline="50925" dirty="0">
                <a:cs typeface="Microsoft Sans Serif"/>
              </a:rPr>
              <a:t> </a:t>
            </a:r>
            <a:r>
              <a:rPr sz="1100" spc="-15" dirty="0">
                <a:cs typeface="Palatino Linotype"/>
              </a:rPr>
              <a:t>Z</a:t>
            </a:r>
            <a:r>
              <a:rPr sz="1200" i="1" spc="-22" baseline="-10416" dirty="0">
                <a:cs typeface="Arial"/>
              </a:rPr>
              <a:t>m</a:t>
            </a:r>
            <a:r>
              <a:rPr sz="1100" spc="-15" dirty="0">
                <a:cs typeface="Tahoma"/>
              </a:rPr>
              <a:t>;</a:t>
            </a:r>
            <a:r>
              <a:rPr sz="1100" dirty="0">
                <a:cs typeface="Tahoma"/>
              </a:rPr>
              <a:t> </a:t>
            </a:r>
            <a:r>
              <a:rPr sz="1100" i="1" spc="-10" dirty="0">
                <a:cs typeface="Arial"/>
              </a:rPr>
              <a:t>X</a:t>
            </a:r>
            <a:r>
              <a:rPr sz="1100" i="1" spc="114" dirty="0">
                <a:cs typeface="Arial"/>
              </a:rPr>
              <a:t> </a:t>
            </a:r>
            <a:r>
              <a:rPr sz="1100" spc="165" dirty="0">
                <a:cs typeface="Cambria"/>
              </a:rPr>
              <a:t>←</a:t>
            </a:r>
            <a:r>
              <a:rPr sz="1100" spc="50" dirty="0">
                <a:cs typeface="Cambria"/>
              </a:rPr>
              <a:t> </a:t>
            </a:r>
            <a:r>
              <a:rPr sz="1100" i="1" spc="10" dirty="0">
                <a:cs typeface="Arial"/>
              </a:rPr>
              <a:t>g</a:t>
            </a:r>
            <a:r>
              <a:rPr sz="1200" i="1" spc="15" baseline="27777" dirty="0">
                <a:cs typeface="Arial"/>
              </a:rPr>
              <a:t>x</a:t>
            </a:r>
            <a:endParaRPr sz="1200" baseline="27777">
              <a:cs typeface="Arial"/>
            </a:endParaRPr>
          </a:p>
          <a:p>
            <a:pPr marL="586740">
              <a:lnSpc>
                <a:spcPct val="100000"/>
              </a:lnSpc>
              <a:spcBef>
                <a:spcPts val="520"/>
              </a:spcBef>
            </a:pPr>
            <a:r>
              <a:rPr sz="1100" i="1" spc="-25" dirty="0">
                <a:cs typeface="Arial"/>
              </a:rPr>
              <a:t>L</a:t>
            </a:r>
            <a:r>
              <a:rPr sz="1100" i="1" spc="-5" dirty="0">
                <a:cs typeface="Arial"/>
              </a:rPr>
              <a:t> </a:t>
            </a:r>
            <a:r>
              <a:rPr sz="1100" spc="165" dirty="0">
                <a:cs typeface="Cambria"/>
              </a:rPr>
              <a:t>←</a:t>
            </a:r>
            <a:r>
              <a:rPr sz="1100" spc="60" dirty="0">
                <a:cs typeface="Cambria"/>
              </a:rPr>
              <a:t> </a:t>
            </a:r>
            <a:r>
              <a:rPr sz="1100" i="1" spc="-10" dirty="0">
                <a:cs typeface="Arial"/>
              </a:rPr>
              <a:t>Y</a:t>
            </a:r>
            <a:r>
              <a:rPr sz="1100" i="1" spc="-120" dirty="0">
                <a:cs typeface="Arial"/>
              </a:rPr>
              <a:t> </a:t>
            </a:r>
            <a:r>
              <a:rPr sz="1200" i="1" spc="-15" baseline="27777" dirty="0">
                <a:cs typeface="Arial"/>
              </a:rPr>
              <a:t>x</a:t>
            </a:r>
            <a:endParaRPr sz="1200" baseline="27777">
              <a:cs typeface="Arial"/>
            </a:endParaRPr>
          </a:p>
        </p:txBody>
      </p:sp>
      <p:sp>
        <p:nvSpPr>
          <p:cNvPr id="8" name="object 8"/>
          <p:cNvSpPr txBox="1"/>
          <p:nvPr/>
        </p:nvSpPr>
        <p:spPr>
          <a:xfrm>
            <a:off x="2200808" y="1128482"/>
            <a:ext cx="198755" cy="135293"/>
          </a:xfrm>
          <a:prstGeom prst="rect">
            <a:avLst/>
          </a:prstGeom>
        </p:spPr>
        <p:txBody>
          <a:bodyPr vert="horz" wrap="square" lIns="0" tIns="12065" rIns="0" bIns="0" rtlCol="0">
            <a:spAutoFit/>
          </a:bodyPr>
          <a:lstStyle/>
          <a:p>
            <a:pPr marL="12700">
              <a:lnSpc>
                <a:spcPct val="100000"/>
              </a:lnSpc>
              <a:spcBef>
                <a:spcPts val="95"/>
              </a:spcBef>
            </a:pPr>
            <a:r>
              <a:rPr sz="800" i="1" spc="30" dirty="0">
                <a:cs typeface="Arial"/>
              </a:rPr>
              <a:t>A</a:t>
            </a:r>
            <a:r>
              <a:rPr sz="800" i="1" spc="-5" dirty="0">
                <a:cs typeface="Sitka Text"/>
              </a:rPr>
              <a:t>,</a:t>
            </a:r>
            <a:r>
              <a:rPr sz="800" i="1" spc="30" dirty="0">
                <a:cs typeface="Arial"/>
              </a:rPr>
              <a:t>X</a:t>
            </a:r>
            <a:endParaRPr sz="800">
              <a:cs typeface="Arial"/>
            </a:endParaRPr>
          </a:p>
        </p:txBody>
      </p:sp>
      <p:grpSp>
        <p:nvGrpSpPr>
          <p:cNvPr id="9" name="object 9"/>
          <p:cNvGrpSpPr/>
          <p:nvPr/>
        </p:nvGrpSpPr>
        <p:grpSpPr>
          <a:xfrm>
            <a:off x="2031822" y="1276143"/>
            <a:ext cx="548640" cy="66040"/>
            <a:chOff x="2031822" y="1276143"/>
            <a:chExt cx="548640" cy="66040"/>
          </a:xfrm>
        </p:grpSpPr>
        <p:sp>
          <p:nvSpPr>
            <p:cNvPr id="10" name="object 10"/>
            <p:cNvSpPr/>
            <p:nvPr/>
          </p:nvSpPr>
          <p:spPr>
            <a:xfrm>
              <a:off x="2031822" y="1309039"/>
              <a:ext cx="543560" cy="0"/>
            </a:xfrm>
            <a:custGeom>
              <a:avLst/>
              <a:gdLst/>
              <a:ahLst/>
              <a:cxnLst/>
              <a:rect l="l" t="t" r="r" b="b"/>
              <a:pathLst>
                <a:path w="543560">
                  <a:moveTo>
                    <a:pt x="0" y="0"/>
                  </a:moveTo>
                  <a:lnTo>
                    <a:pt x="543274" y="0"/>
                  </a:lnTo>
                </a:path>
              </a:pathLst>
            </a:custGeom>
            <a:ln w="5060">
              <a:solidFill>
                <a:srgbClr val="000000"/>
              </a:solidFill>
            </a:ln>
          </p:spPr>
          <p:txBody>
            <a:bodyPr wrap="square" lIns="0" tIns="0" rIns="0" bIns="0" rtlCol="0"/>
            <a:lstStyle/>
            <a:p>
              <a:endParaRPr/>
            </a:p>
          </p:txBody>
        </p:sp>
        <p:sp>
          <p:nvSpPr>
            <p:cNvPr id="11" name="object 11"/>
            <p:cNvSpPr/>
            <p:nvPr/>
          </p:nvSpPr>
          <p:spPr>
            <a:xfrm>
              <a:off x="2551309" y="1278673"/>
              <a:ext cx="26670" cy="60960"/>
            </a:xfrm>
            <a:custGeom>
              <a:avLst/>
              <a:gdLst/>
              <a:ahLst/>
              <a:cxnLst/>
              <a:rect l="l" t="t" r="r" b="b"/>
              <a:pathLst>
                <a:path w="26669"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pic>
        <p:nvPicPr>
          <p:cNvPr id="12" name="object 12"/>
          <p:cNvPicPr/>
          <p:nvPr/>
        </p:nvPicPr>
        <p:blipFill>
          <a:blip r:embed="rId2" cstate="print"/>
          <a:stretch>
            <a:fillRect/>
          </a:stretch>
        </p:blipFill>
        <p:spPr>
          <a:xfrm>
            <a:off x="288632" y="1144025"/>
            <a:ext cx="414917" cy="720004"/>
          </a:xfrm>
          <a:prstGeom prst="rect">
            <a:avLst/>
          </a:prstGeom>
        </p:spPr>
      </p:pic>
      <p:sp>
        <p:nvSpPr>
          <p:cNvPr id="13" name="object 13"/>
          <p:cNvSpPr txBox="1"/>
          <p:nvPr/>
        </p:nvSpPr>
        <p:spPr>
          <a:xfrm>
            <a:off x="2195385" y="1362581"/>
            <a:ext cx="203835" cy="135293"/>
          </a:xfrm>
          <a:prstGeom prst="rect">
            <a:avLst/>
          </a:prstGeom>
        </p:spPr>
        <p:txBody>
          <a:bodyPr vert="horz" wrap="square" lIns="0" tIns="12065" rIns="0" bIns="0" rtlCol="0">
            <a:spAutoFit/>
          </a:bodyPr>
          <a:lstStyle/>
          <a:p>
            <a:pPr marL="12700">
              <a:lnSpc>
                <a:spcPct val="100000"/>
              </a:lnSpc>
              <a:spcBef>
                <a:spcPts val="95"/>
              </a:spcBef>
            </a:pPr>
            <a:r>
              <a:rPr sz="800" i="1" spc="70" dirty="0">
                <a:cs typeface="Arial"/>
              </a:rPr>
              <a:t>B</a:t>
            </a:r>
            <a:r>
              <a:rPr sz="800" i="1" spc="-5" dirty="0">
                <a:cs typeface="Sitka Text"/>
              </a:rPr>
              <a:t>,</a:t>
            </a:r>
            <a:r>
              <a:rPr sz="800" i="1" spc="30" dirty="0">
                <a:cs typeface="Arial"/>
              </a:rPr>
              <a:t>Y</a:t>
            </a:r>
            <a:endParaRPr sz="800">
              <a:cs typeface="Arial"/>
            </a:endParaRPr>
          </a:p>
        </p:txBody>
      </p:sp>
      <p:grpSp>
        <p:nvGrpSpPr>
          <p:cNvPr id="14" name="object 14"/>
          <p:cNvGrpSpPr/>
          <p:nvPr/>
        </p:nvGrpSpPr>
        <p:grpSpPr>
          <a:xfrm>
            <a:off x="2031822" y="1510242"/>
            <a:ext cx="548640" cy="66040"/>
            <a:chOff x="2031822" y="1510242"/>
            <a:chExt cx="548640" cy="66040"/>
          </a:xfrm>
        </p:grpSpPr>
        <p:sp>
          <p:nvSpPr>
            <p:cNvPr id="15" name="object 15"/>
            <p:cNvSpPr/>
            <p:nvPr/>
          </p:nvSpPr>
          <p:spPr>
            <a:xfrm>
              <a:off x="2036883" y="1543138"/>
              <a:ext cx="543560" cy="0"/>
            </a:xfrm>
            <a:custGeom>
              <a:avLst/>
              <a:gdLst/>
              <a:ahLst/>
              <a:cxnLst/>
              <a:rect l="l" t="t" r="r" b="b"/>
              <a:pathLst>
                <a:path w="543560">
                  <a:moveTo>
                    <a:pt x="0" y="0"/>
                  </a:moveTo>
                  <a:lnTo>
                    <a:pt x="543274" y="0"/>
                  </a:lnTo>
                </a:path>
              </a:pathLst>
            </a:custGeom>
            <a:ln w="5060">
              <a:solidFill>
                <a:srgbClr val="000000"/>
              </a:solidFill>
            </a:ln>
          </p:spPr>
          <p:txBody>
            <a:bodyPr wrap="square" lIns="0" tIns="0" rIns="0" bIns="0" rtlCol="0"/>
            <a:lstStyle/>
            <a:p>
              <a:endParaRPr/>
            </a:p>
          </p:txBody>
        </p:sp>
        <p:sp>
          <p:nvSpPr>
            <p:cNvPr id="16" name="object 16"/>
            <p:cNvSpPr/>
            <p:nvPr/>
          </p:nvSpPr>
          <p:spPr>
            <a:xfrm>
              <a:off x="2034352" y="1512772"/>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7" name="object 17"/>
          <p:cNvSpPr txBox="1"/>
          <p:nvPr/>
        </p:nvSpPr>
        <p:spPr>
          <a:xfrm>
            <a:off x="2696413" y="1424799"/>
            <a:ext cx="1089660" cy="180819"/>
          </a:xfrm>
          <a:prstGeom prst="rect">
            <a:avLst/>
          </a:prstGeom>
        </p:spPr>
        <p:txBody>
          <a:bodyPr vert="horz" wrap="square" lIns="0" tIns="11430" rIns="0" bIns="0" rtlCol="0">
            <a:spAutoFit/>
          </a:bodyPr>
          <a:lstStyle/>
          <a:p>
            <a:pPr marL="38100">
              <a:lnSpc>
                <a:spcPct val="100000"/>
              </a:lnSpc>
              <a:spcBef>
                <a:spcPts val="90"/>
              </a:spcBef>
            </a:pPr>
            <a:r>
              <a:rPr sz="1100" i="1" spc="-50" dirty="0">
                <a:cs typeface="Arial"/>
              </a:rPr>
              <a:t>y</a:t>
            </a:r>
            <a:r>
              <a:rPr sz="1100" i="1" spc="40" dirty="0">
                <a:cs typeface="Arial"/>
              </a:rPr>
              <a:t> </a:t>
            </a:r>
            <a:r>
              <a:rPr sz="1100" spc="-225" dirty="0">
                <a:cs typeface="Cambria"/>
              </a:rPr>
              <a:t>←</a:t>
            </a:r>
            <a:r>
              <a:rPr sz="900" spc="-337" baseline="50925" dirty="0">
                <a:cs typeface="Microsoft Sans Serif"/>
              </a:rPr>
              <a:t>$</a:t>
            </a:r>
            <a:r>
              <a:rPr sz="900" spc="517" baseline="50925" dirty="0">
                <a:cs typeface="Microsoft Sans Serif"/>
              </a:rPr>
              <a:t> </a:t>
            </a:r>
            <a:r>
              <a:rPr sz="1100" spc="-15" dirty="0">
                <a:cs typeface="Palatino Linotype"/>
              </a:rPr>
              <a:t>Z</a:t>
            </a:r>
            <a:r>
              <a:rPr sz="1200" i="1" spc="-22" baseline="-10416" dirty="0">
                <a:cs typeface="Arial"/>
              </a:rPr>
              <a:t>m</a:t>
            </a:r>
            <a:r>
              <a:rPr sz="1100" spc="-15" dirty="0">
                <a:cs typeface="Tahoma"/>
              </a:rPr>
              <a:t>;</a:t>
            </a:r>
            <a:r>
              <a:rPr sz="1100" spc="5" dirty="0">
                <a:cs typeface="Tahoma"/>
              </a:rPr>
              <a:t> </a:t>
            </a:r>
            <a:r>
              <a:rPr sz="1100" i="1" spc="-10" dirty="0">
                <a:cs typeface="Arial"/>
              </a:rPr>
              <a:t>Y</a:t>
            </a:r>
            <a:r>
              <a:rPr sz="1100" i="1" spc="165" dirty="0">
                <a:cs typeface="Arial"/>
              </a:rPr>
              <a:t> </a:t>
            </a:r>
            <a:r>
              <a:rPr sz="1100" spc="165" dirty="0">
                <a:cs typeface="Cambria"/>
              </a:rPr>
              <a:t>←</a:t>
            </a:r>
            <a:r>
              <a:rPr sz="1100" spc="55" dirty="0">
                <a:cs typeface="Cambria"/>
              </a:rPr>
              <a:t> </a:t>
            </a:r>
            <a:r>
              <a:rPr sz="1100" i="1" spc="10" dirty="0">
                <a:cs typeface="Arial"/>
              </a:rPr>
              <a:t>g</a:t>
            </a:r>
            <a:r>
              <a:rPr sz="1200" i="1" spc="15" baseline="27777" dirty="0">
                <a:cs typeface="Arial"/>
              </a:rPr>
              <a:t>y</a:t>
            </a:r>
            <a:endParaRPr sz="1200" baseline="27777">
              <a:cs typeface="Arial"/>
            </a:endParaRPr>
          </a:p>
        </p:txBody>
      </p:sp>
      <p:pic>
        <p:nvPicPr>
          <p:cNvPr id="18" name="object 18"/>
          <p:cNvPicPr/>
          <p:nvPr/>
        </p:nvPicPr>
        <p:blipFill>
          <a:blip r:embed="rId3" cstate="print"/>
          <a:stretch>
            <a:fillRect/>
          </a:stretch>
        </p:blipFill>
        <p:spPr>
          <a:xfrm>
            <a:off x="3916654" y="1144025"/>
            <a:ext cx="402714" cy="720004"/>
          </a:xfrm>
          <a:prstGeom prst="rect">
            <a:avLst/>
          </a:prstGeom>
        </p:spPr>
      </p:pic>
      <p:sp>
        <p:nvSpPr>
          <p:cNvPr id="19" name="object 19"/>
          <p:cNvSpPr txBox="1"/>
          <p:nvPr/>
        </p:nvSpPr>
        <p:spPr>
          <a:xfrm>
            <a:off x="2696413" y="1596871"/>
            <a:ext cx="525145" cy="180819"/>
          </a:xfrm>
          <a:prstGeom prst="rect">
            <a:avLst/>
          </a:prstGeom>
        </p:spPr>
        <p:txBody>
          <a:bodyPr vert="horz" wrap="square" lIns="0" tIns="11430" rIns="0" bIns="0" rtlCol="0">
            <a:spAutoFit/>
          </a:bodyPr>
          <a:lstStyle/>
          <a:p>
            <a:pPr marL="38100">
              <a:lnSpc>
                <a:spcPct val="100000"/>
              </a:lnSpc>
              <a:spcBef>
                <a:spcPts val="90"/>
              </a:spcBef>
            </a:pPr>
            <a:r>
              <a:rPr sz="1100" i="1" spc="-25" dirty="0">
                <a:cs typeface="Arial"/>
              </a:rPr>
              <a:t>L</a:t>
            </a:r>
            <a:r>
              <a:rPr sz="1100" i="1" spc="-35" dirty="0">
                <a:cs typeface="Arial"/>
              </a:rPr>
              <a:t> </a:t>
            </a:r>
            <a:r>
              <a:rPr sz="1100" spc="165" dirty="0">
                <a:cs typeface="Cambria"/>
              </a:rPr>
              <a:t>←</a:t>
            </a:r>
            <a:r>
              <a:rPr sz="1100" spc="35" dirty="0">
                <a:cs typeface="Cambria"/>
              </a:rPr>
              <a:t> </a:t>
            </a:r>
            <a:r>
              <a:rPr sz="1100" i="1" spc="50" dirty="0">
                <a:cs typeface="Arial"/>
              </a:rPr>
              <a:t>X</a:t>
            </a:r>
            <a:r>
              <a:rPr sz="1200" i="1" spc="75" baseline="27777" dirty="0">
                <a:cs typeface="Arial"/>
              </a:rPr>
              <a:t>y</a:t>
            </a:r>
            <a:endParaRPr sz="1200" baseline="27777">
              <a:cs typeface="Arial"/>
            </a:endParaRPr>
          </a:p>
        </p:txBody>
      </p:sp>
      <p:sp>
        <p:nvSpPr>
          <p:cNvPr id="20" name="object 20"/>
          <p:cNvSpPr txBox="1"/>
          <p:nvPr/>
        </p:nvSpPr>
        <p:spPr>
          <a:xfrm>
            <a:off x="2180945" y="2026544"/>
            <a:ext cx="253365" cy="166071"/>
          </a:xfrm>
          <a:prstGeom prst="rect">
            <a:avLst/>
          </a:prstGeom>
        </p:spPr>
        <p:txBody>
          <a:bodyPr vert="horz" wrap="square" lIns="0" tIns="12065" rIns="0" bIns="0" rtlCol="0">
            <a:spAutoFit/>
          </a:bodyPr>
          <a:lstStyle/>
          <a:p>
            <a:pPr marL="12700">
              <a:lnSpc>
                <a:spcPct val="100000"/>
              </a:lnSpc>
              <a:spcBef>
                <a:spcPts val="95"/>
              </a:spcBef>
            </a:pPr>
            <a:r>
              <a:rPr sz="1000" spc="-10" dirty="0">
                <a:cs typeface="Sitka Banner"/>
              </a:rPr>
              <a:t>`˛</a:t>
            </a:r>
            <a:r>
              <a:rPr sz="1000" spc="-5" dirty="0">
                <a:cs typeface="Sitka Banner"/>
              </a:rPr>
              <a:t>¸x</a:t>
            </a:r>
            <a:endParaRPr sz="1000">
              <a:cs typeface="Sitka Banner"/>
            </a:endParaRPr>
          </a:p>
        </p:txBody>
      </p:sp>
      <p:sp>
        <p:nvSpPr>
          <p:cNvPr id="21" name="object 21"/>
          <p:cNvSpPr txBox="1"/>
          <p:nvPr/>
        </p:nvSpPr>
        <p:spPr>
          <a:xfrm>
            <a:off x="1279880" y="1934437"/>
            <a:ext cx="2031364" cy="180819"/>
          </a:xfrm>
          <a:prstGeom prst="rect">
            <a:avLst/>
          </a:prstGeom>
        </p:spPr>
        <p:txBody>
          <a:bodyPr vert="horz" wrap="square" lIns="0" tIns="11430" rIns="0" bIns="0" rtlCol="0">
            <a:spAutoFit/>
          </a:bodyPr>
          <a:lstStyle/>
          <a:p>
            <a:pPr marL="38100">
              <a:lnSpc>
                <a:spcPct val="100000"/>
              </a:lnSpc>
              <a:spcBef>
                <a:spcPts val="90"/>
              </a:spcBef>
            </a:pPr>
            <a:r>
              <a:rPr sz="1100" i="1" spc="-10" dirty="0">
                <a:cs typeface="Arial"/>
              </a:rPr>
              <a:t>Y</a:t>
            </a:r>
            <a:r>
              <a:rPr sz="1100" i="1" spc="-120" dirty="0">
                <a:cs typeface="Arial"/>
              </a:rPr>
              <a:t> </a:t>
            </a:r>
            <a:r>
              <a:rPr sz="1200" i="1" spc="-15" baseline="27777" dirty="0">
                <a:cs typeface="Arial"/>
              </a:rPr>
              <a:t>x</a:t>
            </a:r>
            <a:r>
              <a:rPr sz="1200" i="1" baseline="27777" dirty="0">
                <a:cs typeface="Arial"/>
              </a:rPr>
              <a:t> </a:t>
            </a:r>
            <a:r>
              <a:rPr sz="1200" i="1" spc="-22" baseline="27777" dirty="0">
                <a:cs typeface="Arial"/>
              </a:rPr>
              <a:t> </a:t>
            </a:r>
            <a:r>
              <a:rPr sz="1100" spc="45" dirty="0">
                <a:cs typeface="Tahoma"/>
              </a:rPr>
              <a:t>=</a:t>
            </a:r>
            <a:r>
              <a:rPr sz="1100" spc="-45" dirty="0">
                <a:cs typeface="Tahoma"/>
              </a:rPr>
              <a:t> </a:t>
            </a:r>
            <a:r>
              <a:rPr sz="1100" spc="-5" dirty="0">
                <a:cs typeface="Tahoma"/>
              </a:rPr>
              <a:t>(</a:t>
            </a:r>
            <a:r>
              <a:rPr sz="1100" i="1" spc="35" dirty="0">
                <a:cs typeface="Arial"/>
              </a:rPr>
              <a:t>g</a:t>
            </a:r>
            <a:r>
              <a:rPr sz="1200" i="1" spc="-15" baseline="27777" dirty="0">
                <a:cs typeface="Arial"/>
              </a:rPr>
              <a:t>y</a:t>
            </a:r>
            <a:r>
              <a:rPr sz="1200" i="1" spc="-135" baseline="27777" dirty="0">
                <a:cs typeface="Arial"/>
              </a:rPr>
              <a:t> </a:t>
            </a:r>
            <a:r>
              <a:rPr sz="1100" spc="-5" dirty="0">
                <a:cs typeface="Tahoma"/>
              </a:rPr>
              <a:t>)</a:t>
            </a:r>
            <a:r>
              <a:rPr sz="1200" i="1" spc="-15" baseline="27777" dirty="0">
                <a:cs typeface="Arial"/>
              </a:rPr>
              <a:t>x</a:t>
            </a:r>
            <a:r>
              <a:rPr sz="1200" i="1" baseline="27777" dirty="0">
                <a:cs typeface="Arial"/>
              </a:rPr>
              <a:t> </a:t>
            </a:r>
            <a:r>
              <a:rPr sz="1200" i="1" spc="-22" baseline="27777" dirty="0">
                <a:cs typeface="Arial"/>
              </a:rPr>
              <a:t> </a:t>
            </a:r>
            <a:r>
              <a:rPr sz="1100" spc="45" dirty="0">
                <a:cs typeface="Tahoma"/>
              </a:rPr>
              <a:t>=</a:t>
            </a:r>
            <a:r>
              <a:rPr sz="1100" spc="70" dirty="0">
                <a:cs typeface="Tahoma"/>
              </a:rPr>
              <a:t> </a:t>
            </a:r>
            <a:r>
              <a:rPr sz="1100" i="1" spc="-70" dirty="0">
                <a:cs typeface="Arial"/>
              </a:rPr>
              <a:t>g</a:t>
            </a:r>
            <a:r>
              <a:rPr sz="1100" i="1" spc="-200" dirty="0">
                <a:cs typeface="Arial"/>
              </a:rPr>
              <a:t> </a:t>
            </a:r>
            <a:r>
              <a:rPr sz="1200" i="1" spc="-22" baseline="31250" dirty="0">
                <a:cs typeface="Arial"/>
              </a:rPr>
              <a:t>x</a:t>
            </a:r>
            <a:r>
              <a:rPr sz="1200" i="1" spc="-15" baseline="31250" dirty="0">
                <a:cs typeface="Arial"/>
              </a:rPr>
              <a:t>y</a:t>
            </a:r>
            <a:r>
              <a:rPr sz="1200" i="1" baseline="31250" dirty="0">
                <a:cs typeface="Arial"/>
              </a:rPr>
              <a:t> </a:t>
            </a:r>
            <a:r>
              <a:rPr sz="1200" i="1" spc="157" baseline="31250" dirty="0">
                <a:cs typeface="Arial"/>
              </a:rPr>
              <a:t> </a:t>
            </a:r>
            <a:r>
              <a:rPr sz="1100" spc="45" dirty="0">
                <a:cs typeface="Tahoma"/>
              </a:rPr>
              <a:t>=</a:t>
            </a:r>
            <a:r>
              <a:rPr sz="1100" spc="-45" dirty="0">
                <a:cs typeface="Tahoma"/>
              </a:rPr>
              <a:t> </a:t>
            </a:r>
            <a:r>
              <a:rPr sz="1100" spc="-5" dirty="0">
                <a:cs typeface="Tahoma"/>
              </a:rPr>
              <a:t>(</a:t>
            </a:r>
            <a:r>
              <a:rPr sz="1100" i="1" spc="35" dirty="0">
                <a:cs typeface="Arial"/>
              </a:rPr>
              <a:t>g</a:t>
            </a:r>
            <a:r>
              <a:rPr sz="1200" i="1" spc="-15" baseline="27777" dirty="0">
                <a:cs typeface="Arial"/>
              </a:rPr>
              <a:t>x</a:t>
            </a:r>
            <a:r>
              <a:rPr sz="1200" i="1" spc="-142" baseline="27777" dirty="0">
                <a:cs typeface="Arial"/>
              </a:rPr>
              <a:t> </a:t>
            </a:r>
            <a:r>
              <a:rPr sz="1100" spc="-5" dirty="0">
                <a:cs typeface="Tahoma"/>
              </a:rPr>
              <a:t>)</a:t>
            </a:r>
            <a:r>
              <a:rPr sz="1200" i="1" spc="-15" baseline="27777" dirty="0">
                <a:cs typeface="Arial"/>
              </a:rPr>
              <a:t>y</a:t>
            </a:r>
            <a:r>
              <a:rPr sz="1200" i="1" baseline="27777" dirty="0">
                <a:cs typeface="Arial"/>
              </a:rPr>
              <a:t> </a:t>
            </a:r>
            <a:r>
              <a:rPr sz="1200" i="1" spc="-15" baseline="27777" dirty="0">
                <a:cs typeface="Arial"/>
              </a:rPr>
              <a:t> </a:t>
            </a:r>
            <a:r>
              <a:rPr sz="1100" spc="45" dirty="0">
                <a:cs typeface="Tahoma"/>
              </a:rPr>
              <a:t>=</a:t>
            </a:r>
            <a:r>
              <a:rPr sz="1100" spc="-45" dirty="0">
                <a:cs typeface="Tahoma"/>
              </a:rPr>
              <a:t> </a:t>
            </a:r>
            <a:r>
              <a:rPr sz="1100" i="1" spc="114" dirty="0">
                <a:cs typeface="Arial"/>
              </a:rPr>
              <a:t>X</a:t>
            </a:r>
            <a:r>
              <a:rPr sz="1200" i="1" spc="-15" baseline="27777" dirty="0">
                <a:cs typeface="Arial"/>
              </a:rPr>
              <a:t>y</a:t>
            </a:r>
            <a:endParaRPr sz="1200" baseline="27777">
              <a:cs typeface="Arial"/>
            </a:endParaRPr>
          </a:p>
        </p:txBody>
      </p:sp>
      <p:sp>
        <p:nvSpPr>
          <p:cNvPr id="22" name="object 22"/>
          <p:cNvSpPr txBox="1"/>
          <p:nvPr/>
        </p:nvSpPr>
        <p:spPr>
          <a:xfrm>
            <a:off x="74155" y="2175063"/>
            <a:ext cx="4177029" cy="786130"/>
          </a:xfrm>
          <a:prstGeom prst="rect">
            <a:avLst/>
          </a:prstGeom>
        </p:spPr>
        <p:txBody>
          <a:bodyPr vert="horz" wrap="square" lIns="0" tIns="18415" rIns="0" bIns="0" rtlCol="0">
            <a:spAutoFit/>
          </a:bodyPr>
          <a:lstStyle/>
          <a:p>
            <a:pPr marL="260350" algn="ctr">
              <a:lnSpc>
                <a:spcPct val="100000"/>
              </a:lnSpc>
              <a:spcBef>
                <a:spcPts val="145"/>
              </a:spcBef>
            </a:pPr>
            <a:r>
              <a:rPr sz="800" i="1" spc="-220" dirty="0">
                <a:cs typeface="Arial"/>
              </a:rPr>
              <a:t>L</a:t>
            </a:r>
            <a:endParaRPr sz="800" dirty="0">
              <a:cs typeface="Arial"/>
            </a:endParaRPr>
          </a:p>
          <a:p>
            <a:pPr marL="63500">
              <a:lnSpc>
                <a:spcPct val="100000"/>
              </a:lnSpc>
              <a:spcBef>
                <a:spcPts val="55"/>
              </a:spcBef>
            </a:pPr>
            <a:r>
              <a:rPr sz="1100" spc="-10" dirty="0">
                <a:cs typeface="Tahoma"/>
              </a:rPr>
              <a:t>This</a:t>
            </a:r>
            <a:r>
              <a:rPr sz="1100" spc="15" dirty="0">
                <a:cs typeface="Tahoma"/>
              </a:rPr>
              <a:t> </a:t>
            </a:r>
            <a:r>
              <a:rPr sz="1100" spc="-60" dirty="0">
                <a:cs typeface="Tahoma"/>
              </a:rPr>
              <a:t>enables</a:t>
            </a:r>
            <a:r>
              <a:rPr sz="1100" spc="15" dirty="0">
                <a:cs typeface="Tahoma"/>
              </a:rPr>
              <a:t> </a:t>
            </a:r>
            <a:r>
              <a:rPr sz="1100" i="1" spc="-10" dirty="0">
                <a:cs typeface="Arial"/>
              </a:rPr>
              <a:t>A</a:t>
            </a:r>
            <a:r>
              <a:rPr sz="1100" i="1" spc="60" dirty="0">
                <a:cs typeface="Arial"/>
              </a:rPr>
              <a:t> </a:t>
            </a:r>
            <a:r>
              <a:rPr sz="1100" spc="-55" dirty="0">
                <a:cs typeface="Tahoma"/>
              </a:rPr>
              <a:t>and</a:t>
            </a:r>
            <a:r>
              <a:rPr sz="1100" spc="15" dirty="0">
                <a:cs typeface="Tahoma"/>
              </a:rPr>
              <a:t> </a:t>
            </a:r>
            <a:r>
              <a:rPr sz="1100" i="1" spc="-10" dirty="0">
                <a:cs typeface="Arial"/>
              </a:rPr>
              <a:t>B</a:t>
            </a:r>
            <a:r>
              <a:rPr sz="1100" i="1" spc="120" dirty="0">
                <a:cs typeface="Arial"/>
              </a:rPr>
              <a:t> </a:t>
            </a:r>
            <a:r>
              <a:rPr sz="1100" spc="-15" dirty="0">
                <a:cs typeface="Tahoma"/>
              </a:rPr>
              <a:t>to</a:t>
            </a:r>
            <a:r>
              <a:rPr sz="1100" spc="20" dirty="0">
                <a:cs typeface="Tahoma"/>
              </a:rPr>
              <a:t> </a:t>
            </a:r>
            <a:r>
              <a:rPr sz="1100" spc="-70" dirty="0">
                <a:cs typeface="Tahoma"/>
              </a:rPr>
              <a:t>agree</a:t>
            </a:r>
            <a:r>
              <a:rPr sz="1100" spc="20" dirty="0">
                <a:cs typeface="Tahoma"/>
              </a:rPr>
              <a:t> </a:t>
            </a:r>
            <a:r>
              <a:rPr sz="1100" spc="-55" dirty="0">
                <a:cs typeface="Tahoma"/>
              </a:rPr>
              <a:t>on</a:t>
            </a:r>
            <a:r>
              <a:rPr sz="1100" spc="15" dirty="0">
                <a:cs typeface="Tahoma"/>
              </a:rPr>
              <a:t> </a:t>
            </a:r>
            <a:r>
              <a:rPr sz="1100" spc="-40" dirty="0">
                <a:cs typeface="Tahoma"/>
              </a:rPr>
              <a:t>the</a:t>
            </a:r>
            <a:r>
              <a:rPr sz="1100" spc="20" dirty="0">
                <a:cs typeface="Tahoma"/>
              </a:rPr>
              <a:t> </a:t>
            </a:r>
            <a:r>
              <a:rPr sz="1100" spc="-50" dirty="0">
                <a:cs typeface="Tahoma"/>
              </a:rPr>
              <a:t>common</a:t>
            </a:r>
            <a:r>
              <a:rPr sz="1100" spc="20" dirty="0">
                <a:cs typeface="Tahoma"/>
              </a:rPr>
              <a:t> </a:t>
            </a:r>
            <a:r>
              <a:rPr sz="1100" i="1" dirty="0">
                <a:cs typeface="Arial"/>
              </a:rPr>
              <a:t>k</a:t>
            </a:r>
            <a:r>
              <a:rPr sz="1100" dirty="0">
                <a:cs typeface="Tahoma"/>
              </a:rPr>
              <a:t>-bit</a:t>
            </a:r>
            <a:r>
              <a:rPr sz="1100" spc="15" dirty="0">
                <a:cs typeface="Tahoma"/>
              </a:rPr>
              <a:t> </a:t>
            </a:r>
            <a:r>
              <a:rPr sz="1100" spc="-65" dirty="0">
                <a:cs typeface="Tahoma"/>
              </a:rPr>
              <a:t>key</a:t>
            </a:r>
            <a:r>
              <a:rPr sz="1100" spc="20" dirty="0">
                <a:cs typeface="Tahoma"/>
              </a:rPr>
              <a:t> </a:t>
            </a:r>
            <a:r>
              <a:rPr sz="1100" i="1" spc="20" dirty="0">
                <a:cs typeface="Arial"/>
              </a:rPr>
              <a:t>K</a:t>
            </a:r>
            <a:r>
              <a:rPr sz="1100" i="1" spc="125" dirty="0">
                <a:cs typeface="Arial"/>
              </a:rPr>
              <a:t> </a:t>
            </a:r>
            <a:r>
              <a:rPr sz="1100" spc="45" dirty="0">
                <a:cs typeface="Tahoma"/>
              </a:rPr>
              <a:t>=</a:t>
            </a:r>
            <a:r>
              <a:rPr sz="1100" spc="-40" dirty="0">
                <a:cs typeface="Tahoma"/>
              </a:rPr>
              <a:t> </a:t>
            </a:r>
            <a:r>
              <a:rPr sz="1100" b="1" spc="10" dirty="0">
                <a:cs typeface="Arial"/>
              </a:rPr>
              <a:t>H</a:t>
            </a:r>
            <a:r>
              <a:rPr sz="1100" spc="10" dirty="0">
                <a:cs typeface="Tahoma"/>
              </a:rPr>
              <a:t>(</a:t>
            </a:r>
            <a:r>
              <a:rPr sz="1100" i="1" spc="10" dirty="0">
                <a:cs typeface="Arial"/>
              </a:rPr>
              <a:t>L</a:t>
            </a:r>
            <a:r>
              <a:rPr sz="1100" spc="10" dirty="0">
                <a:cs typeface="Tahoma"/>
              </a:rPr>
              <a:t>)</a:t>
            </a:r>
            <a:r>
              <a:rPr sz="1100" spc="-45" dirty="0">
                <a:cs typeface="Tahoma"/>
              </a:rPr>
              <a:t> </a:t>
            </a:r>
            <a:r>
              <a:rPr sz="1100" spc="45" dirty="0">
                <a:cs typeface="Tahoma"/>
              </a:rPr>
              <a:t>=</a:t>
            </a:r>
            <a:endParaRPr sz="1100" dirty="0">
              <a:cs typeface="Tahoma"/>
            </a:endParaRPr>
          </a:p>
          <a:p>
            <a:pPr marL="63500">
              <a:lnSpc>
                <a:spcPct val="100000"/>
              </a:lnSpc>
              <a:spcBef>
                <a:spcPts val="35"/>
              </a:spcBef>
            </a:pPr>
            <a:r>
              <a:rPr sz="1100" b="1" spc="70" dirty="0">
                <a:cs typeface="Arial"/>
              </a:rPr>
              <a:t>H</a:t>
            </a:r>
            <a:r>
              <a:rPr sz="1100" spc="-5" dirty="0">
                <a:cs typeface="Tahoma"/>
              </a:rPr>
              <a:t>(</a:t>
            </a:r>
            <a:r>
              <a:rPr sz="1100" i="1" spc="-70" dirty="0">
                <a:cs typeface="Arial"/>
              </a:rPr>
              <a:t>g</a:t>
            </a:r>
            <a:r>
              <a:rPr sz="1100" i="1" spc="-200" dirty="0">
                <a:cs typeface="Arial"/>
              </a:rPr>
              <a:t> </a:t>
            </a:r>
            <a:r>
              <a:rPr sz="1200" i="1" spc="-22" baseline="27777" dirty="0">
                <a:cs typeface="Arial"/>
              </a:rPr>
              <a:t>x</a:t>
            </a:r>
            <a:r>
              <a:rPr sz="1200" i="1" spc="-15" baseline="27777" dirty="0">
                <a:cs typeface="Arial"/>
              </a:rPr>
              <a:t>y</a:t>
            </a:r>
            <a:r>
              <a:rPr sz="1200" i="1" spc="-135" baseline="27777" dirty="0">
                <a:cs typeface="Arial"/>
              </a:rPr>
              <a:t> </a:t>
            </a:r>
            <a:r>
              <a:rPr sz="1100" spc="-5" dirty="0">
                <a:cs typeface="Tahoma"/>
              </a:rPr>
              <a:t>)</a:t>
            </a:r>
            <a:r>
              <a:rPr sz="1100" spc="-30" dirty="0">
                <a:cs typeface="Tahoma"/>
              </a:rPr>
              <a:t>.</a:t>
            </a:r>
            <a:endParaRPr sz="1100" dirty="0">
              <a:cs typeface="Tahoma"/>
            </a:endParaRPr>
          </a:p>
          <a:p>
            <a:pPr marL="63500">
              <a:lnSpc>
                <a:spcPct val="100000"/>
              </a:lnSpc>
              <a:spcBef>
                <a:spcPts val="930"/>
              </a:spcBef>
            </a:pPr>
            <a:r>
              <a:rPr sz="1100" spc="-35" dirty="0">
                <a:cs typeface="Tahoma"/>
              </a:rPr>
              <a:t>So</a:t>
            </a:r>
            <a:r>
              <a:rPr sz="1100" spc="15" dirty="0">
                <a:cs typeface="Tahoma"/>
              </a:rPr>
              <a:t> </a:t>
            </a:r>
            <a:r>
              <a:rPr sz="1100" spc="-35" dirty="0">
                <a:cs typeface="Tahoma"/>
              </a:rPr>
              <a:t>is</a:t>
            </a:r>
            <a:r>
              <a:rPr sz="1100" spc="20" dirty="0">
                <a:cs typeface="Tahoma"/>
              </a:rPr>
              <a:t> </a:t>
            </a:r>
            <a:r>
              <a:rPr sz="1100" spc="-25" dirty="0">
                <a:cs typeface="Tahoma"/>
              </a:rPr>
              <a:t>this</a:t>
            </a:r>
            <a:r>
              <a:rPr sz="1100" spc="20" dirty="0">
                <a:cs typeface="Tahoma"/>
              </a:rPr>
              <a:t> </a:t>
            </a:r>
            <a:r>
              <a:rPr sz="1100" spc="-55" dirty="0">
                <a:cs typeface="Tahoma"/>
              </a:rPr>
              <a:t>a</a:t>
            </a:r>
            <a:r>
              <a:rPr sz="1100" spc="15" dirty="0">
                <a:cs typeface="Tahoma"/>
              </a:rPr>
              <a:t> </a:t>
            </a:r>
            <a:r>
              <a:rPr sz="1100" spc="-40" dirty="0">
                <a:cs typeface="Tahoma"/>
              </a:rPr>
              <a:t>suitable</a:t>
            </a:r>
            <a:r>
              <a:rPr sz="1100" spc="20" dirty="0">
                <a:cs typeface="Tahoma"/>
              </a:rPr>
              <a:t> </a:t>
            </a:r>
            <a:r>
              <a:rPr sz="1100" spc="-60" dirty="0">
                <a:cs typeface="Tahoma"/>
              </a:rPr>
              <a:t>session</a:t>
            </a:r>
            <a:r>
              <a:rPr sz="1100" spc="20" dirty="0">
                <a:cs typeface="Tahoma"/>
              </a:rPr>
              <a:t> </a:t>
            </a:r>
            <a:r>
              <a:rPr sz="1100" spc="-65" dirty="0">
                <a:cs typeface="Tahoma"/>
              </a:rPr>
              <a:t>key</a:t>
            </a:r>
            <a:r>
              <a:rPr sz="1100" spc="20" dirty="0">
                <a:cs typeface="Tahoma"/>
              </a:rPr>
              <a:t> </a:t>
            </a:r>
            <a:r>
              <a:rPr sz="1100" spc="-60" dirty="0">
                <a:cs typeface="Tahoma"/>
              </a:rPr>
              <a:t>exchange</a:t>
            </a:r>
            <a:r>
              <a:rPr sz="1100" spc="20" dirty="0">
                <a:cs typeface="Tahoma"/>
              </a:rPr>
              <a:t> </a:t>
            </a:r>
            <a:r>
              <a:rPr sz="1100" spc="-30" dirty="0">
                <a:cs typeface="Tahoma"/>
              </a:rPr>
              <a:t>protocol?</a:t>
            </a:r>
            <a:r>
              <a:rPr sz="1100" spc="145" dirty="0">
                <a:cs typeface="Tahoma"/>
              </a:rPr>
              <a:t> </a:t>
            </a:r>
            <a:r>
              <a:rPr sz="1100" spc="-20" dirty="0">
                <a:cs typeface="Tahoma"/>
              </a:rPr>
              <a:t>Are</a:t>
            </a:r>
            <a:r>
              <a:rPr sz="1100" spc="15" dirty="0">
                <a:cs typeface="Tahoma"/>
              </a:rPr>
              <a:t> </a:t>
            </a:r>
            <a:r>
              <a:rPr sz="1100" spc="-100" dirty="0">
                <a:cs typeface="Tahoma"/>
              </a:rPr>
              <a:t>we</a:t>
            </a:r>
            <a:r>
              <a:rPr sz="1100" spc="25" dirty="0">
                <a:cs typeface="Tahoma"/>
              </a:rPr>
              <a:t> </a:t>
            </a:r>
            <a:r>
              <a:rPr sz="1100" spc="-55" dirty="0">
                <a:cs typeface="Tahoma"/>
              </a:rPr>
              <a:t>done?</a:t>
            </a:r>
            <a:endParaRPr sz="1100" dirty="0">
              <a:cs typeface="Tahoma"/>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695" y="58150"/>
            <a:ext cx="3693160" cy="232756"/>
          </a:xfrm>
          <a:prstGeom prst="rect">
            <a:avLst/>
          </a:prstGeom>
        </p:spPr>
        <p:txBody>
          <a:bodyPr vert="horz" wrap="square" lIns="0" tIns="17145" rIns="0" bIns="0" rtlCol="0">
            <a:spAutoFit/>
          </a:bodyPr>
          <a:lstStyle/>
          <a:p>
            <a:pPr marL="12700">
              <a:lnSpc>
                <a:spcPct val="100000"/>
              </a:lnSpc>
              <a:spcBef>
                <a:spcPts val="135"/>
              </a:spcBef>
            </a:pPr>
            <a:r>
              <a:rPr spc="45" dirty="0">
                <a:latin typeface="+mn-lt"/>
              </a:rPr>
              <a:t>DH</a:t>
            </a:r>
            <a:r>
              <a:rPr spc="25" dirty="0">
                <a:latin typeface="+mn-lt"/>
              </a:rPr>
              <a:t> </a:t>
            </a:r>
            <a:r>
              <a:rPr spc="-10" dirty="0">
                <a:latin typeface="+mn-lt"/>
              </a:rPr>
              <a:t>Key</a:t>
            </a:r>
            <a:r>
              <a:rPr spc="30" dirty="0">
                <a:latin typeface="+mn-lt"/>
              </a:rPr>
              <a:t> </a:t>
            </a:r>
            <a:r>
              <a:rPr spc="-50" dirty="0">
                <a:latin typeface="+mn-lt"/>
              </a:rPr>
              <a:t>Exchange</a:t>
            </a:r>
            <a:r>
              <a:rPr spc="25" dirty="0">
                <a:latin typeface="+mn-lt"/>
              </a:rPr>
              <a:t> </a:t>
            </a:r>
            <a:r>
              <a:rPr spc="-40" dirty="0">
                <a:latin typeface="+mn-lt"/>
              </a:rPr>
              <a:t>is</a:t>
            </a:r>
            <a:r>
              <a:rPr spc="30" dirty="0">
                <a:latin typeface="+mn-lt"/>
              </a:rPr>
              <a:t> </a:t>
            </a:r>
            <a:r>
              <a:rPr spc="-75" dirty="0">
                <a:latin typeface="+mn-lt"/>
              </a:rPr>
              <a:t>secure</a:t>
            </a:r>
            <a:r>
              <a:rPr spc="25" dirty="0">
                <a:latin typeface="+mn-lt"/>
              </a:rPr>
              <a:t> </a:t>
            </a:r>
            <a:r>
              <a:rPr spc="-65" dirty="0">
                <a:latin typeface="+mn-lt"/>
              </a:rPr>
              <a:t>under</a:t>
            </a:r>
            <a:r>
              <a:rPr spc="30" dirty="0">
                <a:latin typeface="+mn-lt"/>
              </a:rPr>
              <a:t> </a:t>
            </a:r>
            <a:r>
              <a:rPr spc="-50" dirty="0">
                <a:latin typeface="+mn-lt"/>
              </a:rPr>
              <a:t>Passive</a:t>
            </a:r>
            <a:r>
              <a:rPr spc="25" dirty="0">
                <a:latin typeface="+mn-lt"/>
              </a:rPr>
              <a:t> </a:t>
            </a:r>
            <a:r>
              <a:rPr dirty="0">
                <a:latin typeface="+mn-lt"/>
              </a:rPr>
              <a:t>Attack</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437210" y="956600"/>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A</a:t>
            </a:r>
            <a:endParaRPr sz="1100">
              <a:cs typeface="Arial"/>
            </a:endParaRPr>
          </a:p>
        </p:txBody>
      </p:sp>
      <p:sp>
        <p:nvSpPr>
          <p:cNvPr id="5" name="object 5"/>
          <p:cNvSpPr txBox="1"/>
          <p:nvPr/>
        </p:nvSpPr>
        <p:spPr>
          <a:xfrm>
            <a:off x="4055147" y="956600"/>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B</a:t>
            </a:r>
            <a:endParaRPr sz="1100">
              <a:cs typeface="Arial"/>
            </a:endParaRPr>
          </a:p>
        </p:txBody>
      </p:sp>
      <p:sp>
        <p:nvSpPr>
          <p:cNvPr id="6" name="object 6"/>
          <p:cNvSpPr txBox="1"/>
          <p:nvPr/>
        </p:nvSpPr>
        <p:spPr>
          <a:xfrm>
            <a:off x="2200808" y="1128482"/>
            <a:ext cx="198755" cy="135293"/>
          </a:xfrm>
          <a:prstGeom prst="rect">
            <a:avLst/>
          </a:prstGeom>
        </p:spPr>
        <p:txBody>
          <a:bodyPr vert="horz" wrap="square" lIns="0" tIns="12065" rIns="0" bIns="0" rtlCol="0">
            <a:spAutoFit/>
          </a:bodyPr>
          <a:lstStyle/>
          <a:p>
            <a:pPr marL="12700">
              <a:lnSpc>
                <a:spcPct val="100000"/>
              </a:lnSpc>
              <a:spcBef>
                <a:spcPts val="95"/>
              </a:spcBef>
            </a:pPr>
            <a:r>
              <a:rPr sz="800" i="1" spc="30" dirty="0">
                <a:cs typeface="Arial"/>
              </a:rPr>
              <a:t>A</a:t>
            </a:r>
            <a:r>
              <a:rPr sz="800" i="1" spc="-5" dirty="0">
                <a:cs typeface="Sitka Text"/>
              </a:rPr>
              <a:t>,</a:t>
            </a:r>
            <a:r>
              <a:rPr sz="800" i="1" spc="30" dirty="0">
                <a:cs typeface="Arial"/>
              </a:rPr>
              <a:t>X</a:t>
            </a:r>
            <a:endParaRPr sz="800">
              <a:cs typeface="Arial"/>
            </a:endParaRPr>
          </a:p>
        </p:txBody>
      </p:sp>
      <p:grpSp>
        <p:nvGrpSpPr>
          <p:cNvPr id="7" name="object 7"/>
          <p:cNvGrpSpPr/>
          <p:nvPr/>
        </p:nvGrpSpPr>
        <p:grpSpPr>
          <a:xfrm>
            <a:off x="2031822" y="1276143"/>
            <a:ext cx="548640" cy="66040"/>
            <a:chOff x="2031822" y="1276143"/>
            <a:chExt cx="548640" cy="66040"/>
          </a:xfrm>
        </p:grpSpPr>
        <p:sp>
          <p:nvSpPr>
            <p:cNvPr id="8" name="object 8"/>
            <p:cNvSpPr/>
            <p:nvPr/>
          </p:nvSpPr>
          <p:spPr>
            <a:xfrm>
              <a:off x="2031822" y="1309039"/>
              <a:ext cx="543560" cy="0"/>
            </a:xfrm>
            <a:custGeom>
              <a:avLst/>
              <a:gdLst/>
              <a:ahLst/>
              <a:cxnLst/>
              <a:rect l="l" t="t" r="r" b="b"/>
              <a:pathLst>
                <a:path w="543560">
                  <a:moveTo>
                    <a:pt x="0" y="0"/>
                  </a:moveTo>
                  <a:lnTo>
                    <a:pt x="543274" y="0"/>
                  </a:lnTo>
                </a:path>
              </a:pathLst>
            </a:custGeom>
            <a:ln w="5060">
              <a:solidFill>
                <a:srgbClr val="000000"/>
              </a:solidFill>
            </a:ln>
          </p:spPr>
          <p:txBody>
            <a:bodyPr wrap="square" lIns="0" tIns="0" rIns="0" bIns="0" rtlCol="0"/>
            <a:lstStyle/>
            <a:p>
              <a:endParaRPr/>
            </a:p>
          </p:txBody>
        </p:sp>
        <p:sp>
          <p:nvSpPr>
            <p:cNvPr id="9" name="object 9"/>
            <p:cNvSpPr/>
            <p:nvPr/>
          </p:nvSpPr>
          <p:spPr>
            <a:xfrm>
              <a:off x="2551309" y="1278673"/>
              <a:ext cx="26670" cy="60960"/>
            </a:xfrm>
            <a:custGeom>
              <a:avLst/>
              <a:gdLst/>
              <a:ahLst/>
              <a:cxnLst/>
              <a:rect l="l" t="t" r="r" b="b"/>
              <a:pathLst>
                <a:path w="26669"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pic>
        <p:nvPicPr>
          <p:cNvPr id="10" name="object 10"/>
          <p:cNvPicPr/>
          <p:nvPr/>
        </p:nvPicPr>
        <p:blipFill>
          <a:blip r:embed="rId2" cstate="print"/>
          <a:stretch>
            <a:fillRect/>
          </a:stretch>
        </p:blipFill>
        <p:spPr>
          <a:xfrm>
            <a:off x="288632" y="1144025"/>
            <a:ext cx="414917" cy="720004"/>
          </a:xfrm>
          <a:prstGeom prst="rect">
            <a:avLst/>
          </a:prstGeom>
        </p:spPr>
      </p:pic>
      <p:sp>
        <p:nvSpPr>
          <p:cNvPr id="11" name="object 11"/>
          <p:cNvSpPr txBox="1"/>
          <p:nvPr/>
        </p:nvSpPr>
        <p:spPr>
          <a:xfrm>
            <a:off x="817283" y="1122855"/>
            <a:ext cx="1082040" cy="494030"/>
          </a:xfrm>
          <a:prstGeom prst="rect">
            <a:avLst/>
          </a:prstGeom>
        </p:spPr>
        <p:txBody>
          <a:bodyPr vert="horz" wrap="square" lIns="0" tIns="79375" rIns="0" bIns="0" rtlCol="0">
            <a:spAutoFit/>
          </a:bodyPr>
          <a:lstStyle/>
          <a:p>
            <a:pPr marL="38100">
              <a:lnSpc>
                <a:spcPct val="100000"/>
              </a:lnSpc>
              <a:spcBef>
                <a:spcPts val="625"/>
              </a:spcBef>
            </a:pPr>
            <a:r>
              <a:rPr sz="1100" i="1" spc="-50" dirty="0">
                <a:cs typeface="Arial"/>
              </a:rPr>
              <a:t>x</a:t>
            </a:r>
            <a:r>
              <a:rPr sz="1100" i="1" spc="35" dirty="0">
                <a:cs typeface="Arial"/>
              </a:rPr>
              <a:t> </a:t>
            </a:r>
            <a:r>
              <a:rPr sz="1100" spc="-225" dirty="0">
                <a:cs typeface="Cambria"/>
              </a:rPr>
              <a:t>←</a:t>
            </a:r>
            <a:r>
              <a:rPr sz="900" spc="-337" baseline="50925" dirty="0">
                <a:cs typeface="Microsoft Sans Serif"/>
              </a:rPr>
              <a:t>$</a:t>
            </a:r>
            <a:r>
              <a:rPr sz="900" spc="517" baseline="50925" dirty="0">
                <a:cs typeface="Microsoft Sans Serif"/>
              </a:rPr>
              <a:t> </a:t>
            </a:r>
            <a:r>
              <a:rPr sz="1100" spc="-15" dirty="0">
                <a:cs typeface="Palatino Linotype"/>
              </a:rPr>
              <a:t>Z</a:t>
            </a:r>
            <a:r>
              <a:rPr sz="1200" i="1" spc="-22" baseline="-10416" dirty="0">
                <a:cs typeface="Arial"/>
              </a:rPr>
              <a:t>m</a:t>
            </a:r>
            <a:r>
              <a:rPr sz="1100" spc="-15" dirty="0">
                <a:cs typeface="Tahoma"/>
              </a:rPr>
              <a:t>;</a:t>
            </a:r>
            <a:r>
              <a:rPr sz="1100" dirty="0">
                <a:cs typeface="Tahoma"/>
              </a:rPr>
              <a:t> </a:t>
            </a:r>
            <a:r>
              <a:rPr sz="1100" i="1" spc="-10" dirty="0">
                <a:cs typeface="Arial"/>
              </a:rPr>
              <a:t>X</a:t>
            </a:r>
            <a:r>
              <a:rPr sz="1100" i="1" spc="114" dirty="0">
                <a:cs typeface="Arial"/>
              </a:rPr>
              <a:t> </a:t>
            </a:r>
            <a:r>
              <a:rPr sz="1100" spc="165" dirty="0">
                <a:cs typeface="Cambria"/>
              </a:rPr>
              <a:t>←</a:t>
            </a:r>
            <a:r>
              <a:rPr sz="1100" spc="50" dirty="0">
                <a:cs typeface="Cambria"/>
              </a:rPr>
              <a:t> </a:t>
            </a:r>
            <a:r>
              <a:rPr sz="1100" i="1" spc="10" dirty="0">
                <a:cs typeface="Arial"/>
              </a:rPr>
              <a:t>g</a:t>
            </a:r>
            <a:r>
              <a:rPr sz="1200" i="1" spc="15" baseline="27777" dirty="0">
                <a:cs typeface="Arial"/>
              </a:rPr>
              <a:t>x</a:t>
            </a:r>
            <a:endParaRPr sz="1200" baseline="27777">
              <a:cs typeface="Arial"/>
            </a:endParaRPr>
          </a:p>
          <a:p>
            <a:pPr marL="586740">
              <a:lnSpc>
                <a:spcPct val="100000"/>
              </a:lnSpc>
              <a:spcBef>
                <a:spcPts val="520"/>
              </a:spcBef>
            </a:pPr>
            <a:r>
              <a:rPr sz="1100" i="1" spc="-25" dirty="0">
                <a:cs typeface="Arial"/>
              </a:rPr>
              <a:t>L</a:t>
            </a:r>
            <a:r>
              <a:rPr sz="1100" i="1" spc="-5" dirty="0">
                <a:cs typeface="Arial"/>
              </a:rPr>
              <a:t> </a:t>
            </a:r>
            <a:r>
              <a:rPr sz="1100" spc="165" dirty="0">
                <a:cs typeface="Cambria"/>
              </a:rPr>
              <a:t>←</a:t>
            </a:r>
            <a:r>
              <a:rPr sz="1100" spc="60" dirty="0">
                <a:cs typeface="Cambria"/>
              </a:rPr>
              <a:t> </a:t>
            </a:r>
            <a:r>
              <a:rPr sz="1100" i="1" spc="-10" dirty="0">
                <a:cs typeface="Arial"/>
              </a:rPr>
              <a:t>Y</a:t>
            </a:r>
            <a:r>
              <a:rPr sz="1100" i="1" spc="-120" dirty="0">
                <a:cs typeface="Arial"/>
              </a:rPr>
              <a:t> </a:t>
            </a:r>
            <a:r>
              <a:rPr sz="1200" i="1" spc="-15" baseline="27777" dirty="0">
                <a:cs typeface="Arial"/>
              </a:rPr>
              <a:t>x</a:t>
            </a:r>
            <a:endParaRPr sz="1200" baseline="27777">
              <a:cs typeface="Arial"/>
            </a:endParaRPr>
          </a:p>
        </p:txBody>
      </p:sp>
      <p:sp>
        <p:nvSpPr>
          <p:cNvPr id="12" name="object 12"/>
          <p:cNvSpPr txBox="1"/>
          <p:nvPr/>
        </p:nvSpPr>
        <p:spPr>
          <a:xfrm>
            <a:off x="2195385" y="1362581"/>
            <a:ext cx="203835" cy="135293"/>
          </a:xfrm>
          <a:prstGeom prst="rect">
            <a:avLst/>
          </a:prstGeom>
        </p:spPr>
        <p:txBody>
          <a:bodyPr vert="horz" wrap="square" lIns="0" tIns="12065" rIns="0" bIns="0" rtlCol="0">
            <a:spAutoFit/>
          </a:bodyPr>
          <a:lstStyle/>
          <a:p>
            <a:pPr marL="12700">
              <a:lnSpc>
                <a:spcPct val="100000"/>
              </a:lnSpc>
              <a:spcBef>
                <a:spcPts val="95"/>
              </a:spcBef>
            </a:pPr>
            <a:r>
              <a:rPr sz="800" i="1" spc="70" dirty="0">
                <a:cs typeface="Arial"/>
              </a:rPr>
              <a:t>B</a:t>
            </a:r>
            <a:r>
              <a:rPr sz="800" i="1" spc="-5" dirty="0">
                <a:cs typeface="Sitka Text"/>
              </a:rPr>
              <a:t>,</a:t>
            </a:r>
            <a:r>
              <a:rPr sz="800" i="1" spc="30" dirty="0">
                <a:cs typeface="Arial"/>
              </a:rPr>
              <a:t>Y</a:t>
            </a:r>
            <a:endParaRPr sz="800">
              <a:cs typeface="Arial"/>
            </a:endParaRPr>
          </a:p>
        </p:txBody>
      </p:sp>
      <p:grpSp>
        <p:nvGrpSpPr>
          <p:cNvPr id="13" name="object 13"/>
          <p:cNvGrpSpPr/>
          <p:nvPr/>
        </p:nvGrpSpPr>
        <p:grpSpPr>
          <a:xfrm>
            <a:off x="2031822" y="1510242"/>
            <a:ext cx="548640" cy="66040"/>
            <a:chOff x="2031822" y="1510242"/>
            <a:chExt cx="548640" cy="66040"/>
          </a:xfrm>
        </p:grpSpPr>
        <p:sp>
          <p:nvSpPr>
            <p:cNvPr id="14" name="object 14"/>
            <p:cNvSpPr/>
            <p:nvPr/>
          </p:nvSpPr>
          <p:spPr>
            <a:xfrm>
              <a:off x="2036883" y="1543138"/>
              <a:ext cx="543560" cy="0"/>
            </a:xfrm>
            <a:custGeom>
              <a:avLst/>
              <a:gdLst/>
              <a:ahLst/>
              <a:cxnLst/>
              <a:rect l="l" t="t" r="r" b="b"/>
              <a:pathLst>
                <a:path w="543560">
                  <a:moveTo>
                    <a:pt x="0" y="0"/>
                  </a:moveTo>
                  <a:lnTo>
                    <a:pt x="543274" y="0"/>
                  </a:lnTo>
                </a:path>
              </a:pathLst>
            </a:custGeom>
            <a:ln w="5060">
              <a:solidFill>
                <a:srgbClr val="000000"/>
              </a:solidFill>
            </a:ln>
          </p:spPr>
          <p:txBody>
            <a:bodyPr wrap="square" lIns="0" tIns="0" rIns="0" bIns="0" rtlCol="0"/>
            <a:lstStyle/>
            <a:p>
              <a:endParaRPr/>
            </a:p>
          </p:txBody>
        </p:sp>
        <p:sp>
          <p:nvSpPr>
            <p:cNvPr id="15" name="object 15"/>
            <p:cNvSpPr/>
            <p:nvPr/>
          </p:nvSpPr>
          <p:spPr>
            <a:xfrm>
              <a:off x="2034352" y="1512772"/>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6" name="object 16"/>
          <p:cNvSpPr txBox="1"/>
          <p:nvPr/>
        </p:nvSpPr>
        <p:spPr>
          <a:xfrm>
            <a:off x="2696413" y="1424799"/>
            <a:ext cx="1089660" cy="180819"/>
          </a:xfrm>
          <a:prstGeom prst="rect">
            <a:avLst/>
          </a:prstGeom>
        </p:spPr>
        <p:txBody>
          <a:bodyPr vert="horz" wrap="square" lIns="0" tIns="11430" rIns="0" bIns="0" rtlCol="0">
            <a:spAutoFit/>
          </a:bodyPr>
          <a:lstStyle/>
          <a:p>
            <a:pPr marL="38100">
              <a:lnSpc>
                <a:spcPct val="100000"/>
              </a:lnSpc>
              <a:spcBef>
                <a:spcPts val="90"/>
              </a:spcBef>
            </a:pPr>
            <a:r>
              <a:rPr sz="1100" i="1" spc="-50" dirty="0">
                <a:cs typeface="Arial"/>
              </a:rPr>
              <a:t>y</a:t>
            </a:r>
            <a:r>
              <a:rPr sz="1100" i="1" spc="40" dirty="0">
                <a:cs typeface="Arial"/>
              </a:rPr>
              <a:t> </a:t>
            </a:r>
            <a:r>
              <a:rPr sz="1100" spc="-225" dirty="0">
                <a:cs typeface="Cambria"/>
              </a:rPr>
              <a:t>←</a:t>
            </a:r>
            <a:r>
              <a:rPr sz="900" spc="-337" baseline="50925" dirty="0">
                <a:cs typeface="Microsoft Sans Serif"/>
              </a:rPr>
              <a:t>$</a:t>
            </a:r>
            <a:r>
              <a:rPr sz="900" spc="517" baseline="50925" dirty="0">
                <a:cs typeface="Microsoft Sans Serif"/>
              </a:rPr>
              <a:t> </a:t>
            </a:r>
            <a:r>
              <a:rPr sz="1100" spc="-15" dirty="0">
                <a:cs typeface="Palatino Linotype"/>
              </a:rPr>
              <a:t>Z</a:t>
            </a:r>
            <a:r>
              <a:rPr sz="1200" i="1" spc="-22" baseline="-10416" dirty="0">
                <a:cs typeface="Arial"/>
              </a:rPr>
              <a:t>m</a:t>
            </a:r>
            <a:r>
              <a:rPr sz="1100" spc="-15" dirty="0">
                <a:cs typeface="Tahoma"/>
              </a:rPr>
              <a:t>;</a:t>
            </a:r>
            <a:r>
              <a:rPr sz="1100" spc="5" dirty="0">
                <a:cs typeface="Tahoma"/>
              </a:rPr>
              <a:t> </a:t>
            </a:r>
            <a:r>
              <a:rPr sz="1100" i="1" spc="-10" dirty="0">
                <a:cs typeface="Arial"/>
              </a:rPr>
              <a:t>Y</a:t>
            </a:r>
            <a:r>
              <a:rPr sz="1100" i="1" spc="165" dirty="0">
                <a:cs typeface="Arial"/>
              </a:rPr>
              <a:t> </a:t>
            </a:r>
            <a:r>
              <a:rPr sz="1100" spc="165" dirty="0">
                <a:cs typeface="Cambria"/>
              </a:rPr>
              <a:t>←</a:t>
            </a:r>
            <a:r>
              <a:rPr sz="1100" spc="55" dirty="0">
                <a:cs typeface="Cambria"/>
              </a:rPr>
              <a:t> </a:t>
            </a:r>
            <a:r>
              <a:rPr sz="1100" i="1" spc="10" dirty="0">
                <a:cs typeface="Arial"/>
              </a:rPr>
              <a:t>g</a:t>
            </a:r>
            <a:r>
              <a:rPr sz="1200" i="1" spc="15" baseline="27777" dirty="0">
                <a:cs typeface="Arial"/>
              </a:rPr>
              <a:t>y</a:t>
            </a:r>
            <a:endParaRPr sz="1200" baseline="27777">
              <a:cs typeface="Arial"/>
            </a:endParaRPr>
          </a:p>
        </p:txBody>
      </p:sp>
      <p:pic>
        <p:nvPicPr>
          <p:cNvPr id="17" name="object 17"/>
          <p:cNvPicPr/>
          <p:nvPr/>
        </p:nvPicPr>
        <p:blipFill>
          <a:blip r:embed="rId3" cstate="print"/>
          <a:stretch>
            <a:fillRect/>
          </a:stretch>
        </p:blipFill>
        <p:spPr>
          <a:xfrm>
            <a:off x="3916654" y="1144025"/>
            <a:ext cx="402714" cy="720004"/>
          </a:xfrm>
          <a:prstGeom prst="rect">
            <a:avLst/>
          </a:prstGeom>
        </p:spPr>
      </p:pic>
      <p:sp>
        <p:nvSpPr>
          <p:cNvPr id="18" name="object 18"/>
          <p:cNvSpPr txBox="1"/>
          <p:nvPr/>
        </p:nvSpPr>
        <p:spPr>
          <a:xfrm>
            <a:off x="86855" y="1596871"/>
            <a:ext cx="4272280" cy="911860"/>
          </a:xfrm>
          <a:prstGeom prst="rect">
            <a:avLst/>
          </a:prstGeom>
        </p:spPr>
        <p:txBody>
          <a:bodyPr vert="horz" wrap="square" lIns="0" tIns="11430" rIns="0" bIns="0" rtlCol="0">
            <a:spAutoFit/>
          </a:bodyPr>
          <a:lstStyle/>
          <a:p>
            <a:pPr marL="2647315">
              <a:lnSpc>
                <a:spcPct val="100000"/>
              </a:lnSpc>
              <a:spcBef>
                <a:spcPts val="90"/>
              </a:spcBef>
            </a:pPr>
            <a:r>
              <a:rPr sz="1100" i="1" spc="-25" dirty="0">
                <a:cs typeface="Arial"/>
              </a:rPr>
              <a:t>L</a:t>
            </a:r>
            <a:r>
              <a:rPr sz="1100" i="1" spc="-35" dirty="0">
                <a:cs typeface="Arial"/>
              </a:rPr>
              <a:t> </a:t>
            </a:r>
            <a:r>
              <a:rPr sz="1100" spc="165" dirty="0">
                <a:cs typeface="Cambria"/>
              </a:rPr>
              <a:t>←</a:t>
            </a:r>
            <a:r>
              <a:rPr sz="1100" spc="35" dirty="0">
                <a:cs typeface="Cambria"/>
              </a:rPr>
              <a:t> </a:t>
            </a:r>
            <a:r>
              <a:rPr sz="1100" i="1" spc="50" dirty="0">
                <a:cs typeface="Arial"/>
              </a:rPr>
              <a:t>X</a:t>
            </a:r>
            <a:r>
              <a:rPr sz="1200" i="1" spc="75" baseline="27777" dirty="0">
                <a:cs typeface="Arial"/>
              </a:rPr>
              <a:t>y</a:t>
            </a:r>
            <a:endParaRPr sz="1200" baseline="27777" dirty="0">
              <a:cs typeface="Arial"/>
            </a:endParaRPr>
          </a:p>
          <a:p>
            <a:pPr marL="50800" marR="43180">
              <a:lnSpc>
                <a:spcPct val="102600"/>
              </a:lnSpc>
              <a:spcBef>
                <a:spcPts val="1600"/>
              </a:spcBef>
            </a:pPr>
            <a:r>
              <a:rPr sz="1100" spc="65" dirty="0">
                <a:cs typeface="Tahoma"/>
              </a:rPr>
              <a:t>A </a:t>
            </a:r>
            <a:r>
              <a:rPr sz="1100" spc="-60" dirty="0">
                <a:cs typeface="Tahoma"/>
              </a:rPr>
              <a:t>passive</a:t>
            </a:r>
            <a:r>
              <a:rPr sz="1100" spc="220" dirty="0">
                <a:cs typeface="Tahoma"/>
              </a:rPr>
              <a:t> </a:t>
            </a:r>
            <a:r>
              <a:rPr sz="1100" spc="-60" dirty="0">
                <a:cs typeface="Tahoma"/>
              </a:rPr>
              <a:t>adversary </a:t>
            </a:r>
            <a:r>
              <a:rPr sz="1100" spc="-35" dirty="0">
                <a:cs typeface="Tahoma"/>
              </a:rPr>
              <a:t>is </a:t>
            </a:r>
            <a:r>
              <a:rPr sz="1100" spc="-70" dirty="0">
                <a:cs typeface="Tahoma"/>
              </a:rPr>
              <a:t>one</a:t>
            </a:r>
            <a:r>
              <a:rPr sz="1100" spc="204" dirty="0">
                <a:cs typeface="Tahoma"/>
              </a:rPr>
              <a:t> </a:t>
            </a:r>
            <a:r>
              <a:rPr sz="1100" spc="-15" dirty="0">
                <a:cs typeface="Tahoma"/>
              </a:rPr>
              <a:t>that </a:t>
            </a:r>
            <a:r>
              <a:rPr sz="1100" spc="-65" dirty="0">
                <a:cs typeface="Tahoma"/>
              </a:rPr>
              <a:t>observes</a:t>
            </a:r>
            <a:r>
              <a:rPr sz="1100" spc="215" dirty="0">
                <a:cs typeface="Tahoma"/>
              </a:rPr>
              <a:t> </a:t>
            </a:r>
            <a:r>
              <a:rPr sz="1100" spc="-40" dirty="0">
                <a:cs typeface="Tahoma"/>
              </a:rPr>
              <a:t>the </a:t>
            </a:r>
            <a:r>
              <a:rPr sz="1100" spc="-35" dirty="0">
                <a:cs typeface="Tahoma"/>
              </a:rPr>
              <a:t>communication, </a:t>
            </a:r>
            <a:r>
              <a:rPr sz="1100" spc="-40" dirty="0">
                <a:cs typeface="Tahoma"/>
              </a:rPr>
              <a:t>acquiring </a:t>
            </a:r>
            <a:r>
              <a:rPr sz="1100" spc="-35" dirty="0">
                <a:cs typeface="Tahoma"/>
              </a:rPr>
              <a:t> </a:t>
            </a:r>
            <a:r>
              <a:rPr sz="1100" i="1" spc="-10" dirty="0">
                <a:cs typeface="Arial"/>
              </a:rPr>
              <a:t>X</a:t>
            </a:r>
            <a:r>
              <a:rPr sz="1100" i="1" spc="125" dirty="0">
                <a:cs typeface="Arial"/>
              </a:rPr>
              <a:t> </a:t>
            </a:r>
            <a:r>
              <a:rPr sz="1100" spc="45" dirty="0">
                <a:cs typeface="Tahoma"/>
              </a:rPr>
              <a:t>=</a:t>
            </a:r>
            <a:r>
              <a:rPr sz="1100" spc="-45" dirty="0">
                <a:cs typeface="Tahoma"/>
              </a:rPr>
              <a:t> </a:t>
            </a:r>
            <a:r>
              <a:rPr sz="1100" i="1" spc="10" dirty="0">
                <a:cs typeface="Arial"/>
              </a:rPr>
              <a:t>g</a:t>
            </a:r>
            <a:r>
              <a:rPr sz="1200" i="1" spc="15" baseline="27777" dirty="0">
                <a:cs typeface="Arial"/>
              </a:rPr>
              <a:t>x</a:t>
            </a:r>
            <a:r>
              <a:rPr sz="1200" i="1" spc="67" baseline="27777" dirty="0">
                <a:cs typeface="Arial"/>
              </a:rPr>
              <a:t> </a:t>
            </a:r>
            <a:r>
              <a:rPr sz="1100" spc="-55" dirty="0">
                <a:cs typeface="Tahoma"/>
              </a:rPr>
              <a:t>and</a:t>
            </a:r>
            <a:r>
              <a:rPr sz="1100" spc="15" dirty="0">
                <a:cs typeface="Tahoma"/>
              </a:rPr>
              <a:t> </a:t>
            </a:r>
            <a:r>
              <a:rPr sz="1100" i="1" spc="-10" dirty="0">
                <a:cs typeface="Arial"/>
              </a:rPr>
              <a:t>Y</a:t>
            </a:r>
            <a:r>
              <a:rPr sz="1100" i="1" spc="180" dirty="0">
                <a:cs typeface="Arial"/>
              </a:rPr>
              <a:t> </a:t>
            </a:r>
            <a:r>
              <a:rPr sz="1100" spc="45" dirty="0">
                <a:cs typeface="Tahoma"/>
              </a:rPr>
              <a:t>=</a:t>
            </a:r>
            <a:r>
              <a:rPr sz="1100" spc="-45" dirty="0">
                <a:cs typeface="Tahoma"/>
              </a:rPr>
              <a:t> </a:t>
            </a:r>
            <a:r>
              <a:rPr sz="1100" i="1" spc="10" dirty="0">
                <a:cs typeface="Arial"/>
              </a:rPr>
              <a:t>g</a:t>
            </a:r>
            <a:r>
              <a:rPr sz="1200" i="1" spc="15" baseline="27777" dirty="0">
                <a:cs typeface="Arial"/>
              </a:rPr>
              <a:t>y</a:t>
            </a:r>
            <a:r>
              <a:rPr sz="1200" i="1" spc="-135" baseline="27777" dirty="0">
                <a:cs typeface="Arial"/>
              </a:rPr>
              <a:t> </a:t>
            </a:r>
            <a:r>
              <a:rPr sz="1100" spc="-30" dirty="0">
                <a:cs typeface="Tahoma"/>
              </a:rPr>
              <a:t>,</a:t>
            </a:r>
            <a:r>
              <a:rPr sz="1100" spc="15" dirty="0">
                <a:cs typeface="Tahoma"/>
              </a:rPr>
              <a:t> </a:t>
            </a:r>
            <a:r>
              <a:rPr sz="1100" spc="-55" dirty="0">
                <a:cs typeface="Tahoma"/>
              </a:rPr>
              <a:t>and</a:t>
            </a:r>
            <a:r>
              <a:rPr sz="1100" spc="20" dirty="0">
                <a:cs typeface="Tahoma"/>
              </a:rPr>
              <a:t> </a:t>
            </a:r>
            <a:r>
              <a:rPr sz="1100" spc="-55" dirty="0">
                <a:cs typeface="Tahoma"/>
              </a:rPr>
              <a:t>wants</a:t>
            </a:r>
            <a:r>
              <a:rPr sz="1100" spc="20" dirty="0">
                <a:cs typeface="Tahoma"/>
              </a:rPr>
              <a:t> </a:t>
            </a:r>
            <a:r>
              <a:rPr sz="1100" spc="-15" dirty="0">
                <a:cs typeface="Tahoma"/>
              </a:rPr>
              <a:t>to</a:t>
            </a:r>
            <a:r>
              <a:rPr sz="1100" spc="20" dirty="0">
                <a:cs typeface="Tahoma"/>
              </a:rPr>
              <a:t> </a:t>
            </a:r>
            <a:r>
              <a:rPr sz="1100" spc="-45" dirty="0">
                <a:cs typeface="Tahoma"/>
              </a:rPr>
              <a:t>compute</a:t>
            </a:r>
            <a:r>
              <a:rPr sz="1100" spc="20" dirty="0">
                <a:cs typeface="Tahoma"/>
              </a:rPr>
              <a:t> </a:t>
            </a:r>
            <a:r>
              <a:rPr sz="1100" i="1" spc="20" dirty="0">
                <a:cs typeface="Arial"/>
              </a:rPr>
              <a:t>K</a:t>
            </a:r>
            <a:r>
              <a:rPr sz="1100" i="1" spc="125" dirty="0">
                <a:cs typeface="Arial"/>
              </a:rPr>
              <a:t> </a:t>
            </a:r>
            <a:r>
              <a:rPr sz="1100" spc="45" dirty="0">
                <a:cs typeface="Tahoma"/>
              </a:rPr>
              <a:t>=</a:t>
            </a:r>
            <a:r>
              <a:rPr sz="1100" spc="-45" dirty="0">
                <a:cs typeface="Tahoma"/>
              </a:rPr>
              <a:t> </a:t>
            </a:r>
            <a:r>
              <a:rPr sz="1100" i="1" spc="-5" dirty="0">
                <a:cs typeface="Arial"/>
              </a:rPr>
              <a:t>H</a:t>
            </a:r>
            <a:r>
              <a:rPr sz="1100" spc="-5" dirty="0">
                <a:cs typeface="Tahoma"/>
              </a:rPr>
              <a:t>(</a:t>
            </a:r>
            <a:r>
              <a:rPr sz="1100" i="1" spc="-5" dirty="0">
                <a:cs typeface="Arial"/>
              </a:rPr>
              <a:t>g</a:t>
            </a:r>
            <a:r>
              <a:rPr sz="1100" i="1" spc="-200" dirty="0">
                <a:cs typeface="Arial"/>
              </a:rPr>
              <a:t> </a:t>
            </a:r>
            <a:r>
              <a:rPr sz="1200" i="1" spc="-22" baseline="27777" dirty="0">
                <a:cs typeface="Arial"/>
              </a:rPr>
              <a:t>xy</a:t>
            </a:r>
            <a:r>
              <a:rPr sz="1200" i="1" spc="-135" baseline="27777" dirty="0">
                <a:cs typeface="Arial"/>
              </a:rPr>
              <a:t> </a:t>
            </a:r>
            <a:r>
              <a:rPr sz="1100" spc="-20" dirty="0">
                <a:cs typeface="Tahoma"/>
              </a:rPr>
              <a:t>).</a:t>
            </a:r>
            <a:r>
              <a:rPr sz="1100" spc="140" dirty="0">
                <a:cs typeface="Tahoma"/>
              </a:rPr>
              <a:t> </a:t>
            </a:r>
            <a:r>
              <a:rPr sz="1100" spc="15" dirty="0">
                <a:cs typeface="Tahoma"/>
              </a:rPr>
              <a:t>But</a:t>
            </a:r>
            <a:r>
              <a:rPr sz="1100" spc="20" dirty="0">
                <a:cs typeface="Tahoma"/>
              </a:rPr>
              <a:t> </a:t>
            </a:r>
            <a:r>
              <a:rPr sz="1100" spc="-15" dirty="0">
                <a:cs typeface="Tahoma"/>
              </a:rPr>
              <a:t>to</a:t>
            </a:r>
            <a:r>
              <a:rPr sz="1100" spc="15" dirty="0">
                <a:cs typeface="Tahoma"/>
              </a:rPr>
              <a:t> </a:t>
            </a:r>
            <a:r>
              <a:rPr sz="1100" spc="-55" dirty="0">
                <a:cs typeface="Tahoma"/>
              </a:rPr>
              <a:t>do</a:t>
            </a:r>
            <a:r>
              <a:rPr sz="1100" spc="20" dirty="0">
                <a:cs typeface="Tahoma"/>
              </a:rPr>
              <a:t> </a:t>
            </a:r>
            <a:r>
              <a:rPr sz="1100" spc="-65" dirty="0">
                <a:cs typeface="Tahoma"/>
              </a:rPr>
              <a:t>so </a:t>
            </a:r>
            <a:r>
              <a:rPr sz="1100" spc="-330" dirty="0">
                <a:cs typeface="Tahoma"/>
              </a:rPr>
              <a:t> </a:t>
            </a:r>
            <a:r>
              <a:rPr sz="1100" spc="-55" dirty="0">
                <a:cs typeface="Tahoma"/>
              </a:rPr>
              <a:t>requires</a:t>
            </a:r>
            <a:r>
              <a:rPr sz="1100" spc="15" dirty="0">
                <a:cs typeface="Tahoma"/>
              </a:rPr>
              <a:t> </a:t>
            </a:r>
            <a:r>
              <a:rPr sz="1100" spc="-40" dirty="0">
                <a:cs typeface="Tahoma"/>
              </a:rPr>
              <a:t>solving</a:t>
            </a:r>
            <a:r>
              <a:rPr sz="1100" spc="20" dirty="0">
                <a:cs typeface="Tahoma"/>
              </a:rPr>
              <a:t> </a:t>
            </a:r>
            <a:r>
              <a:rPr sz="1100" spc="-45" dirty="0">
                <a:cs typeface="Tahoma"/>
              </a:rPr>
              <a:t>the</a:t>
            </a:r>
            <a:r>
              <a:rPr sz="1100" spc="20" dirty="0">
                <a:cs typeface="Tahoma"/>
              </a:rPr>
              <a:t> </a:t>
            </a:r>
            <a:r>
              <a:rPr lang="tr-TR" sz="1100" spc="30" dirty="0" err="1">
                <a:cs typeface="Tahoma"/>
              </a:rPr>
              <a:t>Dlog</a:t>
            </a:r>
            <a:r>
              <a:rPr sz="1100" spc="20" dirty="0">
                <a:cs typeface="Tahoma"/>
              </a:rPr>
              <a:t> </a:t>
            </a:r>
            <a:r>
              <a:rPr sz="1100" spc="-55" dirty="0">
                <a:cs typeface="Tahoma"/>
              </a:rPr>
              <a:t>problem,</a:t>
            </a:r>
            <a:r>
              <a:rPr sz="1100" spc="20" dirty="0">
                <a:cs typeface="Tahoma"/>
              </a:rPr>
              <a:t> </a:t>
            </a:r>
            <a:r>
              <a:rPr sz="1100" spc="-40" dirty="0">
                <a:cs typeface="Tahoma"/>
              </a:rPr>
              <a:t>which</a:t>
            </a:r>
            <a:r>
              <a:rPr sz="1100" spc="20" dirty="0">
                <a:cs typeface="Tahoma"/>
              </a:rPr>
              <a:t> </a:t>
            </a:r>
            <a:r>
              <a:rPr sz="1100" spc="-35" dirty="0">
                <a:cs typeface="Tahoma"/>
              </a:rPr>
              <a:t>is</a:t>
            </a:r>
            <a:r>
              <a:rPr sz="1100" spc="20" dirty="0">
                <a:cs typeface="Tahoma"/>
              </a:rPr>
              <a:t> </a:t>
            </a:r>
            <a:r>
              <a:rPr sz="1100" spc="-70" dirty="0">
                <a:cs typeface="Tahoma"/>
              </a:rPr>
              <a:t>here</a:t>
            </a:r>
            <a:r>
              <a:rPr sz="1100" spc="15" dirty="0">
                <a:cs typeface="Tahoma"/>
              </a:rPr>
              <a:t> </a:t>
            </a:r>
            <a:r>
              <a:rPr sz="1100" spc="-70" dirty="0">
                <a:cs typeface="Tahoma"/>
              </a:rPr>
              <a:t>assumed</a:t>
            </a:r>
            <a:r>
              <a:rPr sz="1100" spc="20" dirty="0">
                <a:cs typeface="Tahoma"/>
              </a:rPr>
              <a:t> </a:t>
            </a:r>
            <a:r>
              <a:rPr sz="1100" spc="-55" dirty="0">
                <a:cs typeface="Tahoma"/>
              </a:rPr>
              <a:t>hard.</a:t>
            </a:r>
            <a:endParaRPr sz="1100" dirty="0">
              <a:cs typeface="Tahoma"/>
            </a:endParaRPr>
          </a:p>
        </p:txBody>
      </p:sp>
      <p:sp>
        <p:nvSpPr>
          <p:cNvPr id="20" name="object 20"/>
          <p:cNvSpPr txBox="1"/>
          <p:nvPr/>
        </p:nvSpPr>
        <p:spPr>
          <a:xfrm>
            <a:off x="4350029" y="3321949"/>
            <a:ext cx="227329" cy="116699"/>
          </a:xfrm>
          <a:prstGeom prst="rect">
            <a:avLst/>
          </a:prstGeom>
        </p:spPr>
        <p:txBody>
          <a:bodyPr vert="horz" wrap="square" lIns="0" tIns="24130" rIns="0" bIns="0" rtlCol="0">
            <a:spAutoFit/>
          </a:bodyPr>
          <a:lstStyle/>
          <a:p>
            <a:pPr marL="12700">
              <a:lnSpc>
                <a:spcPct val="100000"/>
              </a:lnSpc>
              <a:spcBef>
                <a:spcPts val="190"/>
              </a:spcBef>
            </a:pPr>
            <a:r>
              <a:rPr sz="600" spc="15" dirty="0">
                <a:cs typeface="Microsoft Sans Serif"/>
              </a:rPr>
              <a:t>27/38</a:t>
            </a:r>
            <a:endParaRPr sz="600">
              <a:cs typeface="Microsoft Sans Serif"/>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695" y="58150"/>
            <a:ext cx="3693160" cy="232756"/>
          </a:xfrm>
          <a:prstGeom prst="rect">
            <a:avLst/>
          </a:prstGeom>
        </p:spPr>
        <p:txBody>
          <a:bodyPr vert="horz" wrap="square" lIns="0" tIns="17145" rIns="0" bIns="0" rtlCol="0">
            <a:spAutoFit/>
          </a:bodyPr>
          <a:lstStyle/>
          <a:p>
            <a:pPr marL="12700">
              <a:lnSpc>
                <a:spcPct val="100000"/>
              </a:lnSpc>
              <a:spcBef>
                <a:spcPts val="135"/>
              </a:spcBef>
            </a:pPr>
            <a:r>
              <a:rPr spc="45" dirty="0">
                <a:latin typeface="+mn-lt"/>
              </a:rPr>
              <a:t>DH</a:t>
            </a:r>
            <a:r>
              <a:rPr spc="25" dirty="0">
                <a:latin typeface="+mn-lt"/>
              </a:rPr>
              <a:t> </a:t>
            </a:r>
            <a:r>
              <a:rPr spc="-10" dirty="0">
                <a:latin typeface="+mn-lt"/>
              </a:rPr>
              <a:t>Key</a:t>
            </a:r>
            <a:r>
              <a:rPr spc="30" dirty="0">
                <a:latin typeface="+mn-lt"/>
              </a:rPr>
              <a:t> </a:t>
            </a:r>
            <a:r>
              <a:rPr spc="-50" dirty="0">
                <a:latin typeface="+mn-lt"/>
              </a:rPr>
              <a:t>Exchange</a:t>
            </a:r>
            <a:r>
              <a:rPr spc="25" dirty="0">
                <a:latin typeface="+mn-lt"/>
              </a:rPr>
              <a:t> </a:t>
            </a:r>
            <a:r>
              <a:rPr spc="-40" dirty="0">
                <a:latin typeface="+mn-lt"/>
              </a:rPr>
              <a:t>is</a:t>
            </a:r>
            <a:r>
              <a:rPr spc="30" dirty="0">
                <a:latin typeface="+mn-lt"/>
              </a:rPr>
              <a:t> </a:t>
            </a:r>
            <a:r>
              <a:rPr spc="-75" dirty="0">
                <a:latin typeface="+mn-lt"/>
              </a:rPr>
              <a:t>secure</a:t>
            </a:r>
            <a:r>
              <a:rPr spc="25" dirty="0">
                <a:latin typeface="+mn-lt"/>
              </a:rPr>
              <a:t> </a:t>
            </a:r>
            <a:r>
              <a:rPr spc="-65" dirty="0">
                <a:latin typeface="+mn-lt"/>
              </a:rPr>
              <a:t>under</a:t>
            </a:r>
            <a:r>
              <a:rPr spc="30" dirty="0">
                <a:latin typeface="+mn-lt"/>
              </a:rPr>
              <a:t> </a:t>
            </a:r>
            <a:r>
              <a:rPr spc="-50" dirty="0">
                <a:latin typeface="+mn-lt"/>
              </a:rPr>
              <a:t>Passive</a:t>
            </a:r>
            <a:r>
              <a:rPr spc="25" dirty="0">
                <a:latin typeface="+mn-lt"/>
              </a:rPr>
              <a:t> </a:t>
            </a:r>
            <a:r>
              <a:rPr dirty="0">
                <a:latin typeface="+mn-lt"/>
              </a:rPr>
              <a:t>Attack</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437210" y="956600"/>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A</a:t>
            </a:r>
            <a:endParaRPr sz="1100">
              <a:cs typeface="Arial"/>
            </a:endParaRPr>
          </a:p>
        </p:txBody>
      </p:sp>
      <p:sp>
        <p:nvSpPr>
          <p:cNvPr id="5" name="object 5"/>
          <p:cNvSpPr txBox="1"/>
          <p:nvPr/>
        </p:nvSpPr>
        <p:spPr>
          <a:xfrm>
            <a:off x="4055147" y="956600"/>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B</a:t>
            </a:r>
            <a:endParaRPr sz="1100">
              <a:cs typeface="Arial"/>
            </a:endParaRPr>
          </a:p>
        </p:txBody>
      </p:sp>
      <p:sp>
        <p:nvSpPr>
          <p:cNvPr id="6" name="object 6"/>
          <p:cNvSpPr txBox="1"/>
          <p:nvPr/>
        </p:nvSpPr>
        <p:spPr>
          <a:xfrm>
            <a:off x="2200808" y="1128482"/>
            <a:ext cx="198755" cy="135293"/>
          </a:xfrm>
          <a:prstGeom prst="rect">
            <a:avLst/>
          </a:prstGeom>
        </p:spPr>
        <p:txBody>
          <a:bodyPr vert="horz" wrap="square" lIns="0" tIns="12065" rIns="0" bIns="0" rtlCol="0">
            <a:spAutoFit/>
          </a:bodyPr>
          <a:lstStyle/>
          <a:p>
            <a:pPr marL="12700">
              <a:lnSpc>
                <a:spcPct val="100000"/>
              </a:lnSpc>
              <a:spcBef>
                <a:spcPts val="95"/>
              </a:spcBef>
            </a:pPr>
            <a:r>
              <a:rPr sz="800" i="1" spc="30" dirty="0">
                <a:cs typeface="Arial"/>
              </a:rPr>
              <a:t>A</a:t>
            </a:r>
            <a:r>
              <a:rPr sz="800" i="1" spc="-5" dirty="0">
                <a:cs typeface="Sitka Text"/>
              </a:rPr>
              <a:t>,</a:t>
            </a:r>
            <a:r>
              <a:rPr sz="800" i="1" spc="30" dirty="0">
                <a:cs typeface="Arial"/>
              </a:rPr>
              <a:t>X</a:t>
            </a:r>
            <a:endParaRPr sz="800">
              <a:cs typeface="Arial"/>
            </a:endParaRPr>
          </a:p>
        </p:txBody>
      </p:sp>
      <p:grpSp>
        <p:nvGrpSpPr>
          <p:cNvPr id="7" name="object 7"/>
          <p:cNvGrpSpPr/>
          <p:nvPr/>
        </p:nvGrpSpPr>
        <p:grpSpPr>
          <a:xfrm>
            <a:off x="2031822" y="1276143"/>
            <a:ext cx="548640" cy="66040"/>
            <a:chOff x="2031822" y="1276143"/>
            <a:chExt cx="548640" cy="66040"/>
          </a:xfrm>
        </p:grpSpPr>
        <p:sp>
          <p:nvSpPr>
            <p:cNvPr id="8" name="object 8"/>
            <p:cNvSpPr/>
            <p:nvPr/>
          </p:nvSpPr>
          <p:spPr>
            <a:xfrm>
              <a:off x="2031822" y="1309039"/>
              <a:ext cx="543560" cy="0"/>
            </a:xfrm>
            <a:custGeom>
              <a:avLst/>
              <a:gdLst/>
              <a:ahLst/>
              <a:cxnLst/>
              <a:rect l="l" t="t" r="r" b="b"/>
              <a:pathLst>
                <a:path w="543560">
                  <a:moveTo>
                    <a:pt x="0" y="0"/>
                  </a:moveTo>
                  <a:lnTo>
                    <a:pt x="543274" y="0"/>
                  </a:lnTo>
                </a:path>
              </a:pathLst>
            </a:custGeom>
            <a:ln w="5060">
              <a:solidFill>
                <a:srgbClr val="000000"/>
              </a:solidFill>
            </a:ln>
          </p:spPr>
          <p:txBody>
            <a:bodyPr wrap="square" lIns="0" tIns="0" rIns="0" bIns="0" rtlCol="0"/>
            <a:lstStyle/>
            <a:p>
              <a:endParaRPr/>
            </a:p>
          </p:txBody>
        </p:sp>
        <p:sp>
          <p:nvSpPr>
            <p:cNvPr id="9" name="object 9"/>
            <p:cNvSpPr/>
            <p:nvPr/>
          </p:nvSpPr>
          <p:spPr>
            <a:xfrm>
              <a:off x="2551309" y="1278673"/>
              <a:ext cx="26670" cy="60960"/>
            </a:xfrm>
            <a:custGeom>
              <a:avLst/>
              <a:gdLst/>
              <a:ahLst/>
              <a:cxnLst/>
              <a:rect l="l" t="t" r="r" b="b"/>
              <a:pathLst>
                <a:path w="26669"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pic>
        <p:nvPicPr>
          <p:cNvPr id="10" name="object 10"/>
          <p:cNvPicPr/>
          <p:nvPr/>
        </p:nvPicPr>
        <p:blipFill>
          <a:blip r:embed="rId2" cstate="print"/>
          <a:stretch>
            <a:fillRect/>
          </a:stretch>
        </p:blipFill>
        <p:spPr>
          <a:xfrm>
            <a:off x="288632" y="1144025"/>
            <a:ext cx="414917" cy="720004"/>
          </a:xfrm>
          <a:prstGeom prst="rect">
            <a:avLst/>
          </a:prstGeom>
        </p:spPr>
      </p:pic>
      <p:sp>
        <p:nvSpPr>
          <p:cNvPr id="11" name="object 11"/>
          <p:cNvSpPr txBox="1"/>
          <p:nvPr/>
        </p:nvSpPr>
        <p:spPr>
          <a:xfrm>
            <a:off x="817283" y="1122855"/>
            <a:ext cx="1082040" cy="494030"/>
          </a:xfrm>
          <a:prstGeom prst="rect">
            <a:avLst/>
          </a:prstGeom>
        </p:spPr>
        <p:txBody>
          <a:bodyPr vert="horz" wrap="square" lIns="0" tIns="79375" rIns="0" bIns="0" rtlCol="0">
            <a:spAutoFit/>
          </a:bodyPr>
          <a:lstStyle/>
          <a:p>
            <a:pPr marL="38100">
              <a:lnSpc>
                <a:spcPct val="100000"/>
              </a:lnSpc>
              <a:spcBef>
                <a:spcPts val="625"/>
              </a:spcBef>
            </a:pPr>
            <a:r>
              <a:rPr sz="1100" i="1" spc="-50" dirty="0">
                <a:cs typeface="Arial"/>
              </a:rPr>
              <a:t>x</a:t>
            </a:r>
            <a:r>
              <a:rPr sz="1100" i="1" spc="35" dirty="0">
                <a:cs typeface="Arial"/>
              </a:rPr>
              <a:t> </a:t>
            </a:r>
            <a:r>
              <a:rPr sz="1100" spc="-225" dirty="0">
                <a:cs typeface="Cambria"/>
              </a:rPr>
              <a:t>←</a:t>
            </a:r>
            <a:r>
              <a:rPr sz="900" spc="-337" baseline="50925" dirty="0">
                <a:cs typeface="Microsoft Sans Serif"/>
              </a:rPr>
              <a:t>$</a:t>
            </a:r>
            <a:r>
              <a:rPr sz="900" spc="517" baseline="50925" dirty="0">
                <a:cs typeface="Microsoft Sans Serif"/>
              </a:rPr>
              <a:t> </a:t>
            </a:r>
            <a:r>
              <a:rPr sz="1100" spc="-15" dirty="0">
                <a:cs typeface="Palatino Linotype"/>
              </a:rPr>
              <a:t>Z</a:t>
            </a:r>
            <a:r>
              <a:rPr sz="1200" i="1" spc="-22" baseline="-10416" dirty="0">
                <a:cs typeface="Arial"/>
              </a:rPr>
              <a:t>m</a:t>
            </a:r>
            <a:r>
              <a:rPr sz="1100" spc="-15" dirty="0">
                <a:cs typeface="Tahoma"/>
              </a:rPr>
              <a:t>;</a:t>
            </a:r>
            <a:r>
              <a:rPr sz="1100" dirty="0">
                <a:cs typeface="Tahoma"/>
              </a:rPr>
              <a:t> </a:t>
            </a:r>
            <a:r>
              <a:rPr sz="1100" i="1" spc="-10" dirty="0">
                <a:cs typeface="Arial"/>
              </a:rPr>
              <a:t>X</a:t>
            </a:r>
            <a:r>
              <a:rPr sz="1100" i="1" spc="114" dirty="0">
                <a:cs typeface="Arial"/>
              </a:rPr>
              <a:t> </a:t>
            </a:r>
            <a:r>
              <a:rPr sz="1100" spc="165" dirty="0">
                <a:cs typeface="Cambria"/>
              </a:rPr>
              <a:t>←</a:t>
            </a:r>
            <a:r>
              <a:rPr sz="1100" spc="50" dirty="0">
                <a:cs typeface="Cambria"/>
              </a:rPr>
              <a:t> </a:t>
            </a:r>
            <a:r>
              <a:rPr sz="1100" i="1" spc="10" dirty="0">
                <a:cs typeface="Arial"/>
              </a:rPr>
              <a:t>g</a:t>
            </a:r>
            <a:r>
              <a:rPr sz="1200" i="1" spc="15" baseline="27777" dirty="0">
                <a:cs typeface="Arial"/>
              </a:rPr>
              <a:t>x</a:t>
            </a:r>
            <a:endParaRPr sz="1200" baseline="27777">
              <a:cs typeface="Arial"/>
            </a:endParaRPr>
          </a:p>
          <a:p>
            <a:pPr marL="586740">
              <a:lnSpc>
                <a:spcPct val="100000"/>
              </a:lnSpc>
              <a:spcBef>
                <a:spcPts val="520"/>
              </a:spcBef>
            </a:pPr>
            <a:r>
              <a:rPr sz="1100" i="1" spc="-25" dirty="0">
                <a:cs typeface="Arial"/>
              </a:rPr>
              <a:t>L</a:t>
            </a:r>
            <a:r>
              <a:rPr sz="1100" i="1" spc="-5" dirty="0">
                <a:cs typeface="Arial"/>
              </a:rPr>
              <a:t> </a:t>
            </a:r>
            <a:r>
              <a:rPr sz="1100" spc="165" dirty="0">
                <a:cs typeface="Cambria"/>
              </a:rPr>
              <a:t>←</a:t>
            </a:r>
            <a:r>
              <a:rPr sz="1100" spc="60" dirty="0">
                <a:cs typeface="Cambria"/>
              </a:rPr>
              <a:t> </a:t>
            </a:r>
            <a:r>
              <a:rPr sz="1100" i="1" spc="-10" dirty="0">
                <a:cs typeface="Arial"/>
              </a:rPr>
              <a:t>Y</a:t>
            </a:r>
            <a:r>
              <a:rPr sz="1100" i="1" spc="-120" dirty="0">
                <a:cs typeface="Arial"/>
              </a:rPr>
              <a:t> </a:t>
            </a:r>
            <a:r>
              <a:rPr sz="1200" i="1" spc="-15" baseline="27777" dirty="0">
                <a:cs typeface="Arial"/>
              </a:rPr>
              <a:t>x</a:t>
            </a:r>
            <a:endParaRPr sz="1200" baseline="27777">
              <a:cs typeface="Arial"/>
            </a:endParaRPr>
          </a:p>
        </p:txBody>
      </p:sp>
      <p:sp>
        <p:nvSpPr>
          <p:cNvPr id="12" name="object 12"/>
          <p:cNvSpPr txBox="1"/>
          <p:nvPr/>
        </p:nvSpPr>
        <p:spPr>
          <a:xfrm>
            <a:off x="2195385" y="1362581"/>
            <a:ext cx="203835" cy="135293"/>
          </a:xfrm>
          <a:prstGeom prst="rect">
            <a:avLst/>
          </a:prstGeom>
        </p:spPr>
        <p:txBody>
          <a:bodyPr vert="horz" wrap="square" lIns="0" tIns="12065" rIns="0" bIns="0" rtlCol="0">
            <a:spAutoFit/>
          </a:bodyPr>
          <a:lstStyle/>
          <a:p>
            <a:pPr marL="12700">
              <a:lnSpc>
                <a:spcPct val="100000"/>
              </a:lnSpc>
              <a:spcBef>
                <a:spcPts val="95"/>
              </a:spcBef>
            </a:pPr>
            <a:r>
              <a:rPr sz="800" i="1" spc="70" dirty="0">
                <a:cs typeface="Arial"/>
              </a:rPr>
              <a:t>B</a:t>
            </a:r>
            <a:r>
              <a:rPr sz="800" i="1" spc="-5" dirty="0">
                <a:cs typeface="Sitka Text"/>
              </a:rPr>
              <a:t>,</a:t>
            </a:r>
            <a:r>
              <a:rPr sz="800" i="1" spc="30" dirty="0">
                <a:cs typeface="Arial"/>
              </a:rPr>
              <a:t>Y</a:t>
            </a:r>
            <a:endParaRPr sz="800">
              <a:cs typeface="Arial"/>
            </a:endParaRPr>
          </a:p>
        </p:txBody>
      </p:sp>
      <p:grpSp>
        <p:nvGrpSpPr>
          <p:cNvPr id="13" name="object 13"/>
          <p:cNvGrpSpPr/>
          <p:nvPr/>
        </p:nvGrpSpPr>
        <p:grpSpPr>
          <a:xfrm>
            <a:off x="2031822" y="1510242"/>
            <a:ext cx="548640" cy="66040"/>
            <a:chOff x="2031822" y="1510242"/>
            <a:chExt cx="548640" cy="66040"/>
          </a:xfrm>
        </p:grpSpPr>
        <p:sp>
          <p:nvSpPr>
            <p:cNvPr id="14" name="object 14"/>
            <p:cNvSpPr/>
            <p:nvPr/>
          </p:nvSpPr>
          <p:spPr>
            <a:xfrm>
              <a:off x="2036883" y="1543138"/>
              <a:ext cx="543560" cy="0"/>
            </a:xfrm>
            <a:custGeom>
              <a:avLst/>
              <a:gdLst/>
              <a:ahLst/>
              <a:cxnLst/>
              <a:rect l="l" t="t" r="r" b="b"/>
              <a:pathLst>
                <a:path w="543560">
                  <a:moveTo>
                    <a:pt x="0" y="0"/>
                  </a:moveTo>
                  <a:lnTo>
                    <a:pt x="543274" y="0"/>
                  </a:lnTo>
                </a:path>
              </a:pathLst>
            </a:custGeom>
            <a:ln w="5060">
              <a:solidFill>
                <a:srgbClr val="000000"/>
              </a:solidFill>
            </a:ln>
          </p:spPr>
          <p:txBody>
            <a:bodyPr wrap="square" lIns="0" tIns="0" rIns="0" bIns="0" rtlCol="0"/>
            <a:lstStyle/>
            <a:p>
              <a:endParaRPr/>
            </a:p>
          </p:txBody>
        </p:sp>
        <p:sp>
          <p:nvSpPr>
            <p:cNvPr id="15" name="object 15"/>
            <p:cNvSpPr/>
            <p:nvPr/>
          </p:nvSpPr>
          <p:spPr>
            <a:xfrm>
              <a:off x="2034352" y="1512772"/>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6" name="object 16"/>
          <p:cNvSpPr txBox="1"/>
          <p:nvPr/>
        </p:nvSpPr>
        <p:spPr>
          <a:xfrm>
            <a:off x="2696413" y="1424799"/>
            <a:ext cx="1089660" cy="180819"/>
          </a:xfrm>
          <a:prstGeom prst="rect">
            <a:avLst/>
          </a:prstGeom>
        </p:spPr>
        <p:txBody>
          <a:bodyPr vert="horz" wrap="square" lIns="0" tIns="11430" rIns="0" bIns="0" rtlCol="0">
            <a:spAutoFit/>
          </a:bodyPr>
          <a:lstStyle/>
          <a:p>
            <a:pPr marL="38100">
              <a:lnSpc>
                <a:spcPct val="100000"/>
              </a:lnSpc>
              <a:spcBef>
                <a:spcPts val="90"/>
              </a:spcBef>
            </a:pPr>
            <a:r>
              <a:rPr sz="1100" i="1" spc="-50" dirty="0">
                <a:cs typeface="Arial"/>
              </a:rPr>
              <a:t>y</a:t>
            </a:r>
            <a:r>
              <a:rPr sz="1100" i="1" spc="40" dirty="0">
                <a:cs typeface="Arial"/>
              </a:rPr>
              <a:t> </a:t>
            </a:r>
            <a:r>
              <a:rPr sz="1100" spc="-225" dirty="0">
                <a:cs typeface="Cambria"/>
              </a:rPr>
              <a:t>←</a:t>
            </a:r>
            <a:r>
              <a:rPr sz="900" spc="-337" baseline="50925" dirty="0">
                <a:cs typeface="Microsoft Sans Serif"/>
              </a:rPr>
              <a:t>$</a:t>
            </a:r>
            <a:r>
              <a:rPr sz="900" spc="517" baseline="50925" dirty="0">
                <a:cs typeface="Microsoft Sans Serif"/>
              </a:rPr>
              <a:t> </a:t>
            </a:r>
            <a:r>
              <a:rPr sz="1100" spc="-15" dirty="0">
                <a:cs typeface="Palatino Linotype"/>
              </a:rPr>
              <a:t>Z</a:t>
            </a:r>
            <a:r>
              <a:rPr sz="1200" i="1" spc="-22" baseline="-10416" dirty="0">
                <a:cs typeface="Arial"/>
              </a:rPr>
              <a:t>m</a:t>
            </a:r>
            <a:r>
              <a:rPr sz="1100" spc="-15" dirty="0">
                <a:cs typeface="Tahoma"/>
              </a:rPr>
              <a:t>;</a:t>
            </a:r>
            <a:r>
              <a:rPr sz="1100" spc="5" dirty="0">
                <a:cs typeface="Tahoma"/>
              </a:rPr>
              <a:t> </a:t>
            </a:r>
            <a:r>
              <a:rPr sz="1100" i="1" spc="-10" dirty="0">
                <a:cs typeface="Arial"/>
              </a:rPr>
              <a:t>Y</a:t>
            </a:r>
            <a:r>
              <a:rPr sz="1100" i="1" spc="165" dirty="0">
                <a:cs typeface="Arial"/>
              </a:rPr>
              <a:t> </a:t>
            </a:r>
            <a:r>
              <a:rPr sz="1100" spc="165" dirty="0">
                <a:cs typeface="Cambria"/>
              </a:rPr>
              <a:t>←</a:t>
            </a:r>
            <a:r>
              <a:rPr sz="1100" spc="55" dirty="0">
                <a:cs typeface="Cambria"/>
              </a:rPr>
              <a:t> </a:t>
            </a:r>
            <a:r>
              <a:rPr sz="1100" i="1" spc="10" dirty="0">
                <a:cs typeface="Arial"/>
              </a:rPr>
              <a:t>g</a:t>
            </a:r>
            <a:r>
              <a:rPr sz="1200" i="1" spc="15" baseline="27777" dirty="0">
                <a:cs typeface="Arial"/>
              </a:rPr>
              <a:t>y</a:t>
            </a:r>
            <a:endParaRPr sz="1200" baseline="27777">
              <a:cs typeface="Arial"/>
            </a:endParaRPr>
          </a:p>
        </p:txBody>
      </p:sp>
      <p:pic>
        <p:nvPicPr>
          <p:cNvPr id="17" name="object 17"/>
          <p:cNvPicPr/>
          <p:nvPr/>
        </p:nvPicPr>
        <p:blipFill>
          <a:blip r:embed="rId3" cstate="print"/>
          <a:stretch>
            <a:fillRect/>
          </a:stretch>
        </p:blipFill>
        <p:spPr>
          <a:xfrm>
            <a:off x="3916654" y="1144025"/>
            <a:ext cx="402714" cy="720004"/>
          </a:xfrm>
          <a:prstGeom prst="rect">
            <a:avLst/>
          </a:prstGeom>
        </p:spPr>
      </p:pic>
      <p:sp>
        <p:nvSpPr>
          <p:cNvPr id="18" name="object 18"/>
          <p:cNvSpPr txBox="1"/>
          <p:nvPr/>
        </p:nvSpPr>
        <p:spPr>
          <a:xfrm>
            <a:off x="86855" y="1596871"/>
            <a:ext cx="4359910" cy="1115498"/>
          </a:xfrm>
          <a:prstGeom prst="rect">
            <a:avLst/>
          </a:prstGeom>
        </p:spPr>
        <p:txBody>
          <a:bodyPr vert="horz" wrap="square" lIns="0" tIns="11430" rIns="0" bIns="0" rtlCol="0">
            <a:spAutoFit/>
          </a:bodyPr>
          <a:lstStyle/>
          <a:p>
            <a:pPr marL="2647315">
              <a:lnSpc>
                <a:spcPct val="100000"/>
              </a:lnSpc>
              <a:spcBef>
                <a:spcPts val="90"/>
              </a:spcBef>
            </a:pPr>
            <a:r>
              <a:rPr sz="1100" i="1" spc="-25" dirty="0">
                <a:cs typeface="Arial"/>
              </a:rPr>
              <a:t>L</a:t>
            </a:r>
            <a:r>
              <a:rPr sz="1100" i="1" spc="-35" dirty="0">
                <a:cs typeface="Arial"/>
              </a:rPr>
              <a:t> </a:t>
            </a:r>
            <a:r>
              <a:rPr sz="1100" spc="165" dirty="0">
                <a:cs typeface="Cambria"/>
              </a:rPr>
              <a:t>←</a:t>
            </a:r>
            <a:r>
              <a:rPr sz="1100" spc="35" dirty="0">
                <a:cs typeface="Cambria"/>
              </a:rPr>
              <a:t> </a:t>
            </a:r>
            <a:r>
              <a:rPr sz="1100" i="1" spc="50" dirty="0">
                <a:cs typeface="Arial"/>
              </a:rPr>
              <a:t>X</a:t>
            </a:r>
            <a:r>
              <a:rPr sz="1200" i="1" spc="75" baseline="27777" dirty="0">
                <a:cs typeface="Arial"/>
              </a:rPr>
              <a:t>y</a:t>
            </a:r>
            <a:endParaRPr sz="1200" baseline="27777" dirty="0">
              <a:cs typeface="Arial"/>
            </a:endParaRPr>
          </a:p>
          <a:p>
            <a:pPr marL="50800" marR="130810">
              <a:lnSpc>
                <a:spcPct val="102600"/>
              </a:lnSpc>
              <a:spcBef>
                <a:spcPts val="1600"/>
              </a:spcBef>
            </a:pPr>
            <a:r>
              <a:rPr sz="1100" spc="65" dirty="0">
                <a:cs typeface="Tahoma"/>
              </a:rPr>
              <a:t>A </a:t>
            </a:r>
            <a:r>
              <a:rPr sz="1100" spc="-60" dirty="0">
                <a:cs typeface="Tahoma"/>
              </a:rPr>
              <a:t>passive</a:t>
            </a:r>
            <a:r>
              <a:rPr sz="1100" spc="220" dirty="0">
                <a:cs typeface="Tahoma"/>
              </a:rPr>
              <a:t> </a:t>
            </a:r>
            <a:r>
              <a:rPr sz="1100" spc="-60" dirty="0">
                <a:cs typeface="Tahoma"/>
              </a:rPr>
              <a:t>adversary </a:t>
            </a:r>
            <a:r>
              <a:rPr sz="1100" spc="-35" dirty="0">
                <a:cs typeface="Tahoma"/>
              </a:rPr>
              <a:t>is </a:t>
            </a:r>
            <a:r>
              <a:rPr sz="1100" spc="-70" dirty="0">
                <a:cs typeface="Tahoma"/>
              </a:rPr>
              <a:t>one</a:t>
            </a:r>
            <a:r>
              <a:rPr sz="1100" spc="204" dirty="0">
                <a:cs typeface="Tahoma"/>
              </a:rPr>
              <a:t> </a:t>
            </a:r>
            <a:r>
              <a:rPr sz="1100" spc="-15" dirty="0">
                <a:cs typeface="Tahoma"/>
              </a:rPr>
              <a:t>that </a:t>
            </a:r>
            <a:r>
              <a:rPr sz="1100" spc="-65" dirty="0">
                <a:cs typeface="Tahoma"/>
              </a:rPr>
              <a:t>observes</a:t>
            </a:r>
            <a:r>
              <a:rPr sz="1100" spc="215" dirty="0">
                <a:cs typeface="Tahoma"/>
              </a:rPr>
              <a:t> </a:t>
            </a:r>
            <a:r>
              <a:rPr sz="1100" spc="-40" dirty="0">
                <a:cs typeface="Tahoma"/>
              </a:rPr>
              <a:t>the </a:t>
            </a:r>
            <a:r>
              <a:rPr sz="1100" spc="-35" dirty="0">
                <a:cs typeface="Tahoma"/>
              </a:rPr>
              <a:t>communication, </a:t>
            </a:r>
            <a:r>
              <a:rPr sz="1100" spc="-40" dirty="0">
                <a:cs typeface="Tahoma"/>
              </a:rPr>
              <a:t>acquiring </a:t>
            </a:r>
            <a:r>
              <a:rPr sz="1100" spc="-35" dirty="0">
                <a:cs typeface="Tahoma"/>
              </a:rPr>
              <a:t> </a:t>
            </a:r>
            <a:r>
              <a:rPr sz="1100" i="1" spc="-10" dirty="0">
                <a:cs typeface="Arial"/>
              </a:rPr>
              <a:t>X</a:t>
            </a:r>
            <a:r>
              <a:rPr sz="1100" i="1" spc="125" dirty="0">
                <a:cs typeface="Arial"/>
              </a:rPr>
              <a:t> </a:t>
            </a:r>
            <a:r>
              <a:rPr sz="1100" spc="45" dirty="0">
                <a:cs typeface="Tahoma"/>
              </a:rPr>
              <a:t>=</a:t>
            </a:r>
            <a:r>
              <a:rPr sz="1100" spc="-45" dirty="0">
                <a:cs typeface="Tahoma"/>
              </a:rPr>
              <a:t> </a:t>
            </a:r>
            <a:r>
              <a:rPr sz="1100" i="1" spc="10" dirty="0">
                <a:cs typeface="Arial"/>
              </a:rPr>
              <a:t>g</a:t>
            </a:r>
            <a:r>
              <a:rPr sz="1200" i="1" spc="15" baseline="27777" dirty="0">
                <a:cs typeface="Arial"/>
              </a:rPr>
              <a:t>x</a:t>
            </a:r>
            <a:r>
              <a:rPr sz="1200" i="1" spc="67" baseline="27777" dirty="0">
                <a:cs typeface="Arial"/>
              </a:rPr>
              <a:t> </a:t>
            </a:r>
            <a:r>
              <a:rPr sz="1100" spc="-55" dirty="0">
                <a:cs typeface="Tahoma"/>
              </a:rPr>
              <a:t>and</a:t>
            </a:r>
            <a:r>
              <a:rPr sz="1100" spc="15" dirty="0">
                <a:cs typeface="Tahoma"/>
              </a:rPr>
              <a:t> </a:t>
            </a:r>
            <a:r>
              <a:rPr sz="1100" i="1" spc="-10" dirty="0">
                <a:cs typeface="Arial"/>
              </a:rPr>
              <a:t>Y</a:t>
            </a:r>
            <a:r>
              <a:rPr sz="1100" i="1" spc="180" dirty="0">
                <a:cs typeface="Arial"/>
              </a:rPr>
              <a:t> </a:t>
            </a:r>
            <a:r>
              <a:rPr sz="1100" spc="45" dirty="0">
                <a:cs typeface="Tahoma"/>
              </a:rPr>
              <a:t>=</a:t>
            </a:r>
            <a:r>
              <a:rPr sz="1100" spc="-45" dirty="0">
                <a:cs typeface="Tahoma"/>
              </a:rPr>
              <a:t> </a:t>
            </a:r>
            <a:r>
              <a:rPr sz="1100" i="1" spc="10" dirty="0">
                <a:cs typeface="Arial"/>
              </a:rPr>
              <a:t>g</a:t>
            </a:r>
            <a:r>
              <a:rPr sz="1200" i="1" spc="15" baseline="27777" dirty="0">
                <a:cs typeface="Arial"/>
              </a:rPr>
              <a:t>y</a:t>
            </a:r>
            <a:r>
              <a:rPr sz="1200" i="1" spc="-135" baseline="27777" dirty="0">
                <a:cs typeface="Arial"/>
              </a:rPr>
              <a:t> </a:t>
            </a:r>
            <a:r>
              <a:rPr sz="1100" spc="-30" dirty="0">
                <a:cs typeface="Tahoma"/>
              </a:rPr>
              <a:t>,</a:t>
            </a:r>
            <a:r>
              <a:rPr sz="1100" spc="15" dirty="0">
                <a:cs typeface="Tahoma"/>
              </a:rPr>
              <a:t> </a:t>
            </a:r>
            <a:r>
              <a:rPr sz="1100" spc="-55" dirty="0">
                <a:cs typeface="Tahoma"/>
              </a:rPr>
              <a:t>and</a:t>
            </a:r>
            <a:r>
              <a:rPr sz="1100" spc="20" dirty="0">
                <a:cs typeface="Tahoma"/>
              </a:rPr>
              <a:t> </a:t>
            </a:r>
            <a:r>
              <a:rPr sz="1100" spc="-55" dirty="0">
                <a:cs typeface="Tahoma"/>
              </a:rPr>
              <a:t>wants</a:t>
            </a:r>
            <a:r>
              <a:rPr sz="1100" spc="20" dirty="0">
                <a:cs typeface="Tahoma"/>
              </a:rPr>
              <a:t> </a:t>
            </a:r>
            <a:r>
              <a:rPr sz="1100" spc="-15" dirty="0">
                <a:cs typeface="Tahoma"/>
              </a:rPr>
              <a:t>to</a:t>
            </a:r>
            <a:r>
              <a:rPr sz="1100" spc="20" dirty="0">
                <a:cs typeface="Tahoma"/>
              </a:rPr>
              <a:t> </a:t>
            </a:r>
            <a:r>
              <a:rPr sz="1100" spc="-45" dirty="0">
                <a:cs typeface="Tahoma"/>
              </a:rPr>
              <a:t>compute</a:t>
            </a:r>
            <a:r>
              <a:rPr sz="1100" spc="20" dirty="0">
                <a:cs typeface="Tahoma"/>
              </a:rPr>
              <a:t> </a:t>
            </a:r>
            <a:r>
              <a:rPr sz="1100" i="1" spc="20" dirty="0">
                <a:cs typeface="Arial"/>
              </a:rPr>
              <a:t>K</a:t>
            </a:r>
            <a:r>
              <a:rPr sz="1100" i="1" spc="125" dirty="0">
                <a:cs typeface="Arial"/>
              </a:rPr>
              <a:t> </a:t>
            </a:r>
            <a:r>
              <a:rPr sz="1100" spc="45" dirty="0">
                <a:cs typeface="Tahoma"/>
              </a:rPr>
              <a:t>=</a:t>
            </a:r>
            <a:r>
              <a:rPr sz="1100" spc="-45" dirty="0">
                <a:cs typeface="Tahoma"/>
              </a:rPr>
              <a:t> </a:t>
            </a:r>
            <a:r>
              <a:rPr sz="1100" i="1" spc="-5" dirty="0">
                <a:cs typeface="Arial"/>
              </a:rPr>
              <a:t>H</a:t>
            </a:r>
            <a:r>
              <a:rPr sz="1100" spc="-5" dirty="0">
                <a:cs typeface="Tahoma"/>
              </a:rPr>
              <a:t>(</a:t>
            </a:r>
            <a:r>
              <a:rPr sz="1100" i="1" spc="-5" dirty="0">
                <a:cs typeface="Arial"/>
              </a:rPr>
              <a:t>g</a:t>
            </a:r>
            <a:r>
              <a:rPr sz="1100" i="1" spc="-200" dirty="0">
                <a:cs typeface="Arial"/>
              </a:rPr>
              <a:t> </a:t>
            </a:r>
            <a:r>
              <a:rPr sz="1200" i="1" spc="-22" baseline="27777" dirty="0">
                <a:cs typeface="Arial"/>
              </a:rPr>
              <a:t>xy</a:t>
            </a:r>
            <a:r>
              <a:rPr sz="1200" i="1" spc="-135" baseline="27777" dirty="0">
                <a:cs typeface="Arial"/>
              </a:rPr>
              <a:t> </a:t>
            </a:r>
            <a:r>
              <a:rPr sz="1100" spc="-20" dirty="0">
                <a:cs typeface="Tahoma"/>
              </a:rPr>
              <a:t>).</a:t>
            </a:r>
            <a:r>
              <a:rPr sz="1100" spc="140" dirty="0">
                <a:cs typeface="Tahoma"/>
              </a:rPr>
              <a:t> </a:t>
            </a:r>
            <a:r>
              <a:rPr sz="1100" spc="15" dirty="0">
                <a:cs typeface="Tahoma"/>
              </a:rPr>
              <a:t>But</a:t>
            </a:r>
            <a:r>
              <a:rPr sz="1100" spc="20" dirty="0">
                <a:cs typeface="Tahoma"/>
              </a:rPr>
              <a:t> </a:t>
            </a:r>
            <a:r>
              <a:rPr sz="1100" spc="-15" dirty="0">
                <a:cs typeface="Tahoma"/>
              </a:rPr>
              <a:t>to</a:t>
            </a:r>
            <a:r>
              <a:rPr sz="1100" spc="15" dirty="0">
                <a:cs typeface="Tahoma"/>
              </a:rPr>
              <a:t> </a:t>
            </a:r>
            <a:r>
              <a:rPr sz="1100" spc="-55" dirty="0">
                <a:cs typeface="Tahoma"/>
              </a:rPr>
              <a:t>do</a:t>
            </a:r>
            <a:r>
              <a:rPr sz="1100" spc="20" dirty="0">
                <a:cs typeface="Tahoma"/>
              </a:rPr>
              <a:t> </a:t>
            </a:r>
            <a:r>
              <a:rPr sz="1100" spc="-65" dirty="0">
                <a:cs typeface="Tahoma"/>
              </a:rPr>
              <a:t>so </a:t>
            </a:r>
            <a:r>
              <a:rPr sz="1100" spc="-330" dirty="0">
                <a:cs typeface="Tahoma"/>
              </a:rPr>
              <a:t> </a:t>
            </a:r>
            <a:r>
              <a:rPr sz="1100" spc="-55" dirty="0">
                <a:cs typeface="Tahoma"/>
              </a:rPr>
              <a:t>requires</a:t>
            </a:r>
            <a:r>
              <a:rPr sz="1100" spc="15" dirty="0">
                <a:cs typeface="Tahoma"/>
              </a:rPr>
              <a:t> </a:t>
            </a:r>
            <a:r>
              <a:rPr sz="1100" spc="-40" dirty="0">
                <a:cs typeface="Tahoma"/>
              </a:rPr>
              <a:t>solving</a:t>
            </a:r>
            <a:r>
              <a:rPr sz="1100" spc="20" dirty="0">
                <a:cs typeface="Tahoma"/>
              </a:rPr>
              <a:t> </a:t>
            </a:r>
            <a:r>
              <a:rPr sz="1100" spc="-45" dirty="0">
                <a:cs typeface="Tahoma"/>
              </a:rPr>
              <a:t>the</a:t>
            </a:r>
            <a:r>
              <a:rPr sz="1100" spc="20" dirty="0">
                <a:cs typeface="Tahoma"/>
              </a:rPr>
              <a:t> </a:t>
            </a:r>
            <a:r>
              <a:rPr lang="tr-TR" sz="1100" spc="30" dirty="0" err="1">
                <a:cs typeface="Tahoma"/>
              </a:rPr>
              <a:t>Dlog</a:t>
            </a:r>
            <a:r>
              <a:rPr sz="1100" spc="20" dirty="0">
                <a:cs typeface="Tahoma"/>
              </a:rPr>
              <a:t> </a:t>
            </a:r>
            <a:r>
              <a:rPr sz="1100" spc="-55" dirty="0">
                <a:cs typeface="Tahoma"/>
              </a:rPr>
              <a:t>problem,</a:t>
            </a:r>
            <a:r>
              <a:rPr sz="1100" spc="20" dirty="0">
                <a:cs typeface="Tahoma"/>
              </a:rPr>
              <a:t> </a:t>
            </a:r>
            <a:r>
              <a:rPr sz="1100" spc="-40" dirty="0">
                <a:cs typeface="Tahoma"/>
              </a:rPr>
              <a:t>which</a:t>
            </a:r>
            <a:r>
              <a:rPr sz="1100" spc="20" dirty="0">
                <a:cs typeface="Tahoma"/>
              </a:rPr>
              <a:t> </a:t>
            </a:r>
            <a:r>
              <a:rPr sz="1100" spc="-35" dirty="0">
                <a:cs typeface="Tahoma"/>
              </a:rPr>
              <a:t>is</a:t>
            </a:r>
            <a:r>
              <a:rPr sz="1100" spc="20" dirty="0">
                <a:cs typeface="Tahoma"/>
              </a:rPr>
              <a:t> </a:t>
            </a:r>
            <a:r>
              <a:rPr sz="1100" spc="-70" dirty="0">
                <a:cs typeface="Tahoma"/>
              </a:rPr>
              <a:t>here</a:t>
            </a:r>
            <a:r>
              <a:rPr sz="1100" spc="15" dirty="0">
                <a:cs typeface="Tahoma"/>
              </a:rPr>
              <a:t> </a:t>
            </a:r>
            <a:r>
              <a:rPr sz="1100" spc="-70" dirty="0">
                <a:cs typeface="Tahoma"/>
              </a:rPr>
              <a:t>assumed</a:t>
            </a:r>
            <a:r>
              <a:rPr sz="1100" spc="20" dirty="0">
                <a:cs typeface="Tahoma"/>
              </a:rPr>
              <a:t> </a:t>
            </a:r>
            <a:r>
              <a:rPr sz="1100" spc="-55" dirty="0">
                <a:cs typeface="Tahoma"/>
              </a:rPr>
              <a:t>hard.</a:t>
            </a:r>
            <a:endParaRPr sz="1100" dirty="0">
              <a:cs typeface="Tahoma"/>
            </a:endParaRPr>
          </a:p>
          <a:p>
            <a:pPr marL="50800" marR="43180">
              <a:lnSpc>
                <a:spcPct val="102699"/>
              </a:lnSpc>
              <a:spcBef>
                <a:spcPts val="300"/>
              </a:spcBef>
            </a:pPr>
            <a:r>
              <a:rPr sz="1100" spc="-60" dirty="0">
                <a:cs typeface="Tahoma"/>
              </a:rPr>
              <a:t>However,</a:t>
            </a:r>
            <a:r>
              <a:rPr sz="1100" spc="20" dirty="0">
                <a:cs typeface="Tahoma"/>
              </a:rPr>
              <a:t> </a:t>
            </a:r>
            <a:r>
              <a:rPr sz="1100" spc="-40" dirty="0">
                <a:cs typeface="Tahoma"/>
              </a:rPr>
              <a:t>the</a:t>
            </a:r>
            <a:r>
              <a:rPr sz="1100" spc="15" dirty="0">
                <a:cs typeface="Tahoma"/>
              </a:rPr>
              <a:t> </a:t>
            </a:r>
            <a:r>
              <a:rPr sz="1100" spc="-55" dirty="0">
                <a:cs typeface="Tahoma"/>
              </a:rPr>
              <a:t>problem</a:t>
            </a:r>
            <a:r>
              <a:rPr sz="1100" spc="20" dirty="0">
                <a:cs typeface="Tahoma"/>
              </a:rPr>
              <a:t> </a:t>
            </a:r>
            <a:r>
              <a:rPr sz="1100" spc="-35" dirty="0">
                <a:cs typeface="Tahoma"/>
              </a:rPr>
              <a:t>of</a:t>
            </a:r>
            <a:r>
              <a:rPr sz="1100" spc="20" dirty="0">
                <a:cs typeface="Tahoma"/>
              </a:rPr>
              <a:t> </a:t>
            </a:r>
            <a:r>
              <a:rPr sz="1100" spc="-30" dirty="0">
                <a:solidFill>
                  <a:srgbClr val="0000FF"/>
                </a:solidFill>
                <a:cs typeface="Tahoma"/>
              </a:rPr>
              <a:t>authenticity</a:t>
            </a:r>
            <a:r>
              <a:rPr sz="1100" spc="20" dirty="0">
                <a:solidFill>
                  <a:srgbClr val="0000FF"/>
                </a:solidFill>
                <a:cs typeface="Tahoma"/>
              </a:rPr>
              <a:t> </a:t>
            </a:r>
            <a:r>
              <a:rPr sz="1100" spc="-55" dirty="0">
                <a:cs typeface="Tahoma"/>
              </a:rPr>
              <a:t>remains</a:t>
            </a:r>
            <a:r>
              <a:rPr lang="tr-TR" sz="1100" spc="-55" dirty="0">
                <a:cs typeface="Tahoma"/>
              </a:rPr>
              <a:t>!!</a:t>
            </a:r>
            <a:endParaRPr sz="1100" dirty="0">
              <a:cs typeface="Tahoma"/>
            </a:endParaRPr>
          </a:p>
        </p:txBody>
      </p:sp>
      <p:sp>
        <p:nvSpPr>
          <p:cNvPr id="20" name="object 20"/>
          <p:cNvSpPr txBox="1"/>
          <p:nvPr/>
        </p:nvSpPr>
        <p:spPr>
          <a:xfrm>
            <a:off x="4350029" y="3321949"/>
            <a:ext cx="227329" cy="116699"/>
          </a:xfrm>
          <a:prstGeom prst="rect">
            <a:avLst/>
          </a:prstGeom>
        </p:spPr>
        <p:txBody>
          <a:bodyPr vert="horz" wrap="square" lIns="0" tIns="24130" rIns="0" bIns="0" rtlCol="0">
            <a:spAutoFit/>
          </a:bodyPr>
          <a:lstStyle/>
          <a:p>
            <a:pPr marL="12700">
              <a:lnSpc>
                <a:spcPct val="100000"/>
              </a:lnSpc>
              <a:spcBef>
                <a:spcPts val="190"/>
              </a:spcBef>
            </a:pPr>
            <a:r>
              <a:rPr sz="600" spc="15" dirty="0">
                <a:cs typeface="Microsoft Sans Serif"/>
              </a:rPr>
              <a:t>27/38</a:t>
            </a:r>
            <a:endParaRPr sz="600">
              <a:cs typeface="Microsoft Sans Serif"/>
            </a:endParaRP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964" y="58150"/>
            <a:ext cx="3752850" cy="232756"/>
          </a:xfrm>
          <a:prstGeom prst="rect">
            <a:avLst/>
          </a:prstGeom>
        </p:spPr>
        <p:txBody>
          <a:bodyPr vert="horz" wrap="square" lIns="0" tIns="17145" rIns="0" bIns="0" rtlCol="0">
            <a:spAutoFit/>
          </a:bodyPr>
          <a:lstStyle/>
          <a:p>
            <a:pPr marL="12700">
              <a:lnSpc>
                <a:spcPct val="100000"/>
              </a:lnSpc>
              <a:spcBef>
                <a:spcPts val="135"/>
              </a:spcBef>
            </a:pPr>
            <a:r>
              <a:rPr spc="45" dirty="0">
                <a:latin typeface="+mn-lt"/>
              </a:rPr>
              <a:t>DH</a:t>
            </a:r>
            <a:r>
              <a:rPr spc="25" dirty="0">
                <a:latin typeface="+mn-lt"/>
              </a:rPr>
              <a:t> </a:t>
            </a:r>
            <a:r>
              <a:rPr spc="-10" dirty="0">
                <a:latin typeface="+mn-lt"/>
              </a:rPr>
              <a:t>Key</a:t>
            </a:r>
            <a:r>
              <a:rPr spc="30" dirty="0">
                <a:latin typeface="+mn-lt"/>
              </a:rPr>
              <a:t> </a:t>
            </a:r>
            <a:r>
              <a:rPr spc="-50" dirty="0">
                <a:latin typeface="+mn-lt"/>
              </a:rPr>
              <a:t>Exchange</a:t>
            </a:r>
            <a:r>
              <a:rPr spc="25" dirty="0">
                <a:latin typeface="+mn-lt"/>
              </a:rPr>
              <a:t> </a:t>
            </a:r>
            <a:r>
              <a:rPr spc="-40" dirty="0">
                <a:latin typeface="+mn-lt"/>
              </a:rPr>
              <a:t>is</a:t>
            </a:r>
            <a:r>
              <a:rPr spc="30" dirty="0">
                <a:latin typeface="+mn-lt"/>
              </a:rPr>
              <a:t> </a:t>
            </a:r>
            <a:r>
              <a:rPr spc="-60" dirty="0">
                <a:latin typeface="+mn-lt"/>
              </a:rPr>
              <a:t>insecure</a:t>
            </a:r>
            <a:r>
              <a:rPr spc="30" dirty="0">
                <a:latin typeface="+mn-lt"/>
              </a:rPr>
              <a:t> </a:t>
            </a:r>
            <a:r>
              <a:rPr spc="-65" dirty="0">
                <a:latin typeface="+mn-lt"/>
              </a:rPr>
              <a:t>under</a:t>
            </a:r>
            <a:r>
              <a:rPr spc="25" dirty="0">
                <a:latin typeface="+mn-lt"/>
              </a:rPr>
              <a:t> </a:t>
            </a:r>
            <a:r>
              <a:rPr spc="-20" dirty="0">
                <a:latin typeface="+mn-lt"/>
              </a:rPr>
              <a:t>Active</a:t>
            </a:r>
            <a:r>
              <a:rPr spc="30" dirty="0">
                <a:latin typeface="+mn-lt"/>
              </a:rPr>
              <a:t> </a:t>
            </a:r>
            <a:r>
              <a:rPr dirty="0">
                <a:latin typeface="+mn-lt"/>
              </a:rPr>
              <a:t>Attack</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531989"/>
            <a:ext cx="1628139" cy="180819"/>
          </a:xfrm>
          <a:prstGeom prst="rect">
            <a:avLst/>
          </a:prstGeom>
        </p:spPr>
        <p:txBody>
          <a:bodyPr vert="horz" wrap="square" lIns="0" tIns="11430" rIns="0" bIns="0" rtlCol="0">
            <a:spAutoFit/>
          </a:bodyPr>
          <a:lstStyle/>
          <a:p>
            <a:pPr marL="12700">
              <a:lnSpc>
                <a:spcPct val="100000"/>
              </a:lnSpc>
              <a:spcBef>
                <a:spcPts val="90"/>
              </a:spcBef>
            </a:pPr>
            <a:r>
              <a:rPr sz="1100" spc="-30" dirty="0">
                <a:cs typeface="Tahoma"/>
              </a:rPr>
              <a:t>Entity-in-the-middle</a:t>
            </a:r>
            <a:r>
              <a:rPr sz="1100" spc="20" dirty="0">
                <a:cs typeface="Tahoma"/>
              </a:rPr>
              <a:t> </a:t>
            </a:r>
            <a:r>
              <a:rPr sz="1100" spc="-30" dirty="0">
                <a:cs typeface="Tahoma"/>
              </a:rPr>
              <a:t>attack:</a:t>
            </a:r>
            <a:endParaRPr sz="1100">
              <a:cs typeface="Tahoma"/>
            </a:endParaRPr>
          </a:p>
        </p:txBody>
      </p:sp>
      <p:sp>
        <p:nvSpPr>
          <p:cNvPr id="5" name="object 5"/>
          <p:cNvSpPr txBox="1"/>
          <p:nvPr/>
        </p:nvSpPr>
        <p:spPr>
          <a:xfrm>
            <a:off x="437210" y="959496"/>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A</a:t>
            </a:r>
            <a:endParaRPr sz="1100">
              <a:cs typeface="Arial"/>
            </a:endParaRPr>
          </a:p>
        </p:txBody>
      </p:sp>
      <p:sp>
        <p:nvSpPr>
          <p:cNvPr id="6" name="object 6"/>
          <p:cNvSpPr txBox="1"/>
          <p:nvPr/>
        </p:nvSpPr>
        <p:spPr>
          <a:xfrm>
            <a:off x="4055701" y="959496"/>
            <a:ext cx="108585" cy="180819"/>
          </a:xfrm>
          <a:prstGeom prst="rect">
            <a:avLst/>
          </a:prstGeom>
        </p:spPr>
        <p:txBody>
          <a:bodyPr vert="horz" wrap="square" lIns="0" tIns="11430" rIns="0" bIns="0" rtlCol="0">
            <a:spAutoFit/>
          </a:bodyPr>
          <a:lstStyle/>
          <a:p>
            <a:pPr marL="12700">
              <a:lnSpc>
                <a:spcPct val="100000"/>
              </a:lnSpc>
              <a:spcBef>
                <a:spcPts val="90"/>
              </a:spcBef>
            </a:pPr>
            <a:r>
              <a:rPr sz="1100" i="1" spc="-85" dirty="0">
                <a:cs typeface="Arial"/>
              </a:rPr>
              <a:t>E</a:t>
            </a:r>
            <a:endParaRPr sz="1100">
              <a:cs typeface="Arial"/>
            </a:endParaRPr>
          </a:p>
        </p:txBody>
      </p:sp>
      <p:sp>
        <p:nvSpPr>
          <p:cNvPr id="7" name="object 7"/>
          <p:cNvSpPr txBox="1"/>
          <p:nvPr/>
        </p:nvSpPr>
        <p:spPr>
          <a:xfrm>
            <a:off x="2200808" y="1131378"/>
            <a:ext cx="198755" cy="135293"/>
          </a:xfrm>
          <a:prstGeom prst="rect">
            <a:avLst/>
          </a:prstGeom>
        </p:spPr>
        <p:txBody>
          <a:bodyPr vert="horz" wrap="square" lIns="0" tIns="12065" rIns="0" bIns="0" rtlCol="0">
            <a:spAutoFit/>
          </a:bodyPr>
          <a:lstStyle/>
          <a:p>
            <a:pPr marL="12700">
              <a:lnSpc>
                <a:spcPct val="100000"/>
              </a:lnSpc>
              <a:spcBef>
                <a:spcPts val="95"/>
              </a:spcBef>
            </a:pPr>
            <a:r>
              <a:rPr sz="800" i="1" spc="30" dirty="0">
                <a:cs typeface="Arial"/>
              </a:rPr>
              <a:t>A</a:t>
            </a:r>
            <a:r>
              <a:rPr sz="800" i="1" spc="-5" dirty="0">
                <a:cs typeface="Sitka Text"/>
              </a:rPr>
              <a:t>,</a:t>
            </a:r>
            <a:r>
              <a:rPr sz="800" i="1" spc="30" dirty="0">
                <a:cs typeface="Arial"/>
              </a:rPr>
              <a:t>X</a:t>
            </a:r>
            <a:endParaRPr sz="800">
              <a:cs typeface="Arial"/>
            </a:endParaRPr>
          </a:p>
        </p:txBody>
      </p:sp>
      <p:grpSp>
        <p:nvGrpSpPr>
          <p:cNvPr id="8" name="object 8"/>
          <p:cNvGrpSpPr/>
          <p:nvPr/>
        </p:nvGrpSpPr>
        <p:grpSpPr>
          <a:xfrm>
            <a:off x="2031822" y="1279038"/>
            <a:ext cx="548640" cy="66040"/>
            <a:chOff x="2031822" y="1279038"/>
            <a:chExt cx="548640" cy="66040"/>
          </a:xfrm>
        </p:grpSpPr>
        <p:sp>
          <p:nvSpPr>
            <p:cNvPr id="9" name="object 9"/>
            <p:cNvSpPr/>
            <p:nvPr/>
          </p:nvSpPr>
          <p:spPr>
            <a:xfrm>
              <a:off x="2031822" y="1311935"/>
              <a:ext cx="543560" cy="0"/>
            </a:xfrm>
            <a:custGeom>
              <a:avLst/>
              <a:gdLst/>
              <a:ahLst/>
              <a:cxnLst/>
              <a:rect l="l" t="t" r="r" b="b"/>
              <a:pathLst>
                <a:path w="543560">
                  <a:moveTo>
                    <a:pt x="0" y="0"/>
                  </a:moveTo>
                  <a:lnTo>
                    <a:pt x="543274" y="0"/>
                  </a:lnTo>
                </a:path>
              </a:pathLst>
            </a:custGeom>
            <a:ln w="5060">
              <a:solidFill>
                <a:srgbClr val="000000"/>
              </a:solidFill>
            </a:ln>
          </p:spPr>
          <p:txBody>
            <a:bodyPr wrap="square" lIns="0" tIns="0" rIns="0" bIns="0" rtlCol="0"/>
            <a:lstStyle/>
            <a:p>
              <a:endParaRPr/>
            </a:p>
          </p:txBody>
        </p:sp>
        <p:sp>
          <p:nvSpPr>
            <p:cNvPr id="10" name="object 10"/>
            <p:cNvSpPr/>
            <p:nvPr/>
          </p:nvSpPr>
          <p:spPr>
            <a:xfrm>
              <a:off x="2551309" y="1281569"/>
              <a:ext cx="26670" cy="60960"/>
            </a:xfrm>
            <a:custGeom>
              <a:avLst/>
              <a:gdLst/>
              <a:ahLst/>
              <a:cxnLst/>
              <a:rect l="l" t="t" r="r" b="b"/>
              <a:pathLst>
                <a:path w="26669"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pic>
        <p:nvPicPr>
          <p:cNvPr id="11" name="object 11"/>
          <p:cNvPicPr/>
          <p:nvPr/>
        </p:nvPicPr>
        <p:blipFill>
          <a:blip r:embed="rId2" cstate="print"/>
          <a:stretch>
            <a:fillRect/>
          </a:stretch>
        </p:blipFill>
        <p:spPr>
          <a:xfrm>
            <a:off x="288632" y="1146921"/>
            <a:ext cx="414917" cy="720004"/>
          </a:xfrm>
          <a:prstGeom prst="rect">
            <a:avLst/>
          </a:prstGeom>
        </p:spPr>
      </p:pic>
      <p:sp>
        <p:nvSpPr>
          <p:cNvPr id="12" name="object 12"/>
          <p:cNvSpPr txBox="1"/>
          <p:nvPr/>
        </p:nvSpPr>
        <p:spPr>
          <a:xfrm>
            <a:off x="817283" y="1125751"/>
            <a:ext cx="1082040" cy="494030"/>
          </a:xfrm>
          <a:prstGeom prst="rect">
            <a:avLst/>
          </a:prstGeom>
        </p:spPr>
        <p:txBody>
          <a:bodyPr vert="horz" wrap="square" lIns="0" tIns="79375" rIns="0" bIns="0" rtlCol="0">
            <a:spAutoFit/>
          </a:bodyPr>
          <a:lstStyle/>
          <a:p>
            <a:pPr marL="38100">
              <a:lnSpc>
                <a:spcPct val="100000"/>
              </a:lnSpc>
              <a:spcBef>
                <a:spcPts val="625"/>
              </a:spcBef>
            </a:pPr>
            <a:r>
              <a:rPr sz="1100" i="1" spc="-50" dirty="0">
                <a:cs typeface="Arial"/>
              </a:rPr>
              <a:t>x</a:t>
            </a:r>
            <a:r>
              <a:rPr sz="1100" i="1" spc="35" dirty="0">
                <a:cs typeface="Arial"/>
              </a:rPr>
              <a:t> </a:t>
            </a:r>
            <a:r>
              <a:rPr sz="1100" spc="-225" dirty="0">
                <a:cs typeface="Cambria"/>
              </a:rPr>
              <a:t>←</a:t>
            </a:r>
            <a:r>
              <a:rPr sz="900" spc="-337" baseline="50925" dirty="0">
                <a:cs typeface="Microsoft Sans Serif"/>
              </a:rPr>
              <a:t>$</a:t>
            </a:r>
            <a:r>
              <a:rPr sz="900" spc="517" baseline="50925" dirty="0">
                <a:cs typeface="Microsoft Sans Serif"/>
              </a:rPr>
              <a:t> </a:t>
            </a:r>
            <a:r>
              <a:rPr sz="1100" spc="-15" dirty="0">
                <a:cs typeface="Palatino Linotype"/>
              </a:rPr>
              <a:t>Z</a:t>
            </a:r>
            <a:r>
              <a:rPr sz="1200" i="1" spc="-22" baseline="-10416" dirty="0">
                <a:cs typeface="Arial"/>
              </a:rPr>
              <a:t>m</a:t>
            </a:r>
            <a:r>
              <a:rPr sz="1100" spc="-15" dirty="0">
                <a:cs typeface="Tahoma"/>
              </a:rPr>
              <a:t>;</a:t>
            </a:r>
            <a:r>
              <a:rPr sz="1100" dirty="0">
                <a:cs typeface="Tahoma"/>
              </a:rPr>
              <a:t> </a:t>
            </a:r>
            <a:r>
              <a:rPr sz="1100" i="1" spc="-10" dirty="0">
                <a:cs typeface="Arial"/>
              </a:rPr>
              <a:t>X</a:t>
            </a:r>
            <a:r>
              <a:rPr sz="1100" i="1" spc="114" dirty="0">
                <a:cs typeface="Arial"/>
              </a:rPr>
              <a:t> </a:t>
            </a:r>
            <a:r>
              <a:rPr sz="1100" spc="165" dirty="0">
                <a:cs typeface="Cambria"/>
              </a:rPr>
              <a:t>←</a:t>
            </a:r>
            <a:r>
              <a:rPr sz="1100" spc="50" dirty="0">
                <a:cs typeface="Cambria"/>
              </a:rPr>
              <a:t> </a:t>
            </a:r>
            <a:r>
              <a:rPr sz="1100" i="1" spc="10" dirty="0">
                <a:cs typeface="Arial"/>
              </a:rPr>
              <a:t>g</a:t>
            </a:r>
            <a:r>
              <a:rPr sz="1200" i="1" spc="15" baseline="27777" dirty="0">
                <a:cs typeface="Arial"/>
              </a:rPr>
              <a:t>x</a:t>
            </a:r>
            <a:endParaRPr sz="1200" baseline="27777">
              <a:cs typeface="Arial"/>
            </a:endParaRPr>
          </a:p>
          <a:p>
            <a:pPr marL="586740">
              <a:lnSpc>
                <a:spcPct val="100000"/>
              </a:lnSpc>
              <a:spcBef>
                <a:spcPts val="520"/>
              </a:spcBef>
            </a:pPr>
            <a:r>
              <a:rPr sz="1100" i="1" spc="-25" dirty="0">
                <a:cs typeface="Arial"/>
              </a:rPr>
              <a:t>L</a:t>
            </a:r>
            <a:r>
              <a:rPr sz="1100" i="1" spc="-5" dirty="0">
                <a:cs typeface="Arial"/>
              </a:rPr>
              <a:t> </a:t>
            </a:r>
            <a:r>
              <a:rPr sz="1100" spc="165" dirty="0">
                <a:cs typeface="Cambria"/>
              </a:rPr>
              <a:t>←</a:t>
            </a:r>
            <a:r>
              <a:rPr sz="1100" spc="60" dirty="0">
                <a:cs typeface="Cambria"/>
              </a:rPr>
              <a:t> </a:t>
            </a:r>
            <a:r>
              <a:rPr sz="1100" i="1" spc="-10" dirty="0">
                <a:cs typeface="Arial"/>
              </a:rPr>
              <a:t>Y</a:t>
            </a:r>
            <a:r>
              <a:rPr sz="1100" i="1" spc="-120" dirty="0">
                <a:cs typeface="Arial"/>
              </a:rPr>
              <a:t> </a:t>
            </a:r>
            <a:r>
              <a:rPr sz="1200" i="1" spc="-15" baseline="27777" dirty="0">
                <a:cs typeface="Arial"/>
              </a:rPr>
              <a:t>x</a:t>
            </a:r>
            <a:endParaRPr sz="1200" baseline="27777">
              <a:cs typeface="Arial"/>
            </a:endParaRPr>
          </a:p>
        </p:txBody>
      </p:sp>
      <p:sp>
        <p:nvSpPr>
          <p:cNvPr id="13" name="object 13"/>
          <p:cNvSpPr txBox="1"/>
          <p:nvPr/>
        </p:nvSpPr>
        <p:spPr>
          <a:xfrm>
            <a:off x="2195385" y="1365477"/>
            <a:ext cx="203835" cy="135293"/>
          </a:xfrm>
          <a:prstGeom prst="rect">
            <a:avLst/>
          </a:prstGeom>
        </p:spPr>
        <p:txBody>
          <a:bodyPr vert="horz" wrap="square" lIns="0" tIns="12065" rIns="0" bIns="0" rtlCol="0">
            <a:spAutoFit/>
          </a:bodyPr>
          <a:lstStyle/>
          <a:p>
            <a:pPr marL="12700">
              <a:lnSpc>
                <a:spcPct val="100000"/>
              </a:lnSpc>
              <a:spcBef>
                <a:spcPts val="95"/>
              </a:spcBef>
            </a:pPr>
            <a:r>
              <a:rPr sz="800" i="1" spc="70" dirty="0">
                <a:cs typeface="Arial"/>
              </a:rPr>
              <a:t>B</a:t>
            </a:r>
            <a:r>
              <a:rPr sz="800" i="1" spc="-5" dirty="0">
                <a:cs typeface="Sitka Text"/>
              </a:rPr>
              <a:t>,</a:t>
            </a:r>
            <a:r>
              <a:rPr sz="800" i="1" spc="30" dirty="0">
                <a:cs typeface="Arial"/>
              </a:rPr>
              <a:t>Y</a:t>
            </a:r>
            <a:endParaRPr sz="800">
              <a:cs typeface="Arial"/>
            </a:endParaRPr>
          </a:p>
        </p:txBody>
      </p:sp>
      <p:grpSp>
        <p:nvGrpSpPr>
          <p:cNvPr id="14" name="object 14"/>
          <p:cNvGrpSpPr/>
          <p:nvPr/>
        </p:nvGrpSpPr>
        <p:grpSpPr>
          <a:xfrm>
            <a:off x="2031822" y="1513137"/>
            <a:ext cx="548640" cy="66040"/>
            <a:chOff x="2031822" y="1513137"/>
            <a:chExt cx="548640" cy="66040"/>
          </a:xfrm>
        </p:grpSpPr>
        <p:sp>
          <p:nvSpPr>
            <p:cNvPr id="15" name="object 15"/>
            <p:cNvSpPr/>
            <p:nvPr/>
          </p:nvSpPr>
          <p:spPr>
            <a:xfrm>
              <a:off x="2036883" y="1546034"/>
              <a:ext cx="543560" cy="0"/>
            </a:xfrm>
            <a:custGeom>
              <a:avLst/>
              <a:gdLst/>
              <a:ahLst/>
              <a:cxnLst/>
              <a:rect l="l" t="t" r="r" b="b"/>
              <a:pathLst>
                <a:path w="543560">
                  <a:moveTo>
                    <a:pt x="0" y="0"/>
                  </a:moveTo>
                  <a:lnTo>
                    <a:pt x="543274" y="0"/>
                  </a:lnTo>
                </a:path>
              </a:pathLst>
            </a:custGeom>
            <a:ln w="5060">
              <a:solidFill>
                <a:srgbClr val="000000"/>
              </a:solidFill>
            </a:ln>
          </p:spPr>
          <p:txBody>
            <a:bodyPr wrap="square" lIns="0" tIns="0" rIns="0" bIns="0" rtlCol="0"/>
            <a:lstStyle/>
            <a:p>
              <a:endParaRPr/>
            </a:p>
          </p:txBody>
        </p:sp>
        <p:sp>
          <p:nvSpPr>
            <p:cNvPr id="16" name="object 16"/>
            <p:cNvSpPr/>
            <p:nvPr/>
          </p:nvSpPr>
          <p:spPr>
            <a:xfrm>
              <a:off x="2034352" y="1515668"/>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7" name="object 17"/>
          <p:cNvSpPr txBox="1"/>
          <p:nvPr/>
        </p:nvSpPr>
        <p:spPr>
          <a:xfrm>
            <a:off x="2696413" y="1427694"/>
            <a:ext cx="1089660" cy="180819"/>
          </a:xfrm>
          <a:prstGeom prst="rect">
            <a:avLst/>
          </a:prstGeom>
        </p:spPr>
        <p:txBody>
          <a:bodyPr vert="horz" wrap="square" lIns="0" tIns="11430" rIns="0" bIns="0" rtlCol="0">
            <a:spAutoFit/>
          </a:bodyPr>
          <a:lstStyle/>
          <a:p>
            <a:pPr marL="38100">
              <a:lnSpc>
                <a:spcPct val="100000"/>
              </a:lnSpc>
              <a:spcBef>
                <a:spcPts val="90"/>
              </a:spcBef>
            </a:pPr>
            <a:r>
              <a:rPr sz="1100" i="1" spc="-50" dirty="0">
                <a:cs typeface="Arial"/>
              </a:rPr>
              <a:t>y</a:t>
            </a:r>
            <a:r>
              <a:rPr sz="1100" i="1" spc="40" dirty="0">
                <a:cs typeface="Arial"/>
              </a:rPr>
              <a:t> </a:t>
            </a:r>
            <a:r>
              <a:rPr sz="1100" spc="-225" dirty="0">
                <a:cs typeface="Cambria"/>
              </a:rPr>
              <a:t>←</a:t>
            </a:r>
            <a:r>
              <a:rPr sz="900" spc="-337" baseline="50925" dirty="0">
                <a:cs typeface="Microsoft Sans Serif"/>
              </a:rPr>
              <a:t>$</a:t>
            </a:r>
            <a:r>
              <a:rPr sz="900" spc="517" baseline="50925" dirty="0">
                <a:cs typeface="Microsoft Sans Serif"/>
              </a:rPr>
              <a:t> </a:t>
            </a:r>
            <a:r>
              <a:rPr sz="1100" spc="-15" dirty="0">
                <a:cs typeface="Palatino Linotype"/>
              </a:rPr>
              <a:t>Z</a:t>
            </a:r>
            <a:r>
              <a:rPr sz="1200" i="1" spc="-22" baseline="-10416" dirty="0">
                <a:cs typeface="Arial"/>
              </a:rPr>
              <a:t>m</a:t>
            </a:r>
            <a:r>
              <a:rPr sz="1100" spc="-15" dirty="0">
                <a:cs typeface="Tahoma"/>
              </a:rPr>
              <a:t>;</a:t>
            </a:r>
            <a:r>
              <a:rPr sz="1100" spc="5" dirty="0">
                <a:cs typeface="Tahoma"/>
              </a:rPr>
              <a:t> </a:t>
            </a:r>
            <a:r>
              <a:rPr sz="1100" i="1" spc="-10" dirty="0">
                <a:cs typeface="Arial"/>
              </a:rPr>
              <a:t>Y</a:t>
            </a:r>
            <a:r>
              <a:rPr sz="1100" i="1" spc="165" dirty="0">
                <a:cs typeface="Arial"/>
              </a:rPr>
              <a:t> </a:t>
            </a:r>
            <a:r>
              <a:rPr sz="1100" spc="165" dirty="0">
                <a:cs typeface="Cambria"/>
              </a:rPr>
              <a:t>←</a:t>
            </a:r>
            <a:r>
              <a:rPr sz="1100" spc="55" dirty="0">
                <a:cs typeface="Cambria"/>
              </a:rPr>
              <a:t> </a:t>
            </a:r>
            <a:r>
              <a:rPr sz="1100" i="1" spc="10" dirty="0">
                <a:cs typeface="Arial"/>
              </a:rPr>
              <a:t>g</a:t>
            </a:r>
            <a:r>
              <a:rPr sz="1200" i="1" spc="15" baseline="27777" dirty="0">
                <a:cs typeface="Arial"/>
              </a:rPr>
              <a:t>y</a:t>
            </a:r>
            <a:endParaRPr sz="1200" baseline="27777">
              <a:cs typeface="Arial"/>
            </a:endParaRPr>
          </a:p>
        </p:txBody>
      </p:sp>
      <p:pic>
        <p:nvPicPr>
          <p:cNvPr id="18" name="object 18"/>
          <p:cNvPicPr/>
          <p:nvPr/>
        </p:nvPicPr>
        <p:blipFill>
          <a:blip r:embed="rId3" cstate="print"/>
          <a:stretch>
            <a:fillRect/>
          </a:stretch>
        </p:blipFill>
        <p:spPr>
          <a:xfrm>
            <a:off x="3639565" y="1146941"/>
            <a:ext cx="817559" cy="719984"/>
          </a:xfrm>
          <a:prstGeom prst="rect">
            <a:avLst/>
          </a:prstGeom>
        </p:spPr>
      </p:pic>
      <p:pic>
        <p:nvPicPr>
          <p:cNvPr id="19" name="object 19"/>
          <p:cNvPicPr/>
          <p:nvPr/>
        </p:nvPicPr>
        <p:blipFill>
          <a:blip r:embed="rId4" cstate="print"/>
          <a:stretch>
            <a:fillRect/>
          </a:stretch>
        </p:blipFill>
        <p:spPr>
          <a:xfrm>
            <a:off x="254345" y="2166516"/>
            <a:ext cx="91134" cy="78819"/>
          </a:xfrm>
          <a:prstGeom prst="rect">
            <a:avLst/>
          </a:prstGeom>
        </p:spPr>
      </p:pic>
      <p:pic>
        <p:nvPicPr>
          <p:cNvPr id="20" name="object 20"/>
          <p:cNvPicPr/>
          <p:nvPr/>
        </p:nvPicPr>
        <p:blipFill>
          <a:blip r:embed="rId5" cstate="print"/>
          <a:stretch>
            <a:fillRect/>
          </a:stretch>
        </p:blipFill>
        <p:spPr>
          <a:xfrm>
            <a:off x="254345" y="2376548"/>
            <a:ext cx="91134" cy="78819"/>
          </a:xfrm>
          <a:prstGeom prst="rect">
            <a:avLst/>
          </a:prstGeom>
        </p:spPr>
      </p:pic>
      <p:sp>
        <p:nvSpPr>
          <p:cNvPr id="21" name="object 21"/>
          <p:cNvSpPr txBox="1"/>
          <p:nvPr/>
        </p:nvSpPr>
        <p:spPr>
          <a:xfrm>
            <a:off x="112255" y="1599766"/>
            <a:ext cx="4383405" cy="1597660"/>
          </a:xfrm>
          <a:prstGeom prst="rect">
            <a:avLst/>
          </a:prstGeom>
        </p:spPr>
        <p:txBody>
          <a:bodyPr vert="horz" wrap="square" lIns="0" tIns="11430" rIns="0" bIns="0" rtlCol="0">
            <a:spAutoFit/>
          </a:bodyPr>
          <a:lstStyle/>
          <a:p>
            <a:pPr marL="2621915">
              <a:lnSpc>
                <a:spcPct val="100000"/>
              </a:lnSpc>
              <a:spcBef>
                <a:spcPts val="90"/>
              </a:spcBef>
            </a:pPr>
            <a:r>
              <a:rPr sz="1100" i="1" spc="-25" dirty="0">
                <a:cs typeface="Arial"/>
              </a:rPr>
              <a:t>L</a:t>
            </a:r>
            <a:r>
              <a:rPr sz="1100" i="1" spc="-35" dirty="0">
                <a:cs typeface="Arial"/>
              </a:rPr>
              <a:t> </a:t>
            </a:r>
            <a:r>
              <a:rPr sz="1100" spc="165" dirty="0">
                <a:cs typeface="Cambria"/>
              </a:rPr>
              <a:t>←</a:t>
            </a:r>
            <a:r>
              <a:rPr sz="1100" spc="35" dirty="0">
                <a:cs typeface="Cambria"/>
              </a:rPr>
              <a:t> </a:t>
            </a:r>
            <a:r>
              <a:rPr sz="1100" i="1" spc="50" dirty="0">
                <a:cs typeface="Arial"/>
              </a:rPr>
              <a:t>X</a:t>
            </a:r>
            <a:r>
              <a:rPr sz="1200" i="1" spc="75" baseline="27777" dirty="0">
                <a:cs typeface="Arial"/>
              </a:rPr>
              <a:t>y</a:t>
            </a:r>
            <a:endParaRPr sz="1200" baseline="27777">
              <a:cs typeface="Arial"/>
            </a:endParaRPr>
          </a:p>
          <a:p>
            <a:pPr>
              <a:lnSpc>
                <a:spcPct val="100000"/>
              </a:lnSpc>
            </a:pPr>
            <a:endParaRPr sz="2200">
              <a:cs typeface="Arial"/>
            </a:endParaRPr>
          </a:p>
          <a:p>
            <a:pPr marL="302260">
              <a:lnSpc>
                <a:spcPct val="100000"/>
              </a:lnSpc>
              <a:spcBef>
                <a:spcPts val="5"/>
              </a:spcBef>
            </a:pPr>
            <a:r>
              <a:rPr sz="1100" spc="-50" dirty="0">
                <a:cs typeface="Tahoma"/>
              </a:rPr>
              <a:t>Adversary</a:t>
            </a:r>
            <a:r>
              <a:rPr sz="1100" spc="10" dirty="0">
                <a:cs typeface="Tahoma"/>
              </a:rPr>
              <a:t> </a:t>
            </a:r>
            <a:r>
              <a:rPr sz="1100" i="1" spc="-85" dirty="0">
                <a:cs typeface="Arial"/>
              </a:rPr>
              <a:t>E</a:t>
            </a:r>
            <a:r>
              <a:rPr sz="1100" i="1" spc="-40" dirty="0">
                <a:cs typeface="Arial"/>
              </a:rPr>
              <a:t> </a:t>
            </a:r>
            <a:r>
              <a:rPr sz="1100" spc="-50" dirty="0">
                <a:cs typeface="Tahoma"/>
              </a:rPr>
              <a:t>impersonates</a:t>
            </a:r>
            <a:r>
              <a:rPr sz="1100" spc="5" dirty="0">
                <a:cs typeface="Tahoma"/>
              </a:rPr>
              <a:t> </a:t>
            </a:r>
            <a:r>
              <a:rPr sz="1100" i="1" spc="10" dirty="0">
                <a:cs typeface="Arial"/>
              </a:rPr>
              <a:t>B</a:t>
            </a:r>
            <a:r>
              <a:rPr sz="1100" spc="10" dirty="0">
                <a:cs typeface="Tahoma"/>
              </a:rPr>
              <a:t>.</a:t>
            </a:r>
            <a:endParaRPr sz="1100">
              <a:cs typeface="Tahoma"/>
            </a:endParaRPr>
          </a:p>
          <a:p>
            <a:pPr marL="302260">
              <a:lnSpc>
                <a:spcPct val="100000"/>
              </a:lnSpc>
              <a:spcBef>
                <a:spcPts val="330"/>
              </a:spcBef>
            </a:pPr>
            <a:r>
              <a:rPr sz="1100" i="1" spc="-10" dirty="0">
                <a:cs typeface="Arial"/>
              </a:rPr>
              <a:t>A</a:t>
            </a:r>
            <a:r>
              <a:rPr sz="1100" i="1" spc="55" dirty="0">
                <a:cs typeface="Arial"/>
              </a:rPr>
              <a:t> </a:t>
            </a:r>
            <a:r>
              <a:rPr sz="1100" spc="-30" dirty="0">
                <a:cs typeface="Tahoma"/>
              </a:rPr>
              <a:t>thinks</a:t>
            </a:r>
            <a:r>
              <a:rPr sz="1100" spc="20" dirty="0">
                <a:cs typeface="Tahoma"/>
              </a:rPr>
              <a:t> </a:t>
            </a:r>
            <a:r>
              <a:rPr sz="1100" spc="15" dirty="0">
                <a:cs typeface="Tahoma"/>
              </a:rPr>
              <a:t>it</a:t>
            </a:r>
            <a:r>
              <a:rPr sz="1100" spc="20" dirty="0">
                <a:cs typeface="Tahoma"/>
              </a:rPr>
              <a:t> </a:t>
            </a:r>
            <a:r>
              <a:rPr sz="1100" spc="-70" dirty="0">
                <a:cs typeface="Tahoma"/>
              </a:rPr>
              <a:t>shares</a:t>
            </a:r>
            <a:r>
              <a:rPr sz="1100" spc="20" dirty="0">
                <a:cs typeface="Tahoma"/>
              </a:rPr>
              <a:t> </a:t>
            </a:r>
            <a:r>
              <a:rPr sz="1100" i="1" spc="20" dirty="0">
                <a:cs typeface="Arial"/>
              </a:rPr>
              <a:t>K</a:t>
            </a:r>
            <a:r>
              <a:rPr sz="1100" i="1" spc="125" dirty="0">
                <a:cs typeface="Arial"/>
              </a:rPr>
              <a:t> </a:t>
            </a:r>
            <a:r>
              <a:rPr sz="1100" spc="45" dirty="0">
                <a:cs typeface="Tahoma"/>
              </a:rPr>
              <a:t>=</a:t>
            </a:r>
            <a:r>
              <a:rPr sz="1100" spc="-40" dirty="0">
                <a:cs typeface="Tahoma"/>
              </a:rPr>
              <a:t> </a:t>
            </a:r>
            <a:r>
              <a:rPr sz="1100" b="1" spc="10" dirty="0">
                <a:cs typeface="Arial"/>
              </a:rPr>
              <a:t>H</a:t>
            </a:r>
            <a:r>
              <a:rPr sz="1100" spc="10" dirty="0">
                <a:cs typeface="Tahoma"/>
              </a:rPr>
              <a:t>(</a:t>
            </a:r>
            <a:r>
              <a:rPr sz="1100" i="1" spc="10" dirty="0">
                <a:cs typeface="Arial"/>
              </a:rPr>
              <a:t>L</a:t>
            </a:r>
            <a:r>
              <a:rPr sz="1100" spc="10" dirty="0">
                <a:cs typeface="Tahoma"/>
              </a:rPr>
              <a:t>)</a:t>
            </a:r>
            <a:r>
              <a:rPr sz="1100" spc="15" dirty="0">
                <a:cs typeface="Tahoma"/>
              </a:rPr>
              <a:t> </a:t>
            </a:r>
            <a:r>
              <a:rPr sz="1100" spc="-25" dirty="0">
                <a:cs typeface="Tahoma"/>
              </a:rPr>
              <a:t>with</a:t>
            </a:r>
            <a:r>
              <a:rPr sz="1100" spc="20" dirty="0">
                <a:cs typeface="Tahoma"/>
              </a:rPr>
              <a:t> </a:t>
            </a:r>
            <a:r>
              <a:rPr sz="1100" i="1" spc="10" dirty="0">
                <a:cs typeface="Arial"/>
              </a:rPr>
              <a:t>B</a:t>
            </a:r>
            <a:r>
              <a:rPr sz="1100" spc="10" dirty="0">
                <a:cs typeface="Tahoma"/>
              </a:rPr>
              <a:t>,</a:t>
            </a:r>
            <a:r>
              <a:rPr sz="1100" spc="15" dirty="0">
                <a:cs typeface="Tahoma"/>
              </a:rPr>
              <a:t> </a:t>
            </a:r>
            <a:r>
              <a:rPr sz="1100" spc="-30" dirty="0">
                <a:cs typeface="Tahoma"/>
              </a:rPr>
              <a:t>but</a:t>
            </a:r>
            <a:r>
              <a:rPr sz="1100" spc="25" dirty="0">
                <a:cs typeface="Tahoma"/>
              </a:rPr>
              <a:t> </a:t>
            </a:r>
            <a:r>
              <a:rPr sz="1100" spc="-25" dirty="0">
                <a:cs typeface="Tahoma"/>
              </a:rPr>
              <a:t>in</a:t>
            </a:r>
            <a:r>
              <a:rPr sz="1100" spc="15" dirty="0">
                <a:cs typeface="Tahoma"/>
              </a:rPr>
              <a:t> </a:t>
            </a:r>
            <a:r>
              <a:rPr sz="1100" spc="-25" dirty="0">
                <a:cs typeface="Tahoma"/>
              </a:rPr>
              <a:t>fact</a:t>
            </a:r>
            <a:r>
              <a:rPr sz="1100" spc="25" dirty="0">
                <a:cs typeface="Tahoma"/>
              </a:rPr>
              <a:t> </a:t>
            </a:r>
            <a:r>
              <a:rPr sz="1100" i="1" spc="-10" dirty="0">
                <a:cs typeface="Arial"/>
              </a:rPr>
              <a:t>A</a:t>
            </a:r>
            <a:r>
              <a:rPr sz="1100" i="1" spc="55" dirty="0">
                <a:cs typeface="Arial"/>
              </a:rPr>
              <a:t> </a:t>
            </a:r>
            <a:r>
              <a:rPr sz="1100" spc="-70" dirty="0">
                <a:cs typeface="Tahoma"/>
              </a:rPr>
              <a:t>shares</a:t>
            </a:r>
            <a:r>
              <a:rPr sz="1100" spc="20" dirty="0">
                <a:cs typeface="Tahoma"/>
              </a:rPr>
              <a:t> </a:t>
            </a:r>
            <a:r>
              <a:rPr sz="1100" i="1" spc="20" dirty="0">
                <a:cs typeface="Arial"/>
              </a:rPr>
              <a:t>K</a:t>
            </a:r>
            <a:r>
              <a:rPr sz="1100" i="1" spc="185" dirty="0">
                <a:cs typeface="Arial"/>
              </a:rPr>
              <a:t> </a:t>
            </a:r>
            <a:r>
              <a:rPr sz="1100" spc="-25" dirty="0">
                <a:cs typeface="Tahoma"/>
              </a:rPr>
              <a:t>with</a:t>
            </a:r>
            <a:r>
              <a:rPr sz="1100" spc="20" dirty="0">
                <a:cs typeface="Tahoma"/>
              </a:rPr>
              <a:t> </a:t>
            </a:r>
            <a:r>
              <a:rPr sz="1100" i="1" spc="-85" dirty="0">
                <a:cs typeface="Arial"/>
              </a:rPr>
              <a:t>E</a:t>
            </a:r>
            <a:r>
              <a:rPr sz="1100" i="1" spc="-180" dirty="0">
                <a:cs typeface="Arial"/>
              </a:rPr>
              <a:t> </a:t>
            </a:r>
            <a:r>
              <a:rPr sz="1100" spc="-30" dirty="0">
                <a:cs typeface="Tahoma"/>
              </a:rPr>
              <a:t>.</a:t>
            </a:r>
            <a:endParaRPr sz="1100">
              <a:cs typeface="Tahoma"/>
            </a:endParaRPr>
          </a:p>
          <a:p>
            <a:pPr marL="25400" marR="17780">
              <a:lnSpc>
                <a:spcPct val="102600"/>
              </a:lnSpc>
              <a:spcBef>
                <a:spcPts val="600"/>
              </a:spcBef>
            </a:pPr>
            <a:r>
              <a:rPr sz="1100" spc="-65" dirty="0">
                <a:cs typeface="Tahoma"/>
              </a:rPr>
              <a:t>If</a:t>
            </a:r>
            <a:r>
              <a:rPr sz="1100" spc="10" dirty="0">
                <a:cs typeface="Tahoma"/>
              </a:rPr>
              <a:t> </a:t>
            </a:r>
            <a:r>
              <a:rPr sz="1100" i="1" spc="-10" dirty="0">
                <a:cs typeface="Arial"/>
              </a:rPr>
              <a:t>A</a:t>
            </a:r>
            <a:r>
              <a:rPr sz="1100" i="1" spc="45" dirty="0">
                <a:cs typeface="Arial"/>
              </a:rPr>
              <a:t> </a:t>
            </a:r>
            <a:r>
              <a:rPr sz="1100" spc="-75" dirty="0">
                <a:cs typeface="Tahoma"/>
              </a:rPr>
              <a:t>now</a:t>
            </a:r>
            <a:r>
              <a:rPr sz="1100" spc="10" dirty="0">
                <a:cs typeface="Tahoma"/>
              </a:rPr>
              <a:t> </a:t>
            </a:r>
            <a:r>
              <a:rPr sz="1100" spc="-45" dirty="0">
                <a:cs typeface="Tahoma"/>
              </a:rPr>
              <a:t>encrypts,</a:t>
            </a:r>
            <a:r>
              <a:rPr sz="1100" spc="15" dirty="0">
                <a:cs typeface="Tahoma"/>
              </a:rPr>
              <a:t> </a:t>
            </a:r>
            <a:r>
              <a:rPr sz="1100" spc="-60" dirty="0">
                <a:cs typeface="Tahoma"/>
              </a:rPr>
              <a:t>under</a:t>
            </a:r>
            <a:r>
              <a:rPr sz="1100" spc="10" dirty="0">
                <a:cs typeface="Tahoma"/>
              </a:rPr>
              <a:t> </a:t>
            </a:r>
            <a:r>
              <a:rPr sz="1100" i="1" spc="20" dirty="0">
                <a:cs typeface="Arial"/>
              </a:rPr>
              <a:t>K</a:t>
            </a:r>
            <a:r>
              <a:rPr sz="1100" i="1" spc="-180" dirty="0">
                <a:cs typeface="Arial"/>
              </a:rPr>
              <a:t> </a:t>
            </a:r>
            <a:r>
              <a:rPr sz="1100" spc="-30" dirty="0">
                <a:cs typeface="Tahoma"/>
              </a:rPr>
              <a:t>,</a:t>
            </a:r>
            <a:r>
              <a:rPr sz="1100" spc="10" dirty="0">
                <a:cs typeface="Tahoma"/>
              </a:rPr>
              <a:t> </a:t>
            </a:r>
            <a:r>
              <a:rPr sz="1100" spc="-55" dirty="0">
                <a:cs typeface="Tahoma"/>
              </a:rPr>
              <a:t>a</a:t>
            </a:r>
            <a:r>
              <a:rPr sz="1100" spc="10" dirty="0">
                <a:cs typeface="Tahoma"/>
              </a:rPr>
              <a:t> </a:t>
            </a:r>
            <a:r>
              <a:rPr sz="1100" spc="-75" dirty="0">
                <a:cs typeface="Tahoma"/>
              </a:rPr>
              <a:t>message</a:t>
            </a:r>
            <a:r>
              <a:rPr sz="1100" spc="15" dirty="0">
                <a:cs typeface="Tahoma"/>
              </a:rPr>
              <a:t> </a:t>
            </a:r>
            <a:r>
              <a:rPr sz="1100" spc="-50" dirty="0">
                <a:cs typeface="Tahoma"/>
              </a:rPr>
              <a:t>intended</a:t>
            </a:r>
            <a:r>
              <a:rPr sz="1100" spc="10" dirty="0">
                <a:cs typeface="Tahoma"/>
              </a:rPr>
              <a:t> </a:t>
            </a:r>
            <a:r>
              <a:rPr sz="1100" spc="-45" dirty="0">
                <a:cs typeface="Tahoma"/>
              </a:rPr>
              <a:t>for</a:t>
            </a:r>
            <a:r>
              <a:rPr sz="1100" spc="10" dirty="0">
                <a:cs typeface="Tahoma"/>
              </a:rPr>
              <a:t> </a:t>
            </a:r>
            <a:r>
              <a:rPr sz="1100" i="1" spc="10" dirty="0">
                <a:cs typeface="Arial"/>
              </a:rPr>
              <a:t>B</a:t>
            </a:r>
            <a:r>
              <a:rPr sz="1100" spc="10" dirty="0">
                <a:cs typeface="Tahoma"/>
              </a:rPr>
              <a:t>, </a:t>
            </a:r>
            <a:r>
              <a:rPr sz="1100" spc="-45" dirty="0">
                <a:cs typeface="Tahoma"/>
              </a:rPr>
              <a:t>then</a:t>
            </a:r>
            <a:r>
              <a:rPr sz="1100" spc="10" dirty="0">
                <a:cs typeface="Tahoma"/>
              </a:rPr>
              <a:t> </a:t>
            </a:r>
            <a:r>
              <a:rPr sz="1100" i="1" spc="-85" dirty="0">
                <a:cs typeface="Arial"/>
              </a:rPr>
              <a:t>E</a:t>
            </a:r>
            <a:r>
              <a:rPr sz="1100" i="1" spc="-40" dirty="0">
                <a:cs typeface="Arial"/>
              </a:rPr>
              <a:t> </a:t>
            </a:r>
            <a:r>
              <a:rPr sz="1100" spc="-45" dirty="0">
                <a:cs typeface="Tahoma"/>
              </a:rPr>
              <a:t>can</a:t>
            </a:r>
            <a:r>
              <a:rPr sz="1100" spc="15" dirty="0">
                <a:cs typeface="Tahoma"/>
              </a:rPr>
              <a:t> </a:t>
            </a:r>
            <a:r>
              <a:rPr sz="1100" spc="-45" dirty="0">
                <a:cs typeface="Tahoma"/>
              </a:rPr>
              <a:t>decrypt </a:t>
            </a:r>
            <a:r>
              <a:rPr sz="1100" spc="-330" dirty="0">
                <a:cs typeface="Tahoma"/>
              </a:rPr>
              <a:t> </a:t>
            </a:r>
            <a:r>
              <a:rPr sz="1100" spc="-40" dirty="0">
                <a:cs typeface="Tahoma"/>
              </a:rPr>
              <a:t>the</a:t>
            </a:r>
            <a:r>
              <a:rPr sz="1100" spc="15" dirty="0">
                <a:cs typeface="Tahoma"/>
              </a:rPr>
              <a:t> </a:t>
            </a:r>
            <a:r>
              <a:rPr sz="1100" spc="-35" dirty="0">
                <a:cs typeface="Tahoma"/>
              </a:rPr>
              <a:t>ciphertext</a:t>
            </a:r>
            <a:r>
              <a:rPr sz="1100" spc="20" dirty="0">
                <a:cs typeface="Tahoma"/>
              </a:rPr>
              <a:t> </a:t>
            </a:r>
            <a:r>
              <a:rPr sz="1100" spc="-55" dirty="0">
                <a:cs typeface="Tahoma"/>
              </a:rPr>
              <a:t>and</a:t>
            </a:r>
            <a:r>
              <a:rPr sz="1100" spc="20" dirty="0">
                <a:cs typeface="Tahoma"/>
              </a:rPr>
              <a:t> </a:t>
            </a:r>
            <a:r>
              <a:rPr sz="1100" spc="-60" dirty="0">
                <a:cs typeface="Tahoma"/>
              </a:rPr>
              <a:t>recover</a:t>
            </a:r>
            <a:r>
              <a:rPr sz="1100" spc="15" dirty="0">
                <a:cs typeface="Tahoma"/>
              </a:rPr>
              <a:t> </a:t>
            </a:r>
            <a:r>
              <a:rPr sz="1100" spc="-40" dirty="0">
                <a:cs typeface="Tahoma"/>
              </a:rPr>
              <a:t>the</a:t>
            </a:r>
            <a:r>
              <a:rPr sz="1100" spc="15" dirty="0">
                <a:cs typeface="Tahoma"/>
              </a:rPr>
              <a:t> </a:t>
            </a:r>
            <a:r>
              <a:rPr sz="1100" spc="-70" dirty="0">
                <a:cs typeface="Tahoma"/>
              </a:rPr>
              <a:t>message.</a:t>
            </a:r>
            <a:endParaRPr sz="1100">
              <a:cs typeface="Tahoma"/>
            </a:endParaRPr>
          </a:p>
          <a:p>
            <a:pPr marL="25400">
              <a:lnSpc>
                <a:spcPct val="100000"/>
              </a:lnSpc>
              <a:spcBef>
                <a:spcPts val="930"/>
              </a:spcBef>
            </a:pPr>
            <a:r>
              <a:rPr sz="1100" spc="35" dirty="0">
                <a:cs typeface="Tahoma"/>
              </a:rPr>
              <a:t>DH</a:t>
            </a:r>
            <a:r>
              <a:rPr sz="1100" spc="15" dirty="0">
                <a:cs typeface="Tahoma"/>
              </a:rPr>
              <a:t> </a:t>
            </a:r>
            <a:r>
              <a:rPr sz="1100" spc="-25" dirty="0">
                <a:cs typeface="Tahoma"/>
              </a:rPr>
              <a:t>in</a:t>
            </a:r>
            <a:r>
              <a:rPr sz="1100" spc="20" dirty="0">
                <a:cs typeface="Tahoma"/>
              </a:rPr>
              <a:t> </a:t>
            </a:r>
            <a:r>
              <a:rPr sz="1100" spc="-30" dirty="0">
                <a:cs typeface="Tahoma"/>
              </a:rPr>
              <a:t>itself</a:t>
            </a:r>
            <a:r>
              <a:rPr sz="1100" spc="15" dirty="0">
                <a:cs typeface="Tahoma"/>
              </a:rPr>
              <a:t> </a:t>
            </a:r>
            <a:r>
              <a:rPr sz="1100" spc="-60" dirty="0">
                <a:cs typeface="Tahoma"/>
              </a:rPr>
              <a:t>does</a:t>
            </a:r>
            <a:r>
              <a:rPr sz="1100" spc="25" dirty="0">
                <a:cs typeface="Tahoma"/>
              </a:rPr>
              <a:t> </a:t>
            </a:r>
            <a:r>
              <a:rPr sz="1100" spc="-30" dirty="0">
                <a:cs typeface="Tahoma"/>
              </a:rPr>
              <a:t>not</a:t>
            </a:r>
            <a:r>
              <a:rPr sz="1100" spc="15" dirty="0">
                <a:cs typeface="Tahoma"/>
              </a:rPr>
              <a:t> </a:t>
            </a:r>
            <a:r>
              <a:rPr sz="1100" spc="-55" dirty="0">
                <a:cs typeface="Tahoma"/>
              </a:rPr>
              <a:t>solve</a:t>
            </a:r>
            <a:r>
              <a:rPr sz="1100" spc="20" dirty="0">
                <a:cs typeface="Tahoma"/>
              </a:rPr>
              <a:t> </a:t>
            </a:r>
            <a:r>
              <a:rPr sz="1100" spc="-40" dirty="0">
                <a:cs typeface="Tahoma"/>
              </a:rPr>
              <a:t>the</a:t>
            </a:r>
            <a:r>
              <a:rPr sz="1100" spc="20" dirty="0">
                <a:cs typeface="Tahoma"/>
              </a:rPr>
              <a:t> </a:t>
            </a:r>
            <a:r>
              <a:rPr sz="1100" spc="-60" dirty="0">
                <a:cs typeface="Tahoma"/>
              </a:rPr>
              <a:t>session</a:t>
            </a:r>
            <a:r>
              <a:rPr sz="1100" spc="15" dirty="0">
                <a:cs typeface="Tahoma"/>
              </a:rPr>
              <a:t> </a:t>
            </a:r>
            <a:r>
              <a:rPr sz="1100" spc="-65" dirty="0">
                <a:cs typeface="Tahoma"/>
              </a:rPr>
              <a:t>key</a:t>
            </a:r>
            <a:r>
              <a:rPr sz="1100" spc="20" dirty="0">
                <a:cs typeface="Tahoma"/>
              </a:rPr>
              <a:t> </a:t>
            </a:r>
            <a:r>
              <a:rPr sz="1100" spc="-60" dirty="0">
                <a:cs typeface="Tahoma"/>
              </a:rPr>
              <a:t>exchange</a:t>
            </a:r>
            <a:r>
              <a:rPr sz="1100" spc="20" dirty="0">
                <a:cs typeface="Tahoma"/>
              </a:rPr>
              <a:t> </a:t>
            </a:r>
            <a:r>
              <a:rPr sz="1100" spc="-55" dirty="0">
                <a:cs typeface="Tahoma"/>
              </a:rPr>
              <a:t>problem.</a:t>
            </a:r>
            <a:endParaRPr sz="1100">
              <a:cs typeface="Tahoma"/>
            </a:endParaRPr>
          </a:p>
        </p:txBody>
      </p:sp>
      <p:sp>
        <p:nvSpPr>
          <p:cNvPr id="23" name="object 23"/>
          <p:cNvSpPr txBox="1"/>
          <p:nvPr/>
        </p:nvSpPr>
        <p:spPr>
          <a:xfrm>
            <a:off x="4350029" y="3321949"/>
            <a:ext cx="227329" cy="116699"/>
          </a:xfrm>
          <a:prstGeom prst="rect">
            <a:avLst/>
          </a:prstGeom>
        </p:spPr>
        <p:txBody>
          <a:bodyPr vert="horz" wrap="square" lIns="0" tIns="24130" rIns="0" bIns="0" rtlCol="0">
            <a:spAutoFit/>
          </a:bodyPr>
          <a:lstStyle/>
          <a:p>
            <a:pPr marL="12700">
              <a:lnSpc>
                <a:spcPct val="100000"/>
              </a:lnSpc>
              <a:spcBef>
                <a:spcPts val="190"/>
              </a:spcBef>
            </a:pPr>
            <a:r>
              <a:rPr sz="600" spc="15" dirty="0">
                <a:cs typeface="Microsoft Sans Serif"/>
              </a:rPr>
              <a:t>28/38</a:t>
            </a:r>
            <a:endParaRPr sz="600">
              <a:cs typeface="Microsoft Sans Serif"/>
            </a:endParaRP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07129" y="577850"/>
            <a:ext cx="3918585" cy="432197"/>
          </a:xfrm>
          <a:prstGeom prst="rect">
            <a:avLst/>
          </a:prstGeom>
        </p:spPr>
        <p:txBody>
          <a:bodyPr wrap="square" lIns="44553" tIns="44553" rIns="44553" bIns="44553" anchor="ctr" anchorCtr="0">
            <a:noAutofit/>
          </a:bodyPr>
          <a:lstStyle/>
          <a:p>
            <a:pPr>
              <a:lnSpc>
                <a:spcPct val="100000"/>
              </a:lnSpc>
              <a:buNone/>
            </a:pPr>
            <a:r>
              <a:rPr lang="en-US" dirty="0">
                <a:solidFill>
                  <a:srgbClr val="9B37AA"/>
                </a:solidFill>
              </a:rPr>
              <a:t>Remember: Man-in-the-Middle(MIM)</a:t>
            </a:r>
          </a:p>
        </p:txBody>
      </p:sp>
      <p:pic>
        <p:nvPicPr>
          <p:cNvPr id="283" name="Shape 283"/>
          <p:cNvPicPr preferRelativeResize="0"/>
          <p:nvPr/>
        </p:nvPicPr>
        <p:blipFill>
          <a:blip r:embed="rId3">
            <a:alphaModFix/>
          </a:blip>
          <a:stretch>
            <a:fillRect/>
          </a:stretch>
        </p:blipFill>
        <p:spPr>
          <a:xfrm>
            <a:off x="188637" y="1139545"/>
            <a:ext cx="4199730" cy="1683753"/>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8600" y="58150"/>
            <a:ext cx="2610485" cy="244475"/>
          </a:xfrm>
          <a:prstGeom prst="rect">
            <a:avLst/>
          </a:prstGeom>
        </p:spPr>
        <p:txBody>
          <a:bodyPr vert="horz" wrap="square" lIns="0" tIns="17145" rIns="0" bIns="0" rtlCol="0">
            <a:spAutoFit/>
          </a:bodyPr>
          <a:lstStyle/>
          <a:p>
            <a:pPr marL="12700">
              <a:lnSpc>
                <a:spcPct val="100000"/>
              </a:lnSpc>
              <a:spcBef>
                <a:spcPts val="135"/>
              </a:spcBef>
            </a:pPr>
            <a:r>
              <a:rPr spc="-60" dirty="0"/>
              <a:t>Session</a:t>
            </a:r>
            <a:r>
              <a:rPr spc="25" dirty="0"/>
              <a:t> </a:t>
            </a:r>
            <a:r>
              <a:rPr spc="-75" dirty="0"/>
              <a:t>key</a:t>
            </a:r>
            <a:r>
              <a:rPr spc="25" dirty="0"/>
              <a:t> </a:t>
            </a:r>
            <a:r>
              <a:rPr spc="-70" dirty="0"/>
              <a:t>exchange</a:t>
            </a:r>
            <a:r>
              <a:rPr spc="25" dirty="0"/>
              <a:t> </a:t>
            </a:r>
            <a:r>
              <a:rPr spc="-65" dirty="0"/>
              <a:t>requirements</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54345" y="2036836"/>
            <a:ext cx="91134" cy="78819"/>
          </a:xfrm>
          <a:prstGeom prst="rect">
            <a:avLst/>
          </a:prstGeom>
        </p:spPr>
      </p:pic>
      <p:pic>
        <p:nvPicPr>
          <p:cNvPr id="5" name="object 5"/>
          <p:cNvPicPr/>
          <p:nvPr/>
        </p:nvPicPr>
        <p:blipFill>
          <a:blip r:embed="rId3" cstate="print"/>
          <a:stretch>
            <a:fillRect/>
          </a:stretch>
        </p:blipFill>
        <p:spPr>
          <a:xfrm>
            <a:off x="254345" y="2246869"/>
            <a:ext cx="91134" cy="78819"/>
          </a:xfrm>
          <a:prstGeom prst="rect">
            <a:avLst/>
          </a:prstGeom>
        </p:spPr>
      </p:pic>
      <p:sp>
        <p:nvSpPr>
          <p:cNvPr id="6" name="object 6"/>
          <p:cNvSpPr txBox="1"/>
          <p:nvPr/>
        </p:nvSpPr>
        <p:spPr>
          <a:xfrm>
            <a:off x="124955" y="451306"/>
            <a:ext cx="4332605" cy="2788285"/>
          </a:xfrm>
          <a:prstGeom prst="rect">
            <a:avLst/>
          </a:prstGeom>
        </p:spPr>
        <p:txBody>
          <a:bodyPr vert="horz" wrap="square" lIns="0" tIns="6985" rIns="0" bIns="0" rtlCol="0">
            <a:spAutoFit/>
          </a:bodyPr>
          <a:lstStyle/>
          <a:p>
            <a:pPr marL="12700" marR="5080">
              <a:lnSpc>
                <a:spcPct val="102600"/>
              </a:lnSpc>
              <a:spcBef>
                <a:spcPts val="55"/>
              </a:spcBef>
            </a:pPr>
            <a:r>
              <a:rPr sz="1100" spc="-50" dirty="0">
                <a:cs typeface="Tahoma"/>
              </a:rPr>
              <a:t>We</a:t>
            </a:r>
            <a:r>
              <a:rPr sz="1100" spc="20" dirty="0">
                <a:cs typeface="Tahoma"/>
              </a:rPr>
              <a:t> </a:t>
            </a:r>
            <a:r>
              <a:rPr sz="1100" spc="-45" dirty="0">
                <a:cs typeface="Tahoma"/>
              </a:rPr>
              <a:t>consider</a:t>
            </a:r>
            <a:r>
              <a:rPr sz="1100" spc="25" dirty="0">
                <a:cs typeface="Tahoma"/>
              </a:rPr>
              <a:t> </a:t>
            </a:r>
            <a:r>
              <a:rPr sz="1100" spc="-40" dirty="0">
                <a:cs typeface="Tahoma"/>
              </a:rPr>
              <a:t>the</a:t>
            </a:r>
            <a:r>
              <a:rPr sz="1100" spc="20" dirty="0">
                <a:cs typeface="Tahoma"/>
              </a:rPr>
              <a:t> </a:t>
            </a:r>
            <a:r>
              <a:rPr sz="1100" spc="-35" dirty="0">
                <a:cs typeface="Tahoma"/>
              </a:rPr>
              <a:t>unilateral,</a:t>
            </a:r>
            <a:r>
              <a:rPr sz="1100" spc="20" dirty="0">
                <a:cs typeface="Tahoma"/>
              </a:rPr>
              <a:t> </a:t>
            </a:r>
            <a:r>
              <a:rPr sz="1100" spc="-45" dirty="0">
                <a:cs typeface="Tahoma"/>
              </a:rPr>
              <a:t>public-key</a:t>
            </a:r>
            <a:r>
              <a:rPr sz="1100" spc="25" dirty="0">
                <a:cs typeface="Tahoma"/>
              </a:rPr>
              <a:t> </a:t>
            </a:r>
            <a:r>
              <a:rPr sz="1100" spc="-35" dirty="0">
                <a:cs typeface="Tahoma"/>
              </a:rPr>
              <a:t>setting.</a:t>
            </a:r>
            <a:r>
              <a:rPr sz="1100" spc="145" dirty="0">
                <a:cs typeface="Tahoma"/>
              </a:rPr>
              <a:t> </a:t>
            </a:r>
            <a:r>
              <a:rPr sz="1100" spc="-50" dirty="0">
                <a:cs typeface="Tahoma"/>
              </a:rPr>
              <a:t>Here</a:t>
            </a:r>
            <a:r>
              <a:rPr sz="1100" spc="25" dirty="0">
                <a:cs typeface="Tahoma"/>
              </a:rPr>
              <a:t> </a:t>
            </a:r>
            <a:r>
              <a:rPr sz="1100" i="1" spc="-10" dirty="0">
                <a:cs typeface="Arial"/>
              </a:rPr>
              <a:t>B</a:t>
            </a:r>
            <a:r>
              <a:rPr sz="1100" i="1" spc="125" dirty="0">
                <a:cs typeface="Arial"/>
              </a:rPr>
              <a:t> </a:t>
            </a:r>
            <a:r>
              <a:rPr sz="1100" spc="-65" dirty="0">
                <a:cs typeface="Tahoma"/>
              </a:rPr>
              <a:t>has</a:t>
            </a:r>
            <a:r>
              <a:rPr sz="1100" spc="20" dirty="0">
                <a:cs typeface="Tahoma"/>
              </a:rPr>
              <a:t> </a:t>
            </a:r>
            <a:r>
              <a:rPr sz="1100" spc="-55" dirty="0">
                <a:cs typeface="Tahoma"/>
              </a:rPr>
              <a:t>a</a:t>
            </a:r>
            <a:r>
              <a:rPr sz="1100" spc="25" dirty="0">
                <a:cs typeface="Tahoma"/>
              </a:rPr>
              <a:t> </a:t>
            </a:r>
            <a:r>
              <a:rPr sz="1100" spc="-25" dirty="0">
                <a:cs typeface="Tahoma"/>
              </a:rPr>
              <a:t>certificate </a:t>
            </a:r>
            <a:r>
              <a:rPr sz="1100" spc="-20" dirty="0">
                <a:cs typeface="Tahoma"/>
              </a:rPr>
              <a:t> </a:t>
            </a:r>
            <a:r>
              <a:rPr sz="1100" spc="5" dirty="0">
                <a:cs typeface="Times New Roman"/>
              </a:rPr>
              <a:t>CERT</a:t>
            </a:r>
            <a:r>
              <a:rPr sz="1100" spc="5" dirty="0">
                <a:cs typeface="Tahoma"/>
              </a:rPr>
              <a:t>[</a:t>
            </a:r>
            <a:r>
              <a:rPr sz="1100" i="1" spc="5" dirty="0">
                <a:cs typeface="Arial"/>
              </a:rPr>
              <a:t>B</a:t>
            </a:r>
            <a:r>
              <a:rPr sz="1100" spc="5" dirty="0">
                <a:cs typeface="Tahoma"/>
              </a:rPr>
              <a:t>]</a:t>
            </a:r>
            <a:r>
              <a:rPr sz="1100" spc="20" dirty="0">
                <a:cs typeface="Tahoma"/>
              </a:rPr>
              <a:t> </a:t>
            </a:r>
            <a:r>
              <a:rPr sz="1100" spc="-55" dirty="0">
                <a:cs typeface="Tahoma"/>
              </a:rPr>
              <a:t>and</a:t>
            </a:r>
            <a:r>
              <a:rPr sz="1100" spc="20" dirty="0">
                <a:cs typeface="Tahoma"/>
              </a:rPr>
              <a:t> </a:t>
            </a:r>
            <a:r>
              <a:rPr sz="1100" spc="-50" dirty="0">
                <a:cs typeface="Tahoma"/>
              </a:rPr>
              <a:t>corresponding</a:t>
            </a:r>
            <a:r>
              <a:rPr sz="1100" spc="20" dirty="0">
                <a:cs typeface="Tahoma"/>
              </a:rPr>
              <a:t> </a:t>
            </a:r>
            <a:r>
              <a:rPr sz="1100" spc="-30" dirty="0">
                <a:cs typeface="Tahoma"/>
              </a:rPr>
              <a:t>public</a:t>
            </a:r>
            <a:r>
              <a:rPr sz="1100" spc="25" dirty="0">
                <a:cs typeface="Tahoma"/>
              </a:rPr>
              <a:t> </a:t>
            </a:r>
            <a:r>
              <a:rPr sz="1100" spc="-55" dirty="0">
                <a:cs typeface="Tahoma"/>
              </a:rPr>
              <a:t>and</a:t>
            </a:r>
            <a:r>
              <a:rPr sz="1100" spc="20" dirty="0">
                <a:cs typeface="Tahoma"/>
              </a:rPr>
              <a:t> </a:t>
            </a:r>
            <a:r>
              <a:rPr sz="1100" spc="-50" dirty="0">
                <a:cs typeface="Tahoma"/>
              </a:rPr>
              <a:t>secret</a:t>
            </a:r>
            <a:r>
              <a:rPr sz="1100" spc="25" dirty="0">
                <a:cs typeface="Tahoma"/>
              </a:rPr>
              <a:t> </a:t>
            </a:r>
            <a:r>
              <a:rPr sz="1100" spc="-70" dirty="0">
                <a:cs typeface="Tahoma"/>
              </a:rPr>
              <a:t>keys</a:t>
            </a:r>
            <a:r>
              <a:rPr sz="1100" spc="25" dirty="0">
                <a:cs typeface="Tahoma"/>
              </a:rPr>
              <a:t> </a:t>
            </a:r>
            <a:r>
              <a:rPr sz="1100" i="1" spc="-15" dirty="0">
                <a:cs typeface="Trebuchet MS"/>
              </a:rPr>
              <a:t>pk</a:t>
            </a:r>
            <a:r>
              <a:rPr sz="1100" spc="-15" dirty="0">
                <a:cs typeface="Tahoma"/>
              </a:rPr>
              <a:t>[</a:t>
            </a:r>
            <a:r>
              <a:rPr sz="1100" i="1" spc="-15" dirty="0">
                <a:cs typeface="Arial"/>
              </a:rPr>
              <a:t>B</a:t>
            </a:r>
            <a:r>
              <a:rPr sz="1100" spc="-15" dirty="0">
                <a:cs typeface="Tahoma"/>
              </a:rPr>
              <a:t>]</a:t>
            </a:r>
            <a:r>
              <a:rPr sz="1100" i="1" spc="-15" dirty="0">
                <a:cs typeface="Arial"/>
              </a:rPr>
              <a:t>,</a:t>
            </a:r>
            <a:r>
              <a:rPr sz="1100" i="1" spc="-125" dirty="0">
                <a:cs typeface="Arial"/>
              </a:rPr>
              <a:t> </a:t>
            </a:r>
            <a:r>
              <a:rPr sz="1100" i="1" spc="-20" dirty="0">
                <a:cs typeface="Trebuchet MS"/>
              </a:rPr>
              <a:t>sk</a:t>
            </a:r>
            <a:r>
              <a:rPr sz="1100" spc="-20" dirty="0">
                <a:cs typeface="Tahoma"/>
              </a:rPr>
              <a:t>[</a:t>
            </a:r>
            <a:r>
              <a:rPr sz="1100" i="1" spc="-20" dirty="0">
                <a:cs typeface="Arial"/>
              </a:rPr>
              <a:t>B</a:t>
            </a:r>
            <a:r>
              <a:rPr sz="1100" spc="-20" dirty="0">
                <a:cs typeface="Tahoma"/>
              </a:rPr>
              <a:t>].</a:t>
            </a:r>
            <a:r>
              <a:rPr sz="1100" spc="150" dirty="0">
                <a:cs typeface="Tahoma"/>
              </a:rPr>
              <a:t> </a:t>
            </a:r>
            <a:r>
              <a:rPr sz="1100" i="1" spc="-10" dirty="0">
                <a:cs typeface="Arial"/>
              </a:rPr>
              <a:t>A</a:t>
            </a:r>
            <a:r>
              <a:rPr sz="1100" i="1" spc="60" dirty="0">
                <a:cs typeface="Arial"/>
              </a:rPr>
              <a:t> </a:t>
            </a:r>
            <a:r>
              <a:rPr sz="1100" spc="-35" dirty="0">
                <a:cs typeface="Tahoma"/>
              </a:rPr>
              <a:t>is</a:t>
            </a:r>
            <a:r>
              <a:rPr sz="1100" spc="20" dirty="0">
                <a:cs typeface="Tahoma"/>
              </a:rPr>
              <a:t> </a:t>
            </a:r>
            <a:r>
              <a:rPr sz="1100" spc="-35" dirty="0">
                <a:cs typeface="Tahoma"/>
              </a:rPr>
              <a:t>not </a:t>
            </a:r>
            <a:r>
              <a:rPr sz="1100" spc="-325" dirty="0">
                <a:cs typeface="Tahoma"/>
              </a:rPr>
              <a:t> </a:t>
            </a:r>
            <a:r>
              <a:rPr sz="1100" spc="-70" dirty="0">
                <a:cs typeface="Tahoma"/>
              </a:rPr>
              <a:t>assumed</a:t>
            </a:r>
            <a:r>
              <a:rPr sz="1100" spc="15" dirty="0">
                <a:cs typeface="Tahoma"/>
              </a:rPr>
              <a:t> </a:t>
            </a:r>
            <a:r>
              <a:rPr sz="1100" spc="-15" dirty="0">
                <a:cs typeface="Tahoma"/>
              </a:rPr>
              <a:t>to</a:t>
            </a:r>
            <a:r>
              <a:rPr sz="1100" spc="20" dirty="0">
                <a:cs typeface="Tahoma"/>
              </a:rPr>
              <a:t> </a:t>
            </a:r>
            <a:r>
              <a:rPr sz="1100" spc="-65" dirty="0">
                <a:cs typeface="Tahoma"/>
              </a:rPr>
              <a:t>have</a:t>
            </a:r>
            <a:r>
              <a:rPr sz="1100" spc="15" dirty="0">
                <a:cs typeface="Tahoma"/>
              </a:rPr>
              <a:t> </a:t>
            </a:r>
            <a:r>
              <a:rPr sz="1100" spc="-55" dirty="0">
                <a:cs typeface="Tahoma"/>
              </a:rPr>
              <a:t>a</a:t>
            </a:r>
            <a:r>
              <a:rPr sz="1100" spc="15" dirty="0">
                <a:cs typeface="Tahoma"/>
              </a:rPr>
              <a:t> </a:t>
            </a:r>
            <a:r>
              <a:rPr sz="1100" spc="-25" dirty="0">
                <a:cs typeface="Tahoma"/>
              </a:rPr>
              <a:t>certificate</a:t>
            </a:r>
            <a:r>
              <a:rPr sz="1100" spc="20" dirty="0">
                <a:cs typeface="Tahoma"/>
              </a:rPr>
              <a:t> </a:t>
            </a:r>
            <a:r>
              <a:rPr sz="1100" spc="-60" dirty="0">
                <a:cs typeface="Tahoma"/>
              </a:rPr>
              <a:t>or</a:t>
            </a:r>
            <a:r>
              <a:rPr sz="1100" spc="15" dirty="0">
                <a:cs typeface="Tahoma"/>
              </a:rPr>
              <a:t> </a:t>
            </a:r>
            <a:r>
              <a:rPr sz="1100" spc="-50" dirty="0">
                <a:cs typeface="Tahoma"/>
              </a:rPr>
              <a:t>corresponding</a:t>
            </a:r>
            <a:r>
              <a:rPr sz="1100" spc="15" dirty="0">
                <a:cs typeface="Tahoma"/>
              </a:rPr>
              <a:t> </a:t>
            </a:r>
            <a:r>
              <a:rPr sz="1100" spc="-60" dirty="0">
                <a:cs typeface="Tahoma"/>
              </a:rPr>
              <a:t>keys.</a:t>
            </a:r>
            <a:endParaRPr sz="1100" dirty="0">
              <a:cs typeface="Tahoma"/>
            </a:endParaRPr>
          </a:p>
          <a:p>
            <a:pPr marL="12700">
              <a:lnSpc>
                <a:spcPct val="100000"/>
              </a:lnSpc>
              <a:spcBef>
                <a:spcPts val="930"/>
              </a:spcBef>
            </a:pPr>
            <a:r>
              <a:rPr sz="1100" spc="-10" dirty="0">
                <a:cs typeface="Tahoma"/>
              </a:rPr>
              <a:t>This</a:t>
            </a:r>
            <a:r>
              <a:rPr sz="1100" spc="15" dirty="0">
                <a:cs typeface="Tahoma"/>
              </a:rPr>
              <a:t> </a:t>
            </a:r>
            <a:r>
              <a:rPr sz="1100" spc="-35" dirty="0">
                <a:cs typeface="Tahoma"/>
              </a:rPr>
              <a:t>is</a:t>
            </a:r>
            <a:r>
              <a:rPr sz="1100" spc="20" dirty="0">
                <a:cs typeface="Tahoma"/>
              </a:rPr>
              <a:t> </a:t>
            </a:r>
            <a:r>
              <a:rPr sz="1100" spc="-40" dirty="0">
                <a:cs typeface="Tahoma"/>
              </a:rPr>
              <a:t>the</a:t>
            </a:r>
            <a:r>
              <a:rPr sz="1100" spc="15" dirty="0">
                <a:cs typeface="Tahoma"/>
              </a:rPr>
              <a:t> </a:t>
            </a:r>
            <a:r>
              <a:rPr sz="1100" spc="-40" dirty="0">
                <a:cs typeface="Tahoma"/>
              </a:rPr>
              <a:t>most</a:t>
            </a:r>
            <a:r>
              <a:rPr sz="1100" spc="20" dirty="0">
                <a:cs typeface="Tahoma"/>
              </a:rPr>
              <a:t> </a:t>
            </a:r>
            <a:r>
              <a:rPr sz="1100" spc="-50" dirty="0">
                <a:cs typeface="Tahoma"/>
              </a:rPr>
              <a:t>common</a:t>
            </a:r>
            <a:r>
              <a:rPr sz="1100" spc="20" dirty="0">
                <a:cs typeface="Tahoma"/>
              </a:rPr>
              <a:t> </a:t>
            </a:r>
            <a:r>
              <a:rPr sz="1100" spc="-35" dirty="0">
                <a:cs typeface="Tahoma"/>
              </a:rPr>
              <a:t>setting</a:t>
            </a:r>
            <a:r>
              <a:rPr sz="1100" spc="15" dirty="0">
                <a:cs typeface="Tahoma"/>
              </a:rPr>
              <a:t> </a:t>
            </a:r>
            <a:r>
              <a:rPr sz="1100" spc="-45" dirty="0">
                <a:cs typeface="Tahoma"/>
              </a:rPr>
              <a:t>for</a:t>
            </a:r>
            <a:r>
              <a:rPr sz="1100" spc="20" dirty="0">
                <a:cs typeface="Tahoma"/>
              </a:rPr>
              <a:t> TLS,</a:t>
            </a:r>
            <a:r>
              <a:rPr sz="1100" spc="15" dirty="0">
                <a:cs typeface="Tahoma"/>
              </a:rPr>
              <a:t> </a:t>
            </a:r>
            <a:r>
              <a:rPr sz="1100" spc="-70" dirty="0">
                <a:cs typeface="Tahoma"/>
              </a:rPr>
              <a:t>where</a:t>
            </a:r>
            <a:r>
              <a:rPr sz="1100" spc="15" dirty="0">
                <a:cs typeface="Tahoma"/>
              </a:rPr>
              <a:t> </a:t>
            </a:r>
            <a:r>
              <a:rPr sz="1100" i="1" spc="-10" dirty="0">
                <a:cs typeface="Arial"/>
              </a:rPr>
              <a:t>B</a:t>
            </a:r>
            <a:r>
              <a:rPr sz="1100" i="1" spc="120" dirty="0">
                <a:cs typeface="Arial"/>
              </a:rPr>
              <a:t> </a:t>
            </a:r>
            <a:r>
              <a:rPr sz="1100" spc="-35" dirty="0">
                <a:cs typeface="Tahoma"/>
              </a:rPr>
              <a:t>is</a:t>
            </a:r>
            <a:r>
              <a:rPr sz="1100" spc="15" dirty="0">
                <a:cs typeface="Tahoma"/>
              </a:rPr>
              <a:t> </a:t>
            </a:r>
            <a:r>
              <a:rPr sz="1100" spc="-55" dirty="0">
                <a:cs typeface="Tahoma"/>
              </a:rPr>
              <a:t>a</a:t>
            </a:r>
            <a:r>
              <a:rPr sz="1100" spc="25" dirty="0">
                <a:cs typeface="Tahoma"/>
              </a:rPr>
              <a:t> </a:t>
            </a:r>
            <a:r>
              <a:rPr sz="1100" spc="-60" dirty="0">
                <a:cs typeface="Tahoma"/>
              </a:rPr>
              <a:t>server</a:t>
            </a:r>
            <a:r>
              <a:rPr sz="1100" spc="15" dirty="0">
                <a:cs typeface="Tahoma"/>
              </a:rPr>
              <a:t> </a:t>
            </a:r>
            <a:r>
              <a:rPr sz="1100" spc="-35" dirty="0">
                <a:cs typeface="Tahoma"/>
              </a:rPr>
              <a:t>like</a:t>
            </a:r>
            <a:endParaRPr sz="1100" dirty="0">
              <a:cs typeface="Tahoma"/>
            </a:endParaRPr>
          </a:p>
          <a:p>
            <a:pPr marL="12700">
              <a:lnSpc>
                <a:spcPct val="100000"/>
              </a:lnSpc>
              <a:spcBef>
                <a:spcPts val="35"/>
              </a:spcBef>
            </a:pPr>
            <a:r>
              <a:rPr sz="1100" spc="20" dirty="0">
                <a:cs typeface="SimSun"/>
              </a:rPr>
              <a:t>google.com</a:t>
            </a:r>
            <a:r>
              <a:rPr sz="1100" spc="-190" dirty="0">
                <a:cs typeface="SimSun"/>
              </a:rPr>
              <a:t> </a:t>
            </a:r>
            <a:r>
              <a:rPr sz="1100" spc="-55" dirty="0">
                <a:cs typeface="Tahoma"/>
              </a:rPr>
              <a:t>an</a:t>
            </a:r>
            <a:r>
              <a:rPr sz="1100" spc="-50" dirty="0">
                <a:cs typeface="Tahoma"/>
              </a:rPr>
              <a:t>d</a:t>
            </a:r>
            <a:r>
              <a:rPr sz="1100" spc="15" dirty="0">
                <a:cs typeface="Tahoma"/>
              </a:rPr>
              <a:t> </a:t>
            </a:r>
            <a:r>
              <a:rPr sz="1100" i="1" spc="-10" dirty="0">
                <a:cs typeface="Arial"/>
              </a:rPr>
              <a:t>A</a:t>
            </a:r>
            <a:r>
              <a:rPr sz="1100" i="1" spc="55" dirty="0">
                <a:cs typeface="Arial"/>
              </a:rPr>
              <a:t> </a:t>
            </a:r>
            <a:r>
              <a:rPr sz="1100" spc="-30" dirty="0">
                <a:cs typeface="Tahoma"/>
              </a:rPr>
              <a:t>i</a:t>
            </a:r>
            <a:r>
              <a:rPr sz="1100" spc="-45" dirty="0">
                <a:cs typeface="Tahoma"/>
              </a:rPr>
              <a:t>s</a:t>
            </a:r>
            <a:r>
              <a:rPr sz="1100" spc="15" dirty="0">
                <a:cs typeface="Tahoma"/>
              </a:rPr>
              <a:t> </a:t>
            </a:r>
            <a:r>
              <a:rPr sz="1100" spc="-55" dirty="0">
                <a:cs typeface="Tahoma"/>
              </a:rPr>
              <a:t>a</a:t>
            </a:r>
            <a:r>
              <a:rPr sz="1100" spc="20" dirty="0">
                <a:cs typeface="Tahoma"/>
              </a:rPr>
              <a:t> </a:t>
            </a:r>
            <a:r>
              <a:rPr sz="1100" spc="-25" dirty="0">
                <a:cs typeface="Tahoma"/>
              </a:rPr>
              <a:t>client.</a:t>
            </a:r>
            <a:endParaRPr sz="1100" dirty="0">
              <a:cs typeface="Tahoma"/>
            </a:endParaRPr>
          </a:p>
          <a:p>
            <a:pPr marL="12700">
              <a:lnSpc>
                <a:spcPct val="100000"/>
              </a:lnSpc>
              <a:spcBef>
                <a:spcPts val="935"/>
              </a:spcBef>
            </a:pPr>
            <a:r>
              <a:rPr sz="1100" spc="-20" dirty="0">
                <a:cs typeface="Tahoma"/>
              </a:rPr>
              <a:t>The</a:t>
            </a:r>
            <a:r>
              <a:rPr sz="1100" spc="15" dirty="0">
                <a:cs typeface="Tahoma"/>
              </a:rPr>
              <a:t> </a:t>
            </a:r>
            <a:r>
              <a:rPr sz="1100" spc="-60" dirty="0">
                <a:cs typeface="Tahoma"/>
              </a:rPr>
              <a:t>session</a:t>
            </a:r>
            <a:r>
              <a:rPr sz="1100" spc="20" dirty="0">
                <a:cs typeface="Tahoma"/>
              </a:rPr>
              <a:t> </a:t>
            </a:r>
            <a:r>
              <a:rPr sz="1100" spc="-65" dirty="0">
                <a:cs typeface="Tahoma"/>
              </a:rPr>
              <a:t>key</a:t>
            </a:r>
            <a:r>
              <a:rPr sz="1100" spc="25" dirty="0">
                <a:cs typeface="Tahoma"/>
              </a:rPr>
              <a:t> </a:t>
            </a:r>
            <a:r>
              <a:rPr sz="1100" spc="-60" dirty="0">
                <a:cs typeface="Tahoma"/>
              </a:rPr>
              <a:t>exchange</a:t>
            </a:r>
            <a:r>
              <a:rPr sz="1100" spc="20" dirty="0">
                <a:cs typeface="Tahoma"/>
              </a:rPr>
              <a:t> </a:t>
            </a:r>
            <a:r>
              <a:rPr sz="1100" spc="-45" dirty="0">
                <a:cs typeface="Tahoma"/>
              </a:rPr>
              <a:t>should</a:t>
            </a:r>
            <a:r>
              <a:rPr sz="1100" spc="25" dirty="0">
                <a:cs typeface="Tahoma"/>
              </a:rPr>
              <a:t> </a:t>
            </a:r>
            <a:r>
              <a:rPr sz="1100" spc="-40" dirty="0">
                <a:cs typeface="Tahoma"/>
              </a:rPr>
              <a:t>result</a:t>
            </a:r>
            <a:r>
              <a:rPr sz="1100" spc="15" dirty="0">
                <a:cs typeface="Tahoma"/>
              </a:rPr>
              <a:t> </a:t>
            </a:r>
            <a:r>
              <a:rPr sz="1100" spc="-25" dirty="0">
                <a:cs typeface="Tahoma"/>
              </a:rPr>
              <a:t>in</a:t>
            </a:r>
            <a:r>
              <a:rPr sz="1100" spc="15" dirty="0">
                <a:cs typeface="Tahoma"/>
              </a:rPr>
              <a:t> </a:t>
            </a:r>
            <a:r>
              <a:rPr sz="1100" spc="-55" dirty="0">
                <a:cs typeface="Tahoma"/>
              </a:rPr>
              <a:t>a</a:t>
            </a:r>
            <a:r>
              <a:rPr sz="1100" spc="25" dirty="0">
                <a:cs typeface="Tahoma"/>
              </a:rPr>
              <a:t> </a:t>
            </a:r>
            <a:r>
              <a:rPr sz="1100" spc="-60" dirty="0">
                <a:cs typeface="Tahoma"/>
              </a:rPr>
              <a:t>session</a:t>
            </a:r>
            <a:r>
              <a:rPr sz="1100" spc="15" dirty="0">
                <a:cs typeface="Tahoma"/>
              </a:rPr>
              <a:t> </a:t>
            </a:r>
            <a:r>
              <a:rPr sz="1100" spc="-65" dirty="0">
                <a:cs typeface="Tahoma"/>
              </a:rPr>
              <a:t>key</a:t>
            </a:r>
            <a:r>
              <a:rPr sz="1100" spc="15" dirty="0">
                <a:cs typeface="Tahoma"/>
              </a:rPr>
              <a:t> </a:t>
            </a:r>
            <a:r>
              <a:rPr sz="1100" i="1" spc="20" dirty="0">
                <a:cs typeface="Arial"/>
              </a:rPr>
              <a:t>K</a:t>
            </a:r>
            <a:r>
              <a:rPr sz="1100" i="1" spc="-180" dirty="0">
                <a:cs typeface="Arial"/>
              </a:rPr>
              <a:t> </a:t>
            </a:r>
            <a:r>
              <a:rPr sz="1100" spc="-30" dirty="0">
                <a:cs typeface="Tahoma"/>
              </a:rPr>
              <a:t>,</a:t>
            </a:r>
            <a:r>
              <a:rPr sz="1100" spc="15" dirty="0">
                <a:cs typeface="Tahoma"/>
              </a:rPr>
              <a:t> </a:t>
            </a:r>
            <a:r>
              <a:rPr sz="1100" spc="-60" dirty="0">
                <a:cs typeface="Tahoma"/>
              </a:rPr>
              <a:t>known</a:t>
            </a:r>
            <a:r>
              <a:rPr sz="1100" spc="20" dirty="0">
                <a:cs typeface="Tahoma"/>
              </a:rPr>
              <a:t> </a:t>
            </a:r>
            <a:r>
              <a:rPr sz="1100" spc="-15" dirty="0">
                <a:cs typeface="Tahoma"/>
              </a:rPr>
              <a:t>to</a:t>
            </a:r>
            <a:r>
              <a:rPr sz="1100" spc="15" dirty="0">
                <a:cs typeface="Tahoma"/>
              </a:rPr>
              <a:t> </a:t>
            </a:r>
            <a:r>
              <a:rPr sz="1100" spc="-25" dirty="0">
                <a:cs typeface="Tahoma"/>
              </a:rPr>
              <a:t>both</a:t>
            </a:r>
            <a:endParaRPr sz="1100" dirty="0">
              <a:cs typeface="Tahoma"/>
            </a:endParaRPr>
          </a:p>
          <a:p>
            <a:pPr marL="12700">
              <a:lnSpc>
                <a:spcPct val="100000"/>
              </a:lnSpc>
              <a:spcBef>
                <a:spcPts val="35"/>
              </a:spcBef>
            </a:pPr>
            <a:r>
              <a:rPr sz="1100" i="1" spc="-10" dirty="0">
                <a:cs typeface="Arial"/>
              </a:rPr>
              <a:t>A</a:t>
            </a:r>
            <a:r>
              <a:rPr sz="1100" i="1" spc="45" dirty="0">
                <a:cs typeface="Arial"/>
              </a:rPr>
              <a:t> </a:t>
            </a:r>
            <a:r>
              <a:rPr sz="1100" spc="-55" dirty="0">
                <a:cs typeface="Tahoma"/>
              </a:rPr>
              <a:t>and</a:t>
            </a:r>
            <a:r>
              <a:rPr sz="1100" spc="5" dirty="0">
                <a:cs typeface="Tahoma"/>
              </a:rPr>
              <a:t> </a:t>
            </a:r>
            <a:r>
              <a:rPr sz="1100" i="1" spc="10" dirty="0">
                <a:cs typeface="Arial"/>
              </a:rPr>
              <a:t>B</a:t>
            </a:r>
            <a:r>
              <a:rPr sz="1100" spc="10" dirty="0">
                <a:cs typeface="Tahoma"/>
              </a:rPr>
              <a:t>,</a:t>
            </a:r>
            <a:r>
              <a:rPr sz="1100" spc="5" dirty="0">
                <a:cs typeface="Tahoma"/>
              </a:rPr>
              <a:t> </a:t>
            </a:r>
            <a:r>
              <a:rPr sz="1100" spc="-55" dirty="0">
                <a:cs typeface="Tahoma"/>
              </a:rPr>
              <a:t>and</a:t>
            </a:r>
            <a:r>
              <a:rPr sz="1100" spc="10" dirty="0">
                <a:cs typeface="Tahoma"/>
              </a:rPr>
              <a:t> </a:t>
            </a:r>
            <a:r>
              <a:rPr sz="1100" spc="-40" dirty="0">
                <a:cs typeface="Tahoma"/>
              </a:rPr>
              <a:t>satisfying:</a:t>
            </a:r>
            <a:endParaRPr sz="1100" dirty="0">
              <a:cs typeface="Tahoma"/>
            </a:endParaRPr>
          </a:p>
          <a:p>
            <a:pPr marL="289560" marR="457200">
              <a:lnSpc>
                <a:spcPct val="125299"/>
              </a:lnSpc>
              <a:spcBef>
                <a:spcPts val="295"/>
              </a:spcBef>
            </a:pPr>
            <a:r>
              <a:rPr sz="1100" spc="-30" dirty="0">
                <a:cs typeface="Tahoma"/>
              </a:rPr>
              <a:t>Authenticity:</a:t>
            </a:r>
            <a:r>
              <a:rPr sz="1100" spc="140" dirty="0">
                <a:cs typeface="Tahoma"/>
              </a:rPr>
              <a:t> </a:t>
            </a:r>
            <a:r>
              <a:rPr sz="1100" i="1" spc="-10" dirty="0">
                <a:cs typeface="Arial"/>
              </a:rPr>
              <a:t>A</a:t>
            </a:r>
            <a:r>
              <a:rPr sz="1100" i="1" spc="60" dirty="0">
                <a:cs typeface="Arial"/>
              </a:rPr>
              <a:t> </a:t>
            </a:r>
            <a:r>
              <a:rPr sz="1100" spc="-40" dirty="0">
                <a:cs typeface="Tahoma"/>
              </a:rPr>
              <a:t>really</a:t>
            </a:r>
            <a:r>
              <a:rPr sz="1100" spc="20" dirty="0">
                <a:cs typeface="Tahoma"/>
              </a:rPr>
              <a:t> </a:t>
            </a:r>
            <a:r>
              <a:rPr sz="1100" spc="-70" dirty="0">
                <a:cs typeface="Tahoma"/>
              </a:rPr>
              <a:t>shares</a:t>
            </a:r>
            <a:r>
              <a:rPr sz="1100" spc="20" dirty="0">
                <a:cs typeface="Tahoma"/>
              </a:rPr>
              <a:t> </a:t>
            </a:r>
            <a:r>
              <a:rPr sz="1100" i="1" spc="20" dirty="0">
                <a:cs typeface="Arial"/>
              </a:rPr>
              <a:t>K</a:t>
            </a:r>
            <a:r>
              <a:rPr sz="1100" i="1" spc="195" dirty="0">
                <a:cs typeface="Arial"/>
              </a:rPr>
              <a:t> </a:t>
            </a:r>
            <a:r>
              <a:rPr sz="1100" spc="-25" dirty="0">
                <a:cs typeface="Tahoma"/>
              </a:rPr>
              <a:t>with</a:t>
            </a:r>
            <a:r>
              <a:rPr sz="1100" spc="15" dirty="0">
                <a:cs typeface="Tahoma"/>
              </a:rPr>
              <a:t> </a:t>
            </a:r>
            <a:r>
              <a:rPr sz="1100" i="1" spc="10" dirty="0">
                <a:cs typeface="Arial"/>
              </a:rPr>
              <a:t>B</a:t>
            </a:r>
            <a:r>
              <a:rPr sz="1100" spc="10" dirty="0">
                <a:cs typeface="Tahoma"/>
              </a:rPr>
              <a:t>,</a:t>
            </a:r>
            <a:r>
              <a:rPr sz="1100" spc="20" dirty="0">
                <a:cs typeface="Tahoma"/>
              </a:rPr>
              <a:t> </a:t>
            </a:r>
            <a:r>
              <a:rPr sz="1100" spc="-30" dirty="0">
                <a:cs typeface="Tahoma"/>
              </a:rPr>
              <a:t>not</a:t>
            </a:r>
            <a:r>
              <a:rPr sz="1100" spc="25" dirty="0">
                <a:cs typeface="Tahoma"/>
              </a:rPr>
              <a:t> </a:t>
            </a:r>
            <a:r>
              <a:rPr sz="1100" spc="-70" dirty="0">
                <a:cs typeface="Tahoma"/>
              </a:rPr>
              <a:t>some</a:t>
            </a:r>
            <a:r>
              <a:rPr sz="1100" spc="15" dirty="0">
                <a:cs typeface="Tahoma"/>
              </a:rPr>
              <a:t> </a:t>
            </a:r>
            <a:r>
              <a:rPr sz="1100" spc="-40" dirty="0">
                <a:cs typeface="Tahoma"/>
              </a:rPr>
              <a:t>other</a:t>
            </a:r>
            <a:r>
              <a:rPr sz="1100" spc="20" dirty="0">
                <a:cs typeface="Tahoma"/>
              </a:rPr>
              <a:t> </a:t>
            </a:r>
            <a:r>
              <a:rPr sz="1100" spc="-30" dirty="0">
                <a:cs typeface="Tahoma"/>
              </a:rPr>
              <a:t>entity </a:t>
            </a:r>
            <a:r>
              <a:rPr sz="1100" spc="-330" dirty="0">
                <a:cs typeface="Tahoma"/>
              </a:rPr>
              <a:t> </a:t>
            </a:r>
            <a:r>
              <a:rPr sz="1100" spc="-60" dirty="0">
                <a:cs typeface="Tahoma"/>
              </a:rPr>
              <a:t>Secrecy</a:t>
            </a:r>
            <a:r>
              <a:rPr sz="1100" spc="-40" dirty="0">
                <a:cs typeface="Tahoma"/>
              </a:rPr>
              <a:t>:</a:t>
            </a:r>
            <a:r>
              <a:rPr sz="1100" spc="140" dirty="0">
                <a:cs typeface="Tahoma"/>
              </a:rPr>
              <a:t> </a:t>
            </a:r>
            <a:r>
              <a:rPr sz="1100" spc="-20" dirty="0">
                <a:cs typeface="Tahoma"/>
              </a:rPr>
              <a:t>Th</a:t>
            </a:r>
            <a:r>
              <a:rPr sz="1100" spc="-15" dirty="0">
                <a:cs typeface="Tahoma"/>
              </a:rPr>
              <a:t>e</a:t>
            </a:r>
            <a:r>
              <a:rPr sz="1100" spc="20" dirty="0">
                <a:cs typeface="Tahoma"/>
              </a:rPr>
              <a:t> </a:t>
            </a:r>
            <a:r>
              <a:rPr sz="1100" spc="-65" dirty="0">
                <a:cs typeface="Tahoma"/>
              </a:rPr>
              <a:t>adve</a:t>
            </a:r>
            <a:r>
              <a:rPr sz="1100" spc="-55" dirty="0">
                <a:cs typeface="Tahoma"/>
              </a:rPr>
              <a:t>rs</a:t>
            </a:r>
            <a:r>
              <a:rPr sz="1100" spc="-90" dirty="0">
                <a:cs typeface="Tahoma"/>
              </a:rPr>
              <a:t>a</a:t>
            </a:r>
            <a:r>
              <a:rPr sz="1100" spc="-35" dirty="0">
                <a:cs typeface="Tahoma"/>
              </a:rPr>
              <a:t>r</a:t>
            </a:r>
            <a:r>
              <a:rPr sz="1100" spc="-40" dirty="0">
                <a:cs typeface="Tahoma"/>
              </a:rPr>
              <a:t>y</a:t>
            </a:r>
            <a:r>
              <a:rPr sz="1100" spc="15" dirty="0">
                <a:cs typeface="Tahoma"/>
              </a:rPr>
              <a:t> </a:t>
            </a:r>
            <a:r>
              <a:rPr sz="1100" spc="-55" dirty="0">
                <a:cs typeface="Tahoma"/>
              </a:rPr>
              <a:t>d</a:t>
            </a:r>
            <a:r>
              <a:rPr sz="1100" spc="-20" dirty="0">
                <a:cs typeface="Tahoma"/>
              </a:rPr>
              <a:t>o</a:t>
            </a:r>
            <a:r>
              <a:rPr sz="1100" spc="-85" dirty="0">
                <a:cs typeface="Tahoma"/>
              </a:rPr>
              <a:t>es</a:t>
            </a:r>
            <a:r>
              <a:rPr sz="1100" spc="20" dirty="0">
                <a:cs typeface="Tahoma"/>
              </a:rPr>
              <a:t> </a:t>
            </a:r>
            <a:r>
              <a:rPr sz="1100" spc="-35" dirty="0">
                <a:cs typeface="Tahoma"/>
              </a:rPr>
              <a:t>no</a:t>
            </a:r>
            <a:r>
              <a:rPr sz="1100" spc="-20" dirty="0">
                <a:cs typeface="Tahoma"/>
              </a:rPr>
              <a:t>t</a:t>
            </a:r>
            <a:r>
              <a:rPr sz="1100" spc="15" dirty="0">
                <a:cs typeface="Tahoma"/>
              </a:rPr>
              <a:t> </a:t>
            </a:r>
            <a:r>
              <a:rPr sz="1100" spc="-45" dirty="0">
                <a:cs typeface="Tahoma"/>
              </a:rPr>
              <a:t>kn</a:t>
            </a:r>
            <a:r>
              <a:rPr sz="1100" spc="-70" dirty="0">
                <a:cs typeface="Tahoma"/>
              </a:rPr>
              <a:t>o</a:t>
            </a:r>
            <a:r>
              <a:rPr sz="1100" spc="-75" dirty="0">
                <a:cs typeface="Tahoma"/>
              </a:rPr>
              <a:t>w</a:t>
            </a:r>
            <a:r>
              <a:rPr sz="1100" spc="30" dirty="0">
                <a:cs typeface="Tahoma"/>
              </a:rPr>
              <a:t> </a:t>
            </a:r>
            <a:r>
              <a:rPr sz="1100" i="1" spc="20" dirty="0">
                <a:cs typeface="Arial"/>
              </a:rPr>
              <a:t>K</a:t>
            </a:r>
            <a:r>
              <a:rPr sz="1100" i="1" spc="-180" dirty="0">
                <a:cs typeface="Arial"/>
              </a:rPr>
              <a:t> </a:t>
            </a:r>
            <a:r>
              <a:rPr sz="1100" spc="-30" dirty="0">
                <a:cs typeface="Tahoma"/>
              </a:rPr>
              <a:t>.</a:t>
            </a:r>
            <a:endParaRPr sz="1100" dirty="0">
              <a:cs typeface="Tahoma"/>
            </a:endParaRPr>
          </a:p>
          <a:p>
            <a:pPr marL="12700" marR="71120">
              <a:lnSpc>
                <a:spcPct val="102600"/>
              </a:lnSpc>
              <a:spcBef>
                <a:spcPts val="600"/>
              </a:spcBef>
            </a:pPr>
            <a:r>
              <a:rPr sz="1100" spc="-10" dirty="0">
                <a:cs typeface="Tahoma"/>
              </a:rPr>
              <a:t>This</a:t>
            </a:r>
            <a:r>
              <a:rPr sz="1100" spc="15" dirty="0">
                <a:cs typeface="Tahoma"/>
              </a:rPr>
              <a:t> </a:t>
            </a:r>
            <a:r>
              <a:rPr sz="1100" spc="-40" dirty="0">
                <a:cs typeface="Tahoma"/>
              </a:rPr>
              <a:t>must</a:t>
            </a:r>
            <a:r>
              <a:rPr sz="1100" spc="25" dirty="0">
                <a:cs typeface="Tahoma"/>
              </a:rPr>
              <a:t> </a:t>
            </a:r>
            <a:r>
              <a:rPr sz="1100" spc="-40" dirty="0">
                <a:cs typeface="Tahoma"/>
              </a:rPr>
              <a:t>hold</a:t>
            </a:r>
            <a:r>
              <a:rPr sz="1100" spc="15" dirty="0">
                <a:cs typeface="Tahoma"/>
              </a:rPr>
              <a:t> </a:t>
            </a:r>
            <a:r>
              <a:rPr sz="1100" spc="-75" dirty="0">
                <a:cs typeface="Tahoma"/>
              </a:rPr>
              <a:t>even</a:t>
            </a:r>
            <a:r>
              <a:rPr sz="1100" spc="25" dirty="0">
                <a:cs typeface="Tahoma"/>
              </a:rPr>
              <a:t> </a:t>
            </a:r>
            <a:r>
              <a:rPr sz="1100" spc="-10" dirty="0">
                <a:cs typeface="Tahoma"/>
              </a:rPr>
              <a:t>if</a:t>
            </a:r>
            <a:r>
              <a:rPr sz="1100" spc="20" dirty="0">
                <a:cs typeface="Tahoma"/>
              </a:rPr>
              <a:t> </a:t>
            </a:r>
            <a:r>
              <a:rPr sz="1100" spc="-40" dirty="0">
                <a:cs typeface="Tahoma"/>
              </a:rPr>
              <a:t>the</a:t>
            </a:r>
            <a:r>
              <a:rPr sz="1100" spc="20" dirty="0">
                <a:cs typeface="Tahoma"/>
              </a:rPr>
              <a:t> </a:t>
            </a:r>
            <a:r>
              <a:rPr sz="1100" spc="-60" dirty="0">
                <a:cs typeface="Tahoma"/>
              </a:rPr>
              <a:t>adversary</a:t>
            </a:r>
            <a:r>
              <a:rPr sz="1100" spc="20" dirty="0">
                <a:cs typeface="Tahoma"/>
              </a:rPr>
              <a:t> </a:t>
            </a:r>
            <a:r>
              <a:rPr sz="1100" spc="-60" dirty="0">
                <a:cs typeface="Tahoma"/>
              </a:rPr>
              <a:t>knows</a:t>
            </a:r>
            <a:r>
              <a:rPr sz="1100" spc="15" dirty="0">
                <a:cs typeface="Tahoma"/>
              </a:rPr>
              <a:t> </a:t>
            </a:r>
            <a:r>
              <a:rPr sz="1100" spc="-60" dirty="0">
                <a:cs typeface="Tahoma"/>
              </a:rPr>
              <a:t>session</a:t>
            </a:r>
            <a:r>
              <a:rPr sz="1100" spc="20" dirty="0">
                <a:cs typeface="Tahoma"/>
              </a:rPr>
              <a:t> </a:t>
            </a:r>
            <a:r>
              <a:rPr sz="1100" spc="-70" dirty="0">
                <a:cs typeface="Tahoma"/>
              </a:rPr>
              <a:t>keys</a:t>
            </a:r>
            <a:r>
              <a:rPr sz="1100" spc="20" dirty="0">
                <a:cs typeface="Tahoma"/>
              </a:rPr>
              <a:t> </a:t>
            </a:r>
            <a:r>
              <a:rPr sz="1100" spc="-35" dirty="0">
                <a:cs typeface="Tahoma"/>
              </a:rPr>
              <a:t>of</a:t>
            </a:r>
            <a:r>
              <a:rPr sz="1100" spc="20" dirty="0">
                <a:cs typeface="Tahoma"/>
              </a:rPr>
              <a:t> </a:t>
            </a:r>
            <a:r>
              <a:rPr sz="1100" spc="-40" dirty="0">
                <a:cs typeface="Tahoma"/>
              </a:rPr>
              <a:t>other</a:t>
            </a:r>
            <a:r>
              <a:rPr sz="1100" spc="20" dirty="0">
                <a:cs typeface="Tahoma"/>
              </a:rPr>
              <a:t> </a:t>
            </a:r>
            <a:r>
              <a:rPr sz="1100" spc="-65" dirty="0">
                <a:cs typeface="Tahoma"/>
              </a:rPr>
              <a:t>sessions </a:t>
            </a:r>
            <a:r>
              <a:rPr sz="1100" spc="-330" dirty="0">
                <a:cs typeface="Tahoma"/>
              </a:rPr>
              <a:t> </a:t>
            </a:r>
            <a:r>
              <a:rPr sz="1100" spc="-55" dirty="0">
                <a:cs typeface="Tahoma"/>
              </a:rPr>
              <a:t>and</a:t>
            </a:r>
            <a:r>
              <a:rPr sz="1100" spc="15" dirty="0">
                <a:cs typeface="Tahoma"/>
              </a:rPr>
              <a:t> </a:t>
            </a:r>
            <a:r>
              <a:rPr sz="1100" spc="-35" dirty="0">
                <a:cs typeface="Tahoma"/>
              </a:rPr>
              <a:t>is</a:t>
            </a:r>
            <a:r>
              <a:rPr sz="1100" spc="20" dirty="0">
                <a:cs typeface="Tahoma"/>
              </a:rPr>
              <a:t> </a:t>
            </a:r>
            <a:r>
              <a:rPr sz="1100" spc="-35" dirty="0">
                <a:cs typeface="Tahoma"/>
              </a:rPr>
              <a:t>active,</a:t>
            </a:r>
            <a:r>
              <a:rPr sz="1100" spc="20" dirty="0">
                <a:cs typeface="Tahoma"/>
              </a:rPr>
              <a:t> </a:t>
            </a:r>
            <a:r>
              <a:rPr sz="1100" spc="-55" dirty="0">
                <a:cs typeface="Tahoma"/>
              </a:rPr>
              <a:t>meaning</a:t>
            </a:r>
            <a:r>
              <a:rPr sz="1100" spc="20" dirty="0">
                <a:cs typeface="Tahoma"/>
              </a:rPr>
              <a:t> </a:t>
            </a:r>
            <a:r>
              <a:rPr sz="1100" spc="-25" dirty="0">
                <a:cs typeface="Tahoma"/>
              </a:rPr>
              <a:t>in</a:t>
            </a:r>
            <a:r>
              <a:rPr sz="1100" spc="20" dirty="0">
                <a:cs typeface="Tahoma"/>
              </a:rPr>
              <a:t> </a:t>
            </a:r>
            <a:r>
              <a:rPr sz="1100" spc="-45" dirty="0">
                <a:cs typeface="Tahoma"/>
              </a:rPr>
              <a:t>complete</a:t>
            </a:r>
            <a:r>
              <a:rPr sz="1100" spc="25" dirty="0">
                <a:cs typeface="Tahoma"/>
              </a:rPr>
              <a:t> </a:t>
            </a:r>
            <a:r>
              <a:rPr sz="1100" spc="-25" dirty="0">
                <a:cs typeface="Tahoma"/>
              </a:rPr>
              <a:t>control</a:t>
            </a:r>
            <a:r>
              <a:rPr sz="1100" spc="20" dirty="0">
                <a:cs typeface="Tahoma"/>
              </a:rPr>
              <a:t> </a:t>
            </a:r>
            <a:r>
              <a:rPr sz="1100" spc="-35" dirty="0">
                <a:cs typeface="Tahoma"/>
              </a:rPr>
              <a:t>of</a:t>
            </a:r>
            <a:r>
              <a:rPr sz="1100" spc="15" dirty="0">
                <a:cs typeface="Tahoma"/>
              </a:rPr>
              <a:t> </a:t>
            </a:r>
            <a:r>
              <a:rPr sz="1100" spc="-40" dirty="0">
                <a:cs typeface="Tahoma"/>
              </a:rPr>
              <a:t>the</a:t>
            </a:r>
            <a:r>
              <a:rPr sz="1100" spc="20" dirty="0">
                <a:cs typeface="Tahoma"/>
              </a:rPr>
              <a:t> </a:t>
            </a:r>
            <a:r>
              <a:rPr sz="1100" spc="-35" dirty="0">
                <a:cs typeface="Tahoma"/>
              </a:rPr>
              <a:t>communication.</a:t>
            </a:r>
            <a:endParaRPr sz="1100" dirty="0">
              <a:cs typeface="Tahoma"/>
            </a:endParaRPr>
          </a:p>
          <a:p>
            <a:pPr marL="12700" marR="211454">
              <a:lnSpc>
                <a:spcPct val="102600"/>
              </a:lnSpc>
              <a:spcBef>
                <a:spcPts val="894"/>
              </a:spcBef>
            </a:pPr>
            <a:r>
              <a:rPr sz="1100" spc="-50" dirty="0">
                <a:cs typeface="Tahoma"/>
              </a:rPr>
              <a:t>These</a:t>
            </a:r>
            <a:r>
              <a:rPr sz="1100" spc="15" dirty="0">
                <a:cs typeface="Tahoma"/>
              </a:rPr>
              <a:t> </a:t>
            </a:r>
            <a:r>
              <a:rPr sz="1100" spc="-45" dirty="0">
                <a:cs typeface="Tahoma"/>
              </a:rPr>
              <a:t>basic</a:t>
            </a:r>
            <a:r>
              <a:rPr sz="1100" spc="25" dirty="0">
                <a:cs typeface="Tahoma"/>
              </a:rPr>
              <a:t> </a:t>
            </a:r>
            <a:r>
              <a:rPr sz="1100" spc="-50" dirty="0">
                <a:cs typeface="Tahoma"/>
              </a:rPr>
              <a:t>requirements</a:t>
            </a:r>
            <a:r>
              <a:rPr sz="1100" spc="25" dirty="0">
                <a:cs typeface="Tahoma"/>
              </a:rPr>
              <a:t> </a:t>
            </a:r>
            <a:r>
              <a:rPr sz="1100" spc="-75" dirty="0">
                <a:cs typeface="Tahoma"/>
              </a:rPr>
              <a:t>are</a:t>
            </a:r>
            <a:r>
              <a:rPr sz="1100" spc="20" dirty="0">
                <a:cs typeface="Tahoma"/>
              </a:rPr>
              <a:t> </a:t>
            </a:r>
            <a:r>
              <a:rPr sz="1100" spc="-55" dirty="0">
                <a:cs typeface="Tahoma"/>
              </a:rPr>
              <a:t>supplemented</a:t>
            </a:r>
            <a:r>
              <a:rPr sz="1100" spc="20" dirty="0">
                <a:cs typeface="Tahoma"/>
              </a:rPr>
              <a:t> </a:t>
            </a:r>
            <a:r>
              <a:rPr sz="1100" spc="-60" dirty="0">
                <a:cs typeface="Tahoma"/>
              </a:rPr>
              <a:t>by</a:t>
            </a:r>
            <a:r>
              <a:rPr sz="1100" spc="20" dirty="0">
                <a:cs typeface="Tahoma"/>
              </a:rPr>
              <a:t> </a:t>
            </a:r>
            <a:r>
              <a:rPr sz="1100" spc="-50" dirty="0">
                <a:cs typeface="Tahoma"/>
              </a:rPr>
              <a:t>various</a:t>
            </a:r>
            <a:r>
              <a:rPr sz="1100" spc="20" dirty="0">
                <a:cs typeface="Tahoma"/>
              </a:rPr>
              <a:t> </a:t>
            </a:r>
            <a:r>
              <a:rPr sz="1100" spc="-45" dirty="0">
                <a:cs typeface="Tahoma"/>
              </a:rPr>
              <a:t>others</a:t>
            </a:r>
            <a:r>
              <a:rPr sz="1100" spc="25" dirty="0">
                <a:cs typeface="Tahoma"/>
              </a:rPr>
              <a:t> </a:t>
            </a:r>
            <a:r>
              <a:rPr sz="1100" spc="-35" dirty="0">
                <a:cs typeface="Tahoma"/>
              </a:rPr>
              <a:t>including </a:t>
            </a:r>
            <a:r>
              <a:rPr sz="1100" spc="-330" dirty="0">
                <a:cs typeface="Tahoma"/>
              </a:rPr>
              <a:t> </a:t>
            </a:r>
            <a:r>
              <a:rPr sz="1100" spc="-60" dirty="0">
                <a:cs typeface="Tahoma"/>
              </a:rPr>
              <a:t>forward</a:t>
            </a:r>
            <a:r>
              <a:rPr sz="1100" spc="10" dirty="0">
                <a:cs typeface="Tahoma"/>
              </a:rPr>
              <a:t> </a:t>
            </a:r>
            <a:r>
              <a:rPr sz="1100" spc="-65" dirty="0">
                <a:cs typeface="Tahoma"/>
              </a:rPr>
              <a:t>secrecy,</a:t>
            </a:r>
            <a:r>
              <a:rPr sz="1100" spc="20" dirty="0">
                <a:cs typeface="Tahoma"/>
              </a:rPr>
              <a:t> </a:t>
            </a:r>
            <a:r>
              <a:rPr sz="1100" spc="-55" dirty="0">
                <a:cs typeface="Tahoma"/>
              </a:rPr>
              <a:t>anonymity,</a:t>
            </a:r>
            <a:r>
              <a:rPr sz="1100" spc="15" dirty="0">
                <a:cs typeface="Tahoma"/>
              </a:rPr>
              <a:t> </a:t>
            </a:r>
            <a:r>
              <a:rPr sz="1100" spc="-35" dirty="0">
                <a:cs typeface="Tahoma"/>
              </a:rPr>
              <a:t>...</a:t>
            </a:r>
            <a:endParaRPr sz="1100" dirty="0">
              <a:cs typeface="Tahoma"/>
            </a:endParaRPr>
          </a:p>
        </p:txBody>
      </p:sp>
      <p:sp>
        <p:nvSpPr>
          <p:cNvPr id="8" name="object 8"/>
          <p:cNvSpPr txBox="1"/>
          <p:nvPr/>
        </p:nvSpPr>
        <p:spPr>
          <a:xfrm>
            <a:off x="4350029" y="3321949"/>
            <a:ext cx="227329" cy="137160"/>
          </a:xfrm>
          <a:prstGeom prst="rect">
            <a:avLst/>
          </a:prstGeom>
        </p:spPr>
        <p:txBody>
          <a:bodyPr vert="horz" wrap="square" lIns="0" tIns="24130" rIns="0" bIns="0" rtlCol="0">
            <a:spAutoFit/>
          </a:bodyPr>
          <a:lstStyle/>
          <a:p>
            <a:pPr marL="12700">
              <a:lnSpc>
                <a:spcPct val="100000"/>
              </a:lnSpc>
              <a:spcBef>
                <a:spcPts val="190"/>
              </a:spcBef>
            </a:pPr>
            <a:r>
              <a:rPr sz="600" spc="15" dirty="0">
                <a:latin typeface="Microsoft Sans Serif"/>
                <a:cs typeface="Microsoft Sans Serif"/>
              </a:rPr>
              <a:t>29/38</a:t>
            </a:r>
            <a:endParaRPr sz="600">
              <a:latin typeface="Microsoft Sans Serif"/>
              <a:cs typeface="Microsoft Sans Serif"/>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9484" y="58150"/>
            <a:ext cx="2189480" cy="244475"/>
          </a:xfrm>
          <a:prstGeom prst="rect">
            <a:avLst/>
          </a:prstGeom>
        </p:spPr>
        <p:txBody>
          <a:bodyPr vert="horz" wrap="square" lIns="0" tIns="17145" rIns="0" bIns="0" rtlCol="0">
            <a:spAutoFit/>
          </a:bodyPr>
          <a:lstStyle/>
          <a:p>
            <a:pPr marL="12700">
              <a:lnSpc>
                <a:spcPct val="100000"/>
              </a:lnSpc>
              <a:spcBef>
                <a:spcPts val="135"/>
              </a:spcBef>
            </a:pPr>
            <a:r>
              <a:rPr spc="-60" dirty="0"/>
              <a:t>Session</a:t>
            </a:r>
            <a:r>
              <a:rPr spc="15" dirty="0"/>
              <a:t> </a:t>
            </a:r>
            <a:r>
              <a:rPr spc="-75" dirty="0"/>
              <a:t>key</a:t>
            </a:r>
            <a:r>
              <a:rPr spc="15" dirty="0"/>
              <a:t> </a:t>
            </a:r>
            <a:r>
              <a:rPr spc="-70" dirty="0"/>
              <a:t>exchange</a:t>
            </a:r>
            <a:r>
              <a:rPr spc="15" dirty="0"/>
              <a:t> </a:t>
            </a:r>
            <a:r>
              <a:rPr spc="-65" dirty="0"/>
              <a:t>secrecy</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74155" y="515720"/>
            <a:ext cx="4434205" cy="2490490"/>
          </a:xfrm>
          <a:prstGeom prst="rect">
            <a:avLst/>
          </a:prstGeom>
        </p:spPr>
        <p:txBody>
          <a:bodyPr vert="horz" wrap="square" lIns="0" tIns="6985" rIns="0" bIns="0" rtlCol="0">
            <a:spAutoFit/>
          </a:bodyPr>
          <a:lstStyle/>
          <a:p>
            <a:pPr marL="62865" marR="30480">
              <a:lnSpc>
                <a:spcPct val="102699"/>
              </a:lnSpc>
              <a:spcBef>
                <a:spcPts val="55"/>
              </a:spcBef>
            </a:pPr>
            <a:r>
              <a:rPr sz="1100" spc="-55" dirty="0">
                <a:cs typeface="Tahoma"/>
              </a:rPr>
              <a:t>Secrecy:</a:t>
            </a:r>
            <a:r>
              <a:rPr sz="1100" spc="135" dirty="0">
                <a:cs typeface="Tahoma"/>
              </a:rPr>
              <a:t> </a:t>
            </a:r>
            <a:r>
              <a:rPr sz="1100" spc="-20" dirty="0">
                <a:cs typeface="Tahoma"/>
              </a:rPr>
              <a:t>The</a:t>
            </a:r>
            <a:r>
              <a:rPr sz="1100" spc="5" dirty="0">
                <a:cs typeface="Tahoma"/>
              </a:rPr>
              <a:t> </a:t>
            </a:r>
            <a:r>
              <a:rPr sz="1100" spc="-60" dirty="0">
                <a:cs typeface="Tahoma"/>
              </a:rPr>
              <a:t>adversary</a:t>
            </a:r>
            <a:r>
              <a:rPr sz="1100" spc="15" dirty="0">
                <a:cs typeface="Tahoma"/>
              </a:rPr>
              <a:t> </a:t>
            </a:r>
            <a:r>
              <a:rPr sz="1100" i="1" spc="-85" dirty="0">
                <a:cs typeface="Arial"/>
              </a:rPr>
              <a:t>E</a:t>
            </a:r>
            <a:r>
              <a:rPr sz="1100" i="1" spc="-40" dirty="0">
                <a:cs typeface="Arial"/>
              </a:rPr>
              <a:t> </a:t>
            </a:r>
            <a:r>
              <a:rPr sz="1100" spc="-35" dirty="0">
                <a:cs typeface="Tahoma"/>
              </a:rPr>
              <a:t>cannot</a:t>
            </a:r>
            <a:r>
              <a:rPr sz="1100" spc="5" dirty="0">
                <a:cs typeface="Tahoma"/>
              </a:rPr>
              <a:t> </a:t>
            </a:r>
            <a:r>
              <a:rPr sz="1100" spc="-40" dirty="0">
                <a:cs typeface="Tahoma"/>
              </a:rPr>
              <a:t>distinguish</a:t>
            </a:r>
            <a:r>
              <a:rPr sz="1100" spc="10" dirty="0">
                <a:cs typeface="Tahoma"/>
              </a:rPr>
              <a:t> </a:t>
            </a:r>
            <a:r>
              <a:rPr sz="1100" spc="-45" dirty="0">
                <a:cs typeface="Tahoma"/>
              </a:rPr>
              <a:t>the</a:t>
            </a:r>
            <a:r>
              <a:rPr sz="1100" spc="10" dirty="0">
                <a:cs typeface="Tahoma"/>
              </a:rPr>
              <a:t> </a:t>
            </a:r>
            <a:r>
              <a:rPr sz="1100" spc="-40" dirty="0">
                <a:cs typeface="Tahoma"/>
              </a:rPr>
              <a:t>true</a:t>
            </a:r>
            <a:r>
              <a:rPr sz="1100" dirty="0">
                <a:cs typeface="Tahoma"/>
              </a:rPr>
              <a:t> </a:t>
            </a:r>
            <a:r>
              <a:rPr sz="1100" spc="-60" dirty="0">
                <a:cs typeface="Tahoma"/>
              </a:rPr>
              <a:t>session</a:t>
            </a:r>
            <a:r>
              <a:rPr sz="1100" spc="5" dirty="0">
                <a:cs typeface="Tahoma"/>
              </a:rPr>
              <a:t> </a:t>
            </a:r>
            <a:r>
              <a:rPr sz="1100" spc="-65" dirty="0">
                <a:cs typeface="Tahoma"/>
              </a:rPr>
              <a:t>key</a:t>
            </a:r>
            <a:r>
              <a:rPr sz="1100" spc="5" dirty="0">
                <a:cs typeface="Tahoma"/>
              </a:rPr>
              <a:t> </a:t>
            </a:r>
            <a:r>
              <a:rPr sz="1100" i="1" spc="20" dirty="0">
                <a:cs typeface="Arial"/>
              </a:rPr>
              <a:t>K</a:t>
            </a:r>
            <a:r>
              <a:rPr sz="1100" i="1" spc="180" dirty="0">
                <a:cs typeface="Arial"/>
              </a:rPr>
              <a:t> </a:t>
            </a:r>
            <a:r>
              <a:rPr sz="1100" spc="-45" dirty="0">
                <a:cs typeface="Tahoma"/>
              </a:rPr>
              <a:t>from</a:t>
            </a:r>
            <a:r>
              <a:rPr sz="1100" spc="5" dirty="0">
                <a:cs typeface="Tahoma"/>
              </a:rPr>
              <a:t> </a:t>
            </a:r>
            <a:r>
              <a:rPr sz="1100" spc="-55" dirty="0">
                <a:cs typeface="Tahoma"/>
              </a:rPr>
              <a:t>a </a:t>
            </a:r>
            <a:r>
              <a:rPr sz="1100" spc="-330" dirty="0">
                <a:cs typeface="Tahoma"/>
              </a:rPr>
              <a:t> </a:t>
            </a:r>
            <a:r>
              <a:rPr sz="1100" spc="-55" dirty="0">
                <a:cs typeface="Tahoma"/>
              </a:rPr>
              <a:t>random</a:t>
            </a:r>
            <a:r>
              <a:rPr sz="1100" spc="10" dirty="0">
                <a:cs typeface="Tahoma"/>
              </a:rPr>
              <a:t> </a:t>
            </a:r>
            <a:r>
              <a:rPr sz="1100" spc="-30" dirty="0">
                <a:cs typeface="Tahoma"/>
              </a:rPr>
              <a:t>string</a:t>
            </a:r>
            <a:r>
              <a:rPr sz="1100" spc="20" dirty="0">
                <a:cs typeface="Tahoma"/>
              </a:rPr>
              <a:t> </a:t>
            </a:r>
            <a:r>
              <a:rPr sz="1100" spc="-35" dirty="0">
                <a:cs typeface="Tahoma"/>
              </a:rPr>
              <a:t>of</a:t>
            </a:r>
            <a:r>
              <a:rPr sz="1100" spc="15" dirty="0">
                <a:cs typeface="Tahoma"/>
              </a:rPr>
              <a:t> </a:t>
            </a:r>
            <a:r>
              <a:rPr sz="1100" spc="-40" dirty="0">
                <a:cs typeface="Tahoma"/>
              </a:rPr>
              <a:t>the</a:t>
            </a:r>
            <a:r>
              <a:rPr sz="1100" spc="15" dirty="0">
                <a:cs typeface="Tahoma"/>
              </a:rPr>
              <a:t> </a:t>
            </a:r>
            <a:r>
              <a:rPr sz="1100" spc="-70" dirty="0">
                <a:cs typeface="Tahoma"/>
              </a:rPr>
              <a:t>same</a:t>
            </a:r>
            <a:r>
              <a:rPr sz="1100" spc="20" dirty="0">
                <a:cs typeface="Tahoma"/>
              </a:rPr>
              <a:t> </a:t>
            </a:r>
            <a:r>
              <a:rPr sz="1100" spc="-45" dirty="0">
                <a:cs typeface="Tahoma"/>
              </a:rPr>
              <a:t>length.</a:t>
            </a:r>
            <a:endParaRPr sz="1100" dirty="0">
              <a:cs typeface="Tahoma"/>
            </a:endParaRPr>
          </a:p>
          <a:p>
            <a:pPr marL="63500" marR="153670">
              <a:lnSpc>
                <a:spcPct val="102600"/>
              </a:lnSpc>
              <a:spcBef>
                <a:spcPts val="894"/>
              </a:spcBef>
            </a:pPr>
            <a:r>
              <a:rPr sz="1100" spc="-50" dirty="0">
                <a:cs typeface="Tahoma"/>
              </a:rPr>
              <a:t>Suppose</a:t>
            </a:r>
            <a:r>
              <a:rPr sz="1100" spc="15" dirty="0">
                <a:cs typeface="Tahoma"/>
              </a:rPr>
              <a:t> </a:t>
            </a:r>
            <a:r>
              <a:rPr sz="1100" spc="-40" dirty="0">
                <a:cs typeface="Tahoma"/>
              </a:rPr>
              <a:t>the</a:t>
            </a:r>
            <a:r>
              <a:rPr sz="1100" spc="20" dirty="0">
                <a:cs typeface="Tahoma"/>
              </a:rPr>
              <a:t> </a:t>
            </a:r>
            <a:r>
              <a:rPr sz="1100" spc="-30" dirty="0">
                <a:cs typeface="Tahoma"/>
              </a:rPr>
              <a:t>protocol</a:t>
            </a:r>
            <a:r>
              <a:rPr sz="1100" spc="25" dirty="0">
                <a:cs typeface="Tahoma"/>
              </a:rPr>
              <a:t> </a:t>
            </a:r>
            <a:r>
              <a:rPr sz="1100" spc="-45" dirty="0">
                <a:cs typeface="Tahoma"/>
              </a:rPr>
              <a:t>terminates</a:t>
            </a:r>
            <a:r>
              <a:rPr sz="1100" spc="20" dirty="0">
                <a:cs typeface="Tahoma"/>
              </a:rPr>
              <a:t> </a:t>
            </a:r>
            <a:r>
              <a:rPr sz="1100" spc="-55" dirty="0">
                <a:cs typeface="Tahoma"/>
              </a:rPr>
              <a:t>and</a:t>
            </a:r>
            <a:r>
              <a:rPr sz="1100" spc="20" dirty="0">
                <a:cs typeface="Tahoma"/>
              </a:rPr>
              <a:t> </a:t>
            </a:r>
            <a:r>
              <a:rPr sz="1100" spc="-55" dirty="0">
                <a:cs typeface="Tahoma"/>
              </a:rPr>
              <a:t>a</a:t>
            </a:r>
            <a:r>
              <a:rPr sz="1100" spc="25" dirty="0">
                <a:cs typeface="Tahoma"/>
              </a:rPr>
              <a:t> </a:t>
            </a:r>
            <a:r>
              <a:rPr sz="1100" spc="-45" dirty="0">
                <a:cs typeface="Tahoma"/>
              </a:rPr>
              <a:t>party</a:t>
            </a:r>
            <a:r>
              <a:rPr sz="1100" spc="20" dirty="0">
                <a:cs typeface="Tahoma"/>
              </a:rPr>
              <a:t> </a:t>
            </a:r>
            <a:r>
              <a:rPr sz="1100" i="1" spc="-10" dirty="0">
                <a:cs typeface="Arial"/>
              </a:rPr>
              <a:t>X</a:t>
            </a:r>
            <a:r>
              <a:rPr sz="1100" i="1" spc="190" dirty="0">
                <a:cs typeface="Arial"/>
              </a:rPr>
              <a:t> </a:t>
            </a:r>
            <a:r>
              <a:rPr sz="1100" spc="-35" dirty="0">
                <a:cs typeface="Tahoma"/>
              </a:rPr>
              <a:t>outputs</a:t>
            </a:r>
            <a:r>
              <a:rPr sz="1100" spc="20" dirty="0">
                <a:cs typeface="Tahoma"/>
              </a:rPr>
              <a:t> </a:t>
            </a:r>
            <a:r>
              <a:rPr sz="1100" spc="-55" dirty="0">
                <a:cs typeface="Tahoma"/>
              </a:rPr>
              <a:t>a</a:t>
            </a:r>
            <a:r>
              <a:rPr sz="1100" spc="25" dirty="0">
                <a:cs typeface="Tahoma"/>
              </a:rPr>
              <a:t> </a:t>
            </a:r>
            <a:r>
              <a:rPr sz="1100" spc="-60" dirty="0">
                <a:cs typeface="Tahoma"/>
              </a:rPr>
              <a:t>session</a:t>
            </a:r>
            <a:r>
              <a:rPr sz="1100" spc="20" dirty="0">
                <a:cs typeface="Tahoma"/>
              </a:rPr>
              <a:t> </a:t>
            </a:r>
            <a:r>
              <a:rPr sz="1100" spc="-65" dirty="0">
                <a:cs typeface="Tahoma"/>
              </a:rPr>
              <a:t>key</a:t>
            </a:r>
            <a:r>
              <a:rPr sz="1100" spc="15" dirty="0">
                <a:cs typeface="Tahoma"/>
              </a:rPr>
              <a:t> </a:t>
            </a:r>
            <a:r>
              <a:rPr sz="1100" i="1" spc="20" dirty="0">
                <a:cs typeface="Arial"/>
              </a:rPr>
              <a:t>K</a:t>
            </a:r>
            <a:r>
              <a:rPr sz="1100" i="1" spc="-180" dirty="0">
                <a:cs typeface="Arial"/>
              </a:rPr>
              <a:t> </a:t>
            </a:r>
            <a:r>
              <a:rPr sz="1100" spc="-30" dirty="0">
                <a:cs typeface="Tahoma"/>
              </a:rPr>
              <a:t>. </a:t>
            </a:r>
            <a:r>
              <a:rPr sz="1100" spc="-325" dirty="0">
                <a:cs typeface="Tahoma"/>
              </a:rPr>
              <a:t> </a:t>
            </a:r>
            <a:r>
              <a:rPr sz="1100" spc="-10" dirty="0">
                <a:cs typeface="Tahoma"/>
              </a:rPr>
              <a:t>N</a:t>
            </a:r>
            <a:r>
              <a:rPr sz="1100" spc="-45" dirty="0">
                <a:cs typeface="Tahoma"/>
              </a:rPr>
              <a:t>o</a:t>
            </a:r>
            <a:r>
              <a:rPr sz="1100" spc="-75" dirty="0">
                <a:cs typeface="Tahoma"/>
              </a:rPr>
              <a:t>w</a:t>
            </a:r>
            <a:r>
              <a:rPr sz="1100" spc="20" dirty="0">
                <a:cs typeface="Tahoma"/>
              </a:rPr>
              <a:t> </a:t>
            </a:r>
            <a:r>
              <a:rPr sz="1100" spc="-110" dirty="0">
                <a:cs typeface="Tahoma"/>
              </a:rPr>
              <a:t>w</a:t>
            </a:r>
            <a:r>
              <a:rPr sz="1100" spc="-95" dirty="0">
                <a:cs typeface="Tahoma"/>
              </a:rPr>
              <a:t>e</a:t>
            </a:r>
            <a:r>
              <a:rPr sz="1100" spc="20" dirty="0">
                <a:cs typeface="Tahoma"/>
              </a:rPr>
              <a:t> </a:t>
            </a:r>
            <a:r>
              <a:rPr sz="1100" spc="-25" dirty="0">
                <a:cs typeface="Tahoma"/>
              </a:rPr>
              <a:t>let</a:t>
            </a:r>
            <a:endParaRPr sz="1100" dirty="0">
              <a:cs typeface="Tahoma"/>
            </a:endParaRPr>
          </a:p>
          <a:p>
            <a:pPr marL="62865" marR="326390">
              <a:lnSpc>
                <a:spcPct val="102600"/>
              </a:lnSpc>
              <a:spcBef>
                <a:spcPts val="900"/>
              </a:spcBef>
            </a:pPr>
            <a:r>
              <a:rPr sz="1100" i="1" dirty="0">
                <a:cs typeface="Arial"/>
              </a:rPr>
              <a:t>K</a:t>
            </a:r>
            <a:r>
              <a:rPr sz="1200" baseline="-10416" dirty="0">
                <a:cs typeface="Microsoft Sans Serif"/>
              </a:rPr>
              <a:t>1</a:t>
            </a:r>
            <a:r>
              <a:rPr sz="1200" spc="209" baseline="-10416" dirty="0">
                <a:cs typeface="Microsoft Sans Serif"/>
              </a:rPr>
              <a:t> </a:t>
            </a:r>
            <a:r>
              <a:rPr sz="1100" spc="165" dirty="0">
                <a:cs typeface="Cambria"/>
              </a:rPr>
              <a:t>←</a:t>
            </a:r>
            <a:r>
              <a:rPr sz="1100" spc="60" dirty="0">
                <a:cs typeface="Cambria"/>
              </a:rPr>
              <a:t> </a:t>
            </a:r>
            <a:r>
              <a:rPr sz="1100" i="1" spc="20" dirty="0">
                <a:cs typeface="Arial"/>
              </a:rPr>
              <a:t>K</a:t>
            </a:r>
            <a:r>
              <a:rPr sz="1100" i="1" spc="-175" dirty="0">
                <a:cs typeface="Arial"/>
              </a:rPr>
              <a:t> </a:t>
            </a:r>
            <a:r>
              <a:rPr sz="1100" spc="-90" dirty="0">
                <a:cs typeface="Tahoma"/>
              </a:rPr>
              <a:t>;</a:t>
            </a:r>
            <a:r>
              <a:rPr sz="1100" spc="15" dirty="0">
                <a:cs typeface="Tahoma"/>
              </a:rPr>
              <a:t> </a:t>
            </a:r>
            <a:r>
              <a:rPr sz="1100" i="1" dirty="0">
                <a:cs typeface="Arial"/>
              </a:rPr>
              <a:t>K</a:t>
            </a:r>
            <a:r>
              <a:rPr sz="1200" baseline="-10416" dirty="0">
                <a:cs typeface="Microsoft Sans Serif"/>
              </a:rPr>
              <a:t>0</a:t>
            </a:r>
            <a:r>
              <a:rPr sz="1200" spc="127" baseline="-10416" dirty="0">
                <a:cs typeface="Microsoft Sans Serif"/>
              </a:rPr>
              <a:t> </a:t>
            </a:r>
            <a:r>
              <a:rPr sz="1100" spc="-225" dirty="0">
                <a:cs typeface="Cambria"/>
              </a:rPr>
              <a:t>←</a:t>
            </a:r>
            <a:r>
              <a:rPr sz="900" spc="-337" baseline="50925" dirty="0">
                <a:cs typeface="Microsoft Sans Serif"/>
              </a:rPr>
              <a:t>$</a:t>
            </a:r>
            <a:r>
              <a:rPr sz="900" spc="547" baseline="50925" dirty="0">
                <a:cs typeface="Microsoft Sans Serif"/>
              </a:rPr>
              <a:t> </a:t>
            </a:r>
            <a:r>
              <a:rPr sz="1100" spc="15" dirty="0">
                <a:cs typeface="Cambria"/>
              </a:rPr>
              <a:t>{</a:t>
            </a:r>
            <a:r>
              <a:rPr sz="1100" spc="15" dirty="0">
                <a:cs typeface="Tahoma"/>
              </a:rPr>
              <a:t>0</a:t>
            </a:r>
            <a:r>
              <a:rPr sz="1100" i="1" spc="15" dirty="0">
                <a:cs typeface="Arial"/>
              </a:rPr>
              <a:t>,</a:t>
            </a:r>
            <a:r>
              <a:rPr sz="1100" i="1" spc="-125" dirty="0">
                <a:cs typeface="Arial"/>
              </a:rPr>
              <a:t> </a:t>
            </a:r>
            <a:r>
              <a:rPr sz="1100" spc="10" dirty="0">
                <a:cs typeface="Tahoma"/>
              </a:rPr>
              <a:t>1</a:t>
            </a:r>
            <a:r>
              <a:rPr sz="1100" spc="10" dirty="0">
                <a:cs typeface="Cambria"/>
              </a:rPr>
              <a:t>}</a:t>
            </a:r>
            <a:r>
              <a:rPr sz="1200" spc="15" baseline="27777" dirty="0">
                <a:cs typeface="Lucida Sans Unicode"/>
              </a:rPr>
              <a:t>|</a:t>
            </a:r>
            <a:r>
              <a:rPr sz="1200" i="1" spc="15" baseline="27777" dirty="0">
                <a:cs typeface="Arial"/>
              </a:rPr>
              <a:t>K</a:t>
            </a:r>
            <a:r>
              <a:rPr sz="1200" i="1" spc="-202" baseline="27777" dirty="0">
                <a:cs typeface="Arial"/>
              </a:rPr>
              <a:t> </a:t>
            </a:r>
            <a:r>
              <a:rPr sz="1200" spc="-82" baseline="27777" dirty="0">
                <a:cs typeface="Lucida Sans Unicode"/>
              </a:rPr>
              <a:t>|</a:t>
            </a:r>
            <a:r>
              <a:rPr sz="1100" spc="-55" dirty="0">
                <a:cs typeface="Tahoma"/>
              </a:rPr>
              <a:t>;</a:t>
            </a:r>
            <a:r>
              <a:rPr sz="1100" spc="20" dirty="0">
                <a:cs typeface="Tahoma"/>
              </a:rPr>
              <a:t> </a:t>
            </a:r>
            <a:r>
              <a:rPr sz="1100" spc="-70" dirty="0">
                <a:cs typeface="Tahoma"/>
              </a:rPr>
              <a:t>game</a:t>
            </a:r>
            <a:r>
              <a:rPr sz="1100" spc="25" dirty="0">
                <a:cs typeface="Tahoma"/>
              </a:rPr>
              <a:t> </a:t>
            </a:r>
            <a:r>
              <a:rPr sz="1100" spc="-50" dirty="0">
                <a:cs typeface="Tahoma"/>
              </a:rPr>
              <a:t>returns</a:t>
            </a:r>
            <a:r>
              <a:rPr sz="1100" spc="20" dirty="0">
                <a:cs typeface="Tahoma"/>
              </a:rPr>
              <a:t> </a:t>
            </a:r>
            <a:r>
              <a:rPr sz="1100" i="1" dirty="0">
                <a:cs typeface="Arial"/>
              </a:rPr>
              <a:t>K</a:t>
            </a:r>
            <a:r>
              <a:rPr sz="1200" baseline="-10416" dirty="0">
                <a:cs typeface="Microsoft Sans Serif"/>
              </a:rPr>
              <a:t>0</a:t>
            </a:r>
            <a:r>
              <a:rPr sz="1200" spc="307" baseline="-10416" dirty="0">
                <a:cs typeface="Microsoft Sans Serif"/>
              </a:rPr>
              <a:t> </a:t>
            </a:r>
            <a:r>
              <a:rPr sz="1100" spc="-60" dirty="0">
                <a:cs typeface="Tahoma"/>
              </a:rPr>
              <a:t>or</a:t>
            </a:r>
            <a:r>
              <a:rPr sz="1100" spc="15" dirty="0">
                <a:cs typeface="Tahoma"/>
              </a:rPr>
              <a:t> </a:t>
            </a:r>
            <a:r>
              <a:rPr sz="1100" i="1" spc="5" dirty="0">
                <a:cs typeface="Arial"/>
              </a:rPr>
              <a:t>K</a:t>
            </a:r>
            <a:r>
              <a:rPr sz="1200" spc="7" baseline="-10416" dirty="0">
                <a:cs typeface="Microsoft Sans Serif"/>
              </a:rPr>
              <a:t>1</a:t>
            </a:r>
            <a:r>
              <a:rPr sz="1100" spc="5" dirty="0">
                <a:cs typeface="Tahoma"/>
              </a:rPr>
              <a:t>.</a:t>
            </a:r>
            <a:r>
              <a:rPr sz="1100" spc="145" dirty="0">
                <a:cs typeface="Tahoma"/>
              </a:rPr>
              <a:t> </a:t>
            </a:r>
            <a:r>
              <a:rPr sz="1100" spc="-50" dirty="0">
                <a:cs typeface="Tahoma"/>
              </a:rPr>
              <a:t>Adversary</a:t>
            </a:r>
            <a:r>
              <a:rPr sz="1100" spc="20" dirty="0">
                <a:cs typeface="Tahoma"/>
              </a:rPr>
              <a:t> </a:t>
            </a:r>
            <a:r>
              <a:rPr sz="1100" spc="-40" dirty="0">
                <a:cs typeface="Tahoma"/>
              </a:rPr>
              <a:t>must</a:t>
            </a:r>
            <a:r>
              <a:rPr sz="1100" spc="25" dirty="0">
                <a:cs typeface="Tahoma"/>
              </a:rPr>
              <a:t> </a:t>
            </a:r>
            <a:r>
              <a:rPr sz="1100" spc="-20" dirty="0">
                <a:cs typeface="Tahoma"/>
              </a:rPr>
              <a:t>tell </a:t>
            </a:r>
            <a:r>
              <a:rPr sz="1100" spc="-330" dirty="0">
                <a:cs typeface="Tahoma"/>
              </a:rPr>
              <a:t> </a:t>
            </a:r>
            <a:r>
              <a:rPr sz="1100" spc="-40" dirty="0">
                <a:cs typeface="Tahoma"/>
              </a:rPr>
              <a:t>which.</a:t>
            </a:r>
            <a:endParaRPr sz="1100" dirty="0">
              <a:cs typeface="Tahoma"/>
            </a:endParaRPr>
          </a:p>
          <a:p>
            <a:pPr marL="62865">
              <a:lnSpc>
                <a:spcPct val="100000"/>
              </a:lnSpc>
              <a:spcBef>
                <a:spcPts val="930"/>
              </a:spcBef>
            </a:pPr>
            <a:r>
              <a:rPr sz="1100" spc="-30" dirty="0">
                <a:cs typeface="Tahoma"/>
              </a:rPr>
              <a:t>Then</a:t>
            </a:r>
            <a:r>
              <a:rPr sz="1100" spc="10" dirty="0">
                <a:cs typeface="Tahoma"/>
              </a:rPr>
              <a:t> </a:t>
            </a:r>
            <a:r>
              <a:rPr sz="1100" spc="-40" dirty="0">
                <a:cs typeface="Tahoma"/>
              </a:rPr>
              <a:t>the</a:t>
            </a:r>
            <a:r>
              <a:rPr sz="1100" spc="20" dirty="0">
                <a:cs typeface="Tahoma"/>
              </a:rPr>
              <a:t> </a:t>
            </a:r>
            <a:r>
              <a:rPr sz="1100" spc="-50" dirty="0">
                <a:cs typeface="Tahoma"/>
              </a:rPr>
              <a:t>adversary’s</a:t>
            </a:r>
            <a:r>
              <a:rPr sz="1100" spc="15" dirty="0">
                <a:cs typeface="Tahoma"/>
              </a:rPr>
              <a:t> </a:t>
            </a:r>
            <a:r>
              <a:rPr sz="1100" spc="-55" dirty="0">
                <a:cs typeface="Tahoma"/>
              </a:rPr>
              <a:t>advantage</a:t>
            </a:r>
            <a:r>
              <a:rPr sz="1100" spc="15" dirty="0">
                <a:cs typeface="Tahoma"/>
              </a:rPr>
              <a:t> </a:t>
            </a:r>
            <a:r>
              <a:rPr sz="1100" spc="-45" dirty="0">
                <a:cs typeface="Tahoma"/>
              </a:rPr>
              <a:t>should</a:t>
            </a:r>
            <a:r>
              <a:rPr sz="1100" spc="20" dirty="0">
                <a:cs typeface="Tahoma"/>
              </a:rPr>
              <a:t> </a:t>
            </a:r>
            <a:r>
              <a:rPr sz="1100" spc="-60" dirty="0">
                <a:cs typeface="Tahoma"/>
              </a:rPr>
              <a:t>be</a:t>
            </a:r>
            <a:r>
              <a:rPr sz="1100" spc="20" dirty="0">
                <a:cs typeface="Tahoma"/>
              </a:rPr>
              <a:t> </a:t>
            </a:r>
            <a:r>
              <a:rPr sz="1100" spc="-35" dirty="0">
                <a:cs typeface="Tahoma"/>
              </a:rPr>
              <a:t>small.</a:t>
            </a:r>
            <a:endParaRPr sz="1100" dirty="0">
              <a:cs typeface="Tahoma"/>
            </a:endParaRPr>
          </a:p>
          <a:p>
            <a:pPr marL="62865" marR="104775">
              <a:lnSpc>
                <a:spcPct val="102600"/>
              </a:lnSpc>
              <a:spcBef>
                <a:spcPts val="894"/>
              </a:spcBef>
            </a:pPr>
            <a:r>
              <a:rPr sz="1100" spc="-10" dirty="0">
                <a:cs typeface="Tahoma"/>
              </a:rPr>
              <a:t>This</a:t>
            </a:r>
            <a:r>
              <a:rPr sz="1100" spc="15" dirty="0">
                <a:cs typeface="Tahoma"/>
              </a:rPr>
              <a:t> </a:t>
            </a:r>
            <a:r>
              <a:rPr sz="1100" spc="-40" dirty="0">
                <a:cs typeface="Tahoma"/>
              </a:rPr>
              <a:t>must</a:t>
            </a:r>
            <a:r>
              <a:rPr sz="1100" spc="20" dirty="0">
                <a:cs typeface="Tahoma"/>
              </a:rPr>
              <a:t> </a:t>
            </a:r>
            <a:r>
              <a:rPr sz="1100" spc="-40" dirty="0">
                <a:cs typeface="Tahoma"/>
              </a:rPr>
              <a:t>hold</a:t>
            </a:r>
            <a:r>
              <a:rPr sz="1100" spc="20" dirty="0">
                <a:cs typeface="Tahoma"/>
              </a:rPr>
              <a:t> </a:t>
            </a:r>
            <a:r>
              <a:rPr sz="1100" spc="-75" dirty="0">
                <a:cs typeface="Tahoma"/>
              </a:rPr>
              <a:t>even</a:t>
            </a:r>
            <a:r>
              <a:rPr sz="1100" spc="20" dirty="0">
                <a:cs typeface="Tahoma"/>
              </a:rPr>
              <a:t> </a:t>
            </a:r>
            <a:r>
              <a:rPr sz="1100" spc="-10" dirty="0">
                <a:cs typeface="Tahoma"/>
              </a:rPr>
              <a:t>if</a:t>
            </a:r>
            <a:r>
              <a:rPr sz="1100" spc="25" dirty="0">
                <a:cs typeface="Tahoma"/>
              </a:rPr>
              <a:t> </a:t>
            </a:r>
            <a:r>
              <a:rPr sz="1100" spc="-40" dirty="0">
                <a:cs typeface="Tahoma"/>
              </a:rPr>
              <a:t>the</a:t>
            </a:r>
            <a:r>
              <a:rPr sz="1100" spc="15" dirty="0">
                <a:cs typeface="Tahoma"/>
              </a:rPr>
              <a:t> </a:t>
            </a:r>
            <a:r>
              <a:rPr sz="1100" spc="-60" dirty="0">
                <a:cs typeface="Tahoma"/>
              </a:rPr>
              <a:t>adversary</a:t>
            </a:r>
            <a:r>
              <a:rPr sz="1100" spc="15" dirty="0">
                <a:cs typeface="Tahoma"/>
              </a:rPr>
              <a:t> </a:t>
            </a:r>
            <a:r>
              <a:rPr sz="1100" spc="-65" dirty="0">
                <a:cs typeface="Tahoma"/>
              </a:rPr>
              <a:t>has</a:t>
            </a:r>
            <a:r>
              <a:rPr sz="1100" spc="25" dirty="0">
                <a:cs typeface="Tahoma"/>
              </a:rPr>
              <a:t> </a:t>
            </a:r>
            <a:r>
              <a:rPr sz="1100" spc="-40" dirty="0">
                <a:cs typeface="Tahoma"/>
              </a:rPr>
              <a:t>obtained</a:t>
            </a:r>
            <a:r>
              <a:rPr sz="1100" spc="15" dirty="0">
                <a:cs typeface="Tahoma"/>
              </a:rPr>
              <a:t> </a:t>
            </a:r>
            <a:r>
              <a:rPr sz="1100" spc="-40" dirty="0">
                <a:cs typeface="Tahoma"/>
              </a:rPr>
              <a:t>the</a:t>
            </a:r>
            <a:r>
              <a:rPr sz="1100" spc="20" dirty="0">
                <a:cs typeface="Tahoma"/>
              </a:rPr>
              <a:t> </a:t>
            </a:r>
            <a:r>
              <a:rPr sz="1100" spc="-60" dirty="0">
                <a:cs typeface="Tahoma"/>
              </a:rPr>
              <a:t>session</a:t>
            </a:r>
            <a:r>
              <a:rPr sz="1100" spc="20" dirty="0">
                <a:cs typeface="Tahoma"/>
              </a:rPr>
              <a:t> </a:t>
            </a:r>
            <a:r>
              <a:rPr sz="1100" spc="-65" dirty="0">
                <a:cs typeface="Tahoma"/>
              </a:rPr>
              <a:t>key</a:t>
            </a:r>
            <a:r>
              <a:rPr sz="1100" spc="25" dirty="0">
                <a:cs typeface="Tahoma"/>
              </a:rPr>
              <a:t> </a:t>
            </a:r>
            <a:r>
              <a:rPr sz="1100" spc="-35" dirty="0">
                <a:cs typeface="Tahoma"/>
              </a:rPr>
              <a:t>of</a:t>
            </a:r>
            <a:r>
              <a:rPr sz="1100" spc="20" dirty="0">
                <a:cs typeface="Tahoma"/>
              </a:rPr>
              <a:t> </a:t>
            </a:r>
            <a:r>
              <a:rPr sz="1100" spc="-20" dirty="0">
                <a:cs typeface="Tahoma"/>
              </a:rPr>
              <a:t>all </a:t>
            </a:r>
            <a:r>
              <a:rPr sz="1100" spc="-15" dirty="0">
                <a:cs typeface="Tahoma"/>
              </a:rPr>
              <a:t> </a:t>
            </a:r>
            <a:r>
              <a:rPr sz="1100" spc="-40" dirty="0">
                <a:cs typeface="Tahoma"/>
              </a:rPr>
              <a:t>other</a:t>
            </a:r>
            <a:r>
              <a:rPr sz="1100" spc="15" dirty="0">
                <a:cs typeface="Tahoma"/>
              </a:rPr>
              <a:t> </a:t>
            </a:r>
            <a:r>
              <a:rPr sz="1100" spc="-50" dirty="0">
                <a:cs typeface="Tahoma"/>
              </a:rPr>
              <a:t>instances</a:t>
            </a:r>
            <a:r>
              <a:rPr sz="1100" spc="25" dirty="0">
                <a:cs typeface="Tahoma"/>
              </a:rPr>
              <a:t> </a:t>
            </a:r>
            <a:r>
              <a:rPr sz="1100" spc="-50" dirty="0">
                <a:cs typeface="Tahoma"/>
              </a:rPr>
              <a:t>except</a:t>
            </a:r>
            <a:r>
              <a:rPr sz="1100" spc="25" dirty="0">
                <a:cs typeface="Tahoma"/>
              </a:rPr>
              <a:t> </a:t>
            </a:r>
            <a:r>
              <a:rPr sz="1100" spc="-40" dirty="0">
                <a:cs typeface="Tahoma"/>
              </a:rPr>
              <a:t>the</a:t>
            </a:r>
            <a:r>
              <a:rPr sz="1100" spc="20" dirty="0">
                <a:cs typeface="Tahoma"/>
              </a:rPr>
              <a:t> </a:t>
            </a:r>
            <a:r>
              <a:rPr sz="1100" spc="-70" dirty="0">
                <a:cs typeface="Tahoma"/>
              </a:rPr>
              <a:t>one</a:t>
            </a:r>
            <a:r>
              <a:rPr sz="1100" spc="20" dirty="0">
                <a:cs typeface="Tahoma"/>
              </a:rPr>
              <a:t> </a:t>
            </a:r>
            <a:r>
              <a:rPr sz="1100" spc="-55" dirty="0">
                <a:cs typeface="Tahoma"/>
              </a:rPr>
              <a:t>partnered</a:t>
            </a:r>
            <a:r>
              <a:rPr sz="1100" spc="25" dirty="0">
                <a:cs typeface="Tahoma"/>
              </a:rPr>
              <a:t> </a:t>
            </a:r>
            <a:r>
              <a:rPr sz="1100" spc="-25" dirty="0">
                <a:cs typeface="Tahoma"/>
              </a:rPr>
              <a:t>with</a:t>
            </a:r>
            <a:r>
              <a:rPr sz="1100" spc="25" dirty="0">
                <a:cs typeface="Tahoma"/>
              </a:rPr>
              <a:t> </a:t>
            </a:r>
            <a:r>
              <a:rPr sz="1100" i="1" spc="-10" dirty="0">
                <a:cs typeface="Arial"/>
              </a:rPr>
              <a:t>X</a:t>
            </a:r>
            <a:r>
              <a:rPr sz="1100" i="1" spc="-175" dirty="0">
                <a:cs typeface="Arial"/>
              </a:rPr>
              <a:t> </a:t>
            </a:r>
            <a:r>
              <a:rPr sz="1100" spc="-30" dirty="0">
                <a:cs typeface="Tahoma"/>
              </a:rPr>
              <a:t>,</a:t>
            </a:r>
            <a:r>
              <a:rPr sz="1100" spc="15" dirty="0">
                <a:cs typeface="Tahoma"/>
              </a:rPr>
              <a:t> </a:t>
            </a:r>
            <a:r>
              <a:rPr sz="1100" spc="-55" dirty="0">
                <a:cs typeface="Tahoma"/>
              </a:rPr>
              <a:t>and</a:t>
            </a:r>
            <a:r>
              <a:rPr sz="1100" spc="25" dirty="0">
                <a:cs typeface="Tahoma"/>
              </a:rPr>
              <a:t> </a:t>
            </a:r>
            <a:r>
              <a:rPr sz="1100" spc="-70" dirty="0">
                <a:cs typeface="Tahoma"/>
              </a:rPr>
              <a:t>when</a:t>
            </a:r>
            <a:r>
              <a:rPr sz="1100" spc="20" dirty="0">
                <a:cs typeface="Tahoma"/>
              </a:rPr>
              <a:t> </a:t>
            </a:r>
            <a:r>
              <a:rPr sz="1100" spc="-40" dirty="0">
                <a:cs typeface="Tahoma"/>
              </a:rPr>
              <a:t>the</a:t>
            </a:r>
            <a:r>
              <a:rPr sz="1100" spc="20" dirty="0">
                <a:cs typeface="Tahoma"/>
              </a:rPr>
              <a:t> </a:t>
            </a:r>
            <a:r>
              <a:rPr sz="1100" spc="-60" dirty="0">
                <a:cs typeface="Tahoma"/>
              </a:rPr>
              <a:t>adversary </a:t>
            </a:r>
            <a:r>
              <a:rPr sz="1100" spc="-325" dirty="0">
                <a:cs typeface="Tahoma"/>
              </a:rPr>
              <a:t> </a:t>
            </a:r>
            <a:r>
              <a:rPr sz="1100" spc="-35" dirty="0">
                <a:cs typeface="Tahoma"/>
              </a:rPr>
              <a:t>is</a:t>
            </a:r>
            <a:r>
              <a:rPr sz="1100" spc="10" dirty="0">
                <a:cs typeface="Tahoma"/>
              </a:rPr>
              <a:t> </a:t>
            </a:r>
            <a:r>
              <a:rPr sz="1100" spc="-35" dirty="0">
                <a:cs typeface="Tahoma"/>
              </a:rPr>
              <a:t>active,</a:t>
            </a:r>
            <a:r>
              <a:rPr sz="1100" spc="20" dirty="0">
                <a:cs typeface="Tahoma"/>
              </a:rPr>
              <a:t> </a:t>
            </a:r>
            <a:r>
              <a:rPr sz="1100" spc="-25" dirty="0">
                <a:cs typeface="Tahoma"/>
              </a:rPr>
              <a:t>in</a:t>
            </a:r>
            <a:r>
              <a:rPr sz="1100" spc="15" dirty="0">
                <a:cs typeface="Tahoma"/>
              </a:rPr>
              <a:t> </a:t>
            </a:r>
            <a:r>
              <a:rPr sz="1100" spc="-60" dirty="0">
                <a:cs typeface="Tahoma"/>
              </a:rPr>
              <a:t>charge</a:t>
            </a:r>
            <a:r>
              <a:rPr sz="1100" spc="15" dirty="0">
                <a:cs typeface="Tahoma"/>
              </a:rPr>
              <a:t> </a:t>
            </a:r>
            <a:r>
              <a:rPr sz="1100" spc="-35" dirty="0">
                <a:cs typeface="Tahoma"/>
              </a:rPr>
              <a:t>of</a:t>
            </a:r>
            <a:r>
              <a:rPr sz="1100" spc="20" dirty="0">
                <a:cs typeface="Tahoma"/>
              </a:rPr>
              <a:t> </a:t>
            </a:r>
            <a:r>
              <a:rPr sz="1100" spc="-15" dirty="0">
                <a:cs typeface="Tahoma"/>
              </a:rPr>
              <a:t>all</a:t>
            </a:r>
            <a:r>
              <a:rPr sz="1100" spc="15" dirty="0">
                <a:cs typeface="Tahoma"/>
              </a:rPr>
              <a:t> </a:t>
            </a:r>
            <a:r>
              <a:rPr sz="1100" spc="-35" dirty="0">
                <a:cs typeface="Tahoma"/>
              </a:rPr>
              <a:t>communication.</a:t>
            </a:r>
            <a:endParaRPr sz="1100" dirty="0">
              <a:cs typeface="Tahoma"/>
            </a:endParaRPr>
          </a:p>
          <a:p>
            <a:pPr marL="62865" marR="551815">
              <a:lnSpc>
                <a:spcPct val="102600"/>
              </a:lnSpc>
              <a:spcBef>
                <a:spcPts val="900"/>
              </a:spcBef>
            </a:pPr>
            <a:r>
              <a:rPr sz="1100" spc="-50" dirty="0">
                <a:cs typeface="Tahoma"/>
              </a:rPr>
              <a:t>Warning:</a:t>
            </a:r>
            <a:r>
              <a:rPr sz="1100" spc="145" dirty="0">
                <a:cs typeface="Tahoma"/>
              </a:rPr>
              <a:t> </a:t>
            </a:r>
            <a:r>
              <a:rPr sz="1100" spc="-10" dirty="0">
                <a:cs typeface="Tahoma"/>
              </a:rPr>
              <a:t>This</a:t>
            </a:r>
            <a:r>
              <a:rPr sz="1100" spc="15" dirty="0">
                <a:cs typeface="Tahoma"/>
              </a:rPr>
              <a:t> </a:t>
            </a:r>
            <a:r>
              <a:rPr sz="1100" spc="-35" dirty="0">
                <a:cs typeface="Tahoma"/>
              </a:rPr>
              <a:t>is</a:t>
            </a:r>
            <a:r>
              <a:rPr sz="1100" spc="25" dirty="0">
                <a:cs typeface="Tahoma"/>
              </a:rPr>
              <a:t> </a:t>
            </a:r>
            <a:r>
              <a:rPr sz="1100" spc="-30" dirty="0">
                <a:cs typeface="Tahoma"/>
              </a:rPr>
              <a:t>not</a:t>
            </a:r>
            <a:r>
              <a:rPr sz="1100" spc="20" dirty="0">
                <a:cs typeface="Tahoma"/>
              </a:rPr>
              <a:t> </a:t>
            </a:r>
            <a:r>
              <a:rPr sz="1100" spc="-55" dirty="0">
                <a:cs typeface="Tahoma"/>
              </a:rPr>
              <a:t>a</a:t>
            </a:r>
            <a:r>
              <a:rPr sz="1100" spc="20" dirty="0">
                <a:cs typeface="Tahoma"/>
              </a:rPr>
              <a:t> </a:t>
            </a:r>
            <a:r>
              <a:rPr sz="1100" spc="-45" dirty="0">
                <a:cs typeface="Tahoma"/>
              </a:rPr>
              <a:t>formal</a:t>
            </a:r>
            <a:r>
              <a:rPr sz="1100" spc="20" dirty="0">
                <a:cs typeface="Tahoma"/>
              </a:rPr>
              <a:t> </a:t>
            </a:r>
            <a:r>
              <a:rPr sz="1100" spc="-35" dirty="0">
                <a:cs typeface="Tahoma"/>
              </a:rPr>
              <a:t>definition,</a:t>
            </a:r>
            <a:r>
              <a:rPr sz="1100" spc="15" dirty="0">
                <a:cs typeface="Tahoma"/>
              </a:rPr>
              <a:t> </a:t>
            </a:r>
            <a:r>
              <a:rPr sz="1100" spc="-35" dirty="0">
                <a:cs typeface="Tahoma"/>
              </a:rPr>
              <a:t>just</a:t>
            </a:r>
            <a:r>
              <a:rPr sz="1100" spc="20" dirty="0">
                <a:cs typeface="Tahoma"/>
              </a:rPr>
              <a:t> </a:t>
            </a:r>
            <a:r>
              <a:rPr sz="1100" spc="-55" dirty="0">
                <a:cs typeface="Tahoma"/>
              </a:rPr>
              <a:t>a</a:t>
            </a:r>
            <a:r>
              <a:rPr sz="1100" spc="25" dirty="0">
                <a:cs typeface="Tahoma"/>
              </a:rPr>
              <a:t> </a:t>
            </a:r>
            <a:r>
              <a:rPr sz="1100" spc="-45" dirty="0">
                <a:cs typeface="Tahoma"/>
              </a:rPr>
              <a:t>glimpse</a:t>
            </a:r>
            <a:r>
              <a:rPr sz="1100" spc="20" dirty="0">
                <a:cs typeface="Tahoma"/>
              </a:rPr>
              <a:t> </a:t>
            </a:r>
            <a:r>
              <a:rPr sz="1100" spc="-35" dirty="0">
                <a:cs typeface="Tahoma"/>
              </a:rPr>
              <a:t>of</a:t>
            </a:r>
            <a:r>
              <a:rPr sz="1100" spc="20" dirty="0">
                <a:cs typeface="Tahoma"/>
              </a:rPr>
              <a:t> </a:t>
            </a:r>
            <a:r>
              <a:rPr sz="1100" spc="-5" dirty="0">
                <a:cs typeface="Tahoma"/>
              </a:rPr>
              <a:t>it.</a:t>
            </a:r>
            <a:r>
              <a:rPr sz="1100" spc="145" dirty="0">
                <a:cs typeface="Tahoma"/>
              </a:rPr>
              <a:t> </a:t>
            </a:r>
            <a:r>
              <a:rPr sz="1100" spc="-20" dirty="0">
                <a:cs typeface="Tahoma"/>
              </a:rPr>
              <a:t>The </a:t>
            </a:r>
            <a:r>
              <a:rPr sz="1100" spc="-330" dirty="0">
                <a:cs typeface="Tahoma"/>
              </a:rPr>
              <a:t> </a:t>
            </a:r>
            <a:r>
              <a:rPr sz="1100" spc="5" dirty="0">
                <a:cs typeface="Tahoma"/>
              </a:rPr>
              <a:t>IND-CCA</a:t>
            </a:r>
            <a:r>
              <a:rPr sz="1100" spc="15" dirty="0">
                <a:cs typeface="Tahoma"/>
              </a:rPr>
              <a:t> </a:t>
            </a:r>
            <a:r>
              <a:rPr sz="1100" spc="-35" dirty="0">
                <a:cs typeface="Tahoma"/>
              </a:rPr>
              <a:t>notion</a:t>
            </a:r>
            <a:r>
              <a:rPr sz="1100" spc="20" dirty="0">
                <a:cs typeface="Tahoma"/>
              </a:rPr>
              <a:t> </a:t>
            </a:r>
            <a:r>
              <a:rPr sz="1100" spc="-45" dirty="0">
                <a:cs typeface="Tahoma"/>
              </a:rPr>
              <a:t>for</a:t>
            </a:r>
            <a:r>
              <a:rPr sz="1100" spc="15" dirty="0">
                <a:cs typeface="Tahoma"/>
              </a:rPr>
              <a:t> </a:t>
            </a:r>
            <a:r>
              <a:rPr sz="1100" spc="40" dirty="0">
                <a:cs typeface="Tahoma"/>
              </a:rPr>
              <a:t>KEMs</a:t>
            </a:r>
            <a:r>
              <a:rPr sz="1100" spc="20" dirty="0">
                <a:cs typeface="Tahoma"/>
              </a:rPr>
              <a:t> </a:t>
            </a:r>
            <a:r>
              <a:rPr sz="1100" spc="-65" dirty="0">
                <a:cs typeface="Tahoma"/>
              </a:rPr>
              <a:t>comes</a:t>
            </a:r>
            <a:r>
              <a:rPr sz="1100" spc="20" dirty="0">
                <a:cs typeface="Tahoma"/>
              </a:rPr>
              <a:t> </a:t>
            </a:r>
            <a:r>
              <a:rPr sz="1100" spc="-45" dirty="0">
                <a:cs typeface="Tahoma"/>
              </a:rPr>
              <a:t>closer.</a:t>
            </a:r>
            <a:endParaRPr sz="1100" dirty="0">
              <a:cs typeface="Tahoma"/>
            </a:endParaRPr>
          </a:p>
        </p:txBody>
      </p:sp>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30/38</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1674" y="58150"/>
            <a:ext cx="2704465" cy="244475"/>
          </a:xfrm>
          <a:prstGeom prst="rect">
            <a:avLst/>
          </a:prstGeom>
        </p:spPr>
        <p:txBody>
          <a:bodyPr vert="horz" wrap="square" lIns="0" tIns="17145" rIns="0" bIns="0" rtlCol="0">
            <a:spAutoFit/>
          </a:bodyPr>
          <a:lstStyle/>
          <a:p>
            <a:pPr marL="12700">
              <a:lnSpc>
                <a:spcPct val="100000"/>
              </a:lnSpc>
              <a:spcBef>
                <a:spcPts val="135"/>
              </a:spcBef>
            </a:pPr>
            <a:r>
              <a:rPr sz="1400" spc="25" dirty="0">
                <a:solidFill>
                  <a:srgbClr val="336633"/>
                </a:solidFill>
                <a:latin typeface="Tahoma"/>
                <a:cs typeface="Tahoma"/>
              </a:rPr>
              <a:t>But</a:t>
            </a:r>
            <a:r>
              <a:rPr sz="1400" spc="30" dirty="0">
                <a:solidFill>
                  <a:srgbClr val="336633"/>
                </a:solidFill>
                <a:latin typeface="Tahoma"/>
                <a:cs typeface="Tahoma"/>
              </a:rPr>
              <a:t> </a:t>
            </a:r>
            <a:r>
              <a:rPr sz="1400" spc="-75" dirty="0">
                <a:solidFill>
                  <a:srgbClr val="336633"/>
                </a:solidFill>
                <a:latin typeface="Tahoma"/>
                <a:cs typeface="Tahoma"/>
              </a:rPr>
              <a:t>who</a:t>
            </a:r>
            <a:r>
              <a:rPr sz="1400" spc="30" dirty="0">
                <a:solidFill>
                  <a:srgbClr val="336633"/>
                </a:solidFill>
                <a:latin typeface="Tahoma"/>
                <a:cs typeface="Tahoma"/>
              </a:rPr>
              <a:t> </a:t>
            </a:r>
            <a:r>
              <a:rPr sz="1400" spc="-40" dirty="0">
                <a:solidFill>
                  <a:srgbClr val="336633"/>
                </a:solidFill>
                <a:latin typeface="Tahoma"/>
                <a:cs typeface="Tahoma"/>
              </a:rPr>
              <a:t>exactly</a:t>
            </a:r>
            <a:r>
              <a:rPr sz="1400" spc="30" dirty="0">
                <a:solidFill>
                  <a:srgbClr val="336633"/>
                </a:solidFill>
                <a:latin typeface="Tahoma"/>
                <a:cs typeface="Tahoma"/>
              </a:rPr>
              <a:t> </a:t>
            </a:r>
            <a:r>
              <a:rPr sz="1400" spc="-85" dirty="0">
                <a:solidFill>
                  <a:srgbClr val="336633"/>
                </a:solidFill>
                <a:latin typeface="Tahoma"/>
                <a:cs typeface="Tahoma"/>
              </a:rPr>
              <a:t>are</a:t>
            </a:r>
            <a:r>
              <a:rPr sz="1400" spc="25" dirty="0">
                <a:solidFill>
                  <a:srgbClr val="336633"/>
                </a:solidFill>
                <a:latin typeface="Tahoma"/>
                <a:cs typeface="Tahoma"/>
              </a:rPr>
              <a:t> </a:t>
            </a:r>
            <a:r>
              <a:rPr sz="1400" spc="-10" dirty="0">
                <a:solidFill>
                  <a:srgbClr val="336633"/>
                </a:solidFill>
                <a:latin typeface="Tahoma"/>
                <a:cs typeface="Tahoma"/>
              </a:rPr>
              <a:t>Alice</a:t>
            </a:r>
            <a:r>
              <a:rPr sz="1400" spc="30" dirty="0">
                <a:solidFill>
                  <a:srgbClr val="336633"/>
                </a:solidFill>
                <a:latin typeface="Tahoma"/>
                <a:cs typeface="Tahoma"/>
              </a:rPr>
              <a:t> </a:t>
            </a:r>
            <a:r>
              <a:rPr sz="1400" spc="-65" dirty="0">
                <a:solidFill>
                  <a:srgbClr val="336633"/>
                </a:solidFill>
                <a:latin typeface="Tahoma"/>
                <a:cs typeface="Tahoma"/>
              </a:rPr>
              <a:t>and</a:t>
            </a:r>
            <a:r>
              <a:rPr sz="1400" spc="25" dirty="0">
                <a:solidFill>
                  <a:srgbClr val="336633"/>
                </a:solidFill>
                <a:latin typeface="Tahoma"/>
                <a:cs typeface="Tahoma"/>
              </a:rPr>
              <a:t> </a:t>
            </a:r>
            <a:r>
              <a:rPr sz="1400" spc="-10" dirty="0">
                <a:solidFill>
                  <a:srgbClr val="336633"/>
                </a:solidFill>
                <a:latin typeface="Tahoma"/>
                <a:cs typeface="Tahoma"/>
              </a:rPr>
              <a:t>Bob?</a:t>
            </a:r>
            <a:endParaRPr sz="1400">
              <a:latin typeface="Tahoma"/>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1306612"/>
            <a:ext cx="4072890" cy="687496"/>
          </a:xfrm>
          <a:prstGeom prst="rect">
            <a:avLst/>
          </a:prstGeom>
        </p:spPr>
        <p:txBody>
          <a:bodyPr vert="horz" wrap="square" lIns="0" tIns="6985" rIns="0" bIns="0" rtlCol="0">
            <a:spAutoFit/>
          </a:bodyPr>
          <a:lstStyle/>
          <a:p>
            <a:pPr marL="12700" marR="5080">
              <a:lnSpc>
                <a:spcPct val="102600"/>
              </a:lnSpc>
              <a:spcBef>
                <a:spcPts val="55"/>
              </a:spcBef>
            </a:pPr>
            <a:r>
              <a:rPr sz="1200" spc="-35" dirty="0">
                <a:cs typeface="Tahoma"/>
              </a:rPr>
              <a:t>Typically, </a:t>
            </a:r>
            <a:r>
              <a:rPr sz="1200" spc="-70" dirty="0">
                <a:cs typeface="Tahoma"/>
              </a:rPr>
              <a:t>as</a:t>
            </a:r>
            <a:r>
              <a:rPr sz="1200" spc="-65" dirty="0">
                <a:cs typeface="Tahoma"/>
              </a:rPr>
              <a:t> </a:t>
            </a:r>
            <a:r>
              <a:rPr sz="1200" spc="-25" dirty="0">
                <a:cs typeface="Tahoma"/>
              </a:rPr>
              <a:t>in </a:t>
            </a:r>
            <a:r>
              <a:rPr sz="1200" spc="-40" dirty="0">
                <a:cs typeface="Tahoma"/>
              </a:rPr>
              <a:t>most </a:t>
            </a:r>
            <a:r>
              <a:rPr sz="1200" spc="-80" dirty="0">
                <a:cs typeface="Tahoma"/>
              </a:rPr>
              <a:t>uses</a:t>
            </a:r>
            <a:r>
              <a:rPr sz="1200" spc="-75" dirty="0">
                <a:cs typeface="Tahoma"/>
              </a:rPr>
              <a:t> </a:t>
            </a:r>
            <a:r>
              <a:rPr sz="1200" spc="-35" dirty="0">
                <a:cs typeface="Tahoma"/>
              </a:rPr>
              <a:t>of </a:t>
            </a:r>
            <a:r>
              <a:rPr sz="1200" spc="20" dirty="0">
                <a:cs typeface="Tahoma"/>
              </a:rPr>
              <a:t>TLS, </a:t>
            </a:r>
            <a:r>
              <a:rPr sz="1200" spc="-10" dirty="0">
                <a:cs typeface="Tahoma"/>
              </a:rPr>
              <a:t>Bob </a:t>
            </a:r>
            <a:r>
              <a:rPr sz="1200" spc="-35" dirty="0">
                <a:cs typeface="Tahoma"/>
              </a:rPr>
              <a:t>is </a:t>
            </a:r>
            <a:r>
              <a:rPr sz="1200" spc="-55" dirty="0">
                <a:cs typeface="Tahoma"/>
              </a:rPr>
              <a:t>a server.</a:t>
            </a:r>
            <a:r>
              <a:rPr sz="1200" spc="-50" dirty="0">
                <a:cs typeface="Tahoma"/>
              </a:rPr>
              <a:t> </a:t>
            </a:r>
            <a:r>
              <a:rPr sz="1200" spc="-55" dirty="0">
                <a:cs typeface="Tahoma"/>
              </a:rPr>
              <a:t>Its </a:t>
            </a:r>
            <a:r>
              <a:rPr sz="1200" spc="-30" dirty="0">
                <a:cs typeface="Tahoma"/>
              </a:rPr>
              <a:t>identity </a:t>
            </a:r>
            <a:r>
              <a:rPr sz="1200" i="1" spc="-10" dirty="0">
                <a:cs typeface="Arial"/>
              </a:rPr>
              <a:t>B</a:t>
            </a:r>
            <a:r>
              <a:rPr sz="1200" i="1" spc="-5" dirty="0">
                <a:cs typeface="Arial"/>
              </a:rPr>
              <a:t> </a:t>
            </a:r>
            <a:r>
              <a:rPr sz="1200" spc="-35" dirty="0">
                <a:cs typeface="Tahoma"/>
              </a:rPr>
              <a:t>is </a:t>
            </a:r>
            <a:r>
              <a:rPr sz="1200" spc="-60" dirty="0">
                <a:cs typeface="Tahoma"/>
              </a:rPr>
              <a:t>an </a:t>
            </a:r>
            <a:r>
              <a:rPr sz="1200" spc="-330" dirty="0">
                <a:cs typeface="Tahoma"/>
              </a:rPr>
              <a:t> </a:t>
            </a:r>
            <a:r>
              <a:rPr sz="1200" spc="-45" dirty="0">
                <a:cs typeface="Tahoma"/>
              </a:rPr>
              <a:t>associated</a:t>
            </a:r>
            <a:r>
              <a:rPr sz="1200" spc="20" dirty="0">
                <a:cs typeface="Tahoma"/>
              </a:rPr>
              <a:t> </a:t>
            </a:r>
            <a:r>
              <a:rPr sz="1200" spc="-50" dirty="0">
                <a:cs typeface="Tahoma"/>
              </a:rPr>
              <a:t>domain</a:t>
            </a:r>
            <a:r>
              <a:rPr sz="1200" spc="25" dirty="0">
                <a:cs typeface="Tahoma"/>
              </a:rPr>
              <a:t> </a:t>
            </a:r>
            <a:r>
              <a:rPr sz="1200" spc="-70" dirty="0">
                <a:cs typeface="Tahoma"/>
              </a:rPr>
              <a:t>name</a:t>
            </a:r>
            <a:r>
              <a:rPr sz="1200" spc="20" dirty="0">
                <a:cs typeface="Tahoma"/>
              </a:rPr>
              <a:t> </a:t>
            </a:r>
            <a:r>
              <a:rPr sz="1200" spc="-60" dirty="0">
                <a:cs typeface="Tahoma"/>
              </a:rPr>
              <a:t>or</a:t>
            </a:r>
            <a:r>
              <a:rPr sz="1200" spc="20" dirty="0">
                <a:cs typeface="Tahoma"/>
              </a:rPr>
              <a:t> </a:t>
            </a:r>
            <a:r>
              <a:rPr lang="tr-TR" sz="1200" spc="-20" dirty="0">
                <a:cs typeface="Tahoma"/>
              </a:rPr>
              <a:t>IP</a:t>
            </a:r>
            <a:r>
              <a:rPr sz="1200" spc="25" dirty="0">
                <a:cs typeface="Tahoma"/>
              </a:rPr>
              <a:t> </a:t>
            </a:r>
            <a:r>
              <a:rPr sz="1200" spc="-60" dirty="0">
                <a:cs typeface="Tahoma"/>
              </a:rPr>
              <a:t>address,</a:t>
            </a:r>
            <a:r>
              <a:rPr sz="1200" spc="20" dirty="0">
                <a:cs typeface="Tahoma"/>
              </a:rPr>
              <a:t> </a:t>
            </a:r>
            <a:r>
              <a:rPr sz="1200" spc="-45" dirty="0">
                <a:cs typeface="Tahoma"/>
              </a:rPr>
              <a:t>for</a:t>
            </a:r>
            <a:r>
              <a:rPr sz="1200" spc="20" dirty="0">
                <a:cs typeface="Tahoma"/>
              </a:rPr>
              <a:t> </a:t>
            </a:r>
            <a:r>
              <a:rPr sz="1200" spc="-55" dirty="0">
                <a:cs typeface="Tahoma"/>
              </a:rPr>
              <a:t>example</a:t>
            </a:r>
            <a:r>
              <a:rPr sz="1200" spc="25" dirty="0">
                <a:cs typeface="Tahoma"/>
              </a:rPr>
              <a:t> </a:t>
            </a:r>
            <a:r>
              <a:rPr sz="1200" i="1" spc="-10" dirty="0">
                <a:cs typeface="Arial"/>
              </a:rPr>
              <a:t>B</a:t>
            </a:r>
            <a:r>
              <a:rPr sz="1200" i="1" spc="65" dirty="0">
                <a:cs typeface="Arial"/>
              </a:rPr>
              <a:t> </a:t>
            </a:r>
            <a:r>
              <a:rPr sz="1200" spc="45" dirty="0">
                <a:cs typeface="Tahoma"/>
              </a:rPr>
              <a:t>=</a:t>
            </a:r>
            <a:r>
              <a:rPr sz="1200" spc="-40" dirty="0">
                <a:cs typeface="Tahoma"/>
              </a:rPr>
              <a:t> </a:t>
            </a:r>
            <a:r>
              <a:rPr sz="1200" spc="15" dirty="0">
                <a:cs typeface="SimSun"/>
              </a:rPr>
              <a:t>google.com</a:t>
            </a:r>
            <a:r>
              <a:rPr sz="1200" spc="15" dirty="0">
                <a:cs typeface="Tahoma"/>
              </a:rPr>
              <a:t>.</a:t>
            </a:r>
            <a:endParaRPr sz="1200" dirty="0">
              <a:cs typeface="Tahoma"/>
            </a:endParaRPr>
          </a:p>
          <a:p>
            <a:pPr marL="12700">
              <a:lnSpc>
                <a:spcPct val="100000"/>
              </a:lnSpc>
              <a:spcBef>
                <a:spcPts val="930"/>
              </a:spcBef>
            </a:pPr>
            <a:r>
              <a:rPr sz="1200" spc="-15" dirty="0">
                <a:cs typeface="Tahoma"/>
              </a:rPr>
              <a:t>Alice</a:t>
            </a:r>
            <a:r>
              <a:rPr sz="1200" spc="15" dirty="0">
                <a:cs typeface="Tahoma"/>
              </a:rPr>
              <a:t> </a:t>
            </a:r>
            <a:r>
              <a:rPr sz="1200" spc="-35" dirty="0">
                <a:cs typeface="Tahoma"/>
              </a:rPr>
              <a:t>is</a:t>
            </a:r>
            <a:r>
              <a:rPr sz="1200" spc="25" dirty="0">
                <a:cs typeface="Tahoma"/>
              </a:rPr>
              <a:t> </a:t>
            </a:r>
            <a:r>
              <a:rPr sz="1200" spc="-55" dirty="0">
                <a:cs typeface="Tahoma"/>
              </a:rPr>
              <a:t>a</a:t>
            </a:r>
            <a:r>
              <a:rPr sz="1200" spc="15" dirty="0">
                <a:cs typeface="Tahoma"/>
              </a:rPr>
              <a:t> </a:t>
            </a:r>
            <a:r>
              <a:rPr sz="1200" spc="-25" dirty="0">
                <a:cs typeface="Tahoma"/>
              </a:rPr>
              <a:t>client,</a:t>
            </a:r>
            <a:r>
              <a:rPr sz="1200" spc="25" dirty="0">
                <a:cs typeface="Tahoma"/>
              </a:rPr>
              <a:t> </a:t>
            </a:r>
            <a:r>
              <a:rPr sz="1200" spc="-50" dirty="0">
                <a:cs typeface="Tahoma"/>
              </a:rPr>
              <a:t>also</a:t>
            </a:r>
            <a:r>
              <a:rPr sz="1200" spc="20" dirty="0">
                <a:cs typeface="Tahoma"/>
              </a:rPr>
              <a:t> </a:t>
            </a:r>
            <a:r>
              <a:rPr sz="1200" spc="-25" dirty="0">
                <a:cs typeface="Tahoma"/>
              </a:rPr>
              <a:t>with</a:t>
            </a:r>
            <a:r>
              <a:rPr sz="1200" spc="20" dirty="0">
                <a:cs typeface="Tahoma"/>
              </a:rPr>
              <a:t> </a:t>
            </a:r>
            <a:r>
              <a:rPr sz="1200" spc="-55" dirty="0">
                <a:cs typeface="Tahoma"/>
              </a:rPr>
              <a:t>an</a:t>
            </a:r>
            <a:r>
              <a:rPr sz="1200" spc="15" dirty="0">
                <a:cs typeface="Tahoma"/>
              </a:rPr>
              <a:t> </a:t>
            </a:r>
            <a:r>
              <a:rPr sz="1200" spc="-45" dirty="0">
                <a:cs typeface="Tahoma"/>
              </a:rPr>
              <a:t>associated</a:t>
            </a:r>
            <a:r>
              <a:rPr sz="1200" spc="25" dirty="0">
                <a:cs typeface="Tahoma"/>
              </a:rPr>
              <a:t> </a:t>
            </a:r>
            <a:r>
              <a:rPr sz="1200" spc="-20" dirty="0">
                <a:cs typeface="Tahoma"/>
              </a:rPr>
              <a:t>ip</a:t>
            </a:r>
            <a:r>
              <a:rPr sz="1200" spc="20" dirty="0">
                <a:cs typeface="Tahoma"/>
              </a:rPr>
              <a:t> </a:t>
            </a:r>
            <a:r>
              <a:rPr sz="1200" spc="-60" dirty="0">
                <a:cs typeface="Tahoma"/>
              </a:rPr>
              <a:t>address.</a:t>
            </a:r>
            <a:endParaRPr sz="1200" dirty="0">
              <a:cs typeface="Tahoma"/>
            </a:endParaRPr>
          </a:p>
        </p:txBody>
      </p:sp>
      <p:sp>
        <p:nvSpPr>
          <p:cNvPr id="6" name="object 6"/>
          <p:cNvSpPr txBox="1"/>
          <p:nvPr/>
        </p:nvSpPr>
        <p:spPr>
          <a:xfrm>
            <a:off x="4364940" y="3321949"/>
            <a:ext cx="250825" cy="137160"/>
          </a:xfrm>
          <a:prstGeom prst="rect">
            <a:avLst/>
          </a:prstGeom>
        </p:spPr>
        <p:txBody>
          <a:bodyPr vert="horz" wrap="square" lIns="0" tIns="24130" rIns="0" bIns="0" rtlCol="0">
            <a:spAutoFit/>
          </a:bodyPr>
          <a:lstStyle/>
          <a:p>
            <a:pPr marL="38100">
              <a:lnSpc>
                <a:spcPct val="100000"/>
              </a:lnSpc>
              <a:spcBef>
                <a:spcPts val="190"/>
              </a:spcBef>
            </a:pPr>
            <a:r>
              <a:rPr sz="600" spc="25" dirty="0">
                <a:latin typeface="Microsoft Sans Serif"/>
                <a:cs typeface="Microsoft Sans Serif"/>
              </a:rPr>
              <a:t>2/38</a:t>
            </a:r>
            <a:endParaRPr sz="600">
              <a:latin typeface="Microsoft Sans Serif"/>
              <a:cs typeface="Microsoft Sans Serif"/>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3726" y="58150"/>
            <a:ext cx="2381250" cy="244475"/>
          </a:xfrm>
          <a:prstGeom prst="rect">
            <a:avLst/>
          </a:prstGeom>
        </p:spPr>
        <p:txBody>
          <a:bodyPr vert="horz" wrap="square" lIns="0" tIns="17145" rIns="0" bIns="0" rtlCol="0">
            <a:spAutoFit/>
          </a:bodyPr>
          <a:lstStyle/>
          <a:p>
            <a:pPr marL="12700">
              <a:lnSpc>
                <a:spcPct val="100000"/>
              </a:lnSpc>
              <a:spcBef>
                <a:spcPts val="135"/>
              </a:spcBef>
            </a:pPr>
            <a:r>
              <a:rPr spc="-60" dirty="0"/>
              <a:t>Session</a:t>
            </a:r>
            <a:r>
              <a:rPr spc="15" dirty="0"/>
              <a:t> </a:t>
            </a:r>
            <a:r>
              <a:rPr spc="-75" dirty="0"/>
              <a:t>key</a:t>
            </a:r>
            <a:r>
              <a:rPr spc="20" dirty="0"/>
              <a:t> </a:t>
            </a:r>
            <a:r>
              <a:rPr spc="-70" dirty="0"/>
              <a:t>exchange</a:t>
            </a:r>
            <a:r>
              <a:rPr spc="20" dirty="0"/>
              <a:t> </a:t>
            </a:r>
            <a:r>
              <a:rPr spc="-55" dirty="0"/>
              <a:t>landscape</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708366"/>
            <a:ext cx="4317365" cy="2138045"/>
          </a:xfrm>
          <a:prstGeom prst="rect">
            <a:avLst/>
          </a:prstGeom>
        </p:spPr>
        <p:txBody>
          <a:bodyPr vert="horz" wrap="square" lIns="0" tIns="11430" rIns="0" bIns="0" rtlCol="0">
            <a:spAutoFit/>
          </a:bodyPr>
          <a:lstStyle/>
          <a:p>
            <a:pPr marL="12700">
              <a:lnSpc>
                <a:spcPct val="100000"/>
              </a:lnSpc>
              <a:spcBef>
                <a:spcPts val="90"/>
              </a:spcBef>
            </a:pPr>
            <a:r>
              <a:rPr sz="1100" spc="-55" dirty="0">
                <a:latin typeface="Tahoma"/>
                <a:cs typeface="Tahoma"/>
              </a:rPr>
              <a:t>Session-key</a:t>
            </a:r>
            <a:r>
              <a:rPr sz="1100" spc="10" dirty="0">
                <a:latin typeface="Tahoma"/>
                <a:cs typeface="Tahoma"/>
              </a:rPr>
              <a:t> </a:t>
            </a:r>
            <a:r>
              <a:rPr sz="1100" spc="-60" dirty="0">
                <a:latin typeface="Tahoma"/>
                <a:cs typeface="Tahoma"/>
              </a:rPr>
              <a:t>exchange</a:t>
            </a:r>
            <a:r>
              <a:rPr sz="1100" spc="10" dirty="0">
                <a:latin typeface="Tahoma"/>
                <a:cs typeface="Tahoma"/>
              </a:rPr>
              <a:t> </a:t>
            </a:r>
            <a:r>
              <a:rPr sz="1100" spc="-35" dirty="0">
                <a:latin typeface="Tahoma"/>
                <a:cs typeface="Tahoma"/>
              </a:rPr>
              <a:t>is</a:t>
            </a:r>
            <a:r>
              <a:rPr sz="1100" spc="5" dirty="0">
                <a:latin typeface="Tahoma"/>
                <a:cs typeface="Tahoma"/>
              </a:rPr>
              <a:t> </a:t>
            </a:r>
            <a:r>
              <a:rPr sz="1100" spc="-55" dirty="0">
                <a:latin typeface="Tahoma"/>
                <a:cs typeface="Tahoma"/>
              </a:rPr>
              <a:t>a</a:t>
            </a:r>
            <a:r>
              <a:rPr sz="1100" spc="15" dirty="0">
                <a:latin typeface="Tahoma"/>
                <a:cs typeface="Tahoma"/>
              </a:rPr>
              <a:t> </a:t>
            </a:r>
            <a:r>
              <a:rPr sz="1100" spc="-40" dirty="0">
                <a:latin typeface="Tahoma"/>
                <a:cs typeface="Tahoma"/>
              </a:rPr>
              <a:t>subtle</a:t>
            </a:r>
            <a:r>
              <a:rPr sz="1100" spc="10" dirty="0">
                <a:latin typeface="Tahoma"/>
                <a:cs typeface="Tahoma"/>
              </a:rPr>
              <a:t> </a:t>
            </a:r>
            <a:r>
              <a:rPr sz="1100" spc="-55" dirty="0">
                <a:latin typeface="Tahoma"/>
                <a:cs typeface="Tahoma"/>
              </a:rPr>
              <a:t>problem.</a:t>
            </a:r>
            <a:endParaRPr sz="1100">
              <a:latin typeface="Tahoma"/>
              <a:cs typeface="Tahoma"/>
            </a:endParaRPr>
          </a:p>
          <a:p>
            <a:pPr marL="12700" marR="5080">
              <a:lnSpc>
                <a:spcPct val="102600"/>
              </a:lnSpc>
              <a:spcBef>
                <a:spcPts val="894"/>
              </a:spcBef>
            </a:pPr>
            <a:r>
              <a:rPr sz="1100" spc="-35" dirty="0">
                <a:latin typeface="Tahoma"/>
                <a:cs typeface="Tahoma"/>
              </a:rPr>
              <a:t>Easy</a:t>
            </a:r>
            <a:r>
              <a:rPr sz="1100" spc="15" dirty="0">
                <a:latin typeface="Tahoma"/>
                <a:cs typeface="Tahoma"/>
              </a:rPr>
              <a:t> </a:t>
            </a:r>
            <a:r>
              <a:rPr sz="1100" spc="-15" dirty="0">
                <a:latin typeface="Tahoma"/>
                <a:cs typeface="Tahoma"/>
              </a:rPr>
              <a:t>to</a:t>
            </a:r>
            <a:r>
              <a:rPr sz="1100" spc="25" dirty="0">
                <a:latin typeface="Tahoma"/>
                <a:cs typeface="Tahoma"/>
              </a:rPr>
              <a:t> </a:t>
            </a:r>
            <a:r>
              <a:rPr sz="1100" spc="-40" dirty="0">
                <a:latin typeface="Tahoma"/>
                <a:cs typeface="Tahoma"/>
              </a:rPr>
              <a:t>specify</a:t>
            </a:r>
            <a:r>
              <a:rPr sz="1100" spc="15" dirty="0">
                <a:latin typeface="Tahoma"/>
                <a:cs typeface="Tahoma"/>
              </a:rPr>
              <a:t> </a:t>
            </a:r>
            <a:r>
              <a:rPr sz="1100" spc="-35" dirty="0">
                <a:latin typeface="Tahoma"/>
                <a:cs typeface="Tahoma"/>
              </a:rPr>
              <a:t>protocols,</a:t>
            </a:r>
            <a:r>
              <a:rPr sz="1100" spc="25" dirty="0">
                <a:latin typeface="Tahoma"/>
                <a:cs typeface="Tahoma"/>
              </a:rPr>
              <a:t> </a:t>
            </a:r>
            <a:r>
              <a:rPr sz="1100" spc="-55" dirty="0">
                <a:latin typeface="Tahoma"/>
                <a:cs typeface="Tahoma"/>
              </a:rPr>
              <a:t>hard</a:t>
            </a:r>
            <a:r>
              <a:rPr sz="1100" spc="20" dirty="0">
                <a:latin typeface="Tahoma"/>
                <a:cs typeface="Tahoma"/>
              </a:rPr>
              <a:t> </a:t>
            </a:r>
            <a:r>
              <a:rPr sz="1100" spc="-15" dirty="0">
                <a:latin typeface="Tahoma"/>
                <a:cs typeface="Tahoma"/>
              </a:rPr>
              <a:t>to</a:t>
            </a:r>
            <a:r>
              <a:rPr sz="1100" spc="20" dirty="0">
                <a:latin typeface="Tahoma"/>
                <a:cs typeface="Tahoma"/>
              </a:rPr>
              <a:t> </a:t>
            </a:r>
            <a:r>
              <a:rPr sz="1100" spc="-45" dirty="0">
                <a:latin typeface="Tahoma"/>
                <a:cs typeface="Tahoma"/>
              </a:rPr>
              <a:t>get</a:t>
            </a:r>
            <a:r>
              <a:rPr sz="1100" spc="15" dirty="0">
                <a:latin typeface="Tahoma"/>
                <a:cs typeface="Tahoma"/>
              </a:rPr>
              <a:t> </a:t>
            </a:r>
            <a:r>
              <a:rPr sz="1100" spc="-45" dirty="0">
                <a:latin typeface="Tahoma"/>
                <a:cs typeface="Tahoma"/>
              </a:rPr>
              <a:t>them</a:t>
            </a:r>
            <a:r>
              <a:rPr sz="1100" spc="20" dirty="0">
                <a:latin typeface="Tahoma"/>
                <a:cs typeface="Tahoma"/>
              </a:rPr>
              <a:t> </a:t>
            </a:r>
            <a:r>
              <a:rPr sz="1100" spc="-30" dirty="0">
                <a:latin typeface="Tahoma"/>
                <a:cs typeface="Tahoma"/>
              </a:rPr>
              <a:t>right.</a:t>
            </a:r>
            <a:r>
              <a:rPr sz="1100" spc="145" dirty="0">
                <a:latin typeface="Tahoma"/>
                <a:cs typeface="Tahoma"/>
              </a:rPr>
              <a:t> </a:t>
            </a:r>
            <a:r>
              <a:rPr sz="1100" spc="-40" dirty="0">
                <a:latin typeface="Tahoma"/>
                <a:cs typeface="Tahoma"/>
              </a:rPr>
              <a:t>One</a:t>
            </a:r>
            <a:r>
              <a:rPr sz="1100" spc="15" dirty="0">
                <a:latin typeface="Tahoma"/>
                <a:cs typeface="Tahoma"/>
              </a:rPr>
              <a:t> </a:t>
            </a:r>
            <a:r>
              <a:rPr sz="1100" spc="-55" dirty="0">
                <a:latin typeface="Tahoma"/>
                <a:cs typeface="Tahoma"/>
              </a:rPr>
              <a:t>very</a:t>
            </a:r>
            <a:r>
              <a:rPr sz="1100" spc="20" dirty="0">
                <a:latin typeface="Tahoma"/>
                <a:cs typeface="Tahoma"/>
              </a:rPr>
              <a:t> </a:t>
            </a:r>
            <a:r>
              <a:rPr sz="1100" spc="-55" dirty="0">
                <a:latin typeface="Tahoma"/>
                <a:cs typeface="Tahoma"/>
              </a:rPr>
              <a:t>hard</a:t>
            </a:r>
            <a:r>
              <a:rPr sz="1100" spc="15" dirty="0">
                <a:latin typeface="Tahoma"/>
                <a:cs typeface="Tahoma"/>
              </a:rPr>
              <a:t> </a:t>
            </a:r>
            <a:r>
              <a:rPr sz="1100" spc="-45" dirty="0">
                <a:latin typeface="Tahoma"/>
                <a:cs typeface="Tahoma"/>
              </a:rPr>
              <a:t>aspect</a:t>
            </a:r>
            <a:r>
              <a:rPr sz="1100" spc="25" dirty="0">
                <a:latin typeface="Tahoma"/>
                <a:cs typeface="Tahoma"/>
              </a:rPr>
              <a:t> </a:t>
            </a:r>
            <a:r>
              <a:rPr sz="1100" spc="-40" dirty="0">
                <a:latin typeface="Tahoma"/>
                <a:cs typeface="Tahoma"/>
              </a:rPr>
              <a:t>is </a:t>
            </a:r>
            <a:r>
              <a:rPr sz="1100" spc="-330" dirty="0">
                <a:latin typeface="Tahoma"/>
                <a:cs typeface="Tahoma"/>
              </a:rPr>
              <a:t> </a:t>
            </a:r>
            <a:r>
              <a:rPr sz="1100" spc="-15" dirty="0">
                <a:latin typeface="Tahoma"/>
                <a:cs typeface="Tahoma"/>
              </a:rPr>
              <a:t>that</a:t>
            </a:r>
            <a:r>
              <a:rPr sz="1100" spc="15" dirty="0">
                <a:latin typeface="Tahoma"/>
                <a:cs typeface="Tahoma"/>
              </a:rPr>
              <a:t> </a:t>
            </a:r>
            <a:r>
              <a:rPr sz="1100" spc="-55" dirty="0">
                <a:latin typeface="Tahoma"/>
                <a:cs typeface="Tahoma"/>
              </a:rPr>
              <a:t>an</a:t>
            </a:r>
            <a:r>
              <a:rPr sz="1100" spc="20" dirty="0">
                <a:latin typeface="Tahoma"/>
                <a:cs typeface="Tahoma"/>
              </a:rPr>
              <a:t> </a:t>
            </a:r>
            <a:r>
              <a:rPr sz="1100" spc="-35" dirty="0">
                <a:latin typeface="Tahoma"/>
                <a:cs typeface="Tahoma"/>
              </a:rPr>
              <a:t>active</a:t>
            </a:r>
            <a:r>
              <a:rPr sz="1100" spc="15" dirty="0">
                <a:latin typeface="Tahoma"/>
                <a:cs typeface="Tahoma"/>
              </a:rPr>
              <a:t> </a:t>
            </a:r>
            <a:r>
              <a:rPr sz="1100" spc="-60" dirty="0">
                <a:latin typeface="Tahoma"/>
                <a:cs typeface="Tahoma"/>
              </a:rPr>
              <a:t>adversary</a:t>
            </a:r>
            <a:r>
              <a:rPr sz="1100" spc="20" dirty="0">
                <a:latin typeface="Tahoma"/>
                <a:cs typeface="Tahoma"/>
              </a:rPr>
              <a:t> </a:t>
            </a:r>
            <a:r>
              <a:rPr sz="1100" spc="-65" dirty="0">
                <a:latin typeface="Tahoma"/>
                <a:cs typeface="Tahoma"/>
              </a:rPr>
              <a:t>may</a:t>
            </a:r>
            <a:r>
              <a:rPr sz="1100" spc="15" dirty="0">
                <a:latin typeface="Tahoma"/>
                <a:cs typeface="Tahoma"/>
              </a:rPr>
              <a:t> </a:t>
            </a:r>
            <a:r>
              <a:rPr sz="1100" spc="-65" dirty="0">
                <a:latin typeface="Tahoma"/>
                <a:cs typeface="Tahoma"/>
              </a:rPr>
              <a:t>have</a:t>
            </a:r>
            <a:r>
              <a:rPr sz="1100" spc="20" dirty="0">
                <a:latin typeface="Tahoma"/>
                <a:cs typeface="Tahoma"/>
              </a:rPr>
              <a:t> </a:t>
            </a:r>
            <a:r>
              <a:rPr sz="1100" spc="-30" dirty="0">
                <a:latin typeface="Tahoma"/>
                <a:cs typeface="Tahoma"/>
              </a:rPr>
              <a:t>multiple</a:t>
            </a:r>
            <a:r>
              <a:rPr sz="1100" spc="20" dirty="0">
                <a:latin typeface="Tahoma"/>
                <a:cs typeface="Tahoma"/>
              </a:rPr>
              <a:t> </a:t>
            </a:r>
            <a:r>
              <a:rPr sz="1100" spc="-40" dirty="0">
                <a:latin typeface="Tahoma"/>
                <a:cs typeface="Tahoma"/>
              </a:rPr>
              <a:t>concurrent</a:t>
            </a:r>
            <a:r>
              <a:rPr sz="1100" spc="20" dirty="0">
                <a:latin typeface="Tahoma"/>
                <a:cs typeface="Tahoma"/>
              </a:rPr>
              <a:t> </a:t>
            </a:r>
            <a:r>
              <a:rPr sz="1100" spc="-60" dirty="0">
                <a:latin typeface="Tahoma"/>
                <a:cs typeface="Tahoma"/>
              </a:rPr>
              <a:t>sessions.</a:t>
            </a:r>
            <a:endParaRPr sz="1100">
              <a:latin typeface="Tahoma"/>
              <a:cs typeface="Tahoma"/>
            </a:endParaRPr>
          </a:p>
          <a:p>
            <a:pPr marL="12700">
              <a:lnSpc>
                <a:spcPct val="100000"/>
              </a:lnSpc>
              <a:spcBef>
                <a:spcPts val="935"/>
              </a:spcBef>
            </a:pPr>
            <a:r>
              <a:rPr sz="1100" spc="-10" dirty="0">
                <a:latin typeface="Tahoma"/>
                <a:cs typeface="Tahoma"/>
              </a:rPr>
              <a:t>Many</a:t>
            </a:r>
            <a:r>
              <a:rPr sz="1100" spc="20" dirty="0">
                <a:latin typeface="Tahoma"/>
                <a:cs typeface="Tahoma"/>
              </a:rPr>
              <a:t> </a:t>
            </a:r>
            <a:r>
              <a:rPr sz="1100" spc="-40" dirty="0">
                <a:latin typeface="Tahoma"/>
                <a:cs typeface="Tahoma"/>
              </a:rPr>
              <a:t>security</a:t>
            </a:r>
            <a:r>
              <a:rPr sz="1100" spc="25" dirty="0">
                <a:latin typeface="Tahoma"/>
                <a:cs typeface="Tahoma"/>
              </a:rPr>
              <a:t> </a:t>
            </a:r>
            <a:r>
              <a:rPr sz="1100" spc="-55" dirty="0">
                <a:latin typeface="Tahoma"/>
                <a:cs typeface="Tahoma"/>
              </a:rPr>
              <a:t>requirements,</a:t>
            </a:r>
            <a:r>
              <a:rPr sz="1100" spc="25" dirty="0">
                <a:latin typeface="Tahoma"/>
                <a:cs typeface="Tahoma"/>
              </a:rPr>
              <a:t> </a:t>
            </a:r>
            <a:r>
              <a:rPr sz="1100" spc="-55" dirty="0">
                <a:latin typeface="Tahoma"/>
                <a:cs typeface="Tahoma"/>
              </a:rPr>
              <a:t>many</a:t>
            </a:r>
            <a:r>
              <a:rPr sz="1100" spc="25" dirty="0">
                <a:latin typeface="Tahoma"/>
                <a:cs typeface="Tahoma"/>
              </a:rPr>
              <a:t> </a:t>
            </a:r>
            <a:r>
              <a:rPr sz="1100" spc="-60" dirty="0">
                <a:latin typeface="Tahoma"/>
                <a:cs typeface="Tahoma"/>
              </a:rPr>
              <a:t>proposed</a:t>
            </a:r>
            <a:r>
              <a:rPr sz="1100" spc="25" dirty="0">
                <a:latin typeface="Tahoma"/>
                <a:cs typeface="Tahoma"/>
              </a:rPr>
              <a:t> </a:t>
            </a:r>
            <a:r>
              <a:rPr sz="1100" spc="-35" dirty="0">
                <a:latin typeface="Tahoma"/>
                <a:cs typeface="Tahoma"/>
              </a:rPr>
              <a:t>protocols,</a:t>
            </a:r>
            <a:r>
              <a:rPr sz="1100" spc="25" dirty="0">
                <a:latin typeface="Tahoma"/>
                <a:cs typeface="Tahoma"/>
              </a:rPr>
              <a:t> </a:t>
            </a:r>
            <a:r>
              <a:rPr sz="1100" spc="-55" dirty="0">
                <a:latin typeface="Tahoma"/>
                <a:cs typeface="Tahoma"/>
              </a:rPr>
              <a:t>many</a:t>
            </a:r>
            <a:r>
              <a:rPr sz="1100" spc="30" dirty="0">
                <a:latin typeface="Tahoma"/>
                <a:cs typeface="Tahoma"/>
              </a:rPr>
              <a:t> </a:t>
            </a:r>
            <a:r>
              <a:rPr sz="1100" spc="-30" dirty="0">
                <a:latin typeface="Tahoma"/>
                <a:cs typeface="Tahoma"/>
              </a:rPr>
              <a:t>attacks.</a:t>
            </a:r>
            <a:endParaRPr sz="1100">
              <a:latin typeface="Tahoma"/>
              <a:cs typeface="Tahoma"/>
            </a:endParaRPr>
          </a:p>
          <a:p>
            <a:pPr marL="12700" marR="79375">
              <a:lnSpc>
                <a:spcPct val="102699"/>
              </a:lnSpc>
              <a:spcBef>
                <a:spcPts val="894"/>
              </a:spcBef>
            </a:pPr>
            <a:r>
              <a:rPr sz="1100" spc="-25" dirty="0">
                <a:latin typeface="Tahoma"/>
                <a:cs typeface="Tahoma"/>
              </a:rPr>
              <a:t>Definitions</a:t>
            </a:r>
            <a:r>
              <a:rPr sz="1100" spc="20" dirty="0">
                <a:latin typeface="Tahoma"/>
                <a:cs typeface="Tahoma"/>
              </a:rPr>
              <a:t> </a:t>
            </a:r>
            <a:r>
              <a:rPr sz="1100" spc="-55" dirty="0">
                <a:latin typeface="Tahoma"/>
                <a:cs typeface="Tahoma"/>
              </a:rPr>
              <a:t>and</a:t>
            </a:r>
            <a:r>
              <a:rPr sz="1100" spc="25" dirty="0">
                <a:latin typeface="Tahoma"/>
                <a:cs typeface="Tahoma"/>
              </a:rPr>
              <a:t> </a:t>
            </a:r>
            <a:r>
              <a:rPr sz="1100" spc="-55" dirty="0">
                <a:latin typeface="Tahoma"/>
                <a:cs typeface="Tahoma"/>
              </a:rPr>
              <a:t>provable</a:t>
            </a:r>
            <a:r>
              <a:rPr sz="1100" spc="20" dirty="0">
                <a:latin typeface="Tahoma"/>
                <a:cs typeface="Tahoma"/>
              </a:rPr>
              <a:t> </a:t>
            </a:r>
            <a:r>
              <a:rPr sz="1100" spc="-40" dirty="0">
                <a:latin typeface="Tahoma"/>
                <a:cs typeface="Tahoma"/>
              </a:rPr>
              <a:t>security</a:t>
            </a:r>
            <a:r>
              <a:rPr sz="1100" spc="20" dirty="0">
                <a:latin typeface="Tahoma"/>
                <a:cs typeface="Tahoma"/>
              </a:rPr>
              <a:t> </a:t>
            </a:r>
            <a:r>
              <a:rPr sz="1100" spc="-35" dirty="0">
                <a:latin typeface="Tahoma"/>
                <a:cs typeface="Tahoma"/>
              </a:rPr>
              <a:t>treatment</a:t>
            </a:r>
            <a:r>
              <a:rPr sz="1100" spc="25" dirty="0">
                <a:latin typeface="Tahoma"/>
                <a:cs typeface="Tahoma"/>
              </a:rPr>
              <a:t> </a:t>
            </a:r>
            <a:r>
              <a:rPr sz="1100" spc="-45" dirty="0">
                <a:latin typeface="Tahoma"/>
                <a:cs typeface="Tahoma"/>
              </a:rPr>
              <a:t>started</a:t>
            </a:r>
            <a:r>
              <a:rPr sz="1100" spc="20" dirty="0">
                <a:latin typeface="Tahoma"/>
                <a:cs typeface="Tahoma"/>
              </a:rPr>
              <a:t> </a:t>
            </a:r>
            <a:r>
              <a:rPr sz="1100" spc="-25" dirty="0">
                <a:latin typeface="Tahoma"/>
                <a:cs typeface="Tahoma"/>
              </a:rPr>
              <a:t>in</a:t>
            </a:r>
            <a:r>
              <a:rPr sz="1100" spc="25" dirty="0">
                <a:latin typeface="Tahoma"/>
                <a:cs typeface="Tahoma"/>
              </a:rPr>
              <a:t> </a:t>
            </a:r>
            <a:r>
              <a:rPr sz="1100" spc="-40" dirty="0">
                <a:latin typeface="Tahoma"/>
                <a:cs typeface="Tahoma"/>
              </a:rPr>
              <a:t>the</a:t>
            </a:r>
            <a:r>
              <a:rPr sz="1100" spc="20" dirty="0">
                <a:latin typeface="Tahoma"/>
                <a:cs typeface="Tahoma"/>
              </a:rPr>
              <a:t> </a:t>
            </a:r>
            <a:r>
              <a:rPr sz="1100" spc="-35" dirty="0">
                <a:latin typeface="Tahoma"/>
                <a:cs typeface="Tahoma"/>
              </a:rPr>
              <a:t>mid</a:t>
            </a:r>
            <a:r>
              <a:rPr sz="1100" spc="25" dirty="0">
                <a:latin typeface="Tahoma"/>
                <a:cs typeface="Tahoma"/>
              </a:rPr>
              <a:t> </a:t>
            </a:r>
            <a:r>
              <a:rPr sz="1100" spc="-60" dirty="0">
                <a:latin typeface="Tahoma"/>
                <a:cs typeface="Tahoma"/>
              </a:rPr>
              <a:t>1990s</a:t>
            </a:r>
            <a:r>
              <a:rPr sz="1100" spc="25" dirty="0">
                <a:latin typeface="Tahoma"/>
                <a:cs typeface="Tahoma"/>
              </a:rPr>
              <a:t> </a:t>
            </a:r>
            <a:r>
              <a:rPr sz="1100" spc="-55" dirty="0">
                <a:latin typeface="Tahoma"/>
                <a:cs typeface="Tahoma"/>
              </a:rPr>
              <a:t>and </a:t>
            </a:r>
            <a:r>
              <a:rPr sz="1100" spc="-330" dirty="0">
                <a:latin typeface="Tahoma"/>
                <a:cs typeface="Tahoma"/>
              </a:rPr>
              <a:t> </a:t>
            </a:r>
            <a:r>
              <a:rPr sz="1100" spc="-40" dirty="0">
                <a:latin typeface="Tahoma"/>
                <a:cs typeface="Tahoma"/>
              </a:rPr>
              <a:t>continued</a:t>
            </a:r>
            <a:r>
              <a:rPr sz="1100" spc="15" dirty="0">
                <a:latin typeface="Tahoma"/>
                <a:cs typeface="Tahoma"/>
              </a:rPr>
              <a:t> </a:t>
            </a:r>
            <a:r>
              <a:rPr sz="1100" spc="-50" dirty="0">
                <a:latin typeface="Tahoma"/>
                <a:cs typeface="Tahoma"/>
              </a:rPr>
              <a:t>well</a:t>
            </a:r>
            <a:r>
              <a:rPr sz="1100" spc="20" dirty="0">
                <a:latin typeface="Tahoma"/>
                <a:cs typeface="Tahoma"/>
              </a:rPr>
              <a:t> </a:t>
            </a:r>
            <a:r>
              <a:rPr sz="1100" spc="-25" dirty="0">
                <a:latin typeface="Tahoma"/>
                <a:cs typeface="Tahoma"/>
              </a:rPr>
              <a:t>into</a:t>
            </a:r>
            <a:r>
              <a:rPr sz="1100" spc="15" dirty="0">
                <a:latin typeface="Tahoma"/>
                <a:cs typeface="Tahoma"/>
              </a:rPr>
              <a:t> </a:t>
            </a:r>
            <a:r>
              <a:rPr sz="1100" spc="-40" dirty="0">
                <a:latin typeface="Tahoma"/>
                <a:cs typeface="Tahoma"/>
              </a:rPr>
              <a:t>the</a:t>
            </a:r>
            <a:r>
              <a:rPr sz="1100" spc="15" dirty="0">
                <a:latin typeface="Tahoma"/>
                <a:cs typeface="Tahoma"/>
              </a:rPr>
              <a:t> </a:t>
            </a:r>
            <a:r>
              <a:rPr sz="1100" spc="-55" dirty="0">
                <a:latin typeface="Tahoma"/>
                <a:cs typeface="Tahoma"/>
              </a:rPr>
              <a:t>2000s.</a:t>
            </a:r>
            <a:endParaRPr sz="1100">
              <a:latin typeface="Tahoma"/>
              <a:cs typeface="Tahoma"/>
            </a:endParaRPr>
          </a:p>
          <a:p>
            <a:pPr marL="12700">
              <a:lnSpc>
                <a:spcPct val="100000"/>
              </a:lnSpc>
              <a:spcBef>
                <a:spcPts val="930"/>
              </a:spcBef>
            </a:pPr>
            <a:r>
              <a:rPr sz="1100" spc="-55" dirty="0">
                <a:latin typeface="Tahoma"/>
                <a:cs typeface="Tahoma"/>
              </a:rPr>
              <a:t>Today,</a:t>
            </a:r>
            <a:r>
              <a:rPr sz="1100" spc="15" dirty="0">
                <a:latin typeface="Tahoma"/>
                <a:cs typeface="Tahoma"/>
              </a:rPr>
              <a:t> </a:t>
            </a:r>
            <a:r>
              <a:rPr sz="1100" spc="-50" dirty="0">
                <a:latin typeface="Tahoma"/>
                <a:cs typeface="Tahoma"/>
              </a:rPr>
              <a:t>standards</a:t>
            </a:r>
            <a:r>
              <a:rPr sz="1100" spc="10" dirty="0">
                <a:latin typeface="Tahoma"/>
                <a:cs typeface="Tahoma"/>
              </a:rPr>
              <a:t> </a:t>
            </a:r>
            <a:r>
              <a:rPr sz="1100" spc="-25" dirty="0">
                <a:latin typeface="Tahoma"/>
                <a:cs typeface="Tahoma"/>
              </a:rPr>
              <a:t>look</a:t>
            </a:r>
            <a:r>
              <a:rPr sz="1100" spc="10" dirty="0">
                <a:latin typeface="Tahoma"/>
                <a:cs typeface="Tahoma"/>
              </a:rPr>
              <a:t> </a:t>
            </a:r>
            <a:r>
              <a:rPr sz="1100" spc="-45" dirty="0">
                <a:latin typeface="Tahoma"/>
                <a:cs typeface="Tahoma"/>
              </a:rPr>
              <a:t>for</a:t>
            </a:r>
            <a:r>
              <a:rPr sz="1100" spc="10" dirty="0">
                <a:latin typeface="Tahoma"/>
                <a:cs typeface="Tahoma"/>
              </a:rPr>
              <a:t> </a:t>
            </a:r>
            <a:r>
              <a:rPr sz="1100" spc="-50" dirty="0">
                <a:latin typeface="Tahoma"/>
                <a:cs typeface="Tahoma"/>
              </a:rPr>
              <a:t>proof-based</a:t>
            </a:r>
            <a:r>
              <a:rPr sz="1100" spc="10" dirty="0">
                <a:latin typeface="Tahoma"/>
                <a:cs typeface="Tahoma"/>
              </a:rPr>
              <a:t> </a:t>
            </a:r>
            <a:r>
              <a:rPr sz="1100" spc="-40" dirty="0">
                <a:latin typeface="Tahoma"/>
                <a:cs typeface="Tahoma"/>
              </a:rPr>
              <a:t>support.</a:t>
            </a:r>
            <a:endParaRPr sz="1100">
              <a:latin typeface="Tahoma"/>
              <a:cs typeface="Tahoma"/>
            </a:endParaRPr>
          </a:p>
          <a:p>
            <a:pPr marL="12700" marR="462915">
              <a:lnSpc>
                <a:spcPct val="102600"/>
              </a:lnSpc>
              <a:spcBef>
                <a:spcPts val="900"/>
              </a:spcBef>
            </a:pPr>
            <a:r>
              <a:rPr sz="1100" spc="-20" dirty="0">
                <a:latin typeface="Tahoma"/>
                <a:cs typeface="Tahoma"/>
              </a:rPr>
              <a:t>The</a:t>
            </a:r>
            <a:r>
              <a:rPr sz="1100" spc="15" dirty="0">
                <a:latin typeface="Tahoma"/>
                <a:cs typeface="Tahoma"/>
              </a:rPr>
              <a:t> </a:t>
            </a:r>
            <a:r>
              <a:rPr sz="1100" spc="40" dirty="0">
                <a:latin typeface="Tahoma"/>
                <a:cs typeface="Tahoma"/>
              </a:rPr>
              <a:t>TLS</a:t>
            </a:r>
            <a:r>
              <a:rPr sz="1100" spc="20" dirty="0">
                <a:latin typeface="Tahoma"/>
                <a:cs typeface="Tahoma"/>
              </a:rPr>
              <a:t> </a:t>
            </a:r>
            <a:r>
              <a:rPr sz="1100" spc="-50" dirty="0">
                <a:latin typeface="Tahoma"/>
                <a:cs typeface="Tahoma"/>
              </a:rPr>
              <a:t>1.3</a:t>
            </a:r>
            <a:r>
              <a:rPr sz="1100" spc="15" dirty="0">
                <a:latin typeface="Tahoma"/>
                <a:cs typeface="Tahoma"/>
              </a:rPr>
              <a:t> </a:t>
            </a:r>
            <a:r>
              <a:rPr sz="1100" spc="-60" dirty="0">
                <a:latin typeface="Tahoma"/>
                <a:cs typeface="Tahoma"/>
              </a:rPr>
              <a:t>session</a:t>
            </a:r>
            <a:r>
              <a:rPr sz="1100" spc="20" dirty="0">
                <a:latin typeface="Tahoma"/>
                <a:cs typeface="Tahoma"/>
              </a:rPr>
              <a:t> </a:t>
            </a:r>
            <a:r>
              <a:rPr sz="1100" spc="-65" dirty="0">
                <a:latin typeface="Tahoma"/>
                <a:cs typeface="Tahoma"/>
              </a:rPr>
              <a:t>key</a:t>
            </a:r>
            <a:r>
              <a:rPr sz="1100" spc="20" dirty="0">
                <a:latin typeface="Tahoma"/>
                <a:cs typeface="Tahoma"/>
              </a:rPr>
              <a:t> </a:t>
            </a:r>
            <a:r>
              <a:rPr sz="1100" spc="-60" dirty="0">
                <a:latin typeface="Tahoma"/>
                <a:cs typeface="Tahoma"/>
              </a:rPr>
              <a:t>exchange</a:t>
            </a:r>
            <a:r>
              <a:rPr sz="1100" spc="20" dirty="0">
                <a:latin typeface="Tahoma"/>
                <a:cs typeface="Tahoma"/>
              </a:rPr>
              <a:t> </a:t>
            </a:r>
            <a:r>
              <a:rPr sz="1100" spc="-30" dirty="0">
                <a:latin typeface="Tahoma"/>
                <a:cs typeface="Tahoma"/>
              </a:rPr>
              <a:t>protocol</a:t>
            </a:r>
            <a:r>
              <a:rPr sz="1100" spc="20" dirty="0">
                <a:latin typeface="Tahoma"/>
                <a:cs typeface="Tahoma"/>
              </a:rPr>
              <a:t> </a:t>
            </a:r>
            <a:r>
              <a:rPr sz="1100" spc="-35" dirty="0">
                <a:latin typeface="Tahoma"/>
                <a:cs typeface="Tahoma"/>
              </a:rPr>
              <a:t>is</a:t>
            </a:r>
            <a:r>
              <a:rPr sz="1100" spc="25" dirty="0">
                <a:latin typeface="Tahoma"/>
                <a:cs typeface="Tahoma"/>
              </a:rPr>
              <a:t> </a:t>
            </a:r>
            <a:r>
              <a:rPr sz="1100" spc="-70" dirty="0">
                <a:latin typeface="Tahoma"/>
                <a:cs typeface="Tahoma"/>
              </a:rPr>
              <a:t>based</a:t>
            </a:r>
            <a:r>
              <a:rPr sz="1100" spc="15" dirty="0">
                <a:latin typeface="Tahoma"/>
                <a:cs typeface="Tahoma"/>
              </a:rPr>
              <a:t> </a:t>
            </a:r>
            <a:r>
              <a:rPr sz="1100" spc="-55" dirty="0">
                <a:latin typeface="Tahoma"/>
                <a:cs typeface="Tahoma"/>
              </a:rPr>
              <a:t>on</a:t>
            </a:r>
            <a:r>
              <a:rPr sz="1100" spc="15" dirty="0">
                <a:latin typeface="Tahoma"/>
                <a:cs typeface="Tahoma"/>
              </a:rPr>
              <a:t> </a:t>
            </a:r>
            <a:r>
              <a:rPr sz="1100" spc="-40" dirty="0">
                <a:latin typeface="Tahoma"/>
                <a:cs typeface="Tahoma"/>
              </a:rPr>
              <a:t>the</a:t>
            </a:r>
            <a:r>
              <a:rPr sz="1100" spc="15" dirty="0">
                <a:latin typeface="Tahoma"/>
                <a:cs typeface="Tahoma"/>
              </a:rPr>
              <a:t> </a:t>
            </a:r>
            <a:r>
              <a:rPr sz="1100" spc="-40" dirty="0">
                <a:latin typeface="Tahoma"/>
                <a:cs typeface="Tahoma"/>
              </a:rPr>
              <a:t>Sigma </a:t>
            </a:r>
            <a:r>
              <a:rPr sz="1100" spc="-325" dirty="0">
                <a:latin typeface="Tahoma"/>
                <a:cs typeface="Tahoma"/>
              </a:rPr>
              <a:t> </a:t>
            </a:r>
            <a:r>
              <a:rPr sz="1100" spc="-45" dirty="0">
                <a:latin typeface="Tahoma"/>
                <a:cs typeface="Tahoma"/>
              </a:rPr>
              <a:t>(sign-and-mac)</a:t>
            </a:r>
            <a:r>
              <a:rPr sz="1100" spc="10" dirty="0">
                <a:latin typeface="Tahoma"/>
                <a:cs typeface="Tahoma"/>
              </a:rPr>
              <a:t> </a:t>
            </a:r>
            <a:r>
              <a:rPr sz="1100" spc="-30" dirty="0">
                <a:latin typeface="Tahoma"/>
                <a:cs typeface="Tahoma"/>
              </a:rPr>
              <a:t>protocol</a:t>
            </a:r>
            <a:r>
              <a:rPr sz="1100" spc="20" dirty="0">
                <a:latin typeface="Tahoma"/>
                <a:cs typeface="Tahoma"/>
              </a:rPr>
              <a:t> </a:t>
            </a:r>
            <a:r>
              <a:rPr sz="1100" spc="-35" dirty="0">
                <a:latin typeface="Tahoma"/>
                <a:cs typeface="Tahoma"/>
              </a:rPr>
              <a:t>of</a:t>
            </a:r>
            <a:r>
              <a:rPr sz="1100" spc="15" dirty="0">
                <a:latin typeface="Tahoma"/>
                <a:cs typeface="Tahoma"/>
              </a:rPr>
              <a:t> </a:t>
            </a:r>
            <a:r>
              <a:rPr sz="1100" spc="-45" dirty="0">
                <a:latin typeface="Tahoma"/>
                <a:cs typeface="Tahoma"/>
              </a:rPr>
              <a:t>[Kr03].</a:t>
            </a:r>
            <a:endParaRPr sz="1100">
              <a:latin typeface="Tahoma"/>
              <a:cs typeface="Tahoma"/>
            </a:endParaRPr>
          </a:p>
        </p:txBody>
      </p:sp>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31/38</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25129" y="58150"/>
            <a:ext cx="357505" cy="244475"/>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336633"/>
                </a:solidFill>
                <a:latin typeface="Tahoma"/>
                <a:cs typeface="Tahoma"/>
              </a:rPr>
              <a:t>Plan</a:t>
            </a:r>
            <a:endParaRPr sz="1400">
              <a:latin typeface="Tahoma"/>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1166556"/>
            <a:ext cx="1600200" cy="445770"/>
          </a:xfrm>
          <a:prstGeom prst="rect">
            <a:avLst/>
          </a:prstGeom>
        </p:spPr>
        <p:txBody>
          <a:bodyPr vert="horz" wrap="square" lIns="0" tIns="55244" rIns="0" bIns="0" rtlCol="0">
            <a:spAutoFit/>
          </a:bodyPr>
          <a:lstStyle/>
          <a:p>
            <a:pPr marL="12700">
              <a:lnSpc>
                <a:spcPct val="100000"/>
              </a:lnSpc>
              <a:spcBef>
                <a:spcPts val="434"/>
              </a:spcBef>
            </a:pPr>
            <a:r>
              <a:rPr sz="1100" spc="-55" dirty="0">
                <a:solidFill>
                  <a:srgbClr val="8F5973"/>
                </a:solidFill>
                <a:latin typeface="Tahoma"/>
                <a:cs typeface="Tahoma"/>
                <a:hlinkClick r:id="rId2" action="ppaction://hlinksldjump"/>
              </a:rPr>
              <a:t>Session</a:t>
            </a:r>
            <a:r>
              <a:rPr sz="1100" spc="-10" dirty="0">
                <a:solidFill>
                  <a:srgbClr val="8F5973"/>
                </a:solidFill>
                <a:latin typeface="Tahoma"/>
                <a:cs typeface="Tahoma"/>
                <a:hlinkClick r:id="rId2" action="ppaction://hlinksldjump"/>
              </a:rPr>
              <a:t> </a:t>
            </a:r>
            <a:r>
              <a:rPr sz="1100" spc="-65" dirty="0">
                <a:solidFill>
                  <a:srgbClr val="8F5973"/>
                </a:solidFill>
                <a:latin typeface="Tahoma"/>
                <a:cs typeface="Tahoma"/>
                <a:hlinkClick r:id="rId2" action="ppaction://hlinksldjump"/>
              </a:rPr>
              <a:t>key</a:t>
            </a:r>
            <a:r>
              <a:rPr sz="1100" dirty="0">
                <a:solidFill>
                  <a:srgbClr val="8F5973"/>
                </a:solidFill>
                <a:latin typeface="Tahoma"/>
                <a:cs typeface="Tahoma"/>
                <a:hlinkClick r:id="rId2" action="ppaction://hlinksldjump"/>
              </a:rPr>
              <a:t> </a:t>
            </a:r>
            <a:r>
              <a:rPr sz="1100" spc="-60" dirty="0">
                <a:solidFill>
                  <a:srgbClr val="8F5973"/>
                </a:solidFill>
                <a:latin typeface="Tahoma"/>
                <a:cs typeface="Tahoma"/>
                <a:hlinkClick r:id="rId2" action="ppaction://hlinksldjump"/>
              </a:rPr>
              <a:t>exchange</a:t>
            </a:r>
            <a:endParaRPr sz="1100">
              <a:latin typeface="Tahoma"/>
              <a:cs typeface="Tahoma"/>
            </a:endParaRPr>
          </a:p>
          <a:p>
            <a:pPr marL="220345">
              <a:lnSpc>
                <a:spcPct val="100000"/>
              </a:lnSpc>
              <a:spcBef>
                <a:spcPts val="334"/>
              </a:spcBef>
            </a:pPr>
            <a:r>
              <a:rPr sz="1100" spc="-10" dirty="0">
                <a:solidFill>
                  <a:srgbClr val="8F5973"/>
                </a:solidFill>
                <a:latin typeface="Tahoma"/>
                <a:cs typeface="Tahoma"/>
                <a:hlinkClick r:id="rId3" action="ppaction://hlinksldjump"/>
              </a:rPr>
              <a:t>Key</a:t>
            </a:r>
            <a:r>
              <a:rPr sz="1100" spc="-15" dirty="0">
                <a:solidFill>
                  <a:srgbClr val="8F5973"/>
                </a:solidFill>
                <a:latin typeface="Tahoma"/>
                <a:cs typeface="Tahoma"/>
                <a:hlinkClick r:id="rId3" action="ppaction://hlinksldjump"/>
              </a:rPr>
              <a:t> </a:t>
            </a:r>
            <a:r>
              <a:rPr sz="1100" spc="-60" dirty="0">
                <a:solidFill>
                  <a:srgbClr val="8F5973"/>
                </a:solidFill>
                <a:latin typeface="Tahoma"/>
                <a:cs typeface="Tahoma"/>
                <a:hlinkClick r:id="rId3" action="ppaction://hlinksldjump"/>
              </a:rPr>
              <a:t>exchange</a:t>
            </a:r>
            <a:r>
              <a:rPr sz="1100" spc="-15" dirty="0">
                <a:solidFill>
                  <a:srgbClr val="8F5973"/>
                </a:solidFill>
                <a:latin typeface="Tahoma"/>
                <a:cs typeface="Tahoma"/>
                <a:hlinkClick r:id="rId3" action="ppaction://hlinksldjump"/>
              </a:rPr>
              <a:t> </a:t>
            </a:r>
            <a:r>
              <a:rPr sz="1100" spc="-35" dirty="0">
                <a:solidFill>
                  <a:srgbClr val="8F5973"/>
                </a:solidFill>
                <a:latin typeface="Tahoma"/>
                <a:cs typeface="Tahoma"/>
                <a:hlinkClick r:id="rId3" action="ppaction://hlinksldjump"/>
              </a:rPr>
              <a:t>protocols</a:t>
            </a:r>
            <a:endParaRPr sz="1100">
              <a:latin typeface="Tahoma"/>
              <a:cs typeface="Tahoma"/>
            </a:endParaRP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6254" y="58150"/>
            <a:ext cx="1036319" cy="232756"/>
          </a:xfrm>
          <a:prstGeom prst="rect">
            <a:avLst/>
          </a:prstGeom>
        </p:spPr>
        <p:txBody>
          <a:bodyPr vert="horz" wrap="square" lIns="0" tIns="17145" rIns="0" bIns="0" rtlCol="0">
            <a:spAutoFit/>
          </a:bodyPr>
          <a:lstStyle/>
          <a:p>
            <a:pPr marL="12700">
              <a:lnSpc>
                <a:spcPct val="100000"/>
              </a:lnSpc>
              <a:spcBef>
                <a:spcPts val="135"/>
              </a:spcBef>
            </a:pPr>
            <a:r>
              <a:rPr spc="-5" dirty="0">
                <a:latin typeface="+mn-lt"/>
              </a:rPr>
              <a:t>Protocol</a:t>
            </a:r>
            <a:r>
              <a:rPr spc="-35" dirty="0">
                <a:latin typeface="+mn-lt"/>
              </a:rPr>
              <a:t> </a:t>
            </a:r>
            <a:r>
              <a:rPr spc="40" dirty="0">
                <a:latin typeface="+mn-lt"/>
              </a:rPr>
              <a:t>KE1</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556539" y="536573"/>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A</a:t>
            </a:r>
            <a:endParaRPr sz="1100">
              <a:cs typeface="Arial"/>
            </a:endParaRPr>
          </a:p>
        </p:txBody>
      </p:sp>
      <p:sp>
        <p:nvSpPr>
          <p:cNvPr id="5" name="object 5"/>
          <p:cNvSpPr txBox="1"/>
          <p:nvPr/>
        </p:nvSpPr>
        <p:spPr>
          <a:xfrm>
            <a:off x="3935762" y="536573"/>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B</a:t>
            </a:r>
            <a:endParaRPr sz="1100">
              <a:cs typeface="Arial"/>
            </a:endParaRPr>
          </a:p>
        </p:txBody>
      </p:sp>
      <p:grpSp>
        <p:nvGrpSpPr>
          <p:cNvPr id="6" name="object 6"/>
          <p:cNvGrpSpPr/>
          <p:nvPr/>
        </p:nvGrpSpPr>
        <p:grpSpPr>
          <a:xfrm>
            <a:off x="1937537" y="856116"/>
            <a:ext cx="1553845" cy="66040"/>
            <a:chOff x="1937537" y="856116"/>
            <a:chExt cx="1553845" cy="66040"/>
          </a:xfrm>
        </p:grpSpPr>
        <p:sp>
          <p:nvSpPr>
            <p:cNvPr id="7" name="object 7"/>
            <p:cNvSpPr/>
            <p:nvPr/>
          </p:nvSpPr>
          <p:spPr>
            <a:xfrm>
              <a:off x="1937537" y="889012"/>
              <a:ext cx="1548765" cy="0"/>
            </a:xfrm>
            <a:custGeom>
              <a:avLst/>
              <a:gdLst/>
              <a:ahLst/>
              <a:cxnLst/>
              <a:rect l="l" t="t" r="r" b="b"/>
              <a:pathLst>
                <a:path w="1548764">
                  <a:moveTo>
                    <a:pt x="0" y="0"/>
                  </a:moveTo>
                  <a:lnTo>
                    <a:pt x="1548557" y="0"/>
                  </a:lnTo>
                </a:path>
              </a:pathLst>
            </a:custGeom>
            <a:ln w="5060">
              <a:solidFill>
                <a:srgbClr val="000000"/>
              </a:solidFill>
            </a:ln>
          </p:spPr>
          <p:txBody>
            <a:bodyPr wrap="square" lIns="0" tIns="0" rIns="0" bIns="0" rtlCol="0"/>
            <a:lstStyle/>
            <a:p>
              <a:endParaRPr/>
            </a:p>
          </p:txBody>
        </p:sp>
        <p:sp>
          <p:nvSpPr>
            <p:cNvPr id="8" name="object 8"/>
            <p:cNvSpPr/>
            <p:nvPr/>
          </p:nvSpPr>
          <p:spPr>
            <a:xfrm>
              <a:off x="3462307" y="858646"/>
              <a:ext cx="26670" cy="60960"/>
            </a:xfrm>
            <a:custGeom>
              <a:avLst/>
              <a:gdLst/>
              <a:ahLst/>
              <a:cxnLst/>
              <a:rect l="l" t="t" r="r" b="b"/>
              <a:pathLst>
                <a:path w="26670"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9" name="object 9"/>
          <p:cNvSpPr txBox="1"/>
          <p:nvPr/>
        </p:nvSpPr>
        <p:spPr>
          <a:xfrm>
            <a:off x="1991817" y="708455"/>
            <a:ext cx="1445260" cy="386715"/>
          </a:xfrm>
          <a:prstGeom prst="rect">
            <a:avLst/>
          </a:prstGeom>
        </p:spPr>
        <p:txBody>
          <a:bodyPr vert="horz" wrap="square" lIns="0" tIns="12065" rIns="0" bIns="0" rtlCol="0">
            <a:spAutoFit/>
          </a:bodyPr>
          <a:lstStyle/>
          <a:p>
            <a:pPr algn="ctr">
              <a:lnSpc>
                <a:spcPct val="100000"/>
              </a:lnSpc>
              <a:spcBef>
                <a:spcPts val="95"/>
              </a:spcBef>
            </a:pPr>
            <a:r>
              <a:rPr sz="800" i="1" dirty="0">
                <a:cs typeface="Arial"/>
              </a:rPr>
              <a:t>A</a:t>
            </a:r>
            <a:r>
              <a:rPr sz="800" i="1" dirty="0">
                <a:cs typeface="Sitka Text"/>
              </a:rPr>
              <a:t>,</a:t>
            </a:r>
            <a:r>
              <a:rPr sz="800" i="1" dirty="0">
                <a:cs typeface="Arial"/>
              </a:rPr>
              <a:t>R</a:t>
            </a:r>
            <a:r>
              <a:rPr sz="900" i="1" baseline="-13888" dirty="0">
                <a:cs typeface="Arial"/>
              </a:rPr>
              <a:t>A</a:t>
            </a:r>
            <a:endParaRPr sz="900" baseline="-13888">
              <a:cs typeface="Arial"/>
            </a:endParaRPr>
          </a:p>
          <a:p>
            <a:pPr algn="ctr">
              <a:lnSpc>
                <a:spcPct val="100000"/>
              </a:lnSpc>
              <a:spcBef>
                <a:spcPts val="930"/>
              </a:spcBef>
            </a:pPr>
            <a:r>
              <a:rPr sz="800" i="1" spc="70" dirty="0">
                <a:cs typeface="Arial"/>
              </a:rPr>
              <a:t>B</a:t>
            </a:r>
            <a:r>
              <a:rPr sz="800" i="1" spc="-5" dirty="0">
                <a:cs typeface="Sitka Text"/>
              </a:rPr>
              <a:t>,</a:t>
            </a:r>
            <a:r>
              <a:rPr sz="800" i="1" spc="-35" dirty="0">
                <a:cs typeface="Arial"/>
              </a:rPr>
              <a:t>R</a:t>
            </a:r>
            <a:r>
              <a:rPr sz="900" i="1" spc="150" baseline="-13888" dirty="0">
                <a:cs typeface="Arial"/>
              </a:rPr>
              <a:t>B</a:t>
            </a:r>
            <a:r>
              <a:rPr sz="800" i="1" spc="-5" dirty="0">
                <a:cs typeface="Sitka Text"/>
              </a:rPr>
              <a:t>,</a:t>
            </a:r>
            <a:r>
              <a:rPr sz="800" spc="70" dirty="0">
                <a:cs typeface="Palatino Linotype"/>
              </a:rPr>
              <a:t>CE</a:t>
            </a:r>
            <a:r>
              <a:rPr sz="800" spc="-5" dirty="0">
                <a:cs typeface="Palatino Linotype"/>
              </a:rPr>
              <a:t>R</a:t>
            </a:r>
            <a:r>
              <a:rPr sz="800" spc="114" dirty="0">
                <a:cs typeface="Palatino Linotype"/>
              </a:rPr>
              <a:t>T</a:t>
            </a:r>
            <a:r>
              <a:rPr sz="800" spc="20" dirty="0">
                <a:cs typeface="Microsoft Sans Serif"/>
              </a:rPr>
              <a:t>[</a:t>
            </a:r>
            <a:r>
              <a:rPr sz="800" i="1" spc="70" dirty="0">
                <a:cs typeface="Arial"/>
              </a:rPr>
              <a:t>B</a:t>
            </a:r>
            <a:r>
              <a:rPr sz="800" spc="20" dirty="0">
                <a:cs typeface="Microsoft Sans Serif"/>
              </a:rPr>
              <a:t>]</a:t>
            </a:r>
            <a:r>
              <a:rPr sz="800" i="1" spc="-5" dirty="0">
                <a:cs typeface="Sitka Text"/>
              </a:rPr>
              <a:t>,</a:t>
            </a:r>
            <a:r>
              <a:rPr sz="800" spc="-25" dirty="0">
                <a:cs typeface="Microsoft Sans Serif"/>
              </a:rPr>
              <a:t>Sig</a:t>
            </a:r>
            <a:r>
              <a:rPr sz="900" i="1" spc="30" baseline="-18518" dirty="0">
                <a:cs typeface="Arial"/>
              </a:rPr>
              <a:t>B</a:t>
            </a:r>
            <a:r>
              <a:rPr sz="900" i="1" spc="-135" baseline="-18518" dirty="0">
                <a:cs typeface="Arial"/>
              </a:rPr>
              <a:t> </a:t>
            </a:r>
            <a:r>
              <a:rPr sz="800" spc="60" dirty="0">
                <a:cs typeface="Microsoft Sans Serif"/>
              </a:rPr>
              <a:t>(</a:t>
            </a:r>
            <a:r>
              <a:rPr sz="800" i="1" spc="-35" dirty="0">
                <a:cs typeface="Arial"/>
              </a:rPr>
              <a:t>R</a:t>
            </a:r>
            <a:r>
              <a:rPr sz="900" i="1" spc="104" baseline="-13888" dirty="0">
                <a:cs typeface="Arial"/>
              </a:rPr>
              <a:t>A</a:t>
            </a:r>
            <a:r>
              <a:rPr sz="800" spc="-40" dirty="0">
                <a:cs typeface="Lucida Sans Unicode"/>
              </a:rPr>
              <a:t>∥</a:t>
            </a:r>
            <a:r>
              <a:rPr sz="800" i="1" spc="-35" dirty="0">
                <a:cs typeface="Arial"/>
              </a:rPr>
              <a:t>R</a:t>
            </a:r>
            <a:r>
              <a:rPr sz="900" i="1" spc="30" baseline="-13888" dirty="0">
                <a:cs typeface="Arial"/>
              </a:rPr>
              <a:t>B</a:t>
            </a:r>
            <a:r>
              <a:rPr sz="900" i="1" spc="-135" baseline="-13888" dirty="0">
                <a:cs typeface="Arial"/>
              </a:rPr>
              <a:t> </a:t>
            </a:r>
            <a:r>
              <a:rPr sz="800" spc="60" dirty="0">
                <a:cs typeface="Microsoft Sans Serif"/>
              </a:rPr>
              <a:t>)</a:t>
            </a:r>
            <a:endParaRPr sz="800">
              <a:cs typeface="Microsoft Sans Serif"/>
            </a:endParaRPr>
          </a:p>
        </p:txBody>
      </p:sp>
      <p:pic>
        <p:nvPicPr>
          <p:cNvPr id="10" name="object 10"/>
          <p:cNvPicPr/>
          <p:nvPr/>
        </p:nvPicPr>
        <p:blipFill>
          <a:blip r:embed="rId2" cstate="print"/>
          <a:stretch>
            <a:fillRect/>
          </a:stretch>
        </p:blipFill>
        <p:spPr>
          <a:xfrm>
            <a:off x="407962" y="735949"/>
            <a:ext cx="414917" cy="720004"/>
          </a:xfrm>
          <a:prstGeom prst="rect">
            <a:avLst/>
          </a:prstGeom>
        </p:spPr>
      </p:pic>
      <p:grpSp>
        <p:nvGrpSpPr>
          <p:cNvPr id="11" name="object 11"/>
          <p:cNvGrpSpPr/>
          <p:nvPr/>
        </p:nvGrpSpPr>
        <p:grpSpPr>
          <a:xfrm>
            <a:off x="1937537" y="1102165"/>
            <a:ext cx="1553845" cy="66040"/>
            <a:chOff x="1937537" y="1102165"/>
            <a:chExt cx="1553845" cy="66040"/>
          </a:xfrm>
        </p:grpSpPr>
        <p:sp>
          <p:nvSpPr>
            <p:cNvPr id="12" name="object 12"/>
            <p:cNvSpPr/>
            <p:nvPr/>
          </p:nvSpPr>
          <p:spPr>
            <a:xfrm>
              <a:off x="1942598" y="1135062"/>
              <a:ext cx="1548765" cy="0"/>
            </a:xfrm>
            <a:custGeom>
              <a:avLst/>
              <a:gdLst/>
              <a:ahLst/>
              <a:cxnLst/>
              <a:rect l="l" t="t" r="r" b="b"/>
              <a:pathLst>
                <a:path w="1548764">
                  <a:moveTo>
                    <a:pt x="0" y="0"/>
                  </a:moveTo>
                  <a:lnTo>
                    <a:pt x="1548557" y="0"/>
                  </a:lnTo>
                </a:path>
              </a:pathLst>
            </a:custGeom>
            <a:ln w="5060">
              <a:solidFill>
                <a:srgbClr val="000000"/>
              </a:solidFill>
            </a:ln>
          </p:spPr>
          <p:txBody>
            <a:bodyPr wrap="square" lIns="0" tIns="0" rIns="0" bIns="0" rtlCol="0"/>
            <a:lstStyle/>
            <a:p>
              <a:endParaRPr/>
            </a:p>
          </p:txBody>
        </p:sp>
        <p:sp>
          <p:nvSpPr>
            <p:cNvPr id="13" name="object 13"/>
            <p:cNvSpPr/>
            <p:nvPr/>
          </p:nvSpPr>
          <p:spPr>
            <a:xfrm>
              <a:off x="1940067" y="1104696"/>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pic>
        <p:nvPicPr>
          <p:cNvPr id="14" name="object 14"/>
          <p:cNvPicPr/>
          <p:nvPr/>
        </p:nvPicPr>
        <p:blipFill>
          <a:blip r:embed="rId3" cstate="print"/>
          <a:stretch>
            <a:fillRect/>
          </a:stretch>
        </p:blipFill>
        <p:spPr>
          <a:xfrm>
            <a:off x="3797325" y="735949"/>
            <a:ext cx="402714" cy="720004"/>
          </a:xfrm>
          <a:prstGeom prst="rect">
            <a:avLst/>
          </a:prstGeom>
        </p:spPr>
      </p:pic>
      <p:sp>
        <p:nvSpPr>
          <p:cNvPr id="15" name="object 15"/>
          <p:cNvSpPr txBox="1"/>
          <p:nvPr/>
        </p:nvSpPr>
        <p:spPr>
          <a:xfrm>
            <a:off x="936612" y="1262061"/>
            <a:ext cx="885190" cy="180819"/>
          </a:xfrm>
          <a:prstGeom prst="rect">
            <a:avLst/>
          </a:prstGeom>
        </p:spPr>
        <p:txBody>
          <a:bodyPr vert="horz" wrap="square" lIns="0" tIns="11430" rIns="0" bIns="0" rtlCol="0">
            <a:spAutoFit/>
          </a:bodyPr>
          <a:lstStyle/>
          <a:p>
            <a:pPr marL="38100">
              <a:lnSpc>
                <a:spcPct val="100000"/>
              </a:lnSpc>
              <a:spcBef>
                <a:spcPts val="90"/>
              </a:spcBef>
            </a:pPr>
            <a:r>
              <a:rPr sz="1100" i="1" spc="-100" dirty="0">
                <a:cs typeface="Arial"/>
              </a:rPr>
              <a:t>C</a:t>
            </a:r>
            <a:r>
              <a:rPr sz="1100" i="1" spc="50" dirty="0">
                <a:cs typeface="Arial"/>
              </a:rPr>
              <a:t> </a:t>
            </a:r>
            <a:r>
              <a:rPr sz="1100" spc="-434" dirty="0">
                <a:cs typeface="Cambria"/>
              </a:rPr>
              <a:t>←</a:t>
            </a:r>
            <a:r>
              <a:rPr sz="900" spc="-30" baseline="50925" dirty="0">
                <a:cs typeface="Microsoft Sans Serif"/>
              </a:rPr>
              <a:t>$</a:t>
            </a:r>
            <a:r>
              <a:rPr sz="900" baseline="50925" dirty="0">
                <a:cs typeface="Microsoft Sans Serif"/>
              </a:rPr>
              <a:t>   </a:t>
            </a:r>
            <a:r>
              <a:rPr sz="900" spc="89" baseline="50925" dirty="0">
                <a:cs typeface="Microsoft Sans Serif"/>
              </a:rPr>
              <a:t> </a:t>
            </a:r>
            <a:r>
              <a:rPr sz="1100" spc="-15" dirty="0">
                <a:cs typeface="Tahoma"/>
              </a:rPr>
              <a:t>En</a:t>
            </a:r>
            <a:r>
              <a:rPr sz="1100" spc="-20" dirty="0">
                <a:cs typeface="Tahoma"/>
              </a:rPr>
              <a:t>c</a:t>
            </a:r>
            <a:r>
              <a:rPr sz="1200" i="1" spc="44" baseline="-13888" dirty="0">
                <a:cs typeface="Arial"/>
              </a:rPr>
              <a:t>B</a:t>
            </a:r>
            <a:r>
              <a:rPr sz="1200" i="1" spc="-202" baseline="-13888" dirty="0">
                <a:cs typeface="Arial"/>
              </a:rPr>
              <a:t> </a:t>
            </a:r>
            <a:r>
              <a:rPr sz="1100" spc="-5" dirty="0">
                <a:cs typeface="Tahoma"/>
              </a:rPr>
              <a:t>(</a:t>
            </a:r>
            <a:r>
              <a:rPr sz="1100" i="1" spc="-30" dirty="0">
                <a:cs typeface="Arial"/>
              </a:rPr>
              <a:t>L</a:t>
            </a:r>
            <a:r>
              <a:rPr sz="1100" dirty="0">
                <a:cs typeface="Tahoma"/>
              </a:rPr>
              <a:t>)</a:t>
            </a:r>
            <a:endParaRPr sz="1100">
              <a:cs typeface="Tahoma"/>
            </a:endParaRPr>
          </a:p>
        </p:txBody>
      </p:sp>
      <p:sp>
        <p:nvSpPr>
          <p:cNvPr id="16" name="object 16"/>
          <p:cNvSpPr txBox="1"/>
          <p:nvPr/>
        </p:nvSpPr>
        <p:spPr>
          <a:xfrm>
            <a:off x="2198331" y="1194230"/>
            <a:ext cx="1032510" cy="135293"/>
          </a:xfrm>
          <a:prstGeom prst="rect">
            <a:avLst/>
          </a:prstGeom>
        </p:spPr>
        <p:txBody>
          <a:bodyPr vert="horz" wrap="square" lIns="0" tIns="12065" rIns="0" bIns="0" rtlCol="0">
            <a:spAutoFit/>
          </a:bodyPr>
          <a:lstStyle/>
          <a:p>
            <a:pPr marL="38100">
              <a:lnSpc>
                <a:spcPct val="100000"/>
              </a:lnSpc>
              <a:spcBef>
                <a:spcPts val="95"/>
              </a:spcBef>
            </a:pPr>
            <a:r>
              <a:rPr sz="800" i="1" spc="40" dirty="0">
                <a:cs typeface="Arial"/>
              </a:rPr>
              <a:t>C</a:t>
            </a:r>
            <a:r>
              <a:rPr sz="800" i="1" spc="-5" dirty="0">
                <a:cs typeface="Sitka Text"/>
              </a:rPr>
              <a:t>,</a:t>
            </a:r>
            <a:r>
              <a:rPr sz="800" spc="55" dirty="0">
                <a:cs typeface="Microsoft Sans Serif"/>
              </a:rPr>
              <a:t>M</a:t>
            </a:r>
            <a:r>
              <a:rPr sz="800" spc="20" dirty="0">
                <a:cs typeface="Microsoft Sans Serif"/>
              </a:rPr>
              <a:t>A</a:t>
            </a:r>
            <a:r>
              <a:rPr sz="800" spc="-40" dirty="0">
                <a:cs typeface="Microsoft Sans Serif"/>
              </a:rPr>
              <a:t>C</a:t>
            </a:r>
            <a:r>
              <a:rPr sz="900" i="1" spc="75" baseline="-13888" dirty="0">
                <a:cs typeface="Arial"/>
              </a:rPr>
              <a:t>M</a:t>
            </a:r>
            <a:r>
              <a:rPr sz="900" i="1" spc="-120" baseline="-13888" dirty="0">
                <a:cs typeface="Arial"/>
              </a:rPr>
              <a:t> </a:t>
            </a:r>
            <a:r>
              <a:rPr sz="800" spc="60" dirty="0">
                <a:cs typeface="Microsoft Sans Serif"/>
              </a:rPr>
              <a:t>(</a:t>
            </a:r>
            <a:r>
              <a:rPr sz="800" i="1" spc="-35" dirty="0">
                <a:cs typeface="Arial"/>
              </a:rPr>
              <a:t>R</a:t>
            </a:r>
            <a:r>
              <a:rPr sz="900" i="1" spc="104" baseline="-13888" dirty="0">
                <a:cs typeface="Arial"/>
              </a:rPr>
              <a:t>A</a:t>
            </a:r>
            <a:r>
              <a:rPr sz="800" spc="-40" dirty="0">
                <a:cs typeface="Lucida Sans Unicode"/>
              </a:rPr>
              <a:t>∥</a:t>
            </a:r>
            <a:r>
              <a:rPr sz="800" i="1" spc="-35" dirty="0">
                <a:cs typeface="Arial"/>
              </a:rPr>
              <a:t>R</a:t>
            </a:r>
            <a:r>
              <a:rPr sz="900" i="1" spc="30" baseline="-13888" dirty="0">
                <a:cs typeface="Arial"/>
              </a:rPr>
              <a:t>B</a:t>
            </a:r>
            <a:r>
              <a:rPr sz="900" i="1" spc="-135" baseline="-13888" dirty="0">
                <a:cs typeface="Arial"/>
              </a:rPr>
              <a:t> </a:t>
            </a:r>
            <a:r>
              <a:rPr sz="800" spc="-40" dirty="0">
                <a:cs typeface="Lucida Sans Unicode"/>
              </a:rPr>
              <a:t>∥</a:t>
            </a:r>
            <a:r>
              <a:rPr sz="800" i="1" spc="-40" dirty="0">
                <a:cs typeface="Arial"/>
              </a:rPr>
              <a:t>C</a:t>
            </a:r>
            <a:r>
              <a:rPr sz="800" i="1" spc="-145" dirty="0">
                <a:cs typeface="Arial"/>
              </a:rPr>
              <a:t> </a:t>
            </a:r>
            <a:r>
              <a:rPr sz="800" spc="60" dirty="0">
                <a:cs typeface="Microsoft Sans Serif"/>
              </a:rPr>
              <a:t>)</a:t>
            </a:r>
            <a:endParaRPr sz="800">
              <a:cs typeface="Microsoft Sans Serif"/>
            </a:endParaRPr>
          </a:p>
        </p:txBody>
      </p:sp>
      <p:grpSp>
        <p:nvGrpSpPr>
          <p:cNvPr id="17" name="object 17"/>
          <p:cNvGrpSpPr/>
          <p:nvPr/>
        </p:nvGrpSpPr>
        <p:grpSpPr>
          <a:xfrm>
            <a:off x="1937537" y="1347517"/>
            <a:ext cx="1553845" cy="66040"/>
            <a:chOff x="1937537" y="1347517"/>
            <a:chExt cx="1553845" cy="66040"/>
          </a:xfrm>
        </p:grpSpPr>
        <p:sp>
          <p:nvSpPr>
            <p:cNvPr id="18" name="object 18"/>
            <p:cNvSpPr/>
            <p:nvPr/>
          </p:nvSpPr>
          <p:spPr>
            <a:xfrm>
              <a:off x="1937537" y="1380413"/>
              <a:ext cx="1548765" cy="0"/>
            </a:xfrm>
            <a:custGeom>
              <a:avLst/>
              <a:gdLst/>
              <a:ahLst/>
              <a:cxnLst/>
              <a:rect l="l" t="t" r="r" b="b"/>
              <a:pathLst>
                <a:path w="1548764">
                  <a:moveTo>
                    <a:pt x="0" y="0"/>
                  </a:moveTo>
                  <a:lnTo>
                    <a:pt x="1548557" y="0"/>
                  </a:lnTo>
                </a:path>
              </a:pathLst>
            </a:custGeom>
            <a:ln w="5060">
              <a:solidFill>
                <a:srgbClr val="000000"/>
              </a:solidFill>
            </a:ln>
          </p:spPr>
          <p:txBody>
            <a:bodyPr wrap="square" lIns="0" tIns="0" rIns="0" bIns="0" rtlCol="0"/>
            <a:lstStyle/>
            <a:p>
              <a:endParaRPr/>
            </a:p>
          </p:txBody>
        </p:sp>
        <p:sp>
          <p:nvSpPr>
            <p:cNvPr id="19" name="object 19"/>
            <p:cNvSpPr/>
            <p:nvPr/>
          </p:nvSpPr>
          <p:spPr>
            <a:xfrm>
              <a:off x="3462307" y="1350047"/>
              <a:ext cx="26670" cy="60960"/>
            </a:xfrm>
            <a:custGeom>
              <a:avLst/>
              <a:gdLst/>
              <a:ahLst/>
              <a:cxnLst/>
              <a:rect l="l" t="t" r="r" b="b"/>
              <a:pathLst>
                <a:path w="26670"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20" name="object 20"/>
          <p:cNvSpPr txBox="1"/>
          <p:nvPr/>
        </p:nvSpPr>
        <p:spPr>
          <a:xfrm>
            <a:off x="99555" y="1650300"/>
            <a:ext cx="4408805" cy="1565910"/>
          </a:xfrm>
          <a:prstGeom prst="rect">
            <a:avLst/>
          </a:prstGeom>
        </p:spPr>
        <p:txBody>
          <a:bodyPr vert="horz" wrap="square" lIns="0" tIns="11430" rIns="0" bIns="0" rtlCol="0">
            <a:spAutoFit/>
          </a:bodyPr>
          <a:lstStyle/>
          <a:p>
            <a:pPr marL="38100">
              <a:lnSpc>
                <a:spcPct val="100000"/>
              </a:lnSpc>
              <a:spcBef>
                <a:spcPts val="90"/>
              </a:spcBef>
            </a:pPr>
            <a:r>
              <a:rPr sz="1100" i="1" spc="-95" dirty="0">
                <a:cs typeface="Arial"/>
              </a:rPr>
              <a:t>R</a:t>
            </a:r>
            <a:r>
              <a:rPr sz="1200" i="1" spc="120" baseline="-13888" dirty="0">
                <a:cs typeface="Arial"/>
              </a:rPr>
              <a:t>A</a:t>
            </a:r>
            <a:r>
              <a:rPr sz="1100" i="1" spc="-5" dirty="0">
                <a:cs typeface="Arial"/>
              </a:rPr>
              <a:t>,</a:t>
            </a:r>
            <a:r>
              <a:rPr sz="1100" i="1" spc="-125" dirty="0">
                <a:cs typeface="Arial"/>
              </a:rPr>
              <a:t> </a:t>
            </a:r>
            <a:r>
              <a:rPr sz="1100" i="1" spc="-95" dirty="0">
                <a:cs typeface="Arial"/>
              </a:rPr>
              <a:t>R</a:t>
            </a:r>
            <a:r>
              <a:rPr sz="1200" i="1" spc="44" baseline="-13888" dirty="0">
                <a:cs typeface="Arial"/>
              </a:rPr>
              <a:t>B</a:t>
            </a:r>
            <a:r>
              <a:rPr sz="1200" i="1" spc="-202" baseline="-13888" dirty="0">
                <a:cs typeface="Arial"/>
              </a:rPr>
              <a:t> </a:t>
            </a:r>
            <a:r>
              <a:rPr sz="1100" spc="-30" dirty="0">
                <a:cs typeface="Tahoma"/>
              </a:rPr>
              <a:t>,</a:t>
            </a:r>
            <a:r>
              <a:rPr sz="1100" spc="15" dirty="0">
                <a:cs typeface="Tahoma"/>
              </a:rPr>
              <a:t> </a:t>
            </a:r>
            <a:r>
              <a:rPr sz="1100" spc="-35" dirty="0">
                <a:cs typeface="Tahoma"/>
              </a:rPr>
              <a:t>called</a:t>
            </a:r>
            <a:r>
              <a:rPr sz="1100" spc="15" dirty="0">
                <a:cs typeface="Tahoma"/>
              </a:rPr>
              <a:t> </a:t>
            </a:r>
            <a:r>
              <a:rPr sz="1100" i="1" spc="-90" dirty="0">
                <a:cs typeface="Arial"/>
              </a:rPr>
              <a:t>nonce</a:t>
            </a:r>
            <a:r>
              <a:rPr sz="1100" i="1" spc="-80" dirty="0">
                <a:cs typeface="Arial"/>
              </a:rPr>
              <a:t>s</a:t>
            </a:r>
            <a:r>
              <a:rPr sz="1100" spc="-30" dirty="0">
                <a:cs typeface="Tahoma"/>
              </a:rPr>
              <a:t>,</a:t>
            </a:r>
            <a:r>
              <a:rPr sz="1100" spc="15" dirty="0">
                <a:cs typeface="Tahoma"/>
              </a:rPr>
              <a:t> </a:t>
            </a:r>
            <a:r>
              <a:rPr sz="1100" spc="-85" dirty="0">
                <a:cs typeface="Tahoma"/>
              </a:rPr>
              <a:t>a</a:t>
            </a:r>
            <a:r>
              <a:rPr sz="1100" spc="-55" dirty="0">
                <a:cs typeface="Tahoma"/>
              </a:rPr>
              <a:t>r</a:t>
            </a:r>
            <a:r>
              <a:rPr sz="1100" spc="-70" dirty="0">
                <a:cs typeface="Tahoma"/>
              </a:rPr>
              <a:t>e</a:t>
            </a:r>
            <a:r>
              <a:rPr sz="1100" spc="15" dirty="0">
                <a:cs typeface="Tahoma"/>
              </a:rPr>
              <a:t> </a:t>
            </a:r>
            <a:r>
              <a:rPr sz="1100" spc="-45" dirty="0">
                <a:cs typeface="Tahoma"/>
              </a:rPr>
              <a:t>randoml</a:t>
            </a:r>
            <a:r>
              <a:rPr sz="1100" spc="-40" dirty="0">
                <a:cs typeface="Tahoma"/>
              </a:rPr>
              <a:t>y</a:t>
            </a:r>
            <a:r>
              <a:rPr sz="1100" spc="15" dirty="0">
                <a:cs typeface="Tahoma"/>
              </a:rPr>
              <a:t> </a:t>
            </a:r>
            <a:r>
              <a:rPr sz="1100" spc="-60" dirty="0">
                <a:cs typeface="Tahoma"/>
              </a:rPr>
              <a:t>chosen</a:t>
            </a:r>
            <a:r>
              <a:rPr sz="1100" spc="20" dirty="0">
                <a:cs typeface="Tahoma"/>
              </a:rPr>
              <a:t> </a:t>
            </a:r>
            <a:r>
              <a:rPr sz="1100" spc="-75" dirty="0">
                <a:cs typeface="Tahoma"/>
              </a:rPr>
              <a:t>b</a:t>
            </a:r>
            <a:r>
              <a:rPr sz="1100" spc="-45" dirty="0">
                <a:cs typeface="Tahoma"/>
              </a:rPr>
              <a:t>y</a:t>
            </a:r>
            <a:r>
              <a:rPr sz="1100" spc="15" dirty="0">
                <a:cs typeface="Tahoma"/>
              </a:rPr>
              <a:t> </a:t>
            </a:r>
            <a:r>
              <a:rPr sz="1100" spc="-40" dirty="0">
                <a:cs typeface="Tahoma"/>
              </a:rPr>
              <a:t>the</a:t>
            </a:r>
            <a:r>
              <a:rPr sz="1100" spc="15" dirty="0">
                <a:cs typeface="Tahoma"/>
              </a:rPr>
              <a:t> </a:t>
            </a:r>
            <a:r>
              <a:rPr sz="1100" spc="-55" dirty="0">
                <a:cs typeface="Tahoma"/>
              </a:rPr>
              <a:t>p</a:t>
            </a:r>
            <a:r>
              <a:rPr sz="1100" spc="-85" dirty="0">
                <a:cs typeface="Tahoma"/>
              </a:rPr>
              <a:t>a</a:t>
            </a:r>
            <a:r>
              <a:rPr sz="1100" spc="-40" dirty="0">
                <a:cs typeface="Tahoma"/>
              </a:rPr>
              <a:t>rties.</a:t>
            </a:r>
            <a:endParaRPr sz="1100" dirty="0">
              <a:cs typeface="Tahoma"/>
            </a:endParaRPr>
          </a:p>
          <a:p>
            <a:pPr marL="38100" marR="30480">
              <a:lnSpc>
                <a:spcPct val="102699"/>
              </a:lnSpc>
              <a:spcBef>
                <a:spcPts val="894"/>
              </a:spcBef>
            </a:pPr>
            <a:r>
              <a:rPr sz="1100" spc="-10" dirty="0">
                <a:cs typeface="Tahoma"/>
              </a:rPr>
              <a:t>Sig</a:t>
            </a:r>
            <a:r>
              <a:rPr sz="1200" i="1" spc="-15" baseline="-17361" dirty="0">
                <a:cs typeface="Arial"/>
              </a:rPr>
              <a:t>B</a:t>
            </a:r>
            <a:r>
              <a:rPr sz="1200" i="1" spc="-202" baseline="-17361" dirty="0">
                <a:cs typeface="Arial"/>
              </a:rPr>
              <a:t> </a:t>
            </a:r>
            <a:r>
              <a:rPr sz="1100" spc="-5" dirty="0">
                <a:cs typeface="Tahoma"/>
              </a:rPr>
              <a:t>(</a:t>
            </a:r>
            <a:r>
              <a:rPr sz="1100" i="1" spc="-5" dirty="0">
                <a:cs typeface="Arial"/>
              </a:rPr>
              <a:t>X</a:t>
            </a:r>
            <a:r>
              <a:rPr sz="1100" i="1" spc="-180" dirty="0">
                <a:cs typeface="Arial"/>
              </a:rPr>
              <a:t> </a:t>
            </a:r>
            <a:r>
              <a:rPr sz="1100" dirty="0">
                <a:cs typeface="Tahoma"/>
              </a:rPr>
              <a:t>)</a:t>
            </a:r>
            <a:r>
              <a:rPr sz="1100" spc="20" dirty="0">
                <a:cs typeface="Tahoma"/>
              </a:rPr>
              <a:t> </a:t>
            </a:r>
            <a:r>
              <a:rPr sz="1100" spc="-35" dirty="0">
                <a:cs typeface="Tahoma"/>
              </a:rPr>
              <a:t>is</a:t>
            </a:r>
            <a:r>
              <a:rPr sz="1100" spc="20" dirty="0">
                <a:cs typeface="Tahoma"/>
              </a:rPr>
              <a:t> </a:t>
            </a:r>
            <a:r>
              <a:rPr sz="1100" i="1" spc="15" dirty="0">
                <a:cs typeface="Arial"/>
              </a:rPr>
              <a:t>B</a:t>
            </a:r>
            <a:r>
              <a:rPr sz="1100" spc="15" dirty="0">
                <a:cs typeface="Tahoma"/>
              </a:rPr>
              <a:t>’s</a:t>
            </a:r>
            <a:r>
              <a:rPr sz="1100" spc="20" dirty="0">
                <a:cs typeface="Tahoma"/>
              </a:rPr>
              <a:t> </a:t>
            </a:r>
            <a:r>
              <a:rPr sz="1100" spc="-45" dirty="0">
                <a:cs typeface="Tahoma"/>
              </a:rPr>
              <a:t>signature</a:t>
            </a:r>
            <a:r>
              <a:rPr sz="1100" spc="20" dirty="0">
                <a:cs typeface="Tahoma"/>
              </a:rPr>
              <a:t> </a:t>
            </a:r>
            <a:r>
              <a:rPr sz="1100" spc="-55" dirty="0">
                <a:cs typeface="Tahoma"/>
              </a:rPr>
              <a:t>on</a:t>
            </a:r>
            <a:r>
              <a:rPr sz="1100" spc="20" dirty="0">
                <a:cs typeface="Tahoma"/>
              </a:rPr>
              <a:t> </a:t>
            </a:r>
            <a:r>
              <a:rPr sz="1100" i="1" spc="-10" dirty="0">
                <a:cs typeface="Arial"/>
              </a:rPr>
              <a:t>X</a:t>
            </a:r>
            <a:r>
              <a:rPr sz="1100" i="1" spc="-180" dirty="0">
                <a:cs typeface="Arial"/>
              </a:rPr>
              <a:t> </a:t>
            </a:r>
            <a:r>
              <a:rPr sz="1100" spc="-30" dirty="0">
                <a:cs typeface="Tahoma"/>
              </a:rPr>
              <a:t>,</a:t>
            </a:r>
            <a:r>
              <a:rPr sz="1100" spc="20" dirty="0">
                <a:cs typeface="Tahoma"/>
              </a:rPr>
              <a:t> </a:t>
            </a:r>
            <a:r>
              <a:rPr sz="1100" spc="-45" dirty="0">
                <a:cs typeface="Tahoma"/>
              </a:rPr>
              <a:t>computed</a:t>
            </a:r>
            <a:r>
              <a:rPr sz="1100" spc="20" dirty="0">
                <a:cs typeface="Tahoma"/>
              </a:rPr>
              <a:t> </a:t>
            </a:r>
            <a:r>
              <a:rPr sz="1100" spc="-60" dirty="0">
                <a:cs typeface="Tahoma"/>
              </a:rPr>
              <a:t>under</a:t>
            </a:r>
            <a:r>
              <a:rPr sz="1100" spc="20" dirty="0">
                <a:cs typeface="Tahoma"/>
              </a:rPr>
              <a:t> </a:t>
            </a:r>
            <a:r>
              <a:rPr sz="1100" i="1" spc="-20" dirty="0">
                <a:cs typeface="Trebuchet MS"/>
              </a:rPr>
              <a:t>sk</a:t>
            </a:r>
            <a:r>
              <a:rPr sz="1100" spc="-20" dirty="0">
                <a:cs typeface="Tahoma"/>
              </a:rPr>
              <a:t>[</a:t>
            </a:r>
            <a:r>
              <a:rPr sz="1100" i="1" spc="-20" dirty="0">
                <a:cs typeface="Arial"/>
              </a:rPr>
              <a:t>B</a:t>
            </a:r>
            <a:r>
              <a:rPr sz="1100" spc="-20" dirty="0">
                <a:cs typeface="Tahoma"/>
              </a:rPr>
              <a:t>]</a:t>
            </a:r>
            <a:r>
              <a:rPr sz="1100" spc="20" dirty="0">
                <a:cs typeface="Tahoma"/>
              </a:rPr>
              <a:t> </a:t>
            </a:r>
            <a:r>
              <a:rPr sz="1100" spc="-55" dirty="0">
                <a:cs typeface="Tahoma"/>
              </a:rPr>
              <a:t>and</a:t>
            </a:r>
            <a:r>
              <a:rPr sz="1100" spc="15" dirty="0">
                <a:cs typeface="Tahoma"/>
              </a:rPr>
              <a:t> </a:t>
            </a:r>
            <a:r>
              <a:rPr sz="1100" spc="-40" dirty="0">
                <a:cs typeface="Tahoma"/>
              </a:rPr>
              <a:t>verifiable</a:t>
            </a:r>
            <a:r>
              <a:rPr sz="1100" spc="20" dirty="0">
                <a:cs typeface="Tahoma"/>
              </a:rPr>
              <a:t> </a:t>
            </a:r>
            <a:r>
              <a:rPr sz="1100" spc="-60" dirty="0">
                <a:cs typeface="Tahoma"/>
              </a:rPr>
              <a:t>under </a:t>
            </a:r>
            <a:r>
              <a:rPr sz="1100" spc="-325" dirty="0">
                <a:cs typeface="Tahoma"/>
              </a:rPr>
              <a:t> </a:t>
            </a:r>
            <a:r>
              <a:rPr sz="1100" spc="-40" dirty="0">
                <a:cs typeface="Tahoma"/>
              </a:rPr>
              <a:t>the</a:t>
            </a:r>
            <a:r>
              <a:rPr sz="1100" spc="10" dirty="0">
                <a:cs typeface="Tahoma"/>
              </a:rPr>
              <a:t> </a:t>
            </a:r>
            <a:r>
              <a:rPr sz="1100" i="1" spc="-15" dirty="0">
                <a:cs typeface="Trebuchet MS"/>
              </a:rPr>
              <a:t>pk</a:t>
            </a:r>
            <a:r>
              <a:rPr sz="1100" spc="-15" dirty="0">
                <a:cs typeface="Tahoma"/>
              </a:rPr>
              <a:t>[</a:t>
            </a:r>
            <a:r>
              <a:rPr sz="1100" i="1" spc="-15" dirty="0">
                <a:cs typeface="Arial"/>
              </a:rPr>
              <a:t>B</a:t>
            </a:r>
            <a:r>
              <a:rPr sz="1100" spc="-15" dirty="0">
                <a:cs typeface="Tahoma"/>
              </a:rPr>
              <a:t>]</a:t>
            </a:r>
            <a:r>
              <a:rPr sz="1100" spc="15" dirty="0">
                <a:cs typeface="Tahoma"/>
              </a:rPr>
              <a:t> </a:t>
            </a:r>
            <a:r>
              <a:rPr sz="1100" spc="-15" dirty="0">
                <a:cs typeface="Tahoma"/>
              </a:rPr>
              <a:t>that</a:t>
            </a:r>
            <a:r>
              <a:rPr sz="1100" spc="15" dirty="0">
                <a:cs typeface="Tahoma"/>
              </a:rPr>
              <a:t> </a:t>
            </a:r>
            <a:r>
              <a:rPr sz="1100" spc="-35" dirty="0">
                <a:cs typeface="Tahoma"/>
              </a:rPr>
              <a:t>is</a:t>
            </a:r>
            <a:r>
              <a:rPr sz="1100" spc="20" dirty="0">
                <a:cs typeface="Tahoma"/>
              </a:rPr>
              <a:t> </a:t>
            </a:r>
            <a:r>
              <a:rPr sz="1100" spc="-25" dirty="0">
                <a:cs typeface="Tahoma"/>
              </a:rPr>
              <a:t>in</a:t>
            </a:r>
            <a:r>
              <a:rPr sz="1100" spc="15" dirty="0">
                <a:cs typeface="Tahoma"/>
              </a:rPr>
              <a:t> </a:t>
            </a:r>
            <a:r>
              <a:rPr sz="1100" dirty="0">
                <a:cs typeface="Times New Roman"/>
              </a:rPr>
              <a:t>CERT</a:t>
            </a:r>
            <a:r>
              <a:rPr sz="1100" dirty="0">
                <a:cs typeface="Tahoma"/>
              </a:rPr>
              <a:t>[</a:t>
            </a:r>
            <a:r>
              <a:rPr sz="1100" i="1" dirty="0">
                <a:cs typeface="Arial"/>
              </a:rPr>
              <a:t>B</a:t>
            </a:r>
            <a:r>
              <a:rPr sz="1100" dirty="0">
                <a:cs typeface="Tahoma"/>
              </a:rPr>
              <a:t>].</a:t>
            </a:r>
          </a:p>
          <a:p>
            <a:pPr marL="38100">
              <a:lnSpc>
                <a:spcPct val="100000"/>
              </a:lnSpc>
              <a:spcBef>
                <a:spcPts val="930"/>
              </a:spcBef>
            </a:pPr>
            <a:r>
              <a:rPr sz="1100" i="1" spc="-25" dirty="0">
                <a:cs typeface="Arial"/>
              </a:rPr>
              <a:t>L</a:t>
            </a:r>
            <a:r>
              <a:rPr sz="1100" i="1" spc="55" dirty="0">
                <a:cs typeface="Arial"/>
              </a:rPr>
              <a:t> </a:t>
            </a:r>
            <a:r>
              <a:rPr sz="1100" spc="-35" dirty="0">
                <a:cs typeface="Tahoma"/>
              </a:rPr>
              <a:t>is</a:t>
            </a:r>
            <a:r>
              <a:rPr sz="1100" spc="15" dirty="0">
                <a:cs typeface="Tahoma"/>
              </a:rPr>
              <a:t> </a:t>
            </a:r>
            <a:r>
              <a:rPr sz="1100" spc="-45" dirty="0">
                <a:cs typeface="Tahoma"/>
              </a:rPr>
              <a:t>randomly</a:t>
            </a:r>
            <a:r>
              <a:rPr sz="1100" spc="20" dirty="0">
                <a:cs typeface="Tahoma"/>
              </a:rPr>
              <a:t> </a:t>
            </a:r>
            <a:r>
              <a:rPr sz="1100" spc="-60" dirty="0">
                <a:cs typeface="Tahoma"/>
              </a:rPr>
              <a:t>chosen</a:t>
            </a:r>
            <a:r>
              <a:rPr sz="1100" spc="20" dirty="0">
                <a:cs typeface="Tahoma"/>
              </a:rPr>
              <a:t> </a:t>
            </a:r>
            <a:r>
              <a:rPr sz="1100" spc="-65" dirty="0">
                <a:cs typeface="Tahoma"/>
              </a:rPr>
              <a:t>by</a:t>
            </a:r>
            <a:r>
              <a:rPr sz="1100" spc="15" dirty="0">
                <a:cs typeface="Tahoma"/>
              </a:rPr>
              <a:t> </a:t>
            </a:r>
            <a:r>
              <a:rPr sz="1100" i="1" spc="-25" dirty="0">
                <a:cs typeface="Arial"/>
              </a:rPr>
              <a:t>A</a:t>
            </a:r>
            <a:r>
              <a:rPr sz="1100" spc="-25" dirty="0">
                <a:cs typeface="Tahoma"/>
              </a:rPr>
              <a:t>.</a:t>
            </a:r>
            <a:r>
              <a:rPr sz="1100" spc="140" dirty="0">
                <a:cs typeface="Tahoma"/>
              </a:rPr>
              <a:t> </a:t>
            </a:r>
            <a:r>
              <a:rPr sz="1100" spc="-55" dirty="0">
                <a:cs typeface="Tahoma"/>
              </a:rPr>
              <a:t>Session</a:t>
            </a:r>
            <a:r>
              <a:rPr sz="1100" spc="20" dirty="0">
                <a:cs typeface="Tahoma"/>
              </a:rPr>
              <a:t> </a:t>
            </a:r>
            <a:r>
              <a:rPr sz="1100" spc="-65" dirty="0">
                <a:cs typeface="Tahoma"/>
              </a:rPr>
              <a:t>key</a:t>
            </a:r>
            <a:r>
              <a:rPr sz="1100" spc="20" dirty="0">
                <a:cs typeface="Tahoma"/>
              </a:rPr>
              <a:t> </a:t>
            </a:r>
            <a:r>
              <a:rPr sz="1100" spc="-35" dirty="0">
                <a:cs typeface="Tahoma"/>
              </a:rPr>
              <a:t>is</a:t>
            </a:r>
            <a:r>
              <a:rPr sz="1100" spc="20" dirty="0">
                <a:cs typeface="Tahoma"/>
              </a:rPr>
              <a:t> </a:t>
            </a:r>
            <a:r>
              <a:rPr sz="1100" i="1" spc="20" dirty="0">
                <a:cs typeface="Arial"/>
              </a:rPr>
              <a:t>K</a:t>
            </a:r>
            <a:r>
              <a:rPr sz="1100" i="1" spc="125" dirty="0">
                <a:cs typeface="Arial"/>
              </a:rPr>
              <a:t> </a:t>
            </a:r>
            <a:r>
              <a:rPr sz="1100" spc="45" dirty="0">
                <a:cs typeface="Tahoma"/>
              </a:rPr>
              <a:t>=</a:t>
            </a:r>
            <a:r>
              <a:rPr sz="1100" spc="-45" dirty="0">
                <a:cs typeface="Tahoma"/>
              </a:rPr>
              <a:t> </a:t>
            </a:r>
            <a:r>
              <a:rPr sz="1100" b="1" spc="15" dirty="0">
                <a:cs typeface="Arial"/>
              </a:rPr>
              <a:t>H</a:t>
            </a:r>
            <a:r>
              <a:rPr sz="1200" spc="22" baseline="-10416" dirty="0">
                <a:cs typeface="Microsoft Sans Serif"/>
              </a:rPr>
              <a:t>1</a:t>
            </a:r>
            <a:r>
              <a:rPr sz="1100" spc="15" dirty="0">
                <a:cs typeface="Tahoma"/>
              </a:rPr>
              <a:t>(</a:t>
            </a:r>
            <a:r>
              <a:rPr sz="1100" i="1" spc="15" dirty="0">
                <a:cs typeface="Arial"/>
              </a:rPr>
              <a:t>L</a:t>
            </a:r>
            <a:r>
              <a:rPr sz="1100" spc="15" dirty="0">
                <a:cs typeface="Tahoma"/>
              </a:rPr>
              <a:t>) </a:t>
            </a:r>
            <a:r>
              <a:rPr sz="1100" spc="-55" dirty="0">
                <a:cs typeface="Tahoma"/>
              </a:rPr>
              <a:t>and</a:t>
            </a:r>
            <a:r>
              <a:rPr sz="1100" spc="15" dirty="0">
                <a:cs typeface="Tahoma"/>
              </a:rPr>
              <a:t> </a:t>
            </a:r>
            <a:r>
              <a:rPr sz="1100" spc="60" dirty="0">
                <a:cs typeface="Tahoma"/>
              </a:rPr>
              <a:t>MAC</a:t>
            </a:r>
            <a:r>
              <a:rPr sz="1100" spc="15" dirty="0">
                <a:cs typeface="Tahoma"/>
              </a:rPr>
              <a:t> </a:t>
            </a:r>
            <a:r>
              <a:rPr sz="1100" spc="-65" dirty="0">
                <a:cs typeface="Tahoma"/>
              </a:rPr>
              <a:t>key</a:t>
            </a:r>
            <a:r>
              <a:rPr sz="1100" spc="20" dirty="0">
                <a:cs typeface="Tahoma"/>
              </a:rPr>
              <a:t> </a:t>
            </a:r>
            <a:r>
              <a:rPr sz="1100" spc="-40" dirty="0">
                <a:cs typeface="Tahoma"/>
              </a:rPr>
              <a:t>is</a:t>
            </a:r>
            <a:endParaRPr sz="1100" dirty="0">
              <a:cs typeface="Tahoma"/>
            </a:endParaRPr>
          </a:p>
          <a:p>
            <a:pPr marL="38100">
              <a:lnSpc>
                <a:spcPct val="100000"/>
              </a:lnSpc>
              <a:spcBef>
                <a:spcPts val="35"/>
              </a:spcBef>
            </a:pPr>
            <a:r>
              <a:rPr sz="1100" i="1" spc="35" dirty="0">
                <a:cs typeface="Arial"/>
              </a:rPr>
              <a:t>M</a:t>
            </a:r>
            <a:r>
              <a:rPr sz="1100" i="1" spc="75" dirty="0">
                <a:cs typeface="Arial"/>
              </a:rPr>
              <a:t> </a:t>
            </a:r>
            <a:r>
              <a:rPr sz="1100" spc="45" dirty="0">
                <a:cs typeface="Tahoma"/>
              </a:rPr>
              <a:t>=</a:t>
            </a:r>
            <a:r>
              <a:rPr sz="1100" spc="-45" dirty="0">
                <a:cs typeface="Tahoma"/>
              </a:rPr>
              <a:t> </a:t>
            </a:r>
            <a:r>
              <a:rPr sz="1100" b="1" spc="15" dirty="0">
                <a:cs typeface="Arial"/>
              </a:rPr>
              <a:t>H</a:t>
            </a:r>
            <a:r>
              <a:rPr sz="1200" spc="22" baseline="-10416" dirty="0">
                <a:cs typeface="Microsoft Sans Serif"/>
              </a:rPr>
              <a:t>2</a:t>
            </a:r>
            <a:r>
              <a:rPr sz="1100" spc="15" dirty="0">
                <a:cs typeface="Tahoma"/>
              </a:rPr>
              <a:t>(</a:t>
            </a:r>
            <a:r>
              <a:rPr sz="1100" i="1" spc="15" dirty="0">
                <a:cs typeface="Arial"/>
              </a:rPr>
              <a:t>L</a:t>
            </a:r>
            <a:r>
              <a:rPr sz="1100" spc="15" dirty="0">
                <a:cs typeface="Tahoma"/>
              </a:rPr>
              <a:t>) </a:t>
            </a:r>
            <a:r>
              <a:rPr sz="1100" spc="-70" dirty="0">
                <a:cs typeface="Tahoma"/>
              </a:rPr>
              <a:t>where</a:t>
            </a:r>
            <a:r>
              <a:rPr sz="1100" spc="15" dirty="0">
                <a:cs typeface="Tahoma"/>
              </a:rPr>
              <a:t> </a:t>
            </a:r>
            <a:r>
              <a:rPr sz="1100" b="1" spc="30" dirty="0">
                <a:cs typeface="Arial"/>
              </a:rPr>
              <a:t>H</a:t>
            </a:r>
            <a:r>
              <a:rPr sz="1200" spc="44" baseline="-10416" dirty="0">
                <a:cs typeface="Microsoft Sans Serif"/>
              </a:rPr>
              <a:t>1</a:t>
            </a:r>
            <a:r>
              <a:rPr sz="1100" i="1" spc="30" dirty="0">
                <a:cs typeface="Arial"/>
              </a:rPr>
              <a:t>,</a:t>
            </a:r>
            <a:r>
              <a:rPr sz="1100" i="1" spc="-125" dirty="0">
                <a:cs typeface="Arial"/>
              </a:rPr>
              <a:t> </a:t>
            </a:r>
            <a:r>
              <a:rPr sz="1100" b="1" spc="25" dirty="0">
                <a:cs typeface="Arial"/>
              </a:rPr>
              <a:t>H</a:t>
            </a:r>
            <a:r>
              <a:rPr sz="1200" spc="37" baseline="-10416" dirty="0">
                <a:cs typeface="Microsoft Sans Serif"/>
              </a:rPr>
              <a:t>2</a:t>
            </a:r>
            <a:r>
              <a:rPr sz="1200" spc="292" baseline="-10416" dirty="0">
                <a:cs typeface="Microsoft Sans Serif"/>
              </a:rPr>
              <a:t> </a:t>
            </a:r>
            <a:r>
              <a:rPr sz="1100" spc="-75" dirty="0">
                <a:cs typeface="Tahoma"/>
              </a:rPr>
              <a:t>are</a:t>
            </a:r>
            <a:r>
              <a:rPr sz="1100" spc="15" dirty="0">
                <a:cs typeface="Tahoma"/>
              </a:rPr>
              <a:t> </a:t>
            </a:r>
            <a:r>
              <a:rPr sz="1100" spc="-30" dirty="0">
                <a:cs typeface="Tahoma"/>
              </a:rPr>
              <a:t>public</a:t>
            </a:r>
            <a:r>
              <a:rPr sz="1100" spc="25" dirty="0">
                <a:cs typeface="Tahoma"/>
              </a:rPr>
              <a:t> </a:t>
            </a:r>
            <a:r>
              <a:rPr sz="1100" spc="-60" dirty="0">
                <a:cs typeface="Tahoma"/>
              </a:rPr>
              <a:t>hash</a:t>
            </a:r>
            <a:r>
              <a:rPr sz="1100" spc="15" dirty="0">
                <a:cs typeface="Tahoma"/>
              </a:rPr>
              <a:t> </a:t>
            </a:r>
            <a:r>
              <a:rPr sz="1100" spc="-40" dirty="0">
                <a:cs typeface="Tahoma"/>
              </a:rPr>
              <a:t>functions.</a:t>
            </a:r>
            <a:endParaRPr sz="1100" dirty="0">
              <a:cs typeface="Tahoma"/>
            </a:endParaRPr>
          </a:p>
          <a:p>
            <a:pPr marL="38100">
              <a:lnSpc>
                <a:spcPct val="100000"/>
              </a:lnSpc>
              <a:spcBef>
                <a:spcPts val="935"/>
              </a:spcBef>
            </a:pPr>
            <a:r>
              <a:rPr sz="1100" spc="-5" dirty="0">
                <a:cs typeface="Tahoma"/>
              </a:rPr>
              <a:t>Enc</a:t>
            </a:r>
            <a:r>
              <a:rPr sz="1200" i="1" spc="-7" baseline="-13888" dirty="0">
                <a:cs typeface="Arial"/>
              </a:rPr>
              <a:t>B</a:t>
            </a:r>
            <a:r>
              <a:rPr sz="1200" i="1" spc="-202" baseline="-13888" dirty="0">
                <a:cs typeface="Arial"/>
              </a:rPr>
              <a:t> </a:t>
            </a:r>
            <a:r>
              <a:rPr sz="1100" spc="-10" dirty="0">
                <a:cs typeface="Tahoma"/>
              </a:rPr>
              <a:t>(</a:t>
            </a:r>
            <a:r>
              <a:rPr sz="1100" i="1" spc="-10" dirty="0">
                <a:cs typeface="Arial"/>
              </a:rPr>
              <a:t>L</a:t>
            </a:r>
            <a:r>
              <a:rPr sz="1100" spc="-10" dirty="0">
                <a:cs typeface="Tahoma"/>
              </a:rPr>
              <a:t>)</a:t>
            </a:r>
            <a:r>
              <a:rPr sz="1100" spc="15" dirty="0">
                <a:cs typeface="Tahoma"/>
              </a:rPr>
              <a:t> </a:t>
            </a:r>
            <a:r>
              <a:rPr sz="1100" spc="-35" dirty="0">
                <a:cs typeface="Tahoma"/>
              </a:rPr>
              <a:t>is</a:t>
            </a:r>
            <a:r>
              <a:rPr sz="1100" spc="20" dirty="0">
                <a:cs typeface="Tahoma"/>
              </a:rPr>
              <a:t> </a:t>
            </a:r>
            <a:r>
              <a:rPr sz="1100" spc="-35" dirty="0">
                <a:cs typeface="Tahoma"/>
              </a:rPr>
              <a:t>encryption</a:t>
            </a:r>
            <a:r>
              <a:rPr sz="1100" spc="25" dirty="0">
                <a:cs typeface="Tahoma"/>
              </a:rPr>
              <a:t> </a:t>
            </a:r>
            <a:r>
              <a:rPr sz="1100" spc="-35" dirty="0">
                <a:cs typeface="Tahoma"/>
              </a:rPr>
              <a:t>of</a:t>
            </a:r>
            <a:r>
              <a:rPr sz="1100" spc="10" dirty="0">
                <a:cs typeface="Tahoma"/>
              </a:rPr>
              <a:t> </a:t>
            </a:r>
            <a:r>
              <a:rPr sz="1100" i="1" spc="-25" dirty="0">
                <a:cs typeface="Arial"/>
              </a:rPr>
              <a:t>L</a:t>
            </a:r>
            <a:r>
              <a:rPr sz="1100" i="1" spc="60" dirty="0">
                <a:cs typeface="Arial"/>
              </a:rPr>
              <a:t> </a:t>
            </a:r>
            <a:r>
              <a:rPr sz="1100" spc="-60" dirty="0">
                <a:cs typeface="Tahoma"/>
              </a:rPr>
              <a:t>under</a:t>
            </a:r>
            <a:r>
              <a:rPr sz="1100" spc="25" dirty="0">
                <a:cs typeface="Tahoma"/>
              </a:rPr>
              <a:t> </a:t>
            </a:r>
            <a:r>
              <a:rPr sz="1100" i="1" spc="15" dirty="0">
                <a:cs typeface="Arial"/>
              </a:rPr>
              <a:t>B</a:t>
            </a:r>
            <a:r>
              <a:rPr sz="1100" spc="15" dirty="0">
                <a:cs typeface="Tahoma"/>
              </a:rPr>
              <a:t>’s </a:t>
            </a:r>
            <a:r>
              <a:rPr sz="1100" spc="-30" dirty="0">
                <a:cs typeface="Tahoma"/>
              </a:rPr>
              <a:t>public</a:t>
            </a:r>
            <a:r>
              <a:rPr sz="1100" spc="25" dirty="0">
                <a:cs typeface="Tahoma"/>
              </a:rPr>
              <a:t> </a:t>
            </a:r>
            <a:r>
              <a:rPr sz="1100" spc="-65" dirty="0">
                <a:cs typeface="Tahoma"/>
              </a:rPr>
              <a:t>key</a:t>
            </a:r>
            <a:r>
              <a:rPr sz="1100" spc="25" dirty="0">
                <a:cs typeface="Tahoma"/>
              </a:rPr>
              <a:t> </a:t>
            </a:r>
            <a:r>
              <a:rPr sz="1100" i="1" spc="-20" dirty="0">
                <a:cs typeface="Trebuchet MS"/>
              </a:rPr>
              <a:t>pk</a:t>
            </a:r>
            <a:r>
              <a:rPr sz="1100" spc="-20" dirty="0">
                <a:cs typeface="Tahoma"/>
              </a:rPr>
              <a:t>[</a:t>
            </a:r>
            <a:r>
              <a:rPr sz="1100" i="1" spc="-20" dirty="0">
                <a:cs typeface="Arial"/>
              </a:rPr>
              <a:t>B</a:t>
            </a:r>
            <a:r>
              <a:rPr sz="1100" spc="-20" dirty="0">
                <a:cs typeface="Tahoma"/>
              </a:rPr>
              <a:t>].</a:t>
            </a:r>
            <a:r>
              <a:rPr sz="1100" spc="145" dirty="0">
                <a:cs typeface="Tahoma"/>
              </a:rPr>
              <a:t> </a:t>
            </a:r>
            <a:r>
              <a:rPr sz="1100" spc="-30" dirty="0">
                <a:cs typeface="Tahoma"/>
              </a:rPr>
              <a:t>Decryption</a:t>
            </a:r>
            <a:r>
              <a:rPr sz="1100" spc="20" dirty="0">
                <a:cs typeface="Tahoma"/>
              </a:rPr>
              <a:t> </a:t>
            </a:r>
            <a:r>
              <a:rPr sz="1100" spc="-80" dirty="0">
                <a:cs typeface="Tahoma"/>
              </a:rPr>
              <a:t>uses</a:t>
            </a:r>
            <a:endParaRPr sz="1100" dirty="0">
              <a:cs typeface="Tahoma"/>
            </a:endParaRPr>
          </a:p>
          <a:p>
            <a:pPr marL="38100">
              <a:lnSpc>
                <a:spcPct val="100000"/>
              </a:lnSpc>
              <a:spcBef>
                <a:spcPts val="35"/>
              </a:spcBef>
            </a:pPr>
            <a:r>
              <a:rPr sz="1100" i="1" spc="-20" dirty="0">
                <a:cs typeface="Trebuchet MS"/>
              </a:rPr>
              <a:t>sk</a:t>
            </a:r>
            <a:r>
              <a:rPr sz="1100" spc="-20" dirty="0">
                <a:cs typeface="Tahoma"/>
              </a:rPr>
              <a:t>[</a:t>
            </a:r>
            <a:r>
              <a:rPr sz="1100" i="1" spc="-20" dirty="0">
                <a:cs typeface="Arial"/>
              </a:rPr>
              <a:t>B</a:t>
            </a:r>
            <a:r>
              <a:rPr sz="1100" spc="-20" dirty="0">
                <a:cs typeface="Tahoma"/>
              </a:rPr>
              <a:t>].</a:t>
            </a:r>
            <a:endParaRPr sz="1100" dirty="0">
              <a:cs typeface="Tahoma"/>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888" y="58150"/>
            <a:ext cx="2636520" cy="232756"/>
          </a:xfrm>
          <a:prstGeom prst="rect">
            <a:avLst/>
          </a:prstGeom>
        </p:spPr>
        <p:txBody>
          <a:bodyPr vert="horz" wrap="square" lIns="0" tIns="17145" rIns="0" bIns="0" rtlCol="0">
            <a:spAutoFit/>
          </a:bodyPr>
          <a:lstStyle/>
          <a:p>
            <a:pPr marL="12700">
              <a:lnSpc>
                <a:spcPct val="100000"/>
              </a:lnSpc>
              <a:spcBef>
                <a:spcPts val="135"/>
              </a:spcBef>
            </a:pPr>
            <a:r>
              <a:rPr spc="-50" dirty="0">
                <a:latin typeface="+mn-lt"/>
              </a:rPr>
              <a:t>Identity</a:t>
            </a:r>
            <a:r>
              <a:rPr spc="25" dirty="0">
                <a:latin typeface="+mn-lt"/>
              </a:rPr>
              <a:t> </a:t>
            </a:r>
            <a:r>
              <a:rPr spc="-45" dirty="0">
                <a:latin typeface="+mn-lt"/>
              </a:rPr>
              <a:t>mis-binding</a:t>
            </a:r>
            <a:r>
              <a:rPr spc="30" dirty="0">
                <a:latin typeface="+mn-lt"/>
              </a:rPr>
              <a:t> </a:t>
            </a:r>
            <a:r>
              <a:rPr spc="-20" dirty="0">
                <a:latin typeface="+mn-lt"/>
              </a:rPr>
              <a:t>attack</a:t>
            </a:r>
            <a:r>
              <a:rPr spc="25" dirty="0">
                <a:latin typeface="+mn-lt"/>
              </a:rPr>
              <a:t> </a:t>
            </a:r>
            <a:r>
              <a:rPr spc="-65" dirty="0">
                <a:latin typeface="+mn-lt"/>
              </a:rPr>
              <a:t>on</a:t>
            </a:r>
            <a:r>
              <a:rPr spc="25" dirty="0">
                <a:latin typeface="+mn-lt"/>
              </a:rPr>
              <a:t> </a:t>
            </a:r>
            <a:r>
              <a:rPr spc="40" dirty="0">
                <a:latin typeface="+mn-lt"/>
              </a:rPr>
              <a:t>KE1</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362153" y="638237"/>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A</a:t>
            </a:r>
            <a:endParaRPr sz="1100">
              <a:cs typeface="Arial"/>
            </a:endParaRPr>
          </a:p>
        </p:txBody>
      </p:sp>
      <p:sp>
        <p:nvSpPr>
          <p:cNvPr id="5" name="object 5"/>
          <p:cNvSpPr txBox="1"/>
          <p:nvPr/>
        </p:nvSpPr>
        <p:spPr>
          <a:xfrm>
            <a:off x="2311170" y="638237"/>
            <a:ext cx="108585" cy="180819"/>
          </a:xfrm>
          <a:prstGeom prst="rect">
            <a:avLst/>
          </a:prstGeom>
        </p:spPr>
        <p:txBody>
          <a:bodyPr vert="horz" wrap="square" lIns="0" tIns="11430" rIns="0" bIns="0" rtlCol="0">
            <a:spAutoFit/>
          </a:bodyPr>
          <a:lstStyle/>
          <a:p>
            <a:pPr marL="12700">
              <a:lnSpc>
                <a:spcPct val="100000"/>
              </a:lnSpc>
              <a:spcBef>
                <a:spcPts val="90"/>
              </a:spcBef>
            </a:pPr>
            <a:r>
              <a:rPr sz="1100" i="1" spc="-85" dirty="0">
                <a:solidFill>
                  <a:srgbClr val="FF0000"/>
                </a:solidFill>
                <a:cs typeface="Arial"/>
              </a:rPr>
              <a:t>E</a:t>
            </a:r>
            <a:endParaRPr sz="1100">
              <a:cs typeface="Arial"/>
            </a:endParaRPr>
          </a:p>
        </p:txBody>
      </p:sp>
      <p:sp>
        <p:nvSpPr>
          <p:cNvPr id="6" name="object 6"/>
          <p:cNvSpPr txBox="1"/>
          <p:nvPr/>
        </p:nvSpPr>
        <p:spPr>
          <a:xfrm>
            <a:off x="4256794" y="638237"/>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B</a:t>
            </a:r>
            <a:endParaRPr sz="1100">
              <a:cs typeface="Arial"/>
            </a:endParaRPr>
          </a:p>
        </p:txBody>
      </p:sp>
      <p:sp>
        <p:nvSpPr>
          <p:cNvPr id="7" name="object 7"/>
          <p:cNvSpPr txBox="1"/>
          <p:nvPr/>
        </p:nvSpPr>
        <p:spPr>
          <a:xfrm>
            <a:off x="1200124" y="817859"/>
            <a:ext cx="255904" cy="104516"/>
          </a:xfrm>
          <a:prstGeom prst="rect">
            <a:avLst/>
          </a:prstGeom>
        </p:spPr>
        <p:txBody>
          <a:bodyPr vert="horz" wrap="square" lIns="0" tIns="12065" rIns="0" bIns="0" rtlCol="0">
            <a:spAutoFit/>
          </a:bodyPr>
          <a:lstStyle/>
          <a:p>
            <a:pPr marL="38100">
              <a:lnSpc>
                <a:spcPct val="100000"/>
              </a:lnSpc>
              <a:spcBef>
                <a:spcPts val="95"/>
              </a:spcBef>
            </a:pPr>
            <a:r>
              <a:rPr sz="600" i="1" dirty="0">
                <a:cs typeface="Arial"/>
              </a:rPr>
              <a:t>A</a:t>
            </a:r>
            <a:r>
              <a:rPr sz="600" i="1" dirty="0">
                <a:cs typeface="Verdana"/>
              </a:rPr>
              <a:t>,</a:t>
            </a:r>
            <a:r>
              <a:rPr sz="600" i="1" dirty="0">
                <a:cs typeface="Arial"/>
              </a:rPr>
              <a:t>R</a:t>
            </a:r>
            <a:r>
              <a:rPr sz="750" i="1" baseline="-16666" dirty="0">
                <a:cs typeface="Arial"/>
              </a:rPr>
              <a:t>A</a:t>
            </a:r>
            <a:endParaRPr sz="750" baseline="-16666">
              <a:cs typeface="Arial"/>
            </a:endParaRPr>
          </a:p>
        </p:txBody>
      </p:sp>
      <p:grpSp>
        <p:nvGrpSpPr>
          <p:cNvPr id="8" name="object 8"/>
          <p:cNvGrpSpPr/>
          <p:nvPr/>
        </p:nvGrpSpPr>
        <p:grpSpPr>
          <a:xfrm>
            <a:off x="780313" y="938300"/>
            <a:ext cx="1099820" cy="66040"/>
            <a:chOff x="780313" y="938300"/>
            <a:chExt cx="1099820" cy="66040"/>
          </a:xfrm>
        </p:grpSpPr>
        <p:sp>
          <p:nvSpPr>
            <p:cNvPr id="9" name="object 9"/>
            <p:cNvSpPr/>
            <p:nvPr/>
          </p:nvSpPr>
          <p:spPr>
            <a:xfrm>
              <a:off x="782853" y="971207"/>
              <a:ext cx="1092200" cy="0"/>
            </a:xfrm>
            <a:custGeom>
              <a:avLst/>
              <a:gdLst/>
              <a:ahLst/>
              <a:cxnLst/>
              <a:rect l="l" t="t" r="r" b="b"/>
              <a:pathLst>
                <a:path w="1092200">
                  <a:moveTo>
                    <a:pt x="0" y="0"/>
                  </a:moveTo>
                  <a:lnTo>
                    <a:pt x="1091610" y="0"/>
                  </a:lnTo>
                </a:path>
              </a:pathLst>
            </a:custGeom>
            <a:ln w="5060">
              <a:solidFill>
                <a:srgbClr val="000000"/>
              </a:solidFill>
            </a:ln>
          </p:spPr>
          <p:txBody>
            <a:bodyPr wrap="square" lIns="0" tIns="0" rIns="0" bIns="0" rtlCol="0"/>
            <a:lstStyle/>
            <a:p>
              <a:endParaRPr/>
            </a:p>
          </p:txBody>
        </p:sp>
        <p:sp>
          <p:nvSpPr>
            <p:cNvPr id="10" name="object 10"/>
            <p:cNvSpPr/>
            <p:nvPr/>
          </p:nvSpPr>
          <p:spPr>
            <a:xfrm>
              <a:off x="1850677" y="940840"/>
              <a:ext cx="26670" cy="60960"/>
            </a:xfrm>
            <a:custGeom>
              <a:avLst/>
              <a:gdLst/>
              <a:ahLst/>
              <a:cxnLst/>
              <a:rect l="l" t="t" r="r" b="b"/>
              <a:pathLst>
                <a:path w="26669"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11" name="object 11"/>
          <p:cNvSpPr txBox="1"/>
          <p:nvPr/>
        </p:nvSpPr>
        <p:spPr>
          <a:xfrm>
            <a:off x="3282835" y="817859"/>
            <a:ext cx="259715" cy="104516"/>
          </a:xfrm>
          <a:prstGeom prst="rect">
            <a:avLst/>
          </a:prstGeom>
        </p:spPr>
        <p:txBody>
          <a:bodyPr vert="horz" wrap="square" lIns="0" tIns="12065" rIns="0" bIns="0" rtlCol="0">
            <a:spAutoFit/>
          </a:bodyPr>
          <a:lstStyle/>
          <a:p>
            <a:pPr marL="38100">
              <a:lnSpc>
                <a:spcPct val="100000"/>
              </a:lnSpc>
              <a:spcBef>
                <a:spcPts val="95"/>
              </a:spcBef>
            </a:pPr>
            <a:r>
              <a:rPr sz="600" i="1" spc="10" dirty="0">
                <a:solidFill>
                  <a:srgbClr val="FF0000"/>
                </a:solidFill>
                <a:cs typeface="Arial"/>
              </a:rPr>
              <a:t>E</a:t>
            </a:r>
            <a:r>
              <a:rPr sz="600" i="1" spc="10" dirty="0">
                <a:cs typeface="Verdana"/>
              </a:rPr>
              <a:t>,</a:t>
            </a:r>
            <a:r>
              <a:rPr sz="600" i="1" spc="10" dirty="0">
                <a:cs typeface="Arial"/>
              </a:rPr>
              <a:t>R</a:t>
            </a:r>
            <a:r>
              <a:rPr sz="750" i="1" spc="15" baseline="-16666" dirty="0">
                <a:cs typeface="Arial"/>
              </a:rPr>
              <a:t>A</a:t>
            </a:r>
            <a:endParaRPr sz="750" baseline="-16666">
              <a:cs typeface="Arial"/>
            </a:endParaRPr>
          </a:p>
        </p:txBody>
      </p:sp>
      <p:grpSp>
        <p:nvGrpSpPr>
          <p:cNvPr id="12" name="object 12"/>
          <p:cNvGrpSpPr/>
          <p:nvPr/>
        </p:nvGrpSpPr>
        <p:grpSpPr>
          <a:xfrm>
            <a:off x="2867240" y="938310"/>
            <a:ext cx="1097280" cy="66040"/>
            <a:chOff x="2867240" y="938310"/>
            <a:chExt cx="1097280" cy="66040"/>
          </a:xfrm>
        </p:grpSpPr>
        <p:sp>
          <p:nvSpPr>
            <p:cNvPr id="13" name="object 13"/>
            <p:cNvSpPr/>
            <p:nvPr/>
          </p:nvSpPr>
          <p:spPr>
            <a:xfrm>
              <a:off x="2867240" y="971207"/>
              <a:ext cx="1092200" cy="0"/>
            </a:xfrm>
            <a:custGeom>
              <a:avLst/>
              <a:gdLst/>
              <a:ahLst/>
              <a:cxnLst/>
              <a:rect l="l" t="t" r="r" b="b"/>
              <a:pathLst>
                <a:path w="1092200">
                  <a:moveTo>
                    <a:pt x="0" y="0"/>
                  </a:moveTo>
                  <a:lnTo>
                    <a:pt x="1091610" y="0"/>
                  </a:lnTo>
                </a:path>
              </a:pathLst>
            </a:custGeom>
            <a:ln w="5060">
              <a:solidFill>
                <a:srgbClr val="000000"/>
              </a:solidFill>
            </a:ln>
          </p:spPr>
          <p:txBody>
            <a:bodyPr wrap="square" lIns="0" tIns="0" rIns="0" bIns="0" rtlCol="0"/>
            <a:lstStyle/>
            <a:p>
              <a:endParaRPr/>
            </a:p>
          </p:txBody>
        </p:sp>
        <p:sp>
          <p:nvSpPr>
            <p:cNvPr id="14" name="object 14"/>
            <p:cNvSpPr/>
            <p:nvPr/>
          </p:nvSpPr>
          <p:spPr>
            <a:xfrm>
              <a:off x="3935064" y="940840"/>
              <a:ext cx="26670" cy="60960"/>
            </a:xfrm>
            <a:custGeom>
              <a:avLst/>
              <a:gdLst/>
              <a:ahLst/>
              <a:cxnLst/>
              <a:rect l="l" t="t" r="r" b="b"/>
              <a:pathLst>
                <a:path w="26670"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pic>
        <p:nvPicPr>
          <p:cNvPr id="15" name="object 15"/>
          <p:cNvPicPr/>
          <p:nvPr/>
        </p:nvPicPr>
        <p:blipFill>
          <a:blip r:embed="rId2" cstate="print"/>
          <a:stretch>
            <a:fillRect/>
          </a:stretch>
        </p:blipFill>
        <p:spPr>
          <a:xfrm>
            <a:off x="213575" y="866251"/>
            <a:ext cx="414917" cy="720004"/>
          </a:xfrm>
          <a:prstGeom prst="rect">
            <a:avLst/>
          </a:prstGeom>
        </p:spPr>
      </p:pic>
      <p:sp>
        <p:nvSpPr>
          <p:cNvPr id="16" name="object 16"/>
          <p:cNvSpPr txBox="1"/>
          <p:nvPr/>
        </p:nvSpPr>
        <p:spPr>
          <a:xfrm>
            <a:off x="747991" y="1036706"/>
            <a:ext cx="1166495" cy="104516"/>
          </a:xfrm>
          <a:prstGeom prst="rect">
            <a:avLst/>
          </a:prstGeom>
        </p:spPr>
        <p:txBody>
          <a:bodyPr vert="horz" wrap="square" lIns="0" tIns="12065" rIns="0" bIns="0" rtlCol="0">
            <a:spAutoFit/>
          </a:bodyPr>
          <a:lstStyle/>
          <a:p>
            <a:pPr marL="38100">
              <a:lnSpc>
                <a:spcPct val="100000"/>
              </a:lnSpc>
              <a:spcBef>
                <a:spcPts val="95"/>
              </a:spcBef>
            </a:pPr>
            <a:r>
              <a:rPr sz="600" i="1" spc="50" dirty="0">
                <a:cs typeface="Arial"/>
              </a:rPr>
              <a:t>B</a:t>
            </a:r>
            <a:r>
              <a:rPr sz="600" i="1" dirty="0">
                <a:cs typeface="Verdana"/>
              </a:rPr>
              <a:t>,</a:t>
            </a:r>
            <a:r>
              <a:rPr sz="600" i="1" spc="-30" dirty="0">
                <a:cs typeface="Arial"/>
              </a:rPr>
              <a:t>R</a:t>
            </a:r>
            <a:r>
              <a:rPr sz="750" i="1" spc="135" baseline="-16666" dirty="0">
                <a:cs typeface="Arial"/>
              </a:rPr>
              <a:t>B</a:t>
            </a:r>
            <a:r>
              <a:rPr sz="600" i="1" dirty="0">
                <a:cs typeface="Verdana"/>
              </a:rPr>
              <a:t>,</a:t>
            </a:r>
            <a:r>
              <a:rPr sz="600" spc="110" dirty="0">
                <a:cs typeface="Georgia"/>
              </a:rPr>
              <a:t>CE</a:t>
            </a:r>
            <a:r>
              <a:rPr sz="600" spc="55" dirty="0">
                <a:cs typeface="Georgia"/>
              </a:rPr>
              <a:t>R</a:t>
            </a:r>
            <a:r>
              <a:rPr sz="600" spc="140" dirty="0">
                <a:cs typeface="Georgia"/>
              </a:rPr>
              <a:t>T</a:t>
            </a:r>
            <a:r>
              <a:rPr sz="600" spc="15" dirty="0">
                <a:cs typeface="Microsoft Sans Serif"/>
              </a:rPr>
              <a:t>[</a:t>
            </a:r>
            <a:r>
              <a:rPr sz="600" i="1" spc="50" dirty="0">
                <a:cs typeface="Arial"/>
              </a:rPr>
              <a:t>B</a:t>
            </a:r>
            <a:r>
              <a:rPr sz="600" spc="15" dirty="0">
                <a:cs typeface="Microsoft Sans Serif"/>
              </a:rPr>
              <a:t>]</a:t>
            </a:r>
            <a:r>
              <a:rPr sz="600" i="1" dirty="0">
                <a:cs typeface="Verdana"/>
              </a:rPr>
              <a:t>,</a:t>
            </a:r>
            <a:r>
              <a:rPr sz="600" spc="-20" dirty="0">
                <a:cs typeface="Microsoft Sans Serif"/>
              </a:rPr>
              <a:t>Si</a:t>
            </a:r>
            <a:r>
              <a:rPr sz="600" spc="-15" dirty="0">
                <a:cs typeface="Microsoft Sans Serif"/>
              </a:rPr>
              <a:t>g</a:t>
            </a:r>
            <a:r>
              <a:rPr sz="750" i="1" spc="22" baseline="-16666" dirty="0">
                <a:cs typeface="Arial"/>
              </a:rPr>
              <a:t>B</a:t>
            </a:r>
            <a:r>
              <a:rPr sz="750" i="1" spc="-97" baseline="-16666" dirty="0">
                <a:cs typeface="Arial"/>
              </a:rPr>
              <a:t> </a:t>
            </a:r>
            <a:r>
              <a:rPr sz="600" spc="45" dirty="0">
                <a:cs typeface="Microsoft Sans Serif"/>
              </a:rPr>
              <a:t>(</a:t>
            </a:r>
            <a:r>
              <a:rPr sz="600" i="1" spc="-30" dirty="0">
                <a:cs typeface="Arial"/>
              </a:rPr>
              <a:t>R</a:t>
            </a:r>
            <a:r>
              <a:rPr sz="750" i="1" spc="22" baseline="-16666" dirty="0">
                <a:cs typeface="Arial"/>
              </a:rPr>
              <a:t>A</a:t>
            </a:r>
            <a:r>
              <a:rPr sz="750" i="1" spc="-135" baseline="-16666" dirty="0">
                <a:cs typeface="Arial"/>
              </a:rPr>
              <a:t> </a:t>
            </a:r>
            <a:r>
              <a:rPr sz="600" spc="30" dirty="0">
                <a:cs typeface="Lucida Sans Unicode"/>
              </a:rPr>
              <a:t>∥</a:t>
            </a:r>
            <a:r>
              <a:rPr sz="600" i="1" spc="-30" dirty="0">
                <a:cs typeface="Arial"/>
              </a:rPr>
              <a:t>R</a:t>
            </a:r>
            <a:r>
              <a:rPr sz="750" i="1" spc="22" baseline="-16666" dirty="0">
                <a:cs typeface="Arial"/>
              </a:rPr>
              <a:t>B</a:t>
            </a:r>
            <a:r>
              <a:rPr sz="750" i="1" spc="-97" baseline="-16666" dirty="0">
                <a:cs typeface="Arial"/>
              </a:rPr>
              <a:t> </a:t>
            </a:r>
            <a:r>
              <a:rPr sz="600" spc="45" dirty="0">
                <a:cs typeface="Microsoft Sans Serif"/>
              </a:rPr>
              <a:t>)</a:t>
            </a:r>
            <a:endParaRPr sz="600">
              <a:cs typeface="Microsoft Sans Serif"/>
            </a:endParaRPr>
          </a:p>
        </p:txBody>
      </p:sp>
      <p:grpSp>
        <p:nvGrpSpPr>
          <p:cNvPr id="17" name="object 17"/>
          <p:cNvGrpSpPr/>
          <p:nvPr/>
        </p:nvGrpSpPr>
        <p:grpSpPr>
          <a:xfrm>
            <a:off x="782843" y="866271"/>
            <a:ext cx="1930400" cy="720090"/>
            <a:chOff x="782843" y="866271"/>
            <a:chExt cx="1930400" cy="720090"/>
          </a:xfrm>
        </p:grpSpPr>
        <p:sp>
          <p:nvSpPr>
            <p:cNvPr id="18" name="object 18"/>
            <p:cNvSpPr/>
            <p:nvPr/>
          </p:nvSpPr>
          <p:spPr>
            <a:xfrm>
              <a:off x="787914" y="1193355"/>
              <a:ext cx="1092200" cy="0"/>
            </a:xfrm>
            <a:custGeom>
              <a:avLst/>
              <a:gdLst/>
              <a:ahLst/>
              <a:cxnLst/>
              <a:rect l="l" t="t" r="r" b="b"/>
              <a:pathLst>
                <a:path w="1092200">
                  <a:moveTo>
                    <a:pt x="0" y="0"/>
                  </a:moveTo>
                  <a:lnTo>
                    <a:pt x="1091610" y="0"/>
                  </a:lnTo>
                </a:path>
              </a:pathLst>
            </a:custGeom>
            <a:ln w="5060">
              <a:solidFill>
                <a:srgbClr val="000000"/>
              </a:solidFill>
            </a:ln>
          </p:spPr>
          <p:txBody>
            <a:bodyPr wrap="square" lIns="0" tIns="0" rIns="0" bIns="0" rtlCol="0"/>
            <a:lstStyle/>
            <a:p>
              <a:endParaRPr/>
            </a:p>
          </p:txBody>
        </p:sp>
        <p:sp>
          <p:nvSpPr>
            <p:cNvPr id="19" name="object 19"/>
            <p:cNvSpPr/>
            <p:nvPr/>
          </p:nvSpPr>
          <p:spPr>
            <a:xfrm>
              <a:off x="785383" y="1162989"/>
              <a:ext cx="26670" cy="60960"/>
            </a:xfrm>
            <a:custGeom>
              <a:avLst/>
              <a:gdLst/>
              <a:ahLst/>
              <a:cxnLst/>
              <a:rect l="l" t="t" r="r" b="b"/>
              <a:pathLst>
                <a:path w="26670"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pic>
          <p:nvPicPr>
            <p:cNvPr id="20" name="object 20"/>
            <p:cNvPicPr/>
            <p:nvPr/>
          </p:nvPicPr>
          <p:blipFill>
            <a:blip r:embed="rId3" cstate="print"/>
            <a:stretch>
              <a:fillRect/>
            </a:stretch>
          </p:blipFill>
          <p:spPr>
            <a:xfrm>
              <a:off x="1895322" y="866271"/>
              <a:ext cx="817559" cy="719984"/>
            </a:xfrm>
            <a:prstGeom prst="rect">
              <a:avLst/>
            </a:prstGeom>
          </p:spPr>
        </p:pic>
      </p:grpSp>
      <p:sp>
        <p:nvSpPr>
          <p:cNvPr id="21" name="object 21"/>
          <p:cNvSpPr txBox="1"/>
          <p:nvPr/>
        </p:nvSpPr>
        <p:spPr>
          <a:xfrm>
            <a:off x="2832379" y="1036706"/>
            <a:ext cx="1166495" cy="104516"/>
          </a:xfrm>
          <a:prstGeom prst="rect">
            <a:avLst/>
          </a:prstGeom>
        </p:spPr>
        <p:txBody>
          <a:bodyPr vert="horz" wrap="square" lIns="0" tIns="12065" rIns="0" bIns="0" rtlCol="0">
            <a:spAutoFit/>
          </a:bodyPr>
          <a:lstStyle/>
          <a:p>
            <a:pPr marL="38100">
              <a:lnSpc>
                <a:spcPct val="100000"/>
              </a:lnSpc>
              <a:spcBef>
                <a:spcPts val="95"/>
              </a:spcBef>
            </a:pPr>
            <a:r>
              <a:rPr sz="600" i="1" spc="50" dirty="0">
                <a:cs typeface="Arial"/>
              </a:rPr>
              <a:t>B</a:t>
            </a:r>
            <a:r>
              <a:rPr sz="600" i="1" dirty="0">
                <a:cs typeface="Verdana"/>
              </a:rPr>
              <a:t>,</a:t>
            </a:r>
            <a:r>
              <a:rPr sz="600" i="1" spc="-30" dirty="0">
                <a:cs typeface="Arial"/>
              </a:rPr>
              <a:t>R</a:t>
            </a:r>
            <a:r>
              <a:rPr sz="750" i="1" spc="135" baseline="-16666" dirty="0">
                <a:cs typeface="Arial"/>
              </a:rPr>
              <a:t>B</a:t>
            </a:r>
            <a:r>
              <a:rPr sz="600" i="1" dirty="0">
                <a:cs typeface="Verdana"/>
              </a:rPr>
              <a:t>,</a:t>
            </a:r>
            <a:r>
              <a:rPr sz="600" spc="110" dirty="0">
                <a:cs typeface="Georgia"/>
              </a:rPr>
              <a:t>CE</a:t>
            </a:r>
            <a:r>
              <a:rPr sz="600" spc="55" dirty="0">
                <a:cs typeface="Georgia"/>
              </a:rPr>
              <a:t>R</a:t>
            </a:r>
            <a:r>
              <a:rPr sz="600" spc="140" dirty="0">
                <a:cs typeface="Georgia"/>
              </a:rPr>
              <a:t>T</a:t>
            </a:r>
            <a:r>
              <a:rPr sz="600" spc="15" dirty="0">
                <a:cs typeface="Microsoft Sans Serif"/>
              </a:rPr>
              <a:t>[</a:t>
            </a:r>
            <a:r>
              <a:rPr sz="600" i="1" spc="50" dirty="0">
                <a:cs typeface="Arial"/>
              </a:rPr>
              <a:t>B</a:t>
            </a:r>
            <a:r>
              <a:rPr sz="600" spc="15" dirty="0">
                <a:cs typeface="Microsoft Sans Serif"/>
              </a:rPr>
              <a:t>]</a:t>
            </a:r>
            <a:r>
              <a:rPr sz="600" i="1" dirty="0">
                <a:cs typeface="Verdana"/>
              </a:rPr>
              <a:t>,</a:t>
            </a:r>
            <a:r>
              <a:rPr sz="600" spc="-20" dirty="0">
                <a:cs typeface="Microsoft Sans Serif"/>
              </a:rPr>
              <a:t>Si</a:t>
            </a:r>
            <a:r>
              <a:rPr sz="600" spc="-15" dirty="0">
                <a:cs typeface="Microsoft Sans Serif"/>
              </a:rPr>
              <a:t>g</a:t>
            </a:r>
            <a:r>
              <a:rPr sz="750" i="1" spc="22" baseline="-16666" dirty="0">
                <a:cs typeface="Arial"/>
              </a:rPr>
              <a:t>B</a:t>
            </a:r>
            <a:r>
              <a:rPr sz="750" i="1" spc="-97" baseline="-16666" dirty="0">
                <a:cs typeface="Arial"/>
              </a:rPr>
              <a:t> </a:t>
            </a:r>
            <a:r>
              <a:rPr sz="600" spc="45" dirty="0">
                <a:cs typeface="Microsoft Sans Serif"/>
              </a:rPr>
              <a:t>(</a:t>
            </a:r>
            <a:r>
              <a:rPr sz="600" i="1" spc="-30" dirty="0">
                <a:cs typeface="Arial"/>
              </a:rPr>
              <a:t>R</a:t>
            </a:r>
            <a:r>
              <a:rPr sz="750" i="1" spc="22" baseline="-16666" dirty="0">
                <a:cs typeface="Arial"/>
              </a:rPr>
              <a:t>A</a:t>
            </a:r>
            <a:r>
              <a:rPr sz="750" i="1" spc="-135" baseline="-16666" dirty="0">
                <a:cs typeface="Arial"/>
              </a:rPr>
              <a:t> </a:t>
            </a:r>
            <a:r>
              <a:rPr sz="600" spc="30" dirty="0">
                <a:cs typeface="Lucida Sans Unicode"/>
              </a:rPr>
              <a:t>∥</a:t>
            </a:r>
            <a:r>
              <a:rPr sz="600" i="1" spc="-30" dirty="0">
                <a:cs typeface="Arial"/>
              </a:rPr>
              <a:t>R</a:t>
            </a:r>
            <a:r>
              <a:rPr sz="750" i="1" spc="22" baseline="-16666" dirty="0">
                <a:cs typeface="Arial"/>
              </a:rPr>
              <a:t>B</a:t>
            </a:r>
            <a:r>
              <a:rPr sz="750" i="1" spc="-97" baseline="-16666" dirty="0">
                <a:cs typeface="Arial"/>
              </a:rPr>
              <a:t> </a:t>
            </a:r>
            <a:r>
              <a:rPr sz="600" spc="45" dirty="0">
                <a:cs typeface="Microsoft Sans Serif"/>
              </a:rPr>
              <a:t>)</a:t>
            </a:r>
            <a:endParaRPr sz="600">
              <a:cs typeface="Microsoft Sans Serif"/>
            </a:endParaRPr>
          </a:p>
        </p:txBody>
      </p:sp>
      <p:grpSp>
        <p:nvGrpSpPr>
          <p:cNvPr id="22" name="object 22"/>
          <p:cNvGrpSpPr/>
          <p:nvPr/>
        </p:nvGrpSpPr>
        <p:grpSpPr>
          <a:xfrm>
            <a:off x="2867240" y="1160458"/>
            <a:ext cx="1097280" cy="66040"/>
            <a:chOff x="2867240" y="1160458"/>
            <a:chExt cx="1097280" cy="66040"/>
          </a:xfrm>
        </p:grpSpPr>
        <p:sp>
          <p:nvSpPr>
            <p:cNvPr id="23" name="object 23"/>
            <p:cNvSpPr/>
            <p:nvPr/>
          </p:nvSpPr>
          <p:spPr>
            <a:xfrm>
              <a:off x="2872301" y="1193355"/>
              <a:ext cx="1092200" cy="0"/>
            </a:xfrm>
            <a:custGeom>
              <a:avLst/>
              <a:gdLst/>
              <a:ahLst/>
              <a:cxnLst/>
              <a:rect l="l" t="t" r="r" b="b"/>
              <a:pathLst>
                <a:path w="1092200">
                  <a:moveTo>
                    <a:pt x="0" y="0"/>
                  </a:moveTo>
                  <a:lnTo>
                    <a:pt x="1091610" y="0"/>
                  </a:lnTo>
                </a:path>
              </a:pathLst>
            </a:custGeom>
            <a:ln w="5060">
              <a:solidFill>
                <a:srgbClr val="000000"/>
              </a:solidFill>
            </a:ln>
          </p:spPr>
          <p:txBody>
            <a:bodyPr wrap="square" lIns="0" tIns="0" rIns="0" bIns="0" rtlCol="0"/>
            <a:lstStyle/>
            <a:p>
              <a:endParaRPr/>
            </a:p>
          </p:txBody>
        </p:sp>
        <p:sp>
          <p:nvSpPr>
            <p:cNvPr id="24" name="object 24"/>
            <p:cNvSpPr/>
            <p:nvPr/>
          </p:nvSpPr>
          <p:spPr>
            <a:xfrm>
              <a:off x="2869771" y="1162989"/>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pic>
        <p:nvPicPr>
          <p:cNvPr id="25" name="object 25"/>
          <p:cNvPicPr/>
          <p:nvPr/>
        </p:nvPicPr>
        <p:blipFill>
          <a:blip r:embed="rId4" cstate="print"/>
          <a:stretch>
            <a:fillRect/>
          </a:stretch>
        </p:blipFill>
        <p:spPr>
          <a:xfrm>
            <a:off x="4118254" y="866251"/>
            <a:ext cx="402714" cy="720004"/>
          </a:xfrm>
          <a:prstGeom prst="rect">
            <a:avLst/>
          </a:prstGeom>
        </p:spPr>
      </p:pic>
      <p:sp>
        <p:nvSpPr>
          <p:cNvPr id="26" name="object 26"/>
          <p:cNvSpPr txBox="1"/>
          <p:nvPr/>
        </p:nvSpPr>
        <p:spPr>
          <a:xfrm>
            <a:off x="913104" y="1258854"/>
            <a:ext cx="836294" cy="104516"/>
          </a:xfrm>
          <a:prstGeom prst="rect">
            <a:avLst/>
          </a:prstGeom>
        </p:spPr>
        <p:txBody>
          <a:bodyPr vert="horz" wrap="square" lIns="0" tIns="12065" rIns="0" bIns="0" rtlCol="0">
            <a:spAutoFit/>
          </a:bodyPr>
          <a:lstStyle/>
          <a:p>
            <a:pPr marL="38100">
              <a:lnSpc>
                <a:spcPct val="100000"/>
              </a:lnSpc>
              <a:spcBef>
                <a:spcPts val="95"/>
              </a:spcBef>
            </a:pPr>
            <a:r>
              <a:rPr sz="600" i="1" spc="30" dirty="0">
                <a:cs typeface="Arial"/>
              </a:rPr>
              <a:t>C</a:t>
            </a:r>
            <a:r>
              <a:rPr sz="600" i="1" dirty="0">
                <a:cs typeface="Verdana"/>
              </a:rPr>
              <a:t>,</a:t>
            </a:r>
            <a:r>
              <a:rPr sz="600" spc="40" dirty="0">
                <a:cs typeface="Microsoft Sans Serif"/>
              </a:rPr>
              <a:t>M</a:t>
            </a:r>
            <a:r>
              <a:rPr sz="600" spc="10" dirty="0">
                <a:cs typeface="Microsoft Sans Serif"/>
              </a:rPr>
              <a:t>A</a:t>
            </a:r>
            <a:r>
              <a:rPr sz="600" spc="-30" dirty="0">
                <a:cs typeface="Microsoft Sans Serif"/>
              </a:rPr>
              <a:t>C</a:t>
            </a:r>
            <a:r>
              <a:rPr sz="750" i="1" spc="67" baseline="-16666" dirty="0">
                <a:cs typeface="Arial"/>
              </a:rPr>
              <a:t>M</a:t>
            </a:r>
            <a:r>
              <a:rPr sz="750" i="1" spc="-82" baseline="-16666" dirty="0">
                <a:cs typeface="Arial"/>
              </a:rPr>
              <a:t> </a:t>
            </a:r>
            <a:r>
              <a:rPr sz="600" spc="45" dirty="0">
                <a:cs typeface="Microsoft Sans Serif"/>
              </a:rPr>
              <a:t>(</a:t>
            </a:r>
            <a:r>
              <a:rPr sz="600" i="1" spc="-30" dirty="0">
                <a:cs typeface="Arial"/>
              </a:rPr>
              <a:t>R</a:t>
            </a:r>
            <a:r>
              <a:rPr sz="750" i="1" spc="22" baseline="-16666" dirty="0">
                <a:cs typeface="Arial"/>
              </a:rPr>
              <a:t>A</a:t>
            </a:r>
            <a:r>
              <a:rPr sz="750" i="1" spc="-135" baseline="-16666" dirty="0">
                <a:cs typeface="Arial"/>
              </a:rPr>
              <a:t> </a:t>
            </a:r>
            <a:r>
              <a:rPr sz="600" spc="30" dirty="0">
                <a:cs typeface="Lucida Sans Unicode"/>
              </a:rPr>
              <a:t>∥</a:t>
            </a:r>
            <a:r>
              <a:rPr sz="600" i="1" spc="-30" dirty="0">
                <a:cs typeface="Arial"/>
              </a:rPr>
              <a:t>R</a:t>
            </a:r>
            <a:r>
              <a:rPr sz="750" i="1" spc="22" baseline="-16666" dirty="0">
                <a:cs typeface="Arial"/>
              </a:rPr>
              <a:t>B</a:t>
            </a:r>
            <a:r>
              <a:rPr sz="750" i="1" spc="-97" baseline="-16666" dirty="0">
                <a:cs typeface="Arial"/>
              </a:rPr>
              <a:t> </a:t>
            </a:r>
            <a:r>
              <a:rPr sz="600" spc="30" dirty="0">
                <a:cs typeface="Lucida Sans Unicode"/>
              </a:rPr>
              <a:t>∥</a:t>
            </a:r>
            <a:r>
              <a:rPr sz="600" i="1" spc="-30" dirty="0">
                <a:cs typeface="Arial"/>
              </a:rPr>
              <a:t>C</a:t>
            </a:r>
            <a:r>
              <a:rPr sz="600" i="1" spc="-110" dirty="0">
                <a:cs typeface="Arial"/>
              </a:rPr>
              <a:t> </a:t>
            </a:r>
            <a:r>
              <a:rPr sz="600" spc="45" dirty="0">
                <a:cs typeface="Microsoft Sans Serif"/>
              </a:rPr>
              <a:t>)</a:t>
            </a:r>
            <a:endParaRPr sz="600">
              <a:cs typeface="Microsoft Sans Serif"/>
            </a:endParaRPr>
          </a:p>
        </p:txBody>
      </p:sp>
      <p:grpSp>
        <p:nvGrpSpPr>
          <p:cNvPr id="27" name="object 27"/>
          <p:cNvGrpSpPr/>
          <p:nvPr/>
        </p:nvGrpSpPr>
        <p:grpSpPr>
          <a:xfrm>
            <a:off x="782853" y="1380511"/>
            <a:ext cx="1097280" cy="66040"/>
            <a:chOff x="782853" y="1380511"/>
            <a:chExt cx="1097280" cy="66040"/>
          </a:xfrm>
        </p:grpSpPr>
        <p:sp>
          <p:nvSpPr>
            <p:cNvPr id="28" name="object 28"/>
            <p:cNvSpPr/>
            <p:nvPr/>
          </p:nvSpPr>
          <p:spPr>
            <a:xfrm>
              <a:off x="782853" y="1413408"/>
              <a:ext cx="1092200" cy="0"/>
            </a:xfrm>
            <a:custGeom>
              <a:avLst/>
              <a:gdLst/>
              <a:ahLst/>
              <a:cxnLst/>
              <a:rect l="l" t="t" r="r" b="b"/>
              <a:pathLst>
                <a:path w="1092200">
                  <a:moveTo>
                    <a:pt x="0" y="0"/>
                  </a:moveTo>
                  <a:lnTo>
                    <a:pt x="1091610" y="0"/>
                  </a:lnTo>
                </a:path>
              </a:pathLst>
            </a:custGeom>
            <a:ln w="5060">
              <a:solidFill>
                <a:srgbClr val="000000"/>
              </a:solidFill>
            </a:ln>
          </p:spPr>
          <p:txBody>
            <a:bodyPr wrap="square" lIns="0" tIns="0" rIns="0" bIns="0" rtlCol="0"/>
            <a:lstStyle/>
            <a:p>
              <a:endParaRPr/>
            </a:p>
          </p:txBody>
        </p:sp>
        <p:sp>
          <p:nvSpPr>
            <p:cNvPr id="29" name="object 29"/>
            <p:cNvSpPr/>
            <p:nvPr/>
          </p:nvSpPr>
          <p:spPr>
            <a:xfrm>
              <a:off x="1850677" y="1383042"/>
              <a:ext cx="26670" cy="60960"/>
            </a:xfrm>
            <a:custGeom>
              <a:avLst/>
              <a:gdLst/>
              <a:ahLst/>
              <a:cxnLst/>
              <a:rect l="l" t="t" r="r" b="b"/>
              <a:pathLst>
                <a:path w="26669"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30" name="object 30"/>
          <p:cNvSpPr txBox="1"/>
          <p:nvPr/>
        </p:nvSpPr>
        <p:spPr>
          <a:xfrm>
            <a:off x="2997492" y="1258854"/>
            <a:ext cx="836294" cy="104516"/>
          </a:xfrm>
          <a:prstGeom prst="rect">
            <a:avLst/>
          </a:prstGeom>
        </p:spPr>
        <p:txBody>
          <a:bodyPr vert="horz" wrap="square" lIns="0" tIns="12065" rIns="0" bIns="0" rtlCol="0">
            <a:spAutoFit/>
          </a:bodyPr>
          <a:lstStyle/>
          <a:p>
            <a:pPr marL="38100">
              <a:lnSpc>
                <a:spcPct val="100000"/>
              </a:lnSpc>
              <a:spcBef>
                <a:spcPts val="95"/>
              </a:spcBef>
            </a:pPr>
            <a:r>
              <a:rPr sz="600" i="1" spc="30" dirty="0">
                <a:cs typeface="Arial"/>
              </a:rPr>
              <a:t>C</a:t>
            </a:r>
            <a:r>
              <a:rPr sz="600" i="1" dirty="0">
                <a:cs typeface="Verdana"/>
              </a:rPr>
              <a:t>,</a:t>
            </a:r>
            <a:r>
              <a:rPr sz="600" spc="40" dirty="0">
                <a:cs typeface="Microsoft Sans Serif"/>
              </a:rPr>
              <a:t>M</a:t>
            </a:r>
            <a:r>
              <a:rPr sz="600" spc="10" dirty="0">
                <a:cs typeface="Microsoft Sans Serif"/>
              </a:rPr>
              <a:t>A</a:t>
            </a:r>
            <a:r>
              <a:rPr sz="600" spc="-30" dirty="0">
                <a:cs typeface="Microsoft Sans Serif"/>
              </a:rPr>
              <a:t>C</a:t>
            </a:r>
            <a:r>
              <a:rPr sz="750" i="1" spc="67" baseline="-16666" dirty="0">
                <a:cs typeface="Arial"/>
              </a:rPr>
              <a:t>M</a:t>
            </a:r>
            <a:r>
              <a:rPr sz="750" i="1" spc="-82" baseline="-16666" dirty="0">
                <a:cs typeface="Arial"/>
              </a:rPr>
              <a:t> </a:t>
            </a:r>
            <a:r>
              <a:rPr sz="600" spc="45" dirty="0">
                <a:cs typeface="Microsoft Sans Serif"/>
              </a:rPr>
              <a:t>(</a:t>
            </a:r>
            <a:r>
              <a:rPr sz="600" i="1" spc="-30" dirty="0">
                <a:cs typeface="Arial"/>
              </a:rPr>
              <a:t>R</a:t>
            </a:r>
            <a:r>
              <a:rPr sz="750" i="1" spc="22" baseline="-16666" dirty="0">
                <a:cs typeface="Arial"/>
              </a:rPr>
              <a:t>A</a:t>
            </a:r>
            <a:r>
              <a:rPr sz="750" i="1" spc="-135" baseline="-16666" dirty="0">
                <a:cs typeface="Arial"/>
              </a:rPr>
              <a:t> </a:t>
            </a:r>
            <a:r>
              <a:rPr sz="600" spc="30" dirty="0">
                <a:cs typeface="Lucida Sans Unicode"/>
              </a:rPr>
              <a:t>∥</a:t>
            </a:r>
            <a:r>
              <a:rPr sz="600" i="1" spc="-30" dirty="0">
                <a:cs typeface="Arial"/>
              </a:rPr>
              <a:t>R</a:t>
            </a:r>
            <a:r>
              <a:rPr sz="750" i="1" spc="22" baseline="-16666" dirty="0">
                <a:cs typeface="Arial"/>
              </a:rPr>
              <a:t>B</a:t>
            </a:r>
            <a:r>
              <a:rPr sz="750" i="1" spc="-97" baseline="-16666" dirty="0">
                <a:cs typeface="Arial"/>
              </a:rPr>
              <a:t> </a:t>
            </a:r>
            <a:r>
              <a:rPr sz="600" spc="30" dirty="0">
                <a:cs typeface="Lucida Sans Unicode"/>
              </a:rPr>
              <a:t>∥</a:t>
            </a:r>
            <a:r>
              <a:rPr sz="600" i="1" spc="-30" dirty="0">
                <a:cs typeface="Arial"/>
              </a:rPr>
              <a:t>C</a:t>
            </a:r>
            <a:r>
              <a:rPr sz="600" i="1" spc="-110" dirty="0">
                <a:cs typeface="Arial"/>
              </a:rPr>
              <a:t> </a:t>
            </a:r>
            <a:r>
              <a:rPr sz="600" spc="45" dirty="0">
                <a:cs typeface="Microsoft Sans Serif"/>
              </a:rPr>
              <a:t>)</a:t>
            </a:r>
            <a:endParaRPr sz="600">
              <a:cs typeface="Microsoft Sans Serif"/>
            </a:endParaRPr>
          </a:p>
        </p:txBody>
      </p:sp>
      <p:grpSp>
        <p:nvGrpSpPr>
          <p:cNvPr id="31" name="object 31"/>
          <p:cNvGrpSpPr/>
          <p:nvPr/>
        </p:nvGrpSpPr>
        <p:grpSpPr>
          <a:xfrm>
            <a:off x="2867240" y="1380511"/>
            <a:ext cx="1097280" cy="66040"/>
            <a:chOff x="2867240" y="1380511"/>
            <a:chExt cx="1097280" cy="66040"/>
          </a:xfrm>
        </p:grpSpPr>
        <p:sp>
          <p:nvSpPr>
            <p:cNvPr id="32" name="object 32"/>
            <p:cNvSpPr/>
            <p:nvPr/>
          </p:nvSpPr>
          <p:spPr>
            <a:xfrm>
              <a:off x="2867240" y="1413408"/>
              <a:ext cx="1092200" cy="0"/>
            </a:xfrm>
            <a:custGeom>
              <a:avLst/>
              <a:gdLst/>
              <a:ahLst/>
              <a:cxnLst/>
              <a:rect l="l" t="t" r="r" b="b"/>
              <a:pathLst>
                <a:path w="1092200">
                  <a:moveTo>
                    <a:pt x="0" y="0"/>
                  </a:moveTo>
                  <a:lnTo>
                    <a:pt x="1091610" y="0"/>
                  </a:lnTo>
                </a:path>
              </a:pathLst>
            </a:custGeom>
            <a:ln w="5060">
              <a:solidFill>
                <a:srgbClr val="000000"/>
              </a:solidFill>
            </a:ln>
          </p:spPr>
          <p:txBody>
            <a:bodyPr wrap="square" lIns="0" tIns="0" rIns="0" bIns="0" rtlCol="0"/>
            <a:lstStyle/>
            <a:p>
              <a:endParaRPr/>
            </a:p>
          </p:txBody>
        </p:sp>
        <p:sp>
          <p:nvSpPr>
            <p:cNvPr id="33" name="object 33"/>
            <p:cNvSpPr/>
            <p:nvPr/>
          </p:nvSpPr>
          <p:spPr>
            <a:xfrm>
              <a:off x="3935064" y="1383042"/>
              <a:ext cx="26670" cy="60960"/>
            </a:xfrm>
            <a:custGeom>
              <a:avLst/>
              <a:gdLst/>
              <a:ahLst/>
              <a:cxnLst/>
              <a:rect l="l" t="t" r="r" b="b"/>
              <a:pathLst>
                <a:path w="26670"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34" name="object 34"/>
          <p:cNvSpPr txBox="1"/>
          <p:nvPr/>
        </p:nvSpPr>
        <p:spPr>
          <a:xfrm>
            <a:off x="124955" y="1661819"/>
            <a:ext cx="4273550" cy="1647825"/>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A</a:t>
            </a:r>
            <a:r>
              <a:rPr sz="1100" i="1" spc="50" dirty="0">
                <a:cs typeface="Arial"/>
              </a:rPr>
              <a:t> </a:t>
            </a:r>
            <a:r>
              <a:rPr sz="1100" spc="-45" dirty="0">
                <a:cs typeface="Tahoma"/>
              </a:rPr>
              <a:t>accepts</a:t>
            </a:r>
            <a:r>
              <a:rPr sz="1100" spc="20" dirty="0">
                <a:cs typeface="Tahoma"/>
              </a:rPr>
              <a:t> </a:t>
            </a:r>
            <a:r>
              <a:rPr sz="1100" i="1" spc="-10" dirty="0">
                <a:cs typeface="Arial"/>
              </a:rPr>
              <a:t>B</a:t>
            </a:r>
            <a:r>
              <a:rPr sz="1100" i="1" spc="114" dirty="0">
                <a:cs typeface="Arial"/>
              </a:rPr>
              <a:t> </a:t>
            </a:r>
            <a:r>
              <a:rPr sz="1100" spc="-55" dirty="0">
                <a:cs typeface="Tahoma"/>
              </a:rPr>
              <a:t>and</a:t>
            </a:r>
            <a:r>
              <a:rPr sz="1100" spc="15" dirty="0">
                <a:cs typeface="Tahoma"/>
              </a:rPr>
              <a:t> </a:t>
            </a:r>
            <a:r>
              <a:rPr sz="1100" spc="-30" dirty="0">
                <a:cs typeface="Tahoma"/>
              </a:rPr>
              <a:t>thinks</a:t>
            </a:r>
            <a:r>
              <a:rPr sz="1100" spc="15" dirty="0">
                <a:cs typeface="Tahoma"/>
              </a:rPr>
              <a:t> it </a:t>
            </a:r>
            <a:r>
              <a:rPr sz="1100" spc="-70" dirty="0">
                <a:cs typeface="Tahoma"/>
              </a:rPr>
              <a:t>shares</a:t>
            </a:r>
            <a:r>
              <a:rPr sz="1100" spc="10" dirty="0">
                <a:cs typeface="Tahoma"/>
              </a:rPr>
              <a:t> </a:t>
            </a:r>
            <a:r>
              <a:rPr sz="1100" i="1" spc="20" dirty="0">
                <a:cs typeface="Arial"/>
              </a:rPr>
              <a:t>K</a:t>
            </a:r>
            <a:r>
              <a:rPr sz="1100" i="1" spc="185" dirty="0">
                <a:cs typeface="Arial"/>
              </a:rPr>
              <a:t> </a:t>
            </a:r>
            <a:r>
              <a:rPr sz="1100" spc="-25" dirty="0">
                <a:cs typeface="Tahoma"/>
              </a:rPr>
              <a:t>with</a:t>
            </a:r>
            <a:r>
              <a:rPr sz="1100" spc="15" dirty="0">
                <a:cs typeface="Tahoma"/>
              </a:rPr>
              <a:t> </a:t>
            </a:r>
            <a:r>
              <a:rPr sz="1100" i="1" spc="10" dirty="0">
                <a:cs typeface="Arial"/>
              </a:rPr>
              <a:t>B</a:t>
            </a:r>
            <a:r>
              <a:rPr sz="1100" spc="10" dirty="0">
                <a:cs typeface="Tahoma"/>
              </a:rPr>
              <a:t>.</a:t>
            </a:r>
            <a:endParaRPr sz="1100" dirty="0">
              <a:cs typeface="Tahoma"/>
            </a:endParaRPr>
          </a:p>
          <a:p>
            <a:pPr marL="12700">
              <a:lnSpc>
                <a:spcPct val="100000"/>
              </a:lnSpc>
              <a:spcBef>
                <a:spcPts val="870"/>
              </a:spcBef>
            </a:pPr>
            <a:r>
              <a:rPr sz="1100" spc="15" dirty="0">
                <a:cs typeface="Tahoma"/>
              </a:rPr>
              <a:t>Bu</a:t>
            </a:r>
            <a:r>
              <a:rPr sz="1100" spc="10" dirty="0">
                <a:cs typeface="Tahoma"/>
              </a:rPr>
              <a:t>t</a:t>
            </a:r>
            <a:r>
              <a:rPr sz="1100" spc="15" dirty="0">
                <a:cs typeface="Tahoma"/>
              </a:rPr>
              <a:t> </a:t>
            </a:r>
            <a:r>
              <a:rPr sz="1100" i="1" spc="-10" dirty="0">
                <a:cs typeface="Arial"/>
              </a:rPr>
              <a:t>B</a:t>
            </a:r>
            <a:r>
              <a:rPr sz="1100" i="1" spc="120" dirty="0">
                <a:cs typeface="Arial"/>
              </a:rPr>
              <a:t> </a:t>
            </a:r>
            <a:r>
              <a:rPr sz="1100" spc="-50" dirty="0">
                <a:cs typeface="Tahoma"/>
              </a:rPr>
              <a:t>accept</a:t>
            </a:r>
            <a:r>
              <a:rPr sz="1100" spc="-40" dirty="0">
                <a:cs typeface="Tahoma"/>
              </a:rPr>
              <a:t>s</a:t>
            </a:r>
            <a:r>
              <a:rPr sz="1100" spc="20" dirty="0">
                <a:cs typeface="Tahoma"/>
              </a:rPr>
              <a:t> </a:t>
            </a:r>
            <a:r>
              <a:rPr sz="1100" i="1" spc="-85" dirty="0">
                <a:cs typeface="Arial"/>
              </a:rPr>
              <a:t>E</a:t>
            </a:r>
            <a:r>
              <a:rPr sz="1100" i="1" dirty="0">
                <a:cs typeface="Arial"/>
              </a:rPr>
              <a:t> </a:t>
            </a:r>
            <a:r>
              <a:rPr sz="1100" i="1" spc="-120" dirty="0">
                <a:cs typeface="Arial"/>
              </a:rPr>
              <a:t> </a:t>
            </a:r>
            <a:r>
              <a:rPr sz="1100" spc="-55" dirty="0">
                <a:cs typeface="Tahoma"/>
              </a:rPr>
              <a:t>an</a:t>
            </a:r>
            <a:r>
              <a:rPr sz="1100" spc="-50" dirty="0">
                <a:cs typeface="Tahoma"/>
              </a:rPr>
              <a:t>d</a:t>
            </a:r>
            <a:r>
              <a:rPr sz="1100" spc="15" dirty="0">
                <a:cs typeface="Tahoma"/>
              </a:rPr>
              <a:t> </a:t>
            </a:r>
            <a:r>
              <a:rPr sz="1100" spc="-30" dirty="0">
                <a:cs typeface="Tahoma"/>
              </a:rPr>
              <a:t>thinks</a:t>
            </a:r>
            <a:r>
              <a:rPr sz="1100" spc="20" dirty="0">
                <a:cs typeface="Tahoma"/>
              </a:rPr>
              <a:t> </a:t>
            </a:r>
            <a:r>
              <a:rPr sz="1100" spc="5" dirty="0">
                <a:cs typeface="Tahoma"/>
              </a:rPr>
              <a:t>i</a:t>
            </a:r>
            <a:r>
              <a:rPr sz="1100" spc="20" dirty="0">
                <a:cs typeface="Tahoma"/>
              </a:rPr>
              <a:t>t</a:t>
            </a:r>
            <a:r>
              <a:rPr sz="1100" spc="15" dirty="0">
                <a:cs typeface="Tahoma"/>
              </a:rPr>
              <a:t> </a:t>
            </a:r>
            <a:r>
              <a:rPr sz="1100" spc="-60" dirty="0">
                <a:cs typeface="Tahoma"/>
              </a:rPr>
              <a:t>sh</a:t>
            </a:r>
            <a:r>
              <a:rPr sz="1100" spc="-100" dirty="0">
                <a:cs typeface="Tahoma"/>
              </a:rPr>
              <a:t>a</a:t>
            </a:r>
            <a:r>
              <a:rPr sz="1100" spc="-70" dirty="0">
                <a:cs typeface="Tahoma"/>
              </a:rPr>
              <a:t>re</a:t>
            </a:r>
            <a:r>
              <a:rPr sz="1100" spc="-65" dirty="0">
                <a:cs typeface="Tahoma"/>
              </a:rPr>
              <a:t>s</a:t>
            </a:r>
            <a:r>
              <a:rPr sz="1100" spc="15" dirty="0">
                <a:cs typeface="Tahoma"/>
              </a:rPr>
              <a:t> </a:t>
            </a:r>
            <a:r>
              <a:rPr sz="1100" i="1" spc="20" dirty="0">
                <a:cs typeface="Arial"/>
              </a:rPr>
              <a:t>K</a:t>
            </a:r>
            <a:r>
              <a:rPr sz="1100" i="1" dirty="0">
                <a:cs typeface="Arial"/>
              </a:rPr>
              <a:t> </a:t>
            </a:r>
            <a:r>
              <a:rPr sz="1100" i="1" spc="-120" dirty="0">
                <a:cs typeface="Arial"/>
              </a:rPr>
              <a:t> </a:t>
            </a:r>
            <a:r>
              <a:rPr sz="1100" spc="-25" dirty="0">
                <a:cs typeface="Tahoma"/>
              </a:rPr>
              <a:t>with</a:t>
            </a:r>
            <a:r>
              <a:rPr sz="1100" spc="15" dirty="0">
                <a:cs typeface="Tahoma"/>
              </a:rPr>
              <a:t> </a:t>
            </a:r>
            <a:r>
              <a:rPr sz="1100" i="1" spc="-85" dirty="0">
                <a:cs typeface="Arial"/>
              </a:rPr>
              <a:t>E</a:t>
            </a:r>
            <a:r>
              <a:rPr sz="1100" i="1" spc="-180" dirty="0">
                <a:cs typeface="Arial"/>
              </a:rPr>
              <a:t> </a:t>
            </a:r>
            <a:r>
              <a:rPr sz="1100" spc="-30" dirty="0">
                <a:cs typeface="Tahoma"/>
              </a:rPr>
              <a:t>.</a:t>
            </a:r>
            <a:endParaRPr sz="1100" dirty="0">
              <a:cs typeface="Tahoma"/>
            </a:endParaRPr>
          </a:p>
          <a:p>
            <a:pPr marL="12700" marR="132715">
              <a:lnSpc>
                <a:spcPct val="102600"/>
              </a:lnSpc>
              <a:spcBef>
                <a:spcPts val="830"/>
              </a:spcBef>
            </a:pPr>
            <a:r>
              <a:rPr sz="1100" spc="-10" dirty="0">
                <a:cs typeface="Tahoma"/>
              </a:rPr>
              <a:t>This</a:t>
            </a:r>
            <a:r>
              <a:rPr sz="1100" spc="15" dirty="0">
                <a:cs typeface="Tahoma"/>
              </a:rPr>
              <a:t> </a:t>
            </a:r>
            <a:r>
              <a:rPr sz="1100" spc="-35" dirty="0">
                <a:cs typeface="Tahoma"/>
              </a:rPr>
              <a:t>is</a:t>
            </a:r>
            <a:r>
              <a:rPr sz="1100" spc="25" dirty="0">
                <a:cs typeface="Tahoma"/>
              </a:rPr>
              <a:t> </a:t>
            </a:r>
            <a:r>
              <a:rPr sz="1100" spc="-65" dirty="0">
                <a:cs typeface="Tahoma"/>
              </a:rPr>
              <a:t>viewed</a:t>
            </a:r>
            <a:r>
              <a:rPr sz="1100" spc="20" dirty="0">
                <a:cs typeface="Tahoma"/>
              </a:rPr>
              <a:t> </a:t>
            </a:r>
            <a:r>
              <a:rPr sz="1100" spc="-70" dirty="0">
                <a:cs typeface="Tahoma"/>
              </a:rPr>
              <a:t>as</a:t>
            </a:r>
            <a:r>
              <a:rPr sz="1100" spc="25" dirty="0">
                <a:cs typeface="Tahoma"/>
              </a:rPr>
              <a:t> </a:t>
            </a:r>
            <a:r>
              <a:rPr sz="1100" spc="-55" dirty="0">
                <a:cs typeface="Tahoma"/>
              </a:rPr>
              <a:t>a</a:t>
            </a:r>
            <a:r>
              <a:rPr sz="1100" spc="20" dirty="0">
                <a:cs typeface="Tahoma"/>
              </a:rPr>
              <a:t> </a:t>
            </a:r>
            <a:r>
              <a:rPr sz="1100" spc="-55" dirty="0">
                <a:cs typeface="Tahoma"/>
              </a:rPr>
              <a:t>problem,</a:t>
            </a:r>
            <a:r>
              <a:rPr sz="1100" spc="15" dirty="0">
                <a:cs typeface="Tahoma"/>
              </a:rPr>
              <a:t> </a:t>
            </a:r>
            <a:r>
              <a:rPr sz="1100" spc="-75" dirty="0">
                <a:cs typeface="Tahoma"/>
              </a:rPr>
              <a:t>even</a:t>
            </a:r>
            <a:r>
              <a:rPr sz="1100" spc="25" dirty="0">
                <a:cs typeface="Tahoma"/>
              </a:rPr>
              <a:t> </a:t>
            </a:r>
            <a:r>
              <a:rPr sz="1100" spc="-40" dirty="0">
                <a:cs typeface="Tahoma"/>
              </a:rPr>
              <a:t>though</a:t>
            </a:r>
            <a:r>
              <a:rPr sz="1100" spc="20" dirty="0">
                <a:cs typeface="Tahoma"/>
              </a:rPr>
              <a:t> </a:t>
            </a:r>
            <a:r>
              <a:rPr sz="1100" i="1" spc="-85" dirty="0">
                <a:cs typeface="Arial"/>
              </a:rPr>
              <a:t>E</a:t>
            </a:r>
            <a:r>
              <a:rPr sz="1100" i="1" spc="-25" dirty="0">
                <a:cs typeface="Arial"/>
              </a:rPr>
              <a:t> </a:t>
            </a:r>
            <a:r>
              <a:rPr sz="1100" spc="-60" dirty="0">
                <a:cs typeface="Tahoma"/>
              </a:rPr>
              <a:t>does</a:t>
            </a:r>
            <a:r>
              <a:rPr sz="1100" spc="25" dirty="0">
                <a:cs typeface="Tahoma"/>
              </a:rPr>
              <a:t> </a:t>
            </a:r>
            <a:r>
              <a:rPr sz="1100" spc="-30" dirty="0">
                <a:cs typeface="Tahoma"/>
              </a:rPr>
              <a:t>not</a:t>
            </a:r>
            <a:r>
              <a:rPr sz="1100" spc="20" dirty="0">
                <a:cs typeface="Tahoma"/>
              </a:rPr>
              <a:t> </a:t>
            </a:r>
            <a:r>
              <a:rPr sz="1100" spc="-60" dirty="0">
                <a:cs typeface="Tahoma"/>
              </a:rPr>
              <a:t>know</a:t>
            </a:r>
            <a:r>
              <a:rPr sz="1100" spc="20" dirty="0">
                <a:cs typeface="Tahoma"/>
              </a:rPr>
              <a:t> </a:t>
            </a:r>
            <a:r>
              <a:rPr sz="1100" i="1" spc="20" dirty="0">
                <a:cs typeface="Arial"/>
              </a:rPr>
              <a:t>K</a:t>
            </a:r>
            <a:r>
              <a:rPr sz="1100" i="1" spc="-180" dirty="0">
                <a:cs typeface="Arial"/>
              </a:rPr>
              <a:t> </a:t>
            </a:r>
            <a:r>
              <a:rPr sz="1100" spc="-30" dirty="0">
                <a:cs typeface="Tahoma"/>
              </a:rPr>
              <a:t>,</a:t>
            </a:r>
            <a:r>
              <a:rPr sz="1100" spc="20" dirty="0">
                <a:cs typeface="Tahoma"/>
              </a:rPr>
              <a:t> </a:t>
            </a:r>
            <a:r>
              <a:rPr sz="1100" spc="-60" dirty="0">
                <a:cs typeface="Tahoma"/>
              </a:rPr>
              <a:t>because </a:t>
            </a:r>
            <a:r>
              <a:rPr sz="1100" spc="-330" dirty="0">
                <a:cs typeface="Tahoma"/>
              </a:rPr>
              <a:t> </a:t>
            </a:r>
            <a:r>
              <a:rPr sz="1100" spc="-50" dirty="0">
                <a:cs typeface="Tahoma"/>
              </a:rPr>
              <a:t>there</a:t>
            </a:r>
            <a:r>
              <a:rPr sz="1100" spc="15" dirty="0">
                <a:cs typeface="Tahoma"/>
              </a:rPr>
              <a:t> </a:t>
            </a:r>
            <a:r>
              <a:rPr sz="1100" spc="-35" dirty="0">
                <a:cs typeface="Tahoma"/>
              </a:rPr>
              <a:t>is</a:t>
            </a:r>
            <a:r>
              <a:rPr sz="1100" spc="20" dirty="0">
                <a:cs typeface="Tahoma"/>
              </a:rPr>
              <a:t> </a:t>
            </a:r>
            <a:r>
              <a:rPr sz="1100" spc="-55" dirty="0">
                <a:cs typeface="Tahoma"/>
              </a:rPr>
              <a:t>a</a:t>
            </a:r>
            <a:r>
              <a:rPr sz="1100" spc="15" dirty="0">
                <a:cs typeface="Tahoma"/>
              </a:rPr>
              <a:t> </a:t>
            </a:r>
            <a:r>
              <a:rPr sz="1100" spc="-40" dirty="0">
                <a:cs typeface="Tahoma"/>
              </a:rPr>
              <a:t>mis-binding</a:t>
            </a:r>
            <a:r>
              <a:rPr sz="1100" spc="20" dirty="0">
                <a:cs typeface="Tahoma"/>
              </a:rPr>
              <a:t> </a:t>
            </a:r>
            <a:r>
              <a:rPr sz="1100" spc="-35" dirty="0">
                <a:cs typeface="Tahoma"/>
              </a:rPr>
              <a:t>of</a:t>
            </a:r>
            <a:r>
              <a:rPr sz="1100" spc="20" dirty="0">
                <a:cs typeface="Tahoma"/>
              </a:rPr>
              <a:t> </a:t>
            </a:r>
            <a:r>
              <a:rPr sz="1100" spc="-35" dirty="0">
                <a:cs typeface="Tahoma"/>
              </a:rPr>
              <a:t>identities.</a:t>
            </a:r>
            <a:endParaRPr sz="1100" dirty="0">
              <a:cs typeface="Tahoma"/>
            </a:endParaRPr>
          </a:p>
          <a:p>
            <a:pPr marL="12700">
              <a:lnSpc>
                <a:spcPct val="100000"/>
              </a:lnSpc>
              <a:spcBef>
                <a:spcPts val="869"/>
              </a:spcBef>
            </a:pPr>
            <a:r>
              <a:rPr sz="1100" spc="65" dirty="0">
                <a:cs typeface="Tahoma"/>
              </a:rPr>
              <a:t>A</a:t>
            </a:r>
            <a:r>
              <a:rPr sz="1100" spc="20" dirty="0">
                <a:cs typeface="Tahoma"/>
              </a:rPr>
              <a:t> </a:t>
            </a:r>
            <a:r>
              <a:rPr sz="1100" spc="-40" dirty="0">
                <a:cs typeface="Tahoma"/>
              </a:rPr>
              <a:t>good</a:t>
            </a:r>
            <a:r>
              <a:rPr sz="1100" spc="20" dirty="0">
                <a:cs typeface="Tahoma"/>
              </a:rPr>
              <a:t> </a:t>
            </a:r>
            <a:r>
              <a:rPr sz="1100" spc="-35" dirty="0">
                <a:cs typeface="Tahoma"/>
              </a:rPr>
              <a:t>definition</a:t>
            </a:r>
            <a:r>
              <a:rPr sz="1100" spc="20" dirty="0">
                <a:cs typeface="Tahoma"/>
              </a:rPr>
              <a:t> </a:t>
            </a:r>
            <a:r>
              <a:rPr sz="1100" spc="-50" dirty="0">
                <a:cs typeface="Tahoma"/>
              </a:rPr>
              <a:t>would</a:t>
            </a:r>
            <a:r>
              <a:rPr sz="1100" spc="20" dirty="0">
                <a:cs typeface="Tahoma"/>
              </a:rPr>
              <a:t> </a:t>
            </a:r>
            <a:r>
              <a:rPr sz="1100" spc="-55" dirty="0">
                <a:cs typeface="Tahoma"/>
              </a:rPr>
              <a:t>view</a:t>
            </a:r>
            <a:r>
              <a:rPr sz="1100" spc="25" dirty="0">
                <a:cs typeface="Tahoma"/>
              </a:rPr>
              <a:t> </a:t>
            </a:r>
            <a:r>
              <a:rPr sz="1100" spc="-25" dirty="0">
                <a:cs typeface="Tahoma"/>
              </a:rPr>
              <a:t>this</a:t>
            </a:r>
            <a:r>
              <a:rPr sz="1100" spc="20" dirty="0">
                <a:cs typeface="Tahoma"/>
              </a:rPr>
              <a:t> </a:t>
            </a:r>
            <a:r>
              <a:rPr sz="1100" spc="-65" dirty="0">
                <a:cs typeface="Tahoma"/>
              </a:rPr>
              <a:t>as</a:t>
            </a:r>
            <a:r>
              <a:rPr sz="1100" spc="20" dirty="0">
                <a:cs typeface="Tahoma"/>
              </a:rPr>
              <a:t> </a:t>
            </a:r>
            <a:r>
              <a:rPr sz="1100" spc="-55" dirty="0">
                <a:cs typeface="Tahoma"/>
              </a:rPr>
              <a:t>a</a:t>
            </a:r>
            <a:r>
              <a:rPr sz="1100" spc="20" dirty="0">
                <a:cs typeface="Tahoma"/>
              </a:rPr>
              <a:t> </a:t>
            </a:r>
            <a:r>
              <a:rPr sz="1100" spc="-50" dirty="0">
                <a:cs typeface="Tahoma"/>
              </a:rPr>
              <a:t>successful</a:t>
            </a:r>
            <a:r>
              <a:rPr sz="1100" spc="25" dirty="0">
                <a:cs typeface="Tahoma"/>
              </a:rPr>
              <a:t> </a:t>
            </a:r>
            <a:r>
              <a:rPr sz="1100" spc="-25" dirty="0">
                <a:cs typeface="Tahoma"/>
              </a:rPr>
              <a:t>attack.</a:t>
            </a:r>
            <a:endParaRPr sz="1100" dirty="0">
              <a:cs typeface="Tahoma"/>
            </a:endParaRPr>
          </a:p>
          <a:p>
            <a:pPr marL="12700" marR="5080">
              <a:lnSpc>
                <a:spcPct val="102699"/>
              </a:lnSpc>
              <a:spcBef>
                <a:spcPts val="830"/>
              </a:spcBef>
            </a:pPr>
            <a:r>
              <a:rPr sz="1100" spc="65" dirty="0">
                <a:cs typeface="Tahoma"/>
              </a:rPr>
              <a:t>A</a:t>
            </a:r>
            <a:r>
              <a:rPr sz="1100" spc="15" dirty="0">
                <a:cs typeface="Tahoma"/>
              </a:rPr>
              <a:t> </a:t>
            </a:r>
            <a:r>
              <a:rPr sz="1100" spc="-40" dirty="0">
                <a:cs typeface="Tahoma"/>
              </a:rPr>
              <a:t>good</a:t>
            </a:r>
            <a:r>
              <a:rPr sz="1100" spc="15" dirty="0">
                <a:cs typeface="Tahoma"/>
              </a:rPr>
              <a:t> </a:t>
            </a:r>
            <a:r>
              <a:rPr sz="1100" spc="-30" dirty="0">
                <a:cs typeface="Tahoma"/>
              </a:rPr>
              <a:t>protocol</a:t>
            </a:r>
            <a:r>
              <a:rPr sz="1100" spc="20" dirty="0">
                <a:cs typeface="Tahoma"/>
              </a:rPr>
              <a:t> </a:t>
            </a:r>
            <a:r>
              <a:rPr sz="1100" spc="-45" dirty="0">
                <a:cs typeface="Tahoma"/>
              </a:rPr>
              <a:t>should</a:t>
            </a:r>
            <a:r>
              <a:rPr sz="1100" spc="20" dirty="0">
                <a:cs typeface="Tahoma"/>
              </a:rPr>
              <a:t> </a:t>
            </a:r>
            <a:r>
              <a:rPr sz="1100" spc="-65" dirty="0">
                <a:cs typeface="Tahoma"/>
              </a:rPr>
              <a:t>ensure</a:t>
            </a:r>
            <a:r>
              <a:rPr sz="1100" spc="20" dirty="0">
                <a:cs typeface="Tahoma"/>
              </a:rPr>
              <a:t> </a:t>
            </a:r>
            <a:r>
              <a:rPr sz="1100" spc="-15" dirty="0">
                <a:cs typeface="Tahoma"/>
              </a:rPr>
              <a:t>that</a:t>
            </a:r>
            <a:r>
              <a:rPr sz="1100" spc="20" dirty="0">
                <a:cs typeface="Tahoma"/>
              </a:rPr>
              <a:t> </a:t>
            </a:r>
            <a:r>
              <a:rPr sz="1100" spc="-10" dirty="0">
                <a:cs typeface="Tahoma"/>
              </a:rPr>
              <a:t>if</a:t>
            </a:r>
            <a:r>
              <a:rPr sz="1100" spc="10" dirty="0">
                <a:cs typeface="Tahoma"/>
              </a:rPr>
              <a:t> </a:t>
            </a:r>
            <a:r>
              <a:rPr sz="1100" i="1" spc="-10" dirty="0">
                <a:cs typeface="Arial"/>
              </a:rPr>
              <a:t>A</a:t>
            </a:r>
            <a:r>
              <a:rPr sz="1100" i="1" spc="55" dirty="0">
                <a:cs typeface="Arial"/>
              </a:rPr>
              <a:t> </a:t>
            </a:r>
            <a:r>
              <a:rPr sz="1100" spc="-45" dirty="0">
                <a:cs typeface="Tahoma"/>
              </a:rPr>
              <a:t>accepts</a:t>
            </a:r>
            <a:r>
              <a:rPr sz="1100" spc="20" dirty="0">
                <a:cs typeface="Tahoma"/>
              </a:rPr>
              <a:t> </a:t>
            </a:r>
            <a:r>
              <a:rPr sz="1100" i="1" spc="-10" dirty="0">
                <a:cs typeface="Arial"/>
              </a:rPr>
              <a:t>B</a:t>
            </a:r>
            <a:r>
              <a:rPr sz="1100" i="1" spc="120" dirty="0">
                <a:cs typeface="Arial"/>
              </a:rPr>
              <a:t> </a:t>
            </a:r>
            <a:r>
              <a:rPr sz="1100" spc="-25" dirty="0">
                <a:cs typeface="Tahoma"/>
              </a:rPr>
              <a:t>with</a:t>
            </a:r>
            <a:r>
              <a:rPr sz="1100" spc="15" dirty="0">
                <a:cs typeface="Tahoma"/>
              </a:rPr>
              <a:t> </a:t>
            </a:r>
            <a:r>
              <a:rPr sz="1100" i="1" spc="20" dirty="0">
                <a:cs typeface="Arial"/>
              </a:rPr>
              <a:t>K</a:t>
            </a:r>
            <a:r>
              <a:rPr sz="1100" i="1" spc="-175" dirty="0">
                <a:cs typeface="Arial"/>
              </a:rPr>
              <a:t> </a:t>
            </a:r>
            <a:r>
              <a:rPr sz="1100" spc="-30" dirty="0">
                <a:cs typeface="Tahoma"/>
              </a:rPr>
              <a:t>,</a:t>
            </a:r>
            <a:r>
              <a:rPr sz="1100" spc="15" dirty="0">
                <a:cs typeface="Tahoma"/>
              </a:rPr>
              <a:t> </a:t>
            </a:r>
            <a:r>
              <a:rPr sz="1100" spc="-45" dirty="0">
                <a:cs typeface="Tahoma"/>
              </a:rPr>
              <a:t>then</a:t>
            </a:r>
            <a:r>
              <a:rPr sz="1100" spc="15" dirty="0">
                <a:cs typeface="Tahoma"/>
              </a:rPr>
              <a:t> </a:t>
            </a:r>
            <a:r>
              <a:rPr sz="1100" i="1" spc="-10" dirty="0">
                <a:cs typeface="Arial"/>
              </a:rPr>
              <a:t>B</a:t>
            </a:r>
            <a:r>
              <a:rPr sz="1100" i="1" spc="120" dirty="0">
                <a:cs typeface="Arial"/>
              </a:rPr>
              <a:t> </a:t>
            </a:r>
            <a:r>
              <a:rPr sz="1100" spc="-40" dirty="0">
                <a:cs typeface="Tahoma"/>
              </a:rPr>
              <a:t>either </a:t>
            </a:r>
            <a:r>
              <a:rPr sz="1100" spc="-330" dirty="0">
                <a:cs typeface="Tahoma"/>
              </a:rPr>
              <a:t> </a:t>
            </a:r>
            <a:r>
              <a:rPr sz="1100" spc="-45" dirty="0">
                <a:cs typeface="Tahoma"/>
              </a:rPr>
              <a:t>accepts</a:t>
            </a:r>
            <a:r>
              <a:rPr sz="1100" spc="20" dirty="0">
                <a:cs typeface="Tahoma"/>
              </a:rPr>
              <a:t> </a:t>
            </a:r>
            <a:r>
              <a:rPr sz="1100" i="1" spc="-10" dirty="0">
                <a:cs typeface="Arial"/>
              </a:rPr>
              <a:t>A</a:t>
            </a:r>
            <a:r>
              <a:rPr sz="1100" i="1" spc="55" dirty="0">
                <a:cs typeface="Arial"/>
              </a:rPr>
              <a:t> </a:t>
            </a:r>
            <a:r>
              <a:rPr sz="1100" spc="-25" dirty="0">
                <a:cs typeface="Tahoma"/>
              </a:rPr>
              <a:t>with</a:t>
            </a:r>
            <a:r>
              <a:rPr sz="1100" spc="15" dirty="0">
                <a:cs typeface="Tahoma"/>
              </a:rPr>
              <a:t> </a:t>
            </a:r>
            <a:r>
              <a:rPr sz="1100" i="1" spc="20" dirty="0">
                <a:cs typeface="Arial"/>
              </a:rPr>
              <a:t>K</a:t>
            </a:r>
            <a:r>
              <a:rPr sz="1100" i="1" spc="-180" dirty="0">
                <a:cs typeface="Arial"/>
              </a:rPr>
              <a:t> </a:t>
            </a:r>
            <a:r>
              <a:rPr sz="1100" spc="-30" dirty="0">
                <a:cs typeface="Tahoma"/>
              </a:rPr>
              <a:t>,</a:t>
            </a:r>
            <a:r>
              <a:rPr sz="1100" spc="15" dirty="0">
                <a:cs typeface="Tahoma"/>
              </a:rPr>
              <a:t> </a:t>
            </a:r>
            <a:r>
              <a:rPr sz="1100" spc="-60" dirty="0">
                <a:cs typeface="Tahoma"/>
              </a:rPr>
              <a:t>or</a:t>
            </a:r>
            <a:r>
              <a:rPr sz="1100" spc="20" dirty="0">
                <a:cs typeface="Tahoma"/>
              </a:rPr>
              <a:t> </a:t>
            </a:r>
            <a:r>
              <a:rPr sz="1100" spc="-45" dirty="0">
                <a:cs typeface="Tahoma"/>
              </a:rPr>
              <a:t>accepts</a:t>
            </a:r>
            <a:r>
              <a:rPr sz="1100" spc="15" dirty="0">
                <a:cs typeface="Tahoma"/>
              </a:rPr>
              <a:t> </a:t>
            </a:r>
            <a:r>
              <a:rPr sz="1100" spc="-45" dirty="0">
                <a:cs typeface="Tahoma"/>
              </a:rPr>
              <a:t>nobody</a:t>
            </a:r>
            <a:r>
              <a:rPr sz="1100" spc="25" dirty="0">
                <a:cs typeface="Tahoma"/>
              </a:rPr>
              <a:t> </a:t>
            </a:r>
            <a:r>
              <a:rPr sz="1100" spc="-25" dirty="0">
                <a:cs typeface="Tahoma"/>
              </a:rPr>
              <a:t>with</a:t>
            </a:r>
            <a:r>
              <a:rPr sz="1100" spc="20" dirty="0">
                <a:cs typeface="Tahoma"/>
              </a:rPr>
              <a:t> </a:t>
            </a:r>
            <a:r>
              <a:rPr sz="1100" i="1" spc="20" dirty="0">
                <a:cs typeface="Arial"/>
              </a:rPr>
              <a:t>K</a:t>
            </a:r>
            <a:r>
              <a:rPr sz="1100" i="1" spc="185" dirty="0">
                <a:cs typeface="Arial"/>
              </a:rPr>
              <a:t> </a:t>
            </a:r>
            <a:r>
              <a:rPr sz="1100" spc="-60" dirty="0">
                <a:cs typeface="Tahoma"/>
              </a:rPr>
              <a:t>or</a:t>
            </a:r>
            <a:r>
              <a:rPr sz="1100" spc="20" dirty="0">
                <a:cs typeface="Tahoma"/>
              </a:rPr>
              <a:t> </a:t>
            </a:r>
            <a:r>
              <a:rPr sz="1100" spc="-55" dirty="0">
                <a:cs typeface="Tahoma"/>
              </a:rPr>
              <a:t>a</a:t>
            </a:r>
            <a:r>
              <a:rPr sz="1100" spc="15" dirty="0">
                <a:cs typeface="Tahoma"/>
              </a:rPr>
              <a:t> </a:t>
            </a:r>
            <a:r>
              <a:rPr sz="1100" spc="-65" dirty="0">
                <a:cs typeface="Tahoma"/>
              </a:rPr>
              <a:t>key</a:t>
            </a:r>
            <a:r>
              <a:rPr sz="1100" spc="20" dirty="0">
                <a:cs typeface="Tahoma"/>
              </a:rPr>
              <a:t> </a:t>
            </a:r>
            <a:r>
              <a:rPr sz="1100" spc="-45" dirty="0">
                <a:cs typeface="Tahoma"/>
              </a:rPr>
              <a:t>related</a:t>
            </a:r>
            <a:r>
              <a:rPr sz="1100" spc="25" dirty="0">
                <a:cs typeface="Tahoma"/>
              </a:rPr>
              <a:t> </a:t>
            </a:r>
            <a:r>
              <a:rPr sz="1100" spc="-15" dirty="0">
                <a:cs typeface="Tahoma"/>
              </a:rPr>
              <a:t>to</a:t>
            </a:r>
            <a:r>
              <a:rPr sz="1100" spc="20" dirty="0">
                <a:cs typeface="Tahoma"/>
              </a:rPr>
              <a:t> </a:t>
            </a:r>
            <a:r>
              <a:rPr sz="1100" i="1" spc="20" dirty="0">
                <a:cs typeface="Arial"/>
              </a:rPr>
              <a:t>K</a:t>
            </a:r>
            <a:r>
              <a:rPr sz="1100" i="1" spc="-180" dirty="0">
                <a:cs typeface="Arial"/>
              </a:rPr>
              <a:t> </a:t>
            </a:r>
            <a:r>
              <a:rPr sz="1100" spc="-30" dirty="0">
                <a:cs typeface="Tahoma"/>
              </a:rPr>
              <a:t>.</a:t>
            </a:r>
            <a:endParaRPr sz="1100" dirty="0">
              <a:cs typeface="Tahoma"/>
            </a:endParaRPr>
          </a:p>
        </p:txBody>
      </p:sp>
      <p:sp>
        <p:nvSpPr>
          <p:cNvPr id="36" name="object 36"/>
          <p:cNvSpPr txBox="1">
            <a:spLocks noGrp="1"/>
          </p:cNvSpPr>
          <p:nvPr>
            <p:ph type="sldNum" sz="quarter" idx="7"/>
          </p:nvPr>
        </p:nvSpPr>
        <p:spPr>
          <a:xfrm>
            <a:off x="4324614" y="3321949"/>
            <a:ext cx="290829" cy="116699"/>
          </a:xfrm>
          <a:prstGeom prst="rect">
            <a:avLst/>
          </a:prstGeom>
        </p:spPr>
        <p:txBody>
          <a:bodyPr vert="horz" wrap="square" lIns="0" tIns="24130" rIns="0" bIns="0" rtlCol="0">
            <a:spAutoFit/>
          </a:bodyPr>
          <a:lstStyle/>
          <a:p>
            <a:pPr marL="38100">
              <a:lnSpc>
                <a:spcPct val="100000"/>
              </a:lnSpc>
              <a:spcBef>
                <a:spcPts val="190"/>
              </a:spcBef>
            </a:pPr>
            <a:r>
              <a:rPr spc="15" dirty="0">
                <a:latin typeface="+mn-lt"/>
              </a:rPr>
              <a:t>33/38</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6254" y="58150"/>
            <a:ext cx="1036319" cy="232756"/>
          </a:xfrm>
          <a:prstGeom prst="rect">
            <a:avLst/>
          </a:prstGeom>
        </p:spPr>
        <p:txBody>
          <a:bodyPr vert="horz" wrap="square" lIns="0" tIns="17145" rIns="0" bIns="0" rtlCol="0">
            <a:spAutoFit/>
          </a:bodyPr>
          <a:lstStyle/>
          <a:p>
            <a:pPr marL="12700">
              <a:lnSpc>
                <a:spcPct val="100000"/>
              </a:lnSpc>
              <a:spcBef>
                <a:spcPts val="135"/>
              </a:spcBef>
            </a:pPr>
            <a:r>
              <a:rPr spc="-5" dirty="0">
                <a:latin typeface="+mn-lt"/>
              </a:rPr>
              <a:t>Protocol</a:t>
            </a:r>
            <a:r>
              <a:rPr spc="-35" dirty="0">
                <a:latin typeface="+mn-lt"/>
              </a:rPr>
              <a:t> </a:t>
            </a:r>
            <a:r>
              <a:rPr spc="40" dirty="0">
                <a:latin typeface="+mn-lt"/>
              </a:rPr>
              <a:t>KE2</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grpSp>
        <p:nvGrpSpPr>
          <p:cNvPr id="4" name="object 4"/>
          <p:cNvGrpSpPr/>
          <p:nvPr/>
        </p:nvGrpSpPr>
        <p:grpSpPr>
          <a:xfrm>
            <a:off x="1891842" y="1511499"/>
            <a:ext cx="1645285" cy="66040"/>
            <a:chOff x="1891842" y="1511499"/>
            <a:chExt cx="1645285" cy="66040"/>
          </a:xfrm>
        </p:grpSpPr>
        <p:sp>
          <p:nvSpPr>
            <p:cNvPr id="5" name="object 5"/>
            <p:cNvSpPr/>
            <p:nvPr/>
          </p:nvSpPr>
          <p:spPr>
            <a:xfrm>
              <a:off x="1891842" y="1544396"/>
              <a:ext cx="1640205" cy="0"/>
            </a:xfrm>
            <a:custGeom>
              <a:avLst/>
              <a:gdLst/>
              <a:ahLst/>
              <a:cxnLst/>
              <a:rect l="l" t="t" r="r" b="b"/>
              <a:pathLst>
                <a:path w="1640204">
                  <a:moveTo>
                    <a:pt x="0" y="0"/>
                  </a:moveTo>
                  <a:lnTo>
                    <a:pt x="1639946" y="0"/>
                  </a:lnTo>
                </a:path>
              </a:pathLst>
            </a:custGeom>
            <a:ln w="5060">
              <a:solidFill>
                <a:srgbClr val="000000"/>
              </a:solidFill>
            </a:ln>
          </p:spPr>
          <p:txBody>
            <a:bodyPr wrap="square" lIns="0" tIns="0" rIns="0" bIns="0" rtlCol="0"/>
            <a:lstStyle/>
            <a:p>
              <a:endParaRPr/>
            </a:p>
          </p:txBody>
        </p:sp>
        <p:sp>
          <p:nvSpPr>
            <p:cNvPr id="6" name="object 6"/>
            <p:cNvSpPr/>
            <p:nvPr/>
          </p:nvSpPr>
          <p:spPr>
            <a:xfrm>
              <a:off x="3508002" y="1514030"/>
              <a:ext cx="26670" cy="60960"/>
            </a:xfrm>
            <a:custGeom>
              <a:avLst/>
              <a:gdLst/>
              <a:ahLst/>
              <a:cxnLst/>
              <a:rect l="l" t="t" r="r" b="b"/>
              <a:pathLst>
                <a:path w="26670"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362267" y="1535338"/>
            <a:ext cx="414917" cy="720004"/>
          </a:xfrm>
          <a:prstGeom prst="rect">
            <a:avLst/>
          </a:prstGeom>
        </p:spPr>
      </p:pic>
      <p:sp>
        <p:nvSpPr>
          <p:cNvPr id="8" name="object 8"/>
          <p:cNvSpPr txBox="1"/>
          <p:nvPr/>
        </p:nvSpPr>
        <p:spPr>
          <a:xfrm>
            <a:off x="99555" y="707998"/>
            <a:ext cx="4025265" cy="1042669"/>
          </a:xfrm>
          <a:prstGeom prst="rect">
            <a:avLst/>
          </a:prstGeom>
        </p:spPr>
        <p:txBody>
          <a:bodyPr vert="horz" wrap="square" lIns="0" tIns="6985" rIns="0" bIns="0" rtlCol="0">
            <a:spAutoFit/>
          </a:bodyPr>
          <a:lstStyle/>
          <a:p>
            <a:pPr marL="38100" marR="62865">
              <a:lnSpc>
                <a:spcPct val="102600"/>
              </a:lnSpc>
              <a:spcBef>
                <a:spcPts val="55"/>
              </a:spcBef>
            </a:pPr>
            <a:r>
              <a:rPr sz="1100" spc="-45" dirty="0">
                <a:cs typeface="Tahoma"/>
              </a:rPr>
              <a:t>Identity</a:t>
            </a:r>
            <a:r>
              <a:rPr sz="1100" spc="15" dirty="0">
                <a:cs typeface="Tahoma"/>
              </a:rPr>
              <a:t> </a:t>
            </a:r>
            <a:r>
              <a:rPr sz="1100" spc="-40" dirty="0">
                <a:cs typeface="Tahoma"/>
              </a:rPr>
              <a:t>mis-binding</a:t>
            </a:r>
            <a:r>
              <a:rPr sz="1100" spc="20" dirty="0">
                <a:cs typeface="Tahoma"/>
              </a:rPr>
              <a:t> </a:t>
            </a:r>
            <a:r>
              <a:rPr sz="1100" spc="-35" dirty="0">
                <a:cs typeface="Tahoma"/>
              </a:rPr>
              <a:t>is</a:t>
            </a:r>
            <a:r>
              <a:rPr sz="1100" spc="15" dirty="0">
                <a:cs typeface="Tahoma"/>
              </a:rPr>
              <a:t> </a:t>
            </a:r>
            <a:r>
              <a:rPr sz="1100" spc="-40" dirty="0">
                <a:cs typeface="Tahoma"/>
              </a:rPr>
              <a:t>circumvented</a:t>
            </a:r>
            <a:r>
              <a:rPr sz="1100" spc="20" dirty="0">
                <a:cs typeface="Tahoma"/>
              </a:rPr>
              <a:t> </a:t>
            </a:r>
            <a:r>
              <a:rPr sz="1100" spc="-65" dirty="0">
                <a:cs typeface="Tahoma"/>
              </a:rPr>
              <a:t>by</a:t>
            </a:r>
            <a:r>
              <a:rPr sz="1100" spc="25" dirty="0">
                <a:cs typeface="Tahoma"/>
              </a:rPr>
              <a:t> </a:t>
            </a:r>
            <a:r>
              <a:rPr sz="1100" spc="-35" dirty="0">
                <a:cs typeface="Tahoma"/>
              </a:rPr>
              <a:t>inclusion</a:t>
            </a:r>
            <a:r>
              <a:rPr sz="1100" spc="15" dirty="0">
                <a:cs typeface="Tahoma"/>
              </a:rPr>
              <a:t> </a:t>
            </a:r>
            <a:r>
              <a:rPr sz="1100" spc="-35" dirty="0">
                <a:cs typeface="Tahoma"/>
              </a:rPr>
              <a:t>of</a:t>
            </a:r>
            <a:r>
              <a:rPr sz="1100" spc="15" dirty="0">
                <a:cs typeface="Tahoma"/>
              </a:rPr>
              <a:t> </a:t>
            </a:r>
            <a:r>
              <a:rPr sz="1100" spc="-35" dirty="0">
                <a:cs typeface="Tahoma"/>
              </a:rPr>
              <a:t>identities</a:t>
            </a:r>
            <a:r>
              <a:rPr sz="1100" spc="20" dirty="0">
                <a:cs typeface="Tahoma"/>
              </a:rPr>
              <a:t> </a:t>
            </a:r>
            <a:r>
              <a:rPr sz="1100" spc="-25" dirty="0">
                <a:cs typeface="Tahoma"/>
              </a:rPr>
              <a:t>in</a:t>
            </a:r>
            <a:r>
              <a:rPr sz="1100" spc="20" dirty="0">
                <a:cs typeface="Tahoma"/>
              </a:rPr>
              <a:t> </a:t>
            </a:r>
            <a:r>
              <a:rPr sz="1100" spc="-40" dirty="0">
                <a:cs typeface="Tahoma"/>
              </a:rPr>
              <a:t>the </a:t>
            </a:r>
            <a:r>
              <a:rPr sz="1100" spc="-330" dirty="0">
                <a:cs typeface="Tahoma"/>
              </a:rPr>
              <a:t> </a:t>
            </a:r>
            <a:r>
              <a:rPr sz="1100" spc="-45" dirty="0">
                <a:cs typeface="Tahoma"/>
              </a:rPr>
              <a:t>signature</a:t>
            </a:r>
            <a:r>
              <a:rPr sz="1100" spc="15" dirty="0">
                <a:cs typeface="Tahoma"/>
              </a:rPr>
              <a:t> </a:t>
            </a:r>
            <a:r>
              <a:rPr sz="1100" spc="-55" dirty="0">
                <a:cs typeface="Tahoma"/>
              </a:rPr>
              <a:t>and</a:t>
            </a:r>
            <a:r>
              <a:rPr sz="1100" spc="20" dirty="0">
                <a:cs typeface="Tahoma"/>
              </a:rPr>
              <a:t> </a:t>
            </a:r>
            <a:r>
              <a:rPr sz="1100" spc="-40" dirty="0">
                <a:cs typeface="Tahoma"/>
              </a:rPr>
              <a:t>the</a:t>
            </a:r>
            <a:r>
              <a:rPr sz="1100" spc="15" dirty="0">
                <a:cs typeface="Tahoma"/>
              </a:rPr>
              <a:t> </a:t>
            </a:r>
            <a:r>
              <a:rPr sz="1100" spc="35" dirty="0">
                <a:cs typeface="Tahoma"/>
              </a:rPr>
              <a:t>MAC,</a:t>
            </a:r>
            <a:r>
              <a:rPr sz="1100" spc="15" dirty="0">
                <a:cs typeface="Tahoma"/>
              </a:rPr>
              <a:t> </a:t>
            </a:r>
            <a:r>
              <a:rPr sz="1100" spc="-55" dirty="0">
                <a:cs typeface="Tahoma"/>
              </a:rPr>
              <a:t>and</a:t>
            </a:r>
            <a:r>
              <a:rPr sz="1100" spc="20" dirty="0">
                <a:cs typeface="Tahoma"/>
              </a:rPr>
              <a:t> </a:t>
            </a:r>
            <a:r>
              <a:rPr sz="1100" spc="-30" dirty="0">
                <a:cs typeface="Tahoma"/>
              </a:rPr>
              <a:t>addition</a:t>
            </a:r>
            <a:r>
              <a:rPr sz="1100" spc="20" dirty="0">
                <a:cs typeface="Tahoma"/>
              </a:rPr>
              <a:t> </a:t>
            </a:r>
            <a:r>
              <a:rPr sz="1100" spc="-35" dirty="0">
                <a:cs typeface="Tahoma"/>
              </a:rPr>
              <a:t>of</a:t>
            </a:r>
            <a:r>
              <a:rPr sz="1100" spc="15" dirty="0">
                <a:cs typeface="Tahoma"/>
              </a:rPr>
              <a:t> </a:t>
            </a:r>
            <a:r>
              <a:rPr sz="1100" spc="-55" dirty="0">
                <a:cs typeface="Tahoma"/>
              </a:rPr>
              <a:t>a</a:t>
            </a:r>
            <a:r>
              <a:rPr sz="1100" spc="20" dirty="0">
                <a:cs typeface="Tahoma"/>
              </a:rPr>
              <a:t> </a:t>
            </a:r>
            <a:r>
              <a:rPr sz="1100" spc="55" dirty="0">
                <a:cs typeface="Tahoma"/>
              </a:rPr>
              <a:t>MAC</a:t>
            </a:r>
            <a:r>
              <a:rPr sz="1100" spc="15" dirty="0">
                <a:cs typeface="Tahoma"/>
              </a:rPr>
              <a:t> </a:t>
            </a:r>
            <a:r>
              <a:rPr sz="1100" spc="-45" dirty="0">
                <a:cs typeface="Tahoma"/>
              </a:rPr>
              <a:t>from</a:t>
            </a:r>
            <a:r>
              <a:rPr sz="1100" spc="20" dirty="0">
                <a:cs typeface="Tahoma"/>
              </a:rPr>
              <a:t> </a:t>
            </a:r>
            <a:r>
              <a:rPr sz="1100" spc="-40" dirty="0">
                <a:cs typeface="Tahoma"/>
              </a:rPr>
              <a:t>the</a:t>
            </a:r>
            <a:r>
              <a:rPr sz="1100" spc="15" dirty="0">
                <a:cs typeface="Tahoma"/>
              </a:rPr>
              <a:t> </a:t>
            </a:r>
            <a:r>
              <a:rPr sz="1100" spc="-65" dirty="0">
                <a:cs typeface="Tahoma"/>
              </a:rPr>
              <a:t>server:</a:t>
            </a:r>
            <a:endParaRPr sz="1100">
              <a:cs typeface="Tahoma"/>
            </a:endParaRPr>
          </a:p>
          <a:p>
            <a:pPr marL="423545">
              <a:lnSpc>
                <a:spcPct val="100000"/>
              </a:lnSpc>
              <a:spcBef>
                <a:spcPts val="1135"/>
              </a:spcBef>
              <a:tabLst>
                <a:tab pos="3894454" algn="l"/>
              </a:tabLst>
            </a:pPr>
            <a:r>
              <a:rPr sz="1100" i="1" spc="-10" dirty="0">
                <a:cs typeface="Arial"/>
              </a:rPr>
              <a:t>A	B</a:t>
            </a:r>
            <a:endParaRPr sz="1100">
              <a:cs typeface="Arial"/>
            </a:endParaRPr>
          </a:p>
          <a:p>
            <a:pPr marL="1197610" algn="ctr">
              <a:lnSpc>
                <a:spcPct val="100000"/>
              </a:lnSpc>
              <a:spcBef>
                <a:spcPts val="40"/>
              </a:spcBef>
            </a:pPr>
            <a:r>
              <a:rPr sz="800" i="1" dirty="0">
                <a:cs typeface="Arial"/>
              </a:rPr>
              <a:t>A</a:t>
            </a:r>
            <a:r>
              <a:rPr sz="800" i="1" dirty="0">
                <a:cs typeface="Sitka Text"/>
              </a:rPr>
              <a:t>,</a:t>
            </a:r>
            <a:r>
              <a:rPr sz="800" i="1" dirty="0">
                <a:cs typeface="Arial"/>
              </a:rPr>
              <a:t>R</a:t>
            </a:r>
            <a:r>
              <a:rPr sz="900" i="1" baseline="-13888" dirty="0">
                <a:cs typeface="Arial"/>
              </a:rPr>
              <a:t>A</a:t>
            </a:r>
            <a:endParaRPr sz="900" baseline="-13888">
              <a:cs typeface="Arial"/>
            </a:endParaRPr>
          </a:p>
          <a:p>
            <a:pPr marL="1203960" algn="ctr">
              <a:lnSpc>
                <a:spcPct val="100000"/>
              </a:lnSpc>
              <a:spcBef>
                <a:spcPts val="930"/>
              </a:spcBef>
            </a:pPr>
            <a:r>
              <a:rPr sz="800" i="1" spc="70" dirty="0">
                <a:cs typeface="Arial"/>
              </a:rPr>
              <a:t>B</a:t>
            </a:r>
            <a:r>
              <a:rPr sz="800" i="1" spc="-5" dirty="0">
                <a:cs typeface="Sitka Text"/>
              </a:rPr>
              <a:t>,</a:t>
            </a:r>
            <a:r>
              <a:rPr sz="800" i="1" spc="-35" dirty="0">
                <a:cs typeface="Arial"/>
              </a:rPr>
              <a:t>R</a:t>
            </a:r>
            <a:r>
              <a:rPr sz="900" i="1" spc="150" baseline="-13888" dirty="0">
                <a:cs typeface="Arial"/>
              </a:rPr>
              <a:t>B</a:t>
            </a:r>
            <a:r>
              <a:rPr sz="800" i="1" spc="-5" dirty="0">
                <a:cs typeface="Sitka Text"/>
              </a:rPr>
              <a:t>,</a:t>
            </a:r>
            <a:r>
              <a:rPr sz="800" spc="70" dirty="0">
                <a:cs typeface="Palatino Linotype"/>
              </a:rPr>
              <a:t>CE</a:t>
            </a:r>
            <a:r>
              <a:rPr sz="800" spc="-5" dirty="0">
                <a:cs typeface="Palatino Linotype"/>
              </a:rPr>
              <a:t>R</a:t>
            </a:r>
            <a:r>
              <a:rPr sz="800" spc="114" dirty="0">
                <a:cs typeface="Palatino Linotype"/>
              </a:rPr>
              <a:t>T</a:t>
            </a:r>
            <a:r>
              <a:rPr sz="800" spc="20" dirty="0">
                <a:cs typeface="Microsoft Sans Serif"/>
              </a:rPr>
              <a:t>[</a:t>
            </a:r>
            <a:r>
              <a:rPr sz="800" i="1" spc="70" dirty="0">
                <a:cs typeface="Arial"/>
              </a:rPr>
              <a:t>B</a:t>
            </a:r>
            <a:r>
              <a:rPr sz="800" spc="20" dirty="0">
                <a:cs typeface="Microsoft Sans Serif"/>
              </a:rPr>
              <a:t>]</a:t>
            </a:r>
            <a:r>
              <a:rPr sz="800" i="1" spc="-5" dirty="0">
                <a:cs typeface="Sitka Text"/>
              </a:rPr>
              <a:t>,</a:t>
            </a:r>
            <a:r>
              <a:rPr sz="800" spc="-25" dirty="0">
                <a:cs typeface="Microsoft Sans Serif"/>
              </a:rPr>
              <a:t>Sig</a:t>
            </a:r>
            <a:r>
              <a:rPr sz="900" i="1" spc="30" baseline="-18518" dirty="0">
                <a:cs typeface="Arial"/>
              </a:rPr>
              <a:t>B</a:t>
            </a:r>
            <a:r>
              <a:rPr sz="900" i="1" spc="-135" baseline="-18518" dirty="0">
                <a:cs typeface="Arial"/>
              </a:rPr>
              <a:t> </a:t>
            </a:r>
            <a:r>
              <a:rPr sz="800" spc="60" dirty="0">
                <a:cs typeface="Microsoft Sans Serif"/>
              </a:rPr>
              <a:t>(</a:t>
            </a:r>
            <a:r>
              <a:rPr sz="800" i="1" spc="30" dirty="0">
                <a:cs typeface="Arial"/>
              </a:rPr>
              <a:t>A</a:t>
            </a:r>
            <a:r>
              <a:rPr sz="800" spc="-40" dirty="0">
                <a:cs typeface="Lucida Sans Unicode"/>
              </a:rPr>
              <a:t>∥</a:t>
            </a:r>
            <a:r>
              <a:rPr sz="800" i="1" spc="70" dirty="0">
                <a:cs typeface="Arial"/>
              </a:rPr>
              <a:t>B</a:t>
            </a:r>
            <a:r>
              <a:rPr sz="800" spc="-40" dirty="0">
                <a:cs typeface="Lucida Sans Unicode"/>
              </a:rPr>
              <a:t>∥</a:t>
            </a:r>
            <a:r>
              <a:rPr sz="800" i="1" spc="-35" dirty="0">
                <a:cs typeface="Arial"/>
              </a:rPr>
              <a:t>R</a:t>
            </a:r>
            <a:r>
              <a:rPr sz="900" i="1" spc="104" baseline="-13888" dirty="0">
                <a:cs typeface="Arial"/>
              </a:rPr>
              <a:t>A</a:t>
            </a:r>
            <a:r>
              <a:rPr sz="800" spc="-40" dirty="0">
                <a:cs typeface="Lucida Sans Unicode"/>
              </a:rPr>
              <a:t>∥</a:t>
            </a:r>
            <a:r>
              <a:rPr sz="800" i="1" spc="-35" dirty="0">
                <a:cs typeface="Arial"/>
              </a:rPr>
              <a:t>R</a:t>
            </a:r>
            <a:r>
              <a:rPr sz="900" i="1" spc="30" baseline="-13888" dirty="0">
                <a:cs typeface="Arial"/>
              </a:rPr>
              <a:t>B</a:t>
            </a:r>
            <a:r>
              <a:rPr sz="900" i="1" spc="-135" baseline="-13888" dirty="0">
                <a:cs typeface="Arial"/>
              </a:rPr>
              <a:t> </a:t>
            </a:r>
            <a:r>
              <a:rPr sz="800" spc="60" dirty="0">
                <a:cs typeface="Microsoft Sans Serif"/>
              </a:rPr>
              <a:t>)</a:t>
            </a:r>
            <a:endParaRPr sz="800">
              <a:cs typeface="Microsoft Sans Serif"/>
            </a:endParaRPr>
          </a:p>
        </p:txBody>
      </p:sp>
      <p:grpSp>
        <p:nvGrpSpPr>
          <p:cNvPr id="9" name="object 9"/>
          <p:cNvGrpSpPr/>
          <p:nvPr/>
        </p:nvGrpSpPr>
        <p:grpSpPr>
          <a:xfrm>
            <a:off x="1891842" y="1757549"/>
            <a:ext cx="1645285" cy="66040"/>
            <a:chOff x="1891842" y="1757549"/>
            <a:chExt cx="1645285" cy="66040"/>
          </a:xfrm>
        </p:grpSpPr>
        <p:sp>
          <p:nvSpPr>
            <p:cNvPr id="10" name="object 10"/>
            <p:cNvSpPr/>
            <p:nvPr/>
          </p:nvSpPr>
          <p:spPr>
            <a:xfrm>
              <a:off x="1896903" y="1790445"/>
              <a:ext cx="1640205" cy="0"/>
            </a:xfrm>
            <a:custGeom>
              <a:avLst/>
              <a:gdLst/>
              <a:ahLst/>
              <a:cxnLst/>
              <a:rect l="l" t="t" r="r" b="b"/>
              <a:pathLst>
                <a:path w="1640204">
                  <a:moveTo>
                    <a:pt x="0" y="0"/>
                  </a:moveTo>
                  <a:lnTo>
                    <a:pt x="1639946" y="0"/>
                  </a:lnTo>
                </a:path>
              </a:pathLst>
            </a:custGeom>
            <a:ln w="5060">
              <a:solidFill>
                <a:srgbClr val="000000"/>
              </a:solidFill>
            </a:ln>
          </p:spPr>
          <p:txBody>
            <a:bodyPr wrap="square" lIns="0" tIns="0" rIns="0" bIns="0" rtlCol="0"/>
            <a:lstStyle/>
            <a:p>
              <a:endParaRPr/>
            </a:p>
          </p:txBody>
        </p:sp>
        <p:sp>
          <p:nvSpPr>
            <p:cNvPr id="11" name="object 11"/>
            <p:cNvSpPr/>
            <p:nvPr/>
          </p:nvSpPr>
          <p:spPr>
            <a:xfrm>
              <a:off x="1894373" y="1760079"/>
              <a:ext cx="26670" cy="60960"/>
            </a:xfrm>
            <a:custGeom>
              <a:avLst/>
              <a:gdLst/>
              <a:ahLst/>
              <a:cxnLst/>
              <a:rect l="l" t="t" r="r" b="b"/>
              <a:pathLst>
                <a:path w="26669" h="60960">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pic>
        <p:nvPicPr>
          <p:cNvPr id="12" name="object 12"/>
          <p:cNvPicPr/>
          <p:nvPr/>
        </p:nvPicPr>
        <p:blipFill>
          <a:blip r:embed="rId3" cstate="print"/>
          <a:stretch>
            <a:fillRect/>
          </a:stretch>
        </p:blipFill>
        <p:spPr>
          <a:xfrm>
            <a:off x="3843020" y="1535338"/>
            <a:ext cx="402714" cy="720004"/>
          </a:xfrm>
          <a:prstGeom prst="rect">
            <a:avLst/>
          </a:prstGeom>
        </p:spPr>
      </p:pic>
      <p:sp>
        <p:nvSpPr>
          <p:cNvPr id="13" name="object 13"/>
          <p:cNvSpPr txBox="1"/>
          <p:nvPr/>
        </p:nvSpPr>
        <p:spPr>
          <a:xfrm>
            <a:off x="890917" y="1917444"/>
            <a:ext cx="885190" cy="180819"/>
          </a:xfrm>
          <a:prstGeom prst="rect">
            <a:avLst/>
          </a:prstGeom>
        </p:spPr>
        <p:txBody>
          <a:bodyPr vert="horz" wrap="square" lIns="0" tIns="11430" rIns="0" bIns="0" rtlCol="0">
            <a:spAutoFit/>
          </a:bodyPr>
          <a:lstStyle/>
          <a:p>
            <a:pPr marL="38100">
              <a:lnSpc>
                <a:spcPct val="100000"/>
              </a:lnSpc>
              <a:spcBef>
                <a:spcPts val="90"/>
              </a:spcBef>
            </a:pPr>
            <a:r>
              <a:rPr sz="1100" i="1" spc="-100" dirty="0">
                <a:cs typeface="Arial"/>
              </a:rPr>
              <a:t>C</a:t>
            </a:r>
            <a:r>
              <a:rPr sz="1100" i="1" spc="50" dirty="0">
                <a:cs typeface="Arial"/>
              </a:rPr>
              <a:t> </a:t>
            </a:r>
            <a:r>
              <a:rPr sz="1100" spc="-434" dirty="0">
                <a:cs typeface="Cambria"/>
              </a:rPr>
              <a:t>←</a:t>
            </a:r>
            <a:r>
              <a:rPr sz="900" spc="-30" baseline="50925" dirty="0">
                <a:cs typeface="Microsoft Sans Serif"/>
              </a:rPr>
              <a:t>$</a:t>
            </a:r>
            <a:r>
              <a:rPr sz="900" baseline="50925" dirty="0">
                <a:cs typeface="Microsoft Sans Serif"/>
              </a:rPr>
              <a:t>   </a:t>
            </a:r>
            <a:r>
              <a:rPr sz="900" spc="89" baseline="50925" dirty="0">
                <a:cs typeface="Microsoft Sans Serif"/>
              </a:rPr>
              <a:t> </a:t>
            </a:r>
            <a:r>
              <a:rPr sz="1100" spc="-15" dirty="0">
                <a:cs typeface="Tahoma"/>
              </a:rPr>
              <a:t>En</a:t>
            </a:r>
            <a:r>
              <a:rPr sz="1100" spc="-20" dirty="0">
                <a:cs typeface="Tahoma"/>
              </a:rPr>
              <a:t>c</a:t>
            </a:r>
            <a:r>
              <a:rPr sz="1200" i="1" spc="44" baseline="-13888" dirty="0">
                <a:cs typeface="Arial"/>
              </a:rPr>
              <a:t>B</a:t>
            </a:r>
            <a:r>
              <a:rPr sz="1200" i="1" spc="-202" baseline="-13888" dirty="0">
                <a:cs typeface="Arial"/>
              </a:rPr>
              <a:t> </a:t>
            </a:r>
            <a:r>
              <a:rPr sz="1100" spc="-5" dirty="0">
                <a:cs typeface="Tahoma"/>
              </a:rPr>
              <a:t>(</a:t>
            </a:r>
            <a:r>
              <a:rPr sz="1100" i="1" spc="-30" dirty="0">
                <a:cs typeface="Arial"/>
              </a:rPr>
              <a:t>L</a:t>
            </a:r>
            <a:r>
              <a:rPr sz="1100" dirty="0">
                <a:cs typeface="Tahoma"/>
              </a:rPr>
              <a:t>)</a:t>
            </a:r>
            <a:endParaRPr sz="1100">
              <a:cs typeface="Tahoma"/>
            </a:endParaRPr>
          </a:p>
        </p:txBody>
      </p:sp>
      <p:sp>
        <p:nvSpPr>
          <p:cNvPr id="14" name="object 14"/>
          <p:cNvSpPr txBox="1"/>
          <p:nvPr/>
        </p:nvSpPr>
        <p:spPr>
          <a:xfrm>
            <a:off x="2016505" y="1849614"/>
            <a:ext cx="1395730" cy="135293"/>
          </a:xfrm>
          <a:prstGeom prst="rect">
            <a:avLst/>
          </a:prstGeom>
        </p:spPr>
        <p:txBody>
          <a:bodyPr vert="horz" wrap="square" lIns="0" tIns="12065" rIns="0" bIns="0" rtlCol="0">
            <a:spAutoFit/>
          </a:bodyPr>
          <a:lstStyle/>
          <a:p>
            <a:pPr marL="38100">
              <a:lnSpc>
                <a:spcPct val="100000"/>
              </a:lnSpc>
              <a:spcBef>
                <a:spcPts val="95"/>
              </a:spcBef>
            </a:pPr>
            <a:r>
              <a:rPr sz="800" i="1" spc="40" dirty="0">
                <a:cs typeface="Arial"/>
              </a:rPr>
              <a:t>C</a:t>
            </a:r>
            <a:r>
              <a:rPr sz="800" i="1" spc="-5" dirty="0">
                <a:cs typeface="Sitka Text"/>
              </a:rPr>
              <a:t>,</a:t>
            </a:r>
            <a:r>
              <a:rPr sz="800" spc="55" dirty="0">
                <a:cs typeface="Microsoft Sans Serif"/>
              </a:rPr>
              <a:t>M</a:t>
            </a:r>
            <a:r>
              <a:rPr sz="800" spc="20" dirty="0">
                <a:cs typeface="Microsoft Sans Serif"/>
              </a:rPr>
              <a:t>A</a:t>
            </a:r>
            <a:r>
              <a:rPr sz="800" spc="-40" dirty="0">
                <a:cs typeface="Microsoft Sans Serif"/>
              </a:rPr>
              <a:t>C</a:t>
            </a:r>
            <a:r>
              <a:rPr sz="900" i="1" spc="75" baseline="-13888" dirty="0">
                <a:cs typeface="Arial"/>
              </a:rPr>
              <a:t>M</a:t>
            </a:r>
            <a:r>
              <a:rPr sz="900" i="1" spc="-120" baseline="-13888" dirty="0">
                <a:cs typeface="Arial"/>
              </a:rPr>
              <a:t> </a:t>
            </a:r>
            <a:r>
              <a:rPr sz="800" spc="60" dirty="0">
                <a:cs typeface="Microsoft Sans Serif"/>
              </a:rPr>
              <a:t>(</a:t>
            </a:r>
            <a:r>
              <a:rPr sz="800" spc="-25" dirty="0">
                <a:cs typeface="Microsoft Sans Serif"/>
              </a:rPr>
              <a:t>0</a:t>
            </a:r>
            <a:r>
              <a:rPr sz="800" spc="-40" dirty="0">
                <a:cs typeface="Lucida Sans Unicode"/>
              </a:rPr>
              <a:t>∥</a:t>
            </a:r>
            <a:r>
              <a:rPr sz="800" i="1" spc="30" dirty="0">
                <a:cs typeface="Arial"/>
              </a:rPr>
              <a:t>A</a:t>
            </a:r>
            <a:r>
              <a:rPr sz="800" spc="-40" dirty="0">
                <a:cs typeface="Lucida Sans Unicode"/>
              </a:rPr>
              <a:t>∥</a:t>
            </a:r>
            <a:r>
              <a:rPr sz="800" i="1" spc="70" dirty="0">
                <a:cs typeface="Arial"/>
              </a:rPr>
              <a:t>B</a:t>
            </a:r>
            <a:r>
              <a:rPr sz="800" spc="-40" dirty="0">
                <a:cs typeface="Lucida Sans Unicode"/>
              </a:rPr>
              <a:t>∥</a:t>
            </a:r>
            <a:r>
              <a:rPr sz="800" i="1" spc="-35" dirty="0">
                <a:cs typeface="Arial"/>
              </a:rPr>
              <a:t>R</a:t>
            </a:r>
            <a:r>
              <a:rPr sz="900" i="1" spc="104" baseline="-13888" dirty="0">
                <a:cs typeface="Arial"/>
              </a:rPr>
              <a:t>A</a:t>
            </a:r>
            <a:r>
              <a:rPr sz="800" spc="-40" dirty="0">
                <a:cs typeface="Lucida Sans Unicode"/>
              </a:rPr>
              <a:t>∥</a:t>
            </a:r>
            <a:r>
              <a:rPr sz="800" i="1" spc="-35" dirty="0">
                <a:cs typeface="Arial"/>
              </a:rPr>
              <a:t>R</a:t>
            </a:r>
            <a:r>
              <a:rPr sz="900" i="1" spc="30" baseline="-13888" dirty="0">
                <a:cs typeface="Arial"/>
              </a:rPr>
              <a:t>B</a:t>
            </a:r>
            <a:r>
              <a:rPr sz="900" i="1" spc="-135" baseline="-13888" dirty="0">
                <a:cs typeface="Arial"/>
              </a:rPr>
              <a:t> </a:t>
            </a:r>
            <a:r>
              <a:rPr sz="800" spc="-40" dirty="0">
                <a:cs typeface="Lucida Sans Unicode"/>
              </a:rPr>
              <a:t>∥</a:t>
            </a:r>
            <a:r>
              <a:rPr sz="800" i="1" spc="-40" dirty="0">
                <a:cs typeface="Arial"/>
              </a:rPr>
              <a:t>C</a:t>
            </a:r>
            <a:r>
              <a:rPr sz="800" i="1" spc="-145" dirty="0">
                <a:cs typeface="Arial"/>
              </a:rPr>
              <a:t> </a:t>
            </a:r>
            <a:r>
              <a:rPr sz="800" spc="60" dirty="0">
                <a:cs typeface="Microsoft Sans Serif"/>
              </a:rPr>
              <a:t>)</a:t>
            </a:r>
            <a:endParaRPr sz="800">
              <a:cs typeface="Microsoft Sans Serif"/>
            </a:endParaRPr>
          </a:p>
        </p:txBody>
      </p:sp>
      <p:grpSp>
        <p:nvGrpSpPr>
          <p:cNvPr id="15" name="object 15"/>
          <p:cNvGrpSpPr/>
          <p:nvPr/>
        </p:nvGrpSpPr>
        <p:grpSpPr>
          <a:xfrm>
            <a:off x="1891842" y="2002888"/>
            <a:ext cx="1645285" cy="66040"/>
            <a:chOff x="1891842" y="2002888"/>
            <a:chExt cx="1645285" cy="66040"/>
          </a:xfrm>
        </p:grpSpPr>
        <p:sp>
          <p:nvSpPr>
            <p:cNvPr id="16" name="object 16"/>
            <p:cNvSpPr/>
            <p:nvPr/>
          </p:nvSpPr>
          <p:spPr>
            <a:xfrm>
              <a:off x="1891842" y="2035784"/>
              <a:ext cx="1640205" cy="0"/>
            </a:xfrm>
            <a:custGeom>
              <a:avLst/>
              <a:gdLst/>
              <a:ahLst/>
              <a:cxnLst/>
              <a:rect l="l" t="t" r="r" b="b"/>
              <a:pathLst>
                <a:path w="1640204">
                  <a:moveTo>
                    <a:pt x="0" y="0"/>
                  </a:moveTo>
                  <a:lnTo>
                    <a:pt x="1639946" y="0"/>
                  </a:lnTo>
                </a:path>
              </a:pathLst>
            </a:custGeom>
            <a:ln w="5060">
              <a:solidFill>
                <a:srgbClr val="000000"/>
              </a:solidFill>
            </a:ln>
          </p:spPr>
          <p:txBody>
            <a:bodyPr wrap="square" lIns="0" tIns="0" rIns="0" bIns="0" rtlCol="0"/>
            <a:lstStyle/>
            <a:p>
              <a:endParaRPr/>
            </a:p>
          </p:txBody>
        </p:sp>
        <p:sp>
          <p:nvSpPr>
            <p:cNvPr id="17" name="object 17"/>
            <p:cNvSpPr/>
            <p:nvPr/>
          </p:nvSpPr>
          <p:spPr>
            <a:xfrm>
              <a:off x="3508002" y="2005418"/>
              <a:ext cx="26670" cy="60960"/>
            </a:xfrm>
            <a:custGeom>
              <a:avLst/>
              <a:gdLst/>
              <a:ahLst/>
              <a:cxnLst/>
              <a:rect l="l" t="t" r="r" b="b"/>
              <a:pathLst>
                <a:path w="26670" h="60960">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grpSp>
        <p:nvGrpSpPr>
          <p:cNvPr id="18" name="object 18"/>
          <p:cNvGrpSpPr/>
          <p:nvPr/>
        </p:nvGrpSpPr>
        <p:grpSpPr>
          <a:xfrm>
            <a:off x="1891842" y="2248239"/>
            <a:ext cx="1645285" cy="66040"/>
            <a:chOff x="1891842" y="2248239"/>
            <a:chExt cx="1645285" cy="66040"/>
          </a:xfrm>
        </p:grpSpPr>
        <p:sp>
          <p:nvSpPr>
            <p:cNvPr id="19" name="object 19"/>
            <p:cNvSpPr/>
            <p:nvPr/>
          </p:nvSpPr>
          <p:spPr>
            <a:xfrm>
              <a:off x="1896903" y="2281136"/>
              <a:ext cx="1640205" cy="0"/>
            </a:xfrm>
            <a:custGeom>
              <a:avLst/>
              <a:gdLst/>
              <a:ahLst/>
              <a:cxnLst/>
              <a:rect l="l" t="t" r="r" b="b"/>
              <a:pathLst>
                <a:path w="1640204">
                  <a:moveTo>
                    <a:pt x="0" y="0"/>
                  </a:moveTo>
                  <a:lnTo>
                    <a:pt x="1639946" y="0"/>
                  </a:lnTo>
                </a:path>
              </a:pathLst>
            </a:custGeom>
            <a:ln w="5060">
              <a:solidFill>
                <a:srgbClr val="000000"/>
              </a:solidFill>
            </a:ln>
          </p:spPr>
          <p:txBody>
            <a:bodyPr wrap="square" lIns="0" tIns="0" rIns="0" bIns="0" rtlCol="0"/>
            <a:lstStyle/>
            <a:p>
              <a:endParaRPr/>
            </a:p>
          </p:txBody>
        </p:sp>
        <p:sp>
          <p:nvSpPr>
            <p:cNvPr id="20" name="object 20"/>
            <p:cNvSpPr/>
            <p:nvPr/>
          </p:nvSpPr>
          <p:spPr>
            <a:xfrm>
              <a:off x="1894373" y="2250769"/>
              <a:ext cx="26670" cy="60960"/>
            </a:xfrm>
            <a:custGeom>
              <a:avLst/>
              <a:gdLst/>
              <a:ahLst/>
              <a:cxnLst/>
              <a:rect l="l" t="t" r="r" b="b"/>
              <a:pathLst>
                <a:path w="26669" h="60960">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21" name="object 21"/>
          <p:cNvSpPr txBox="1"/>
          <p:nvPr/>
        </p:nvSpPr>
        <p:spPr>
          <a:xfrm>
            <a:off x="74155" y="2094952"/>
            <a:ext cx="3388360" cy="763671"/>
          </a:xfrm>
          <a:prstGeom prst="rect">
            <a:avLst/>
          </a:prstGeom>
        </p:spPr>
        <p:txBody>
          <a:bodyPr vert="horz" wrap="square" lIns="0" tIns="12065" rIns="0" bIns="0" rtlCol="0">
            <a:spAutoFit/>
          </a:bodyPr>
          <a:lstStyle/>
          <a:p>
            <a:pPr marL="2101215">
              <a:lnSpc>
                <a:spcPct val="100000"/>
              </a:lnSpc>
              <a:spcBef>
                <a:spcPts val="95"/>
              </a:spcBef>
            </a:pPr>
            <a:r>
              <a:rPr sz="800" spc="55" dirty="0">
                <a:cs typeface="Microsoft Sans Serif"/>
              </a:rPr>
              <a:t>M</a:t>
            </a:r>
            <a:r>
              <a:rPr sz="800" spc="20" dirty="0">
                <a:cs typeface="Microsoft Sans Serif"/>
              </a:rPr>
              <a:t>A</a:t>
            </a:r>
            <a:r>
              <a:rPr sz="800" spc="-40" dirty="0">
                <a:cs typeface="Microsoft Sans Serif"/>
              </a:rPr>
              <a:t>C</a:t>
            </a:r>
            <a:r>
              <a:rPr sz="900" i="1" spc="75" baseline="-13888" dirty="0">
                <a:cs typeface="Arial"/>
              </a:rPr>
              <a:t>M</a:t>
            </a:r>
            <a:r>
              <a:rPr sz="900" i="1" spc="-120" baseline="-13888" dirty="0">
                <a:cs typeface="Arial"/>
              </a:rPr>
              <a:t> </a:t>
            </a:r>
            <a:r>
              <a:rPr sz="800" spc="60" dirty="0">
                <a:cs typeface="Microsoft Sans Serif"/>
              </a:rPr>
              <a:t>(</a:t>
            </a:r>
            <a:r>
              <a:rPr sz="800" spc="-25" dirty="0">
                <a:cs typeface="Microsoft Sans Serif"/>
              </a:rPr>
              <a:t>1</a:t>
            </a:r>
            <a:r>
              <a:rPr sz="800" spc="-40" dirty="0">
                <a:cs typeface="Lucida Sans Unicode"/>
              </a:rPr>
              <a:t>∥</a:t>
            </a:r>
            <a:r>
              <a:rPr sz="800" i="1" spc="30" dirty="0">
                <a:cs typeface="Arial"/>
              </a:rPr>
              <a:t>A</a:t>
            </a:r>
            <a:r>
              <a:rPr sz="800" spc="-40" dirty="0">
                <a:cs typeface="Lucida Sans Unicode"/>
              </a:rPr>
              <a:t>∥</a:t>
            </a:r>
            <a:r>
              <a:rPr sz="800" i="1" spc="70" dirty="0">
                <a:cs typeface="Arial"/>
              </a:rPr>
              <a:t>B</a:t>
            </a:r>
            <a:r>
              <a:rPr sz="800" spc="-40" dirty="0">
                <a:cs typeface="Lucida Sans Unicode"/>
              </a:rPr>
              <a:t>∥</a:t>
            </a:r>
            <a:r>
              <a:rPr sz="800" i="1" spc="-35" dirty="0">
                <a:cs typeface="Arial"/>
              </a:rPr>
              <a:t>R</a:t>
            </a:r>
            <a:r>
              <a:rPr sz="900" i="1" spc="104" baseline="-13888" dirty="0">
                <a:cs typeface="Arial"/>
              </a:rPr>
              <a:t>A</a:t>
            </a:r>
            <a:r>
              <a:rPr sz="800" spc="-40" dirty="0">
                <a:cs typeface="Lucida Sans Unicode"/>
              </a:rPr>
              <a:t>∥</a:t>
            </a:r>
            <a:r>
              <a:rPr sz="800" i="1" spc="-35" dirty="0">
                <a:cs typeface="Arial"/>
              </a:rPr>
              <a:t>R</a:t>
            </a:r>
            <a:r>
              <a:rPr sz="900" i="1" spc="30" baseline="-13888" dirty="0">
                <a:cs typeface="Arial"/>
              </a:rPr>
              <a:t>B</a:t>
            </a:r>
            <a:r>
              <a:rPr sz="900" i="1" spc="-135" baseline="-13888" dirty="0">
                <a:cs typeface="Arial"/>
              </a:rPr>
              <a:t> </a:t>
            </a:r>
            <a:r>
              <a:rPr sz="800" spc="60" dirty="0">
                <a:cs typeface="Microsoft Sans Serif"/>
              </a:rPr>
              <a:t>)</a:t>
            </a:r>
            <a:endParaRPr sz="800" dirty="0">
              <a:cs typeface="Microsoft Sans Serif"/>
            </a:endParaRPr>
          </a:p>
          <a:p>
            <a:pPr>
              <a:lnSpc>
                <a:spcPct val="100000"/>
              </a:lnSpc>
              <a:spcBef>
                <a:spcPts val="50"/>
              </a:spcBef>
            </a:pPr>
            <a:endParaRPr sz="1800" dirty="0">
              <a:cs typeface="Microsoft Sans Serif"/>
            </a:endParaRPr>
          </a:p>
          <a:p>
            <a:pPr marL="63500">
              <a:lnSpc>
                <a:spcPct val="100000"/>
              </a:lnSpc>
            </a:pPr>
            <a:r>
              <a:rPr sz="1100" spc="-55" dirty="0">
                <a:cs typeface="Tahoma"/>
              </a:rPr>
              <a:t>Session</a:t>
            </a:r>
            <a:r>
              <a:rPr sz="1100" spc="15" dirty="0">
                <a:cs typeface="Tahoma"/>
              </a:rPr>
              <a:t> </a:t>
            </a:r>
            <a:r>
              <a:rPr sz="1100" spc="-65" dirty="0">
                <a:cs typeface="Tahoma"/>
              </a:rPr>
              <a:t>key</a:t>
            </a:r>
            <a:r>
              <a:rPr sz="1100" spc="20" dirty="0">
                <a:cs typeface="Tahoma"/>
              </a:rPr>
              <a:t> </a:t>
            </a:r>
            <a:r>
              <a:rPr sz="1100" spc="-35" dirty="0">
                <a:cs typeface="Tahoma"/>
              </a:rPr>
              <a:t>is</a:t>
            </a:r>
            <a:r>
              <a:rPr sz="1100" spc="20" dirty="0">
                <a:cs typeface="Tahoma"/>
              </a:rPr>
              <a:t> </a:t>
            </a:r>
            <a:r>
              <a:rPr sz="1100" i="1" spc="20" dirty="0">
                <a:cs typeface="Arial"/>
              </a:rPr>
              <a:t>K</a:t>
            </a:r>
            <a:r>
              <a:rPr sz="1100" i="1" spc="130" dirty="0">
                <a:cs typeface="Arial"/>
              </a:rPr>
              <a:t> </a:t>
            </a:r>
            <a:r>
              <a:rPr sz="1100" spc="45" dirty="0">
                <a:cs typeface="Tahoma"/>
              </a:rPr>
              <a:t>=</a:t>
            </a:r>
            <a:r>
              <a:rPr sz="1100" spc="-45" dirty="0">
                <a:cs typeface="Tahoma"/>
              </a:rPr>
              <a:t> </a:t>
            </a:r>
            <a:r>
              <a:rPr sz="1100" b="1" spc="10" dirty="0">
                <a:cs typeface="Arial"/>
              </a:rPr>
              <a:t>H</a:t>
            </a:r>
            <a:r>
              <a:rPr sz="1200" spc="15" baseline="-10416" dirty="0">
                <a:cs typeface="Microsoft Sans Serif"/>
              </a:rPr>
              <a:t>1</a:t>
            </a:r>
            <a:r>
              <a:rPr sz="1100" spc="10" dirty="0">
                <a:cs typeface="Tahoma"/>
              </a:rPr>
              <a:t>(</a:t>
            </a:r>
            <a:r>
              <a:rPr sz="1100" i="1" spc="10" dirty="0">
                <a:cs typeface="Arial"/>
              </a:rPr>
              <a:t>A</a:t>
            </a:r>
            <a:r>
              <a:rPr sz="1100" spc="10" dirty="0">
                <a:cs typeface="Cambria"/>
              </a:rPr>
              <a:t>∥</a:t>
            </a:r>
            <a:r>
              <a:rPr sz="1100" i="1" spc="10" dirty="0">
                <a:cs typeface="Arial"/>
              </a:rPr>
              <a:t>B</a:t>
            </a:r>
            <a:r>
              <a:rPr sz="1100" spc="10" dirty="0">
                <a:cs typeface="Cambria"/>
              </a:rPr>
              <a:t>∥</a:t>
            </a:r>
            <a:r>
              <a:rPr sz="1100" i="1" spc="10" dirty="0">
                <a:cs typeface="Arial"/>
              </a:rPr>
              <a:t>R</a:t>
            </a:r>
            <a:r>
              <a:rPr sz="1200" i="1" spc="15" baseline="-13888" dirty="0">
                <a:cs typeface="Arial"/>
              </a:rPr>
              <a:t>A</a:t>
            </a:r>
            <a:r>
              <a:rPr sz="1100" spc="10" dirty="0">
                <a:cs typeface="Cambria"/>
              </a:rPr>
              <a:t>∥</a:t>
            </a:r>
            <a:r>
              <a:rPr sz="1100" i="1" spc="10" dirty="0">
                <a:cs typeface="Arial"/>
              </a:rPr>
              <a:t>R</a:t>
            </a:r>
            <a:r>
              <a:rPr sz="1200" i="1" spc="15" baseline="-13888" dirty="0">
                <a:cs typeface="Arial"/>
              </a:rPr>
              <a:t>B</a:t>
            </a:r>
            <a:r>
              <a:rPr sz="1200" i="1" spc="-202" baseline="-13888" dirty="0">
                <a:cs typeface="Arial"/>
              </a:rPr>
              <a:t> </a:t>
            </a:r>
            <a:r>
              <a:rPr sz="1100" dirty="0">
                <a:cs typeface="Cambria"/>
              </a:rPr>
              <a:t>∥</a:t>
            </a:r>
            <a:r>
              <a:rPr sz="1100" i="1" dirty="0">
                <a:cs typeface="Arial"/>
              </a:rPr>
              <a:t>L</a:t>
            </a:r>
            <a:r>
              <a:rPr sz="1100" dirty="0">
                <a:cs typeface="Tahoma"/>
              </a:rPr>
              <a:t>)</a:t>
            </a:r>
            <a:r>
              <a:rPr sz="1100" spc="15" dirty="0">
                <a:cs typeface="Tahoma"/>
              </a:rPr>
              <a:t> </a:t>
            </a:r>
            <a:r>
              <a:rPr sz="1100" spc="-55" dirty="0">
                <a:cs typeface="Tahoma"/>
              </a:rPr>
              <a:t>and</a:t>
            </a:r>
            <a:r>
              <a:rPr sz="1100" spc="20" dirty="0">
                <a:cs typeface="Tahoma"/>
              </a:rPr>
              <a:t> </a:t>
            </a:r>
            <a:r>
              <a:rPr sz="1100" spc="60" dirty="0">
                <a:cs typeface="Tahoma"/>
              </a:rPr>
              <a:t>MAC</a:t>
            </a:r>
            <a:r>
              <a:rPr sz="1100" spc="15" dirty="0">
                <a:cs typeface="Tahoma"/>
              </a:rPr>
              <a:t> </a:t>
            </a:r>
            <a:r>
              <a:rPr sz="1100" spc="-65" dirty="0">
                <a:cs typeface="Tahoma"/>
              </a:rPr>
              <a:t>key</a:t>
            </a:r>
            <a:r>
              <a:rPr sz="1100" spc="20" dirty="0">
                <a:cs typeface="Tahoma"/>
              </a:rPr>
              <a:t> </a:t>
            </a:r>
            <a:r>
              <a:rPr sz="1100" spc="-40" dirty="0">
                <a:cs typeface="Tahoma"/>
              </a:rPr>
              <a:t>is</a:t>
            </a:r>
            <a:endParaRPr sz="1100" dirty="0">
              <a:cs typeface="Tahoma"/>
            </a:endParaRPr>
          </a:p>
          <a:p>
            <a:pPr marL="62865">
              <a:lnSpc>
                <a:spcPct val="100000"/>
              </a:lnSpc>
              <a:spcBef>
                <a:spcPts val="35"/>
              </a:spcBef>
            </a:pPr>
            <a:r>
              <a:rPr sz="1100" i="1" spc="35" dirty="0">
                <a:cs typeface="Arial"/>
              </a:rPr>
              <a:t>M</a:t>
            </a:r>
            <a:r>
              <a:rPr sz="1100" i="1" spc="75" dirty="0">
                <a:cs typeface="Arial"/>
              </a:rPr>
              <a:t> </a:t>
            </a:r>
            <a:r>
              <a:rPr sz="1100" spc="45" dirty="0">
                <a:cs typeface="Tahoma"/>
              </a:rPr>
              <a:t>=</a:t>
            </a:r>
            <a:r>
              <a:rPr sz="1100" spc="-45" dirty="0">
                <a:cs typeface="Tahoma"/>
              </a:rPr>
              <a:t> </a:t>
            </a:r>
            <a:r>
              <a:rPr sz="1100" b="1" spc="70" dirty="0">
                <a:cs typeface="Arial"/>
              </a:rPr>
              <a:t>H</a:t>
            </a:r>
            <a:r>
              <a:rPr sz="1200" spc="37" baseline="-10416" dirty="0">
                <a:cs typeface="Microsoft Sans Serif"/>
              </a:rPr>
              <a:t>2</a:t>
            </a:r>
            <a:r>
              <a:rPr sz="1100" spc="-5" dirty="0">
                <a:cs typeface="Tahoma"/>
              </a:rPr>
              <a:t>(</a:t>
            </a:r>
            <a:r>
              <a:rPr sz="1100" i="1" spc="-15" dirty="0">
                <a:cs typeface="Arial"/>
              </a:rPr>
              <a:t>A</a:t>
            </a:r>
            <a:r>
              <a:rPr sz="1100" spc="30" dirty="0">
                <a:cs typeface="Cambria"/>
              </a:rPr>
              <a:t>∥</a:t>
            </a:r>
            <a:r>
              <a:rPr sz="1100" i="1" spc="50" dirty="0">
                <a:cs typeface="Arial"/>
              </a:rPr>
              <a:t>B</a:t>
            </a:r>
            <a:r>
              <a:rPr sz="1100" spc="30" dirty="0">
                <a:cs typeface="Cambria"/>
              </a:rPr>
              <a:t>∥</a:t>
            </a:r>
            <a:r>
              <a:rPr sz="1100" i="1" spc="-95" dirty="0">
                <a:cs typeface="Arial"/>
              </a:rPr>
              <a:t>R</a:t>
            </a:r>
            <a:r>
              <a:rPr sz="1200" i="1" spc="120" baseline="-13888" dirty="0">
                <a:cs typeface="Arial"/>
              </a:rPr>
              <a:t>A</a:t>
            </a:r>
            <a:r>
              <a:rPr sz="1100" spc="30" dirty="0">
                <a:cs typeface="Cambria"/>
              </a:rPr>
              <a:t>∥</a:t>
            </a:r>
            <a:r>
              <a:rPr sz="1100" i="1" spc="-95" dirty="0">
                <a:cs typeface="Arial"/>
              </a:rPr>
              <a:t>R</a:t>
            </a:r>
            <a:r>
              <a:rPr sz="1200" i="1" spc="44" baseline="-13888" dirty="0">
                <a:cs typeface="Arial"/>
              </a:rPr>
              <a:t>B</a:t>
            </a:r>
            <a:r>
              <a:rPr sz="1200" i="1" spc="-202" baseline="-13888" dirty="0">
                <a:cs typeface="Arial"/>
              </a:rPr>
              <a:t> </a:t>
            </a:r>
            <a:r>
              <a:rPr sz="1100" spc="30" dirty="0">
                <a:cs typeface="Cambria"/>
              </a:rPr>
              <a:t>∥</a:t>
            </a:r>
            <a:r>
              <a:rPr sz="1100" i="1" spc="-30" dirty="0">
                <a:cs typeface="Arial"/>
              </a:rPr>
              <a:t>L</a:t>
            </a:r>
            <a:r>
              <a:rPr sz="1100" spc="-5" dirty="0">
                <a:cs typeface="Tahoma"/>
              </a:rPr>
              <a:t>)</a:t>
            </a:r>
            <a:r>
              <a:rPr sz="1100" spc="-30" dirty="0">
                <a:cs typeface="Tahoma"/>
              </a:rPr>
              <a:t>.</a:t>
            </a:r>
            <a:endParaRPr sz="1100" dirty="0">
              <a:cs typeface="Tahoma"/>
            </a:endParaRPr>
          </a:p>
        </p:txBody>
      </p:sp>
      <p:sp>
        <p:nvSpPr>
          <p:cNvPr id="23" name="object 23"/>
          <p:cNvSpPr txBox="1">
            <a:spLocks noGrp="1"/>
          </p:cNvSpPr>
          <p:nvPr>
            <p:ph type="sldNum" sz="quarter" idx="7"/>
          </p:nvPr>
        </p:nvSpPr>
        <p:spPr>
          <a:xfrm>
            <a:off x="4324614" y="3321949"/>
            <a:ext cx="290829" cy="116699"/>
          </a:xfrm>
          <a:prstGeom prst="rect">
            <a:avLst/>
          </a:prstGeom>
        </p:spPr>
        <p:txBody>
          <a:bodyPr vert="horz" wrap="square" lIns="0" tIns="24130" rIns="0" bIns="0" rtlCol="0">
            <a:spAutoFit/>
          </a:bodyPr>
          <a:lstStyle/>
          <a:p>
            <a:pPr marL="38100">
              <a:lnSpc>
                <a:spcPct val="100000"/>
              </a:lnSpc>
              <a:spcBef>
                <a:spcPts val="190"/>
              </a:spcBef>
            </a:pPr>
            <a:r>
              <a:rPr spc="15" dirty="0">
                <a:latin typeface="+mn-lt"/>
              </a:rPr>
              <a:t>34/38</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2141" y="58150"/>
            <a:ext cx="1944370" cy="232756"/>
          </a:xfrm>
          <a:prstGeom prst="rect">
            <a:avLst/>
          </a:prstGeom>
        </p:spPr>
        <p:txBody>
          <a:bodyPr vert="horz" wrap="square" lIns="0" tIns="17145" rIns="0" bIns="0" rtlCol="0">
            <a:spAutoFit/>
          </a:bodyPr>
          <a:lstStyle/>
          <a:p>
            <a:pPr marL="12700">
              <a:lnSpc>
                <a:spcPct val="100000"/>
              </a:lnSpc>
              <a:spcBef>
                <a:spcPts val="135"/>
              </a:spcBef>
            </a:pPr>
            <a:r>
              <a:rPr spc="40" dirty="0">
                <a:latin typeface="+mn-lt"/>
              </a:rPr>
              <a:t>KE2</a:t>
            </a:r>
            <a:r>
              <a:rPr spc="25" dirty="0">
                <a:latin typeface="+mn-lt"/>
              </a:rPr>
              <a:t> </a:t>
            </a:r>
            <a:r>
              <a:rPr spc="-40" dirty="0">
                <a:latin typeface="+mn-lt"/>
              </a:rPr>
              <a:t>is</a:t>
            </a:r>
            <a:r>
              <a:rPr spc="30" dirty="0">
                <a:latin typeface="+mn-lt"/>
              </a:rPr>
              <a:t> </a:t>
            </a:r>
            <a:r>
              <a:rPr spc="-30" dirty="0">
                <a:latin typeface="+mn-lt"/>
              </a:rPr>
              <a:t>not</a:t>
            </a:r>
            <a:r>
              <a:rPr spc="25" dirty="0">
                <a:latin typeface="+mn-lt"/>
              </a:rPr>
              <a:t> </a:t>
            </a:r>
            <a:r>
              <a:rPr spc="-70" dirty="0">
                <a:latin typeface="+mn-lt"/>
              </a:rPr>
              <a:t>forward</a:t>
            </a:r>
            <a:r>
              <a:rPr spc="25" dirty="0">
                <a:latin typeface="+mn-lt"/>
              </a:rPr>
              <a:t> </a:t>
            </a:r>
            <a:r>
              <a:rPr spc="-75" dirty="0">
                <a:latin typeface="+mn-lt"/>
              </a:rPr>
              <a:t>secure</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763409" y="575626"/>
            <a:ext cx="207458" cy="360002"/>
          </a:xfrm>
          <a:prstGeom prst="rect">
            <a:avLst/>
          </a:prstGeom>
        </p:spPr>
      </p:pic>
      <p:grpSp>
        <p:nvGrpSpPr>
          <p:cNvPr id="5" name="object 5"/>
          <p:cNvGrpSpPr/>
          <p:nvPr/>
        </p:nvGrpSpPr>
        <p:grpSpPr>
          <a:xfrm>
            <a:off x="1425740" y="689835"/>
            <a:ext cx="1645285" cy="66040"/>
            <a:chOff x="1425740" y="689835"/>
            <a:chExt cx="1645285" cy="66040"/>
          </a:xfrm>
        </p:grpSpPr>
        <p:sp>
          <p:nvSpPr>
            <p:cNvPr id="6" name="object 6"/>
            <p:cNvSpPr/>
            <p:nvPr/>
          </p:nvSpPr>
          <p:spPr>
            <a:xfrm>
              <a:off x="1425740" y="722731"/>
              <a:ext cx="1640205" cy="0"/>
            </a:xfrm>
            <a:custGeom>
              <a:avLst/>
              <a:gdLst/>
              <a:ahLst/>
              <a:cxnLst/>
              <a:rect l="l" t="t" r="r" b="b"/>
              <a:pathLst>
                <a:path w="1640205">
                  <a:moveTo>
                    <a:pt x="0" y="0"/>
                  </a:moveTo>
                  <a:lnTo>
                    <a:pt x="1639946" y="0"/>
                  </a:lnTo>
                </a:path>
              </a:pathLst>
            </a:custGeom>
            <a:ln w="5060">
              <a:solidFill>
                <a:srgbClr val="000000"/>
              </a:solidFill>
            </a:ln>
          </p:spPr>
          <p:txBody>
            <a:bodyPr wrap="square" lIns="0" tIns="0" rIns="0" bIns="0" rtlCol="0"/>
            <a:lstStyle/>
            <a:p>
              <a:endParaRPr/>
            </a:p>
          </p:txBody>
        </p:sp>
        <p:sp>
          <p:nvSpPr>
            <p:cNvPr id="7" name="object 7"/>
            <p:cNvSpPr/>
            <p:nvPr/>
          </p:nvSpPr>
          <p:spPr>
            <a:xfrm>
              <a:off x="3041899" y="692365"/>
              <a:ext cx="26670" cy="60960"/>
            </a:xfrm>
            <a:custGeom>
              <a:avLst/>
              <a:gdLst/>
              <a:ahLst/>
              <a:cxnLst/>
              <a:rect l="l" t="t" r="r" b="b"/>
              <a:pathLst>
                <a:path w="26669"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8" name="object 8"/>
          <p:cNvSpPr txBox="1"/>
          <p:nvPr/>
        </p:nvSpPr>
        <p:spPr>
          <a:xfrm>
            <a:off x="1397647" y="542174"/>
            <a:ext cx="1701164" cy="386715"/>
          </a:xfrm>
          <a:prstGeom prst="rect">
            <a:avLst/>
          </a:prstGeom>
        </p:spPr>
        <p:txBody>
          <a:bodyPr vert="horz" wrap="square" lIns="0" tIns="12065" rIns="0" bIns="0" rtlCol="0">
            <a:spAutoFit/>
          </a:bodyPr>
          <a:lstStyle/>
          <a:p>
            <a:pPr algn="ctr">
              <a:lnSpc>
                <a:spcPct val="100000"/>
              </a:lnSpc>
              <a:spcBef>
                <a:spcPts val="95"/>
              </a:spcBef>
            </a:pPr>
            <a:r>
              <a:rPr sz="800" i="1" dirty="0">
                <a:cs typeface="Arial"/>
              </a:rPr>
              <a:t>A</a:t>
            </a:r>
            <a:r>
              <a:rPr sz="800" i="1" dirty="0">
                <a:cs typeface="Sitka Text"/>
              </a:rPr>
              <a:t>,</a:t>
            </a:r>
            <a:r>
              <a:rPr sz="800" i="1" dirty="0">
                <a:cs typeface="Arial"/>
              </a:rPr>
              <a:t>R</a:t>
            </a:r>
            <a:r>
              <a:rPr sz="900" i="1" baseline="-13888" dirty="0">
                <a:cs typeface="Arial"/>
              </a:rPr>
              <a:t>A</a:t>
            </a:r>
            <a:endParaRPr sz="900" baseline="-13888">
              <a:cs typeface="Arial"/>
            </a:endParaRPr>
          </a:p>
          <a:p>
            <a:pPr algn="ctr">
              <a:lnSpc>
                <a:spcPct val="100000"/>
              </a:lnSpc>
              <a:spcBef>
                <a:spcPts val="930"/>
              </a:spcBef>
            </a:pPr>
            <a:r>
              <a:rPr sz="800" i="1" spc="70" dirty="0">
                <a:cs typeface="Arial"/>
              </a:rPr>
              <a:t>B</a:t>
            </a:r>
            <a:r>
              <a:rPr sz="800" i="1" spc="-5" dirty="0">
                <a:cs typeface="Sitka Text"/>
              </a:rPr>
              <a:t>,</a:t>
            </a:r>
            <a:r>
              <a:rPr sz="800" i="1" spc="-35" dirty="0">
                <a:cs typeface="Arial"/>
              </a:rPr>
              <a:t>R</a:t>
            </a:r>
            <a:r>
              <a:rPr sz="900" i="1" spc="150" baseline="-13888" dirty="0">
                <a:cs typeface="Arial"/>
              </a:rPr>
              <a:t>B</a:t>
            </a:r>
            <a:r>
              <a:rPr sz="800" i="1" spc="-5" dirty="0">
                <a:cs typeface="Sitka Text"/>
              </a:rPr>
              <a:t>,</a:t>
            </a:r>
            <a:r>
              <a:rPr sz="800" spc="70" dirty="0">
                <a:cs typeface="Palatino Linotype"/>
              </a:rPr>
              <a:t>CE</a:t>
            </a:r>
            <a:r>
              <a:rPr sz="800" spc="-5" dirty="0">
                <a:cs typeface="Palatino Linotype"/>
              </a:rPr>
              <a:t>R</a:t>
            </a:r>
            <a:r>
              <a:rPr sz="800" spc="114" dirty="0">
                <a:cs typeface="Palatino Linotype"/>
              </a:rPr>
              <a:t>T</a:t>
            </a:r>
            <a:r>
              <a:rPr sz="800" spc="20" dirty="0">
                <a:cs typeface="Microsoft Sans Serif"/>
              </a:rPr>
              <a:t>[</a:t>
            </a:r>
            <a:r>
              <a:rPr sz="800" i="1" spc="70" dirty="0">
                <a:cs typeface="Arial"/>
              </a:rPr>
              <a:t>B</a:t>
            </a:r>
            <a:r>
              <a:rPr sz="800" spc="20" dirty="0">
                <a:cs typeface="Microsoft Sans Serif"/>
              </a:rPr>
              <a:t>]</a:t>
            </a:r>
            <a:r>
              <a:rPr sz="800" i="1" spc="-5" dirty="0">
                <a:cs typeface="Sitka Text"/>
              </a:rPr>
              <a:t>,</a:t>
            </a:r>
            <a:r>
              <a:rPr sz="800" spc="-25" dirty="0">
                <a:cs typeface="Microsoft Sans Serif"/>
              </a:rPr>
              <a:t>Sig</a:t>
            </a:r>
            <a:r>
              <a:rPr sz="900" i="1" spc="30" baseline="-18518" dirty="0">
                <a:cs typeface="Arial"/>
              </a:rPr>
              <a:t>B</a:t>
            </a:r>
            <a:r>
              <a:rPr sz="900" i="1" spc="-135" baseline="-18518" dirty="0">
                <a:cs typeface="Arial"/>
              </a:rPr>
              <a:t> </a:t>
            </a:r>
            <a:r>
              <a:rPr sz="800" spc="60" dirty="0">
                <a:cs typeface="Microsoft Sans Serif"/>
              </a:rPr>
              <a:t>(</a:t>
            </a:r>
            <a:r>
              <a:rPr sz="800" i="1" spc="30" dirty="0">
                <a:cs typeface="Arial"/>
              </a:rPr>
              <a:t>A</a:t>
            </a:r>
            <a:r>
              <a:rPr sz="800" spc="-40" dirty="0">
                <a:cs typeface="Lucida Sans Unicode"/>
              </a:rPr>
              <a:t>∥</a:t>
            </a:r>
            <a:r>
              <a:rPr sz="800" i="1" spc="70" dirty="0">
                <a:cs typeface="Arial"/>
              </a:rPr>
              <a:t>B</a:t>
            </a:r>
            <a:r>
              <a:rPr sz="800" spc="-40" dirty="0">
                <a:cs typeface="Lucida Sans Unicode"/>
              </a:rPr>
              <a:t>∥</a:t>
            </a:r>
            <a:r>
              <a:rPr sz="800" i="1" spc="-35" dirty="0">
                <a:cs typeface="Arial"/>
              </a:rPr>
              <a:t>R</a:t>
            </a:r>
            <a:r>
              <a:rPr sz="900" i="1" spc="104" baseline="-13888" dirty="0">
                <a:cs typeface="Arial"/>
              </a:rPr>
              <a:t>A</a:t>
            </a:r>
            <a:r>
              <a:rPr sz="800" spc="-40" dirty="0">
                <a:cs typeface="Lucida Sans Unicode"/>
              </a:rPr>
              <a:t>∥</a:t>
            </a:r>
            <a:r>
              <a:rPr sz="800" i="1" spc="-35" dirty="0">
                <a:cs typeface="Arial"/>
              </a:rPr>
              <a:t>R</a:t>
            </a:r>
            <a:r>
              <a:rPr sz="900" i="1" spc="30" baseline="-13888" dirty="0">
                <a:cs typeface="Arial"/>
              </a:rPr>
              <a:t>B</a:t>
            </a:r>
            <a:r>
              <a:rPr sz="900" i="1" spc="-135" baseline="-13888" dirty="0">
                <a:cs typeface="Arial"/>
              </a:rPr>
              <a:t> </a:t>
            </a:r>
            <a:r>
              <a:rPr sz="800" spc="60" dirty="0">
                <a:cs typeface="Microsoft Sans Serif"/>
              </a:rPr>
              <a:t>)</a:t>
            </a:r>
            <a:endParaRPr sz="800">
              <a:cs typeface="Microsoft Sans Serif"/>
            </a:endParaRPr>
          </a:p>
        </p:txBody>
      </p:sp>
      <p:pic>
        <p:nvPicPr>
          <p:cNvPr id="9" name="object 9"/>
          <p:cNvPicPr/>
          <p:nvPr/>
        </p:nvPicPr>
        <p:blipFill>
          <a:blip r:embed="rId3" cstate="print"/>
          <a:stretch>
            <a:fillRect/>
          </a:stretch>
        </p:blipFill>
        <p:spPr>
          <a:xfrm>
            <a:off x="3584409" y="575626"/>
            <a:ext cx="201357" cy="360002"/>
          </a:xfrm>
          <a:prstGeom prst="rect">
            <a:avLst/>
          </a:prstGeom>
        </p:spPr>
      </p:pic>
      <p:grpSp>
        <p:nvGrpSpPr>
          <p:cNvPr id="10" name="object 10"/>
          <p:cNvGrpSpPr/>
          <p:nvPr/>
        </p:nvGrpSpPr>
        <p:grpSpPr>
          <a:xfrm>
            <a:off x="1425740" y="935884"/>
            <a:ext cx="1645285" cy="66040"/>
            <a:chOff x="1425740" y="935884"/>
            <a:chExt cx="1645285" cy="66040"/>
          </a:xfrm>
        </p:grpSpPr>
        <p:sp>
          <p:nvSpPr>
            <p:cNvPr id="11" name="object 11"/>
            <p:cNvSpPr/>
            <p:nvPr/>
          </p:nvSpPr>
          <p:spPr>
            <a:xfrm>
              <a:off x="1430801" y="968781"/>
              <a:ext cx="1640205" cy="0"/>
            </a:xfrm>
            <a:custGeom>
              <a:avLst/>
              <a:gdLst/>
              <a:ahLst/>
              <a:cxnLst/>
              <a:rect l="l" t="t" r="r" b="b"/>
              <a:pathLst>
                <a:path w="1640205">
                  <a:moveTo>
                    <a:pt x="0" y="0"/>
                  </a:moveTo>
                  <a:lnTo>
                    <a:pt x="1639946" y="0"/>
                  </a:lnTo>
                </a:path>
              </a:pathLst>
            </a:custGeom>
            <a:ln w="5060">
              <a:solidFill>
                <a:srgbClr val="000000"/>
              </a:solidFill>
            </a:ln>
          </p:spPr>
          <p:txBody>
            <a:bodyPr wrap="square" lIns="0" tIns="0" rIns="0" bIns="0" rtlCol="0"/>
            <a:lstStyle/>
            <a:p>
              <a:endParaRPr/>
            </a:p>
          </p:txBody>
        </p:sp>
        <p:sp>
          <p:nvSpPr>
            <p:cNvPr id="12" name="object 12"/>
            <p:cNvSpPr/>
            <p:nvPr/>
          </p:nvSpPr>
          <p:spPr>
            <a:xfrm>
              <a:off x="1428270" y="938415"/>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3" name="object 13"/>
          <p:cNvSpPr txBox="1"/>
          <p:nvPr/>
        </p:nvSpPr>
        <p:spPr>
          <a:xfrm>
            <a:off x="424815" y="1095780"/>
            <a:ext cx="885190" cy="180819"/>
          </a:xfrm>
          <a:prstGeom prst="rect">
            <a:avLst/>
          </a:prstGeom>
        </p:spPr>
        <p:txBody>
          <a:bodyPr vert="horz" wrap="square" lIns="0" tIns="11430" rIns="0" bIns="0" rtlCol="0">
            <a:spAutoFit/>
          </a:bodyPr>
          <a:lstStyle/>
          <a:p>
            <a:pPr marL="38100">
              <a:lnSpc>
                <a:spcPct val="100000"/>
              </a:lnSpc>
              <a:spcBef>
                <a:spcPts val="90"/>
              </a:spcBef>
            </a:pPr>
            <a:r>
              <a:rPr sz="1100" i="1" spc="-100" dirty="0">
                <a:cs typeface="Arial"/>
              </a:rPr>
              <a:t>C</a:t>
            </a:r>
            <a:r>
              <a:rPr sz="1100" i="1" spc="50" dirty="0">
                <a:cs typeface="Arial"/>
              </a:rPr>
              <a:t> </a:t>
            </a:r>
            <a:r>
              <a:rPr sz="1100" spc="-434" dirty="0">
                <a:cs typeface="Cambria"/>
              </a:rPr>
              <a:t>←</a:t>
            </a:r>
            <a:r>
              <a:rPr sz="900" spc="-30" baseline="50925" dirty="0">
                <a:cs typeface="Microsoft Sans Serif"/>
              </a:rPr>
              <a:t>$</a:t>
            </a:r>
            <a:r>
              <a:rPr sz="900" baseline="50925" dirty="0">
                <a:cs typeface="Microsoft Sans Serif"/>
              </a:rPr>
              <a:t>   </a:t>
            </a:r>
            <a:r>
              <a:rPr sz="900" spc="89" baseline="50925" dirty="0">
                <a:cs typeface="Microsoft Sans Serif"/>
              </a:rPr>
              <a:t> </a:t>
            </a:r>
            <a:r>
              <a:rPr sz="1100" spc="-15" dirty="0">
                <a:cs typeface="Tahoma"/>
              </a:rPr>
              <a:t>En</a:t>
            </a:r>
            <a:r>
              <a:rPr sz="1100" spc="-20" dirty="0">
                <a:cs typeface="Tahoma"/>
              </a:rPr>
              <a:t>c</a:t>
            </a:r>
            <a:r>
              <a:rPr sz="1200" i="1" spc="44" baseline="-13888" dirty="0">
                <a:cs typeface="Arial"/>
              </a:rPr>
              <a:t>B</a:t>
            </a:r>
            <a:r>
              <a:rPr sz="1200" i="1" spc="-202" baseline="-13888" dirty="0">
                <a:cs typeface="Arial"/>
              </a:rPr>
              <a:t> </a:t>
            </a:r>
            <a:r>
              <a:rPr sz="1100" spc="-5" dirty="0">
                <a:cs typeface="Tahoma"/>
              </a:rPr>
              <a:t>(</a:t>
            </a:r>
            <a:r>
              <a:rPr sz="1100" i="1" spc="-30" dirty="0">
                <a:cs typeface="Arial"/>
              </a:rPr>
              <a:t>L</a:t>
            </a:r>
            <a:r>
              <a:rPr sz="1100" dirty="0">
                <a:cs typeface="Tahoma"/>
              </a:rPr>
              <a:t>)</a:t>
            </a:r>
            <a:endParaRPr sz="1100">
              <a:cs typeface="Tahoma"/>
            </a:endParaRPr>
          </a:p>
        </p:txBody>
      </p:sp>
      <p:sp>
        <p:nvSpPr>
          <p:cNvPr id="14" name="object 14"/>
          <p:cNvSpPr txBox="1"/>
          <p:nvPr/>
        </p:nvSpPr>
        <p:spPr>
          <a:xfrm>
            <a:off x="1550403" y="1027949"/>
            <a:ext cx="1395730" cy="135293"/>
          </a:xfrm>
          <a:prstGeom prst="rect">
            <a:avLst/>
          </a:prstGeom>
        </p:spPr>
        <p:txBody>
          <a:bodyPr vert="horz" wrap="square" lIns="0" tIns="12065" rIns="0" bIns="0" rtlCol="0">
            <a:spAutoFit/>
          </a:bodyPr>
          <a:lstStyle/>
          <a:p>
            <a:pPr marL="38100">
              <a:lnSpc>
                <a:spcPct val="100000"/>
              </a:lnSpc>
              <a:spcBef>
                <a:spcPts val="95"/>
              </a:spcBef>
            </a:pPr>
            <a:r>
              <a:rPr sz="800" i="1" spc="40" dirty="0">
                <a:cs typeface="Arial"/>
              </a:rPr>
              <a:t>C</a:t>
            </a:r>
            <a:r>
              <a:rPr sz="800" i="1" spc="-5" dirty="0">
                <a:cs typeface="Sitka Text"/>
              </a:rPr>
              <a:t>,</a:t>
            </a:r>
            <a:r>
              <a:rPr sz="800" spc="55" dirty="0">
                <a:cs typeface="Microsoft Sans Serif"/>
              </a:rPr>
              <a:t>M</a:t>
            </a:r>
            <a:r>
              <a:rPr sz="800" spc="20" dirty="0">
                <a:cs typeface="Microsoft Sans Serif"/>
              </a:rPr>
              <a:t>A</a:t>
            </a:r>
            <a:r>
              <a:rPr sz="800" spc="-45" dirty="0">
                <a:cs typeface="Microsoft Sans Serif"/>
              </a:rPr>
              <a:t>C</a:t>
            </a:r>
            <a:r>
              <a:rPr sz="900" i="1" spc="75" baseline="-13888" dirty="0">
                <a:cs typeface="Arial"/>
              </a:rPr>
              <a:t>M</a:t>
            </a:r>
            <a:r>
              <a:rPr sz="900" i="1" spc="-120" baseline="-13888" dirty="0">
                <a:cs typeface="Arial"/>
              </a:rPr>
              <a:t> </a:t>
            </a:r>
            <a:r>
              <a:rPr sz="800" spc="60" dirty="0">
                <a:cs typeface="Microsoft Sans Serif"/>
              </a:rPr>
              <a:t>(</a:t>
            </a:r>
            <a:r>
              <a:rPr sz="800" spc="-25" dirty="0">
                <a:cs typeface="Microsoft Sans Serif"/>
              </a:rPr>
              <a:t>0</a:t>
            </a:r>
            <a:r>
              <a:rPr sz="800" spc="-40" dirty="0">
                <a:cs typeface="Lucida Sans Unicode"/>
              </a:rPr>
              <a:t>∥</a:t>
            </a:r>
            <a:r>
              <a:rPr sz="800" i="1" spc="30" dirty="0">
                <a:cs typeface="Arial"/>
              </a:rPr>
              <a:t>A</a:t>
            </a:r>
            <a:r>
              <a:rPr sz="800" spc="-40" dirty="0">
                <a:cs typeface="Lucida Sans Unicode"/>
              </a:rPr>
              <a:t>∥</a:t>
            </a:r>
            <a:r>
              <a:rPr sz="800" i="1" spc="70" dirty="0">
                <a:cs typeface="Arial"/>
              </a:rPr>
              <a:t>B</a:t>
            </a:r>
            <a:r>
              <a:rPr sz="800" spc="-40" dirty="0">
                <a:cs typeface="Lucida Sans Unicode"/>
              </a:rPr>
              <a:t>∥</a:t>
            </a:r>
            <a:r>
              <a:rPr sz="800" i="1" spc="-35" dirty="0">
                <a:cs typeface="Arial"/>
              </a:rPr>
              <a:t>R</a:t>
            </a:r>
            <a:r>
              <a:rPr sz="900" i="1" spc="104" baseline="-13888" dirty="0">
                <a:cs typeface="Arial"/>
              </a:rPr>
              <a:t>A</a:t>
            </a:r>
            <a:r>
              <a:rPr sz="800" spc="-40" dirty="0">
                <a:cs typeface="Lucida Sans Unicode"/>
              </a:rPr>
              <a:t>∥</a:t>
            </a:r>
            <a:r>
              <a:rPr sz="800" i="1" spc="-35" dirty="0">
                <a:cs typeface="Arial"/>
              </a:rPr>
              <a:t>R</a:t>
            </a:r>
            <a:r>
              <a:rPr sz="900" i="1" spc="30" baseline="-13888" dirty="0">
                <a:cs typeface="Arial"/>
              </a:rPr>
              <a:t>B</a:t>
            </a:r>
            <a:r>
              <a:rPr sz="900" i="1" spc="-135" baseline="-13888" dirty="0">
                <a:cs typeface="Arial"/>
              </a:rPr>
              <a:t> </a:t>
            </a:r>
            <a:r>
              <a:rPr sz="800" spc="-40" dirty="0">
                <a:cs typeface="Lucida Sans Unicode"/>
              </a:rPr>
              <a:t>∥</a:t>
            </a:r>
            <a:r>
              <a:rPr sz="800" i="1" spc="-40" dirty="0">
                <a:cs typeface="Arial"/>
              </a:rPr>
              <a:t>C</a:t>
            </a:r>
            <a:r>
              <a:rPr sz="800" i="1" spc="-145" dirty="0">
                <a:cs typeface="Arial"/>
              </a:rPr>
              <a:t> </a:t>
            </a:r>
            <a:r>
              <a:rPr sz="800" spc="60" dirty="0">
                <a:cs typeface="Microsoft Sans Serif"/>
              </a:rPr>
              <a:t>)</a:t>
            </a:r>
            <a:endParaRPr sz="800">
              <a:cs typeface="Microsoft Sans Serif"/>
            </a:endParaRPr>
          </a:p>
        </p:txBody>
      </p:sp>
      <p:grpSp>
        <p:nvGrpSpPr>
          <p:cNvPr id="15" name="object 15"/>
          <p:cNvGrpSpPr/>
          <p:nvPr/>
        </p:nvGrpSpPr>
        <p:grpSpPr>
          <a:xfrm>
            <a:off x="1425740" y="1181236"/>
            <a:ext cx="1645285" cy="66040"/>
            <a:chOff x="1425740" y="1181236"/>
            <a:chExt cx="1645285" cy="66040"/>
          </a:xfrm>
        </p:grpSpPr>
        <p:sp>
          <p:nvSpPr>
            <p:cNvPr id="16" name="object 16"/>
            <p:cNvSpPr/>
            <p:nvPr/>
          </p:nvSpPr>
          <p:spPr>
            <a:xfrm>
              <a:off x="1425740" y="1214132"/>
              <a:ext cx="1640205" cy="0"/>
            </a:xfrm>
            <a:custGeom>
              <a:avLst/>
              <a:gdLst/>
              <a:ahLst/>
              <a:cxnLst/>
              <a:rect l="l" t="t" r="r" b="b"/>
              <a:pathLst>
                <a:path w="1640205">
                  <a:moveTo>
                    <a:pt x="0" y="0"/>
                  </a:moveTo>
                  <a:lnTo>
                    <a:pt x="1639946" y="0"/>
                  </a:lnTo>
                </a:path>
              </a:pathLst>
            </a:custGeom>
            <a:ln w="5060">
              <a:solidFill>
                <a:srgbClr val="000000"/>
              </a:solidFill>
            </a:ln>
          </p:spPr>
          <p:txBody>
            <a:bodyPr wrap="square" lIns="0" tIns="0" rIns="0" bIns="0" rtlCol="0"/>
            <a:lstStyle/>
            <a:p>
              <a:endParaRPr/>
            </a:p>
          </p:txBody>
        </p:sp>
        <p:sp>
          <p:nvSpPr>
            <p:cNvPr id="17" name="object 17"/>
            <p:cNvSpPr/>
            <p:nvPr/>
          </p:nvSpPr>
          <p:spPr>
            <a:xfrm>
              <a:off x="3041899" y="1183766"/>
              <a:ext cx="26670" cy="60960"/>
            </a:xfrm>
            <a:custGeom>
              <a:avLst/>
              <a:gdLst/>
              <a:ahLst/>
              <a:cxnLst/>
              <a:rect l="l" t="t" r="r" b="b"/>
              <a:pathLst>
                <a:path w="26669"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18" name="object 18"/>
          <p:cNvSpPr txBox="1"/>
          <p:nvPr/>
        </p:nvSpPr>
        <p:spPr>
          <a:xfrm>
            <a:off x="1671332" y="1273300"/>
            <a:ext cx="1153795" cy="135293"/>
          </a:xfrm>
          <a:prstGeom prst="rect">
            <a:avLst/>
          </a:prstGeom>
        </p:spPr>
        <p:txBody>
          <a:bodyPr vert="horz" wrap="square" lIns="0" tIns="12065" rIns="0" bIns="0" rtlCol="0">
            <a:spAutoFit/>
          </a:bodyPr>
          <a:lstStyle/>
          <a:p>
            <a:pPr marL="38100">
              <a:lnSpc>
                <a:spcPct val="100000"/>
              </a:lnSpc>
              <a:spcBef>
                <a:spcPts val="95"/>
              </a:spcBef>
            </a:pPr>
            <a:r>
              <a:rPr sz="800" spc="55" dirty="0">
                <a:cs typeface="Microsoft Sans Serif"/>
              </a:rPr>
              <a:t>M</a:t>
            </a:r>
            <a:r>
              <a:rPr sz="800" spc="20" dirty="0">
                <a:cs typeface="Microsoft Sans Serif"/>
              </a:rPr>
              <a:t>A</a:t>
            </a:r>
            <a:r>
              <a:rPr sz="800" spc="-45" dirty="0">
                <a:cs typeface="Microsoft Sans Serif"/>
              </a:rPr>
              <a:t>C</a:t>
            </a:r>
            <a:r>
              <a:rPr sz="900" i="1" spc="75" baseline="-13888" dirty="0">
                <a:cs typeface="Arial"/>
              </a:rPr>
              <a:t>M</a:t>
            </a:r>
            <a:r>
              <a:rPr sz="900" i="1" spc="-120" baseline="-13888" dirty="0">
                <a:cs typeface="Arial"/>
              </a:rPr>
              <a:t> </a:t>
            </a:r>
            <a:r>
              <a:rPr sz="800" spc="60" dirty="0">
                <a:cs typeface="Microsoft Sans Serif"/>
              </a:rPr>
              <a:t>(</a:t>
            </a:r>
            <a:r>
              <a:rPr sz="800" spc="-25" dirty="0">
                <a:cs typeface="Microsoft Sans Serif"/>
              </a:rPr>
              <a:t>1</a:t>
            </a:r>
            <a:r>
              <a:rPr sz="800" spc="-40" dirty="0">
                <a:cs typeface="Lucida Sans Unicode"/>
              </a:rPr>
              <a:t>∥</a:t>
            </a:r>
            <a:r>
              <a:rPr sz="800" i="1" spc="30" dirty="0">
                <a:cs typeface="Arial"/>
              </a:rPr>
              <a:t>A</a:t>
            </a:r>
            <a:r>
              <a:rPr sz="800" spc="-40" dirty="0">
                <a:cs typeface="Lucida Sans Unicode"/>
              </a:rPr>
              <a:t>∥</a:t>
            </a:r>
            <a:r>
              <a:rPr sz="800" i="1" spc="70" dirty="0">
                <a:cs typeface="Arial"/>
              </a:rPr>
              <a:t>B</a:t>
            </a:r>
            <a:r>
              <a:rPr sz="800" spc="-40" dirty="0">
                <a:cs typeface="Lucida Sans Unicode"/>
              </a:rPr>
              <a:t>∥</a:t>
            </a:r>
            <a:r>
              <a:rPr sz="800" i="1" spc="-35" dirty="0">
                <a:cs typeface="Arial"/>
              </a:rPr>
              <a:t>R</a:t>
            </a:r>
            <a:r>
              <a:rPr sz="900" i="1" spc="104" baseline="-13888" dirty="0">
                <a:cs typeface="Arial"/>
              </a:rPr>
              <a:t>A</a:t>
            </a:r>
            <a:r>
              <a:rPr sz="800" spc="-40" dirty="0">
                <a:cs typeface="Lucida Sans Unicode"/>
              </a:rPr>
              <a:t>∥</a:t>
            </a:r>
            <a:r>
              <a:rPr sz="800" i="1" spc="-35" dirty="0">
                <a:cs typeface="Arial"/>
              </a:rPr>
              <a:t>R</a:t>
            </a:r>
            <a:r>
              <a:rPr sz="900" i="1" spc="30" baseline="-13888" dirty="0">
                <a:cs typeface="Arial"/>
              </a:rPr>
              <a:t>B</a:t>
            </a:r>
            <a:r>
              <a:rPr sz="900" i="1" spc="-135" baseline="-13888" dirty="0">
                <a:cs typeface="Arial"/>
              </a:rPr>
              <a:t> </a:t>
            </a:r>
            <a:r>
              <a:rPr sz="800" spc="60" dirty="0">
                <a:cs typeface="Microsoft Sans Serif"/>
              </a:rPr>
              <a:t>)</a:t>
            </a:r>
            <a:endParaRPr sz="800">
              <a:cs typeface="Microsoft Sans Serif"/>
            </a:endParaRPr>
          </a:p>
        </p:txBody>
      </p:sp>
      <p:grpSp>
        <p:nvGrpSpPr>
          <p:cNvPr id="19" name="object 19"/>
          <p:cNvGrpSpPr/>
          <p:nvPr/>
        </p:nvGrpSpPr>
        <p:grpSpPr>
          <a:xfrm>
            <a:off x="1425740" y="1426574"/>
            <a:ext cx="1645285" cy="66040"/>
            <a:chOff x="1425740" y="1426574"/>
            <a:chExt cx="1645285" cy="66040"/>
          </a:xfrm>
        </p:grpSpPr>
        <p:sp>
          <p:nvSpPr>
            <p:cNvPr id="20" name="object 20"/>
            <p:cNvSpPr/>
            <p:nvPr/>
          </p:nvSpPr>
          <p:spPr>
            <a:xfrm>
              <a:off x="1430801" y="1459471"/>
              <a:ext cx="1640205" cy="0"/>
            </a:xfrm>
            <a:custGeom>
              <a:avLst/>
              <a:gdLst/>
              <a:ahLst/>
              <a:cxnLst/>
              <a:rect l="l" t="t" r="r" b="b"/>
              <a:pathLst>
                <a:path w="1640205">
                  <a:moveTo>
                    <a:pt x="0" y="0"/>
                  </a:moveTo>
                  <a:lnTo>
                    <a:pt x="1639946" y="0"/>
                  </a:lnTo>
                </a:path>
              </a:pathLst>
            </a:custGeom>
            <a:ln w="5060">
              <a:solidFill>
                <a:srgbClr val="000000"/>
              </a:solidFill>
            </a:ln>
          </p:spPr>
          <p:txBody>
            <a:bodyPr wrap="square" lIns="0" tIns="0" rIns="0" bIns="0" rtlCol="0"/>
            <a:lstStyle/>
            <a:p>
              <a:endParaRPr/>
            </a:p>
          </p:txBody>
        </p:sp>
        <p:sp>
          <p:nvSpPr>
            <p:cNvPr id="21" name="object 21"/>
            <p:cNvSpPr/>
            <p:nvPr/>
          </p:nvSpPr>
          <p:spPr>
            <a:xfrm>
              <a:off x="1428270" y="1429105"/>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22" name="object 22"/>
          <p:cNvSpPr txBox="1"/>
          <p:nvPr/>
        </p:nvSpPr>
        <p:spPr>
          <a:xfrm>
            <a:off x="2143785" y="1513013"/>
            <a:ext cx="198755" cy="135293"/>
          </a:xfrm>
          <a:prstGeom prst="rect">
            <a:avLst/>
          </a:prstGeom>
        </p:spPr>
        <p:txBody>
          <a:bodyPr vert="horz" wrap="square" lIns="0" tIns="12065" rIns="0" bIns="0" rtlCol="0">
            <a:spAutoFit/>
          </a:bodyPr>
          <a:lstStyle/>
          <a:p>
            <a:pPr marL="38100">
              <a:lnSpc>
                <a:spcPct val="100000"/>
              </a:lnSpc>
              <a:spcBef>
                <a:spcPts val="95"/>
              </a:spcBef>
            </a:pPr>
            <a:r>
              <a:rPr sz="800" i="1" spc="-10" dirty="0">
                <a:cs typeface="Arial"/>
              </a:rPr>
              <a:t>C</a:t>
            </a:r>
            <a:r>
              <a:rPr sz="900" i="1" spc="-15" baseline="-13888" dirty="0">
                <a:cs typeface="Arial"/>
              </a:rPr>
              <a:t>B</a:t>
            </a:r>
            <a:endParaRPr sz="900" baseline="-13888">
              <a:cs typeface="Arial"/>
            </a:endParaRPr>
          </a:p>
        </p:txBody>
      </p:sp>
      <p:grpSp>
        <p:nvGrpSpPr>
          <p:cNvPr id="23" name="object 23"/>
          <p:cNvGrpSpPr/>
          <p:nvPr/>
        </p:nvGrpSpPr>
        <p:grpSpPr>
          <a:xfrm>
            <a:off x="1425740" y="1658845"/>
            <a:ext cx="1645285" cy="66040"/>
            <a:chOff x="1425740" y="1658845"/>
            <a:chExt cx="1645285" cy="66040"/>
          </a:xfrm>
        </p:grpSpPr>
        <p:sp>
          <p:nvSpPr>
            <p:cNvPr id="24" name="object 24"/>
            <p:cNvSpPr/>
            <p:nvPr/>
          </p:nvSpPr>
          <p:spPr>
            <a:xfrm>
              <a:off x="1430801" y="1691741"/>
              <a:ext cx="1640205" cy="0"/>
            </a:xfrm>
            <a:custGeom>
              <a:avLst/>
              <a:gdLst/>
              <a:ahLst/>
              <a:cxnLst/>
              <a:rect l="l" t="t" r="r" b="b"/>
              <a:pathLst>
                <a:path w="1640205">
                  <a:moveTo>
                    <a:pt x="0" y="0"/>
                  </a:moveTo>
                  <a:lnTo>
                    <a:pt x="1639946" y="0"/>
                  </a:lnTo>
                </a:path>
              </a:pathLst>
            </a:custGeom>
            <a:ln w="5060">
              <a:solidFill>
                <a:srgbClr val="000000"/>
              </a:solidFill>
            </a:ln>
          </p:spPr>
          <p:txBody>
            <a:bodyPr wrap="square" lIns="0" tIns="0" rIns="0" bIns="0" rtlCol="0"/>
            <a:lstStyle/>
            <a:p>
              <a:endParaRPr/>
            </a:p>
          </p:txBody>
        </p:sp>
        <p:sp>
          <p:nvSpPr>
            <p:cNvPr id="25" name="object 25"/>
            <p:cNvSpPr/>
            <p:nvPr/>
          </p:nvSpPr>
          <p:spPr>
            <a:xfrm>
              <a:off x="1428270" y="1661375"/>
              <a:ext cx="26670" cy="60960"/>
            </a:xfrm>
            <a:custGeom>
              <a:avLst/>
              <a:gdLst/>
              <a:ahLst/>
              <a:cxnLst/>
              <a:rect l="l" t="t" r="r" b="b"/>
              <a:pathLst>
                <a:path w="26669" h="60960">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26" name="object 26"/>
          <p:cNvSpPr txBox="1"/>
          <p:nvPr/>
        </p:nvSpPr>
        <p:spPr>
          <a:xfrm>
            <a:off x="3174288" y="1573401"/>
            <a:ext cx="1021715" cy="180819"/>
          </a:xfrm>
          <a:prstGeom prst="rect">
            <a:avLst/>
          </a:prstGeom>
        </p:spPr>
        <p:txBody>
          <a:bodyPr vert="horz" wrap="square" lIns="0" tIns="11430" rIns="0" bIns="0" rtlCol="0">
            <a:spAutoFit/>
          </a:bodyPr>
          <a:lstStyle/>
          <a:p>
            <a:pPr marL="50800">
              <a:lnSpc>
                <a:spcPct val="100000"/>
              </a:lnSpc>
              <a:spcBef>
                <a:spcPts val="90"/>
              </a:spcBef>
            </a:pPr>
            <a:r>
              <a:rPr sz="1100" i="1" spc="-105" dirty="0">
                <a:cs typeface="Arial"/>
              </a:rPr>
              <a:t>C</a:t>
            </a:r>
            <a:r>
              <a:rPr sz="1200" i="1" spc="44" baseline="-13888" dirty="0">
                <a:cs typeface="Arial"/>
              </a:rPr>
              <a:t>B</a:t>
            </a:r>
            <a:r>
              <a:rPr sz="1200" i="1" spc="165" baseline="-13888" dirty="0">
                <a:cs typeface="Arial"/>
              </a:rPr>
              <a:t> </a:t>
            </a:r>
            <a:r>
              <a:rPr sz="1100" spc="-434" dirty="0">
                <a:cs typeface="Cambria"/>
              </a:rPr>
              <a:t>←</a:t>
            </a:r>
            <a:r>
              <a:rPr sz="900" spc="-30" baseline="50925" dirty="0">
                <a:cs typeface="Microsoft Sans Serif"/>
              </a:rPr>
              <a:t>$</a:t>
            </a:r>
            <a:r>
              <a:rPr sz="900" baseline="50925" dirty="0">
                <a:cs typeface="Microsoft Sans Serif"/>
              </a:rPr>
              <a:t>   </a:t>
            </a:r>
            <a:r>
              <a:rPr sz="900" spc="89" baseline="50925" dirty="0">
                <a:cs typeface="Microsoft Sans Serif"/>
              </a:rPr>
              <a:t> </a:t>
            </a:r>
            <a:r>
              <a:rPr sz="1100" spc="-15" dirty="0">
                <a:cs typeface="Tahoma"/>
              </a:rPr>
              <a:t>En</a:t>
            </a:r>
            <a:r>
              <a:rPr sz="1100" spc="-20" dirty="0">
                <a:cs typeface="Tahoma"/>
              </a:rPr>
              <a:t>c</a:t>
            </a:r>
            <a:r>
              <a:rPr sz="1200" i="1" spc="75" baseline="-13888" dirty="0">
                <a:cs typeface="Arial"/>
              </a:rPr>
              <a:t>K</a:t>
            </a:r>
            <a:r>
              <a:rPr sz="1200" i="1" spc="-127" baseline="-13888" dirty="0">
                <a:cs typeface="Arial"/>
              </a:rPr>
              <a:t> </a:t>
            </a:r>
            <a:r>
              <a:rPr sz="1100" spc="-5" dirty="0">
                <a:cs typeface="Tahoma"/>
              </a:rPr>
              <a:t>(</a:t>
            </a:r>
            <a:r>
              <a:rPr sz="1100" i="1" spc="-10" dirty="0">
                <a:cs typeface="Arial"/>
              </a:rPr>
              <a:t>X</a:t>
            </a:r>
            <a:r>
              <a:rPr sz="1100" i="1" spc="-180" dirty="0">
                <a:cs typeface="Arial"/>
              </a:rPr>
              <a:t> </a:t>
            </a:r>
            <a:r>
              <a:rPr sz="1100" dirty="0">
                <a:cs typeface="Tahoma"/>
              </a:rPr>
              <a:t>)</a:t>
            </a:r>
            <a:endParaRPr sz="1100">
              <a:cs typeface="Tahoma"/>
            </a:endParaRPr>
          </a:p>
        </p:txBody>
      </p:sp>
      <p:sp>
        <p:nvSpPr>
          <p:cNvPr id="29" name="object 29"/>
          <p:cNvSpPr txBox="1">
            <a:spLocks noGrp="1"/>
          </p:cNvSpPr>
          <p:nvPr>
            <p:ph type="sldNum" sz="quarter" idx="7"/>
          </p:nvPr>
        </p:nvSpPr>
        <p:spPr>
          <a:xfrm>
            <a:off x="4324614" y="3321949"/>
            <a:ext cx="290829" cy="116699"/>
          </a:xfrm>
          <a:prstGeom prst="rect">
            <a:avLst/>
          </a:prstGeom>
        </p:spPr>
        <p:txBody>
          <a:bodyPr vert="horz" wrap="square" lIns="0" tIns="24130" rIns="0" bIns="0" rtlCol="0">
            <a:spAutoFit/>
          </a:bodyPr>
          <a:lstStyle/>
          <a:p>
            <a:pPr marL="38100">
              <a:lnSpc>
                <a:spcPct val="100000"/>
              </a:lnSpc>
              <a:spcBef>
                <a:spcPts val="190"/>
              </a:spcBef>
            </a:pPr>
            <a:r>
              <a:rPr spc="15" dirty="0">
                <a:latin typeface="+mn-lt"/>
              </a:rPr>
              <a:t>35/38</a:t>
            </a:r>
          </a:p>
        </p:txBody>
      </p:sp>
      <p:sp>
        <p:nvSpPr>
          <p:cNvPr id="27" name="object 27"/>
          <p:cNvSpPr txBox="1"/>
          <p:nvPr/>
        </p:nvSpPr>
        <p:spPr>
          <a:xfrm>
            <a:off x="99555" y="1897302"/>
            <a:ext cx="4064635" cy="1318260"/>
          </a:xfrm>
          <a:prstGeom prst="rect">
            <a:avLst/>
          </a:prstGeom>
        </p:spPr>
        <p:txBody>
          <a:bodyPr vert="horz" wrap="square" lIns="0" tIns="11430" rIns="0" bIns="0" rtlCol="0">
            <a:spAutoFit/>
          </a:bodyPr>
          <a:lstStyle/>
          <a:p>
            <a:pPr marL="38100">
              <a:lnSpc>
                <a:spcPct val="100000"/>
              </a:lnSpc>
              <a:spcBef>
                <a:spcPts val="90"/>
              </a:spcBef>
            </a:pPr>
            <a:r>
              <a:rPr sz="1100" spc="-20" dirty="0">
                <a:cs typeface="Tahoma"/>
              </a:rPr>
              <a:t>Apr.</a:t>
            </a:r>
            <a:r>
              <a:rPr sz="1100" spc="15" dirty="0">
                <a:cs typeface="Tahoma"/>
              </a:rPr>
              <a:t> </a:t>
            </a:r>
            <a:r>
              <a:rPr sz="1100" spc="-70" dirty="0">
                <a:cs typeface="Tahoma"/>
              </a:rPr>
              <a:t>17:</a:t>
            </a:r>
            <a:r>
              <a:rPr sz="1100" spc="140" dirty="0">
                <a:cs typeface="Tahoma"/>
              </a:rPr>
              <a:t> </a:t>
            </a:r>
            <a:r>
              <a:rPr sz="1100" spc="-50" dirty="0">
                <a:cs typeface="Tahoma"/>
              </a:rPr>
              <a:t>Adversary</a:t>
            </a:r>
            <a:r>
              <a:rPr sz="1100" spc="20" dirty="0">
                <a:cs typeface="Tahoma"/>
              </a:rPr>
              <a:t> </a:t>
            </a:r>
            <a:r>
              <a:rPr sz="1100" i="1" spc="-85" dirty="0">
                <a:cs typeface="Arial"/>
              </a:rPr>
              <a:t>E</a:t>
            </a:r>
            <a:r>
              <a:rPr sz="1100" i="1" spc="-25" dirty="0">
                <a:cs typeface="Arial"/>
              </a:rPr>
              <a:t> </a:t>
            </a:r>
            <a:r>
              <a:rPr sz="1100" spc="-60" dirty="0">
                <a:cs typeface="Tahoma"/>
              </a:rPr>
              <a:t>records</a:t>
            </a:r>
            <a:r>
              <a:rPr sz="1100" spc="15" dirty="0">
                <a:cs typeface="Tahoma"/>
              </a:rPr>
              <a:t> </a:t>
            </a:r>
            <a:r>
              <a:rPr sz="1100" spc="-55" dirty="0">
                <a:cs typeface="Tahoma"/>
              </a:rPr>
              <a:t>above</a:t>
            </a:r>
            <a:r>
              <a:rPr sz="1100" spc="15" dirty="0">
                <a:cs typeface="Tahoma"/>
              </a:rPr>
              <a:t> </a:t>
            </a:r>
            <a:r>
              <a:rPr sz="1100" spc="-50" dirty="0">
                <a:cs typeface="Tahoma"/>
              </a:rPr>
              <a:t>flows.</a:t>
            </a:r>
            <a:endParaRPr sz="1100">
              <a:cs typeface="Tahoma"/>
            </a:endParaRPr>
          </a:p>
          <a:p>
            <a:pPr marL="38100" marR="848994">
              <a:lnSpc>
                <a:spcPct val="102600"/>
              </a:lnSpc>
            </a:pPr>
            <a:r>
              <a:rPr sz="1100" spc="30" dirty="0">
                <a:cs typeface="Tahoma"/>
              </a:rPr>
              <a:t>M</a:t>
            </a:r>
            <a:r>
              <a:rPr sz="1100" spc="-15" dirty="0">
                <a:cs typeface="Tahoma"/>
              </a:rPr>
              <a:t>a</a:t>
            </a:r>
            <a:r>
              <a:rPr sz="1100" spc="-140" dirty="0">
                <a:cs typeface="Tahoma"/>
              </a:rPr>
              <a:t>y</a:t>
            </a:r>
            <a:r>
              <a:rPr sz="1100" spc="-30" dirty="0">
                <a:cs typeface="Tahoma"/>
              </a:rPr>
              <a:t>.</a:t>
            </a:r>
            <a:r>
              <a:rPr sz="1100" spc="15" dirty="0">
                <a:cs typeface="Tahoma"/>
              </a:rPr>
              <a:t> </a:t>
            </a:r>
            <a:r>
              <a:rPr sz="1100" spc="-70" dirty="0">
                <a:cs typeface="Tahoma"/>
              </a:rPr>
              <a:t>13:</a:t>
            </a:r>
            <a:r>
              <a:rPr sz="1100" spc="-90" dirty="0">
                <a:cs typeface="Tahoma"/>
              </a:rPr>
              <a:t> </a:t>
            </a:r>
            <a:r>
              <a:rPr sz="1100" i="1" spc="-85" dirty="0">
                <a:cs typeface="Arial"/>
              </a:rPr>
              <a:t>E</a:t>
            </a:r>
            <a:r>
              <a:rPr sz="1100" i="1" dirty="0">
                <a:cs typeface="Arial"/>
              </a:rPr>
              <a:t> </a:t>
            </a:r>
            <a:r>
              <a:rPr sz="1100" i="1" spc="-120" dirty="0">
                <a:cs typeface="Arial"/>
              </a:rPr>
              <a:t> </a:t>
            </a:r>
            <a:r>
              <a:rPr sz="1100" spc="-50" dirty="0">
                <a:cs typeface="Tahoma"/>
              </a:rPr>
              <a:t>com</a:t>
            </a:r>
            <a:r>
              <a:rPr sz="1100" spc="-75" dirty="0">
                <a:cs typeface="Tahoma"/>
              </a:rPr>
              <a:t>p</a:t>
            </a:r>
            <a:r>
              <a:rPr sz="1100" spc="-60" dirty="0">
                <a:cs typeface="Tahoma"/>
              </a:rPr>
              <a:t>romise</a:t>
            </a:r>
            <a:r>
              <a:rPr sz="1100" spc="-50" dirty="0">
                <a:cs typeface="Tahoma"/>
              </a:rPr>
              <a:t>s</a:t>
            </a:r>
            <a:r>
              <a:rPr sz="1100" spc="20" dirty="0">
                <a:cs typeface="Tahoma"/>
              </a:rPr>
              <a:t> </a:t>
            </a:r>
            <a:r>
              <a:rPr sz="1100" i="1" spc="50" dirty="0">
                <a:cs typeface="Arial"/>
              </a:rPr>
              <a:t>B</a:t>
            </a:r>
            <a:r>
              <a:rPr sz="1100" spc="-10" dirty="0">
                <a:cs typeface="Tahoma"/>
              </a:rPr>
              <a:t>’</a:t>
            </a:r>
            <a:r>
              <a:rPr sz="1100" spc="-5" dirty="0">
                <a:cs typeface="Tahoma"/>
              </a:rPr>
              <a:t>s</a:t>
            </a:r>
            <a:r>
              <a:rPr sz="1100" spc="15" dirty="0">
                <a:cs typeface="Tahoma"/>
              </a:rPr>
              <a:t> </a:t>
            </a:r>
            <a:r>
              <a:rPr sz="1100" spc="-55" dirty="0">
                <a:cs typeface="Tahoma"/>
              </a:rPr>
              <a:t>system</a:t>
            </a:r>
            <a:r>
              <a:rPr sz="1100" spc="20" dirty="0">
                <a:cs typeface="Tahoma"/>
              </a:rPr>
              <a:t> </a:t>
            </a:r>
            <a:r>
              <a:rPr sz="1100" spc="-55" dirty="0">
                <a:cs typeface="Tahoma"/>
              </a:rPr>
              <a:t>an</a:t>
            </a:r>
            <a:r>
              <a:rPr sz="1100" spc="-50" dirty="0">
                <a:cs typeface="Tahoma"/>
              </a:rPr>
              <a:t>d</a:t>
            </a:r>
            <a:r>
              <a:rPr sz="1100" spc="15" dirty="0">
                <a:cs typeface="Tahoma"/>
              </a:rPr>
              <a:t> </a:t>
            </a:r>
            <a:r>
              <a:rPr sz="1100" spc="-35" dirty="0">
                <a:cs typeface="Tahoma"/>
              </a:rPr>
              <a:t>obtains</a:t>
            </a:r>
            <a:r>
              <a:rPr sz="1100" spc="15" dirty="0">
                <a:cs typeface="Tahoma"/>
              </a:rPr>
              <a:t> </a:t>
            </a:r>
            <a:r>
              <a:rPr sz="1100" i="1" dirty="0">
                <a:cs typeface="Trebuchet MS"/>
              </a:rPr>
              <a:t>s</a:t>
            </a:r>
            <a:r>
              <a:rPr sz="1100" i="1" spc="65" dirty="0">
                <a:cs typeface="Trebuchet MS"/>
              </a:rPr>
              <a:t>k</a:t>
            </a:r>
            <a:r>
              <a:rPr sz="1100" spc="-105" dirty="0">
                <a:cs typeface="Tahoma"/>
              </a:rPr>
              <a:t>[</a:t>
            </a:r>
            <a:r>
              <a:rPr sz="1100" i="1" spc="50" dirty="0">
                <a:cs typeface="Arial"/>
              </a:rPr>
              <a:t>B</a:t>
            </a:r>
            <a:r>
              <a:rPr sz="1100" spc="-95" dirty="0">
                <a:cs typeface="Tahoma"/>
              </a:rPr>
              <a:t>]  </a:t>
            </a:r>
            <a:r>
              <a:rPr sz="1100" spc="30" dirty="0">
                <a:cs typeface="Tahoma"/>
              </a:rPr>
              <a:t>M</a:t>
            </a:r>
            <a:r>
              <a:rPr sz="1100" spc="-15" dirty="0">
                <a:cs typeface="Tahoma"/>
              </a:rPr>
              <a:t>a</a:t>
            </a:r>
            <a:r>
              <a:rPr sz="1100" spc="-140" dirty="0">
                <a:cs typeface="Tahoma"/>
              </a:rPr>
              <a:t>y</a:t>
            </a:r>
            <a:r>
              <a:rPr sz="1100" spc="-30" dirty="0">
                <a:cs typeface="Tahoma"/>
              </a:rPr>
              <a:t>.</a:t>
            </a:r>
            <a:r>
              <a:rPr sz="1100" spc="15" dirty="0">
                <a:cs typeface="Tahoma"/>
              </a:rPr>
              <a:t> </a:t>
            </a:r>
            <a:r>
              <a:rPr sz="1100" spc="-70" dirty="0">
                <a:cs typeface="Tahoma"/>
              </a:rPr>
              <a:t>17:</a:t>
            </a:r>
            <a:r>
              <a:rPr sz="1100" spc="-90" dirty="0">
                <a:cs typeface="Tahoma"/>
              </a:rPr>
              <a:t> </a:t>
            </a:r>
            <a:r>
              <a:rPr sz="1100" i="1" spc="-10" dirty="0">
                <a:cs typeface="Arial"/>
              </a:rPr>
              <a:t>B</a:t>
            </a:r>
            <a:r>
              <a:rPr sz="1100" i="1" spc="120" dirty="0">
                <a:cs typeface="Arial"/>
              </a:rPr>
              <a:t> </a:t>
            </a:r>
            <a:r>
              <a:rPr sz="1100" spc="-55" dirty="0">
                <a:cs typeface="Tahoma"/>
              </a:rPr>
              <a:t>revo</a:t>
            </a:r>
            <a:r>
              <a:rPr sz="1100" spc="-85" dirty="0">
                <a:cs typeface="Tahoma"/>
              </a:rPr>
              <a:t>kes</a:t>
            </a:r>
            <a:r>
              <a:rPr sz="1100" spc="20" dirty="0">
                <a:cs typeface="Tahoma"/>
              </a:rPr>
              <a:t> </a:t>
            </a:r>
            <a:r>
              <a:rPr sz="1100" spc="60" dirty="0">
                <a:cs typeface="Times New Roman"/>
              </a:rPr>
              <a:t>CE</a:t>
            </a:r>
            <a:r>
              <a:rPr sz="1100" spc="-30" dirty="0">
                <a:cs typeface="Times New Roman"/>
              </a:rPr>
              <a:t>R</a:t>
            </a:r>
            <a:r>
              <a:rPr sz="1100" spc="110" dirty="0">
                <a:cs typeface="Times New Roman"/>
              </a:rPr>
              <a:t>T</a:t>
            </a:r>
            <a:r>
              <a:rPr sz="1100" spc="-105" dirty="0">
                <a:cs typeface="Tahoma"/>
              </a:rPr>
              <a:t>[</a:t>
            </a:r>
            <a:r>
              <a:rPr sz="1100" i="1" spc="50" dirty="0">
                <a:cs typeface="Arial"/>
              </a:rPr>
              <a:t>B</a:t>
            </a:r>
            <a:r>
              <a:rPr sz="1100" spc="-114" dirty="0">
                <a:cs typeface="Tahoma"/>
              </a:rPr>
              <a:t>]</a:t>
            </a:r>
            <a:r>
              <a:rPr sz="1100" spc="-30" dirty="0">
                <a:cs typeface="Tahoma"/>
              </a:rPr>
              <a:t>,</a:t>
            </a:r>
            <a:r>
              <a:rPr sz="1100" spc="15" dirty="0">
                <a:cs typeface="Tahoma"/>
              </a:rPr>
              <a:t> </a:t>
            </a:r>
            <a:r>
              <a:rPr sz="1100" spc="-55" dirty="0">
                <a:cs typeface="Tahoma"/>
              </a:rPr>
              <a:t>an</a:t>
            </a:r>
            <a:r>
              <a:rPr sz="1100" spc="-50" dirty="0">
                <a:cs typeface="Tahoma"/>
              </a:rPr>
              <a:t>d</a:t>
            </a:r>
            <a:r>
              <a:rPr sz="1100" spc="20" dirty="0">
                <a:cs typeface="Tahoma"/>
              </a:rPr>
              <a:t> </a:t>
            </a:r>
            <a:r>
              <a:rPr sz="1100" spc="-40" dirty="0">
                <a:cs typeface="Tahoma"/>
              </a:rPr>
              <a:t>thus</a:t>
            </a:r>
            <a:r>
              <a:rPr sz="1100" spc="15" dirty="0">
                <a:cs typeface="Tahoma"/>
              </a:rPr>
              <a:t> </a:t>
            </a:r>
            <a:r>
              <a:rPr sz="1100" i="1" spc="5" dirty="0">
                <a:cs typeface="Trebuchet MS"/>
              </a:rPr>
              <a:t>p</a:t>
            </a:r>
            <a:r>
              <a:rPr sz="1100" i="1" spc="70" dirty="0">
                <a:cs typeface="Trebuchet MS"/>
              </a:rPr>
              <a:t>k</a:t>
            </a:r>
            <a:r>
              <a:rPr sz="1100" spc="-105" dirty="0">
                <a:cs typeface="Tahoma"/>
              </a:rPr>
              <a:t>[</a:t>
            </a:r>
            <a:r>
              <a:rPr sz="1100" i="1" spc="50" dirty="0">
                <a:cs typeface="Arial"/>
              </a:rPr>
              <a:t>B</a:t>
            </a:r>
            <a:r>
              <a:rPr sz="1100" spc="-110" dirty="0">
                <a:cs typeface="Tahoma"/>
              </a:rPr>
              <a:t>]</a:t>
            </a:r>
            <a:endParaRPr sz="1100">
              <a:cs typeface="Tahoma"/>
            </a:endParaRPr>
          </a:p>
          <a:p>
            <a:pPr marL="38100" marR="30480">
              <a:lnSpc>
                <a:spcPct val="102600"/>
              </a:lnSpc>
              <a:spcBef>
                <a:spcPts val="1195"/>
              </a:spcBef>
            </a:pPr>
            <a:r>
              <a:rPr sz="1100" spc="-60" dirty="0">
                <a:cs typeface="Tahoma"/>
              </a:rPr>
              <a:t>However,</a:t>
            </a:r>
            <a:r>
              <a:rPr sz="1100" spc="20" dirty="0">
                <a:cs typeface="Tahoma"/>
              </a:rPr>
              <a:t> </a:t>
            </a:r>
            <a:r>
              <a:rPr sz="1100" spc="-20" dirty="0">
                <a:cs typeface="Tahoma"/>
              </a:rPr>
              <a:t>at</a:t>
            </a:r>
            <a:r>
              <a:rPr sz="1100" spc="20" dirty="0">
                <a:cs typeface="Tahoma"/>
              </a:rPr>
              <a:t> </a:t>
            </a:r>
            <a:r>
              <a:rPr sz="1100" spc="-55" dirty="0">
                <a:cs typeface="Tahoma"/>
              </a:rPr>
              <a:t>any</a:t>
            </a:r>
            <a:r>
              <a:rPr sz="1100" spc="15" dirty="0">
                <a:cs typeface="Tahoma"/>
              </a:rPr>
              <a:t> </a:t>
            </a:r>
            <a:r>
              <a:rPr sz="1100" spc="-30" dirty="0">
                <a:cs typeface="Tahoma"/>
              </a:rPr>
              <a:t>time</a:t>
            </a:r>
            <a:r>
              <a:rPr sz="1100" spc="25" dirty="0">
                <a:cs typeface="Tahoma"/>
              </a:rPr>
              <a:t> </a:t>
            </a:r>
            <a:r>
              <a:rPr sz="1100" spc="-40" dirty="0">
                <a:cs typeface="Tahoma"/>
              </a:rPr>
              <a:t>after</a:t>
            </a:r>
            <a:r>
              <a:rPr sz="1100" spc="20" dirty="0">
                <a:cs typeface="Tahoma"/>
              </a:rPr>
              <a:t> </a:t>
            </a:r>
            <a:r>
              <a:rPr sz="1100" spc="-40" dirty="0">
                <a:cs typeface="Tahoma"/>
              </a:rPr>
              <a:t>May.</a:t>
            </a:r>
            <a:r>
              <a:rPr sz="1100" spc="15" dirty="0">
                <a:cs typeface="Tahoma"/>
              </a:rPr>
              <a:t> </a:t>
            </a:r>
            <a:r>
              <a:rPr sz="1100" spc="-50" dirty="0">
                <a:cs typeface="Tahoma"/>
              </a:rPr>
              <a:t>13,</a:t>
            </a:r>
            <a:r>
              <a:rPr sz="1100" spc="25" dirty="0">
                <a:cs typeface="Tahoma"/>
              </a:rPr>
              <a:t> </a:t>
            </a:r>
            <a:r>
              <a:rPr sz="1100" i="1" spc="-85" dirty="0">
                <a:cs typeface="Arial"/>
              </a:rPr>
              <a:t>E</a:t>
            </a:r>
            <a:r>
              <a:rPr sz="1100" i="1" spc="-25" dirty="0">
                <a:cs typeface="Arial"/>
              </a:rPr>
              <a:t> </a:t>
            </a:r>
            <a:r>
              <a:rPr sz="1100" spc="-45" dirty="0">
                <a:cs typeface="Tahoma"/>
              </a:rPr>
              <a:t>can</a:t>
            </a:r>
            <a:r>
              <a:rPr sz="1100" spc="25" dirty="0">
                <a:cs typeface="Tahoma"/>
              </a:rPr>
              <a:t> </a:t>
            </a:r>
            <a:r>
              <a:rPr sz="1100" spc="-30" dirty="0">
                <a:cs typeface="Tahoma"/>
              </a:rPr>
              <a:t>obtain</a:t>
            </a:r>
            <a:r>
              <a:rPr sz="1100" spc="20" dirty="0">
                <a:cs typeface="Tahoma"/>
              </a:rPr>
              <a:t> </a:t>
            </a:r>
            <a:r>
              <a:rPr sz="1100" spc="-60" dirty="0">
                <a:cs typeface="Tahoma"/>
              </a:rPr>
              <a:t>session</a:t>
            </a:r>
            <a:r>
              <a:rPr sz="1100" spc="20" dirty="0">
                <a:cs typeface="Tahoma"/>
              </a:rPr>
              <a:t> </a:t>
            </a:r>
            <a:r>
              <a:rPr sz="1100" spc="-65" dirty="0">
                <a:cs typeface="Tahoma"/>
              </a:rPr>
              <a:t>key</a:t>
            </a:r>
            <a:r>
              <a:rPr sz="1100" spc="15" dirty="0">
                <a:cs typeface="Tahoma"/>
              </a:rPr>
              <a:t> </a:t>
            </a:r>
            <a:r>
              <a:rPr sz="1100" i="1" spc="20" dirty="0">
                <a:cs typeface="Arial"/>
              </a:rPr>
              <a:t>K</a:t>
            </a:r>
            <a:r>
              <a:rPr sz="1100" i="1" spc="190" dirty="0">
                <a:cs typeface="Arial"/>
              </a:rPr>
              <a:t> </a:t>
            </a:r>
            <a:r>
              <a:rPr sz="1100" spc="-55" dirty="0">
                <a:cs typeface="Tahoma"/>
              </a:rPr>
              <a:t>and </a:t>
            </a:r>
            <a:r>
              <a:rPr sz="1100" spc="-330" dirty="0">
                <a:cs typeface="Tahoma"/>
              </a:rPr>
              <a:t> </a:t>
            </a:r>
            <a:r>
              <a:rPr sz="1100" spc="-40" dirty="0">
                <a:cs typeface="Tahoma"/>
              </a:rPr>
              <a:t>decrypt</a:t>
            </a:r>
            <a:r>
              <a:rPr sz="1100" spc="20" dirty="0">
                <a:cs typeface="Tahoma"/>
              </a:rPr>
              <a:t> </a:t>
            </a:r>
            <a:r>
              <a:rPr sz="1100" i="1" spc="-40" dirty="0">
                <a:cs typeface="Arial"/>
              </a:rPr>
              <a:t>C</a:t>
            </a:r>
            <a:r>
              <a:rPr sz="1200" i="1" spc="-60" baseline="-13888" dirty="0">
                <a:cs typeface="Arial"/>
              </a:rPr>
              <a:t>B</a:t>
            </a:r>
            <a:r>
              <a:rPr sz="1200" i="1" spc="75" baseline="-13888" dirty="0">
                <a:cs typeface="Arial"/>
              </a:rPr>
              <a:t> </a:t>
            </a:r>
            <a:r>
              <a:rPr sz="1100" spc="-15" dirty="0">
                <a:cs typeface="Tahoma"/>
              </a:rPr>
              <a:t>to</a:t>
            </a:r>
            <a:r>
              <a:rPr sz="1100" spc="15" dirty="0">
                <a:cs typeface="Tahoma"/>
              </a:rPr>
              <a:t> </a:t>
            </a:r>
            <a:r>
              <a:rPr sz="1100" spc="-30" dirty="0">
                <a:cs typeface="Tahoma"/>
              </a:rPr>
              <a:t>obtain</a:t>
            </a:r>
            <a:r>
              <a:rPr sz="1100" spc="15" dirty="0">
                <a:cs typeface="Tahoma"/>
              </a:rPr>
              <a:t> </a:t>
            </a:r>
            <a:r>
              <a:rPr sz="1100" i="1" spc="-10" dirty="0">
                <a:cs typeface="Arial"/>
              </a:rPr>
              <a:t>X</a:t>
            </a:r>
            <a:r>
              <a:rPr sz="1100" i="1" spc="190" dirty="0">
                <a:cs typeface="Arial"/>
              </a:rPr>
              <a:t> </a:t>
            </a:r>
            <a:r>
              <a:rPr sz="1100" spc="-45" dirty="0">
                <a:cs typeface="Tahoma"/>
              </a:rPr>
              <a:t>via:</a:t>
            </a:r>
            <a:r>
              <a:rPr sz="1100" spc="140" dirty="0">
                <a:cs typeface="Tahoma"/>
              </a:rPr>
              <a:t> </a:t>
            </a:r>
            <a:r>
              <a:rPr sz="1100" i="1" spc="20" dirty="0">
                <a:cs typeface="Arial"/>
              </a:rPr>
              <a:t>K</a:t>
            </a:r>
            <a:r>
              <a:rPr sz="1100" i="1" spc="130" dirty="0">
                <a:cs typeface="Arial"/>
              </a:rPr>
              <a:t> </a:t>
            </a:r>
            <a:r>
              <a:rPr sz="1100" spc="165" dirty="0">
                <a:cs typeface="Cambria"/>
              </a:rPr>
              <a:t>←</a:t>
            </a:r>
            <a:r>
              <a:rPr sz="1100" spc="60" dirty="0">
                <a:cs typeface="Cambria"/>
              </a:rPr>
              <a:t> </a:t>
            </a:r>
            <a:r>
              <a:rPr sz="1100" spc="5" dirty="0">
                <a:cs typeface="Tahoma"/>
              </a:rPr>
              <a:t>Dec</a:t>
            </a:r>
            <a:r>
              <a:rPr sz="1200" i="1" spc="7" baseline="-13888" dirty="0">
                <a:cs typeface="Trebuchet MS"/>
              </a:rPr>
              <a:t>sk</a:t>
            </a:r>
            <a:r>
              <a:rPr sz="1200" spc="7" baseline="-13888" dirty="0">
                <a:cs typeface="Microsoft Sans Serif"/>
              </a:rPr>
              <a:t>[</a:t>
            </a:r>
            <a:r>
              <a:rPr sz="1200" i="1" spc="7" baseline="-13888" dirty="0">
                <a:cs typeface="Arial"/>
              </a:rPr>
              <a:t>B</a:t>
            </a:r>
            <a:r>
              <a:rPr sz="1200" spc="7" baseline="-13888" dirty="0">
                <a:cs typeface="Microsoft Sans Serif"/>
              </a:rPr>
              <a:t>]</a:t>
            </a:r>
            <a:r>
              <a:rPr sz="1100" spc="5" dirty="0">
                <a:cs typeface="Tahoma"/>
              </a:rPr>
              <a:t>(</a:t>
            </a:r>
            <a:r>
              <a:rPr sz="1100" i="1" spc="5" dirty="0">
                <a:cs typeface="Arial"/>
              </a:rPr>
              <a:t>C</a:t>
            </a:r>
            <a:r>
              <a:rPr sz="1100" i="1" spc="-190" dirty="0">
                <a:cs typeface="Arial"/>
              </a:rPr>
              <a:t> </a:t>
            </a:r>
            <a:r>
              <a:rPr sz="1100" dirty="0">
                <a:cs typeface="Tahoma"/>
              </a:rPr>
              <a:t>)</a:t>
            </a:r>
            <a:r>
              <a:rPr sz="1100" spc="20" dirty="0">
                <a:cs typeface="Tahoma"/>
              </a:rPr>
              <a:t> </a:t>
            </a:r>
            <a:r>
              <a:rPr sz="1100" spc="-90" dirty="0">
                <a:cs typeface="Tahoma"/>
              </a:rPr>
              <a:t>;</a:t>
            </a:r>
            <a:r>
              <a:rPr sz="1100" spc="15" dirty="0">
                <a:cs typeface="Tahoma"/>
              </a:rPr>
              <a:t> </a:t>
            </a:r>
            <a:r>
              <a:rPr sz="1100" i="1" spc="-10" dirty="0">
                <a:cs typeface="Arial"/>
              </a:rPr>
              <a:t>X</a:t>
            </a:r>
            <a:r>
              <a:rPr sz="1100" i="1" spc="125" dirty="0">
                <a:cs typeface="Arial"/>
              </a:rPr>
              <a:t> </a:t>
            </a:r>
            <a:r>
              <a:rPr sz="1100" spc="165" dirty="0">
                <a:cs typeface="Cambria"/>
              </a:rPr>
              <a:t>←</a:t>
            </a:r>
            <a:r>
              <a:rPr sz="1100" spc="65" dirty="0">
                <a:cs typeface="Cambria"/>
              </a:rPr>
              <a:t> </a:t>
            </a:r>
            <a:r>
              <a:rPr sz="1100" spc="-10" dirty="0">
                <a:cs typeface="Tahoma"/>
              </a:rPr>
              <a:t>Dec</a:t>
            </a:r>
            <a:r>
              <a:rPr sz="1200" i="1" spc="-15" baseline="-13888" dirty="0">
                <a:cs typeface="Arial"/>
              </a:rPr>
              <a:t>K</a:t>
            </a:r>
            <a:r>
              <a:rPr sz="1200" i="1" spc="-127" baseline="-13888" dirty="0">
                <a:cs typeface="Arial"/>
              </a:rPr>
              <a:t> </a:t>
            </a:r>
            <a:r>
              <a:rPr sz="1100" spc="-25" dirty="0">
                <a:cs typeface="Tahoma"/>
              </a:rPr>
              <a:t>(</a:t>
            </a:r>
            <a:r>
              <a:rPr sz="1100" i="1" spc="-25" dirty="0">
                <a:cs typeface="Arial"/>
              </a:rPr>
              <a:t>C</a:t>
            </a:r>
            <a:r>
              <a:rPr sz="1200" i="1" spc="-37" baseline="-13888" dirty="0">
                <a:cs typeface="Arial"/>
              </a:rPr>
              <a:t>B</a:t>
            </a:r>
            <a:r>
              <a:rPr sz="1200" i="1" spc="-202" baseline="-13888" dirty="0">
                <a:cs typeface="Arial"/>
              </a:rPr>
              <a:t> </a:t>
            </a:r>
            <a:r>
              <a:rPr sz="1100" spc="-20" dirty="0">
                <a:cs typeface="Tahoma"/>
              </a:rPr>
              <a:t>).</a:t>
            </a:r>
            <a:endParaRPr sz="1100">
              <a:cs typeface="Tahoma"/>
            </a:endParaRPr>
          </a:p>
          <a:p>
            <a:pPr marL="38100">
              <a:lnSpc>
                <a:spcPct val="100000"/>
              </a:lnSpc>
              <a:spcBef>
                <a:spcPts val="935"/>
              </a:spcBef>
            </a:pPr>
            <a:r>
              <a:rPr sz="1100" spc="-10" dirty="0">
                <a:cs typeface="Tahoma"/>
              </a:rPr>
              <a:t>This</a:t>
            </a:r>
            <a:r>
              <a:rPr sz="1100" spc="15" dirty="0">
                <a:cs typeface="Tahoma"/>
              </a:rPr>
              <a:t> </a:t>
            </a:r>
            <a:r>
              <a:rPr sz="1100" spc="-35" dirty="0">
                <a:cs typeface="Tahoma"/>
              </a:rPr>
              <a:t>is</a:t>
            </a:r>
            <a:r>
              <a:rPr sz="1100" spc="20" dirty="0">
                <a:cs typeface="Tahoma"/>
              </a:rPr>
              <a:t> </a:t>
            </a:r>
            <a:r>
              <a:rPr sz="1100" spc="-55" dirty="0">
                <a:cs typeface="Tahoma"/>
              </a:rPr>
              <a:t>a</a:t>
            </a:r>
            <a:r>
              <a:rPr sz="1100" spc="15" dirty="0">
                <a:cs typeface="Tahoma"/>
              </a:rPr>
              <a:t> </a:t>
            </a:r>
            <a:r>
              <a:rPr sz="1100" spc="-25" dirty="0">
                <a:cs typeface="Tahoma"/>
              </a:rPr>
              <a:t>violation</a:t>
            </a:r>
            <a:r>
              <a:rPr sz="1100" spc="25" dirty="0">
                <a:cs typeface="Tahoma"/>
              </a:rPr>
              <a:t> </a:t>
            </a:r>
            <a:r>
              <a:rPr sz="1100" spc="-35" dirty="0">
                <a:cs typeface="Tahoma"/>
              </a:rPr>
              <a:t>of</a:t>
            </a:r>
            <a:r>
              <a:rPr sz="1100" spc="15" dirty="0">
                <a:cs typeface="Tahoma"/>
              </a:rPr>
              <a:t> </a:t>
            </a:r>
            <a:r>
              <a:rPr sz="1100" spc="-25" dirty="0">
                <a:cs typeface="Tahoma"/>
              </a:rPr>
              <a:t>what’s</a:t>
            </a:r>
            <a:r>
              <a:rPr sz="1100" spc="15" dirty="0">
                <a:cs typeface="Tahoma"/>
              </a:rPr>
              <a:t> </a:t>
            </a:r>
            <a:r>
              <a:rPr sz="1100" spc="-35" dirty="0">
                <a:cs typeface="Tahoma"/>
              </a:rPr>
              <a:t>called</a:t>
            </a:r>
            <a:r>
              <a:rPr sz="1100" spc="20" dirty="0">
                <a:cs typeface="Tahoma"/>
              </a:rPr>
              <a:t> </a:t>
            </a:r>
            <a:r>
              <a:rPr sz="1100" spc="-60" dirty="0">
                <a:solidFill>
                  <a:srgbClr val="0000FF"/>
                </a:solidFill>
                <a:cs typeface="Tahoma"/>
              </a:rPr>
              <a:t>forward</a:t>
            </a:r>
            <a:r>
              <a:rPr sz="1100" spc="20" dirty="0">
                <a:solidFill>
                  <a:srgbClr val="0000FF"/>
                </a:solidFill>
                <a:cs typeface="Tahoma"/>
              </a:rPr>
              <a:t> </a:t>
            </a:r>
            <a:r>
              <a:rPr sz="1100" spc="-55" dirty="0">
                <a:solidFill>
                  <a:srgbClr val="0000FF"/>
                </a:solidFill>
                <a:cs typeface="Tahoma"/>
              </a:rPr>
              <a:t>secrecy</a:t>
            </a:r>
            <a:r>
              <a:rPr sz="1100" spc="-55" dirty="0">
                <a:cs typeface="Tahoma"/>
              </a:rPr>
              <a:t>.</a:t>
            </a:r>
            <a:endParaRPr sz="1100">
              <a:cs typeface="Tahoma"/>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2638" y="58150"/>
            <a:ext cx="1203325" cy="232756"/>
          </a:xfrm>
          <a:prstGeom prst="rect">
            <a:avLst/>
          </a:prstGeom>
        </p:spPr>
        <p:txBody>
          <a:bodyPr vert="horz" wrap="square" lIns="0" tIns="17145" rIns="0" bIns="0" rtlCol="0">
            <a:spAutoFit/>
          </a:bodyPr>
          <a:lstStyle/>
          <a:p>
            <a:pPr marL="12700">
              <a:lnSpc>
                <a:spcPct val="100000"/>
              </a:lnSpc>
              <a:spcBef>
                <a:spcPts val="135"/>
              </a:spcBef>
            </a:pPr>
            <a:r>
              <a:rPr spc="-60" dirty="0">
                <a:latin typeface="+mn-lt"/>
              </a:rPr>
              <a:t>Forward</a:t>
            </a:r>
            <a:r>
              <a:rPr spc="-35" dirty="0">
                <a:latin typeface="+mn-lt"/>
              </a:rPr>
              <a:t> </a:t>
            </a:r>
            <a:r>
              <a:rPr spc="-65" dirty="0">
                <a:latin typeface="+mn-lt"/>
              </a:rPr>
              <a:t>secrecy</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91478" y="785101"/>
            <a:ext cx="4425315" cy="192360"/>
          </a:xfrm>
          <a:prstGeom prst="rect">
            <a:avLst/>
          </a:prstGeom>
          <a:solidFill>
            <a:srgbClr val="264C26"/>
          </a:solidFill>
        </p:spPr>
        <p:txBody>
          <a:bodyPr vert="horz" wrap="square" lIns="0" tIns="7620" rIns="0" bIns="0" rtlCol="0">
            <a:spAutoFit/>
          </a:bodyPr>
          <a:lstStyle/>
          <a:p>
            <a:pPr marL="45720">
              <a:lnSpc>
                <a:spcPct val="100000"/>
              </a:lnSpc>
              <a:spcBef>
                <a:spcPts val="60"/>
              </a:spcBef>
            </a:pPr>
            <a:r>
              <a:rPr sz="1200" spc="-30" dirty="0">
                <a:solidFill>
                  <a:srgbClr val="FFFFFF"/>
                </a:solidFill>
                <a:cs typeface="Tahoma"/>
              </a:rPr>
              <a:t>Definition</a:t>
            </a:r>
            <a:r>
              <a:rPr sz="1200" spc="5" dirty="0">
                <a:solidFill>
                  <a:srgbClr val="FFFFFF"/>
                </a:solidFill>
                <a:cs typeface="Tahoma"/>
              </a:rPr>
              <a:t> </a:t>
            </a:r>
            <a:r>
              <a:rPr sz="1200" spc="-65" dirty="0">
                <a:solidFill>
                  <a:srgbClr val="FFFFFF"/>
                </a:solidFill>
                <a:cs typeface="Tahoma"/>
              </a:rPr>
              <a:t>(Forward</a:t>
            </a:r>
            <a:r>
              <a:rPr sz="1200" dirty="0">
                <a:solidFill>
                  <a:srgbClr val="FFFFFF"/>
                </a:solidFill>
                <a:cs typeface="Tahoma"/>
              </a:rPr>
              <a:t> </a:t>
            </a:r>
            <a:r>
              <a:rPr sz="1200" spc="-55" dirty="0">
                <a:solidFill>
                  <a:srgbClr val="FFFFFF"/>
                </a:solidFill>
                <a:cs typeface="Tahoma"/>
              </a:rPr>
              <a:t>Secrecy)</a:t>
            </a:r>
            <a:endParaRPr sz="1200">
              <a:cs typeface="Tahoma"/>
            </a:endParaRPr>
          </a:p>
        </p:txBody>
      </p:sp>
      <p:sp>
        <p:nvSpPr>
          <p:cNvPr id="8" name="object 8"/>
          <p:cNvSpPr txBox="1">
            <a:spLocks noGrp="1"/>
          </p:cNvSpPr>
          <p:nvPr>
            <p:ph type="sldNum" sz="quarter" idx="7"/>
          </p:nvPr>
        </p:nvSpPr>
        <p:spPr>
          <a:xfrm>
            <a:off x="4324614" y="3321949"/>
            <a:ext cx="290829" cy="116699"/>
          </a:xfrm>
          <a:prstGeom prst="rect">
            <a:avLst/>
          </a:prstGeom>
        </p:spPr>
        <p:txBody>
          <a:bodyPr vert="horz" wrap="square" lIns="0" tIns="24130" rIns="0" bIns="0" rtlCol="0">
            <a:spAutoFit/>
          </a:bodyPr>
          <a:lstStyle/>
          <a:p>
            <a:pPr marL="38100">
              <a:lnSpc>
                <a:spcPct val="100000"/>
              </a:lnSpc>
              <a:spcBef>
                <a:spcPts val="190"/>
              </a:spcBef>
            </a:pPr>
            <a:r>
              <a:rPr spc="15" dirty="0">
                <a:latin typeface="+mn-lt"/>
              </a:rPr>
              <a:t>36/38</a:t>
            </a:r>
          </a:p>
        </p:txBody>
      </p:sp>
      <p:sp>
        <p:nvSpPr>
          <p:cNvPr id="5" name="object 5"/>
          <p:cNvSpPr txBox="1"/>
          <p:nvPr/>
        </p:nvSpPr>
        <p:spPr>
          <a:xfrm>
            <a:off x="91478" y="1027404"/>
            <a:ext cx="4425315" cy="370551"/>
          </a:xfrm>
          <a:prstGeom prst="rect">
            <a:avLst/>
          </a:prstGeom>
          <a:solidFill>
            <a:srgbClr val="E9EDE9"/>
          </a:solidFill>
        </p:spPr>
        <p:txBody>
          <a:bodyPr vert="horz" wrap="square" lIns="0" tIns="27940" rIns="0" bIns="0" rtlCol="0">
            <a:spAutoFit/>
          </a:bodyPr>
          <a:lstStyle/>
          <a:p>
            <a:pPr marL="45720" marR="250190">
              <a:lnSpc>
                <a:spcPct val="102600"/>
              </a:lnSpc>
              <a:spcBef>
                <a:spcPts val="220"/>
              </a:spcBef>
            </a:pPr>
            <a:r>
              <a:rPr sz="1100" spc="-55" dirty="0">
                <a:solidFill>
                  <a:srgbClr val="0000FF"/>
                </a:solidFill>
                <a:cs typeface="Tahoma"/>
              </a:rPr>
              <a:t>Forward</a:t>
            </a:r>
            <a:r>
              <a:rPr sz="1100" spc="15" dirty="0">
                <a:solidFill>
                  <a:srgbClr val="0000FF"/>
                </a:solidFill>
                <a:cs typeface="Tahoma"/>
              </a:rPr>
              <a:t> </a:t>
            </a:r>
            <a:r>
              <a:rPr sz="1100" spc="-55" dirty="0">
                <a:solidFill>
                  <a:srgbClr val="0000FF"/>
                </a:solidFill>
                <a:cs typeface="Tahoma"/>
              </a:rPr>
              <a:t>secrecy</a:t>
            </a:r>
            <a:r>
              <a:rPr sz="1100" spc="20" dirty="0">
                <a:solidFill>
                  <a:srgbClr val="0000FF"/>
                </a:solidFill>
                <a:cs typeface="Tahoma"/>
              </a:rPr>
              <a:t> </a:t>
            </a:r>
            <a:r>
              <a:rPr sz="1100" spc="-60" dirty="0">
                <a:cs typeface="Tahoma"/>
              </a:rPr>
              <a:t>asks</a:t>
            </a:r>
            <a:r>
              <a:rPr sz="1100" spc="25" dirty="0">
                <a:cs typeface="Tahoma"/>
              </a:rPr>
              <a:t> </a:t>
            </a:r>
            <a:r>
              <a:rPr sz="1100" spc="-15" dirty="0">
                <a:cs typeface="Tahoma"/>
              </a:rPr>
              <a:t>that</a:t>
            </a:r>
            <a:r>
              <a:rPr sz="1100" spc="20" dirty="0">
                <a:cs typeface="Tahoma"/>
              </a:rPr>
              <a:t> </a:t>
            </a:r>
            <a:r>
              <a:rPr sz="1100" spc="-60" dirty="0">
                <a:cs typeface="Tahoma"/>
              </a:rPr>
              <a:t>exposure</a:t>
            </a:r>
            <a:r>
              <a:rPr sz="1100" spc="20" dirty="0">
                <a:cs typeface="Tahoma"/>
              </a:rPr>
              <a:t> </a:t>
            </a:r>
            <a:r>
              <a:rPr sz="1100" spc="-35" dirty="0">
                <a:cs typeface="Tahoma"/>
              </a:rPr>
              <a:t>of</a:t>
            </a:r>
            <a:r>
              <a:rPr sz="1100" spc="15" dirty="0">
                <a:cs typeface="Tahoma"/>
              </a:rPr>
              <a:t> </a:t>
            </a:r>
            <a:r>
              <a:rPr sz="1100" i="1" spc="-20" dirty="0">
                <a:cs typeface="Trebuchet MS"/>
              </a:rPr>
              <a:t>sk</a:t>
            </a:r>
            <a:r>
              <a:rPr sz="1100" spc="-20" dirty="0">
                <a:cs typeface="Tahoma"/>
              </a:rPr>
              <a:t>[</a:t>
            </a:r>
            <a:r>
              <a:rPr sz="1100" i="1" spc="-20" dirty="0">
                <a:cs typeface="Arial"/>
              </a:rPr>
              <a:t>B</a:t>
            </a:r>
            <a:r>
              <a:rPr sz="1100" spc="-20" dirty="0">
                <a:cs typeface="Tahoma"/>
              </a:rPr>
              <a:t>]</a:t>
            </a:r>
            <a:r>
              <a:rPr sz="1100" spc="20" dirty="0">
                <a:cs typeface="Tahoma"/>
              </a:rPr>
              <a:t> </a:t>
            </a:r>
            <a:r>
              <a:rPr sz="1100" spc="-60" dirty="0">
                <a:cs typeface="Tahoma"/>
              </a:rPr>
              <a:t>does</a:t>
            </a:r>
            <a:r>
              <a:rPr sz="1100" spc="25" dirty="0">
                <a:cs typeface="Tahoma"/>
              </a:rPr>
              <a:t> </a:t>
            </a:r>
            <a:r>
              <a:rPr sz="1100" spc="-30" dirty="0">
                <a:cs typeface="Tahoma"/>
              </a:rPr>
              <a:t>not</a:t>
            </a:r>
            <a:r>
              <a:rPr sz="1100" spc="20" dirty="0">
                <a:cs typeface="Tahoma"/>
              </a:rPr>
              <a:t> </a:t>
            </a:r>
            <a:r>
              <a:rPr sz="1100" spc="-45" dirty="0">
                <a:cs typeface="Tahoma"/>
              </a:rPr>
              <a:t>allow</a:t>
            </a:r>
            <a:r>
              <a:rPr sz="1100" spc="20" dirty="0">
                <a:cs typeface="Tahoma"/>
              </a:rPr>
              <a:t> </a:t>
            </a:r>
            <a:r>
              <a:rPr sz="1100" spc="-55" dirty="0">
                <a:cs typeface="Tahoma"/>
              </a:rPr>
              <a:t>recovery</a:t>
            </a:r>
            <a:r>
              <a:rPr sz="1100" spc="15" dirty="0">
                <a:cs typeface="Tahoma"/>
              </a:rPr>
              <a:t> </a:t>
            </a:r>
            <a:r>
              <a:rPr sz="1100" spc="-35" dirty="0">
                <a:cs typeface="Tahoma"/>
              </a:rPr>
              <a:t>of </a:t>
            </a:r>
            <a:r>
              <a:rPr sz="1100" spc="-325" dirty="0">
                <a:cs typeface="Tahoma"/>
              </a:rPr>
              <a:t> </a:t>
            </a:r>
            <a:r>
              <a:rPr sz="1100" spc="-60" dirty="0">
                <a:cs typeface="Tahoma"/>
              </a:rPr>
              <a:t>session</a:t>
            </a:r>
            <a:r>
              <a:rPr sz="1100" spc="15" dirty="0">
                <a:cs typeface="Tahoma"/>
              </a:rPr>
              <a:t> </a:t>
            </a:r>
            <a:r>
              <a:rPr sz="1100" spc="-65" dirty="0">
                <a:cs typeface="Tahoma"/>
              </a:rPr>
              <a:t>keys</a:t>
            </a:r>
            <a:r>
              <a:rPr sz="1100" spc="10" dirty="0">
                <a:cs typeface="Tahoma"/>
              </a:rPr>
              <a:t> </a:t>
            </a:r>
            <a:r>
              <a:rPr sz="1100" i="1" spc="20" dirty="0">
                <a:cs typeface="Arial"/>
              </a:rPr>
              <a:t>K</a:t>
            </a:r>
            <a:r>
              <a:rPr sz="1100" i="1" spc="190" dirty="0">
                <a:cs typeface="Arial"/>
              </a:rPr>
              <a:t> </a:t>
            </a:r>
            <a:r>
              <a:rPr sz="1100" spc="-60" dirty="0">
                <a:cs typeface="Tahoma"/>
              </a:rPr>
              <a:t>exchanged</a:t>
            </a:r>
            <a:r>
              <a:rPr sz="1100" spc="20" dirty="0">
                <a:cs typeface="Tahoma"/>
              </a:rPr>
              <a:t> </a:t>
            </a:r>
            <a:r>
              <a:rPr sz="1100" spc="-45" dirty="0">
                <a:cs typeface="Tahoma"/>
              </a:rPr>
              <a:t>prior</a:t>
            </a:r>
            <a:r>
              <a:rPr sz="1100" spc="15" dirty="0">
                <a:cs typeface="Tahoma"/>
              </a:rPr>
              <a:t> </a:t>
            </a:r>
            <a:r>
              <a:rPr sz="1100" spc="-15" dirty="0">
                <a:cs typeface="Tahoma"/>
              </a:rPr>
              <a:t>to</a:t>
            </a:r>
            <a:r>
              <a:rPr sz="1100" spc="15" dirty="0">
                <a:cs typeface="Tahoma"/>
              </a:rPr>
              <a:t> </a:t>
            </a:r>
            <a:r>
              <a:rPr sz="1100" spc="-40" dirty="0">
                <a:cs typeface="Tahoma"/>
              </a:rPr>
              <a:t>the</a:t>
            </a:r>
            <a:r>
              <a:rPr sz="1100" spc="15" dirty="0">
                <a:cs typeface="Tahoma"/>
              </a:rPr>
              <a:t> </a:t>
            </a:r>
            <a:r>
              <a:rPr sz="1100" spc="-30" dirty="0">
                <a:cs typeface="Tahoma"/>
              </a:rPr>
              <a:t>time</a:t>
            </a:r>
            <a:r>
              <a:rPr sz="1100" spc="20" dirty="0">
                <a:cs typeface="Tahoma"/>
              </a:rPr>
              <a:t> </a:t>
            </a:r>
            <a:r>
              <a:rPr sz="1100" spc="-35" dirty="0">
                <a:cs typeface="Tahoma"/>
              </a:rPr>
              <a:t>of</a:t>
            </a:r>
            <a:r>
              <a:rPr sz="1100" spc="15" dirty="0">
                <a:cs typeface="Tahoma"/>
              </a:rPr>
              <a:t> </a:t>
            </a:r>
            <a:r>
              <a:rPr sz="1100" spc="-55" dirty="0">
                <a:cs typeface="Tahoma"/>
              </a:rPr>
              <a:t>exposure.</a:t>
            </a:r>
            <a:endParaRPr sz="1100">
              <a:cs typeface="Tahoma"/>
            </a:endParaRPr>
          </a:p>
        </p:txBody>
      </p:sp>
      <p:sp>
        <p:nvSpPr>
          <p:cNvPr id="6" name="object 6"/>
          <p:cNvSpPr txBox="1"/>
          <p:nvPr/>
        </p:nvSpPr>
        <p:spPr>
          <a:xfrm>
            <a:off x="124955" y="1541410"/>
            <a:ext cx="4330065" cy="1242060"/>
          </a:xfrm>
          <a:prstGeom prst="rect">
            <a:avLst/>
          </a:prstGeom>
        </p:spPr>
        <p:txBody>
          <a:bodyPr vert="horz" wrap="square" lIns="0" tIns="6985" rIns="0" bIns="0" rtlCol="0">
            <a:spAutoFit/>
          </a:bodyPr>
          <a:lstStyle/>
          <a:p>
            <a:pPr marL="12700" marR="5080">
              <a:lnSpc>
                <a:spcPct val="102699"/>
              </a:lnSpc>
              <a:spcBef>
                <a:spcPts val="55"/>
              </a:spcBef>
            </a:pPr>
            <a:r>
              <a:rPr sz="1100" spc="20" dirty="0">
                <a:cs typeface="Tahoma"/>
              </a:rPr>
              <a:t>FS</a:t>
            </a:r>
            <a:r>
              <a:rPr sz="1100" spc="15" dirty="0">
                <a:cs typeface="Tahoma"/>
              </a:rPr>
              <a:t> </a:t>
            </a:r>
            <a:r>
              <a:rPr sz="1100" spc="-35" dirty="0">
                <a:cs typeface="Tahoma"/>
              </a:rPr>
              <a:t>is</a:t>
            </a:r>
            <a:r>
              <a:rPr sz="1100" spc="20" dirty="0">
                <a:cs typeface="Tahoma"/>
              </a:rPr>
              <a:t> </a:t>
            </a:r>
            <a:r>
              <a:rPr sz="1100" spc="-55" dirty="0">
                <a:cs typeface="Tahoma"/>
              </a:rPr>
              <a:t>achieved</a:t>
            </a:r>
            <a:r>
              <a:rPr sz="1100" spc="15" dirty="0">
                <a:cs typeface="Tahoma"/>
              </a:rPr>
              <a:t> </a:t>
            </a:r>
            <a:r>
              <a:rPr sz="1100" spc="-50" dirty="0">
                <a:cs typeface="Tahoma"/>
              </a:rPr>
              <a:t>using</a:t>
            </a:r>
            <a:r>
              <a:rPr sz="1100" spc="10" dirty="0">
                <a:cs typeface="Tahoma"/>
              </a:rPr>
              <a:t> </a:t>
            </a:r>
            <a:r>
              <a:rPr sz="1100" spc="-40" dirty="0">
                <a:cs typeface="Tahoma"/>
              </a:rPr>
              <a:t>the</a:t>
            </a:r>
            <a:r>
              <a:rPr sz="1100" spc="20" dirty="0">
                <a:cs typeface="Tahoma"/>
              </a:rPr>
              <a:t> </a:t>
            </a:r>
            <a:r>
              <a:rPr sz="1100" spc="35" dirty="0">
                <a:cs typeface="Tahoma"/>
              </a:rPr>
              <a:t>DH</a:t>
            </a:r>
            <a:r>
              <a:rPr sz="1100" spc="15" dirty="0">
                <a:cs typeface="Tahoma"/>
              </a:rPr>
              <a:t> </a:t>
            </a:r>
            <a:r>
              <a:rPr sz="1100" spc="-65" dirty="0">
                <a:cs typeface="Tahoma"/>
              </a:rPr>
              <a:t>key</a:t>
            </a:r>
            <a:r>
              <a:rPr sz="1100" spc="15" dirty="0">
                <a:cs typeface="Tahoma"/>
              </a:rPr>
              <a:t> </a:t>
            </a:r>
            <a:r>
              <a:rPr sz="1100" spc="-60" dirty="0">
                <a:cs typeface="Tahoma"/>
              </a:rPr>
              <a:t>exchange</a:t>
            </a:r>
            <a:r>
              <a:rPr sz="1100" spc="20" dirty="0">
                <a:cs typeface="Tahoma"/>
              </a:rPr>
              <a:t> </a:t>
            </a:r>
            <a:r>
              <a:rPr sz="1100" spc="-45" dirty="0">
                <a:cs typeface="Tahoma"/>
              </a:rPr>
              <a:t>inside</a:t>
            </a:r>
            <a:r>
              <a:rPr sz="1100" spc="15" dirty="0">
                <a:cs typeface="Tahoma"/>
              </a:rPr>
              <a:t> </a:t>
            </a:r>
            <a:r>
              <a:rPr sz="1100" spc="-40" dirty="0">
                <a:cs typeface="Tahoma"/>
              </a:rPr>
              <a:t>the</a:t>
            </a:r>
            <a:r>
              <a:rPr sz="1100" spc="10" dirty="0">
                <a:cs typeface="Tahoma"/>
              </a:rPr>
              <a:t> </a:t>
            </a:r>
            <a:r>
              <a:rPr sz="1100" spc="-60" dirty="0">
                <a:cs typeface="Tahoma"/>
              </a:rPr>
              <a:t>session</a:t>
            </a:r>
            <a:r>
              <a:rPr sz="1100" spc="15" dirty="0">
                <a:cs typeface="Tahoma"/>
              </a:rPr>
              <a:t> </a:t>
            </a:r>
            <a:r>
              <a:rPr sz="1100" spc="-65" dirty="0">
                <a:cs typeface="Tahoma"/>
              </a:rPr>
              <a:t>key</a:t>
            </a:r>
            <a:r>
              <a:rPr sz="1100" spc="20" dirty="0">
                <a:cs typeface="Tahoma"/>
              </a:rPr>
              <a:t> </a:t>
            </a:r>
            <a:r>
              <a:rPr sz="1100" spc="-60" dirty="0">
                <a:cs typeface="Tahoma"/>
              </a:rPr>
              <a:t>exchange </a:t>
            </a:r>
            <a:r>
              <a:rPr sz="1100" spc="-330" dirty="0">
                <a:cs typeface="Tahoma"/>
              </a:rPr>
              <a:t> </a:t>
            </a:r>
            <a:r>
              <a:rPr sz="1100" spc="-30" dirty="0">
                <a:cs typeface="Tahoma"/>
              </a:rPr>
              <a:t>protocol.</a:t>
            </a:r>
            <a:endParaRPr sz="1100">
              <a:cs typeface="Tahoma"/>
            </a:endParaRPr>
          </a:p>
          <a:p>
            <a:pPr marL="12700" marR="106680">
              <a:lnSpc>
                <a:spcPct val="102699"/>
              </a:lnSpc>
              <a:spcBef>
                <a:spcPts val="595"/>
              </a:spcBef>
            </a:pPr>
            <a:r>
              <a:rPr sz="1100" spc="-55" dirty="0">
                <a:cs typeface="Tahoma"/>
              </a:rPr>
              <a:t>Forward</a:t>
            </a:r>
            <a:r>
              <a:rPr sz="1100" spc="20" dirty="0">
                <a:cs typeface="Tahoma"/>
              </a:rPr>
              <a:t> </a:t>
            </a:r>
            <a:r>
              <a:rPr sz="1100" spc="-55" dirty="0">
                <a:cs typeface="Tahoma"/>
              </a:rPr>
              <a:t>secrecy</a:t>
            </a:r>
            <a:r>
              <a:rPr sz="1100" spc="20" dirty="0">
                <a:cs typeface="Tahoma"/>
              </a:rPr>
              <a:t> </a:t>
            </a:r>
            <a:r>
              <a:rPr sz="1100" spc="-35" dirty="0">
                <a:cs typeface="Tahoma"/>
              </a:rPr>
              <a:t>is</a:t>
            </a:r>
            <a:r>
              <a:rPr sz="1100" spc="30" dirty="0">
                <a:cs typeface="Tahoma"/>
              </a:rPr>
              <a:t> </a:t>
            </a:r>
            <a:r>
              <a:rPr sz="1100" spc="-50" dirty="0">
                <a:cs typeface="Tahoma"/>
              </a:rPr>
              <a:t>considered</a:t>
            </a:r>
            <a:r>
              <a:rPr sz="1100" spc="25" dirty="0">
                <a:cs typeface="Tahoma"/>
              </a:rPr>
              <a:t> </a:t>
            </a:r>
            <a:r>
              <a:rPr sz="1100" spc="-70" dirty="0">
                <a:solidFill>
                  <a:srgbClr val="0000FF"/>
                </a:solidFill>
                <a:cs typeface="Tahoma"/>
              </a:rPr>
              <a:t>necessary</a:t>
            </a:r>
            <a:r>
              <a:rPr sz="1100" spc="20" dirty="0">
                <a:solidFill>
                  <a:srgbClr val="0000FF"/>
                </a:solidFill>
                <a:cs typeface="Tahoma"/>
              </a:rPr>
              <a:t> </a:t>
            </a:r>
            <a:r>
              <a:rPr sz="1100" spc="-25" dirty="0">
                <a:cs typeface="Tahoma"/>
              </a:rPr>
              <a:t>in</a:t>
            </a:r>
            <a:r>
              <a:rPr sz="1100" spc="30" dirty="0">
                <a:cs typeface="Tahoma"/>
              </a:rPr>
              <a:t> </a:t>
            </a:r>
            <a:r>
              <a:rPr sz="1100" spc="-55" dirty="0">
                <a:cs typeface="Tahoma"/>
              </a:rPr>
              <a:t>modern</a:t>
            </a:r>
            <a:r>
              <a:rPr sz="1100" spc="25" dirty="0">
                <a:cs typeface="Tahoma"/>
              </a:rPr>
              <a:t> </a:t>
            </a:r>
            <a:r>
              <a:rPr sz="1100" spc="-60" dirty="0">
                <a:cs typeface="Tahoma"/>
              </a:rPr>
              <a:t>session</a:t>
            </a:r>
            <a:r>
              <a:rPr sz="1100" spc="20" dirty="0">
                <a:cs typeface="Tahoma"/>
              </a:rPr>
              <a:t> </a:t>
            </a:r>
            <a:r>
              <a:rPr sz="1100" spc="-65" dirty="0">
                <a:cs typeface="Tahoma"/>
              </a:rPr>
              <a:t>key</a:t>
            </a:r>
            <a:r>
              <a:rPr sz="1100" spc="30" dirty="0">
                <a:cs typeface="Tahoma"/>
              </a:rPr>
              <a:t> </a:t>
            </a:r>
            <a:r>
              <a:rPr sz="1100" spc="-60" dirty="0">
                <a:cs typeface="Tahoma"/>
              </a:rPr>
              <a:t>exchange, </a:t>
            </a:r>
            <a:r>
              <a:rPr sz="1100" spc="-330" dirty="0">
                <a:cs typeface="Tahoma"/>
              </a:rPr>
              <a:t> </a:t>
            </a:r>
            <a:r>
              <a:rPr sz="1100" spc="-55" dirty="0">
                <a:cs typeface="Tahoma"/>
              </a:rPr>
              <a:t>and</a:t>
            </a:r>
            <a:r>
              <a:rPr sz="1100" spc="10" dirty="0">
                <a:cs typeface="Tahoma"/>
              </a:rPr>
              <a:t> </a:t>
            </a:r>
            <a:r>
              <a:rPr sz="1100" spc="-35" dirty="0">
                <a:cs typeface="Tahoma"/>
              </a:rPr>
              <a:t>is</a:t>
            </a:r>
            <a:r>
              <a:rPr sz="1100" spc="20" dirty="0">
                <a:cs typeface="Tahoma"/>
              </a:rPr>
              <a:t> </a:t>
            </a:r>
            <a:r>
              <a:rPr sz="1100" spc="-60" dirty="0">
                <a:cs typeface="Tahoma"/>
              </a:rPr>
              <a:t>present</a:t>
            </a:r>
            <a:r>
              <a:rPr sz="1100" spc="15" dirty="0">
                <a:cs typeface="Tahoma"/>
              </a:rPr>
              <a:t> </a:t>
            </a:r>
            <a:r>
              <a:rPr sz="1100" spc="-25" dirty="0">
                <a:cs typeface="Tahoma"/>
              </a:rPr>
              <a:t>in</a:t>
            </a:r>
            <a:r>
              <a:rPr sz="1100" spc="15" dirty="0">
                <a:cs typeface="Tahoma"/>
              </a:rPr>
              <a:t> </a:t>
            </a:r>
            <a:r>
              <a:rPr sz="1100" spc="-40" dirty="0">
                <a:cs typeface="Tahoma"/>
              </a:rPr>
              <a:t>the</a:t>
            </a:r>
            <a:r>
              <a:rPr sz="1100" spc="20" dirty="0">
                <a:cs typeface="Tahoma"/>
              </a:rPr>
              <a:t> </a:t>
            </a:r>
            <a:r>
              <a:rPr sz="1100" spc="40" dirty="0">
                <a:cs typeface="Tahoma"/>
              </a:rPr>
              <a:t>TLS</a:t>
            </a:r>
            <a:r>
              <a:rPr sz="1100" spc="10" dirty="0">
                <a:cs typeface="Tahoma"/>
              </a:rPr>
              <a:t> </a:t>
            </a:r>
            <a:r>
              <a:rPr sz="1100" spc="-50" dirty="0">
                <a:cs typeface="Tahoma"/>
              </a:rPr>
              <a:t>1.3</a:t>
            </a:r>
            <a:r>
              <a:rPr sz="1100" spc="15" dirty="0">
                <a:cs typeface="Tahoma"/>
              </a:rPr>
              <a:t> </a:t>
            </a:r>
            <a:r>
              <a:rPr sz="1100" spc="-30" dirty="0">
                <a:cs typeface="Tahoma"/>
              </a:rPr>
              <a:t>protocol.</a:t>
            </a:r>
            <a:endParaRPr sz="1100">
              <a:cs typeface="Tahoma"/>
            </a:endParaRPr>
          </a:p>
          <a:p>
            <a:pPr marL="12700" marR="231140">
              <a:lnSpc>
                <a:spcPct val="102600"/>
              </a:lnSpc>
              <a:spcBef>
                <a:spcPts val="900"/>
              </a:spcBef>
            </a:pPr>
            <a:r>
              <a:rPr sz="1100" spc="-55" dirty="0">
                <a:cs typeface="Tahoma"/>
              </a:rPr>
              <a:t>Session-key</a:t>
            </a:r>
            <a:r>
              <a:rPr sz="1100" spc="15" dirty="0">
                <a:cs typeface="Tahoma"/>
              </a:rPr>
              <a:t> </a:t>
            </a:r>
            <a:r>
              <a:rPr sz="1100" spc="-60" dirty="0">
                <a:cs typeface="Tahoma"/>
              </a:rPr>
              <a:t>exchange</a:t>
            </a:r>
            <a:r>
              <a:rPr sz="1100" spc="15" dirty="0">
                <a:cs typeface="Tahoma"/>
              </a:rPr>
              <a:t> </a:t>
            </a:r>
            <a:r>
              <a:rPr sz="1100" spc="-35" dirty="0">
                <a:cs typeface="Tahoma"/>
              </a:rPr>
              <a:t>protocols</a:t>
            </a:r>
            <a:r>
              <a:rPr sz="1100" spc="20" dirty="0">
                <a:cs typeface="Tahoma"/>
              </a:rPr>
              <a:t> </a:t>
            </a:r>
            <a:r>
              <a:rPr sz="1100" spc="-50" dirty="0">
                <a:cs typeface="Tahoma"/>
              </a:rPr>
              <a:t>using</a:t>
            </a:r>
            <a:r>
              <a:rPr sz="1100" spc="10" dirty="0">
                <a:cs typeface="Tahoma"/>
              </a:rPr>
              <a:t> </a:t>
            </a:r>
            <a:r>
              <a:rPr sz="1100" spc="35" dirty="0">
                <a:cs typeface="Tahoma"/>
              </a:rPr>
              <a:t>DH</a:t>
            </a:r>
            <a:r>
              <a:rPr sz="1100" spc="15" dirty="0">
                <a:cs typeface="Tahoma"/>
              </a:rPr>
              <a:t> </a:t>
            </a:r>
            <a:r>
              <a:rPr sz="1100" spc="-45" dirty="0">
                <a:cs typeface="Tahoma"/>
              </a:rPr>
              <a:t>for</a:t>
            </a:r>
            <a:r>
              <a:rPr sz="1100" spc="15" dirty="0">
                <a:cs typeface="Tahoma"/>
              </a:rPr>
              <a:t> </a:t>
            </a:r>
            <a:r>
              <a:rPr sz="1100" spc="-60" dirty="0">
                <a:cs typeface="Tahoma"/>
              </a:rPr>
              <a:t>forward</a:t>
            </a:r>
            <a:r>
              <a:rPr sz="1100" spc="10" dirty="0">
                <a:cs typeface="Tahoma"/>
              </a:rPr>
              <a:t> </a:t>
            </a:r>
            <a:r>
              <a:rPr sz="1100" spc="-55" dirty="0">
                <a:cs typeface="Tahoma"/>
              </a:rPr>
              <a:t>secrecy</a:t>
            </a:r>
            <a:r>
              <a:rPr sz="1100" spc="15" dirty="0">
                <a:cs typeface="Tahoma"/>
              </a:rPr>
              <a:t> </a:t>
            </a:r>
            <a:r>
              <a:rPr sz="1100" spc="-70" dirty="0">
                <a:cs typeface="Tahoma"/>
              </a:rPr>
              <a:t>are</a:t>
            </a:r>
            <a:r>
              <a:rPr sz="1100" spc="10" dirty="0">
                <a:cs typeface="Tahoma"/>
              </a:rPr>
              <a:t> </a:t>
            </a:r>
            <a:r>
              <a:rPr sz="1100" spc="-40" dirty="0">
                <a:cs typeface="Tahoma"/>
              </a:rPr>
              <a:t>often </a:t>
            </a:r>
            <a:r>
              <a:rPr sz="1100" spc="-330" dirty="0">
                <a:cs typeface="Tahoma"/>
              </a:rPr>
              <a:t> </a:t>
            </a:r>
            <a:r>
              <a:rPr sz="1100" spc="-35" dirty="0">
                <a:cs typeface="Tahoma"/>
              </a:rPr>
              <a:t>called</a:t>
            </a:r>
            <a:r>
              <a:rPr sz="1100" spc="15" dirty="0">
                <a:cs typeface="Tahoma"/>
              </a:rPr>
              <a:t> </a:t>
            </a:r>
            <a:r>
              <a:rPr sz="1100" spc="-40" dirty="0">
                <a:cs typeface="Tahoma"/>
              </a:rPr>
              <a:t>authenticated</a:t>
            </a:r>
            <a:r>
              <a:rPr sz="1100" spc="15" dirty="0">
                <a:cs typeface="Tahoma"/>
              </a:rPr>
              <a:t> </a:t>
            </a:r>
            <a:r>
              <a:rPr sz="1100" spc="35" dirty="0">
                <a:cs typeface="Tahoma"/>
              </a:rPr>
              <a:t>DH</a:t>
            </a:r>
            <a:r>
              <a:rPr sz="1100" spc="20" dirty="0">
                <a:cs typeface="Tahoma"/>
              </a:rPr>
              <a:t> </a:t>
            </a:r>
            <a:r>
              <a:rPr sz="1100" spc="-65" dirty="0">
                <a:cs typeface="Tahoma"/>
              </a:rPr>
              <a:t>key</a:t>
            </a:r>
            <a:r>
              <a:rPr sz="1100" spc="20" dirty="0">
                <a:cs typeface="Tahoma"/>
              </a:rPr>
              <a:t> </a:t>
            </a:r>
            <a:r>
              <a:rPr sz="1100" spc="-60" dirty="0">
                <a:cs typeface="Tahoma"/>
              </a:rPr>
              <a:t>exchange</a:t>
            </a:r>
            <a:r>
              <a:rPr sz="1100" spc="20" dirty="0">
                <a:cs typeface="Tahoma"/>
              </a:rPr>
              <a:t> </a:t>
            </a:r>
            <a:r>
              <a:rPr sz="1100" spc="-35" dirty="0">
                <a:cs typeface="Tahoma"/>
              </a:rPr>
              <a:t>protocols.</a:t>
            </a:r>
            <a:endParaRPr sz="1100">
              <a:cs typeface="Tahoma"/>
            </a:endParaRP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6254" y="58150"/>
            <a:ext cx="1036319" cy="232756"/>
          </a:xfrm>
          <a:prstGeom prst="rect">
            <a:avLst/>
          </a:prstGeom>
        </p:spPr>
        <p:txBody>
          <a:bodyPr vert="horz" wrap="square" lIns="0" tIns="17145" rIns="0" bIns="0" rtlCol="0">
            <a:spAutoFit/>
          </a:bodyPr>
          <a:lstStyle/>
          <a:p>
            <a:pPr marL="12700">
              <a:lnSpc>
                <a:spcPct val="100000"/>
              </a:lnSpc>
              <a:spcBef>
                <a:spcPts val="135"/>
              </a:spcBef>
            </a:pPr>
            <a:r>
              <a:rPr spc="-5" dirty="0">
                <a:latin typeface="+mn-lt"/>
              </a:rPr>
              <a:t>Protocol</a:t>
            </a:r>
            <a:r>
              <a:rPr spc="-35" dirty="0">
                <a:latin typeface="+mn-lt"/>
              </a:rPr>
              <a:t> </a:t>
            </a:r>
            <a:r>
              <a:rPr spc="40" dirty="0">
                <a:latin typeface="+mn-lt"/>
              </a:rPr>
              <a:t>KE3</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grpSp>
        <p:nvGrpSpPr>
          <p:cNvPr id="4" name="object 4"/>
          <p:cNvGrpSpPr/>
          <p:nvPr/>
        </p:nvGrpSpPr>
        <p:grpSpPr>
          <a:xfrm>
            <a:off x="939279" y="1099854"/>
            <a:ext cx="2741930" cy="66040"/>
            <a:chOff x="939279" y="1099854"/>
            <a:chExt cx="2741930" cy="66040"/>
          </a:xfrm>
        </p:grpSpPr>
        <p:sp>
          <p:nvSpPr>
            <p:cNvPr id="5" name="object 5"/>
            <p:cNvSpPr/>
            <p:nvPr/>
          </p:nvSpPr>
          <p:spPr>
            <a:xfrm>
              <a:off x="939279" y="1132751"/>
              <a:ext cx="2736850" cy="0"/>
            </a:xfrm>
            <a:custGeom>
              <a:avLst/>
              <a:gdLst/>
              <a:ahLst/>
              <a:cxnLst/>
              <a:rect l="l" t="t" r="r" b="b"/>
              <a:pathLst>
                <a:path w="2736850">
                  <a:moveTo>
                    <a:pt x="0" y="0"/>
                  </a:moveTo>
                  <a:lnTo>
                    <a:pt x="2736618" y="0"/>
                  </a:lnTo>
                </a:path>
              </a:pathLst>
            </a:custGeom>
            <a:ln w="5060">
              <a:solidFill>
                <a:srgbClr val="000000"/>
              </a:solidFill>
            </a:ln>
          </p:spPr>
          <p:txBody>
            <a:bodyPr wrap="square" lIns="0" tIns="0" rIns="0" bIns="0" rtlCol="0"/>
            <a:lstStyle/>
            <a:p>
              <a:endParaRPr/>
            </a:p>
          </p:txBody>
        </p:sp>
        <p:sp>
          <p:nvSpPr>
            <p:cNvPr id="6" name="object 6"/>
            <p:cNvSpPr/>
            <p:nvPr/>
          </p:nvSpPr>
          <p:spPr>
            <a:xfrm>
              <a:off x="3652110" y="1102384"/>
              <a:ext cx="26670" cy="60960"/>
            </a:xfrm>
            <a:custGeom>
              <a:avLst/>
              <a:gdLst/>
              <a:ahLst/>
              <a:cxnLst/>
              <a:rect l="l" t="t" r="r" b="b"/>
              <a:pathLst>
                <a:path w="26670"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370001" y="992222"/>
            <a:ext cx="414917" cy="720004"/>
          </a:xfrm>
          <a:prstGeom prst="rect">
            <a:avLst/>
          </a:prstGeom>
        </p:spPr>
      </p:pic>
      <p:grpSp>
        <p:nvGrpSpPr>
          <p:cNvPr id="8" name="object 8"/>
          <p:cNvGrpSpPr/>
          <p:nvPr/>
        </p:nvGrpSpPr>
        <p:grpSpPr>
          <a:xfrm>
            <a:off x="939279" y="1358439"/>
            <a:ext cx="2741930" cy="66040"/>
            <a:chOff x="939279" y="1358439"/>
            <a:chExt cx="2741930" cy="66040"/>
          </a:xfrm>
        </p:grpSpPr>
        <p:sp>
          <p:nvSpPr>
            <p:cNvPr id="9" name="object 9"/>
            <p:cNvSpPr/>
            <p:nvPr/>
          </p:nvSpPr>
          <p:spPr>
            <a:xfrm>
              <a:off x="944340" y="1391335"/>
              <a:ext cx="2736850" cy="0"/>
            </a:xfrm>
            <a:custGeom>
              <a:avLst/>
              <a:gdLst/>
              <a:ahLst/>
              <a:cxnLst/>
              <a:rect l="l" t="t" r="r" b="b"/>
              <a:pathLst>
                <a:path w="2736850">
                  <a:moveTo>
                    <a:pt x="0" y="0"/>
                  </a:moveTo>
                  <a:lnTo>
                    <a:pt x="2736618" y="0"/>
                  </a:lnTo>
                </a:path>
              </a:pathLst>
            </a:custGeom>
            <a:ln w="5060">
              <a:solidFill>
                <a:srgbClr val="000000"/>
              </a:solidFill>
            </a:ln>
          </p:spPr>
          <p:txBody>
            <a:bodyPr wrap="square" lIns="0" tIns="0" rIns="0" bIns="0" rtlCol="0"/>
            <a:lstStyle/>
            <a:p>
              <a:endParaRPr/>
            </a:p>
          </p:txBody>
        </p:sp>
        <p:sp>
          <p:nvSpPr>
            <p:cNvPr id="10" name="object 10"/>
            <p:cNvSpPr/>
            <p:nvPr/>
          </p:nvSpPr>
          <p:spPr>
            <a:xfrm>
              <a:off x="941809" y="1360969"/>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pic>
        <p:nvPicPr>
          <p:cNvPr id="11" name="object 11"/>
          <p:cNvPicPr/>
          <p:nvPr/>
        </p:nvPicPr>
        <p:blipFill>
          <a:blip r:embed="rId3" cstate="print"/>
          <a:stretch>
            <a:fillRect/>
          </a:stretch>
        </p:blipFill>
        <p:spPr>
          <a:xfrm>
            <a:off x="3835285" y="992222"/>
            <a:ext cx="402714" cy="720004"/>
          </a:xfrm>
          <a:prstGeom prst="rect">
            <a:avLst/>
          </a:prstGeom>
        </p:spPr>
      </p:pic>
      <p:grpSp>
        <p:nvGrpSpPr>
          <p:cNvPr id="12" name="object 12"/>
          <p:cNvGrpSpPr/>
          <p:nvPr/>
        </p:nvGrpSpPr>
        <p:grpSpPr>
          <a:xfrm>
            <a:off x="939279" y="1616312"/>
            <a:ext cx="2741930" cy="66040"/>
            <a:chOff x="939279" y="1616312"/>
            <a:chExt cx="2741930" cy="66040"/>
          </a:xfrm>
        </p:grpSpPr>
        <p:sp>
          <p:nvSpPr>
            <p:cNvPr id="13" name="object 13"/>
            <p:cNvSpPr/>
            <p:nvPr/>
          </p:nvSpPr>
          <p:spPr>
            <a:xfrm>
              <a:off x="939279" y="1649209"/>
              <a:ext cx="2736850" cy="0"/>
            </a:xfrm>
            <a:custGeom>
              <a:avLst/>
              <a:gdLst/>
              <a:ahLst/>
              <a:cxnLst/>
              <a:rect l="l" t="t" r="r" b="b"/>
              <a:pathLst>
                <a:path w="2736850">
                  <a:moveTo>
                    <a:pt x="0" y="0"/>
                  </a:moveTo>
                  <a:lnTo>
                    <a:pt x="2736618" y="0"/>
                  </a:lnTo>
                </a:path>
              </a:pathLst>
            </a:custGeom>
            <a:ln w="5060">
              <a:solidFill>
                <a:srgbClr val="000000"/>
              </a:solidFill>
            </a:ln>
          </p:spPr>
          <p:txBody>
            <a:bodyPr wrap="square" lIns="0" tIns="0" rIns="0" bIns="0" rtlCol="0"/>
            <a:lstStyle/>
            <a:p>
              <a:endParaRPr/>
            </a:p>
          </p:txBody>
        </p:sp>
        <p:sp>
          <p:nvSpPr>
            <p:cNvPr id="14" name="object 14"/>
            <p:cNvSpPr/>
            <p:nvPr/>
          </p:nvSpPr>
          <p:spPr>
            <a:xfrm>
              <a:off x="3652110" y="1618843"/>
              <a:ext cx="26670" cy="60960"/>
            </a:xfrm>
            <a:custGeom>
              <a:avLst/>
              <a:gdLst/>
              <a:ahLst/>
              <a:cxnLst/>
              <a:rect l="l" t="t" r="r" b="b"/>
              <a:pathLst>
                <a:path w="26670" h="60960">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15" name="object 15"/>
          <p:cNvSpPr txBox="1"/>
          <p:nvPr/>
        </p:nvSpPr>
        <p:spPr>
          <a:xfrm>
            <a:off x="36055" y="495375"/>
            <a:ext cx="4510405" cy="2685928"/>
          </a:xfrm>
          <a:prstGeom prst="rect">
            <a:avLst/>
          </a:prstGeom>
        </p:spPr>
        <p:txBody>
          <a:bodyPr vert="horz" wrap="square" lIns="0" tIns="6985" rIns="0" bIns="0" rtlCol="0">
            <a:spAutoFit/>
          </a:bodyPr>
          <a:lstStyle/>
          <a:p>
            <a:pPr marL="101600" marR="268605">
              <a:lnSpc>
                <a:spcPct val="102600"/>
              </a:lnSpc>
              <a:spcBef>
                <a:spcPts val="55"/>
              </a:spcBef>
            </a:pPr>
            <a:r>
              <a:rPr sz="1100" spc="-15" dirty="0">
                <a:cs typeface="Tahoma"/>
              </a:rPr>
              <a:t>Let</a:t>
            </a:r>
            <a:r>
              <a:rPr sz="1100" spc="20" dirty="0">
                <a:cs typeface="Tahoma"/>
              </a:rPr>
              <a:t> </a:t>
            </a:r>
            <a:r>
              <a:rPr sz="1100" i="1" spc="-130" dirty="0">
                <a:cs typeface="Arial"/>
              </a:rPr>
              <a:t>G</a:t>
            </a:r>
            <a:r>
              <a:rPr sz="1100" i="1" spc="-75" dirty="0">
                <a:cs typeface="Arial"/>
              </a:rPr>
              <a:t> </a:t>
            </a:r>
            <a:r>
              <a:rPr sz="1100" spc="45" dirty="0">
                <a:cs typeface="Tahoma"/>
              </a:rPr>
              <a:t>=</a:t>
            </a:r>
            <a:r>
              <a:rPr sz="1100" spc="-40" dirty="0">
                <a:cs typeface="Tahoma"/>
              </a:rPr>
              <a:t> </a:t>
            </a:r>
            <a:r>
              <a:rPr sz="1100" spc="-25" dirty="0">
                <a:cs typeface="Cambria"/>
              </a:rPr>
              <a:t>⟨</a:t>
            </a:r>
            <a:r>
              <a:rPr sz="1100" i="1" spc="-25" dirty="0">
                <a:cs typeface="Arial"/>
              </a:rPr>
              <a:t>g</a:t>
            </a:r>
            <a:r>
              <a:rPr sz="1100" i="1" spc="-200" dirty="0">
                <a:cs typeface="Arial"/>
              </a:rPr>
              <a:t> </a:t>
            </a:r>
            <a:r>
              <a:rPr sz="1100" spc="25" dirty="0">
                <a:cs typeface="Cambria"/>
              </a:rPr>
              <a:t>⟩</a:t>
            </a:r>
            <a:r>
              <a:rPr sz="1100" spc="120" dirty="0">
                <a:cs typeface="Cambria"/>
              </a:rPr>
              <a:t> </a:t>
            </a:r>
            <a:r>
              <a:rPr sz="1100" spc="-55" dirty="0">
                <a:cs typeface="Tahoma"/>
              </a:rPr>
              <a:t>be</a:t>
            </a:r>
            <a:r>
              <a:rPr sz="1100" spc="20" dirty="0">
                <a:cs typeface="Tahoma"/>
              </a:rPr>
              <a:t> </a:t>
            </a:r>
            <a:r>
              <a:rPr sz="1100" spc="-55" dirty="0">
                <a:cs typeface="Tahoma"/>
              </a:rPr>
              <a:t>a</a:t>
            </a:r>
            <a:r>
              <a:rPr sz="1100" spc="20" dirty="0">
                <a:cs typeface="Tahoma"/>
              </a:rPr>
              <a:t> </a:t>
            </a:r>
            <a:r>
              <a:rPr sz="1100" spc="-20" dirty="0">
                <a:cs typeface="Tahoma"/>
              </a:rPr>
              <a:t>cyclic</a:t>
            </a:r>
            <a:r>
              <a:rPr sz="1100" spc="25" dirty="0">
                <a:cs typeface="Tahoma"/>
              </a:rPr>
              <a:t> </a:t>
            </a:r>
            <a:r>
              <a:rPr sz="1100" spc="-50" dirty="0">
                <a:cs typeface="Tahoma"/>
              </a:rPr>
              <a:t>group</a:t>
            </a:r>
            <a:r>
              <a:rPr sz="1100" spc="15" dirty="0">
                <a:cs typeface="Tahoma"/>
              </a:rPr>
              <a:t> </a:t>
            </a:r>
            <a:r>
              <a:rPr sz="1100" spc="-35" dirty="0">
                <a:cs typeface="Tahoma"/>
              </a:rPr>
              <a:t>of</a:t>
            </a:r>
            <a:r>
              <a:rPr sz="1100" spc="20" dirty="0">
                <a:cs typeface="Tahoma"/>
              </a:rPr>
              <a:t> </a:t>
            </a:r>
            <a:r>
              <a:rPr sz="1100" spc="-60" dirty="0">
                <a:cs typeface="Tahoma"/>
              </a:rPr>
              <a:t>order</a:t>
            </a:r>
            <a:r>
              <a:rPr sz="1100" spc="15" dirty="0">
                <a:cs typeface="Tahoma"/>
              </a:rPr>
              <a:t> </a:t>
            </a:r>
            <a:r>
              <a:rPr sz="1100" i="1" spc="-55" dirty="0">
                <a:cs typeface="Arial"/>
              </a:rPr>
              <a:t>m</a:t>
            </a:r>
            <a:r>
              <a:rPr sz="1100" i="1" spc="80" dirty="0">
                <a:cs typeface="Arial"/>
              </a:rPr>
              <a:t> </a:t>
            </a:r>
            <a:r>
              <a:rPr sz="1100" spc="-25" dirty="0">
                <a:cs typeface="Tahoma"/>
              </a:rPr>
              <a:t>in</a:t>
            </a:r>
            <a:r>
              <a:rPr sz="1100" spc="20" dirty="0">
                <a:cs typeface="Tahoma"/>
              </a:rPr>
              <a:t> </a:t>
            </a:r>
            <a:r>
              <a:rPr sz="1100" spc="-40" dirty="0">
                <a:cs typeface="Tahoma"/>
              </a:rPr>
              <a:t>which</a:t>
            </a:r>
            <a:r>
              <a:rPr sz="1100" spc="20" dirty="0">
                <a:cs typeface="Tahoma"/>
              </a:rPr>
              <a:t> </a:t>
            </a:r>
            <a:r>
              <a:rPr sz="1100" spc="-40" dirty="0">
                <a:cs typeface="Tahoma"/>
              </a:rPr>
              <a:t>the</a:t>
            </a:r>
            <a:r>
              <a:rPr sz="1100" spc="20" dirty="0">
                <a:cs typeface="Tahoma"/>
              </a:rPr>
              <a:t> </a:t>
            </a:r>
            <a:r>
              <a:rPr lang="tr-TR" sz="1100" spc="30" dirty="0" err="1">
                <a:cs typeface="Tahoma"/>
              </a:rPr>
              <a:t>Dlog</a:t>
            </a:r>
            <a:r>
              <a:rPr sz="1100" spc="15" dirty="0">
                <a:cs typeface="Tahoma"/>
              </a:rPr>
              <a:t> </a:t>
            </a:r>
            <a:r>
              <a:rPr sz="1100" spc="-55" dirty="0">
                <a:cs typeface="Tahoma"/>
              </a:rPr>
              <a:t>problem</a:t>
            </a:r>
            <a:r>
              <a:rPr sz="1100" spc="25" dirty="0">
                <a:cs typeface="Tahoma"/>
              </a:rPr>
              <a:t> </a:t>
            </a:r>
            <a:r>
              <a:rPr sz="1100" spc="-40" dirty="0">
                <a:cs typeface="Tahoma"/>
              </a:rPr>
              <a:t>is </a:t>
            </a:r>
            <a:r>
              <a:rPr sz="1100" spc="-330" dirty="0">
                <a:cs typeface="Tahoma"/>
              </a:rPr>
              <a:t> </a:t>
            </a:r>
            <a:r>
              <a:rPr sz="1100" spc="-55" dirty="0">
                <a:cs typeface="Tahoma"/>
              </a:rPr>
              <a:t>hard.</a:t>
            </a:r>
            <a:endParaRPr sz="1100" dirty="0">
              <a:cs typeface="Tahoma"/>
            </a:endParaRPr>
          </a:p>
          <a:p>
            <a:pPr marL="968375" marR="922655" indent="-8255" algn="ctr">
              <a:lnSpc>
                <a:spcPts val="1989"/>
              </a:lnSpc>
              <a:spcBef>
                <a:spcPts val="135"/>
              </a:spcBef>
            </a:pPr>
            <a:endParaRPr lang="tr-TR" sz="900" i="1" spc="10" dirty="0">
              <a:cs typeface="Arial"/>
            </a:endParaRPr>
          </a:p>
          <a:p>
            <a:pPr marL="968375" marR="922655" indent="-8255" algn="ctr">
              <a:spcBef>
                <a:spcPts val="135"/>
              </a:spcBef>
            </a:pPr>
            <a:r>
              <a:rPr sz="900" i="1" spc="10" dirty="0" err="1">
                <a:cs typeface="Arial"/>
              </a:rPr>
              <a:t>A</a:t>
            </a:r>
            <a:r>
              <a:rPr sz="900" i="1" spc="10" dirty="0" err="1">
                <a:cs typeface="Sitka Text"/>
              </a:rPr>
              <a:t>,</a:t>
            </a:r>
            <a:r>
              <a:rPr sz="900" i="1" spc="10" dirty="0" err="1">
                <a:cs typeface="Arial"/>
              </a:rPr>
              <a:t>g</a:t>
            </a:r>
            <a:r>
              <a:rPr sz="900" i="1" spc="15" baseline="27777" dirty="0" err="1">
                <a:cs typeface="Arial"/>
              </a:rPr>
              <a:t>a</a:t>
            </a:r>
            <a:r>
              <a:rPr sz="900" i="1" spc="15" baseline="27777" dirty="0">
                <a:cs typeface="Arial"/>
              </a:rPr>
              <a:t>             </a:t>
            </a:r>
            <a:endParaRPr lang="tr-TR" sz="900" i="1" spc="15" baseline="27777" dirty="0">
              <a:cs typeface="Arial"/>
            </a:endParaRPr>
          </a:p>
          <a:p>
            <a:pPr marL="968375" marR="922655" indent="-8255" algn="ctr">
              <a:spcBef>
                <a:spcPts val="135"/>
              </a:spcBef>
            </a:pPr>
            <a:r>
              <a:rPr sz="900" i="1" spc="15" baseline="27777" dirty="0">
                <a:cs typeface="Arial"/>
              </a:rPr>
              <a:t>                                                      </a:t>
            </a:r>
            <a:endParaRPr lang="tr-TR" sz="900" i="1" spc="15" baseline="27777" dirty="0">
              <a:cs typeface="Arial"/>
            </a:endParaRPr>
          </a:p>
          <a:p>
            <a:pPr marL="968375" marR="922655" indent="-8255" algn="ctr">
              <a:spcBef>
                <a:spcPts val="135"/>
              </a:spcBef>
            </a:pPr>
            <a:r>
              <a:rPr sz="900" i="1" spc="70" dirty="0" err="1">
                <a:cs typeface="Arial"/>
              </a:rPr>
              <a:t>B</a:t>
            </a:r>
            <a:r>
              <a:rPr sz="900" i="1" spc="-5" dirty="0" err="1">
                <a:cs typeface="Sitka Text"/>
              </a:rPr>
              <a:t>,</a:t>
            </a:r>
            <a:r>
              <a:rPr sz="900" i="1" spc="50" dirty="0" err="1">
                <a:cs typeface="Arial"/>
              </a:rPr>
              <a:t>g</a:t>
            </a:r>
            <a:r>
              <a:rPr sz="900" i="1" spc="97" baseline="27777" dirty="0" err="1">
                <a:cs typeface="Arial"/>
              </a:rPr>
              <a:t>b</a:t>
            </a:r>
            <a:r>
              <a:rPr sz="900" i="1" spc="-5" dirty="0" err="1">
                <a:cs typeface="Sitka Text"/>
              </a:rPr>
              <a:t>,</a:t>
            </a:r>
            <a:r>
              <a:rPr sz="900" spc="70" dirty="0" err="1">
                <a:cs typeface="Palatino Linotype"/>
              </a:rPr>
              <a:t>CE</a:t>
            </a:r>
            <a:r>
              <a:rPr sz="900" spc="-5" dirty="0" err="1">
                <a:cs typeface="Palatino Linotype"/>
              </a:rPr>
              <a:t>R</a:t>
            </a:r>
            <a:r>
              <a:rPr sz="900" spc="114" dirty="0" err="1">
                <a:cs typeface="Palatino Linotype"/>
              </a:rPr>
              <a:t>T</a:t>
            </a:r>
            <a:r>
              <a:rPr sz="900" spc="20" dirty="0">
                <a:cs typeface="Microsoft Sans Serif"/>
              </a:rPr>
              <a:t>[</a:t>
            </a:r>
            <a:r>
              <a:rPr sz="900" i="1" spc="70" dirty="0">
                <a:cs typeface="Arial"/>
              </a:rPr>
              <a:t>B</a:t>
            </a:r>
            <a:r>
              <a:rPr sz="900" spc="20" dirty="0">
                <a:cs typeface="Microsoft Sans Serif"/>
              </a:rPr>
              <a:t>]</a:t>
            </a:r>
            <a:r>
              <a:rPr sz="900" i="1" spc="-5" dirty="0">
                <a:cs typeface="Sitka Text"/>
              </a:rPr>
              <a:t>,</a:t>
            </a:r>
            <a:r>
              <a:rPr sz="900" spc="-25" dirty="0">
                <a:cs typeface="Microsoft Sans Serif"/>
              </a:rPr>
              <a:t>Sig</a:t>
            </a:r>
            <a:r>
              <a:rPr sz="900" i="1" spc="30" baseline="-18518" dirty="0">
                <a:cs typeface="Arial"/>
              </a:rPr>
              <a:t>B</a:t>
            </a:r>
            <a:r>
              <a:rPr sz="900" i="1" spc="-135" baseline="-18518" dirty="0">
                <a:cs typeface="Arial"/>
              </a:rPr>
              <a:t> </a:t>
            </a:r>
            <a:r>
              <a:rPr sz="900" spc="60" dirty="0">
                <a:cs typeface="Microsoft Sans Serif"/>
              </a:rPr>
              <a:t>(</a:t>
            </a:r>
            <a:r>
              <a:rPr sz="900" i="1" spc="30" dirty="0">
                <a:cs typeface="Arial"/>
              </a:rPr>
              <a:t>A</a:t>
            </a:r>
            <a:r>
              <a:rPr sz="900" spc="-40" dirty="0">
                <a:cs typeface="Lucida Sans Unicode"/>
              </a:rPr>
              <a:t>∥</a:t>
            </a:r>
            <a:r>
              <a:rPr sz="900" i="1" spc="70" dirty="0">
                <a:cs typeface="Arial"/>
              </a:rPr>
              <a:t>B</a:t>
            </a:r>
            <a:r>
              <a:rPr sz="900" spc="-40" dirty="0">
                <a:cs typeface="Lucida Sans Unicode"/>
              </a:rPr>
              <a:t>∥</a:t>
            </a:r>
            <a:r>
              <a:rPr sz="900" i="1" spc="50" dirty="0">
                <a:cs typeface="Arial"/>
              </a:rPr>
              <a:t>g</a:t>
            </a:r>
            <a:r>
              <a:rPr sz="900" i="1" spc="-44" baseline="27777" dirty="0">
                <a:cs typeface="Arial"/>
              </a:rPr>
              <a:t>a</a:t>
            </a:r>
            <a:r>
              <a:rPr sz="900" i="1" spc="-165" baseline="27777" dirty="0">
                <a:cs typeface="Arial"/>
              </a:rPr>
              <a:t> </a:t>
            </a:r>
            <a:r>
              <a:rPr sz="900" spc="-40" dirty="0">
                <a:cs typeface="Lucida Sans Unicode"/>
              </a:rPr>
              <a:t>∥</a:t>
            </a:r>
            <a:r>
              <a:rPr sz="900" i="1" spc="50" dirty="0">
                <a:cs typeface="Arial"/>
              </a:rPr>
              <a:t>g</a:t>
            </a:r>
            <a:r>
              <a:rPr sz="900" i="1" spc="-15" baseline="27777" dirty="0">
                <a:cs typeface="Arial"/>
              </a:rPr>
              <a:t>b</a:t>
            </a:r>
            <a:r>
              <a:rPr sz="900" i="1" spc="-142" baseline="27777" dirty="0">
                <a:cs typeface="Arial"/>
              </a:rPr>
              <a:t> </a:t>
            </a:r>
            <a:r>
              <a:rPr sz="900" spc="60" dirty="0">
                <a:cs typeface="Microsoft Sans Serif"/>
              </a:rPr>
              <a:t>)</a:t>
            </a:r>
            <a:r>
              <a:rPr sz="900" i="1" spc="-5" dirty="0">
                <a:cs typeface="Sitka Text"/>
              </a:rPr>
              <a:t>,</a:t>
            </a:r>
            <a:r>
              <a:rPr sz="900" spc="55" dirty="0">
                <a:cs typeface="Microsoft Sans Serif"/>
              </a:rPr>
              <a:t>M</a:t>
            </a:r>
            <a:r>
              <a:rPr sz="900" spc="20" dirty="0">
                <a:cs typeface="Microsoft Sans Serif"/>
              </a:rPr>
              <a:t>A</a:t>
            </a:r>
            <a:r>
              <a:rPr sz="900" spc="-45" dirty="0">
                <a:cs typeface="Microsoft Sans Serif"/>
              </a:rPr>
              <a:t>C</a:t>
            </a:r>
            <a:r>
              <a:rPr sz="900" i="1" spc="75" baseline="-13888" dirty="0">
                <a:cs typeface="Arial"/>
              </a:rPr>
              <a:t>M</a:t>
            </a:r>
            <a:r>
              <a:rPr sz="900" i="1" spc="-120" baseline="-13888" dirty="0">
                <a:cs typeface="Arial"/>
              </a:rPr>
              <a:t> </a:t>
            </a:r>
            <a:r>
              <a:rPr sz="900" spc="60" dirty="0">
                <a:cs typeface="Microsoft Sans Serif"/>
              </a:rPr>
              <a:t>(</a:t>
            </a:r>
            <a:r>
              <a:rPr sz="900" spc="-25" dirty="0">
                <a:cs typeface="Microsoft Sans Serif"/>
              </a:rPr>
              <a:t>1</a:t>
            </a:r>
            <a:r>
              <a:rPr sz="900" spc="-40" dirty="0">
                <a:cs typeface="Lucida Sans Unicode"/>
              </a:rPr>
              <a:t>∥</a:t>
            </a:r>
            <a:r>
              <a:rPr sz="900" i="1" spc="30" dirty="0">
                <a:cs typeface="Arial"/>
              </a:rPr>
              <a:t>A</a:t>
            </a:r>
            <a:r>
              <a:rPr sz="900" spc="-40" dirty="0">
                <a:cs typeface="Lucida Sans Unicode"/>
              </a:rPr>
              <a:t>∥</a:t>
            </a:r>
            <a:r>
              <a:rPr sz="900" i="1" spc="70" dirty="0">
                <a:cs typeface="Arial"/>
              </a:rPr>
              <a:t>B</a:t>
            </a:r>
            <a:r>
              <a:rPr sz="900" spc="-40" dirty="0">
                <a:cs typeface="Lucida Sans Unicode"/>
              </a:rPr>
              <a:t>∥</a:t>
            </a:r>
            <a:r>
              <a:rPr sz="900" i="1" spc="50" dirty="0">
                <a:cs typeface="Arial"/>
              </a:rPr>
              <a:t>g</a:t>
            </a:r>
            <a:r>
              <a:rPr sz="900" i="1" spc="-44" baseline="27777" dirty="0">
                <a:cs typeface="Arial"/>
              </a:rPr>
              <a:t>a</a:t>
            </a:r>
            <a:r>
              <a:rPr sz="900" i="1" spc="-165" baseline="27777" dirty="0">
                <a:cs typeface="Arial"/>
              </a:rPr>
              <a:t> </a:t>
            </a:r>
            <a:r>
              <a:rPr sz="900" spc="-40" dirty="0">
                <a:cs typeface="Lucida Sans Unicode"/>
              </a:rPr>
              <a:t>∥</a:t>
            </a:r>
            <a:r>
              <a:rPr sz="900" i="1" spc="50" dirty="0">
                <a:cs typeface="Arial"/>
              </a:rPr>
              <a:t>g</a:t>
            </a:r>
            <a:r>
              <a:rPr sz="900" i="1" spc="-15" baseline="27777" dirty="0">
                <a:cs typeface="Arial"/>
              </a:rPr>
              <a:t>b</a:t>
            </a:r>
            <a:r>
              <a:rPr sz="900" i="1" spc="-142" baseline="27777" dirty="0">
                <a:cs typeface="Arial"/>
              </a:rPr>
              <a:t> </a:t>
            </a:r>
            <a:r>
              <a:rPr sz="900" spc="60" dirty="0">
                <a:cs typeface="Microsoft Sans Serif"/>
              </a:rPr>
              <a:t>)</a:t>
            </a:r>
            <a:endParaRPr sz="900" dirty="0">
              <a:cs typeface="Microsoft Sans Serif"/>
            </a:endParaRPr>
          </a:p>
          <a:p>
            <a:pPr marL="37465" algn="ctr">
              <a:spcBef>
                <a:spcPts val="835"/>
              </a:spcBef>
            </a:pPr>
            <a:r>
              <a:rPr sz="900" spc="55" dirty="0">
                <a:cs typeface="Microsoft Sans Serif"/>
              </a:rPr>
              <a:t>M</a:t>
            </a:r>
            <a:r>
              <a:rPr sz="900" spc="20" dirty="0">
                <a:cs typeface="Microsoft Sans Serif"/>
              </a:rPr>
              <a:t>A</a:t>
            </a:r>
            <a:r>
              <a:rPr sz="900" spc="-40" dirty="0">
                <a:cs typeface="Microsoft Sans Serif"/>
              </a:rPr>
              <a:t>C</a:t>
            </a:r>
            <a:r>
              <a:rPr sz="900" i="1" spc="75" baseline="-13888" dirty="0">
                <a:cs typeface="Arial"/>
              </a:rPr>
              <a:t>M</a:t>
            </a:r>
            <a:r>
              <a:rPr sz="900" i="1" spc="-120" baseline="-13888" dirty="0">
                <a:cs typeface="Arial"/>
              </a:rPr>
              <a:t> </a:t>
            </a:r>
            <a:r>
              <a:rPr sz="900" spc="60" dirty="0">
                <a:cs typeface="Microsoft Sans Serif"/>
              </a:rPr>
              <a:t>(</a:t>
            </a:r>
            <a:r>
              <a:rPr sz="900" spc="-25" dirty="0">
                <a:cs typeface="Microsoft Sans Serif"/>
              </a:rPr>
              <a:t>0</a:t>
            </a:r>
            <a:r>
              <a:rPr sz="900" spc="-40" dirty="0">
                <a:cs typeface="Lucida Sans Unicode"/>
              </a:rPr>
              <a:t>∥</a:t>
            </a:r>
            <a:r>
              <a:rPr sz="900" i="1" spc="30" dirty="0">
                <a:cs typeface="Arial"/>
              </a:rPr>
              <a:t>A</a:t>
            </a:r>
            <a:r>
              <a:rPr sz="900" spc="-40" dirty="0">
                <a:cs typeface="Lucida Sans Unicode"/>
              </a:rPr>
              <a:t>∥</a:t>
            </a:r>
            <a:r>
              <a:rPr sz="900" i="1" spc="70" dirty="0">
                <a:cs typeface="Arial"/>
              </a:rPr>
              <a:t>B</a:t>
            </a:r>
            <a:r>
              <a:rPr sz="900" spc="-40" dirty="0">
                <a:cs typeface="Lucida Sans Unicode"/>
              </a:rPr>
              <a:t>∥</a:t>
            </a:r>
            <a:r>
              <a:rPr sz="900" i="1" spc="50" dirty="0">
                <a:cs typeface="Arial"/>
              </a:rPr>
              <a:t>g</a:t>
            </a:r>
            <a:r>
              <a:rPr sz="900" i="1" spc="-44" baseline="27777" dirty="0">
                <a:cs typeface="Arial"/>
              </a:rPr>
              <a:t>a</a:t>
            </a:r>
            <a:r>
              <a:rPr sz="900" i="1" spc="-165" baseline="27777" dirty="0">
                <a:cs typeface="Arial"/>
              </a:rPr>
              <a:t> </a:t>
            </a:r>
            <a:r>
              <a:rPr sz="900" spc="-40" dirty="0">
                <a:cs typeface="Lucida Sans Unicode"/>
              </a:rPr>
              <a:t>∥</a:t>
            </a:r>
            <a:r>
              <a:rPr sz="900" i="1" spc="50" dirty="0">
                <a:cs typeface="Arial"/>
              </a:rPr>
              <a:t>g</a:t>
            </a:r>
            <a:r>
              <a:rPr sz="900" i="1" spc="-15" baseline="27777" dirty="0">
                <a:cs typeface="Arial"/>
              </a:rPr>
              <a:t>b</a:t>
            </a:r>
            <a:r>
              <a:rPr sz="900" i="1" spc="-142" baseline="27777" dirty="0">
                <a:cs typeface="Arial"/>
              </a:rPr>
              <a:t> </a:t>
            </a:r>
            <a:r>
              <a:rPr sz="900" spc="60" dirty="0">
                <a:cs typeface="Microsoft Sans Serif"/>
              </a:rPr>
              <a:t>)</a:t>
            </a:r>
            <a:endParaRPr sz="900" dirty="0">
              <a:cs typeface="Microsoft Sans Serif"/>
            </a:endParaRPr>
          </a:p>
          <a:p>
            <a:pPr>
              <a:lnSpc>
                <a:spcPct val="100000"/>
              </a:lnSpc>
              <a:spcBef>
                <a:spcPts val="5"/>
              </a:spcBef>
            </a:pPr>
            <a:endParaRPr sz="2050" dirty="0">
              <a:cs typeface="Microsoft Sans Serif"/>
            </a:endParaRPr>
          </a:p>
          <a:p>
            <a:pPr marL="100965" marR="162560">
              <a:lnSpc>
                <a:spcPct val="102699"/>
              </a:lnSpc>
            </a:pPr>
            <a:r>
              <a:rPr sz="1100" spc="-50" dirty="0">
                <a:cs typeface="Tahoma"/>
              </a:rPr>
              <a:t>Here</a:t>
            </a:r>
            <a:r>
              <a:rPr sz="1100" spc="20" dirty="0">
                <a:cs typeface="Tahoma"/>
              </a:rPr>
              <a:t> </a:t>
            </a:r>
            <a:r>
              <a:rPr sz="1100" i="1" spc="-35" dirty="0">
                <a:cs typeface="Arial"/>
              </a:rPr>
              <a:t>a,</a:t>
            </a:r>
            <a:r>
              <a:rPr sz="1100" i="1" spc="-125" dirty="0">
                <a:cs typeface="Arial"/>
              </a:rPr>
              <a:t> </a:t>
            </a:r>
            <a:r>
              <a:rPr sz="1100" i="1" spc="-50" dirty="0">
                <a:cs typeface="Arial"/>
              </a:rPr>
              <a:t>b</a:t>
            </a:r>
            <a:r>
              <a:rPr sz="1100" i="1" spc="-10" dirty="0">
                <a:cs typeface="Arial"/>
              </a:rPr>
              <a:t> </a:t>
            </a:r>
            <a:r>
              <a:rPr sz="1100" spc="-225" dirty="0">
                <a:cs typeface="Cambria"/>
              </a:rPr>
              <a:t>←</a:t>
            </a:r>
            <a:r>
              <a:rPr sz="900" spc="-337" baseline="50925" dirty="0">
                <a:cs typeface="Microsoft Sans Serif"/>
              </a:rPr>
              <a:t>$</a:t>
            </a:r>
            <a:r>
              <a:rPr sz="900" spc="547" baseline="50925" dirty="0">
                <a:cs typeface="Microsoft Sans Serif"/>
              </a:rPr>
              <a:t> </a:t>
            </a:r>
            <a:r>
              <a:rPr sz="1100" spc="-5" dirty="0">
                <a:cs typeface="Palatino Linotype"/>
              </a:rPr>
              <a:t>Z</a:t>
            </a:r>
            <a:r>
              <a:rPr sz="1200" i="1" spc="-7" baseline="-10416" dirty="0">
                <a:cs typeface="Arial"/>
              </a:rPr>
              <a:t>m</a:t>
            </a:r>
            <a:r>
              <a:rPr sz="1200" i="1" spc="307" baseline="-10416" dirty="0">
                <a:cs typeface="Arial"/>
              </a:rPr>
              <a:t> </a:t>
            </a:r>
            <a:r>
              <a:rPr sz="1100" spc="-75" dirty="0">
                <a:cs typeface="Tahoma"/>
              </a:rPr>
              <a:t>are</a:t>
            </a:r>
            <a:r>
              <a:rPr sz="1100" spc="20" dirty="0">
                <a:cs typeface="Tahoma"/>
              </a:rPr>
              <a:t> </a:t>
            </a:r>
            <a:r>
              <a:rPr sz="1100" spc="-60" dirty="0">
                <a:cs typeface="Tahoma"/>
              </a:rPr>
              <a:t>chosen</a:t>
            </a:r>
            <a:r>
              <a:rPr sz="1100" spc="25" dirty="0">
                <a:cs typeface="Tahoma"/>
              </a:rPr>
              <a:t> </a:t>
            </a:r>
            <a:r>
              <a:rPr sz="1100" spc="-65" dirty="0">
                <a:cs typeface="Tahoma"/>
              </a:rPr>
              <a:t>by</a:t>
            </a:r>
            <a:r>
              <a:rPr sz="1100" spc="20" dirty="0">
                <a:cs typeface="Tahoma"/>
              </a:rPr>
              <a:t> </a:t>
            </a:r>
            <a:r>
              <a:rPr sz="1100" i="1" spc="-10" dirty="0">
                <a:cs typeface="Arial"/>
              </a:rPr>
              <a:t>A,</a:t>
            </a:r>
            <a:r>
              <a:rPr sz="1100" i="1" spc="-120" dirty="0">
                <a:cs typeface="Arial"/>
              </a:rPr>
              <a:t> </a:t>
            </a:r>
            <a:r>
              <a:rPr sz="1100" i="1" spc="10" dirty="0">
                <a:cs typeface="Arial"/>
              </a:rPr>
              <a:t>B</a:t>
            </a:r>
            <a:r>
              <a:rPr sz="1100" spc="10" dirty="0">
                <a:cs typeface="Tahoma"/>
              </a:rPr>
              <a:t>,</a:t>
            </a:r>
            <a:r>
              <a:rPr sz="1100" spc="20" dirty="0">
                <a:cs typeface="Tahoma"/>
              </a:rPr>
              <a:t> </a:t>
            </a:r>
            <a:r>
              <a:rPr sz="1100" spc="-50" dirty="0">
                <a:cs typeface="Tahoma"/>
              </a:rPr>
              <a:t>respectively,</a:t>
            </a:r>
            <a:r>
              <a:rPr sz="1100" spc="20" dirty="0">
                <a:cs typeface="Tahoma"/>
              </a:rPr>
              <a:t> </a:t>
            </a:r>
            <a:r>
              <a:rPr sz="1100" spc="-55" dirty="0">
                <a:cs typeface="Tahoma"/>
              </a:rPr>
              <a:t>and</a:t>
            </a:r>
            <a:r>
              <a:rPr sz="1100" spc="20" dirty="0">
                <a:cs typeface="Tahoma"/>
              </a:rPr>
              <a:t> </a:t>
            </a:r>
            <a:r>
              <a:rPr sz="1100" i="1" spc="15" dirty="0">
                <a:cs typeface="Arial"/>
              </a:rPr>
              <a:t>g</a:t>
            </a:r>
            <a:r>
              <a:rPr sz="1200" i="1" spc="22" baseline="27777" dirty="0">
                <a:cs typeface="Arial"/>
              </a:rPr>
              <a:t>a</a:t>
            </a:r>
            <a:r>
              <a:rPr sz="1100" i="1" spc="15" dirty="0">
                <a:cs typeface="Arial"/>
              </a:rPr>
              <a:t>,</a:t>
            </a:r>
            <a:r>
              <a:rPr sz="1100" i="1" spc="-125" dirty="0">
                <a:cs typeface="Arial"/>
              </a:rPr>
              <a:t> </a:t>
            </a:r>
            <a:r>
              <a:rPr sz="1100" i="1" spc="15" dirty="0">
                <a:cs typeface="Arial"/>
              </a:rPr>
              <a:t>g</a:t>
            </a:r>
            <a:r>
              <a:rPr sz="1200" i="1" spc="22" baseline="27777" dirty="0">
                <a:cs typeface="Arial"/>
              </a:rPr>
              <a:t>b</a:t>
            </a:r>
            <a:r>
              <a:rPr sz="1200" i="1" spc="345" baseline="27777" dirty="0">
                <a:cs typeface="Arial"/>
              </a:rPr>
              <a:t> </a:t>
            </a:r>
            <a:r>
              <a:rPr sz="1100" spc="-45" dirty="0">
                <a:cs typeface="Tahoma"/>
              </a:rPr>
              <a:t>play</a:t>
            </a:r>
            <a:r>
              <a:rPr sz="1100" spc="25" dirty="0">
                <a:cs typeface="Tahoma"/>
              </a:rPr>
              <a:t> </a:t>
            </a:r>
            <a:r>
              <a:rPr sz="1100" spc="-40" dirty="0">
                <a:cs typeface="Tahoma"/>
              </a:rPr>
              <a:t>the</a:t>
            </a:r>
            <a:r>
              <a:rPr sz="1100" spc="20" dirty="0">
                <a:cs typeface="Tahoma"/>
              </a:rPr>
              <a:t> </a:t>
            </a:r>
            <a:r>
              <a:rPr sz="1100" spc="-50" dirty="0">
                <a:cs typeface="Tahoma"/>
              </a:rPr>
              <a:t>role </a:t>
            </a:r>
            <a:r>
              <a:rPr sz="1100" spc="-330" dirty="0">
                <a:cs typeface="Tahoma"/>
              </a:rPr>
              <a:t> </a:t>
            </a:r>
            <a:r>
              <a:rPr sz="1100" spc="-35" dirty="0">
                <a:cs typeface="Tahoma"/>
              </a:rPr>
              <a:t>of</a:t>
            </a:r>
            <a:r>
              <a:rPr sz="1100" spc="10" dirty="0">
                <a:cs typeface="Tahoma"/>
              </a:rPr>
              <a:t> </a:t>
            </a:r>
            <a:r>
              <a:rPr sz="1100" spc="-60" dirty="0">
                <a:cs typeface="Tahoma"/>
              </a:rPr>
              <a:t>nonces.</a:t>
            </a:r>
            <a:endParaRPr sz="1100" dirty="0">
              <a:cs typeface="Tahoma"/>
            </a:endParaRPr>
          </a:p>
          <a:p>
            <a:pPr marL="100965" marR="68580">
              <a:lnSpc>
                <a:spcPct val="102600"/>
              </a:lnSpc>
              <a:spcBef>
                <a:spcPts val="900"/>
              </a:spcBef>
            </a:pPr>
            <a:r>
              <a:rPr sz="1100" spc="-10" dirty="0">
                <a:cs typeface="Tahoma"/>
              </a:rPr>
              <a:t>Sig</a:t>
            </a:r>
            <a:r>
              <a:rPr sz="1200" i="1" spc="-15" baseline="-17361" dirty="0">
                <a:cs typeface="Arial"/>
              </a:rPr>
              <a:t>B</a:t>
            </a:r>
            <a:r>
              <a:rPr sz="1200" i="1" spc="-202" baseline="-17361" dirty="0">
                <a:cs typeface="Arial"/>
              </a:rPr>
              <a:t> </a:t>
            </a:r>
            <a:r>
              <a:rPr sz="1100" spc="-5" dirty="0">
                <a:cs typeface="Tahoma"/>
              </a:rPr>
              <a:t>(</a:t>
            </a:r>
            <a:r>
              <a:rPr sz="1100" i="1" spc="-5" dirty="0">
                <a:cs typeface="Arial"/>
              </a:rPr>
              <a:t>X</a:t>
            </a:r>
            <a:r>
              <a:rPr sz="1100" i="1" spc="-180" dirty="0">
                <a:cs typeface="Arial"/>
              </a:rPr>
              <a:t> </a:t>
            </a:r>
            <a:r>
              <a:rPr sz="1100" dirty="0">
                <a:cs typeface="Tahoma"/>
              </a:rPr>
              <a:t>)</a:t>
            </a:r>
            <a:r>
              <a:rPr sz="1100" spc="20" dirty="0">
                <a:cs typeface="Tahoma"/>
              </a:rPr>
              <a:t> </a:t>
            </a:r>
            <a:r>
              <a:rPr sz="1100" spc="-35" dirty="0">
                <a:cs typeface="Tahoma"/>
              </a:rPr>
              <a:t>is</a:t>
            </a:r>
            <a:r>
              <a:rPr sz="1100" spc="20" dirty="0">
                <a:cs typeface="Tahoma"/>
              </a:rPr>
              <a:t> </a:t>
            </a:r>
            <a:r>
              <a:rPr sz="1100" i="1" spc="15" dirty="0">
                <a:cs typeface="Arial"/>
              </a:rPr>
              <a:t>B</a:t>
            </a:r>
            <a:r>
              <a:rPr sz="1100" spc="15" dirty="0">
                <a:cs typeface="Tahoma"/>
              </a:rPr>
              <a:t>’s</a:t>
            </a:r>
            <a:r>
              <a:rPr sz="1100" spc="20" dirty="0">
                <a:cs typeface="Tahoma"/>
              </a:rPr>
              <a:t> </a:t>
            </a:r>
            <a:r>
              <a:rPr sz="1100" spc="-45" dirty="0">
                <a:cs typeface="Tahoma"/>
              </a:rPr>
              <a:t>signature</a:t>
            </a:r>
            <a:r>
              <a:rPr sz="1100" spc="20" dirty="0">
                <a:cs typeface="Tahoma"/>
              </a:rPr>
              <a:t> </a:t>
            </a:r>
            <a:r>
              <a:rPr sz="1100" spc="-55" dirty="0">
                <a:cs typeface="Tahoma"/>
              </a:rPr>
              <a:t>on</a:t>
            </a:r>
            <a:r>
              <a:rPr sz="1100" spc="20" dirty="0">
                <a:cs typeface="Tahoma"/>
              </a:rPr>
              <a:t> </a:t>
            </a:r>
            <a:r>
              <a:rPr sz="1100" i="1" spc="-10" dirty="0">
                <a:cs typeface="Arial"/>
              </a:rPr>
              <a:t>X</a:t>
            </a:r>
            <a:r>
              <a:rPr sz="1100" i="1" spc="-180" dirty="0">
                <a:cs typeface="Arial"/>
              </a:rPr>
              <a:t> </a:t>
            </a:r>
            <a:r>
              <a:rPr sz="1100" spc="-30" dirty="0">
                <a:cs typeface="Tahoma"/>
              </a:rPr>
              <a:t>,</a:t>
            </a:r>
            <a:r>
              <a:rPr sz="1100" spc="20" dirty="0">
                <a:cs typeface="Tahoma"/>
              </a:rPr>
              <a:t> </a:t>
            </a:r>
            <a:r>
              <a:rPr sz="1100" spc="-45" dirty="0">
                <a:cs typeface="Tahoma"/>
              </a:rPr>
              <a:t>computed</a:t>
            </a:r>
            <a:r>
              <a:rPr sz="1100" spc="20" dirty="0">
                <a:cs typeface="Tahoma"/>
              </a:rPr>
              <a:t> </a:t>
            </a:r>
            <a:r>
              <a:rPr sz="1100" spc="-60" dirty="0">
                <a:cs typeface="Tahoma"/>
              </a:rPr>
              <a:t>under</a:t>
            </a:r>
            <a:r>
              <a:rPr sz="1100" spc="20" dirty="0">
                <a:cs typeface="Tahoma"/>
              </a:rPr>
              <a:t> </a:t>
            </a:r>
            <a:r>
              <a:rPr sz="1100" i="1" spc="-20" dirty="0">
                <a:cs typeface="Trebuchet MS"/>
              </a:rPr>
              <a:t>sk</a:t>
            </a:r>
            <a:r>
              <a:rPr sz="1100" spc="-20" dirty="0">
                <a:cs typeface="Tahoma"/>
              </a:rPr>
              <a:t>[</a:t>
            </a:r>
            <a:r>
              <a:rPr sz="1100" i="1" spc="-20" dirty="0">
                <a:cs typeface="Arial"/>
              </a:rPr>
              <a:t>B</a:t>
            </a:r>
            <a:r>
              <a:rPr sz="1100" spc="-20" dirty="0">
                <a:cs typeface="Tahoma"/>
              </a:rPr>
              <a:t>]</a:t>
            </a:r>
            <a:r>
              <a:rPr sz="1100" spc="20" dirty="0">
                <a:cs typeface="Tahoma"/>
              </a:rPr>
              <a:t> </a:t>
            </a:r>
            <a:r>
              <a:rPr sz="1100" spc="-55" dirty="0">
                <a:cs typeface="Tahoma"/>
              </a:rPr>
              <a:t>and</a:t>
            </a:r>
            <a:r>
              <a:rPr sz="1100" spc="15" dirty="0">
                <a:cs typeface="Tahoma"/>
              </a:rPr>
              <a:t> </a:t>
            </a:r>
            <a:r>
              <a:rPr sz="1100" spc="-40" dirty="0">
                <a:cs typeface="Tahoma"/>
              </a:rPr>
              <a:t>verifiable</a:t>
            </a:r>
            <a:r>
              <a:rPr sz="1100" spc="20" dirty="0">
                <a:cs typeface="Tahoma"/>
              </a:rPr>
              <a:t> </a:t>
            </a:r>
            <a:r>
              <a:rPr sz="1100" spc="-60" dirty="0">
                <a:cs typeface="Tahoma"/>
              </a:rPr>
              <a:t>under </a:t>
            </a:r>
            <a:r>
              <a:rPr sz="1100" spc="-325" dirty="0">
                <a:cs typeface="Tahoma"/>
              </a:rPr>
              <a:t> </a:t>
            </a:r>
            <a:r>
              <a:rPr sz="1100" spc="-40" dirty="0">
                <a:cs typeface="Tahoma"/>
              </a:rPr>
              <a:t>the</a:t>
            </a:r>
            <a:r>
              <a:rPr sz="1100" spc="10" dirty="0">
                <a:cs typeface="Tahoma"/>
              </a:rPr>
              <a:t> </a:t>
            </a:r>
            <a:r>
              <a:rPr sz="1100" i="1" spc="-15" dirty="0">
                <a:cs typeface="Trebuchet MS"/>
              </a:rPr>
              <a:t>pk</a:t>
            </a:r>
            <a:r>
              <a:rPr sz="1100" spc="-15" dirty="0">
                <a:cs typeface="Tahoma"/>
              </a:rPr>
              <a:t>[</a:t>
            </a:r>
            <a:r>
              <a:rPr sz="1100" i="1" spc="-15" dirty="0">
                <a:cs typeface="Arial"/>
              </a:rPr>
              <a:t>B</a:t>
            </a:r>
            <a:r>
              <a:rPr sz="1100" spc="-15" dirty="0">
                <a:cs typeface="Tahoma"/>
              </a:rPr>
              <a:t>]</a:t>
            </a:r>
            <a:r>
              <a:rPr sz="1100" spc="15" dirty="0">
                <a:cs typeface="Tahoma"/>
              </a:rPr>
              <a:t> </a:t>
            </a:r>
            <a:r>
              <a:rPr sz="1100" spc="-15" dirty="0">
                <a:cs typeface="Tahoma"/>
              </a:rPr>
              <a:t>that</a:t>
            </a:r>
            <a:r>
              <a:rPr sz="1100" spc="15" dirty="0">
                <a:cs typeface="Tahoma"/>
              </a:rPr>
              <a:t> </a:t>
            </a:r>
            <a:r>
              <a:rPr sz="1100" spc="-35" dirty="0">
                <a:cs typeface="Tahoma"/>
              </a:rPr>
              <a:t>is</a:t>
            </a:r>
            <a:r>
              <a:rPr sz="1100" spc="20" dirty="0">
                <a:cs typeface="Tahoma"/>
              </a:rPr>
              <a:t> </a:t>
            </a:r>
            <a:r>
              <a:rPr sz="1100" spc="-25" dirty="0">
                <a:cs typeface="Tahoma"/>
              </a:rPr>
              <a:t>in</a:t>
            </a:r>
            <a:r>
              <a:rPr sz="1100" spc="15" dirty="0">
                <a:cs typeface="Tahoma"/>
              </a:rPr>
              <a:t> </a:t>
            </a:r>
            <a:r>
              <a:rPr sz="1100" dirty="0">
                <a:cs typeface="Times New Roman"/>
              </a:rPr>
              <a:t>CERT</a:t>
            </a:r>
            <a:r>
              <a:rPr sz="1100" dirty="0">
                <a:cs typeface="Tahoma"/>
              </a:rPr>
              <a:t>[</a:t>
            </a:r>
            <a:r>
              <a:rPr sz="1100" i="1" dirty="0">
                <a:cs typeface="Arial"/>
              </a:rPr>
              <a:t>B</a:t>
            </a:r>
            <a:r>
              <a:rPr sz="1100" dirty="0">
                <a:cs typeface="Tahoma"/>
              </a:rPr>
              <a:t>].</a:t>
            </a:r>
          </a:p>
          <a:p>
            <a:pPr marL="101600" marR="159385">
              <a:lnSpc>
                <a:spcPct val="102600"/>
              </a:lnSpc>
              <a:spcBef>
                <a:spcPts val="894"/>
              </a:spcBef>
            </a:pPr>
            <a:r>
              <a:rPr sz="1100" spc="-15" dirty="0">
                <a:cs typeface="Tahoma"/>
              </a:rPr>
              <a:t>Let</a:t>
            </a:r>
            <a:r>
              <a:rPr sz="1100" spc="20" dirty="0">
                <a:cs typeface="Tahoma"/>
              </a:rPr>
              <a:t> </a:t>
            </a:r>
            <a:r>
              <a:rPr sz="1100" i="1" spc="-25" dirty="0">
                <a:cs typeface="Arial"/>
              </a:rPr>
              <a:t>L</a:t>
            </a:r>
            <a:r>
              <a:rPr sz="1100" i="1" spc="-5" dirty="0">
                <a:cs typeface="Arial"/>
              </a:rPr>
              <a:t> </a:t>
            </a:r>
            <a:r>
              <a:rPr sz="1100" spc="45" dirty="0">
                <a:cs typeface="Tahoma"/>
              </a:rPr>
              <a:t>=</a:t>
            </a:r>
            <a:r>
              <a:rPr sz="1100" spc="-45" dirty="0">
                <a:cs typeface="Tahoma"/>
              </a:rPr>
              <a:t> </a:t>
            </a:r>
            <a:r>
              <a:rPr sz="1100" i="1" spc="-5" dirty="0">
                <a:cs typeface="Arial"/>
              </a:rPr>
              <a:t>g</a:t>
            </a:r>
            <a:r>
              <a:rPr sz="1200" i="1" spc="-7" baseline="27777" dirty="0">
                <a:cs typeface="Arial"/>
              </a:rPr>
              <a:t>ab</a:t>
            </a:r>
            <a:r>
              <a:rPr sz="1200" i="1" spc="15" baseline="27777" dirty="0">
                <a:cs typeface="Arial"/>
              </a:rPr>
              <a:t> </a:t>
            </a:r>
            <a:r>
              <a:rPr sz="1100" spc="-55" dirty="0">
                <a:cs typeface="Tahoma"/>
              </a:rPr>
              <a:t>be</a:t>
            </a:r>
            <a:r>
              <a:rPr sz="1100" spc="20" dirty="0">
                <a:cs typeface="Tahoma"/>
              </a:rPr>
              <a:t> </a:t>
            </a:r>
            <a:r>
              <a:rPr sz="1100" spc="-40" dirty="0">
                <a:cs typeface="Tahoma"/>
              </a:rPr>
              <a:t>the</a:t>
            </a:r>
            <a:r>
              <a:rPr sz="1100" spc="20" dirty="0">
                <a:cs typeface="Tahoma"/>
              </a:rPr>
              <a:t> </a:t>
            </a:r>
            <a:r>
              <a:rPr sz="1100" spc="35" dirty="0">
                <a:cs typeface="Tahoma"/>
              </a:rPr>
              <a:t>DH</a:t>
            </a:r>
            <a:r>
              <a:rPr sz="1100" spc="20" dirty="0">
                <a:cs typeface="Tahoma"/>
              </a:rPr>
              <a:t> </a:t>
            </a:r>
            <a:r>
              <a:rPr sz="1100" spc="-80" dirty="0">
                <a:cs typeface="Tahoma"/>
              </a:rPr>
              <a:t>key.</a:t>
            </a:r>
            <a:r>
              <a:rPr sz="1100" spc="140" dirty="0">
                <a:cs typeface="Tahoma"/>
              </a:rPr>
              <a:t> </a:t>
            </a:r>
            <a:r>
              <a:rPr sz="1100" spc="-30" dirty="0">
                <a:cs typeface="Tahoma"/>
              </a:rPr>
              <a:t>Then</a:t>
            </a:r>
            <a:r>
              <a:rPr sz="1100" spc="20" dirty="0">
                <a:cs typeface="Tahoma"/>
              </a:rPr>
              <a:t> </a:t>
            </a:r>
            <a:r>
              <a:rPr sz="1100" spc="-60" dirty="0">
                <a:cs typeface="Tahoma"/>
              </a:rPr>
              <a:t>session</a:t>
            </a:r>
            <a:r>
              <a:rPr sz="1100" spc="20" dirty="0">
                <a:cs typeface="Tahoma"/>
              </a:rPr>
              <a:t> </a:t>
            </a:r>
            <a:r>
              <a:rPr sz="1100" spc="-65" dirty="0">
                <a:cs typeface="Tahoma"/>
              </a:rPr>
              <a:t>key</a:t>
            </a:r>
            <a:r>
              <a:rPr sz="1100" spc="20" dirty="0">
                <a:cs typeface="Tahoma"/>
              </a:rPr>
              <a:t> </a:t>
            </a:r>
            <a:r>
              <a:rPr sz="1100" spc="-35" dirty="0">
                <a:cs typeface="Tahoma"/>
              </a:rPr>
              <a:t>is</a:t>
            </a:r>
            <a:r>
              <a:rPr sz="1100" spc="15" dirty="0">
                <a:cs typeface="Tahoma"/>
              </a:rPr>
              <a:t> </a:t>
            </a:r>
            <a:r>
              <a:rPr sz="1100" i="1" spc="20" dirty="0">
                <a:cs typeface="Arial"/>
              </a:rPr>
              <a:t>K</a:t>
            </a:r>
            <a:r>
              <a:rPr sz="1100" i="1" spc="130" dirty="0">
                <a:cs typeface="Arial"/>
              </a:rPr>
              <a:t> </a:t>
            </a:r>
            <a:r>
              <a:rPr sz="1100" spc="45" dirty="0">
                <a:cs typeface="Tahoma"/>
              </a:rPr>
              <a:t>=</a:t>
            </a:r>
            <a:r>
              <a:rPr sz="1100" spc="-45" dirty="0">
                <a:cs typeface="Tahoma"/>
              </a:rPr>
              <a:t> </a:t>
            </a:r>
            <a:r>
              <a:rPr sz="1100" b="1" spc="25" dirty="0">
                <a:cs typeface="Arial"/>
              </a:rPr>
              <a:t>H</a:t>
            </a:r>
            <a:r>
              <a:rPr sz="1200" spc="37" baseline="-10416" dirty="0">
                <a:cs typeface="Microsoft Sans Serif"/>
              </a:rPr>
              <a:t>1</a:t>
            </a:r>
            <a:r>
              <a:rPr sz="1100" spc="25" dirty="0">
                <a:cs typeface="Tahoma"/>
              </a:rPr>
              <a:t>(</a:t>
            </a:r>
            <a:r>
              <a:rPr sz="1100" i="1" spc="25" dirty="0">
                <a:cs typeface="Arial"/>
              </a:rPr>
              <a:t>A</a:t>
            </a:r>
            <a:r>
              <a:rPr sz="1100" spc="25" dirty="0">
                <a:cs typeface="Cambria"/>
              </a:rPr>
              <a:t>∥</a:t>
            </a:r>
            <a:r>
              <a:rPr sz="1100" i="1" spc="25" dirty="0">
                <a:cs typeface="Arial"/>
              </a:rPr>
              <a:t>B</a:t>
            </a:r>
            <a:r>
              <a:rPr sz="1100" spc="25" dirty="0">
                <a:cs typeface="Cambria"/>
              </a:rPr>
              <a:t>∥</a:t>
            </a:r>
            <a:r>
              <a:rPr sz="1100" i="1" spc="25" dirty="0">
                <a:cs typeface="Arial"/>
              </a:rPr>
              <a:t>g</a:t>
            </a:r>
            <a:r>
              <a:rPr sz="1200" i="1" spc="37" baseline="27777" dirty="0">
                <a:cs typeface="Arial"/>
              </a:rPr>
              <a:t>a</a:t>
            </a:r>
            <a:r>
              <a:rPr sz="1100" spc="25" dirty="0">
                <a:cs typeface="Cambria"/>
              </a:rPr>
              <a:t>∥</a:t>
            </a:r>
            <a:r>
              <a:rPr sz="1100" i="1" spc="25" dirty="0">
                <a:cs typeface="Arial"/>
              </a:rPr>
              <a:t>g</a:t>
            </a:r>
            <a:r>
              <a:rPr sz="1200" i="1" spc="37" baseline="27777" dirty="0">
                <a:cs typeface="Arial"/>
              </a:rPr>
              <a:t>b</a:t>
            </a:r>
            <a:r>
              <a:rPr sz="1200" i="1" spc="-209" baseline="27777" dirty="0">
                <a:cs typeface="Arial"/>
              </a:rPr>
              <a:t> </a:t>
            </a:r>
            <a:r>
              <a:rPr sz="1100" dirty="0">
                <a:cs typeface="Cambria"/>
              </a:rPr>
              <a:t>∥</a:t>
            </a:r>
            <a:r>
              <a:rPr sz="1100" i="1" dirty="0">
                <a:cs typeface="Arial"/>
              </a:rPr>
              <a:t>L</a:t>
            </a:r>
            <a:r>
              <a:rPr sz="1100" dirty="0">
                <a:cs typeface="Tahoma"/>
              </a:rPr>
              <a:t>) </a:t>
            </a:r>
            <a:r>
              <a:rPr sz="1100" spc="-330" dirty="0">
                <a:cs typeface="Tahoma"/>
              </a:rPr>
              <a:t> </a:t>
            </a:r>
            <a:r>
              <a:rPr sz="1100" spc="-55" dirty="0">
                <a:cs typeface="Tahoma"/>
              </a:rPr>
              <a:t>and</a:t>
            </a:r>
            <a:r>
              <a:rPr sz="1100" spc="15" dirty="0">
                <a:cs typeface="Tahoma"/>
              </a:rPr>
              <a:t> </a:t>
            </a:r>
            <a:r>
              <a:rPr sz="1100" spc="60" dirty="0">
                <a:cs typeface="Tahoma"/>
              </a:rPr>
              <a:t>MAC</a:t>
            </a:r>
            <a:r>
              <a:rPr sz="1100" spc="15" dirty="0">
                <a:cs typeface="Tahoma"/>
              </a:rPr>
              <a:t> </a:t>
            </a:r>
            <a:r>
              <a:rPr sz="1100" spc="-65" dirty="0">
                <a:cs typeface="Tahoma"/>
              </a:rPr>
              <a:t>key</a:t>
            </a:r>
            <a:r>
              <a:rPr sz="1100" spc="25" dirty="0">
                <a:cs typeface="Tahoma"/>
              </a:rPr>
              <a:t> </a:t>
            </a:r>
            <a:r>
              <a:rPr sz="1100" spc="-35" dirty="0">
                <a:cs typeface="Tahoma"/>
              </a:rPr>
              <a:t>is</a:t>
            </a:r>
            <a:r>
              <a:rPr sz="1100" spc="20" dirty="0">
                <a:cs typeface="Tahoma"/>
              </a:rPr>
              <a:t> </a:t>
            </a:r>
            <a:r>
              <a:rPr sz="1100" i="1" spc="35" dirty="0">
                <a:cs typeface="Arial"/>
              </a:rPr>
              <a:t>M</a:t>
            </a:r>
            <a:r>
              <a:rPr sz="1100" i="1" spc="75" dirty="0">
                <a:cs typeface="Arial"/>
              </a:rPr>
              <a:t> </a:t>
            </a:r>
            <a:r>
              <a:rPr sz="1100" spc="45" dirty="0">
                <a:cs typeface="Tahoma"/>
              </a:rPr>
              <a:t>=</a:t>
            </a:r>
            <a:r>
              <a:rPr sz="1100" spc="-40" dirty="0">
                <a:cs typeface="Tahoma"/>
              </a:rPr>
              <a:t> </a:t>
            </a:r>
            <a:r>
              <a:rPr sz="1100" b="1" spc="25" dirty="0">
                <a:cs typeface="Arial"/>
              </a:rPr>
              <a:t>H</a:t>
            </a:r>
            <a:r>
              <a:rPr sz="1200" spc="37" baseline="-10416" dirty="0">
                <a:cs typeface="Microsoft Sans Serif"/>
              </a:rPr>
              <a:t>2</a:t>
            </a:r>
            <a:r>
              <a:rPr sz="1100" spc="25" dirty="0">
                <a:cs typeface="Tahoma"/>
              </a:rPr>
              <a:t>(</a:t>
            </a:r>
            <a:r>
              <a:rPr sz="1100" i="1" spc="25" dirty="0">
                <a:cs typeface="Arial"/>
              </a:rPr>
              <a:t>A</a:t>
            </a:r>
            <a:r>
              <a:rPr sz="1100" spc="25" dirty="0">
                <a:cs typeface="Cambria"/>
              </a:rPr>
              <a:t>∥</a:t>
            </a:r>
            <a:r>
              <a:rPr sz="1100" i="1" spc="25" dirty="0">
                <a:cs typeface="Arial"/>
              </a:rPr>
              <a:t>B</a:t>
            </a:r>
            <a:r>
              <a:rPr sz="1100" spc="25" dirty="0">
                <a:cs typeface="Cambria"/>
              </a:rPr>
              <a:t>∥</a:t>
            </a:r>
            <a:r>
              <a:rPr sz="1100" i="1" spc="25" dirty="0">
                <a:cs typeface="Arial"/>
              </a:rPr>
              <a:t>g</a:t>
            </a:r>
            <a:r>
              <a:rPr sz="1200" i="1" spc="37" baseline="27777" dirty="0">
                <a:cs typeface="Arial"/>
              </a:rPr>
              <a:t>a</a:t>
            </a:r>
            <a:r>
              <a:rPr sz="1100" spc="25" dirty="0">
                <a:cs typeface="Cambria"/>
              </a:rPr>
              <a:t>∥</a:t>
            </a:r>
            <a:r>
              <a:rPr sz="1100" i="1" spc="25" dirty="0">
                <a:cs typeface="Arial"/>
              </a:rPr>
              <a:t>g</a:t>
            </a:r>
            <a:r>
              <a:rPr sz="1200" i="1" spc="37" baseline="27777" dirty="0">
                <a:cs typeface="Arial"/>
              </a:rPr>
              <a:t>b</a:t>
            </a:r>
            <a:r>
              <a:rPr sz="1200" i="1" spc="-209" baseline="27777" dirty="0">
                <a:cs typeface="Arial"/>
              </a:rPr>
              <a:t> </a:t>
            </a:r>
            <a:r>
              <a:rPr sz="1100" dirty="0">
                <a:cs typeface="Cambria"/>
              </a:rPr>
              <a:t>∥</a:t>
            </a:r>
            <a:r>
              <a:rPr sz="1100" i="1" dirty="0">
                <a:cs typeface="Arial"/>
              </a:rPr>
              <a:t>L</a:t>
            </a:r>
            <a:r>
              <a:rPr sz="1100" dirty="0">
                <a:cs typeface="Tahoma"/>
              </a:rPr>
              <a:t>)</a:t>
            </a:r>
            <a:r>
              <a:rPr sz="1100" spc="15" dirty="0">
                <a:cs typeface="Tahoma"/>
              </a:rPr>
              <a:t> </a:t>
            </a:r>
            <a:r>
              <a:rPr sz="1100" spc="-70" dirty="0">
                <a:cs typeface="Tahoma"/>
              </a:rPr>
              <a:t>where</a:t>
            </a:r>
            <a:r>
              <a:rPr sz="1100" spc="15" dirty="0">
                <a:cs typeface="Tahoma"/>
              </a:rPr>
              <a:t> </a:t>
            </a:r>
            <a:r>
              <a:rPr sz="1100" b="1" spc="30" dirty="0">
                <a:cs typeface="Arial"/>
              </a:rPr>
              <a:t>H</a:t>
            </a:r>
            <a:r>
              <a:rPr sz="1200" spc="44" baseline="-10416" dirty="0">
                <a:cs typeface="Microsoft Sans Serif"/>
              </a:rPr>
              <a:t>1</a:t>
            </a:r>
            <a:r>
              <a:rPr sz="1100" i="1" spc="30" dirty="0">
                <a:cs typeface="Arial"/>
              </a:rPr>
              <a:t>,</a:t>
            </a:r>
            <a:r>
              <a:rPr sz="1100" i="1" spc="-120" dirty="0">
                <a:cs typeface="Arial"/>
              </a:rPr>
              <a:t> </a:t>
            </a:r>
            <a:r>
              <a:rPr sz="1100" b="1" spc="25" dirty="0">
                <a:cs typeface="Arial"/>
              </a:rPr>
              <a:t>H</a:t>
            </a:r>
            <a:r>
              <a:rPr sz="1200" spc="37" baseline="-10416" dirty="0">
                <a:cs typeface="Microsoft Sans Serif"/>
              </a:rPr>
              <a:t>2</a:t>
            </a:r>
            <a:r>
              <a:rPr sz="1200" spc="300" baseline="-10416" dirty="0">
                <a:cs typeface="Microsoft Sans Serif"/>
              </a:rPr>
              <a:t> </a:t>
            </a:r>
            <a:r>
              <a:rPr sz="1100" spc="-75" dirty="0">
                <a:cs typeface="Tahoma"/>
              </a:rPr>
              <a:t>are</a:t>
            </a:r>
            <a:r>
              <a:rPr sz="1100" spc="20" dirty="0">
                <a:cs typeface="Tahoma"/>
              </a:rPr>
              <a:t> </a:t>
            </a:r>
            <a:r>
              <a:rPr sz="1100" spc="-70" dirty="0">
                <a:cs typeface="Tahoma"/>
              </a:rPr>
              <a:t>as</a:t>
            </a:r>
            <a:r>
              <a:rPr sz="1100" spc="15" dirty="0">
                <a:cs typeface="Tahoma"/>
              </a:rPr>
              <a:t> </a:t>
            </a:r>
            <a:r>
              <a:rPr sz="1100" spc="-55" dirty="0">
                <a:cs typeface="Tahoma"/>
              </a:rPr>
              <a:t>before.</a:t>
            </a:r>
            <a:endParaRPr sz="1100" dirty="0">
              <a:cs typeface="Tahoma"/>
            </a:endParaRPr>
          </a:p>
        </p:txBody>
      </p:sp>
      <p:sp>
        <p:nvSpPr>
          <p:cNvPr id="17" name="object 17"/>
          <p:cNvSpPr txBox="1">
            <a:spLocks noGrp="1"/>
          </p:cNvSpPr>
          <p:nvPr>
            <p:ph type="sldNum" sz="quarter" idx="7"/>
          </p:nvPr>
        </p:nvSpPr>
        <p:spPr>
          <a:xfrm>
            <a:off x="4324614" y="3321949"/>
            <a:ext cx="290829" cy="116699"/>
          </a:xfrm>
          <a:prstGeom prst="rect">
            <a:avLst/>
          </a:prstGeom>
        </p:spPr>
        <p:txBody>
          <a:bodyPr vert="horz" wrap="square" lIns="0" tIns="24130" rIns="0" bIns="0" rtlCol="0">
            <a:spAutoFit/>
          </a:bodyPr>
          <a:lstStyle/>
          <a:p>
            <a:pPr marL="38100">
              <a:lnSpc>
                <a:spcPct val="100000"/>
              </a:lnSpc>
              <a:spcBef>
                <a:spcPts val="190"/>
              </a:spcBef>
            </a:pPr>
            <a:r>
              <a:rPr spc="15" dirty="0">
                <a:latin typeface="+mn-lt"/>
              </a:rPr>
              <a:t>37/38</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6254" y="58150"/>
            <a:ext cx="1036319" cy="232756"/>
          </a:xfrm>
          <a:prstGeom prst="rect">
            <a:avLst/>
          </a:prstGeom>
        </p:spPr>
        <p:txBody>
          <a:bodyPr vert="horz" wrap="square" lIns="0" tIns="17145" rIns="0" bIns="0" rtlCol="0">
            <a:spAutoFit/>
          </a:bodyPr>
          <a:lstStyle/>
          <a:p>
            <a:pPr marL="12700">
              <a:lnSpc>
                <a:spcPct val="100000"/>
              </a:lnSpc>
              <a:spcBef>
                <a:spcPts val="135"/>
              </a:spcBef>
            </a:pPr>
            <a:r>
              <a:rPr spc="-5" dirty="0">
                <a:latin typeface="+mn-lt"/>
              </a:rPr>
              <a:t>Protocol</a:t>
            </a:r>
            <a:r>
              <a:rPr spc="-50" dirty="0">
                <a:latin typeface="+mn-lt"/>
              </a:rPr>
              <a:t> </a:t>
            </a:r>
            <a:r>
              <a:rPr spc="40" dirty="0">
                <a:latin typeface="+mn-lt"/>
              </a:rPr>
              <a:t>KE3</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grpSp>
        <p:nvGrpSpPr>
          <p:cNvPr id="4" name="object 4"/>
          <p:cNvGrpSpPr/>
          <p:nvPr/>
        </p:nvGrpSpPr>
        <p:grpSpPr>
          <a:xfrm>
            <a:off x="939279" y="528456"/>
            <a:ext cx="2741930" cy="66040"/>
            <a:chOff x="939279" y="528456"/>
            <a:chExt cx="2741930" cy="66040"/>
          </a:xfrm>
        </p:grpSpPr>
        <p:sp>
          <p:nvSpPr>
            <p:cNvPr id="5" name="object 5"/>
            <p:cNvSpPr/>
            <p:nvPr/>
          </p:nvSpPr>
          <p:spPr>
            <a:xfrm>
              <a:off x="939279" y="561352"/>
              <a:ext cx="2736850" cy="0"/>
            </a:xfrm>
            <a:custGeom>
              <a:avLst/>
              <a:gdLst/>
              <a:ahLst/>
              <a:cxnLst/>
              <a:rect l="l" t="t" r="r" b="b"/>
              <a:pathLst>
                <a:path w="2736850">
                  <a:moveTo>
                    <a:pt x="0" y="0"/>
                  </a:moveTo>
                  <a:lnTo>
                    <a:pt x="2736618" y="0"/>
                  </a:lnTo>
                </a:path>
              </a:pathLst>
            </a:custGeom>
            <a:ln w="5060">
              <a:solidFill>
                <a:srgbClr val="000000"/>
              </a:solidFill>
            </a:ln>
          </p:spPr>
          <p:txBody>
            <a:bodyPr wrap="square" lIns="0" tIns="0" rIns="0" bIns="0" rtlCol="0"/>
            <a:lstStyle/>
            <a:p>
              <a:endParaRPr/>
            </a:p>
          </p:txBody>
        </p:sp>
        <p:sp>
          <p:nvSpPr>
            <p:cNvPr id="6" name="object 6"/>
            <p:cNvSpPr/>
            <p:nvPr/>
          </p:nvSpPr>
          <p:spPr>
            <a:xfrm>
              <a:off x="3652110" y="530986"/>
              <a:ext cx="26670" cy="60960"/>
            </a:xfrm>
            <a:custGeom>
              <a:avLst/>
              <a:gdLst/>
              <a:ahLst/>
              <a:cxnLst/>
              <a:rect l="l" t="t" r="r" b="b"/>
              <a:pathLst>
                <a:path w="26670"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370001" y="420811"/>
            <a:ext cx="414917" cy="720004"/>
          </a:xfrm>
          <a:prstGeom prst="rect">
            <a:avLst/>
          </a:prstGeom>
        </p:spPr>
      </p:pic>
      <p:grpSp>
        <p:nvGrpSpPr>
          <p:cNvPr id="8" name="object 8"/>
          <p:cNvGrpSpPr/>
          <p:nvPr/>
        </p:nvGrpSpPr>
        <p:grpSpPr>
          <a:xfrm>
            <a:off x="939279" y="787028"/>
            <a:ext cx="2741930" cy="66040"/>
            <a:chOff x="939279" y="787028"/>
            <a:chExt cx="2741930" cy="66040"/>
          </a:xfrm>
        </p:grpSpPr>
        <p:sp>
          <p:nvSpPr>
            <p:cNvPr id="9" name="object 9"/>
            <p:cNvSpPr/>
            <p:nvPr/>
          </p:nvSpPr>
          <p:spPr>
            <a:xfrm>
              <a:off x="944340" y="819924"/>
              <a:ext cx="2736850" cy="0"/>
            </a:xfrm>
            <a:custGeom>
              <a:avLst/>
              <a:gdLst/>
              <a:ahLst/>
              <a:cxnLst/>
              <a:rect l="l" t="t" r="r" b="b"/>
              <a:pathLst>
                <a:path w="2736850">
                  <a:moveTo>
                    <a:pt x="0" y="0"/>
                  </a:moveTo>
                  <a:lnTo>
                    <a:pt x="2736618" y="0"/>
                  </a:lnTo>
                </a:path>
              </a:pathLst>
            </a:custGeom>
            <a:ln w="5060">
              <a:solidFill>
                <a:srgbClr val="000000"/>
              </a:solidFill>
            </a:ln>
          </p:spPr>
          <p:txBody>
            <a:bodyPr wrap="square" lIns="0" tIns="0" rIns="0" bIns="0" rtlCol="0"/>
            <a:lstStyle/>
            <a:p>
              <a:endParaRPr/>
            </a:p>
          </p:txBody>
        </p:sp>
        <p:sp>
          <p:nvSpPr>
            <p:cNvPr id="10" name="object 10"/>
            <p:cNvSpPr/>
            <p:nvPr/>
          </p:nvSpPr>
          <p:spPr>
            <a:xfrm>
              <a:off x="941809" y="789558"/>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pic>
        <p:nvPicPr>
          <p:cNvPr id="11" name="object 11"/>
          <p:cNvPicPr/>
          <p:nvPr/>
        </p:nvPicPr>
        <p:blipFill>
          <a:blip r:embed="rId3" cstate="print"/>
          <a:stretch>
            <a:fillRect/>
          </a:stretch>
        </p:blipFill>
        <p:spPr>
          <a:xfrm>
            <a:off x="3835285" y="420811"/>
            <a:ext cx="402714" cy="720004"/>
          </a:xfrm>
          <a:prstGeom prst="rect">
            <a:avLst/>
          </a:prstGeom>
        </p:spPr>
      </p:pic>
      <p:grpSp>
        <p:nvGrpSpPr>
          <p:cNvPr id="12" name="object 12"/>
          <p:cNvGrpSpPr/>
          <p:nvPr/>
        </p:nvGrpSpPr>
        <p:grpSpPr>
          <a:xfrm>
            <a:off x="939279" y="1044901"/>
            <a:ext cx="2741930" cy="66040"/>
            <a:chOff x="939279" y="1044901"/>
            <a:chExt cx="2741930" cy="66040"/>
          </a:xfrm>
        </p:grpSpPr>
        <p:sp>
          <p:nvSpPr>
            <p:cNvPr id="13" name="object 13"/>
            <p:cNvSpPr/>
            <p:nvPr/>
          </p:nvSpPr>
          <p:spPr>
            <a:xfrm>
              <a:off x="939279" y="1077798"/>
              <a:ext cx="2736850" cy="0"/>
            </a:xfrm>
            <a:custGeom>
              <a:avLst/>
              <a:gdLst/>
              <a:ahLst/>
              <a:cxnLst/>
              <a:rect l="l" t="t" r="r" b="b"/>
              <a:pathLst>
                <a:path w="2736850">
                  <a:moveTo>
                    <a:pt x="0" y="0"/>
                  </a:moveTo>
                  <a:lnTo>
                    <a:pt x="2736618" y="0"/>
                  </a:lnTo>
                </a:path>
              </a:pathLst>
            </a:custGeom>
            <a:ln w="5060">
              <a:solidFill>
                <a:srgbClr val="000000"/>
              </a:solidFill>
            </a:ln>
          </p:spPr>
          <p:txBody>
            <a:bodyPr wrap="square" lIns="0" tIns="0" rIns="0" bIns="0" rtlCol="0"/>
            <a:lstStyle/>
            <a:p>
              <a:endParaRPr/>
            </a:p>
          </p:txBody>
        </p:sp>
        <p:sp>
          <p:nvSpPr>
            <p:cNvPr id="14" name="object 14"/>
            <p:cNvSpPr/>
            <p:nvPr/>
          </p:nvSpPr>
          <p:spPr>
            <a:xfrm>
              <a:off x="3652110" y="1047432"/>
              <a:ext cx="26670" cy="60960"/>
            </a:xfrm>
            <a:custGeom>
              <a:avLst/>
              <a:gdLst/>
              <a:ahLst/>
              <a:cxnLst/>
              <a:rect l="l" t="t" r="r" b="b"/>
              <a:pathLst>
                <a:path w="26670" h="60959">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15" name="object 15"/>
          <p:cNvSpPr txBox="1"/>
          <p:nvPr/>
        </p:nvSpPr>
        <p:spPr>
          <a:xfrm>
            <a:off x="86855" y="380795"/>
            <a:ext cx="4392295" cy="2628900"/>
          </a:xfrm>
          <a:prstGeom prst="rect">
            <a:avLst/>
          </a:prstGeom>
        </p:spPr>
        <p:txBody>
          <a:bodyPr vert="horz" wrap="square" lIns="0" tIns="12065" rIns="0" bIns="0" rtlCol="0">
            <a:spAutoFit/>
          </a:bodyPr>
          <a:lstStyle/>
          <a:p>
            <a:pPr marL="46990" algn="ctr">
              <a:lnSpc>
                <a:spcPct val="100000"/>
              </a:lnSpc>
              <a:spcBef>
                <a:spcPts val="95"/>
              </a:spcBef>
            </a:pPr>
            <a:r>
              <a:rPr sz="800" i="1" spc="10" dirty="0">
                <a:cs typeface="Arial"/>
              </a:rPr>
              <a:t>A</a:t>
            </a:r>
            <a:r>
              <a:rPr sz="800" i="1" spc="10" dirty="0">
                <a:cs typeface="Sitka Text"/>
              </a:rPr>
              <a:t>,</a:t>
            </a:r>
            <a:r>
              <a:rPr sz="800" i="1" spc="10" dirty="0">
                <a:cs typeface="Arial"/>
              </a:rPr>
              <a:t>g</a:t>
            </a:r>
            <a:r>
              <a:rPr sz="900" i="1" spc="15" baseline="27777" dirty="0">
                <a:cs typeface="Arial"/>
              </a:rPr>
              <a:t>a</a:t>
            </a:r>
            <a:endParaRPr sz="900" baseline="27777" dirty="0">
              <a:cs typeface="Arial"/>
            </a:endParaRPr>
          </a:p>
          <a:p>
            <a:pPr marL="917575" marR="854710" algn="ctr">
              <a:lnSpc>
                <a:spcPts val="2039"/>
              </a:lnSpc>
              <a:spcBef>
                <a:spcPts val="195"/>
              </a:spcBef>
            </a:pPr>
            <a:r>
              <a:rPr sz="800" i="1" spc="70" dirty="0">
                <a:cs typeface="Arial"/>
              </a:rPr>
              <a:t>B</a:t>
            </a:r>
            <a:r>
              <a:rPr sz="800" i="1" spc="-5" dirty="0">
                <a:cs typeface="Sitka Text"/>
              </a:rPr>
              <a:t>,</a:t>
            </a:r>
            <a:r>
              <a:rPr sz="800" i="1" spc="50" dirty="0">
                <a:cs typeface="Arial"/>
              </a:rPr>
              <a:t>g</a:t>
            </a:r>
            <a:r>
              <a:rPr sz="900" i="1" spc="97" baseline="27777" dirty="0">
                <a:cs typeface="Arial"/>
              </a:rPr>
              <a:t>b</a:t>
            </a:r>
            <a:r>
              <a:rPr sz="800" i="1" spc="-5" dirty="0">
                <a:cs typeface="Sitka Text"/>
              </a:rPr>
              <a:t>,</a:t>
            </a:r>
            <a:r>
              <a:rPr sz="800" spc="70" dirty="0">
                <a:cs typeface="Palatino Linotype"/>
              </a:rPr>
              <a:t>CE</a:t>
            </a:r>
            <a:r>
              <a:rPr sz="800" spc="-5" dirty="0">
                <a:cs typeface="Palatino Linotype"/>
              </a:rPr>
              <a:t>R</a:t>
            </a:r>
            <a:r>
              <a:rPr sz="800" spc="114" dirty="0">
                <a:cs typeface="Palatino Linotype"/>
              </a:rPr>
              <a:t>T</a:t>
            </a:r>
            <a:r>
              <a:rPr sz="800" spc="20" dirty="0">
                <a:cs typeface="Microsoft Sans Serif"/>
              </a:rPr>
              <a:t>[</a:t>
            </a:r>
            <a:r>
              <a:rPr sz="800" i="1" spc="70" dirty="0">
                <a:cs typeface="Arial"/>
              </a:rPr>
              <a:t>B</a:t>
            </a:r>
            <a:r>
              <a:rPr sz="800" spc="20" dirty="0">
                <a:cs typeface="Microsoft Sans Serif"/>
              </a:rPr>
              <a:t>]</a:t>
            </a:r>
            <a:r>
              <a:rPr sz="800" i="1" spc="-5" dirty="0">
                <a:cs typeface="Sitka Text"/>
              </a:rPr>
              <a:t>,</a:t>
            </a:r>
            <a:r>
              <a:rPr sz="800" spc="-25" dirty="0">
                <a:cs typeface="Microsoft Sans Serif"/>
              </a:rPr>
              <a:t>Sig</a:t>
            </a:r>
            <a:r>
              <a:rPr sz="900" i="1" spc="30" baseline="-18518" dirty="0">
                <a:cs typeface="Arial"/>
              </a:rPr>
              <a:t>B</a:t>
            </a:r>
            <a:r>
              <a:rPr sz="900" i="1" spc="-135" baseline="-18518" dirty="0">
                <a:cs typeface="Arial"/>
              </a:rPr>
              <a:t> </a:t>
            </a:r>
            <a:r>
              <a:rPr sz="800" spc="60" dirty="0">
                <a:cs typeface="Microsoft Sans Serif"/>
              </a:rPr>
              <a:t>(</a:t>
            </a:r>
            <a:r>
              <a:rPr sz="800" i="1" spc="30" dirty="0">
                <a:cs typeface="Arial"/>
              </a:rPr>
              <a:t>A</a:t>
            </a:r>
            <a:r>
              <a:rPr sz="800" spc="-40" dirty="0">
                <a:cs typeface="Lucida Sans Unicode"/>
              </a:rPr>
              <a:t>∥</a:t>
            </a:r>
            <a:r>
              <a:rPr sz="800" i="1" spc="70" dirty="0">
                <a:cs typeface="Arial"/>
              </a:rPr>
              <a:t>B</a:t>
            </a:r>
            <a:r>
              <a:rPr sz="800" spc="-40" dirty="0">
                <a:cs typeface="Lucida Sans Unicode"/>
              </a:rPr>
              <a:t>∥</a:t>
            </a:r>
            <a:r>
              <a:rPr sz="800" i="1" spc="50" dirty="0">
                <a:cs typeface="Arial"/>
              </a:rPr>
              <a:t>g</a:t>
            </a:r>
            <a:r>
              <a:rPr sz="900" i="1" spc="-44" baseline="27777" dirty="0">
                <a:cs typeface="Arial"/>
              </a:rPr>
              <a:t>a</a:t>
            </a:r>
            <a:r>
              <a:rPr sz="900" i="1" spc="-165" baseline="27777" dirty="0">
                <a:cs typeface="Arial"/>
              </a:rPr>
              <a:t> </a:t>
            </a:r>
            <a:r>
              <a:rPr sz="800" spc="-40" dirty="0">
                <a:cs typeface="Lucida Sans Unicode"/>
              </a:rPr>
              <a:t>∥</a:t>
            </a:r>
            <a:r>
              <a:rPr sz="800" i="1" spc="50" dirty="0">
                <a:cs typeface="Arial"/>
              </a:rPr>
              <a:t>g</a:t>
            </a:r>
            <a:r>
              <a:rPr sz="900" i="1" spc="-15" baseline="27777" dirty="0">
                <a:cs typeface="Arial"/>
              </a:rPr>
              <a:t>b</a:t>
            </a:r>
            <a:r>
              <a:rPr sz="900" i="1" spc="-142" baseline="27777" dirty="0">
                <a:cs typeface="Arial"/>
              </a:rPr>
              <a:t> </a:t>
            </a:r>
            <a:r>
              <a:rPr sz="800" spc="60" dirty="0">
                <a:cs typeface="Microsoft Sans Serif"/>
              </a:rPr>
              <a:t>)</a:t>
            </a:r>
            <a:r>
              <a:rPr sz="800" i="1" spc="-5" dirty="0">
                <a:cs typeface="Sitka Text"/>
              </a:rPr>
              <a:t>,</a:t>
            </a:r>
            <a:r>
              <a:rPr sz="800" spc="55" dirty="0">
                <a:cs typeface="Microsoft Sans Serif"/>
              </a:rPr>
              <a:t>M</a:t>
            </a:r>
            <a:r>
              <a:rPr sz="800" spc="20" dirty="0">
                <a:cs typeface="Microsoft Sans Serif"/>
              </a:rPr>
              <a:t>A</a:t>
            </a:r>
            <a:r>
              <a:rPr sz="800" spc="-45" dirty="0">
                <a:cs typeface="Microsoft Sans Serif"/>
              </a:rPr>
              <a:t>C</a:t>
            </a:r>
            <a:r>
              <a:rPr sz="900" i="1" spc="75" baseline="-13888" dirty="0">
                <a:cs typeface="Arial"/>
              </a:rPr>
              <a:t>M</a:t>
            </a:r>
            <a:r>
              <a:rPr sz="900" i="1" spc="-120" baseline="-13888" dirty="0">
                <a:cs typeface="Arial"/>
              </a:rPr>
              <a:t> </a:t>
            </a:r>
            <a:r>
              <a:rPr sz="800" spc="60" dirty="0">
                <a:cs typeface="Microsoft Sans Serif"/>
              </a:rPr>
              <a:t>(</a:t>
            </a:r>
            <a:r>
              <a:rPr sz="800" spc="-25" dirty="0">
                <a:cs typeface="Microsoft Sans Serif"/>
              </a:rPr>
              <a:t>1</a:t>
            </a:r>
            <a:r>
              <a:rPr sz="800" spc="-40" dirty="0">
                <a:cs typeface="Lucida Sans Unicode"/>
              </a:rPr>
              <a:t>∥</a:t>
            </a:r>
            <a:r>
              <a:rPr sz="800" i="1" spc="30" dirty="0">
                <a:cs typeface="Arial"/>
              </a:rPr>
              <a:t>A</a:t>
            </a:r>
            <a:r>
              <a:rPr sz="800" spc="-40" dirty="0">
                <a:cs typeface="Lucida Sans Unicode"/>
              </a:rPr>
              <a:t>∥</a:t>
            </a:r>
            <a:r>
              <a:rPr sz="800" i="1" spc="70" dirty="0">
                <a:cs typeface="Arial"/>
              </a:rPr>
              <a:t>B</a:t>
            </a:r>
            <a:r>
              <a:rPr sz="800" spc="-40" dirty="0">
                <a:cs typeface="Lucida Sans Unicode"/>
              </a:rPr>
              <a:t>∥</a:t>
            </a:r>
            <a:r>
              <a:rPr sz="800" i="1" spc="50" dirty="0">
                <a:cs typeface="Arial"/>
              </a:rPr>
              <a:t>g</a:t>
            </a:r>
            <a:r>
              <a:rPr sz="900" i="1" spc="-44" baseline="27777" dirty="0">
                <a:cs typeface="Arial"/>
              </a:rPr>
              <a:t>a</a:t>
            </a:r>
            <a:r>
              <a:rPr sz="900" i="1" spc="-165" baseline="27777" dirty="0">
                <a:cs typeface="Arial"/>
              </a:rPr>
              <a:t> </a:t>
            </a:r>
            <a:r>
              <a:rPr sz="800" spc="-40" dirty="0">
                <a:cs typeface="Lucida Sans Unicode"/>
              </a:rPr>
              <a:t>∥</a:t>
            </a:r>
            <a:r>
              <a:rPr sz="800" i="1" spc="50" dirty="0">
                <a:cs typeface="Arial"/>
              </a:rPr>
              <a:t>g</a:t>
            </a:r>
            <a:r>
              <a:rPr sz="900" i="1" spc="-15" baseline="27777" dirty="0">
                <a:cs typeface="Arial"/>
              </a:rPr>
              <a:t>b</a:t>
            </a:r>
            <a:r>
              <a:rPr sz="900" i="1" spc="-142" baseline="27777" dirty="0">
                <a:cs typeface="Arial"/>
              </a:rPr>
              <a:t> </a:t>
            </a:r>
            <a:r>
              <a:rPr sz="800" spc="50" dirty="0">
                <a:cs typeface="Microsoft Sans Serif"/>
              </a:rPr>
              <a:t>)  </a:t>
            </a:r>
            <a:endParaRPr lang="tr-TR" sz="800" spc="50" dirty="0">
              <a:cs typeface="Microsoft Sans Serif"/>
            </a:endParaRPr>
          </a:p>
          <a:p>
            <a:pPr marL="917575" marR="854710" algn="ctr">
              <a:lnSpc>
                <a:spcPts val="2039"/>
              </a:lnSpc>
              <a:spcBef>
                <a:spcPts val="195"/>
              </a:spcBef>
            </a:pPr>
            <a:r>
              <a:rPr sz="800" spc="20" dirty="0">
                <a:cs typeface="Microsoft Sans Serif"/>
              </a:rPr>
              <a:t>MAC</a:t>
            </a:r>
            <a:r>
              <a:rPr sz="900" i="1" spc="30" baseline="-13888" dirty="0">
                <a:cs typeface="Arial"/>
              </a:rPr>
              <a:t>M</a:t>
            </a:r>
            <a:r>
              <a:rPr sz="900" i="1" spc="-127" baseline="-13888" dirty="0">
                <a:cs typeface="Arial"/>
              </a:rPr>
              <a:t> </a:t>
            </a:r>
            <a:r>
              <a:rPr sz="800" spc="5" dirty="0">
                <a:cs typeface="Microsoft Sans Serif"/>
              </a:rPr>
              <a:t>(0</a:t>
            </a:r>
            <a:r>
              <a:rPr sz="800" spc="5" dirty="0">
                <a:cs typeface="Lucida Sans Unicode"/>
              </a:rPr>
              <a:t>∥</a:t>
            </a:r>
            <a:r>
              <a:rPr sz="800" i="1" spc="5" dirty="0">
                <a:cs typeface="Arial"/>
              </a:rPr>
              <a:t>A</a:t>
            </a:r>
            <a:r>
              <a:rPr sz="800" spc="5" dirty="0">
                <a:cs typeface="Lucida Sans Unicode"/>
              </a:rPr>
              <a:t>∥</a:t>
            </a:r>
            <a:r>
              <a:rPr sz="800" i="1" spc="5" dirty="0">
                <a:cs typeface="Arial"/>
              </a:rPr>
              <a:t>B</a:t>
            </a:r>
            <a:r>
              <a:rPr sz="800" spc="5" dirty="0">
                <a:cs typeface="Lucida Sans Unicode"/>
              </a:rPr>
              <a:t>∥</a:t>
            </a:r>
            <a:r>
              <a:rPr sz="800" i="1" spc="5" dirty="0">
                <a:cs typeface="Arial"/>
              </a:rPr>
              <a:t>g</a:t>
            </a:r>
            <a:r>
              <a:rPr sz="900" i="1" spc="7" baseline="27777" dirty="0">
                <a:cs typeface="Arial"/>
              </a:rPr>
              <a:t>a</a:t>
            </a:r>
            <a:r>
              <a:rPr sz="900" i="1" spc="-165" baseline="27777" dirty="0">
                <a:cs typeface="Arial"/>
              </a:rPr>
              <a:t> </a:t>
            </a:r>
            <a:r>
              <a:rPr sz="800" dirty="0">
                <a:cs typeface="Lucida Sans Unicode"/>
              </a:rPr>
              <a:t>∥</a:t>
            </a:r>
            <a:r>
              <a:rPr sz="800" i="1" dirty="0">
                <a:cs typeface="Arial"/>
              </a:rPr>
              <a:t>g</a:t>
            </a:r>
            <a:r>
              <a:rPr sz="900" i="1" baseline="27777" dirty="0">
                <a:cs typeface="Arial"/>
              </a:rPr>
              <a:t>b</a:t>
            </a:r>
            <a:r>
              <a:rPr sz="900" i="1" spc="-142" baseline="27777" dirty="0">
                <a:cs typeface="Arial"/>
              </a:rPr>
              <a:t> </a:t>
            </a:r>
            <a:r>
              <a:rPr sz="800" spc="60" dirty="0">
                <a:cs typeface="Microsoft Sans Serif"/>
              </a:rPr>
              <a:t>)</a:t>
            </a:r>
            <a:endParaRPr sz="800" dirty="0">
              <a:cs typeface="Microsoft Sans Serif"/>
            </a:endParaRPr>
          </a:p>
          <a:p>
            <a:pPr>
              <a:lnSpc>
                <a:spcPct val="100000"/>
              </a:lnSpc>
              <a:spcBef>
                <a:spcPts val="20"/>
              </a:spcBef>
            </a:pPr>
            <a:endParaRPr sz="1550" dirty="0">
              <a:cs typeface="Microsoft Sans Serif"/>
            </a:endParaRPr>
          </a:p>
          <a:p>
            <a:pPr marL="50800">
              <a:lnSpc>
                <a:spcPct val="100000"/>
              </a:lnSpc>
            </a:pPr>
            <a:r>
              <a:rPr sz="1100" spc="-40" dirty="0">
                <a:cs typeface="Tahoma"/>
              </a:rPr>
              <a:t>There</a:t>
            </a:r>
            <a:r>
              <a:rPr sz="1100" spc="15" dirty="0">
                <a:cs typeface="Tahoma"/>
              </a:rPr>
              <a:t> </a:t>
            </a:r>
            <a:r>
              <a:rPr sz="1100" spc="-35" dirty="0">
                <a:cs typeface="Tahoma"/>
              </a:rPr>
              <a:t>is</a:t>
            </a:r>
            <a:r>
              <a:rPr sz="1100" spc="20" dirty="0">
                <a:cs typeface="Tahoma"/>
              </a:rPr>
              <a:t> </a:t>
            </a:r>
            <a:r>
              <a:rPr sz="1100" spc="-55" dirty="0">
                <a:cs typeface="Tahoma"/>
              </a:rPr>
              <a:t>no</a:t>
            </a:r>
            <a:r>
              <a:rPr sz="1100" spc="20" dirty="0">
                <a:cs typeface="Tahoma"/>
              </a:rPr>
              <a:t> </a:t>
            </a:r>
            <a:r>
              <a:rPr sz="1100" spc="-45" dirty="0">
                <a:cs typeface="Tahoma"/>
              </a:rPr>
              <a:t>public-key</a:t>
            </a:r>
            <a:r>
              <a:rPr sz="1100" spc="20" dirty="0">
                <a:cs typeface="Tahoma"/>
              </a:rPr>
              <a:t> </a:t>
            </a:r>
            <a:r>
              <a:rPr sz="1100" spc="-35" dirty="0">
                <a:cs typeface="Tahoma"/>
              </a:rPr>
              <a:t>encryption</a:t>
            </a:r>
            <a:r>
              <a:rPr sz="1100" spc="25" dirty="0">
                <a:cs typeface="Tahoma"/>
              </a:rPr>
              <a:t> </a:t>
            </a:r>
            <a:r>
              <a:rPr sz="1100" spc="-70" dirty="0">
                <a:cs typeface="Tahoma"/>
              </a:rPr>
              <a:t>used</a:t>
            </a:r>
            <a:r>
              <a:rPr sz="1100" spc="20" dirty="0">
                <a:cs typeface="Tahoma"/>
              </a:rPr>
              <a:t> </a:t>
            </a:r>
            <a:r>
              <a:rPr sz="1100" spc="-65" dirty="0">
                <a:cs typeface="Tahoma"/>
              </a:rPr>
              <a:t>here,</a:t>
            </a:r>
            <a:r>
              <a:rPr sz="1100" spc="20" dirty="0">
                <a:cs typeface="Tahoma"/>
              </a:rPr>
              <a:t> </a:t>
            </a:r>
            <a:r>
              <a:rPr sz="1100" spc="-35" dirty="0">
                <a:cs typeface="Tahoma"/>
              </a:rPr>
              <a:t>only</a:t>
            </a:r>
            <a:r>
              <a:rPr sz="1100" spc="20" dirty="0">
                <a:cs typeface="Tahoma"/>
              </a:rPr>
              <a:t> </a:t>
            </a:r>
            <a:r>
              <a:rPr sz="1100" spc="-45" dirty="0">
                <a:cs typeface="Tahoma"/>
              </a:rPr>
              <a:t>signatures.</a:t>
            </a:r>
            <a:endParaRPr sz="1100" dirty="0">
              <a:cs typeface="Tahoma"/>
            </a:endParaRPr>
          </a:p>
          <a:p>
            <a:pPr marL="50800" marR="43180">
              <a:lnSpc>
                <a:spcPct val="102600"/>
              </a:lnSpc>
              <a:spcBef>
                <a:spcPts val="900"/>
              </a:spcBef>
            </a:pPr>
            <a:r>
              <a:rPr sz="1100" spc="-50" dirty="0">
                <a:cs typeface="Tahoma"/>
              </a:rPr>
              <a:t>Compromise</a:t>
            </a:r>
            <a:r>
              <a:rPr sz="1100" spc="20" dirty="0">
                <a:cs typeface="Tahoma"/>
              </a:rPr>
              <a:t> </a:t>
            </a:r>
            <a:r>
              <a:rPr sz="1100" spc="-35" dirty="0">
                <a:cs typeface="Tahoma"/>
              </a:rPr>
              <a:t>of</a:t>
            </a:r>
            <a:r>
              <a:rPr sz="1100" spc="20" dirty="0">
                <a:cs typeface="Tahoma"/>
              </a:rPr>
              <a:t> </a:t>
            </a:r>
            <a:r>
              <a:rPr sz="1100" i="1" spc="-20" dirty="0">
                <a:cs typeface="Trebuchet MS"/>
              </a:rPr>
              <a:t>sk</a:t>
            </a:r>
            <a:r>
              <a:rPr sz="1100" spc="-20" dirty="0">
                <a:cs typeface="Tahoma"/>
              </a:rPr>
              <a:t>[</a:t>
            </a:r>
            <a:r>
              <a:rPr sz="1100" i="1" spc="-20" dirty="0">
                <a:cs typeface="Arial"/>
              </a:rPr>
              <a:t>B</a:t>
            </a:r>
            <a:r>
              <a:rPr sz="1100" spc="-20" dirty="0">
                <a:cs typeface="Tahoma"/>
              </a:rPr>
              <a:t>]</a:t>
            </a:r>
            <a:r>
              <a:rPr sz="1100" spc="15" dirty="0">
                <a:cs typeface="Tahoma"/>
              </a:rPr>
              <a:t> </a:t>
            </a:r>
            <a:r>
              <a:rPr sz="1100" spc="-35" dirty="0">
                <a:cs typeface="Tahoma"/>
              </a:rPr>
              <a:t>only</a:t>
            </a:r>
            <a:r>
              <a:rPr sz="1100" spc="15" dirty="0">
                <a:cs typeface="Tahoma"/>
              </a:rPr>
              <a:t> </a:t>
            </a:r>
            <a:r>
              <a:rPr sz="1100" spc="-55" dirty="0">
                <a:cs typeface="Tahoma"/>
              </a:rPr>
              <a:t>gives</a:t>
            </a:r>
            <a:r>
              <a:rPr sz="1100" spc="20" dirty="0">
                <a:cs typeface="Tahoma"/>
              </a:rPr>
              <a:t> </a:t>
            </a:r>
            <a:r>
              <a:rPr sz="1100" i="1" spc="-85" dirty="0">
                <a:cs typeface="Arial"/>
              </a:rPr>
              <a:t>E</a:t>
            </a:r>
            <a:r>
              <a:rPr sz="1100" i="1" spc="-30" dirty="0">
                <a:cs typeface="Arial"/>
              </a:rPr>
              <a:t> </a:t>
            </a:r>
            <a:r>
              <a:rPr sz="1100" spc="-40" dirty="0">
                <a:cs typeface="Tahoma"/>
              </a:rPr>
              <a:t>the</a:t>
            </a:r>
            <a:r>
              <a:rPr sz="1100" spc="15" dirty="0">
                <a:cs typeface="Tahoma"/>
              </a:rPr>
              <a:t> </a:t>
            </a:r>
            <a:r>
              <a:rPr sz="1100" spc="-25" dirty="0">
                <a:cs typeface="Tahoma"/>
              </a:rPr>
              <a:t>ability</a:t>
            </a:r>
            <a:r>
              <a:rPr sz="1100" spc="25" dirty="0">
                <a:cs typeface="Tahoma"/>
              </a:rPr>
              <a:t> </a:t>
            </a:r>
            <a:r>
              <a:rPr sz="1100" spc="-15" dirty="0">
                <a:cs typeface="Tahoma"/>
              </a:rPr>
              <a:t>to</a:t>
            </a:r>
            <a:r>
              <a:rPr sz="1100" spc="15" dirty="0">
                <a:cs typeface="Tahoma"/>
              </a:rPr>
              <a:t> </a:t>
            </a:r>
            <a:r>
              <a:rPr sz="1100" spc="-60" dirty="0">
                <a:cs typeface="Tahoma"/>
              </a:rPr>
              <a:t>forge</a:t>
            </a:r>
            <a:r>
              <a:rPr sz="1100" spc="20" dirty="0">
                <a:cs typeface="Tahoma"/>
              </a:rPr>
              <a:t> </a:t>
            </a:r>
            <a:r>
              <a:rPr sz="1100" spc="-45" dirty="0">
                <a:cs typeface="Tahoma"/>
              </a:rPr>
              <a:t>signatures.</a:t>
            </a:r>
            <a:r>
              <a:rPr sz="1100" spc="140" dirty="0">
                <a:cs typeface="Tahoma"/>
              </a:rPr>
              <a:t> </a:t>
            </a:r>
            <a:r>
              <a:rPr sz="1100" spc="-40" dirty="0">
                <a:cs typeface="Tahoma"/>
              </a:rPr>
              <a:t>Even </a:t>
            </a:r>
            <a:r>
              <a:rPr sz="1100" spc="-35" dirty="0">
                <a:cs typeface="Tahoma"/>
              </a:rPr>
              <a:t> </a:t>
            </a:r>
            <a:r>
              <a:rPr sz="1100" spc="-50" dirty="0">
                <a:cs typeface="Tahoma"/>
              </a:rPr>
              <a:t>given</a:t>
            </a:r>
            <a:r>
              <a:rPr sz="1100" spc="20" dirty="0">
                <a:cs typeface="Tahoma"/>
              </a:rPr>
              <a:t> </a:t>
            </a:r>
            <a:r>
              <a:rPr sz="1100" i="1" spc="-20" dirty="0">
                <a:cs typeface="Trebuchet MS"/>
              </a:rPr>
              <a:t>sk</a:t>
            </a:r>
            <a:r>
              <a:rPr sz="1100" spc="-20" dirty="0">
                <a:cs typeface="Tahoma"/>
              </a:rPr>
              <a:t>[</a:t>
            </a:r>
            <a:r>
              <a:rPr sz="1100" i="1" spc="-20" dirty="0">
                <a:cs typeface="Arial"/>
              </a:rPr>
              <a:t>B</a:t>
            </a:r>
            <a:r>
              <a:rPr sz="1100" spc="-20" dirty="0">
                <a:cs typeface="Tahoma"/>
              </a:rPr>
              <a:t>],</a:t>
            </a:r>
            <a:r>
              <a:rPr sz="1100" spc="20" dirty="0">
                <a:cs typeface="Tahoma"/>
              </a:rPr>
              <a:t> </a:t>
            </a:r>
            <a:r>
              <a:rPr sz="1100" spc="15" dirty="0">
                <a:cs typeface="Tahoma"/>
              </a:rPr>
              <a:t>it</a:t>
            </a:r>
            <a:r>
              <a:rPr sz="1100" spc="25" dirty="0">
                <a:cs typeface="Tahoma"/>
              </a:rPr>
              <a:t> </a:t>
            </a:r>
            <a:r>
              <a:rPr sz="1100" spc="-35" dirty="0">
                <a:cs typeface="Tahoma"/>
              </a:rPr>
              <a:t>cannot</a:t>
            </a:r>
            <a:r>
              <a:rPr sz="1100" spc="20" dirty="0">
                <a:cs typeface="Tahoma"/>
              </a:rPr>
              <a:t> </a:t>
            </a:r>
            <a:r>
              <a:rPr sz="1100" spc="-60" dirty="0">
                <a:cs typeface="Tahoma"/>
              </a:rPr>
              <a:t>recover</a:t>
            </a:r>
            <a:r>
              <a:rPr sz="1100" spc="20" dirty="0">
                <a:cs typeface="Tahoma"/>
              </a:rPr>
              <a:t> </a:t>
            </a:r>
            <a:r>
              <a:rPr sz="1100" spc="-40" dirty="0">
                <a:cs typeface="Tahoma"/>
              </a:rPr>
              <a:t>the</a:t>
            </a:r>
            <a:r>
              <a:rPr sz="1100" spc="20" dirty="0">
                <a:cs typeface="Tahoma"/>
              </a:rPr>
              <a:t> </a:t>
            </a:r>
            <a:r>
              <a:rPr sz="1100" spc="35" dirty="0">
                <a:cs typeface="Tahoma"/>
              </a:rPr>
              <a:t>DH</a:t>
            </a:r>
            <a:r>
              <a:rPr sz="1100" spc="25" dirty="0">
                <a:cs typeface="Tahoma"/>
              </a:rPr>
              <a:t> </a:t>
            </a:r>
            <a:r>
              <a:rPr sz="1100" spc="-65" dirty="0">
                <a:cs typeface="Tahoma"/>
              </a:rPr>
              <a:t>key</a:t>
            </a:r>
            <a:r>
              <a:rPr sz="1100" spc="15" dirty="0">
                <a:cs typeface="Tahoma"/>
              </a:rPr>
              <a:t> </a:t>
            </a:r>
            <a:r>
              <a:rPr sz="1100" i="1" spc="-25" dirty="0">
                <a:cs typeface="Arial"/>
              </a:rPr>
              <a:t>L</a:t>
            </a:r>
            <a:r>
              <a:rPr sz="1100" i="1" dirty="0">
                <a:cs typeface="Arial"/>
              </a:rPr>
              <a:t> </a:t>
            </a:r>
            <a:r>
              <a:rPr sz="1100" spc="45" dirty="0">
                <a:cs typeface="Tahoma"/>
              </a:rPr>
              <a:t>=</a:t>
            </a:r>
            <a:r>
              <a:rPr sz="1100" spc="-45" dirty="0">
                <a:cs typeface="Tahoma"/>
              </a:rPr>
              <a:t> </a:t>
            </a:r>
            <a:r>
              <a:rPr sz="1100" i="1" spc="-5" dirty="0">
                <a:cs typeface="Arial"/>
              </a:rPr>
              <a:t>g</a:t>
            </a:r>
            <a:r>
              <a:rPr sz="1200" i="1" spc="-7" baseline="27777" dirty="0">
                <a:cs typeface="Arial"/>
              </a:rPr>
              <a:t>ab</a:t>
            </a:r>
            <a:r>
              <a:rPr sz="1200" i="1" spc="15" baseline="27777" dirty="0">
                <a:cs typeface="Arial"/>
              </a:rPr>
              <a:t> </a:t>
            </a:r>
            <a:r>
              <a:rPr sz="1100" spc="-45" dirty="0">
                <a:cs typeface="Tahoma"/>
              </a:rPr>
              <a:t>from</a:t>
            </a:r>
            <a:r>
              <a:rPr sz="1100" spc="20" dirty="0">
                <a:cs typeface="Tahoma"/>
              </a:rPr>
              <a:t> </a:t>
            </a:r>
            <a:r>
              <a:rPr sz="1100" spc="-55" dirty="0">
                <a:cs typeface="Tahoma"/>
              </a:rPr>
              <a:t>a</a:t>
            </a:r>
            <a:r>
              <a:rPr sz="1100" spc="25" dirty="0">
                <a:cs typeface="Tahoma"/>
              </a:rPr>
              <a:t> </a:t>
            </a:r>
            <a:r>
              <a:rPr sz="1100" spc="-45" dirty="0">
                <a:cs typeface="Tahoma"/>
              </a:rPr>
              <a:t>prior</a:t>
            </a:r>
            <a:r>
              <a:rPr sz="1100" spc="20" dirty="0">
                <a:cs typeface="Tahoma"/>
              </a:rPr>
              <a:t> </a:t>
            </a:r>
            <a:r>
              <a:rPr sz="1100" spc="-60" dirty="0">
                <a:cs typeface="Tahoma"/>
              </a:rPr>
              <a:t>exchange, </a:t>
            </a:r>
            <a:r>
              <a:rPr sz="1100" spc="-330" dirty="0">
                <a:cs typeface="Tahoma"/>
              </a:rPr>
              <a:t> </a:t>
            </a:r>
            <a:r>
              <a:rPr sz="1100" spc="-55" dirty="0">
                <a:cs typeface="Tahoma"/>
              </a:rPr>
              <a:t>and</a:t>
            </a:r>
            <a:r>
              <a:rPr sz="1100" spc="15" dirty="0">
                <a:cs typeface="Tahoma"/>
              </a:rPr>
              <a:t> </a:t>
            </a:r>
            <a:r>
              <a:rPr sz="1100" spc="-40" dirty="0">
                <a:cs typeface="Tahoma"/>
              </a:rPr>
              <a:t>thus</a:t>
            </a:r>
            <a:r>
              <a:rPr sz="1100" spc="20" dirty="0">
                <a:cs typeface="Tahoma"/>
              </a:rPr>
              <a:t> </a:t>
            </a:r>
            <a:r>
              <a:rPr sz="1100" spc="-35" dirty="0">
                <a:cs typeface="Tahoma"/>
              </a:rPr>
              <a:t>cannot</a:t>
            </a:r>
            <a:r>
              <a:rPr sz="1100" spc="20" dirty="0">
                <a:cs typeface="Tahoma"/>
              </a:rPr>
              <a:t> </a:t>
            </a:r>
            <a:r>
              <a:rPr sz="1100" spc="-40" dirty="0">
                <a:cs typeface="Tahoma"/>
              </a:rPr>
              <a:t>distinguish</a:t>
            </a:r>
            <a:r>
              <a:rPr sz="1100" spc="20" dirty="0">
                <a:cs typeface="Tahoma"/>
              </a:rPr>
              <a:t> </a:t>
            </a:r>
            <a:r>
              <a:rPr sz="1100" spc="-45" dirty="0">
                <a:cs typeface="Tahoma"/>
              </a:rPr>
              <a:t>from</a:t>
            </a:r>
            <a:r>
              <a:rPr sz="1100" spc="20" dirty="0">
                <a:cs typeface="Tahoma"/>
              </a:rPr>
              <a:t> </a:t>
            </a:r>
            <a:r>
              <a:rPr sz="1100" spc="-55" dirty="0">
                <a:cs typeface="Tahoma"/>
              </a:rPr>
              <a:t>random</a:t>
            </a:r>
            <a:r>
              <a:rPr sz="1100" spc="15" dirty="0">
                <a:cs typeface="Tahoma"/>
              </a:rPr>
              <a:t> </a:t>
            </a:r>
            <a:r>
              <a:rPr sz="1100" spc="-40" dirty="0">
                <a:cs typeface="Tahoma"/>
              </a:rPr>
              <a:t>the</a:t>
            </a:r>
            <a:r>
              <a:rPr sz="1100" spc="15" dirty="0">
                <a:cs typeface="Tahoma"/>
              </a:rPr>
              <a:t> </a:t>
            </a:r>
            <a:r>
              <a:rPr sz="1100" spc="-60" dirty="0">
                <a:cs typeface="Tahoma"/>
              </a:rPr>
              <a:t>session</a:t>
            </a:r>
            <a:r>
              <a:rPr sz="1100" spc="25" dirty="0">
                <a:cs typeface="Tahoma"/>
              </a:rPr>
              <a:t> </a:t>
            </a:r>
            <a:r>
              <a:rPr sz="1100" spc="-65" dirty="0">
                <a:cs typeface="Tahoma"/>
              </a:rPr>
              <a:t>key</a:t>
            </a:r>
            <a:endParaRPr sz="1100" dirty="0">
              <a:cs typeface="Tahoma"/>
            </a:endParaRPr>
          </a:p>
          <a:p>
            <a:pPr marL="50800">
              <a:lnSpc>
                <a:spcPct val="100000"/>
              </a:lnSpc>
              <a:spcBef>
                <a:spcPts val="35"/>
              </a:spcBef>
            </a:pPr>
            <a:r>
              <a:rPr sz="1100" i="1" spc="20" dirty="0">
                <a:cs typeface="Arial"/>
              </a:rPr>
              <a:t>K</a:t>
            </a:r>
            <a:r>
              <a:rPr sz="1100" i="1" spc="125" dirty="0">
                <a:cs typeface="Arial"/>
              </a:rPr>
              <a:t> </a:t>
            </a:r>
            <a:r>
              <a:rPr sz="1100" spc="45" dirty="0">
                <a:cs typeface="Tahoma"/>
              </a:rPr>
              <a:t>=</a:t>
            </a:r>
            <a:r>
              <a:rPr sz="1100" spc="-45" dirty="0">
                <a:cs typeface="Tahoma"/>
              </a:rPr>
              <a:t> </a:t>
            </a:r>
            <a:r>
              <a:rPr sz="1100" b="1" spc="70" dirty="0">
                <a:cs typeface="Arial"/>
              </a:rPr>
              <a:t>H</a:t>
            </a:r>
            <a:r>
              <a:rPr sz="1200" spc="37" baseline="-10416" dirty="0">
                <a:cs typeface="Microsoft Sans Serif"/>
              </a:rPr>
              <a:t>1</a:t>
            </a:r>
            <a:r>
              <a:rPr sz="1100" spc="-5" dirty="0">
                <a:cs typeface="Tahoma"/>
              </a:rPr>
              <a:t>(</a:t>
            </a:r>
            <a:r>
              <a:rPr sz="1100" i="1" spc="-15" dirty="0">
                <a:cs typeface="Arial"/>
              </a:rPr>
              <a:t>A</a:t>
            </a:r>
            <a:r>
              <a:rPr sz="1100" spc="35" dirty="0">
                <a:cs typeface="Cambria"/>
              </a:rPr>
              <a:t>∥</a:t>
            </a:r>
            <a:r>
              <a:rPr sz="1100" i="1" spc="50" dirty="0">
                <a:cs typeface="Arial"/>
              </a:rPr>
              <a:t>B</a:t>
            </a:r>
            <a:r>
              <a:rPr sz="1100" spc="30" dirty="0">
                <a:cs typeface="Cambria"/>
              </a:rPr>
              <a:t>∥</a:t>
            </a:r>
            <a:r>
              <a:rPr sz="1100" i="1" spc="35" dirty="0">
                <a:cs typeface="Arial"/>
              </a:rPr>
              <a:t>g</a:t>
            </a:r>
            <a:r>
              <a:rPr sz="1200" i="1" spc="30" baseline="27777" dirty="0">
                <a:cs typeface="Arial"/>
              </a:rPr>
              <a:t>a</a:t>
            </a:r>
            <a:r>
              <a:rPr sz="1100" spc="35" dirty="0">
                <a:cs typeface="Cambria"/>
              </a:rPr>
              <a:t>∥</a:t>
            </a:r>
            <a:r>
              <a:rPr sz="1100" i="1" spc="35" dirty="0">
                <a:cs typeface="Arial"/>
              </a:rPr>
              <a:t>g</a:t>
            </a:r>
            <a:r>
              <a:rPr sz="1200" i="1" spc="-15" baseline="27777" dirty="0">
                <a:cs typeface="Arial"/>
              </a:rPr>
              <a:t>b</a:t>
            </a:r>
            <a:r>
              <a:rPr sz="1200" i="1" spc="-209" baseline="27777" dirty="0">
                <a:cs typeface="Arial"/>
              </a:rPr>
              <a:t> </a:t>
            </a:r>
            <a:r>
              <a:rPr sz="1100" spc="35" dirty="0">
                <a:cs typeface="Cambria"/>
              </a:rPr>
              <a:t>∥</a:t>
            </a:r>
            <a:r>
              <a:rPr sz="1100" i="1" spc="-30" dirty="0">
                <a:cs typeface="Arial"/>
              </a:rPr>
              <a:t>L</a:t>
            </a:r>
            <a:r>
              <a:rPr sz="1100" spc="-5" dirty="0">
                <a:cs typeface="Tahoma"/>
              </a:rPr>
              <a:t>)</a:t>
            </a:r>
            <a:r>
              <a:rPr sz="1100" spc="-30" dirty="0">
                <a:cs typeface="Tahoma"/>
              </a:rPr>
              <a:t>.</a:t>
            </a:r>
            <a:endParaRPr sz="1100" dirty="0">
              <a:cs typeface="Tahoma"/>
            </a:endParaRPr>
          </a:p>
          <a:p>
            <a:pPr marL="50800">
              <a:lnSpc>
                <a:spcPct val="100000"/>
              </a:lnSpc>
              <a:spcBef>
                <a:spcPts val="930"/>
              </a:spcBef>
            </a:pPr>
            <a:r>
              <a:rPr sz="1100" spc="-35" dirty="0">
                <a:cs typeface="Tahoma"/>
              </a:rPr>
              <a:t>Accordingly</a:t>
            </a:r>
            <a:r>
              <a:rPr sz="1100" spc="20" dirty="0">
                <a:cs typeface="Tahoma"/>
              </a:rPr>
              <a:t> </a:t>
            </a:r>
            <a:r>
              <a:rPr sz="1100" spc="-25" dirty="0">
                <a:cs typeface="Tahoma"/>
              </a:rPr>
              <a:t>this</a:t>
            </a:r>
            <a:r>
              <a:rPr sz="1100" spc="20" dirty="0">
                <a:cs typeface="Tahoma"/>
              </a:rPr>
              <a:t> </a:t>
            </a:r>
            <a:r>
              <a:rPr sz="1100" spc="-55" dirty="0">
                <a:cs typeface="Tahoma"/>
              </a:rPr>
              <a:t>provides</a:t>
            </a:r>
            <a:r>
              <a:rPr sz="1100" spc="15" dirty="0">
                <a:cs typeface="Tahoma"/>
              </a:rPr>
              <a:t> </a:t>
            </a:r>
            <a:r>
              <a:rPr sz="1100" spc="-60" dirty="0">
                <a:cs typeface="Tahoma"/>
              </a:rPr>
              <a:t>forward</a:t>
            </a:r>
            <a:r>
              <a:rPr sz="1100" spc="20" dirty="0">
                <a:cs typeface="Tahoma"/>
              </a:rPr>
              <a:t> </a:t>
            </a:r>
            <a:r>
              <a:rPr sz="1100" spc="-65" dirty="0">
                <a:cs typeface="Tahoma"/>
              </a:rPr>
              <a:t>secrecy.</a:t>
            </a:r>
            <a:endParaRPr sz="1100" dirty="0">
              <a:cs typeface="Tahoma"/>
            </a:endParaRPr>
          </a:p>
          <a:p>
            <a:pPr marL="50800">
              <a:lnSpc>
                <a:spcPct val="100000"/>
              </a:lnSpc>
              <a:spcBef>
                <a:spcPts val="930"/>
              </a:spcBef>
            </a:pPr>
            <a:r>
              <a:rPr sz="1100" spc="-10" dirty="0">
                <a:cs typeface="Tahoma"/>
              </a:rPr>
              <a:t>This</a:t>
            </a:r>
            <a:r>
              <a:rPr sz="1100" spc="15" dirty="0">
                <a:cs typeface="Tahoma"/>
              </a:rPr>
              <a:t> </a:t>
            </a:r>
            <a:r>
              <a:rPr sz="1100" spc="-35" dirty="0">
                <a:cs typeface="Tahoma"/>
              </a:rPr>
              <a:t>is</a:t>
            </a:r>
            <a:r>
              <a:rPr sz="1100" spc="20" dirty="0">
                <a:cs typeface="Tahoma"/>
              </a:rPr>
              <a:t> </a:t>
            </a:r>
            <a:r>
              <a:rPr sz="1100" spc="-45" dirty="0">
                <a:cs typeface="Tahoma"/>
              </a:rPr>
              <a:t>roughly</a:t>
            </a:r>
            <a:r>
              <a:rPr sz="1100" spc="20" dirty="0">
                <a:cs typeface="Tahoma"/>
              </a:rPr>
              <a:t> </a:t>
            </a:r>
            <a:r>
              <a:rPr sz="1100" spc="-40" dirty="0">
                <a:cs typeface="Tahoma"/>
              </a:rPr>
              <a:t>the</a:t>
            </a:r>
            <a:r>
              <a:rPr sz="1100" spc="15" dirty="0">
                <a:cs typeface="Tahoma"/>
              </a:rPr>
              <a:t> </a:t>
            </a:r>
            <a:r>
              <a:rPr sz="1100" spc="-60" dirty="0">
                <a:cs typeface="Tahoma"/>
              </a:rPr>
              <a:t>core</a:t>
            </a:r>
            <a:r>
              <a:rPr sz="1100" spc="25" dirty="0">
                <a:cs typeface="Tahoma"/>
              </a:rPr>
              <a:t> </a:t>
            </a:r>
            <a:r>
              <a:rPr sz="1100" spc="-35" dirty="0">
                <a:cs typeface="Tahoma"/>
              </a:rPr>
              <a:t>of</a:t>
            </a:r>
            <a:r>
              <a:rPr sz="1100" spc="15" dirty="0">
                <a:cs typeface="Tahoma"/>
              </a:rPr>
              <a:t> </a:t>
            </a:r>
            <a:r>
              <a:rPr sz="1100" spc="-40" dirty="0">
                <a:cs typeface="Tahoma"/>
              </a:rPr>
              <a:t>the</a:t>
            </a:r>
            <a:r>
              <a:rPr sz="1100" spc="20" dirty="0">
                <a:cs typeface="Tahoma"/>
              </a:rPr>
              <a:t> </a:t>
            </a:r>
            <a:r>
              <a:rPr sz="1100" spc="-35" dirty="0">
                <a:cs typeface="Tahoma"/>
              </a:rPr>
              <a:t>unilateral</a:t>
            </a:r>
            <a:r>
              <a:rPr sz="1100" spc="20" dirty="0">
                <a:cs typeface="Tahoma"/>
              </a:rPr>
              <a:t> </a:t>
            </a:r>
            <a:r>
              <a:rPr sz="1100" spc="-60" dirty="0">
                <a:cs typeface="Tahoma"/>
              </a:rPr>
              <a:t>session-key</a:t>
            </a:r>
            <a:r>
              <a:rPr sz="1100" spc="25" dirty="0">
                <a:cs typeface="Tahoma"/>
              </a:rPr>
              <a:t> </a:t>
            </a:r>
            <a:r>
              <a:rPr sz="1100" spc="-60" dirty="0">
                <a:cs typeface="Tahoma"/>
              </a:rPr>
              <a:t>exchange</a:t>
            </a:r>
            <a:r>
              <a:rPr sz="1100" spc="20" dirty="0">
                <a:cs typeface="Tahoma"/>
              </a:rPr>
              <a:t> </a:t>
            </a:r>
            <a:r>
              <a:rPr sz="1100" spc="-25" dirty="0">
                <a:cs typeface="Tahoma"/>
              </a:rPr>
              <a:t>in</a:t>
            </a:r>
            <a:r>
              <a:rPr sz="1100" spc="25" dirty="0">
                <a:cs typeface="Tahoma"/>
              </a:rPr>
              <a:t> </a:t>
            </a:r>
            <a:r>
              <a:rPr sz="1100" spc="-40" dirty="0">
                <a:cs typeface="Tahoma"/>
              </a:rPr>
              <a:t>the</a:t>
            </a:r>
            <a:r>
              <a:rPr sz="1100" spc="15" dirty="0">
                <a:cs typeface="Tahoma"/>
              </a:rPr>
              <a:t> </a:t>
            </a:r>
            <a:r>
              <a:rPr sz="1100" spc="40" dirty="0">
                <a:cs typeface="Tahoma"/>
              </a:rPr>
              <a:t>TLS</a:t>
            </a:r>
            <a:endParaRPr sz="1100" dirty="0">
              <a:cs typeface="Tahoma"/>
            </a:endParaRPr>
          </a:p>
          <a:p>
            <a:pPr marL="50800">
              <a:lnSpc>
                <a:spcPct val="100000"/>
              </a:lnSpc>
              <a:spcBef>
                <a:spcPts val="35"/>
              </a:spcBef>
            </a:pPr>
            <a:r>
              <a:rPr sz="1100" spc="-50" dirty="0">
                <a:cs typeface="Tahoma"/>
              </a:rPr>
              <a:t>1.3</a:t>
            </a:r>
            <a:r>
              <a:rPr sz="1100" spc="-20" dirty="0">
                <a:cs typeface="Tahoma"/>
              </a:rPr>
              <a:t> </a:t>
            </a:r>
            <a:r>
              <a:rPr sz="1100" spc="-60" dirty="0">
                <a:cs typeface="Tahoma"/>
              </a:rPr>
              <a:t>handshake.</a:t>
            </a:r>
            <a:endParaRPr sz="1100" dirty="0">
              <a:cs typeface="Tahoma"/>
            </a:endParaRPr>
          </a:p>
        </p:txBody>
      </p:sp>
      <p:sp>
        <p:nvSpPr>
          <p:cNvPr id="17" name="object 17"/>
          <p:cNvSpPr txBox="1">
            <a:spLocks noGrp="1"/>
          </p:cNvSpPr>
          <p:nvPr>
            <p:ph type="sldNum" sz="quarter" idx="7"/>
          </p:nvPr>
        </p:nvSpPr>
        <p:spPr>
          <a:xfrm>
            <a:off x="4324614" y="3321949"/>
            <a:ext cx="290829" cy="116699"/>
          </a:xfrm>
          <a:prstGeom prst="rect">
            <a:avLst/>
          </a:prstGeom>
        </p:spPr>
        <p:txBody>
          <a:bodyPr vert="horz" wrap="square" lIns="0" tIns="24130" rIns="0" bIns="0" rtlCol="0">
            <a:spAutoFit/>
          </a:bodyPr>
          <a:lstStyle/>
          <a:p>
            <a:pPr marL="38100">
              <a:lnSpc>
                <a:spcPct val="100000"/>
              </a:lnSpc>
              <a:spcBef>
                <a:spcPts val="190"/>
              </a:spcBef>
            </a:pPr>
            <a:r>
              <a:rPr spc="15" dirty="0">
                <a:latin typeface="+mn-lt"/>
              </a:rPr>
              <a:t>38/38</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9832" y="58150"/>
            <a:ext cx="2408555" cy="232756"/>
          </a:xfrm>
          <a:prstGeom prst="rect">
            <a:avLst/>
          </a:prstGeom>
        </p:spPr>
        <p:txBody>
          <a:bodyPr vert="horz" wrap="square" lIns="0" tIns="17145" rIns="0" bIns="0" rtlCol="0">
            <a:spAutoFit/>
          </a:bodyPr>
          <a:lstStyle/>
          <a:p>
            <a:pPr marL="12700">
              <a:lnSpc>
                <a:spcPct val="100000"/>
              </a:lnSpc>
              <a:spcBef>
                <a:spcPts val="135"/>
              </a:spcBef>
            </a:pPr>
            <a:r>
              <a:rPr spc="-50" dirty="0">
                <a:latin typeface="+mn-lt"/>
              </a:rPr>
              <a:t>How</a:t>
            </a:r>
            <a:r>
              <a:rPr spc="15" dirty="0">
                <a:latin typeface="+mn-lt"/>
              </a:rPr>
              <a:t> </a:t>
            </a:r>
            <a:r>
              <a:rPr spc="-70" dirty="0">
                <a:latin typeface="+mn-lt"/>
              </a:rPr>
              <a:t>does</a:t>
            </a:r>
            <a:r>
              <a:rPr spc="20" dirty="0">
                <a:latin typeface="+mn-lt"/>
              </a:rPr>
              <a:t> </a:t>
            </a:r>
            <a:r>
              <a:rPr i="1" spc="-10" dirty="0">
                <a:latin typeface="+mn-lt"/>
                <a:cs typeface="Arial"/>
              </a:rPr>
              <a:t>A</a:t>
            </a:r>
            <a:r>
              <a:rPr i="1" spc="70" dirty="0">
                <a:latin typeface="+mn-lt"/>
                <a:cs typeface="Arial"/>
              </a:rPr>
              <a:t> </a:t>
            </a:r>
            <a:r>
              <a:rPr spc="-55" dirty="0">
                <a:latin typeface="+mn-lt"/>
              </a:rPr>
              <a:t>get</a:t>
            </a:r>
            <a:r>
              <a:rPr spc="25" dirty="0">
                <a:latin typeface="+mn-lt"/>
              </a:rPr>
              <a:t> </a:t>
            </a:r>
            <a:r>
              <a:rPr i="1" spc="25" dirty="0">
                <a:latin typeface="+mn-lt"/>
                <a:cs typeface="Arial"/>
              </a:rPr>
              <a:t>B</a:t>
            </a:r>
            <a:r>
              <a:rPr spc="25" dirty="0">
                <a:latin typeface="+mn-lt"/>
              </a:rPr>
              <a:t>’s </a:t>
            </a:r>
            <a:r>
              <a:rPr spc="-30" dirty="0">
                <a:latin typeface="+mn-lt"/>
              </a:rPr>
              <a:t>public</a:t>
            </a:r>
            <a:r>
              <a:rPr spc="25" dirty="0">
                <a:latin typeface="+mn-lt"/>
              </a:rPr>
              <a:t> </a:t>
            </a:r>
            <a:r>
              <a:rPr spc="-60" dirty="0">
                <a:latin typeface="+mn-lt"/>
              </a:rPr>
              <a:t>key?</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1147697"/>
            <a:ext cx="4290695" cy="349391"/>
          </a:xfrm>
          <a:prstGeom prst="rect">
            <a:avLst/>
          </a:prstGeom>
        </p:spPr>
        <p:txBody>
          <a:bodyPr vert="horz" wrap="square" lIns="0" tIns="6985" rIns="0" bIns="0" rtlCol="0">
            <a:spAutoFit/>
          </a:bodyPr>
          <a:lstStyle/>
          <a:p>
            <a:pPr marL="12700" marR="5080">
              <a:lnSpc>
                <a:spcPct val="102699"/>
              </a:lnSpc>
              <a:spcBef>
                <a:spcPts val="55"/>
              </a:spcBef>
            </a:pPr>
            <a:r>
              <a:rPr sz="1100" b="1" spc="-30" dirty="0">
                <a:cs typeface="Arial"/>
              </a:rPr>
              <a:t>How</a:t>
            </a:r>
            <a:r>
              <a:rPr sz="1100" b="1" spc="95" dirty="0">
                <a:cs typeface="Arial"/>
              </a:rPr>
              <a:t> </a:t>
            </a:r>
            <a:r>
              <a:rPr sz="1100" b="1" spc="-30" dirty="0">
                <a:cs typeface="Arial"/>
              </a:rPr>
              <a:t>about:</a:t>
            </a:r>
            <a:r>
              <a:rPr sz="1100" b="1" spc="180" dirty="0">
                <a:cs typeface="Arial"/>
              </a:rPr>
              <a:t> </a:t>
            </a:r>
            <a:r>
              <a:rPr sz="1100" i="1" spc="-10" dirty="0">
                <a:cs typeface="Arial"/>
              </a:rPr>
              <a:t>B</a:t>
            </a:r>
            <a:r>
              <a:rPr sz="1100" i="1" spc="130" dirty="0">
                <a:cs typeface="Arial"/>
              </a:rPr>
              <a:t> </a:t>
            </a:r>
            <a:r>
              <a:rPr sz="1100" spc="-55" dirty="0">
                <a:cs typeface="Tahoma"/>
              </a:rPr>
              <a:t>runs</a:t>
            </a:r>
            <a:r>
              <a:rPr sz="1100" spc="20" dirty="0">
                <a:cs typeface="Tahoma"/>
              </a:rPr>
              <a:t> </a:t>
            </a:r>
            <a:r>
              <a:rPr sz="1100" spc="-55" dirty="0">
                <a:cs typeface="Tahoma"/>
              </a:rPr>
              <a:t>a</a:t>
            </a:r>
            <a:r>
              <a:rPr sz="1100" spc="25" dirty="0">
                <a:cs typeface="Tahoma"/>
              </a:rPr>
              <a:t> </a:t>
            </a:r>
            <a:r>
              <a:rPr sz="1100" spc="-50" dirty="0">
                <a:cs typeface="Tahoma"/>
              </a:rPr>
              <a:t>prescribed</a:t>
            </a:r>
            <a:r>
              <a:rPr sz="1100" spc="25" dirty="0">
                <a:cs typeface="Tahoma"/>
              </a:rPr>
              <a:t> </a:t>
            </a:r>
            <a:r>
              <a:rPr sz="1100" spc="-50" dirty="0">
                <a:cs typeface="Tahoma"/>
              </a:rPr>
              <a:t>key-generation</a:t>
            </a:r>
            <a:r>
              <a:rPr sz="1100" spc="30" dirty="0">
                <a:cs typeface="Tahoma"/>
              </a:rPr>
              <a:t> </a:t>
            </a:r>
            <a:r>
              <a:rPr sz="1100" spc="-40" dirty="0">
                <a:cs typeface="Tahoma"/>
              </a:rPr>
              <a:t>algorithm</a:t>
            </a:r>
            <a:r>
              <a:rPr sz="1100" spc="20" dirty="0">
                <a:cs typeface="Tahoma"/>
              </a:rPr>
              <a:t> </a:t>
            </a:r>
            <a:r>
              <a:rPr sz="1100" spc="135" dirty="0">
                <a:cs typeface="Cambria"/>
              </a:rPr>
              <a:t>K </a:t>
            </a:r>
            <a:r>
              <a:rPr sz="1100" spc="-15" dirty="0">
                <a:cs typeface="Tahoma"/>
              </a:rPr>
              <a:t>to</a:t>
            </a:r>
            <a:r>
              <a:rPr sz="1100" spc="20" dirty="0">
                <a:cs typeface="Tahoma"/>
              </a:rPr>
              <a:t> </a:t>
            </a:r>
            <a:r>
              <a:rPr sz="1100" spc="-60" dirty="0">
                <a:cs typeface="Tahoma"/>
              </a:rPr>
              <a:t>generate </a:t>
            </a:r>
            <a:r>
              <a:rPr sz="1100" spc="-325" dirty="0">
                <a:cs typeface="Tahoma"/>
              </a:rPr>
              <a:t> </a:t>
            </a:r>
            <a:r>
              <a:rPr sz="1100" spc="-5" dirty="0">
                <a:cs typeface="Tahoma"/>
              </a:rPr>
              <a:t>(</a:t>
            </a:r>
            <a:r>
              <a:rPr sz="1100" i="1" spc="5" dirty="0">
                <a:cs typeface="Trebuchet MS"/>
              </a:rPr>
              <a:t>p</a:t>
            </a:r>
            <a:r>
              <a:rPr sz="1100" i="1" spc="70" dirty="0">
                <a:cs typeface="Trebuchet MS"/>
              </a:rPr>
              <a:t>k</a:t>
            </a:r>
            <a:r>
              <a:rPr sz="1100" spc="-105" dirty="0">
                <a:cs typeface="Tahoma"/>
              </a:rPr>
              <a:t>[</a:t>
            </a:r>
            <a:r>
              <a:rPr sz="1100" i="1" spc="50" dirty="0">
                <a:cs typeface="Arial"/>
              </a:rPr>
              <a:t>B</a:t>
            </a:r>
            <a:r>
              <a:rPr sz="1100" spc="-114" dirty="0">
                <a:cs typeface="Tahoma"/>
              </a:rPr>
              <a:t>]</a:t>
            </a:r>
            <a:r>
              <a:rPr sz="1100" i="1" spc="-5" dirty="0">
                <a:cs typeface="Arial"/>
              </a:rPr>
              <a:t>,</a:t>
            </a:r>
            <a:r>
              <a:rPr sz="1100" i="1" spc="-125" dirty="0">
                <a:cs typeface="Arial"/>
              </a:rPr>
              <a:t> </a:t>
            </a:r>
            <a:r>
              <a:rPr sz="1100" i="1" dirty="0">
                <a:cs typeface="Trebuchet MS"/>
              </a:rPr>
              <a:t>s</a:t>
            </a:r>
            <a:r>
              <a:rPr sz="1100" i="1" spc="65" dirty="0">
                <a:cs typeface="Trebuchet MS"/>
              </a:rPr>
              <a:t>k</a:t>
            </a:r>
            <a:r>
              <a:rPr sz="1100" spc="-105" dirty="0">
                <a:cs typeface="Tahoma"/>
              </a:rPr>
              <a:t>[</a:t>
            </a:r>
            <a:r>
              <a:rPr sz="1100" i="1" spc="50" dirty="0">
                <a:cs typeface="Arial"/>
              </a:rPr>
              <a:t>B</a:t>
            </a:r>
            <a:r>
              <a:rPr sz="1100" spc="-60" dirty="0">
                <a:cs typeface="Tahoma"/>
              </a:rPr>
              <a:t>])</a:t>
            </a:r>
            <a:r>
              <a:rPr sz="1100" spc="-30" dirty="0">
                <a:cs typeface="Tahoma"/>
              </a:rPr>
              <a:t>.</a:t>
            </a:r>
            <a:r>
              <a:rPr sz="1100" spc="140" dirty="0">
                <a:cs typeface="Tahoma"/>
              </a:rPr>
              <a:t> </a:t>
            </a:r>
            <a:r>
              <a:rPr sz="1100" spc="-50" dirty="0">
                <a:cs typeface="Tahoma"/>
              </a:rPr>
              <a:t>I</a:t>
            </a:r>
            <a:r>
              <a:rPr sz="1100" spc="-40" dirty="0">
                <a:cs typeface="Tahoma"/>
              </a:rPr>
              <a:t>t</a:t>
            </a:r>
            <a:r>
              <a:rPr sz="1100" spc="20" dirty="0">
                <a:cs typeface="Tahoma"/>
              </a:rPr>
              <a:t> </a:t>
            </a:r>
            <a:r>
              <a:rPr sz="1100" spc="-70" dirty="0">
                <a:cs typeface="Tahoma"/>
              </a:rPr>
              <a:t>sends</a:t>
            </a:r>
            <a:r>
              <a:rPr sz="1100" spc="15" dirty="0">
                <a:cs typeface="Tahoma"/>
              </a:rPr>
              <a:t> </a:t>
            </a:r>
            <a:r>
              <a:rPr sz="1100" spc="-5" dirty="0">
                <a:cs typeface="Tahoma"/>
              </a:rPr>
              <a:t>(</a:t>
            </a:r>
            <a:r>
              <a:rPr sz="1100" i="1" spc="50" dirty="0">
                <a:cs typeface="Arial"/>
              </a:rPr>
              <a:t>B</a:t>
            </a:r>
            <a:r>
              <a:rPr sz="1100" i="1" spc="-5" dirty="0">
                <a:cs typeface="Arial"/>
              </a:rPr>
              <a:t>,</a:t>
            </a:r>
            <a:r>
              <a:rPr sz="1100" i="1" spc="-125" dirty="0">
                <a:cs typeface="Arial"/>
              </a:rPr>
              <a:t> </a:t>
            </a:r>
            <a:r>
              <a:rPr sz="1100" i="1" spc="5" dirty="0">
                <a:cs typeface="Trebuchet MS"/>
              </a:rPr>
              <a:t>p</a:t>
            </a:r>
            <a:r>
              <a:rPr sz="1100" i="1" spc="70" dirty="0">
                <a:cs typeface="Trebuchet MS"/>
              </a:rPr>
              <a:t>k</a:t>
            </a:r>
            <a:r>
              <a:rPr sz="1100" spc="-105" dirty="0">
                <a:cs typeface="Tahoma"/>
              </a:rPr>
              <a:t>[</a:t>
            </a:r>
            <a:r>
              <a:rPr sz="1100" i="1" spc="50" dirty="0">
                <a:cs typeface="Arial"/>
              </a:rPr>
              <a:t>B</a:t>
            </a:r>
            <a:r>
              <a:rPr sz="1100" spc="-60" dirty="0">
                <a:cs typeface="Tahoma"/>
              </a:rPr>
              <a:t>]</a:t>
            </a:r>
            <a:r>
              <a:rPr sz="1100" spc="-55" dirty="0">
                <a:cs typeface="Tahoma"/>
              </a:rPr>
              <a:t>)</a:t>
            </a:r>
            <a:r>
              <a:rPr sz="1100" spc="15" dirty="0">
                <a:cs typeface="Tahoma"/>
              </a:rPr>
              <a:t> </a:t>
            </a:r>
            <a:r>
              <a:rPr sz="1100" spc="-15" dirty="0">
                <a:cs typeface="Tahoma"/>
              </a:rPr>
              <a:t>to</a:t>
            </a:r>
            <a:r>
              <a:rPr sz="1100" spc="15" dirty="0">
                <a:cs typeface="Tahoma"/>
              </a:rPr>
              <a:t> </a:t>
            </a:r>
            <a:r>
              <a:rPr sz="1100" i="1" spc="-15" dirty="0">
                <a:cs typeface="Arial"/>
              </a:rPr>
              <a:t>A</a:t>
            </a:r>
            <a:r>
              <a:rPr sz="1100" spc="-30" dirty="0">
                <a:cs typeface="Tahoma"/>
              </a:rPr>
              <a:t>.</a:t>
            </a:r>
            <a:endParaRPr sz="1100" dirty="0">
              <a:cs typeface="Tahoma"/>
            </a:endParaRPr>
          </a:p>
        </p:txBody>
      </p:sp>
      <p:pic>
        <p:nvPicPr>
          <p:cNvPr id="5" name="object 5"/>
          <p:cNvPicPr/>
          <p:nvPr/>
        </p:nvPicPr>
        <p:blipFill>
          <a:blip r:embed="rId2" cstate="print"/>
          <a:stretch>
            <a:fillRect/>
          </a:stretch>
        </p:blipFill>
        <p:spPr>
          <a:xfrm>
            <a:off x="641032" y="1583687"/>
            <a:ext cx="414917" cy="720004"/>
          </a:xfrm>
          <a:prstGeom prst="rect">
            <a:avLst/>
          </a:prstGeom>
        </p:spPr>
      </p:pic>
      <p:sp>
        <p:nvSpPr>
          <p:cNvPr id="6" name="object 6"/>
          <p:cNvSpPr txBox="1"/>
          <p:nvPr/>
        </p:nvSpPr>
        <p:spPr>
          <a:xfrm>
            <a:off x="1469999" y="1796617"/>
            <a:ext cx="394970" cy="135293"/>
          </a:xfrm>
          <a:prstGeom prst="rect">
            <a:avLst/>
          </a:prstGeom>
        </p:spPr>
        <p:txBody>
          <a:bodyPr vert="horz" wrap="square" lIns="0" tIns="12065" rIns="0" bIns="0" rtlCol="0">
            <a:spAutoFit/>
          </a:bodyPr>
          <a:lstStyle/>
          <a:p>
            <a:pPr marL="12700">
              <a:lnSpc>
                <a:spcPct val="100000"/>
              </a:lnSpc>
              <a:spcBef>
                <a:spcPts val="95"/>
              </a:spcBef>
            </a:pPr>
            <a:r>
              <a:rPr sz="800" i="1" spc="70" dirty="0">
                <a:cs typeface="Arial"/>
              </a:rPr>
              <a:t>B</a:t>
            </a:r>
            <a:r>
              <a:rPr sz="800" i="1" spc="-5" dirty="0">
                <a:cs typeface="Sitka Text"/>
              </a:rPr>
              <a:t>,</a:t>
            </a:r>
            <a:r>
              <a:rPr sz="800" i="1" spc="35" dirty="0">
                <a:cs typeface="Trebuchet MS"/>
              </a:rPr>
              <a:t>p</a:t>
            </a:r>
            <a:r>
              <a:rPr sz="800" i="1" spc="75" dirty="0">
                <a:cs typeface="Trebuchet MS"/>
              </a:rPr>
              <a:t>k</a:t>
            </a:r>
            <a:r>
              <a:rPr sz="800" spc="20" dirty="0">
                <a:cs typeface="Microsoft Sans Serif"/>
              </a:rPr>
              <a:t>[</a:t>
            </a:r>
            <a:r>
              <a:rPr sz="800" i="1" spc="70" dirty="0">
                <a:cs typeface="Arial"/>
              </a:rPr>
              <a:t>B</a:t>
            </a:r>
            <a:r>
              <a:rPr sz="800" spc="20" dirty="0">
                <a:cs typeface="Microsoft Sans Serif"/>
              </a:rPr>
              <a:t>]</a:t>
            </a:r>
            <a:endParaRPr sz="800">
              <a:cs typeface="Microsoft Sans Serif"/>
            </a:endParaRPr>
          </a:p>
        </p:txBody>
      </p:sp>
      <p:grpSp>
        <p:nvGrpSpPr>
          <p:cNvPr id="7" name="object 7"/>
          <p:cNvGrpSpPr/>
          <p:nvPr/>
        </p:nvGrpSpPr>
        <p:grpSpPr>
          <a:xfrm>
            <a:off x="1210310" y="1949903"/>
            <a:ext cx="914400" cy="66040"/>
            <a:chOff x="1210310" y="1949903"/>
            <a:chExt cx="914400" cy="66040"/>
          </a:xfrm>
        </p:grpSpPr>
        <p:sp>
          <p:nvSpPr>
            <p:cNvPr id="8" name="object 8"/>
            <p:cNvSpPr/>
            <p:nvPr/>
          </p:nvSpPr>
          <p:spPr>
            <a:xfrm>
              <a:off x="1215370" y="1982800"/>
              <a:ext cx="909319" cy="0"/>
            </a:xfrm>
            <a:custGeom>
              <a:avLst/>
              <a:gdLst/>
              <a:ahLst/>
              <a:cxnLst/>
              <a:rect l="l" t="t" r="r" b="b"/>
              <a:pathLst>
                <a:path w="909319">
                  <a:moveTo>
                    <a:pt x="0" y="0"/>
                  </a:moveTo>
                  <a:lnTo>
                    <a:pt x="908832" y="0"/>
                  </a:lnTo>
                </a:path>
              </a:pathLst>
            </a:custGeom>
            <a:ln w="5060">
              <a:solidFill>
                <a:srgbClr val="000000"/>
              </a:solidFill>
            </a:ln>
          </p:spPr>
          <p:txBody>
            <a:bodyPr wrap="square" lIns="0" tIns="0" rIns="0" bIns="0" rtlCol="0"/>
            <a:lstStyle/>
            <a:p>
              <a:endParaRPr/>
            </a:p>
          </p:txBody>
        </p:sp>
        <p:sp>
          <p:nvSpPr>
            <p:cNvPr id="9" name="object 9"/>
            <p:cNvSpPr/>
            <p:nvPr/>
          </p:nvSpPr>
          <p:spPr>
            <a:xfrm>
              <a:off x="1212840" y="1952434"/>
              <a:ext cx="26670" cy="60960"/>
            </a:xfrm>
            <a:custGeom>
              <a:avLst/>
              <a:gdLst/>
              <a:ahLst/>
              <a:cxnLst/>
              <a:rect l="l" t="t" r="r" b="b"/>
              <a:pathLst>
                <a:path w="26669" h="60960">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0" name="object 10"/>
          <p:cNvSpPr txBox="1"/>
          <p:nvPr/>
        </p:nvSpPr>
        <p:spPr>
          <a:xfrm>
            <a:off x="2240445" y="1864447"/>
            <a:ext cx="1208405" cy="180819"/>
          </a:xfrm>
          <a:prstGeom prst="rect">
            <a:avLst/>
          </a:prstGeom>
        </p:spPr>
        <p:txBody>
          <a:bodyPr vert="horz" wrap="square" lIns="0" tIns="11430" rIns="0" bIns="0" rtlCol="0">
            <a:spAutoFit/>
          </a:bodyPr>
          <a:lstStyle/>
          <a:p>
            <a:pPr marL="38100">
              <a:lnSpc>
                <a:spcPct val="100000"/>
              </a:lnSpc>
              <a:spcBef>
                <a:spcPts val="90"/>
              </a:spcBef>
            </a:pPr>
            <a:r>
              <a:rPr sz="1100" spc="-5" dirty="0">
                <a:cs typeface="Tahoma"/>
              </a:rPr>
              <a:t>(</a:t>
            </a:r>
            <a:r>
              <a:rPr sz="1100" i="1" spc="5" dirty="0">
                <a:cs typeface="Trebuchet MS"/>
              </a:rPr>
              <a:t>p</a:t>
            </a:r>
            <a:r>
              <a:rPr sz="1100" i="1" spc="70" dirty="0">
                <a:cs typeface="Trebuchet MS"/>
              </a:rPr>
              <a:t>k</a:t>
            </a:r>
            <a:r>
              <a:rPr sz="1100" spc="-105" dirty="0">
                <a:cs typeface="Tahoma"/>
              </a:rPr>
              <a:t>[</a:t>
            </a:r>
            <a:r>
              <a:rPr sz="1100" i="1" spc="50" dirty="0">
                <a:cs typeface="Arial"/>
              </a:rPr>
              <a:t>B</a:t>
            </a:r>
            <a:r>
              <a:rPr sz="1100" spc="-114" dirty="0">
                <a:cs typeface="Tahoma"/>
              </a:rPr>
              <a:t>]</a:t>
            </a:r>
            <a:r>
              <a:rPr sz="1100" i="1" spc="-5" dirty="0">
                <a:cs typeface="Arial"/>
              </a:rPr>
              <a:t>,</a:t>
            </a:r>
            <a:r>
              <a:rPr sz="1100" i="1" spc="-125" dirty="0">
                <a:cs typeface="Arial"/>
              </a:rPr>
              <a:t> </a:t>
            </a:r>
            <a:r>
              <a:rPr sz="1100" i="1" dirty="0">
                <a:cs typeface="Trebuchet MS"/>
              </a:rPr>
              <a:t>s</a:t>
            </a:r>
            <a:r>
              <a:rPr sz="1100" i="1" spc="65" dirty="0">
                <a:cs typeface="Trebuchet MS"/>
              </a:rPr>
              <a:t>k</a:t>
            </a:r>
            <a:r>
              <a:rPr sz="1100" spc="-105" dirty="0">
                <a:cs typeface="Tahoma"/>
              </a:rPr>
              <a:t>[</a:t>
            </a:r>
            <a:r>
              <a:rPr sz="1100" i="1" spc="50" dirty="0">
                <a:cs typeface="Arial"/>
              </a:rPr>
              <a:t>B</a:t>
            </a:r>
            <a:r>
              <a:rPr sz="1100" spc="-60" dirty="0">
                <a:cs typeface="Tahoma"/>
              </a:rPr>
              <a:t>]</a:t>
            </a:r>
            <a:r>
              <a:rPr sz="1100" spc="-55" dirty="0">
                <a:cs typeface="Tahoma"/>
              </a:rPr>
              <a:t>)</a:t>
            </a:r>
            <a:r>
              <a:rPr sz="1100" spc="-105" dirty="0">
                <a:cs typeface="Tahoma"/>
              </a:rPr>
              <a:t> </a:t>
            </a:r>
            <a:r>
              <a:rPr sz="1100" spc="-434" dirty="0">
                <a:cs typeface="Cambria"/>
              </a:rPr>
              <a:t>←</a:t>
            </a:r>
            <a:r>
              <a:rPr sz="900" spc="-30" baseline="50925" dirty="0">
                <a:cs typeface="Microsoft Sans Serif"/>
              </a:rPr>
              <a:t>$</a:t>
            </a:r>
            <a:r>
              <a:rPr sz="900" baseline="50925" dirty="0">
                <a:cs typeface="Microsoft Sans Serif"/>
              </a:rPr>
              <a:t>  </a:t>
            </a:r>
            <a:r>
              <a:rPr sz="900" spc="60" baseline="50925" dirty="0">
                <a:cs typeface="Microsoft Sans Serif"/>
              </a:rPr>
              <a:t> </a:t>
            </a:r>
            <a:r>
              <a:rPr sz="1100" spc="135" dirty="0">
                <a:cs typeface="Cambria"/>
              </a:rPr>
              <a:t>K</a:t>
            </a:r>
            <a:endParaRPr sz="1100">
              <a:cs typeface="Cambria"/>
            </a:endParaRPr>
          </a:p>
        </p:txBody>
      </p:sp>
      <p:pic>
        <p:nvPicPr>
          <p:cNvPr id="11" name="object 11"/>
          <p:cNvPicPr/>
          <p:nvPr/>
        </p:nvPicPr>
        <p:blipFill>
          <a:blip r:embed="rId3" cstate="print"/>
          <a:stretch>
            <a:fillRect/>
          </a:stretch>
        </p:blipFill>
        <p:spPr>
          <a:xfrm>
            <a:off x="3564254" y="1583687"/>
            <a:ext cx="402714" cy="720004"/>
          </a:xfrm>
          <a:prstGeom prst="rect">
            <a:avLst/>
          </a:prstGeom>
        </p:spPr>
      </p:pic>
      <p:sp>
        <p:nvSpPr>
          <p:cNvPr id="13" name="object 13"/>
          <p:cNvSpPr txBox="1"/>
          <p:nvPr/>
        </p:nvSpPr>
        <p:spPr>
          <a:xfrm>
            <a:off x="4364940" y="3321949"/>
            <a:ext cx="250825" cy="116699"/>
          </a:xfrm>
          <a:prstGeom prst="rect">
            <a:avLst/>
          </a:prstGeom>
        </p:spPr>
        <p:txBody>
          <a:bodyPr vert="horz" wrap="square" lIns="0" tIns="24130" rIns="0" bIns="0" rtlCol="0">
            <a:spAutoFit/>
          </a:bodyPr>
          <a:lstStyle/>
          <a:p>
            <a:pPr marL="38100">
              <a:lnSpc>
                <a:spcPct val="100000"/>
              </a:lnSpc>
              <a:spcBef>
                <a:spcPts val="190"/>
              </a:spcBef>
            </a:pPr>
            <a:r>
              <a:rPr sz="600" spc="25" dirty="0">
                <a:cs typeface="Microsoft Sans Serif"/>
              </a:rPr>
              <a:t>3/38</a:t>
            </a:r>
            <a:endParaRPr sz="600">
              <a:cs typeface="Microsoft Sans Serif"/>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88948" y="58150"/>
            <a:ext cx="2029460" cy="232756"/>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336633"/>
                </a:solidFill>
                <a:cs typeface="Tahoma"/>
              </a:rPr>
              <a:t>Entity-in-the-middle</a:t>
            </a:r>
            <a:r>
              <a:rPr sz="1400" spc="-5" dirty="0">
                <a:solidFill>
                  <a:srgbClr val="336633"/>
                </a:solidFill>
                <a:cs typeface="Tahoma"/>
              </a:rPr>
              <a:t> </a:t>
            </a:r>
            <a:r>
              <a:rPr sz="1400" spc="-20" dirty="0">
                <a:solidFill>
                  <a:srgbClr val="336633"/>
                </a:solidFill>
                <a:cs typeface="Tahoma"/>
              </a:rPr>
              <a:t>attack</a:t>
            </a:r>
            <a:endParaRPr sz="1400">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362153" y="611097"/>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A</a:t>
            </a:r>
            <a:endParaRPr sz="1100">
              <a:cs typeface="Arial"/>
            </a:endParaRPr>
          </a:p>
        </p:txBody>
      </p:sp>
      <p:sp>
        <p:nvSpPr>
          <p:cNvPr id="5" name="object 5"/>
          <p:cNvSpPr txBox="1"/>
          <p:nvPr/>
        </p:nvSpPr>
        <p:spPr>
          <a:xfrm>
            <a:off x="3700602" y="611097"/>
            <a:ext cx="714375" cy="180819"/>
          </a:xfrm>
          <a:prstGeom prst="rect">
            <a:avLst/>
          </a:prstGeom>
        </p:spPr>
        <p:txBody>
          <a:bodyPr vert="horz" wrap="square" lIns="0" tIns="11430" rIns="0" bIns="0" rtlCol="0">
            <a:spAutoFit/>
          </a:bodyPr>
          <a:lstStyle/>
          <a:p>
            <a:pPr marL="12700">
              <a:lnSpc>
                <a:spcPct val="100000"/>
              </a:lnSpc>
              <a:spcBef>
                <a:spcPts val="90"/>
              </a:spcBef>
            </a:pPr>
            <a:r>
              <a:rPr sz="1100" spc="30" dirty="0">
                <a:cs typeface="Tahoma"/>
              </a:rPr>
              <a:t>A</a:t>
            </a:r>
            <a:r>
              <a:rPr sz="1100" spc="-60" dirty="0">
                <a:cs typeface="Tahoma"/>
              </a:rPr>
              <a:t>dvers</a:t>
            </a:r>
            <a:r>
              <a:rPr sz="1100" spc="-95" dirty="0">
                <a:cs typeface="Tahoma"/>
              </a:rPr>
              <a:t>a</a:t>
            </a:r>
            <a:r>
              <a:rPr sz="1100" spc="-35" dirty="0">
                <a:cs typeface="Tahoma"/>
              </a:rPr>
              <a:t>r</a:t>
            </a:r>
            <a:r>
              <a:rPr sz="1100" spc="-40" dirty="0">
                <a:cs typeface="Tahoma"/>
              </a:rPr>
              <a:t>y</a:t>
            </a:r>
            <a:r>
              <a:rPr sz="1100" spc="20" dirty="0">
                <a:cs typeface="Tahoma"/>
              </a:rPr>
              <a:t> </a:t>
            </a:r>
            <a:r>
              <a:rPr sz="1100" i="1" spc="-85" dirty="0">
                <a:cs typeface="Arial"/>
              </a:rPr>
              <a:t>E</a:t>
            </a:r>
            <a:endParaRPr sz="1100">
              <a:cs typeface="Arial"/>
            </a:endParaRPr>
          </a:p>
        </p:txBody>
      </p:sp>
      <p:pic>
        <p:nvPicPr>
          <p:cNvPr id="6" name="object 6"/>
          <p:cNvPicPr/>
          <p:nvPr/>
        </p:nvPicPr>
        <p:blipFill>
          <a:blip r:embed="rId2" cstate="print"/>
          <a:stretch>
            <a:fillRect/>
          </a:stretch>
        </p:blipFill>
        <p:spPr>
          <a:xfrm>
            <a:off x="213575" y="891765"/>
            <a:ext cx="414917" cy="720004"/>
          </a:xfrm>
          <a:prstGeom prst="rect">
            <a:avLst/>
          </a:prstGeom>
        </p:spPr>
      </p:pic>
      <p:sp>
        <p:nvSpPr>
          <p:cNvPr id="7" name="object 7"/>
          <p:cNvSpPr txBox="1"/>
          <p:nvPr/>
        </p:nvSpPr>
        <p:spPr>
          <a:xfrm>
            <a:off x="1850326" y="960690"/>
            <a:ext cx="394335" cy="135293"/>
          </a:xfrm>
          <a:prstGeom prst="rect">
            <a:avLst/>
          </a:prstGeom>
        </p:spPr>
        <p:txBody>
          <a:bodyPr vert="horz" wrap="square" lIns="0" tIns="12065" rIns="0" bIns="0" rtlCol="0">
            <a:spAutoFit/>
          </a:bodyPr>
          <a:lstStyle/>
          <a:p>
            <a:pPr marL="12700">
              <a:lnSpc>
                <a:spcPct val="100000"/>
              </a:lnSpc>
              <a:spcBef>
                <a:spcPts val="95"/>
              </a:spcBef>
            </a:pPr>
            <a:r>
              <a:rPr sz="800" i="1" spc="70" dirty="0">
                <a:cs typeface="Arial"/>
              </a:rPr>
              <a:t>B</a:t>
            </a:r>
            <a:r>
              <a:rPr sz="800" i="1" spc="-5" dirty="0">
                <a:cs typeface="Sitka Text"/>
              </a:rPr>
              <a:t>,</a:t>
            </a:r>
            <a:r>
              <a:rPr sz="800" i="1" spc="35" dirty="0">
                <a:cs typeface="Trebuchet MS"/>
              </a:rPr>
              <a:t>p</a:t>
            </a:r>
            <a:r>
              <a:rPr sz="800" i="1" spc="75" dirty="0">
                <a:cs typeface="Trebuchet MS"/>
              </a:rPr>
              <a:t>k</a:t>
            </a:r>
            <a:r>
              <a:rPr sz="800" spc="20" dirty="0">
                <a:cs typeface="Microsoft Sans Serif"/>
              </a:rPr>
              <a:t>[</a:t>
            </a:r>
            <a:r>
              <a:rPr sz="800" i="1" spc="-30" dirty="0">
                <a:cs typeface="Arial"/>
              </a:rPr>
              <a:t>E</a:t>
            </a:r>
            <a:r>
              <a:rPr sz="800" i="1" spc="-135" dirty="0">
                <a:cs typeface="Arial"/>
              </a:rPr>
              <a:t> </a:t>
            </a:r>
            <a:r>
              <a:rPr sz="800" spc="20" dirty="0">
                <a:cs typeface="Microsoft Sans Serif"/>
              </a:rPr>
              <a:t>]</a:t>
            </a:r>
            <a:endParaRPr sz="800">
              <a:cs typeface="Microsoft Sans Serif"/>
            </a:endParaRPr>
          </a:p>
        </p:txBody>
      </p:sp>
      <p:grpSp>
        <p:nvGrpSpPr>
          <p:cNvPr id="8" name="object 8"/>
          <p:cNvGrpSpPr/>
          <p:nvPr/>
        </p:nvGrpSpPr>
        <p:grpSpPr>
          <a:xfrm>
            <a:off x="1818754" y="1113964"/>
            <a:ext cx="457200" cy="66040"/>
            <a:chOff x="1818754" y="1113964"/>
            <a:chExt cx="457200" cy="66040"/>
          </a:xfrm>
        </p:grpSpPr>
        <p:sp>
          <p:nvSpPr>
            <p:cNvPr id="9" name="object 9"/>
            <p:cNvSpPr/>
            <p:nvPr/>
          </p:nvSpPr>
          <p:spPr>
            <a:xfrm>
              <a:off x="1823815" y="1146860"/>
              <a:ext cx="452120" cy="0"/>
            </a:xfrm>
            <a:custGeom>
              <a:avLst/>
              <a:gdLst/>
              <a:ahLst/>
              <a:cxnLst/>
              <a:rect l="l" t="t" r="r" b="b"/>
              <a:pathLst>
                <a:path w="452119">
                  <a:moveTo>
                    <a:pt x="0" y="0"/>
                  </a:moveTo>
                  <a:lnTo>
                    <a:pt x="451885" y="0"/>
                  </a:lnTo>
                </a:path>
              </a:pathLst>
            </a:custGeom>
            <a:ln w="5060">
              <a:solidFill>
                <a:srgbClr val="000000"/>
              </a:solidFill>
            </a:ln>
          </p:spPr>
          <p:txBody>
            <a:bodyPr wrap="square" lIns="0" tIns="0" rIns="0" bIns="0" rtlCol="0"/>
            <a:lstStyle/>
            <a:p>
              <a:endParaRPr/>
            </a:p>
          </p:txBody>
        </p:sp>
        <p:sp>
          <p:nvSpPr>
            <p:cNvPr id="10" name="object 10"/>
            <p:cNvSpPr/>
            <p:nvPr/>
          </p:nvSpPr>
          <p:spPr>
            <a:xfrm>
              <a:off x="1821284" y="1116494"/>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1" name="object 11"/>
          <p:cNvSpPr txBox="1"/>
          <p:nvPr/>
        </p:nvSpPr>
        <p:spPr>
          <a:xfrm>
            <a:off x="2391956" y="1028520"/>
            <a:ext cx="1205865" cy="180819"/>
          </a:xfrm>
          <a:prstGeom prst="rect">
            <a:avLst/>
          </a:prstGeom>
        </p:spPr>
        <p:txBody>
          <a:bodyPr vert="horz" wrap="square" lIns="0" tIns="11430" rIns="0" bIns="0" rtlCol="0">
            <a:spAutoFit/>
          </a:bodyPr>
          <a:lstStyle/>
          <a:p>
            <a:pPr marL="38100">
              <a:lnSpc>
                <a:spcPct val="100000"/>
              </a:lnSpc>
              <a:spcBef>
                <a:spcPts val="90"/>
              </a:spcBef>
            </a:pPr>
            <a:r>
              <a:rPr sz="1100" spc="-5" dirty="0">
                <a:cs typeface="Tahoma"/>
              </a:rPr>
              <a:t>(</a:t>
            </a:r>
            <a:r>
              <a:rPr sz="1100" i="1" spc="5" dirty="0">
                <a:cs typeface="Trebuchet MS"/>
              </a:rPr>
              <a:t>p</a:t>
            </a:r>
            <a:r>
              <a:rPr sz="1100" i="1" spc="70" dirty="0">
                <a:cs typeface="Trebuchet MS"/>
              </a:rPr>
              <a:t>k</a:t>
            </a:r>
            <a:r>
              <a:rPr sz="1100" spc="-105" dirty="0">
                <a:cs typeface="Tahoma"/>
              </a:rPr>
              <a:t>[</a:t>
            </a:r>
            <a:r>
              <a:rPr sz="1100" i="1" spc="-85" dirty="0">
                <a:cs typeface="Arial"/>
              </a:rPr>
              <a:t>E</a:t>
            </a:r>
            <a:r>
              <a:rPr sz="1100" i="1" spc="-180" dirty="0">
                <a:cs typeface="Arial"/>
              </a:rPr>
              <a:t> </a:t>
            </a:r>
            <a:r>
              <a:rPr sz="1100" spc="-114" dirty="0">
                <a:cs typeface="Tahoma"/>
              </a:rPr>
              <a:t>]</a:t>
            </a:r>
            <a:r>
              <a:rPr sz="1100" i="1" spc="-5" dirty="0">
                <a:cs typeface="Arial"/>
              </a:rPr>
              <a:t>,</a:t>
            </a:r>
            <a:r>
              <a:rPr sz="1100" i="1" spc="-125" dirty="0">
                <a:cs typeface="Arial"/>
              </a:rPr>
              <a:t> </a:t>
            </a:r>
            <a:r>
              <a:rPr sz="1100" i="1" dirty="0">
                <a:cs typeface="Trebuchet MS"/>
              </a:rPr>
              <a:t>s</a:t>
            </a:r>
            <a:r>
              <a:rPr sz="1100" i="1" spc="65" dirty="0">
                <a:cs typeface="Trebuchet MS"/>
              </a:rPr>
              <a:t>k</a:t>
            </a:r>
            <a:r>
              <a:rPr sz="1100" spc="-105" dirty="0">
                <a:cs typeface="Tahoma"/>
              </a:rPr>
              <a:t>[</a:t>
            </a:r>
            <a:r>
              <a:rPr sz="1100" i="1" spc="-85" dirty="0">
                <a:cs typeface="Arial"/>
              </a:rPr>
              <a:t>E</a:t>
            </a:r>
            <a:r>
              <a:rPr sz="1100" i="1" spc="-180" dirty="0">
                <a:cs typeface="Arial"/>
              </a:rPr>
              <a:t> </a:t>
            </a:r>
            <a:r>
              <a:rPr sz="1100" spc="-60" dirty="0">
                <a:cs typeface="Tahoma"/>
              </a:rPr>
              <a:t>]</a:t>
            </a:r>
            <a:r>
              <a:rPr sz="1100" spc="-55" dirty="0">
                <a:cs typeface="Tahoma"/>
              </a:rPr>
              <a:t>)</a:t>
            </a:r>
            <a:r>
              <a:rPr sz="1100" spc="-105" dirty="0">
                <a:cs typeface="Tahoma"/>
              </a:rPr>
              <a:t> </a:t>
            </a:r>
            <a:r>
              <a:rPr sz="1100" spc="-434" dirty="0">
                <a:cs typeface="Cambria"/>
              </a:rPr>
              <a:t>←</a:t>
            </a:r>
            <a:r>
              <a:rPr sz="900" spc="-30" baseline="50925" dirty="0">
                <a:cs typeface="Microsoft Sans Serif"/>
              </a:rPr>
              <a:t>$</a:t>
            </a:r>
            <a:r>
              <a:rPr sz="900" baseline="50925" dirty="0">
                <a:cs typeface="Microsoft Sans Serif"/>
              </a:rPr>
              <a:t>  </a:t>
            </a:r>
            <a:r>
              <a:rPr sz="900" spc="60" baseline="50925" dirty="0">
                <a:cs typeface="Microsoft Sans Serif"/>
              </a:rPr>
              <a:t> </a:t>
            </a:r>
            <a:r>
              <a:rPr sz="1100" spc="135" dirty="0">
                <a:cs typeface="Cambria"/>
              </a:rPr>
              <a:t>K</a:t>
            </a:r>
            <a:endParaRPr sz="1100">
              <a:cs typeface="Cambria"/>
            </a:endParaRPr>
          </a:p>
        </p:txBody>
      </p:sp>
      <p:pic>
        <p:nvPicPr>
          <p:cNvPr id="12" name="object 12"/>
          <p:cNvPicPr/>
          <p:nvPr/>
        </p:nvPicPr>
        <p:blipFill>
          <a:blip r:embed="rId3" cstate="print"/>
          <a:stretch>
            <a:fillRect/>
          </a:stretch>
        </p:blipFill>
        <p:spPr>
          <a:xfrm>
            <a:off x="3713302" y="891785"/>
            <a:ext cx="817559" cy="719984"/>
          </a:xfrm>
          <a:prstGeom prst="rect">
            <a:avLst/>
          </a:prstGeom>
        </p:spPr>
      </p:pic>
      <p:sp>
        <p:nvSpPr>
          <p:cNvPr id="14" name="object 14"/>
          <p:cNvSpPr txBox="1"/>
          <p:nvPr/>
        </p:nvSpPr>
        <p:spPr>
          <a:xfrm>
            <a:off x="4390340" y="3321949"/>
            <a:ext cx="187325" cy="116699"/>
          </a:xfrm>
          <a:prstGeom prst="rect">
            <a:avLst/>
          </a:prstGeom>
        </p:spPr>
        <p:txBody>
          <a:bodyPr vert="horz" wrap="square" lIns="0" tIns="24130" rIns="0" bIns="0" rtlCol="0">
            <a:spAutoFit/>
          </a:bodyPr>
          <a:lstStyle/>
          <a:p>
            <a:pPr marL="12700">
              <a:lnSpc>
                <a:spcPct val="100000"/>
              </a:lnSpc>
              <a:spcBef>
                <a:spcPts val="190"/>
              </a:spcBef>
            </a:pPr>
            <a:r>
              <a:rPr sz="600" spc="25" dirty="0">
                <a:cs typeface="Microsoft Sans Serif"/>
              </a:rPr>
              <a:t>4/38</a:t>
            </a:r>
            <a:endParaRPr sz="600">
              <a:cs typeface="Microsoft Sans Serif"/>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948" y="58150"/>
            <a:ext cx="2029460" cy="232756"/>
          </a:xfrm>
          <a:prstGeom prst="rect">
            <a:avLst/>
          </a:prstGeom>
        </p:spPr>
        <p:txBody>
          <a:bodyPr vert="horz" wrap="square" lIns="0" tIns="17145" rIns="0" bIns="0" rtlCol="0">
            <a:spAutoFit/>
          </a:bodyPr>
          <a:lstStyle/>
          <a:p>
            <a:pPr marL="12700">
              <a:lnSpc>
                <a:spcPct val="100000"/>
              </a:lnSpc>
              <a:spcBef>
                <a:spcPts val="135"/>
              </a:spcBef>
            </a:pPr>
            <a:r>
              <a:rPr spc="-35" dirty="0">
                <a:latin typeface="+mn-lt"/>
              </a:rPr>
              <a:t>Entity-in-the-middle</a:t>
            </a:r>
            <a:r>
              <a:rPr spc="-5" dirty="0">
                <a:latin typeface="+mn-lt"/>
              </a:rPr>
              <a:t> </a:t>
            </a:r>
            <a:r>
              <a:rPr spc="-20" dirty="0">
                <a:latin typeface="+mn-lt"/>
              </a:rPr>
              <a:t>attack</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362153" y="611097"/>
            <a:ext cx="118110" cy="180819"/>
          </a:xfrm>
          <a:prstGeom prst="rect">
            <a:avLst/>
          </a:prstGeom>
        </p:spPr>
        <p:txBody>
          <a:bodyPr vert="horz" wrap="square" lIns="0" tIns="11430" rIns="0" bIns="0" rtlCol="0">
            <a:spAutoFit/>
          </a:bodyPr>
          <a:lstStyle/>
          <a:p>
            <a:pPr marL="12700">
              <a:lnSpc>
                <a:spcPct val="100000"/>
              </a:lnSpc>
              <a:spcBef>
                <a:spcPts val="90"/>
              </a:spcBef>
            </a:pPr>
            <a:r>
              <a:rPr sz="1100" i="1" spc="-10" dirty="0">
                <a:cs typeface="Arial"/>
              </a:rPr>
              <a:t>A</a:t>
            </a:r>
            <a:endParaRPr sz="1100">
              <a:cs typeface="Arial"/>
            </a:endParaRPr>
          </a:p>
        </p:txBody>
      </p:sp>
      <p:sp>
        <p:nvSpPr>
          <p:cNvPr id="5" name="object 5"/>
          <p:cNvSpPr txBox="1"/>
          <p:nvPr/>
        </p:nvSpPr>
        <p:spPr>
          <a:xfrm>
            <a:off x="3700602" y="611097"/>
            <a:ext cx="714375" cy="180819"/>
          </a:xfrm>
          <a:prstGeom prst="rect">
            <a:avLst/>
          </a:prstGeom>
        </p:spPr>
        <p:txBody>
          <a:bodyPr vert="horz" wrap="square" lIns="0" tIns="11430" rIns="0" bIns="0" rtlCol="0">
            <a:spAutoFit/>
          </a:bodyPr>
          <a:lstStyle/>
          <a:p>
            <a:pPr marL="12700">
              <a:lnSpc>
                <a:spcPct val="100000"/>
              </a:lnSpc>
              <a:spcBef>
                <a:spcPts val="90"/>
              </a:spcBef>
            </a:pPr>
            <a:r>
              <a:rPr sz="1100" spc="30" dirty="0">
                <a:cs typeface="Tahoma"/>
              </a:rPr>
              <a:t>A</a:t>
            </a:r>
            <a:r>
              <a:rPr sz="1100" spc="-60" dirty="0">
                <a:cs typeface="Tahoma"/>
              </a:rPr>
              <a:t>dvers</a:t>
            </a:r>
            <a:r>
              <a:rPr sz="1100" spc="-95" dirty="0">
                <a:cs typeface="Tahoma"/>
              </a:rPr>
              <a:t>a</a:t>
            </a:r>
            <a:r>
              <a:rPr sz="1100" spc="-35" dirty="0">
                <a:cs typeface="Tahoma"/>
              </a:rPr>
              <a:t>r</a:t>
            </a:r>
            <a:r>
              <a:rPr sz="1100" spc="-40" dirty="0">
                <a:cs typeface="Tahoma"/>
              </a:rPr>
              <a:t>y</a:t>
            </a:r>
            <a:r>
              <a:rPr sz="1100" spc="20" dirty="0">
                <a:cs typeface="Tahoma"/>
              </a:rPr>
              <a:t> </a:t>
            </a:r>
            <a:r>
              <a:rPr sz="1100" i="1" spc="-85" dirty="0">
                <a:cs typeface="Arial"/>
              </a:rPr>
              <a:t>E</a:t>
            </a:r>
            <a:endParaRPr sz="1100">
              <a:cs typeface="Arial"/>
            </a:endParaRPr>
          </a:p>
        </p:txBody>
      </p:sp>
      <p:pic>
        <p:nvPicPr>
          <p:cNvPr id="6" name="object 6"/>
          <p:cNvPicPr/>
          <p:nvPr/>
        </p:nvPicPr>
        <p:blipFill>
          <a:blip r:embed="rId2" cstate="print"/>
          <a:stretch>
            <a:fillRect/>
          </a:stretch>
        </p:blipFill>
        <p:spPr>
          <a:xfrm>
            <a:off x="213575" y="891765"/>
            <a:ext cx="414917" cy="720004"/>
          </a:xfrm>
          <a:prstGeom prst="rect">
            <a:avLst/>
          </a:prstGeom>
        </p:spPr>
      </p:pic>
      <p:sp>
        <p:nvSpPr>
          <p:cNvPr id="7" name="object 7"/>
          <p:cNvSpPr txBox="1"/>
          <p:nvPr/>
        </p:nvSpPr>
        <p:spPr>
          <a:xfrm>
            <a:off x="1850326" y="960690"/>
            <a:ext cx="394335" cy="135293"/>
          </a:xfrm>
          <a:prstGeom prst="rect">
            <a:avLst/>
          </a:prstGeom>
        </p:spPr>
        <p:txBody>
          <a:bodyPr vert="horz" wrap="square" lIns="0" tIns="12065" rIns="0" bIns="0" rtlCol="0">
            <a:spAutoFit/>
          </a:bodyPr>
          <a:lstStyle/>
          <a:p>
            <a:pPr marL="12700">
              <a:lnSpc>
                <a:spcPct val="100000"/>
              </a:lnSpc>
              <a:spcBef>
                <a:spcPts val="95"/>
              </a:spcBef>
            </a:pPr>
            <a:r>
              <a:rPr sz="800" i="1" spc="70" dirty="0">
                <a:cs typeface="Arial"/>
              </a:rPr>
              <a:t>B</a:t>
            </a:r>
            <a:r>
              <a:rPr sz="800" i="1" spc="-5" dirty="0">
                <a:cs typeface="Sitka Text"/>
              </a:rPr>
              <a:t>,</a:t>
            </a:r>
            <a:r>
              <a:rPr sz="800" i="1" spc="35" dirty="0">
                <a:cs typeface="Trebuchet MS"/>
              </a:rPr>
              <a:t>p</a:t>
            </a:r>
            <a:r>
              <a:rPr sz="800" i="1" spc="75" dirty="0">
                <a:cs typeface="Trebuchet MS"/>
              </a:rPr>
              <a:t>k</a:t>
            </a:r>
            <a:r>
              <a:rPr sz="800" spc="20" dirty="0">
                <a:cs typeface="Microsoft Sans Serif"/>
              </a:rPr>
              <a:t>[</a:t>
            </a:r>
            <a:r>
              <a:rPr sz="800" i="1" spc="-30" dirty="0">
                <a:cs typeface="Arial"/>
              </a:rPr>
              <a:t>E</a:t>
            </a:r>
            <a:r>
              <a:rPr sz="800" i="1" spc="-135" dirty="0">
                <a:cs typeface="Arial"/>
              </a:rPr>
              <a:t> </a:t>
            </a:r>
            <a:r>
              <a:rPr sz="800" spc="20" dirty="0">
                <a:cs typeface="Microsoft Sans Serif"/>
              </a:rPr>
              <a:t>]</a:t>
            </a:r>
            <a:endParaRPr sz="800">
              <a:cs typeface="Microsoft Sans Serif"/>
            </a:endParaRPr>
          </a:p>
        </p:txBody>
      </p:sp>
      <p:grpSp>
        <p:nvGrpSpPr>
          <p:cNvPr id="8" name="object 8"/>
          <p:cNvGrpSpPr/>
          <p:nvPr/>
        </p:nvGrpSpPr>
        <p:grpSpPr>
          <a:xfrm>
            <a:off x="1818754" y="1113964"/>
            <a:ext cx="457200" cy="66040"/>
            <a:chOff x="1818754" y="1113964"/>
            <a:chExt cx="457200" cy="66040"/>
          </a:xfrm>
        </p:grpSpPr>
        <p:sp>
          <p:nvSpPr>
            <p:cNvPr id="9" name="object 9"/>
            <p:cNvSpPr/>
            <p:nvPr/>
          </p:nvSpPr>
          <p:spPr>
            <a:xfrm>
              <a:off x="1823815" y="1146860"/>
              <a:ext cx="452120" cy="0"/>
            </a:xfrm>
            <a:custGeom>
              <a:avLst/>
              <a:gdLst/>
              <a:ahLst/>
              <a:cxnLst/>
              <a:rect l="l" t="t" r="r" b="b"/>
              <a:pathLst>
                <a:path w="452119">
                  <a:moveTo>
                    <a:pt x="0" y="0"/>
                  </a:moveTo>
                  <a:lnTo>
                    <a:pt x="451885" y="0"/>
                  </a:lnTo>
                </a:path>
              </a:pathLst>
            </a:custGeom>
            <a:ln w="5060">
              <a:solidFill>
                <a:srgbClr val="000000"/>
              </a:solidFill>
            </a:ln>
          </p:spPr>
          <p:txBody>
            <a:bodyPr wrap="square" lIns="0" tIns="0" rIns="0" bIns="0" rtlCol="0"/>
            <a:lstStyle/>
            <a:p>
              <a:endParaRPr/>
            </a:p>
          </p:txBody>
        </p:sp>
        <p:sp>
          <p:nvSpPr>
            <p:cNvPr id="10" name="object 10"/>
            <p:cNvSpPr/>
            <p:nvPr/>
          </p:nvSpPr>
          <p:spPr>
            <a:xfrm>
              <a:off x="1821284" y="1116494"/>
              <a:ext cx="26670" cy="60960"/>
            </a:xfrm>
            <a:custGeom>
              <a:avLst/>
              <a:gdLst/>
              <a:ahLst/>
              <a:cxnLst/>
              <a:rect l="l" t="t" r="r" b="b"/>
              <a:pathLst>
                <a:path w="26669" h="60959">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11" name="object 11"/>
          <p:cNvSpPr txBox="1"/>
          <p:nvPr/>
        </p:nvSpPr>
        <p:spPr>
          <a:xfrm>
            <a:off x="2391956" y="1028520"/>
            <a:ext cx="1205865" cy="180819"/>
          </a:xfrm>
          <a:prstGeom prst="rect">
            <a:avLst/>
          </a:prstGeom>
        </p:spPr>
        <p:txBody>
          <a:bodyPr vert="horz" wrap="square" lIns="0" tIns="11430" rIns="0" bIns="0" rtlCol="0">
            <a:spAutoFit/>
          </a:bodyPr>
          <a:lstStyle/>
          <a:p>
            <a:pPr marL="38100">
              <a:lnSpc>
                <a:spcPct val="100000"/>
              </a:lnSpc>
              <a:spcBef>
                <a:spcPts val="90"/>
              </a:spcBef>
            </a:pPr>
            <a:r>
              <a:rPr sz="1100" spc="-5" dirty="0">
                <a:cs typeface="Tahoma"/>
              </a:rPr>
              <a:t>(</a:t>
            </a:r>
            <a:r>
              <a:rPr sz="1100" i="1" spc="5" dirty="0">
                <a:cs typeface="Trebuchet MS"/>
              </a:rPr>
              <a:t>p</a:t>
            </a:r>
            <a:r>
              <a:rPr sz="1100" i="1" spc="70" dirty="0">
                <a:cs typeface="Trebuchet MS"/>
              </a:rPr>
              <a:t>k</a:t>
            </a:r>
            <a:r>
              <a:rPr sz="1100" spc="-105" dirty="0">
                <a:cs typeface="Tahoma"/>
              </a:rPr>
              <a:t>[</a:t>
            </a:r>
            <a:r>
              <a:rPr sz="1100" i="1" spc="-85" dirty="0">
                <a:cs typeface="Arial"/>
              </a:rPr>
              <a:t>E</a:t>
            </a:r>
            <a:r>
              <a:rPr sz="1100" i="1" spc="-180" dirty="0">
                <a:cs typeface="Arial"/>
              </a:rPr>
              <a:t> </a:t>
            </a:r>
            <a:r>
              <a:rPr sz="1100" spc="-114" dirty="0">
                <a:cs typeface="Tahoma"/>
              </a:rPr>
              <a:t>]</a:t>
            </a:r>
            <a:r>
              <a:rPr sz="1100" i="1" spc="-5" dirty="0">
                <a:cs typeface="Arial"/>
              </a:rPr>
              <a:t>,</a:t>
            </a:r>
            <a:r>
              <a:rPr sz="1100" i="1" spc="-125" dirty="0">
                <a:cs typeface="Arial"/>
              </a:rPr>
              <a:t> </a:t>
            </a:r>
            <a:r>
              <a:rPr sz="1100" i="1" dirty="0">
                <a:cs typeface="Trebuchet MS"/>
              </a:rPr>
              <a:t>s</a:t>
            </a:r>
            <a:r>
              <a:rPr sz="1100" i="1" spc="65" dirty="0">
                <a:cs typeface="Trebuchet MS"/>
              </a:rPr>
              <a:t>k</a:t>
            </a:r>
            <a:r>
              <a:rPr sz="1100" spc="-105" dirty="0">
                <a:cs typeface="Tahoma"/>
              </a:rPr>
              <a:t>[</a:t>
            </a:r>
            <a:r>
              <a:rPr sz="1100" i="1" spc="-85" dirty="0">
                <a:cs typeface="Arial"/>
              </a:rPr>
              <a:t>E</a:t>
            </a:r>
            <a:r>
              <a:rPr sz="1100" i="1" spc="-180" dirty="0">
                <a:cs typeface="Arial"/>
              </a:rPr>
              <a:t> </a:t>
            </a:r>
            <a:r>
              <a:rPr sz="1100" spc="-60" dirty="0">
                <a:cs typeface="Tahoma"/>
              </a:rPr>
              <a:t>]</a:t>
            </a:r>
            <a:r>
              <a:rPr sz="1100" spc="-55" dirty="0">
                <a:cs typeface="Tahoma"/>
              </a:rPr>
              <a:t>)</a:t>
            </a:r>
            <a:r>
              <a:rPr sz="1100" spc="-105" dirty="0">
                <a:cs typeface="Tahoma"/>
              </a:rPr>
              <a:t> </a:t>
            </a:r>
            <a:r>
              <a:rPr sz="1100" spc="-434" dirty="0">
                <a:cs typeface="Cambria"/>
              </a:rPr>
              <a:t>←</a:t>
            </a:r>
            <a:r>
              <a:rPr sz="900" spc="-30" baseline="50925" dirty="0">
                <a:cs typeface="Microsoft Sans Serif"/>
              </a:rPr>
              <a:t>$</a:t>
            </a:r>
            <a:r>
              <a:rPr sz="900" baseline="50925" dirty="0">
                <a:cs typeface="Microsoft Sans Serif"/>
              </a:rPr>
              <a:t>  </a:t>
            </a:r>
            <a:r>
              <a:rPr sz="900" spc="60" baseline="50925" dirty="0">
                <a:cs typeface="Microsoft Sans Serif"/>
              </a:rPr>
              <a:t> </a:t>
            </a:r>
            <a:r>
              <a:rPr sz="1100" spc="135" dirty="0">
                <a:cs typeface="Cambria"/>
              </a:rPr>
              <a:t>K</a:t>
            </a:r>
            <a:endParaRPr sz="1100">
              <a:cs typeface="Cambria"/>
            </a:endParaRPr>
          </a:p>
        </p:txBody>
      </p:sp>
      <p:pic>
        <p:nvPicPr>
          <p:cNvPr id="12" name="object 12"/>
          <p:cNvPicPr/>
          <p:nvPr/>
        </p:nvPicPr>
        <p:blipFill>
          <a:blip r:embed="rId3" cstate="print"/>
          <a:stretch>
            <a:fillRect/>
          </a:stretch>
        </p:blipFill>
        <p:spPr>
          <a:xfrm>
            <a:off x="3713302" y="891785"/>
            <a:ext cx="817559" cy="719984"/>
          </a:xfrm>
          <a:prstGeom prst="rect">
            <a:avLst/>
          </a:prstGeom>
        </p:spPr>
      </p:pic>
      <p:sp>
        <p:nvSpPr>
          <p:cNvPr id="13" name="object 13"/>
          <p:cNvSpPr txBox="1"/>
          <p:nvPr/>
        </p:nvSpPr>
        <p:spPr>
          <a:xfrm>
            <a:off x="306730" y="1754783"/>
            <a:ext cx="229235" cy="180819"/>
          </a:xfrm>
          <a:prstGeom prst="rect">
            <a:avLst/>
          </a:prstGeom>
        </p:spPr>
        <p:txBody>
          <a:bodyPr vert="horz" wrap="square" lIns="0" tIns="11430" rIns="0" bIns="0" rtlCol="0">
            <a:spAutoFit/>
          </a:bodyPr>
          <a:lstStyle/>
          <a:p>
            <a:pPr marL="12700">
              <a:lnSpc>
                <a:spcPct val="100000"/>
              </a:lnSpc>
              <a:spcBef>
                <a:spcPts val="90"/>
              </a:spcBef>
            </a:pPr>
            <a:r>
              <a:rPr sz="1100" b="1" spc="-60" dirty="0">
                <a:cs typeface="Arial"/>
              </a:rPr>
              <a:t>So:</a:t>
            </a:r>
            <a:endParaRPr sz="1100">
              <a:cs typeface="Arial"/>
            </a:endParaRPr>
          </a:p>
        </p:txBody>
      </p:sp>
      <p:sp>
        <p:nvSpPr>
          <p:cNvPr id="14" name="object 14"/>
          <p:cNvSpPr txBox="1"/>
          <p:nvPr/>
        </p:nvSpPr>
        <p:spPr>
          <a:xfrm>
            <a:off x="742226" y="2152521"/>
            <a:ext cx="960755" cy="600075"/>
          </a:xfrm>
          <a:prstGeom prst="rect">
            <a:avLst/>
          </a:prstGeom>
        </p:spPr>
        <p:txBody>
          <a:bodyPr vert="horz" wrap="square" lIns="0" tIns="11430" rIns="0" bIns="0" rtlCol="0">
            <a:spAutoFit/>
          </a:bodyPr>
          <a:lstStyle/>
          <a:p>
            <a:pPr marL="38100">
              <a:lnSpc>
                <a:spcPct val="100000"/>
              </a:lnSpc>
              <a:spcBef>
                <a:spcPts val="90"/>
              </a:spcBef>
            </a:pPr>
            <a:r>
              <a:rPr sz="1100" i="1" spc="-100" dirty="0">
                <a:cs typeface="Arial"/>
              </a:rPr>
              <a:t>C</a:t>
            </a:r>
            <a:r>
              <a:rPr sz="1100" i="1" spc="50" dirty="0">
                <a:cs typeface="Arial"/>
              </a:rPr>
              <a:t> </a:t>
            </a:r>
            <a:r>
              <a:rPr sz="1100" spc="-434" dirty="0">
                <a:cs typeface="Cambria"/>
              </a:rPr>
              <a:t>←</a:t>
            </a:r>
            <a:r>
              <a:rPr sz="900" spc="-30" baseline="50925" dirty="0">
                <a:cs typeface="Microsoft Sans Serif"/>
              </a:rPr>
              <a:t>$</a:t>
            </a:r>
            <a:r>
              <a:rPr sz="900" baseline="50925" dirty="0">
                <a:cs typeface="Microsoft Sans Serif"/>
              </a:rPr>
              <a:t>  </a:t>
            </a:r>
            <a:r>
              <a:rPr sz="900" spc="60" baseline="50925" dirty="0">
                <a:cs typeface="Microsoft Sans Serif"/>
              </a:rPr>
              <a:t> </a:t>
            </a:r>
            <a:r>
              <a:rPr sz="1100" spc="-60" dirty="0">
                <a:cs typeface="Cambria"/>
              </a:rPr>
              <a:t>E</a:t>
            </a:r>
            <a:r>
              <a:rPr sz="1200" i="1" spc="52" baseline="-13888" dirty="0">
                <a:cs typeface="Trebuchet MS"/>
              </a:rPr>
              <a:t>p</a:t>
            </a:r>
            <a:r>
              <a:rPr sz="1200" i="1" spc="112" baseline="-13888" dirty="0">
                <a:cs typeface="Trebuchet MS"/>
              </a:rPr>
              <a:t>k</a:t>
            </a:r>
            <a:r>
              <a:rPr sz="1200" spc="30" baseline="-13888" dirty="0">
                <a:cs typeface="Microsoft Sans Serif"/>
              </a:rPr>
              <a:t>[</a:t>
            </a:r>
            <a:r>
              <a:rPr sz="1200" i="1" spc="-44" baseline="-13888" dirty="0">
                <a:cs typeface="Arial"/>
              </a:rPr>
              <a:t>E</a:t>
            </a:r>
            <a:r>
              <a:rPr sz="1200" i="1" spc="-202" baseline="-13888" dirty="0">
                <a:cs typeface="Arial"/>
              </a:rPr>
              <a:t> </a:t>
            </a:r>
            <a:r>
              <a:rPr sz="1200" spc="97" baseline="-13888" dirty="0">
                <a:cs typeface="Microsoft Sans Serif"/>
              </a:rPr>
              <a:t>]</a:t>
            </a:r>
            <a:r>
              <a:rPr sz="1100" spc="-5" dirty="0">
                <a:cs typeface="Tahoma"/>
              </a:rPr>
              <a:t>(</a:t>
            </a:r>
            <a:r>
              <a:rPr sz="1100" i="1" spc="114" dirty="0">
                <a:cs typeface="Arial"/>
              </a:rPr>
              <a:t>M</a:t>
            </a:r>
            <a:r>
              <a:rPr sz="1100" dirty="0">
                <a:cs typeface="Tahoma"/>
              </a:rPr>
              <a:t>)</a:t>
            </a:r>
            <a:endParaRPr sz="1100">
              <a:cs typeface="Tahoma"/>
            </a:endParaRPr>
          </a:p>
          <a:p>
            <a:pPr marL="183515">
              <a:lnSpc>
                <a:spcPct val="100000"/>
              </a:lnSpc>
              <a:spcBef>
                <a:spcPts val="1889"/>
              </a:spcBef>
            </a:pPr>
            <a:r>
              <a:rPr sz="1100" spc="-5" dirty="0">
                <a:cs typeface="Cambria"/>
              </a:rPr>
              <a:t>V</a:t>
            </a:r>
            <a:r>
              <a:rPr sz="1200" i="1" spc="52" baseline="-13888" dirty="0">
                <a:cs typeface="Trebuchet MS"/>
              </a:rPr>
              <a:t>p</a:t>
            </a:r>
            <a:r>
              <a:rPr sz="1200" i="1" spc="112" baseline="-13888" dirty="0">
                <a:cs typeface="Trebuchet MS"/>
              </a:rPr>
              <a:t>k</a:t>
            </a:r>
            <a:r>
              <a:rPr sz="1200" spc="30" baseline="-13888" dirty="0">
                <a:cs typeface="Microsoft Sans Serif"/>
              </a:rPr>
              <a:t>[</a:t>
            </a:r>
            <a:r>
              <a:rPr sz="1200" i="1" spc="-44" baseline="-13888" dirty="0">
                <a:cs typeface="Arial"/>
              </a:rPr>
              <a:t>E</a:t>
            </a:r>
            <a:r>
              <a:rPr sz="1200" i="1" spc="-202" baseline="-13888" dirty="0">
                <a:cs typeface="Arial"/>
              </a:rPr>
              <a:t> </a:t>
            </a:r>
            <a:r>
              <a:rPr sz="1200" spc="97" baseline="-13888" dirty="0">
                <a:cs typeface="Microsoft Sans Serif"/>
              </a:rPr>
              <a:t>]</a:t>
            </a:r>
            <a:r>
              <a:rPr sz="1100" spc="-5" dirty="0">
                <a:cs typeface="Tahoma"/>
              </a:rPr>
              <a:t>(</a:t>
            </a:r>
            <a:r>
              <a:rPr sz="1100" i="1" spc="114" dirty="0">
                <a:cs typeface="Arial"/>
              </a:rPr>
              <a:t>M</a:t>
            </a:r>
            <a:r>
              <a:rPr sz="1100" i="1" spc="-5" dirty="0">
                <a:cs typeface="Arial"/>
              </a:rPr>
              <a:t>,</a:t>
            </a:r>
            <a:r>
              <a:rPr sz="1100" i="1" spc="-125" dirty="0">
                <a:cs typeface="Arial"/>
              </a:rPr>
              <a:t> </a:t>
            </a:r>
            <a:r>
              <a:rPr sz="1100" i="1" spc="-10" dirty="0">
                <a:cs typeface="Arial"/>
              </a:rPr>
              <a:t>σ</a:t>
            </a:r>
            <a:r>
              <a:rPr sz="1100" dirty="0">
                <a:cs typeface="Tahoma"/>
              </a:rPr>
              <a:t>)</a:t>
            </a:r>
            <a:endParaRPr sz="1100">
              <a:cs typeface="Tahoma"/>
            </a:endParaRPr>
          </a:p>
        </p:txBody>
      </p:sp>
      <p:sp>
        <p:nvSpPr>
          <p:cNvPr id="15" name="object 15"/>
          <p:cNvSpPr txBox="1"/>
          <p:nvPr/>
        </p:nvSpPr>
        <p:spPr>
          <a:xfrm>
            <a:off x="1994966" y="2098749"/>
            <a:ext cx="94615" cy="135293"/>
          </a:xfrm>
          <a:prstGeom prst="rect">
            <a:avLst/>
          </a:prstGeom>
        </p:spPr>
        <p:txBody>
          <a:bodyPr vert="horz" wrap="square" lIns="0" tIns="12065" rIns="0" bIns="0" rtlCol="0">
            <a:spAutoFit/>
          </a:bodyPr>
          <a:lstStyle/>
          <a:p>
            <a:pPr marL="12700">
              <a:lnSpc>
                <a:spcPct val="100000"/>
              </a:lnSpc>
              <a:spcBef>
                <a:spcPts val="95"/>
              </a:spcBef>
            </a:pPr>
            <a:r>
              <a:rPr sz="800" i="1" spc="-40" dirty="0">
                <a:cs typeface="Arial"/>
              </a:rPr>
              <a:t>C</a:t>
            </a:r>
            <a:endParaRPr sz="800">
              <a:cs typeface="Arial"/>
            </a:endParaRPr>
          </a:p>
        </p:txBody>
      </p:sp>
      <p:grpSp>
        <p:nvGrpSpPr>
          <p:cNvPr id="16" name="object 16"/>
          <p:cNvGrpSpPr/>
          <p:nvPr/>
        </p:nvGrpSpPr>
        <p:grpSpPr>
          <a:xfrm>
            <a:off x="1818754" y="2237964"/>
            <a:ext cx="457200" cy="66040"/>
            <a:chOff x="1818754" y="2237964"/>
            <a:chExt cx="457200" cy="66040"/>
          </a:xfrm>
        </p:grpSpPr>
        <p:sp>
          <p:nvSpPr>
            <p:cNvPr id="17" name="object 17"/>
            <p:cNvSpPr/>
            <p:nvPr/>
          </p:nvSpPr>
          <p:spPr>
            <a:xfrm>
              <a:off x="1818754" y="2270861"/>
              <a:ext cx="452120" cy="0"/>
            </a:xfrm>
            <a:custGeom>
              <a:avLst/>
              <a:gdLst/>
              <a:ahLst/>
              <a:cxnLst/>
              <a:rect l="l" t="t" r="r" b="b"/>
              <a:pathLst>
                <a:path w="452119">
                  <a:moveTo>
                    <a:pt x="0" y="0"/>
                  </a:moveTo>
                  <a:lnTo>
                    <a:pt x="451885" y="0"/>
                  </a:lnTo>
                </a:path>
              </a:pathLst>
            </a:custGeom>
            <a:ln w="5060">
              <a:solidFill>
                <a:srgbClr val="000000"/>
              </a:solidFill>
            </a:ln>
          </p:spPr>
          <p:txBody>
            <a:bodyPr wrap="square" lIns="0" tIns="0" rIns="0" bIns="0" rtlCol="0"/>
            <a:lstStyle/>
            <a:p>
              <a:endParaRPr/>
            </a:p>
          </p:txBody>
        </p:sp>
        <p:sp>
          <p:nvSpPr>
            <p:cNvPr id="18" name="object 18"/>
            <p:cNvSpPr/>
            <p:nvPr/>
          </p:nvSpPr>
          <p:spPr>
            <a:xfrm>
              <a:off x="2246852" y="2240495"/>
              <a:ext cx="26670" cy="60960"/>
            </a:xfrm>
            <a:custGeom>
              <a:avLst/>
              <a:gdLst/>
              <a:ahLst/>
              <a:cxnLst/>
              <a:rect l="l" t="t" r="r" b="b"/>
              <a:pathLst>
                <a:path w="26669" h="60960">
                  <a:moveTo>
                    <a:pt x="0" y="0"/>
                  </a:moveTo>
                  <a:lnTo>
                    <a:pt x="4622" y="11933"/>
                  </a:lnTo>
                  <a:lnTo>
                    <a:pt x="10913" y="20687"/>
                  </a:lnTo>
                  <a:lnTo>
                    <a:pt x="18327" y="26689"/>
                  </a:lnTo>
                  <a:lnTo>
                    <a:pt x="26317" y="30366"/>
                  </a:lnTo>
                  <a:lnTo>
                    <a:pt x="18327" y="34043"/>
                  </a:lnTo>
                  <a:lnTo>
                    <a:pt x="10913" y="40045"/>
                  </a:lnTo>
                  <a:lnTo>
                    <a:pt x="4622" y="48799"/>
                  </a:lnTo>
                  <a:lnTo>
                    <a:pt x="0" y="60732"/>
                  </a:lnTo>
                </a:path>
              </a:pathLst>
            </a:custGeom>
            <a:ln w="5060">
              <a:solidFill>
                <a:srgbClr val="000000"/>
              </a:solidFill>
            </a:ln>
          </p:spPr>
          <p:txBody>
            <a:bodyPr wrap="square" lIns="0" tIns="0" rIns="0" bIns="0" rtlCol="0"/>
            <a:lstStyle/>
            <a:p>
              <a:endParaRPr/>
            </a:p>
          </p:txBody>
        </p:sp>
      </p:grpSp>
      <p:sp>
        <p:nvSpPr>
          <p:cNvPr id="19" name="object 19"/>
          <p:cNvSpPr txBox="1"/>
          <p:nvPr/>
        </p:nvSpPr>
        <p:spPr>
          <a:xfrm>
            <a:off x="2391956" y="2152521"/>
            <a:ext cx="992505" cy="180819"/>
          </a:xfrm>
          <a:prstGeom prst="rect">
            <a:avLst/>
          </a:prstGeom>
        </p:spPr>
        <p:txBody>
          <a:bodyPr vert="horz" wrap="square" lIns="0" tIns="11430" rIns="0" bIns="0" rtlCol="0">
            <a:spAutoFit/>
          </a:bodyPr>
          <a:lstStyle/>
          <a:p>
            <a:pPr marL="38100">
              <a:lnSpc>
                <a:spcPct val="100000"/>
              </a:lnSpc>
              <a:spcBef>
                <a:spcPts val="90"/>
              </a:spcBef>
            </a:pPr>
            <a:r>
              <a:rPr sz="1100" i="1" spc="35" dirty="0">
                <a:cs typeface="Arial"/>
              </a:rPr>
              <a:t>M</a:t>
            </a:r>
            <a:r>
              <a:rPr sz="1100" i="1" spc="75" dirty="0">
                <a:cs typeface="Arial"/>
              </a:rPr>
              <a:t> </a:t>
            </a:r>
            <a:r>
              <a:rPr sz="1100" spc="165" dirty="0">
                <a:cs typeface="Cambria"/>
              </a:rPr>
              <a:t>←</a:t>
            </a:r>
            <a:r>
              <a:rPr sz="1100" spc="60" dirty="0">
                <a:cs typeface="Cambria"/>
              </a:rPr>
              <a:t> </a:t>
            </a:r>
            <a:r>
              <a:rPr sz="1100" spc="110" dirty="0">
                <a:cs typeface="Cambria"/>
              </a:rPr>
              <a:t>D</a:t>
            </a:r>
            <a:r>
              <a:rPr sz="1200" i="1" spc="30" baseline="-13888" dirty="0">
                <a:cs typeface="Trebuchet MS"/>
              </a:rPr>
              <a:t>s</a:t>
            </a:r>
            <a:r>
              <a:rPr sz="1200" i="1" spc="104" baseline="-13888" dirty="0">
                <a:cs typeface="Trebuchet MS"/>
              </a:rPr>
              <a:t>k</a:t>
            </a:r>
            <a:r>
              <a:rPr sz="1200" spc="30" baseline="-13888" dirty="0">
                <a:cs typeface="Microsoft Sans Serif"/>
              </a:rPr>
              <a:t>[</a:t>
            </a:r>
            <a:r>
              <a:rPr sz="1200" i="1" spc="-44" baseline="-13888" dirty="0">
                <a:cs typeface="Arial"/>
              </a:rPr>
              <a:t>E</a:t>
            </a:r>
            <a:r>
              <a:rPr sz="1200" i="1" spc="-202" baseline="-13888" dirty="0">
                <a:cs typeface="Arial"/>
              </a:rPr>
              <a:t> </a:t>
            </a:r>
            <a:r>
              <a:rPr sz="1200" spc="97" baseline="-13888" dirty="0">
                <a:cs typeface="Microsoft Sans Serif"/>
              </a:rPr>
              <a:t>]</a:t>
            </a:r>
            <a:r>
              <a:rPr sz="1100" spc="-5" dirty="0">
                <a:cs typeface="Tahoma"/>
              </a:rPr>
              <a:t>(</a:t>
            </a:r>
            <a:r>
              <a:rPr sz="1100" i="1" spc="-100" dirty="0">
                <a:cs typeface="Arial"/>
              </a:rPr>
              <a:t>C</a:t>
            </a:r>
            <a:r>
              <a:rPr sz="1100" i="1" spc="-190" dirty="0">
                <a:cs typeface="Arial"/>
              </a:rPr>
              <a:t> </a:t>
            </a:r>
            <a:r>
              <a:rPr sz="1100" dirty="0">
                <a:cs typeface="Tahoma"/>
              </a:rPr>
              <a:t>)</a:t>
            </a:r>
            <a:endParaRPr sz="1100">
              <a:cs typeface="Tahoma"/>
            </a:endParaRPr>
          </a:p>
        </p:txBody>
      </p:sp>
      <p:sp>
        <p:nvSpPr>
          <p:cNvPr id="20" name="object 20"/>
          <p:cNvSpPr txBox="1"/>
          <p:nvPr/>
        </p:nvSpPr>
        <p:spPr>
          <a:xfrm>
            <a:off x="1936597" y="2498355"/>
            <a:ext cx="217804" cy="135293"/>
          </a:xfrm>
          <a:prstGeom prst="rect">
            <a:avLst/>
          </a:prstGeom>
        </p:spPr>
        <p:txBody>
          <a:bodyPr vert="horz" wrap="square" lIns="0" tIns="12065" rIns="0" bIns="0" rtlCol="0">
            <a:spAutoFit/>
          </a:bodyPr>
          <a:lstStyle/>
          <a:p>
            <a:pPr marL="12700">
              <a:lnSpc>
                <a:spcPct val="100000"/>
              </a:lnSpc>
              <a:spcBef>
                <a:spcPts val="95"/>
              </a:spcBef>
            </a:pPr>
            <a:r>
              <a:rPr sz="800" i="1" spc="125" dirty="0">
                <a:cs typeface="Arial"/>
              </a:rPr>
              <a:t>M</a:t>
            </a:r>
            <a:r>
              <a:rPr sz="800" i="1" spc="5" dirty="0">
                <a:cs typeface="Sitka Text"/>
              </a:rPr>
              <a:t>,σ</a:t>
            </a:r>
            <a:endParaRPr sz="800">
              <a:cs typeface="Sitka Text"/>
            </a:endParaRPr>
          </a:p>
        </p:txBody>
      </p:sp>
      <p:grpSp>
        <p:nvGrpSpPr>
          <p:cNvPr id="21" name="object 21"/>
          <p:cNvGrpSpPr/>
          <p:nvPr/>
        </p:nvGrpSpPr>
        <p:grpSpPr>
          <a:xfrm>
            <a:off x="1818754" y="2646016"/>
            <a:ext cx="457200" cy="66040"/>
            <a:chOff x="1818754" y="2646016"/>
            <a:chExt cx="457200" cy="66040"/>
          </a:xfrm>
        </p:grpSpPr>
        <p:sp>
          <p:nvSpPr>
            <p:cNvPr id="22" name="object 22"/>
            <p:cNvSpPr/>
            <p:nvPr/>
          </p:nvSpPr>
          <p:spPr>
            <a:xfrm>
              <a:off x="1823815" y="2678912"/>
              <a:ext cx="452120" cy="0"/>
            </a:xfrm>
            <a:custGeom>
              <a:avLst/>
              <a:gdLst/>
              <a:ahLst/>
              <a:cxnLst/>
              <a:rect l="l" t="t" r="r" b="b"/>
              <a:pathLst>
                <a:path w="452119">
                  <a:moveTo>
                    <a:pt x="0" y="0"/>
                  </a:moveTo>
                  <a:lnTo>
                    <a:pt x="451885" y="0"/>
                  </a:lnTo>
                </a:path>
              </a:pathLst>
            </a:custGeom>
            <a:ln w="5060">
              <a:solidFill>
                <a:srgbClr val="000000"/>
              </a:solidFill>
            </a:ln>
          </p:spPr>
          <p:txBody>
            <a:bodyPr wrap="square" lIns="0" tIns="0" rIns="0" bIns="0" rtlCol="0"/>
            <a:lstStyle/>
            <a:p>
              <a:endParaRPr/>
            </a:p>
          </p:txBody>
        </p:sp>
        <p:sp>
          <p:nvSpPr>
            <p:cNvPr id="23" name="object 23"/>
            <p:cNvSpPr/>
            <p:nvPr/>
          </p:nvSpPr>
          <p:spPr>
            <a:xfrm>
              <a:off x="1821284" y="2648546"/>
              <a:ext cx="26670" cy="60960"/>
            </a:xfrm>
            <a:custGeom>
              <a:avLst/>
              <a:gdLst/>
              <a:ahLst/>
              <a:cxnLst/>
              <a:rect l="l" t="t" r="r" b="b"/>
              <a:pathLst>
                <a:path w="26669" h="60960">
                  <a:moveTo>
                    <a:pt x="26317" y="60732"/>
                  </a:moveTo>
                  <a:lnTo>
                    <a:pt x="21694" y="48799"/>
                  </a:lnTo>
                  <a:lnTo>
                    <a:pt x="15403" y="40045"/>
                  </a:lnTo>
                  <a:lnTo>
                    <a:pt x="7990" y="34043"/>
                  </a:lnTo>
                  <a:lnTo>
                    <a:pt x="0" y="30366"/>
                  </a:lnTo>
                  <a:lnTo>
                    <a:pt x="7990" y="26689"/>
                  </a:lnTo>
                  <a:lnTo>
                    <a:pt x="15403" y="20687"/>
                  </a:lnTo>
                  <a:lnTo>
                    <a:pt x="21694" y="11933"/>
                  </a:lnTo>
                  <a:lnTo>
                    <a:pt x="26317" y="0"/>
                  </a:lnTo>
                </a:path>
              </a:pathLst>
            </a:custGeom>
            <a:ln w="5060">
              <a:solidFill>
                <a:srgbClr val="000000"/>
              </a:solidFill>
            </a:ln>
          </p:spPr>
          <p:txBody>
            <a:bodyPr wrap="square" lIns="0" tIns="0" rIns="0" bIns="0" rtlCol="0"/>
            <a:lstStyle/>
            <a:p>
              <a:endParaRPr/>
            </a:p>
          </p:txBody>
        </p:sp>
      </p:grpSp>
      <p:sp>
        <p:nvSpPr>
          <p:cNvPr id="24" name="object 24"/>
          <p:cNvSpPr txBox="1"/>
          <p:nvPr/>
        </p:nvSpPr>
        <p:spPr>
          <a:xfrm>
            <a:off x="2595245" y="2554064"/>
            <a:ext cx="66040" cy="104516"/>
          </a:xfrm>
          <a:prstGeom prst="rect">
            <a:avLst/>
          </a:prstGeom>
        </p:spPr>
        <p:txBody>
          <a:bodyPr vert="horz" wrap="square" lIns="0" tIns="12065" rIns="0" bIns="0" rtlCol="0">
            <a:spAutoFit/>
          </a:bodyPr>
          <a:lstStyle/>
          <a:p>
            <a:pPr marL="12700">
              <a:lnSpc>
                <a:spcPct val="100000"/>
              </a:lnSpc>
              <a:spcBef>
                <a:spcPts val="95"/>
              </a:spcBef>
            </a:pPr>
            <a:r>
              <a:rPr sz="600" spc="-20" dirty="0">
                <a:cs typeface="Microsoft Sans Serif"/>
              </a:rPr>
              <a:t>$</a:t>
            </a:r>
            <a:endParaRPr sz="600">
              <a:cs typeface="Microsoft Sans Serif"/>
            </a:endParaRPr>
          </a:p>
        </p:txBody>
      </p:sp>
      <p:sp>
        <p:nvSpPr>
          <p:cNvPr id="29" name="object 29"/>
          <p:cNvSpPr txBox="1"/>
          <p:nvPr/>
        </p:nvSpPr>
        <p:spPr>
          <a:xfrm>
            <a:off x="4390340" y="3321949"/>
            <a:ext cx="187325" cy="116699"/>
          </a:xfrm>
          <a:prstGeom prst="rect">
            <a:avLst/>
          </a:prstGeom>
        </p:spPr>
        <p:txBody>
          <a:bodyPr vert="horz" wrap="square" lIns="0" tIns="24130" rIns="0" bIns="0" rtlCol="0">
            <a:spAutoFit/>
          </a:bodyPr>
          <a:lstStyle/>
          <a:p>
            <a:pPr marL="12700">
              <a:lnSpc>
                <a:spcPct val="100000"/>
              </a:lnSpc>
              <a:spcBef>
                <a:spcPts val="190"/>
              </a:spcBef>
            </a:pPr>
            <a:r>
              <a:rPr sz="600" spc="25" dirty="0">
                <a:cs typeface="Microsoft Sans Serif"/>
              </a:rPr>
              <a:t>4/38</a:t>
            </a:r>
            <a:endParaRPr sz="600">
              <a:cs typeface="Microsoft Sans Serif"/>
            </a:endParaRPr>
          </a:p>
        </p:txBody>
      </p:sp>
      <p:sp>
        <p:nvSpPr>
          <p:cNvPr id="25" name="object 25"/>
          <p:cNvSpPr txBox="1"/>
          <p:nvPr/>
        </p:nvSpPr>
        <p:spPr>
          <a:xfrm>
            <a:off x="2785516" y="2626092"/>
            <a:ext cx="269875" cy="135293"/>
          </a:xfrm>
          <a:prstGeom prst="rect">
            <a:avLst/>
          </a:prstGeom>
        </p:spPr>
        <p:txBody>
          <a:bodyPr vert="horz" wrap="square" lIns="0" tIns="12065" rIns="0" bIns="0" rtlCol="0">
            <a:spAutoFit/>
          </a:bodyPr>
          <a:lstStyle/>
          <a:p>
            <a:pPr marL="12700">
              <a:lnSpc>
                <a:spcPct val="100000"/>
              </a:lnSpc>
              <a:spcBef>
                <a:spcPts val="95"/>
              </a:spcBef>
            </a:pPr>
            <a:r>
              <a:rPr sz="800" i="1" spc="20" dirty="0">
                <a:cs typeface="Trebuchet MS"/>
              </a:rPr>
              <a:t>s</a:t>
            </a:r>
            <a:r>
              <a:rPr sz="800" i="1" spc="70" dirty="0">
                <a:cs typeface="Trebuchet MS"/>
              </a:rPr>
              <a:t>k</a:t>
            </a:r>
            <a:r>
              <a:rPr sz="800" spc="20" dirty="0">
                <a:cs typeface="Microsoft Sans Serif"/>
              </a:rPr>
              <a:t>[</a:t>
            </a:r>
            <a:r>
              <a:rPr sz="800" i="1" spc="-30" dirty="0">
                <a:cs typeface="Arial"/>
              </a:rPr>
              <a:t>E</a:t>
            </a:r>
            <a:r>
              <a:rPr sz="800" i="1" spc="-135" dirty="0">
                <a:cs typeface="Arial"/>
              </a:rPr>
              <a:t> </a:t>
            </a:r>
            <a:r>
              <a:rPr sz="800" spc="20" dirty="0">
                <a:cs typeface="Microsoft Sans Serif"/>
              </a:rPr>
              <a:t>]</a:t>
            </a:r>
            <a:endParaRPr sz="800">
              <a:cs typeface="Microsoft Sans Serif"/>
            </a:endParaRPr>
          </a:p>
        </p:txBody>
      </p:sp>
      <p:sp>
        <p:nvSpPr>
          <p:cNvPr id="26" name="object 26"/>
          <p:cNvSpPr txBox="1"/>
          <p:nvPr/>
        </p:nvSpPr>
        <p:spPr>
          <a:xfrm>
            <a:off x="2417356" y="2560572"/>
            <a:ext cx="883919" cy="180819"/>
          </a:xfrm>
          <a:prstGeom prst="rect">
            <a:avLst/>
          </a:prstGeom>
        </p:spPr>
        <p:txBody>
          <a:bodyPr vert="horz" wrap="square" lIns="0" tIns="11430" rIns="0" bIns="0" rtlCol="0">
            <a:spAutoFit/>
          </a:bodyPr>
          <a:lstStyle/>
          <a:p>
            <a:pPr marL="12700">
              <a:lnSpc>
                <a:spcPct val="100000"/>
              </a:lnSpc>
              <a:spcBef>
                <a:spcPts val="90"/>
              </a:spcBef>
              <a:tabLst>
                <a:tab pos="631190" algn="l"/>
              </a:tabLst>
            </a:pPr>
            <a:r>
              <a:rPr sz="1100" i="1" spc="-45" dirty="0">
                <a:cs typeface="Arial"/>
              </a:rPr>
              <a:t>σ</a:t>
            </a:r>
            <a:r>
              <a:rPr sz="1100" i="1" spc="-25" dirty="0">
                <a:cs typeface="Arial"/>
              </a:rPr>
              <a:t> </a:t>
            </a:r>
            <a:r>
              <a:rPr sz="1100" spc="165" dirty="0">
                <a:cs typeface="Cambria"/>
              </a:rPr>
              <a:t>←</a:t>
            </a:r>
            <a:r>
              <a:rPr sz="1100" spc="-5" dirty="0">
                <a:cs typeface="Cambria"/>
              </a:rPr>
              <a:t> </a:t>
            </a:r>
            <a:r>
              <a:rPr sz="1100" spc="114" dirty="0">
                <a:cs typeface="Cambria"/>
              </a:rPr>
              <a:t>S</a:t>
            </a:r>
            <a:r>
              <a:rPr sz="1100" dirty="0">
                <a:cs typeface="Cambria"/>
              </a:rPr>
              <a:t>	</a:t>
            </a:r>
            <a:r>
              <a:rPr sz="1100" spc="-5" dirty="0">
                <a:cs typeface="Tahoma"/>
              </a:rPr>
              <a:t>(</a:t>
            </a:r>
            <a:r>
              <a:rPr sz="1100" i="1" spc="114" dirty="0">
                <a:cs typeface="Arial"/>
              </a:rPr>
              <a:t>M</a:t>
            </a:r>
            <a:r>
              <a:rPr sz="1100" dirty="0">
                <a:cs typeface="Tahoma"/>
              </a:rPr>
              <a:t>)</a:t>
            </a:r>
            <a:endParaRPr sz="1100">
              <a:cs typeface="Tahoma"/>
            </a:endParaRPr>
          </a:p>
        </p:txBody>
      </p:sp>
      <p:sp>
        <p:nvSpPr>
          <p:cNvPr id="27" name="object 27"/>
          <p:cNvSpPr txBox="1"/>
          <p:nvPr/>
        </p:nvSpPr>
        <p:spPr>
          <a:xfrm>
            <a:off x="124955" y="2945484"/>
            <a:ext cx="4081145" cy="349391"/>
          </a:xfrm>
          <a:prstGeom prst="rect">
            <a:avLst/>
          </a:prstGeom>
        </p:spPr>
        <p:txBody>
          <a:bodyPr vert="horz" wrap="square" lIns="0" tIns="6985" rIns="0" bIns="0" rtlCol="0">
            <a:spAutoFit/>
          </a:bodyPr>
          <a:lstStyle/>
          <a:p>
            <a:pPr marL="12700" marR="5080">
              <a:lnSpc>
                <a:spcPct val="102600"/>
              </a:lnSpc>
              <a:spcBef>
                <a:spcPts val="55"/>
              </a:spcBef>
            </a:pPr>
            <a:r>
              <a:rPr sz="1100" spc="-50" dirty="0">
                <a:cs typeface="Tahoma"/>
              </a:rPr>
              <a:t>Adversary</a:t>
            </a:r>
            <a:r>
              <a:rPr sz="1100" spc="15" dirty="0">
                <a:cs typeface="Tahoma"/>
              </a:rPr>
              <a:t> </a:t>
            </a:r>
            <a:r>
              <a:rPr sz="1100" i="1" spc="-85" dirty="0">
                <a:cs typeface="Arial"/>
              </a:rPr>
              <a:t>E</a:t>
            </a:r>
            <a:r>
              <a:rPr sz="1100" i="1" spc="-30" dirty="0">
                <a:cs typeface="Arial"/>
              </a:rPr>
              <a:t> </a:t>
            </a:r>
            <a:r>
              <a:rPr sz="1100" spc="-45" dirty="0">
                <a:cs typeface="Tahoma"/>
              </a:rPr>
              <a:t>can</a:t>
            </a:r>
            <a:r>
              <a:rPr sz="1100" spc="20" dirty="0">
                <a:cs typeface="Tahoma"/>
              </a:rPr>
              <a:t> </a:t>
            </a:r>
            <a:r>
              <a:rPr sz="1100" spc="-40" dirty="0">
                <a:cs typeface="Tahoma"/>
              </a:rPr>
              <a:t>decrypt</a:t>
            </a:r>
            <a:r>
              <a:rPr sz="1100" spc="15" dirty="0">
                <a:cs typeface="Tahoma"/>
              </a:rPr>
              <a:t> </a:t>
            </a:r>
            <a:r>
              <a:rPr sz="1100" spc="-35" dirty="0">
                <a:cs typeface="Tahoma"/>
              </a:rPr>
              <a:t>ciphertexts</a:t>
            </a:r>
            <a:r>
              <a:rPr sz="1100" spc="20" dirty="0">
                <a:cs typeface="Tahoma"/>
              </a:rPr>
              <a:t> </a:t>
            </a:r>
            <a:r>
              <a:rPr sz="1100" spc="-50" dirty="0">
                <a:cs typeface="Tahoma"/>
              </a:rPr>
              <a:t>intended</a:t>
            </a:r>
            <a:r>
              <a:rPr sz="1100" spc="20" dirty="0">
                <a:cs typeface="Tahoma"/>
              </a:rPr>
              <a:t> </a:t>
            </a:r>
            <a:r>
              <a:rPr sz="1100" spc="-45" dirty="0">
                <a:cs typeface="Tahoma"/>
              </a:rPr>
              <a:t>for</a:t>
            </a:r>
            <a:r>
              <a:rPr sz="1100" spc="15" dirty="0">
                <a:cs typeface="Tahoma"/>
              </a:rPr>
              <a:t> </a:t>
            </a:r>
            <a:r>
              <a:rPr sz="1100" i="1" spc="-10" dirty="0">
                <a:cs typeface="Arial"/>
              </a:rPr>
              <a:t>B</a:t>
            </a:r>
            <a:r>
              <a:rPr sz="1100" i="1" spc="120" dirty="0">
                <a:cs typeface="Arial"/>
              </a:rPr>
              <a:t> </a:t>
            </a:r>
            <a:r>
              <a:rPr sz="1100" spc="-55" dirty="0">
                <a:cs typeface="Tahoma"/>
              </a:rPr>
              <a:t>and</a:t>
            </a:r>
            <a:r>
              <a:rPr sz="1100" spc="15" dirty="0">
                <a:cs typeface="Tahoma"/>
              </a:rPr>
              <a:t> </a:t>
            </a:r>
            <a:r>
              <a:rPr sz="1100" spc="-45" dirty="0">
                <a:cs typeface="Tahoma"/>
              </a:rPr>
              <a:t>can</a:t>
            </a:r>
            <a:r>
              <a:rPr sz="1100" spc="20" dirty="0">
                <a:cs typeface="Tahoma"/>
              </a:rPr>
              <a:t> </a:t>
            </a:r>
            <a:r>
              <a:rPr sz="1100" spc="-60" dirty="0">
                <a:cs typeface="Tahoma"/>
              </a:rPr>
              <a:t>forge</a:t>
            </a:r>
            <a:r>
              <a:rPr sz="1100" spc="15" dirty="0">
                <a:cs typeface="Tahoma"/>
              </a:rPr>
              <a:t> </a:t>
            </a:r>
            <a:r>
              <a:rPr sz="1100" i="1" spc="10" dirty="0">
                <a:cs typeface="Arial"/>
              </a:rPr>
              <a:t>B</a:t>
            </a:r>
            <a:r>
              <a:rPr sz="1100" spc="10" dirty="0">
                <a:cs typeface="Tahoma"/>
              </a:rPr>
              <a:t>’s </a:t>
            </a:r>
            <a:r>
              <a:rPr sz="1100" spc="-330" dirty="0">
                <a:cs typeface="Tahoma"/>
              </a:rPr>
              <a:t> </a:t>
            </a:r>
            <a:r>
              <a:rPr sz="1100" spc="-45" dirty="0">
                <a:cs typeface="Tahoma"/>
              </a:rPr>
              <a:t>signatures.</a:t>
            </a:r>
            <a:r>
              <a:rPr sz="1100" spc="135" dirty="0">
                <a:cs typeface="Tahoma"/>
              </a:rPr>
              <a:t> </a:t>
            </a:r>
            <a:r>
              <a:rPr sz="1100" spc="-50" dirty="0">
                <a:cs typeface="Tahoma"/>
              </a:rPr>
              <a:t>Adversary</a:t>
            </a:r>
            <a:r>
              <a:rPr sz="1100" spc="15" dirty="0">
                <a:cs typeface="Tahoma"/>
              </a:rPr>
              <a:t> </a:t>
            </a:r>
            <a:r>
              <a:rPr sz="1100" spc="-40" dirty="0">
                <a:cs typeface="Tahoma"/>
              </a:rPr>
              <a:t>effectively</a:t>
            </a:r>
            <a:r>
              <a:rPr sz="1100" spc="20" dirty="0">
                <a:cs typeface="Tahoma"/>
              </a:rPr>
              <a:t> </a:t>
            </a:r>
            <a:r>
              <a:rPr sz="1100" spc="-60" dirty="0">
                <a:cs typeface="Tahoma"/>
              </a:rPr>
              <a:t>becomes</a:t>
            </a:r>
            <a:r>
              <a:rPr sz="1100" spc="10" dirty="0">
                <a:cs typeface="Tahoma"/>
              </a:rPr>
              <a:t> </a:t>
            </a:r>
            <a:r>
              <a:rPr sz="1100" i="1" spc="10" dirty="0">
                <a:cs typeface="Arial"/>
              </a:rPr>
              <a:t>B</a:t>
            </a:r>
            <a:r>
              <a:rPr sz="1100" spc="10" dirty="0">
                <a:cs typeface="Tahoma"/>
              </a:rPr>
              <a:t>.</a:t>
            </a:r>
            <a:endParaRPr sz="1100">
              <a:cs typeface="Tahoma"/>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1737" y="58150"/>
            <a:ext cx="1904364" cy="244475"/>
          </a:xfrm>
          <a:prstGeom prst="rect">
            <a:avLst/>
          </a:prstGeom>
        </p:spPr>
        <p:txBody>
          <a:bodyPr vert="horz" wrap="square" lIns="0" tIns="17145" rIns="0" bIns="0" rtlCol="0">
            <a:spAutoFit/>
          </a:bodyPr>
          <a:lstStyle/>
          <a:p>
            <a:pPr marL="12700">
              <a:lnSpc>
                <a:spcPct val="100000"/>
              </a:lnSpc>
              <a:spcBef>
                <a:spcPts val="135"/>
              </a:spcBef>
            </a:pPr>
            <a:r>
              <a:rPr spc="15" dirty="0"/>
              <a:t>PKI, CAs</a:t>
            </a:r>
            <a:r>
              <a:rPr spc="25" dirty="0"/>
              <a:t> </a:t>
            </a:r>
            <a:r>
              <a:rPr spc="-65" dirty="0"/>
              <a:t>and</a:t>
            </a:r>
            <a:r>
              <a:rPr spc="20" dirty="0"/>
              <a:t> </a:t>
            </a:r>
            <a:r>
              <a:rPr spc="-35" dirty="0"/>
              <a:t>certificates</a:t>
            </a: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sp>
        <p:nvSpPr>
          <p:cNvPr id="4" name="object 4"/>
          <p:cNvSpPr txBox="1"/>
          <p:nvPr/>
        </p:nvSpPr>
        <p:spPr>
          <a:xfrm>
            <a:off x="124955" y="723543"/>
            <a:ext cx="4358640" cy="2099945"/>
          </a:xfrm>
          <a:prstGeom prst="rect">
            <a:avLst/>
          </a:prstGeom>
        </p:spPr>
        <p:txBody>
          <a:bodyPr vert="horz" wrap="square" lIns="0" tIns="6985" rIns="0" bIns="0" rtlCol="0">
            <a:spAutoFit/>
          </a:bodyPr>
          <a:lstStyle/>
          <a:p>
            <a:pPr marL="12700" marR="5080">
              <a:lnSpc>
                <a:spcPct val="102600"/>
              </a:lnSpc>
              <a:spcBef>
                <a:spcPts val="55"/>
              </a:spcBef>
            </a:pPr>
            <a:r>
              <a:rPr sz="1100" b="1" spc="-50" dirty="0">
                <a:cs typeface="Arial"/>
              </a:rPr>
              <a:t>Goal:</a:t>
            </a:r>
            <a:r>
              <a:rPr sz="1100" b="1" spc="170" dirty="0">
                <a:cs typeface="Arial"/>
              </a:rPr>
              <a:t> </a:t>
            </a:r>
            <a:r>
              <a:rPr sz="1100" i="1" spc="-10" dirty="0">
                <a:cs typeface="Arial"/>
              </a:rPr>
              <a:t>A</a:t>
            </a:r>
            <a:r>
              <a:rPr sz="1100" i="1" spc="40" dirty="0">
                <a:cs typeface="Arial"/>
              </a:rPr>
              <a:t> </a:t>
            </a:r>
            <a:r>
              <a:rPr sz="1100" spc="-55" dirty="0">
                <a:cs typeface="Tahoma"/>
              </a:rPr>
              <a:t>gets</a:t>
            </a:r>
            <a:r>
              <a:rPr sz="1100" spc="5" dirty="0">
                <a:cs typeface="Tahoma"/>
              </a:rPr>
              <a:t> </a:t>
            </a:r>
            <a:r>
              <a:rPr sz="1100" spc="-55" dirty="0">
                <a:cs typeface="Tahoma"/>
              </a:rPr>
              <a:t>an</a:t>
            </a:r>
            <a:r>
              <a:rPr sz="1100" spc="5" dirty="0">
                <a:cs typeface="Tahoma"/>
              </a:rPr>
              <a:t> </a:t>
            </a:r>
            <a:r>
              <a:rPr sz="1100" b="1" spc="-30" dirty="0">
                <a:cs typeface="Arial"/>
              </a:rPr>
              <a:t>authentic</a:t>
            </a:r>
            <a:r>
              <a:rPr sz="1100" b="1" spc="40" dirty="0">
                <a:cs typeface="Arial"/>
              </a:rPr>
              <a:t> </a:t>
            </a:r>
            <a:r>
              <a:rPr sz="1100" spc="-50" dirty="0">
                <a:cs typeface="Tahoma"/>
              </a:rPr>
              <a:t>copy</a:t>
            </a:r>
            <a:r>
              <a:rPr sz="1100" spc="5" dirty="0">
                <a:cs typeface="Tahoma"/>
              </a:rPr>
              <a:t> </a:t>
            </a:r>
            <a:r>
              <a:rPr sz="1100" spc="-35" dirty="0">
                <a:cs typeface="Tahoma"/>
              </a:rPr>
              <a:t>of</a:t>
            </a:r>
            <a:r>
              <a:rPr sz="1100" dirty="0">
                <a:cs typeface="Tahoma"/>
              </a:rPr>
              <a:t> </a:t>
            </a:r>
            <a:r>
              <a:rPr sz="1100" i="1" spc="15" dirty="0">
                <a:cs typeface="Arial"/>
              </a:rPr>
              <a:t>B</a:t>
            </a:r>
            <a:r>
              <a:rPr sz="1100" spc="15" dirty="0">
                <a:cs typeface="Tahoma"/>
              </a:rPr>
              <a:t>’s</a:t>
            </a:r>
            <a:r>
              <a:rPr sz="1100" dirty="0">
                <a:cs typeface="Tahoma"/>
              </a:rPr>
              <a:t> </a:t>
            </a:r>
            <a:r>
              <a:rPr sz="1100" spc="-30" dirty="0">
                <a:cs typeface="Tahoma"/>
              </a:rPr>
              <a:t>public</a:t>
            </a:r>
            <a:r>
              <a:rPr sz="1100" spc="5" dirty="0">
                <a:cs typeface="Tahoma"/>
              </a:rPr>
              <a:t> </a:t>
            </a:r>
            <a:r>
              <a:rPr sz="1100" spc="-80" dirty="0">
                <a:cs typeface="Tahoma"/>
              </a:rPr>
              <a:t>key,</a:t>
            </a:r>
            <a:r>
              <a:rPr sz="1100" spc="5" dirty="0">
                <a:cs typeface="Tahoma"/>
              </a:rPr>
              <a:t> </a:t>
            </a:r>
            <a:r>
              <a:rPr sz="1100" spc="-55" dirty="0">
                <a:cs typeface="Tahoma"/>
              </a:rPr>
              <a:t>meaning</a:t>
            </a:r>
            <a:r>
              <a:rPr sz="1100" spc="5" dirty="0">
                <a:cs typeface="Tahoma"/>
              </a:rPr>
              <a:t> </a:t>
            </a:r>
            <a:r>
              <a:rPr sz="1100" spc="-10" dirty="0">
                <a:cs typeface="Tahoma"/>
              </a:rPr>
              <a:t>if</a:t>
            </a:r>
            <a:r>
              <a:rPr sz="1100" dirty="0">
                <a:cs typeface="Tahoma"/>
              </a:rPr>
              <a:t> </a:t>
            </a:r>
            <a:r>
              <a:rPr sz="1100" i="1" spc="5" dirty="0">
                <a:cs typeface="Trebuchet MS"/>
              </a:rPr>
              <a:t>pk</a:t>
            </a:r>
            <a:r>
              <a:rPr sz="1100" i="1" spc="85" dirty="0">
                <a:cs typeface="Trebuchet MS"/>
              </a:rPr>
              <a:t> </a:t>
            </a:r>
            <a:r>
              <a:rPr sz="1100" spc="-35" dirty="0">
                <a:cs typeface="Tahoma"/>
              </a:rPr>
              <a:t>claims</a:t>
            </a:r>
            <a:r>
              <a:rPr sz="1100" spc="5" dirty="0">
                <a:cs typeface="Tahoma"/>
              </a:rPr>
              <a:t> </a:t>
            </a:r>
            <a:r>
              <a:rPr sz="1100" spc="-15" dirty="0">
                <a:cs typeface="Tahoma"/>
              </a:rPr>
              <a:t>to </a:t>
            </a:r>
            <a:r>
              <a:rPr sz="1100" spc="-330" dirty="0">
                <a:cs typeface="Tahoma"/>
              </a:rPr>
              <a:t> </a:t>
            </a:r>
            <a:r>
              <a:rPr sz="1100" spc="-60" dirty="0">
                <a:cs typeface="Tahoma"/>
              </a:rPr>
              <a:t>come</a:t>
            </a:r>
            <a:r>
              <a:rPr sz="1100" spc="20" dirty="0">
                <a:cs typeface="Tahoma"/>
              </a:rPr>
              <a:t> </a:t>
            </a:r>
            <a:r>
              <a:rPr sz="1100" spc="-45" dirty="0">
                <a:cs typeface="Tahoma"/>
              </a:rPr>
              <a:t>from</a:t>
            </a:r>
            <a:r>
              <a:rPr sz="1100" spc="20" dirty="0">
                <a:cs typeface="Tahoma"/>
              </a:rPr>
              <a:t> </a:t>
            </a:r>
            <a:r>
              <a:rPr sz="1100" i="1" spc="10" dirty="0">
                <a:cs typeface="Arial"/>
              </a:rPr>
              <a:t>B</a:t>
            </a:r>
            <a:r>
              <a:rPr sz="1100" spc="10" dirty="0">
                <a:cs typeface="Tahoma"/>
              </a:rPr>
              <a:t>,</a:t>
            </a:r>
            <a:r>
              <a:rPr sz="1100" spc="15" dirty="0">
                <a:cs typeface="Tahoma"/>
              </a:rPr>
              <a:t> </a:t>
            </a:r>
            <a:r>
              <a:rPr sz="1100" spc="-45" dirty="0">
                <a:cs typeface="Tahoma"/>
              </a:rPr>
              <a:t>then</a:t>
            </a:r>
            <a:r>
              <a:rPr sz="1100" spc="15" dirty="0">
                <a:cs typeface="Tahoma"/>
              </a:rPr>
              <a:t> </a:t>
            </a:r>
            <a:r>
              <a:rPr sz="1100" i="1" spc="-10" dirty="0">
                <a:cs typeface="Arial"/>
              </a:rPr>
              <a:t>A</a:t>
            </a:r>
            <a:r>
              <a:rPr sz="1100" i="1" spc="55" dirty="0">
                <a:cs typeface="Arial"/>
              </a:rPr>
              <a:t> </a:t>
            </a:r>
            <a:r>
              <a:rPr sz="1100" spc="-65" dirty="0">
                <a:cs typeface="Tahoma"/>
              </a:rPr>
              <a:t>has</a:t>
            </a:r>
            <a:r>
              <a:rPr sz="1100" spc="15" dirty="0">
                <a:cs typeface="Tahoma"/>
              </a:rPr>
              <a:t> </a:t>
            </a:r>
            <a:r>
              <a:rPr sz="1100" spc="-55" dirty="0">
                <a:cs typeface="Tahoma"/>
              </a:rPr>
              <a:t>a</a:t>
            </a:r>
            <a:r>
              <a:rPr sz="1100" spc="20" dirty="0">
                <a:cs typeface="Tahoma"/>
              </a:rPr>
              <a:t> </a:t>
            </a:r>
            <a:r>
              <a:rPr sz="1100" spc="-40" dirty="0">
                <a:cs typeface="Tahoma"/>
              </a:rPr>
              <a:t>proof</a:t>
            </a:r>
            <a:r>
              <a:rPr sz="1100" spc="15" dirty="0">
                <a:cs typeface="Tahoma"/>
              </a:rPr>
              <a:t> </a:t>
            </a:r>
            <a:r>
              <a:rPr sz="1100" spc="-15" dirty="0">
                <a:cs typeface="Tahoma"/>
              </a:rPr>
              <a:t>to</a:t>
            </a:r>
            <a:r>
              <a:rPr sz="1100" spc="15" dirty="0">
                <a:cs typeface="Tahoma"/>
              </a:rPr>
              <a:t> </a:t>
            </a:r>
            <a:r>
              <a:rPr lang="tr-TR" sz="1100" spc="-15" dirty="0">
                <a:cs typeface="Tahoma"/>
              </a:rPr>
              <a:t>be sure it is </a:t>
            </a:r>
            <a:r>
              <a:rPr lang="tr-TR" sz="1100" spc="-15" dirty="0" err="1">
                <a:cs typeface="Tahoma"/>
              </a:rPr>
              <a:t>real</a:t>
            </a:r>
            <a:r>
              <a:rPr lang="tr-TR" sz="1100" spc="-15" dirty="0">
                <a:cs typeface="Tahoma"/>
              </a:rPr>
              <a:t> B</a:t>
            </a:r>
            <a:r>
              <a:rPr sz="1100" spc="-45" dirty="0">
                <a:cs typeface="Tahoma"/>
              </a:rPr>
              <a:t>.</a:t>
            </a:r>
            <a:endParaRPr sz="1100" dirty="0">
              <a:cs typeface="Tahoma"/>
            </a:endParaRPr>
          </a:p>
          <a:p>
            <a:pPr marL="12700" marR="354330">
              <a:lnSpc>
                <a:spcPct val="170600"/>
              </a:lnSpc>
            </a:pPr>
            <a:r>
              <a:rPr sz="1100" b="1" spc="-50" dirty="0">
                <a:cs typeface="Arial"/>
              </a:rPr>
              <a:t>Popular</a:t>
            </a:r>
            <a:r>
              <a:rPr sz="1100" b="1" spc="-45" dirty="0">
                <a:cs typeface="Arial"/>
              </a:rPr>
              <a:t> </a:t>
            </a:r>
            <a:r>
              <a:rPr sz="1100" b="1" spc="-40" dirty="0">
                <a:cs typeface="Arial"/>
              </a:rPr>
              <a:t>Solution:</a:t>
            </a:r>
            <a:r>
              <a:rPr sz="1100" b="1" spc="225" dirty="0">
                <a:cs typeface="Arial"/>
              </a:rPr>
              <a:t> </a:t>
            </a:r>
            <a:r>
              <a:rPr sz="1100" spc="-20" dirty="0">
                <a:cs typeface="Tahoma"/>
              </a:rPr>
              <a:t>The</a:t>
            </a:r>
            <a:r>
              <a:rPr sz="1100" spc="300" dirty="0">
                <a:cs typeface="Tahoma"/>
              </a:rPr>
              <a:t> </a:t>
            </a:r>
            <a:r>
              <a:rPr sz="1100" spc="25" dirty="0">
                <a:cs typeface="Tahoma"/>
              </a:rPr>
              <a:t>PKI </a:t>
            </a:r>
            <a:r>
              <a:rPr sz="1100" spc="-5" dirty="0">
                <a:cs typeface="Tahoma"/>
              </a:rPr>
              <a:t>(Public </a:t>
            </a:r>
            <a:r>
              <a:rPr sz="1100" spc="-10" dirty="0">
                <a:cs typeface="Tahoma"/>
              </a:rPr>
              <a:t>Key</a:t>
            </a:r>
            <a:r>
              <a:rPr sz="1100" spc="325" dirty="0">
                <a:cs typeface="Tahoma"/>
              </a:rPr>
              <a:t> </a:t>
            </a:r>
            <a:r>
              <a:rPr sz="1100" spc="-40" dirty="0">
                <a:cs typeface="Tahoma"/>
              </a:rPr>
              <a:t>Infrastructure). </a:t>
            </a:r>
            <a:r>
              <a:rPr sz="1100" spc="-35" dirty="0">
                <a:cs typeface="Tahoma"/>
              </a:rPr>
              <a:t> </a:t>
            </a:r>
            <a:endParaRPr lang="tr-TR" sz="1100" spc="-35" dirty="0">
              <a:cs typeface="Tahoma"/>
            </a:endParaRPr>
          </a:p>
          <a:p>
            <a:pPr marL="12700" marR="354330">
              <a:lnSpc>
                <a:spcPct val="170600"/>
              </a:lnSpc>
            </a:pPr>
            <a:r>
              <a:rPr sz="1100" b="1" spc="-25" dirty="0">
                <a:cs typeface="Arial"/>
              </a:rPr>
              <a:t>Certificate</a:t>
            </a:r>
            <a:r>
              <a:rPr sz="1100" b="1" spc="90" dirty="0">
                <a:cs typeface="Arial"/>
              </a:rPr>
              <a:t> </a:t>
            </a:r>
            <a:r>
              <a:rPr sz="1100" b="1" spc="-30" dirty="0">
                <a:cs typeface="Arial"/>
              </a:rPr>
              <a:t>authority:</a:t>
            </a:r>
            <a:r>
              <a:rPr sz="1100" b="1" spc="175" dirty="0">
                <a:cs typeface="Arial"/>
              </a:rPr>
              <a:t> </a:t>
            </a:r>
            <a:r>
              <a:rPr sz="1100" spc="-40" dirty="0">
                <a:cs typeface="Tahoma"/>
              </a:rPr>
              <a:t>Trusted</a:t>
            </a:r>
            <a:r>
              <a:rPr sz="1100" spc="15" dirty="0">
                <a:cs typeface="Tahoma"/>
              </a:rPr>
              <a:t> </a:t>
            </a:r>
            <a:r>
              <a:rPr sz="1100" spc="-30" dirty="0">
                <a:cs typeface="Tahoma"/>
              </a:rPr>
              <a:t>entity</a:t>
            </a:r>
            <a:r>
              <a:rPr sz="1100" spc="15" dirty="0">
                <a:cs typeface="Tahoma"/>
              </a:rPr>
              <a:t> </a:t>
            </a:r>
            <a:r>
              <a:rPr sz="1100" spc="-15" dirty="0">
                <a:cs typeface="Tahoma"/>
              </a:rPr>
              <a:t>that</a:t>
            </a:r>
            <a:r>
              <a:rPr sz="1100" spc="20" dirty="0">
                <a:cs typeface="Tahoma"/>
              </a:rPr>
              <a:t> </a:t>
            </a:r>
            <a:r>
              <a:rPr sz="1100" spc="-55" dirty="0">
                <a:cs typeface="Tahoma"/>
              </a:rPr>
              <a:t>provides</a:t>
            </a:r>
            <a:r>
              <a:rPr sz="1100" spc="15" dirty="0">
                <a:cs typeface="Tahoma"/>
              </a:rPr>
              <a:t> </a:t>
            </a:r>
            <a:r>
              <a:rPr sz="1100" spc="-40" dirty="0">
                <a:cs typeface="Tahoma"/>
              </a:rPr>
              <a:t>the</a:t>
            </a:r>
            <a:r>
              <a:rPr sz="1100" spc="15" dirty="0">
                <a:cs typeface="Tahoma"/>
              </a:rPr>
              <a:t> </a:t>
            </a:r>
            <a:r>
              <a:rPr sz="1100" spc="-55" dirty="0">
                <a:cs typeface="Tahoma"/>
              </a:rPr>
              <a:t>above</a:t>
            </a:r>
            <a:r>
              <a:rPr sz="1100" spc="20" dirty="0">
                <a:cs typeface="Tahoma"/>
              </a:rPr>
              <a:t> </a:t>
            </a:r>
            <a:r>
              <a:rPr sz="1100" spc="-40" dirty="0">
                <a:cs typeface="Tahoma"/>
              </a:rPr>
              <a:t>proof. </a:t>
            </a:r>
            <a:r>
              <a:rPr sz="1100" spc="-325" dirty="0">
                <a:cs typeface="Tahoma"/>
              </a:rPr>
              <a:t> </a:t>
            </a:r>
            <a:r>
              <a:rPr sz="1100" b="1" spc="-25" dirty="0">
                <a:cs typeface="Arial"/>
              </a:rPr>
              <a:t>Certificate:</a:t>
            </a:r>
            <a:r>
              <a:rPr sz="1100" b="1" spc="175" dirty="0">
                <a:cs typeface="Arial"/>
              </a:rPr>
              <a:t> </a:t>
            </a:r>
            <a:r>
              <a:rPr sz="1100" spc="-20" dirty="0">
                <a:cs typeface="Tahoma"/>
              </a:rPr>
              <a:t>The</a:t>
            </a:r>
            <a:r>
              <a:rPr sz="1100" spc="15" dirty="0">
                <a:cs typeface="Tahoma"/>
              </a:rPr>
              <a:t> </a:t>
            </a:r>
            <a:r>
              <a:rPr sz="1100" spc="-40" dirty="0">
                <a:cs typeface="Tahoma"/>
              </a:rPr>
              <a:t>proof</a:t>
            </a:r>
            <a:endParaRPr sz="1100" dirty="0">
              <a:cs typeface="Tahoma"/>
            </a:endParaRPr>
          </a:p>
          <a:p>
            <a:pPr>
              <a:lnSpc>
                <a:spcPct val="100000"/>
              </a:lnSpc>
              <a:spcBef>
                <a:spcPts val="45"/>
              </a:spcBef>
            </a:pPr>
            <a:endParaRPr sz="1200" dirty="0">
              <a:cs typeface="Tahoma"/>
            </a:endParaRPr>
          </a:p>
          <a:p>
            <a:pPr marL="12700" marR="5080" algn="just">
              <a:lnSpc>
                <a:spcPct val="102600"/>
              </a:lnSpc>
            </a:pPr>
            <a:r>
              <a:rPr sz="1100" b="1" spc="-5" dirty="0">
                <a:cs typeface="Arial"/>
              </a:rPr>
              <a:t>Note:</a:t>
            </a:r>
            <a:r>
              <a:rPr sz="1100" b="1" spc="295" dirty="0">
                <a:cs typeface="Arial"/>
              </a:rPr>
              <a:t> </a:t>
            </a:r>
            <a:r>
              <a:rPr sz="1100" spc="-40" dirty="0">
                <a:cs typeface="Tahoma"/>
              </a:rPr>
              <a:t>There </a:t>
            </a:r>
            <a:r>
              <a:rPr sz="1100" spc="-70" dirty="0">
                <a:cs typeface="Tahoma"/>
              </a:rPr>
              <a:t>are </a:t>
            </a:r>
            <a:r>
              <a:rPr sz="1100" spc="-40" dirty="0">
                <a:cs typeface="Tahoma"/>
              </a:rPr>
              <a:t>other </a:t>
            </a:r>
            <a:r>
              <a:rPr sz="1100" spc="-80" dirty="0">
                <a:cs typeface="Tahoma"/>
              </a:rPr>
              <a:t>ways </a:t>
            </a:r>
            <a:r>
              <a:rPr sz="1100" spc="-15" dirty="0">
                <a:cs typeface="Tahoma"/>
              </a:rPr>
              <a:t>to </a:t>
            </a:r>
            <a:r>
              <a:rPr sz="1100" spc="-55" dirty="0">
                <a:cs typeface="Tahoma"/>
              </a:rPr>
              <a:t>reach </a:t>
            </a:r>
            <a:r>
              <a:rPr sz="1100" spc="-40" dirty="0">
                <a:cs typeface="Tahoma"/>
              </a:rPr>
              <a:t>the </a:t>
            </a:r>
            <a:r>
              <a:rPr sz="1100" spc="-50" dirty="0">
                <a:cs typeface="Tahoma"/>
              </a:rPr>
              <a:t>goal:</a:t>
            </a:r>
            <a:r>
              <a:rPr sz="1100" spc="240" dirty="0">
                <a:cs typeface="Tahoma"/>
              </a:rPr>
              <a:t> </a:t>
            </a:r>
            <a:r>
              <a:rPr sz="1100" i="1" spc="-10" dirty="0">
                <a:cs typeface="Arial"/>
              </a:rPr>
              <a:t>B </a:t>
            </a:r>
            <a:r>
              <a:rPr sz="1100" spc="-35" dirty="0">
                <a:cs typeface="Tahoma"/>
              </a:rPr>
              <a:t>could </a:t>
            </a:r>
            <a:r>
              <a:rPr sz="1100" spc="-30" dirty="0">
                <a:cs typeface="Tahoma"/>
              </a:rPr>
              <a:t>post </a:t>
            </a:r>
            <a:r>
              <a:rPr sz="1100" spc="-20" dirty="0">
                <a:cs typeface="Tahoma"/>
              </a:rPr>
              <a:t>its </a:t>
            </a:r>
            <a:r>
              <a:rPr sz="1100" spc="-30" dirty="0">
                <a:cs typeface="Tahoma"/>
              </a:rPr>
              <a:t>public </a:t>
            </a:r>
            <a:r>
              <a:rPr sz="1100" spc="-65" dirty="0">
                <a:cs typeface="Tahoma"/>
              </a:rPr>
              <a:t>key </a:t>
            </a:r>
            <a:r>
              <a:rPr sz="1100" spc="-60" dirty="0">
                <a:cs typeface="Tahoma"/>
              </a:rPr>
              <a:t> </a:t>
            </a:r>
            <a:r>
              <a:rPr sz="1100" spc="-55" dirty="0">
                <a:cs typeface="Tahoma"/>
              </a:rPr>
              <a:t>on </a:t>
            </a:r>
            <a:r>
              <a:rPr sz="1100" spc="-20" dirty="0">
                <a:cs typeface="Tahoma"/>
              </a:rPr>
              <a:t>its </a:t>
            </a:r>
            <a:r>
              <a:rPr sz="1100" spc="-40" dirty="0">
                <a:cs typeface="Tahoma"/>
              </a:rPr>
              <a:t>Facebook; </a:t>
            </a:r>
            <a:r>
              <a:rPr sz="1100" spc="-30" dirty="0">
                <a:cs typeface="Tahoma"/>
              </a:rPr>
              <a:t>post </a:t>
            </a:r>
            <a:r>
              <a:rPr sz="1100" spc="15" dirty="0">
                <a:cs typeface="Tahoma"/>
              </a:rPr>
              <a:t>it </a:t>
            </a:r>
            <a:r>
              <a:rPr sz="1100" spc="-55" dirty="0">
                <a:cs typeface="Tahoma"/>
              </a:rPr>
              <a:t>on </a:t>
            </a:r>
            <a:r>
              <a:rPr sz="1100" spc="-20" dirty="0">
                <a:cs typeface="Tahoma"/>
              </a:rPr>
              <a:t>its </a:t>
            </a:r>
            <a:r>
              <a:rPr sz="1100" spc="-45" dirty="0">
                <a:cs typeface="Tahoma"/>
              </a:rPr>
              <a:t>personal </a:t>
            </a:r>
            <a:r>
              <a:rPr sz="1100" spc="-55" dirty="0">
                <a:cs typeface="Tahoma"/>
              </a:rPr>
              <a:t>or </a:t>
            </a:r>
            <a:r>
              <a:rPr sz="1100" spc="-45" dirty="0">
                <a:cs typeface="Tahoma"/>
              </a:rPr>
              <a:t>corporate </a:t>
            </a:r>
            <a:r>
              <a:rPr sz="1100" spc="-75" dirty="0">
                <a:cs typeface="Tahoma"/>
              </a:rPr>
              <a:t>webpage; </a:t>
            </a:r>
            <a:r>
              <a:rPr sz="1100" spc="-40" dirty="0">
                <a:cs typeface="Tahoma"/>
              </a:rPr>
              <a:t>include </a:t>
            </a:r>
            <a:r>
              <a:rPr sz="1100" spc="15" dirty="0">
                <a:cs typeface="Tahoma"/>
              </a:rPr>
              <a:t>it </a:t>
            </a:r>
            <a:r>
              <a:rPr sz="1100" spc="-70" dirty="0">
                <a:cs typeface="Tahoma"/>
              </a:rPr>
              <a:t>as </a:t>
            </a:r>
            <a:r>
              <a:rPr sz="1100" spc="-65" dirty="0">
                <a:cs typeface="Tahoma"/>
              </a:rPr>
              <a:t> </a:t>
            </a:r>
            <a:r>
              <a:rPr sz="1100" spc="-55" dirty="0">
                <a:cs typeface="Tahoma"/>
              </a:rPr>
              <a:t>an</a:t>
            </a:r>
            <a:r>
              <a:rPr sz="1100" spc="15" dirty="0">
                <a:cs typeface="Tahoma"/>
              </a:rPr>
              <a:t> </a:t>
            </a:r>
            <a:r>
              <a:rPr sz="1100" spc="-35" dirty="0">
                <a:cs typeface="Tahoma"/>
              </a:rPr>
              <a:t>attachment</a:t>
            </a:r>
            <a:r>
              <a:rPr sz="1100" spc="25" dirty="0">
                <a:cs typeface="Tahoma"/>
              </a:rPr>
              <a:t> </a:t>
            </a:r>
            <a:r>
              <a:rPr sz="1100" spc="-25" dirty="0">
                <a:cs typeface="Tahoma"/>
              </a:rPr>
              <a:t>in</a:t>
            </a:r>
            <a:r>
              <a:rPr sz="1100" spc="20" dirty="0">
                <a:cs typeface="Tahoma"/>
              </a:rPr>
              <a:t> </a:t>
            </a:r>
            <a:r>
              <a:rPr sz="1100" spc="-20" dirty="0">
                <a:cs typeface="Tahoma"/>
              </a:rPr>
              <a:t>its</a:t>
            </a:r>
            <a:r>
              <a:rPr sz="1100" spc="15" dirty="0">
                <a:cs typeface="Tahoma"/>
              </a:rPr>
              <a:t> </a:t>
            </a:r>
            <a:r>
              <a:rPr sz="1100" spc="-50" dirty="0">
                <a:cs typeface="Tahoma"/>
              </a:rPr>
              <a:t>emails;</a:t>
            </a:r>
            <a:r>
              <a:rPr sz="1100" spc="25" dirty="0">
                <a:cs typeface="Tahoma"/>
              </a:rPr>
              <a:t> </a:t>
            </a:r>
            <a:r>
              <a:rPr sz="1100" spc="-30" dirty="0">
                <a:cs typeface="Tahoma"/>
              </a:rPr>
              <a:t>put</a:t>
            </a:r>
            <a:r>
              <a:rPr sz="1100" spc="20" dirty="0">
                <a:cs typeface="Tahoma"/>
              </a:rPr>
              <a:t> </a:t>
            </a:r>
            <a:r>
              <a:rPr sz="1100" spc="15" dirty="0">
                <a:cs typeface="Tahoma"/>
              </a:rPr>
              <a:t>it </a:t>
            </a:r>
            <a:r>
              <a:rPr sz="1100" spc="-55" dirty="0">
                <a:cs typeface="Tahoma"/>
              </a:rPr>
              <a:t>on</a:t>
            </a:r>
            <a:r>
              <a:rPr sz="1100" spc="25" dirty="0">
                <a:cs typeface="Tahoma"/>
              </a:rPr>
              <a:t> </a:t>
            </a:r>
            <a:r>
              <a:rPr sz="1100" spc="-55" dirty="0">
                <a:cs typeface="Tahoma"/>
              </a:rPr>
              <a:t>a</a:t>
            </a:r>
            <a:r>
              <a:rPr sz="1100" spc="20" dirty="0">
                <a:cs typeface="Tahoma"/>
              </a:rPr>
              <a:t> </a:t>
            </a:r>
            <a:r>
              <a:rPr sz="1100" spc="-65" dirty="0">
                <a:cs typeface="Tahoma"/>
              </a:rPr>
              <a:t>keyserver</a:t>
            </a:r>
            <a:r>
              <a:rPr sz="1100" spc="25" dirty="0">
                <a:cs typeface="Tahoma"/>
              </a:rPr>
              <a:t> </a:t>
            </a:r>
            <a:r>
              <a:rPr sz="1100" spc="-35" dirty="0">
                <a:cs typeface="Tahoma"/>
              </a:rPr>
              <a:t>like</a:t>
            </a:r>
            <a:r>
              <a:rPr sz="1100" spc="20" dirty="0">
                <a:cs typeface="Tahoma"/>
              </a:rPr>
              <a:t> </a:t>
            </a:r>
            <a:r>
              <a:rPr sz="1100" spc="-55" dirty="0">
                <a:cs typeface="Tahoma"/>
              </a:rPr>
              <a:t>openpgp</a:t>
            </a:r>
            <a:r>
              <a:rPr sz="1100" spc="25" dirty="0">
                <a:cs typeface="Tahoma"/>
              </a:rPr>
              <a:t> </a:t>
            </a:r>
            <a:r>
              <a:rPr sz="1100" spc="-5" dirty="0">
                <a:cs typeface="Tahoma"/>
              </a:rPr>
              <a:t>SKS;</a:t>
            </a:r>
            <a:r>
              <a:rPr sz="1100" spc="20" dirty="0">
                <a:cs typeface="Tahoma"/>
              </a:rPr>
              <a:t> </a:t>
            </a:r>
            <a:r>
              <a:rPr sz="1100" spc="-55" dirty="0">
                <a:cs typeface="Tahoma"/>
              </a:rPr>
              <a:t>hand </a:t>
            </a:r>
            <a:r>
              <a:rPr sz="1100" spc="-50" dirty="0">
                <a:cs typeface="Tahoma"/>
              </a:rPr>
              <a:t> </a:t>
            </a:r>
            <a:r>
              <a:rPr sz="1100" spc="15" dirty="0">
                <a:cs typeface="Tahoma"/>
              </a:rPr>
              <a:t>it </a:t>
            </a:r>
            <a:r>
              <a:rPr sz="1100" spc="-15" dirty="0">
                <a:cs typeface="Tahoma"/>
              </a:rPr>
              <a:t>to</a:t>
            </a:r>
            <a:r>
              <a:rPr sz="1100" spc="20" dirty="0">
                <a:cs typeface="Tahoma"/>
              </a:rPr>
              <a:t> </a:t>
            </a:r>
            <a:r>
              <a:rPr sz="1100" i="1" spc="-10" dirty="0">
                <a:cs typeface="Arial"/>
              </a:rPr>
              <a:t>A</a:t>
            </a:r>
            <a:r>
              <a:rPr sz="1100" i="1" spc="55" dirty="0">
                <a:cs typeface="Arial"/>
              </a:rPr>
              <a:t> </a:t>
            </a:r>
            <a:r>
              <a:rPr sz="1100" spc="-25" dirty="0">
                <a:cs typeface="Tahoma"/>
              </a:rPr>
              <a:t>in</a:t>
            </a:r>
            <a:r>
              <a:rPr sz="1100" spc="15" dirty="0">
                <a:cs typeface="Tahoma"/>
              </a:rPr>
              <a:t> </a:t>
            </a:r>
            <a:r>
              <a:rPr sz="1100" spc="-60" dirty="0">
                <a:cs typeface="Tahoma"/>
              </a:rPr>
              <a:t>person;</a:t>
            </a:r>
            <a:r>
              <a:rPr sz="1100" spc="25" dirty="0">
                <a:cs typeface="Tahoma"/>
              </a:rPr>
              <a:t> </a:t>
            </a:r>
            <a:r>
              <a:rPr sz="1100" spc="-35" dirty="0">
                <a:cs typeface="Tahoma"/>
              </a:rPr>
              <a:t>...</a:t>
            </a:r>
            <a:r>
              <a:rPr sz="1100" spc="140" dirty="0">
                <a:cs typeface="Tahoma"/>
              </a:rPr>
              <a:t> </a:t>
            </a:r>
            <a:r>
              <a:rPr sz="1100" spc="-35" dirty="0">
                <a:cs typeface="Tahoma"/>
              </a:rPr>
              <a:t>(what</a:t>
            </a:r>
            <a:r>
              <a:rPr sz="1100" spc="15" dirty="0">
                <a:cs typeface="Tahoma"/>
              </a:rPr>
              <a:t> </a:t>
            </a:r>
            <a:r>
              <a:rPr sz="1100" spc="-55" dirty="0">
                <a:cs typeface="Tahoma"/>
              </a:rPr>
              <a:t>do</a:t>
            </a:r>
            <a:r>
              <a:rPr sz="1100" spc="15" dirty="0">
                <a:cs typeface="Tahoma"/>
              </a:rPr>
              <a:t> </a:t>
            </a:r>
            <a:r>
              <a:rPr sz="1100" spc="-65" dirty="0">
                <a:cs typeface="Tahoma"/>
              </a:rPr>
              <a:t>you</a:t>
            </a:r>
            <a:r>
              <a:rPr sz="1100" spc="25" dirty="0">
                <a:cs typeface="Tahoma"/>
              </a:rPr>
              <a:t> </a:t>
            </a:r>
            <a:r>
              <a:rPr sz="1100" spc="-20" dirty="0">
                <a:cs typeface="Tahoma"/>
              </a:rPr>
              <a:t>think</a:t>
            </a:r>
            <a:r>
              <a:rPr sz="1100" spc="15" dirty="0">
                <a:cs typeface="Tahoma"/>
              </a:rPr>
              <a:t> </a:t>
            </a:r>
            <a:r>
              <a:rPr sz="1100" spc="-35" dirty="0">
                <a:cs typeface="Tahoma"/>
              </a:rPr>
              <a:t>of</a:t>
            </a:r>
            <a:r>
              <a:rPr sz="1100" spc="15" dirty="0">
                <a:cs typeface="Tahoma"/>
              </a:rPr>
              <a:t> </a:t>
            </a:r>
            <a:r>
              <a:rPr sz="1100" spc="-60" dirty="0">
                <a:cs typeface="Tahoma"/>
              </a:rPr>
              <a:t>these</a:t>
            </a:r>
            <a:r>
              <a:rPr sz="1100" spc="20" dirty="0">
                <a:cs typeface="Tahoma"/>
              </a:rPr>
              <a:t> </a:t>
            </a:r>
            <a:r>
              <a:rPr sz="1100" spc="-40" dirty="0">
                <a:cs typeface="Tahoma"/>
              </a:rPr>
              <a:t>methods?)</a:t>
            </a:r>
            <a:endParaRPr sz="1100" dirty="0">
              <a:cs typeface="Tahoma"/>
            </a:endParaRPr>
          </a:p>
        </p:txBody>
      </p:sp>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5/38</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94929" y="58150"/>
            <a:ext cx="1018540" cy="244475"/>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336633"/>
                </a:solidFill>
                <a:latin typeface="Tahoma"/>
                <a:cs typeface="Tahoma"/>
              </a:rPr>
              <a:t>Let’s</a:t>
            </a:r>
            <a:r>
              <a:rPr sz="1400" spc="-40" dirty="0">
                <a:solidFill>
                  <a:srgbClr val="336633"/>
                </a:solidFill>
                <a:latin typeface="Tahoma"/>
                <a:cs typeface="Tahoma"/>
              </a:rPr>
              <a:t> </a:t>
            </a:r>
            <a:r>
              <a:rPr sz="1400" spc="-20" dirty="0">
                <a:solidFill>
                  <a:srgbClr val="336633"/>
                </a:solidFill>
                <a:latin typeface="Tahoma"/>
                <a:cs typeface="Tahoma"/>
              </a:rPr>
              <a:t>Encrypt</a:t>
            </a:r>
            <a:endParaRPr sz="1400">
              <a:latin typeface="Tahoma"/>
              <a:cs typeface="Tahoma"/>
            </a:endParaRPr>
          </a:p>
        </p:txBody>
      </p:sp>
      <p:sp>
        <p:nvSpPr>
          <p:cNvPr id="3" name="object 3"/>
          <p:cNvSpPr/>
          <p:nvPr/>
        </p:nvSpPr>
        <p:spPr>
          <a:xfrm>
            <a:off x="137655" y="349211"/>
            <a:ext cx="4333240" cy="0"/>
          </a:xfrm>
          <a:custGeom>
            <a:avLst/>
            <a:gdLst/>
            <a:ahLst/>
            <a:cxnLst/>
            <a:rect l="l" t="t" r="r" b="b"/>
            <a:pathLst>
              <a:path w="4333240">
                <a:moveTo>
                  <a:pt x="0" y="0"/>
                </a:moveTo>
                <a:lnTo>
                  <a:pt x="4332736" y="0"/>
                </a:lnTo>
              </a:path>
            </a:pathLst>
          </a:custGeom>
          <a:ln w="12652">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49872" y="715071"/>
            <a:ext cx="4308190" cy="2159891"/>
          </a:xfrm>
          <a:prstGeom prst="rect">
            <a:avLst/>
          </a:prstGeom>
        </p:spPr>
      </p:pic>
      <p:sp>
        <p:nvSpPr>
          <p:cNvPr id="6" name="object 6"/>
          <p:cNvSpPr txBox="1">
            <a:spLocks noGrp="1"/>
          </p:cNvSpPr>
          <p:nvPr>
            <p:ph type="sldNum" sz="quarter" idx="7"/>
          </p:nvPr>
        </p:nvSpPr>
        <p:spPr>
          <a:prstGeom prst="rect">
            <a:avLst/>
          </a:prstGeom>
        </p:spPr>
        <p:txBody>
          <a:bodyPr vert="horz" wrap="square" lIns="0" tIns="24130" rIns="0" bIns="0" rtlCol="0">
            <a:spAutoFit/>
          </a:bodyPr>
          <a:lstStyle/>
          <a:p>
            <a:pPr marL="38100">
              <a:lnSpc>
                <a:spcPct val="100000"/>
              </a:lnSpc>
              <a:spcBef>
                <a:spcPts val="190"/>
              </a:spcBef>
            </a:pPr>
            <a:r>
              <a:rPr spc="15" dirty="0"/>
              <a:t>6/38</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1276</TotalTime>
  <Words>4267</Words>
  <Application>Microsoft Macintosh PowerPoint</Application>
  <PresentationFormat>Custom</PresentationFormat>
  <Paragraphs>404</Paragraphs>
  <Slides>48</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SimSun</vt:lpstr>
      <vt:lpstr>Arial</vt:lpstr>
      <vt:lpstr>Arial</vt:lpstr>
      <vt:lpstr>Calibri</vt:lpstr>
      <vt:lpstr>Cambria</vt:lpstr>
      <vt:lpstr>Gloria Hallelujah</vt:lpstr>
      <vt:lpstr>Microsoft Sans Serif</vt:lpstr>
      <vt:lpstr>Sitka Text</vt:lpstr>
      <vt:lpstr>Tahoma</vt:lpstr>
      <vt:lpstr>Times New Roman</vt:lpstr>
      <vt:lpstr>Trebuchet MS</vt:lpstr>
      <vt:lpstr>Office Theme</vt:lpstr>
      <vt:lpstr>Week 10-Public Key Infrastructure – aka PKI  and  Session Key Exchange</vt:lpstr>
      <vt:lpstr>PowerPoint Presentation</vt:lpstr>
      <vt:lpstr>The public key setting</vt:lpstr>
      <vt:lpstr>PowerPoint Presentation</vt:lpstr>
      <vt:lpstr>How does A get B’s public key?</vt:lpstr>
      <vt:lpstr>PowerPoint Presentation</vt:lpstr>
      <vt:lpstr>Entity-in-the-middle attack</vt:lpstr>
      <vt:lpstr>PKI, CAs and certificates</vt:lpstr>
      <vt:lpstr>PowerPoint Presentation</vt:lpstr>
      <vt:lpstr>PowerPoint Presentation</vt:lpstr>
      <vt:lpstr>Certificate process</vt:lpstr>
      <vt:lpstr>OPENSSL</vt:lpstr>
      <vt:lpstr>RSA Key generation with openssl</vt:lpstr>
      <vt:lpstr>EC Key generation with openssl</vt:lpstr>
      <vt:lpstr>Checks</vt:lpstr>
      <vt:lpstr>In openssl: certificate requests</vt:lpstr>
      <vt:lpstr>In openssl: certificate requests</vt:lpstr>
      <vt:lpstr>Certificate Issuance</vt:lpstr>
      <vt:lpstr>Certificate usage</vt:lpstr>
      <vt:lpstr>Certificate hierarchies</vt:lpstr>
      <vt:lpstr>Why certificate hierarchies?</vt:lpstr>
      <vt:lpstr>PowerPoint Presentation</vt:lpstr>
      <vt:lpstr>PowerPoint Presentation</vt:lpstr>
      <vt:lpstr>Revocation</vt:lpstr>
      <vt:lpstr>Revocation Issues</vt:lpstr>
      <vt:lpstr>PowerPoint Presentation</vt:lpstr>
      <vt:lpstr>PowerPoint Presentation</vt:lpstr>
      <vt:lpstr>PowerPoint Presentation</vt:lpstr>
      <vt:lpstr>PowerPoint Presentation</vt:lpstr>
      <vt:lpstr>PowerPoint Presentation</vt:lpstr>
      <vt:lpstr>Session key exchange</vt:lpstr>
      <vt:lpstr>Session key exchange</vt:lpstr>
      <vt:lpstr>Recall Diffie-Hellman Key Exchange</vt:lpstr>
      <vt:lpstr>DH Key Exchange is secure under Passive Attack</vt:lpstr>
      <vt:lpstr>DH Key Exchange is secure under Passive Attack</vt:lpstr>
      <vt:lpstr>DH Key Exchange is insecure under Active Attack</vt:lpstr>
      <vt:lpstr>Remember: Man-in-the-Middle(MIM)</vt:lpstr>
      <vt:lpstr>Session key exchange requirements</vt:lpstr>
      <vt:lpstr>Session key exchange secrecy</vt:lpstr>
      <vt:lpstr>Session key exchange landscape</vt:lpstr>
      <vt:lpstr>PowerPoint Presentation</vt:lpstr>
      <vt:lpstr>Protocol KE1</vt:lpstr>
      <vt:lpstr>Identity mis-binding attack on KE1</vt:lpstr>
      <vt:lpstr>Protocol KE2</vt:lpstr>
      <vt:lpstr>KE2 is not forward secure</vt:lpstr>
      <vt:lpstr>Forward secrecy</vt:lpstr>
      <vt:lpstr>Protocol KE3</vt:lpstr>
      <vt:lpstr>Protocol KE3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CSE107: Intro to Modern Cryptography - https://cseweb.ucsd.edu/classes/sp22/cse107-a/</dc:title>
  <dc:subject>CSE 107 SP22: Intro to Modern Cryptography</dc:subject>
  <dc:creator>Emmanuel Thomé</dc:creator>
  <cp:keywords>Cryptography</cp:keywords>
  <cp:lastModifiedBy>cavidan yakupoglu</cp:lastModifiedBy>
  <cp:revision>46</cp:revision>
  <dcterms:created xsi:type="dcterms:W3CDTF">2023-12-13T08:47:13Z</dcterms:created>
  <dcterms:modified xsi:type="dcterms:W3CDTF">2023-12-14T06:12:55Z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2022-06-03T00:00:00Z</vt:filetime>
  </property>
  <property fmtid="{D5CDD505-2E9C-101B-9397-08002B2CF9AE}" pid="3" name="Creator">
    <vt:lpwstr>LaTeX with Beamer class</vt:lpwstr>
  </property>
  <property fmtid="{D5CDD505-2E9C-101B-9397-08002B2CF9AE}" pid="4" name="LastSaved">
    <vt:filetime>2023-12-13T00:00:00Z</vt:filetime>
  </property>
</Properties>
</file>