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notesSlides/notesSlide1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6" r:id="rId2"/>
  </p:sldMasterIdLst>
  <p:notesMasterIdLst>
    <p:notesMasterId r:id="rId59"/>
  </p:notesMasterIdLst>
  <p:sldIdLst>
    <p:sldId id="275" r:id="rId3"/>
    <p:sldId id="3409" r:id="rId4"/>
    <p:sldId id="351" r:id="rId5"/>
    <p:sldId id="286" r:id="rId6"/>
    <p:sldId id="314" r:id="rId7"/>
    <p:sldId id="290" r:id="rId8"/>
    <p:sldId id="322" r:id="rId9"/>
    <p:sldId id="318" r:id="rId10"/>
    <p:sldId id="291" r:id="rId11"/>
    <p:sldId id="278" r:id="rId12"/>
    <p:sldId id="280" r:id="rId13"/>
    <p:sldId id="281" r:id="rId14"/>
    <p:sldId id="299" r:id="rId15"/>
    <p:sldId id="292" r:id="rId16"/>
    <p:sldId id="303" r:id="rId17"/>
    <p:sldId id="304" r:id="rId18"/>
    <p:sldId id="296" r:id="rId19"/>
    <p:sldId id="300" r:id="rId20"/>
    <p:sldId id="301" r:id="rId21"/>
    <p:sldId id="323" r:id="rId22"/>
    <p:sldId id="282" r:id="rId23"/>
    <p:sldId id="3406" r:id="rId24"/>
    <p:sldId id="3407" r:id="rId25"/>
    <p:sldId id="3408" r:id="rId26"/>
    <p:sldId id="262" r:id="rId27"/>
    <p:sldId id="274" r:id="rId28"/>
    <p:sldId id="3410" r:id="rId29"/>
    <p:sldId id="350" r:id="rId30"/>
    <p:sldId id="258" r:id="rId31"/>
    <p:sldId id="349" r:id="rId32"/>
    <p:sldId id="352" r:id="rId33"/>
    <p:sldId id="353" r:id="rId34"/>
    <p:sldId id="307" r:id="rId35"/>
    <p:sldId id="311" r:id="rId36"/>
    <p:sldId id="309" r:id="rId37"/>
    <p:sldId id="317" r:id="rId38"/>
    <p:sldId id="312" r:id="rId39"/>
    <p:sldId id="426" r:id="rId40"/>
    <p:sldId id="427" r:id="rId41"/>
    <p:sldId id="428" r:id="rId42"/>
    <p:sldId id="429" r:id="rId43"/>
    <p:sldId id="430" r:id="rId44"/>
    <p:sldId id="313" r:id="rId45"/>
    <p:sldId id="321" r:id="rId46"/>
    <p:sldId id="334" r:id="rId47"/>
    <p:sldId id="324" r:id="rId48"/>
    <p:sldId id="329" r:id="rId49"/>
    <p:sldId id="326" r:id="rId50"/>
    <p:sldId id="328" r:id="rId51"/>
    <p:sldId id="330" r:id="rId52"/>
    <p:sldId id="332" r:id="rId53"/>
    <p:sldId id="337" r:id="rId54"/>
    <p:sldId id="3387" r:id="rId55"/>
    <p:sldId id="3388" r:id="rId56"/>
    <p:sldId id="3389" r:id="rId57"/>
    <p:sldId id="340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åkon Jacobsen" initials="HJ" lastIdx="1" clrIdx="0">
    <p:extLst>
      <p:ext uri="{19B8F6BF-5375-455C-9EA6-DF929625EA0E}">
        <p15:presenceInfo xmlns:p15="http://schemas.microsoft.com/office/powerpoint/2012/main" userId="Håkon Jacobs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B4AA"/>
    <a:srgbClr val="FF7C80"/>
    <a:srgbClr val="FFFFFF"/>
    <a:srgbClr val="3D82F4"/>
    <a:srgbClr val="FEE9E6"/>
    <a:srgbClr val="ECE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75" autoAdjust="0"/>
    <p:restoredTop sz="88547" autoAdjust="0"/>
  </p:normalViewPr>
  <p:slideViewPr>
    <p:cSldViewPr snapToGrid="0" showGuides="1">
      <p:cViewPr varScale="1">
        <p:scale>
          <a:sx n="72" d="100"/>
          <a:sy n="72" d="100"/>
        </p:scale>
        <p:origin x="64" y="124"/>
      </p:cViewPr>
      <p:guideLst>
        <p:guide orient="horz" pos="2160"/>
        <p:guide pos="381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1T05:52:38.436"/>
    </inkml:context>
    <inkml:brush xml:id="br0">
      <inkml:brushProperty name="width" value="0.05" units="cm"/>
      <inkml:brushProperty name="height" value="0.05" units="cm"/>
      <inkml:brushProperty name="color" value="#E71224"/>
    </inkml:brush>
  </inkml:definitions>
  <inkml:trace contextRef="#ctx0" brushRef="#br0">1845 8 24575,'-27'0'0,"1"0"0,0 0 0,-16 0 0,4 0 0,-21 0 0,-3 0 0,-10-8 0,-10 14-689,-9 4 689,-4 16 0,42-1 0,0 2-787,0-5 0,1 2 787,3 6 0,1 1 0,1-3 0,0 3-349,3 3 1,1 2 348,-1-1 0,1 2 0,2 6 0,1 1 0,-6-3 0,5-1 0,-7 28 0,12-31 0,1 0 0,-1 18-229,-13 18 229,2-7 0,13 5 0,8-25 0,-1 0 0,-9 31 0,16-31 0,1 0 0,-4 24 602,8-17-602,0 6 1545,7-14-1545,1 14 775,7-15-775,0 7 267,0-8-267,0-1 0,0 1 0,0 8 0,0-7 0,7 15 0,2-6 0,12 0 0,-5 6 0,11-14 0,1 17 0,2-17 0,-3 10 0,0-13 0,1-5 0,1-4 0,5-5 0,-7 5 0,11 7 0,-8-4 0,8 2 0,-12-12 0,0-5 0,1 4 0,-1-5 0,0 1 0,1 3 0,6-9 0,11 12 0,0-11 0,15 13 0,-6-13 0,8 6 0,0-7 0,9 1 0,-7-1 0,16 1 0,-15-7 0,-12-5 0,2-1 0,35-3-259,-33 0 0,-1 0 259,27 0 0,-2 0 0,-8 0 0,9 0 0,11 0 0,-8-7 0,-2-2 0,-3-7 0,3-8 0,-15 7 0,20-15 0,-13-1 0,-14 1 0,18-16 0,-30 9 0,-2 1 0,3-3 0,16-22 0,-26 24 0,-1 0 0,8-23 0,-6 6 0,2-16 0,-3 7 0,-8-5 0,-7 8 0,-2 1 0,-7-9-60,1 7 60,-8-17 0,-1-2 0,-7-2 0,0 1 0,0 26 0,0-1 0,0-24 0,0 27 0,0 2 0,0-10 0,0 4 0,-6 15 0,-2-7 0,-6 8 0,-1 0 0,-5 0 516,-2 8-516,-6-6 62,-7 4-62,5 1 0,-12 0 0,5 1 0,-6 5 0,-1-6 0,-10 2 0,8 4 0,-9 2 0,20 8 0,-6 0 0,6 4 0,-1-4 0,-5 6 0,13-5 0,-6 3 0,8-3 0,-8 6 0,-6-7 0,4-1 0,-3 1 0,13 1 0,0-1 0,-8 5 0,6-4 0,-6 5 0,8 1 0,-1 0 0,1 5 0,6-3 0,-5 4 0,5 0 0,-7 1 0,7 0 0,-5 5 0,5-4 0,0 5 0,-5 0 0,0-6 0,3 5 0,-2-5 0,6 6 0,4 0 0,-5 0 0,7 0 0,0 0 0,0 0 0,-1 0 0,1 0 0,0 0 0,0 0 0,-1 0 0,1 0 0,0 0 0,0 0 0,5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1T06:01:02.023"/>
    </inkml:context>
    <inkml:brush xml:id="br0">
      <inkml:brushProperty name="width" value="0.05" units="cm"/>
      <inkml:brushProperty name="height" value="0.05" units="cm"/>
      <inkml:brushProperty name="color" value="#E71224"/>
    </inkml:brush>
  </inkml:definitions>
  <inkml:trace contextRef="#ctx0" brushRef="#br0">1845 8 24575,'-27'0'0,"1"0"0,0 0 0,-16 0 0,4 0 0,-21 0 0,-3 0 0,-10-8 0,-10 14-689,-9 4 689,-4 16 0,42-1 0,0 2-787,0-5 0,1 2 787,3 6 0,1 1 0,1-3 0,0 3-349,3 3 1,1 2 348,-1-1 0,1 2 0,2 6 0,1 1 0,-6-3 0,5-1 0,-7 28 0,12-31 0,1 0 0,-1 18-229,-13 18 229,2-7 0,13 5 0,8-25 0,-1 0 0,-9 31 0,16-31 0,1 0 0,-4 24 602,8-17-602,0 6 1545,7-14-1545,1 14 775,7-15-775,0 7 267,0-8-267,0-1 0,0 1 0,0 8 0,0-7 0,7 15 0,2-6 0,12 0 0,-5 6 0,11-14 0,1 17 0,2-17 0,-3 10 0,0-13 0,1-5 0,1-4 0,5-5 0,-7 5 0,11 7 0,-8-4 0,8 2 0,-12-12 0,0-5 0,1 4 0,-1-5 0,0 1 0,1 3 0,6-9 0,11 12 0,0-11 0,15 13 0,-6-13 0,8 6 0,0-7 0,9 1 0,-7-1 0,16 1 0,-15-7 0,-12-5 0,2-1 0,35-3-259,-33 0 0,-1 0 259,27 0 0,-2 0 0,-8 0 0,9 0 0,11 0 0,-8-7 0,-2-2 0,-3-7 0,3-8 0,-15 7 0,20-15 0,-13-1 0,-14 1 0,18-16 0,-30 9 0,-2 1 0,3-3 0,16-22 0,-26 24 0,-1 0 0,8-23 0,-6 6 0,2-16 0,-3 7 0,-8-5 0,-7 8 0,-2 1 0,-7-9-60,1 7 60,-8-17 0,-1-2 0,-7-2 0,0 1 0,0 26 0,0-1 0,0-24 0,0 27 0,0 2 0,0-10 0,0 4 0,-6 15 0,-2-7 0,-6 8 0,-1 0 0,-5 0 516,-2 8-516,-6-6 62,-7 4-62,5 1 0,-12 0 0,5 1 0,-6 5 0,-1-6 0,-10 2 0,8 4 0,-9 2 0,20 8 0,-6 0 0,6 4 0,-1-4 0,-5 6 0,13-5 0,-6 3 0,8-3 0,-8 6 0,-6-7 0,4-1 0,-3 1 0,13 1 0,0-1 0,-8 5 0,6-4 0,-6 5 0,8 1 0,-1 0 0,1 5 0,6-3 0,-5 4 0,5 0 0,-7 1 0,7 0 0,-5 5 0,5-4 0,0 5 0,-5 0 0,0-6 0,3 5 0,-2-5 0,6 6 0,4 0 0,-5 0 0,7 0 0,0 0 0,0 0 0,-1 0 0,1 0 0,0 0 0,0 0 0,-1 0 0,1 0 0,0 0 0,0 0 0,5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1T06:42:05.707"/>
    </inkml:context>
    <inkml:brush xml:id="br0">
      <inkml:brushProperty name="width" value="0.05" units="cm"/>
      <inkml:brushProperty name="height" value="0.05" units="cm"/>
      <inkml:brushProperty name="color" value="#E71224"/>
    </inkml:brush>
  </inkml:definitions>
  <inkml:trace contextRef="#ctx0" brushRef="#br0">1155 1 24575,'-19'0'0,"-9"0"0,-2 0 0,-21 0 0,18 0 0,-16 0 0,19 0 0,-10 0 0,10 0 0,-8 0 0,-3 0 0,8 8 0,-16 3 0,6 30 0,8 4 0,-18 21 0,8 1 0,1-13 0,0-2 0,4-1 0,18-8 0,-8 7 0,10-10 0,-1 0 0,10-10 0,2-2 0,9-1 0,-8-6 0,6 16 0,-6-16 0,8 34 0,0-20 0,0 22 0,0-17 0,0-1 0,0 1 0,0 0 0,0-10 0,0-2 0,0-1 0,0-6 0,0 7 0,0 0 0,0-8 0,0 18 0,9-8 0,-7 10 0,16-1 0,-7 19 0,0-24 0,-3 12 0,1-19 0,-7-6 0,7 7 0,0 0 0,-7-8 0,16 18 0,-16-8 0,7 21 0,-9-9 0,0 9 0,0-1 0,0-7 0,0 7 0,0 1 0,0-8 0,-9 25 0,-11-24 0,-11 13 0,1-27 0,-8 8 0,8-17 0,-1 7 0,3-9 0,10-9 0,-1-2 0,1-8 0,-1 0 0,1 0 0,-1 0 0,1 0 0,-1 0 0,17 0 0,12 0 0,20 0 0,8 0 0,-8 0 0,8 0 0,-18 9 0,18-7 0,-18 6 0,18 0 0,-18-5 0,8 14 0,-10-15 0,1 14 0,-1-14 0,0 14 0,1-6 0,-9 9 0,-2-1 0,-8 0 0,0 1 0,0-1 0,0 10 0,0 2 0,0 10 0,0-1 0,0 1 0,0 0 0,0 10 0,0-7 0,0 18 0,0-7 0,0 10 0,0 1 0,0-1 0,0 0 0,0-10 0,0 7 0,0-7 0,0 10 0,0 1 0,0-1 0,0 13 0,0 2 0,0-13 0,0 2 0,0-17 0,0 0-365,0 16 1,0-1 364,0 26 0,0-12-36,0-3 36,0-13 0,0 1 0,0-1 0,0 0 0,0 1 727,0-1-727,0-10 0,0 7 38,0-18-38,0 18 0,0-18 0,0 18 0,0-18 0,0 18 0,0 10 0,0-13 0,0 22 0,9-38 0,-7 9 0,16-12 0,-16 1 0,15 0 0,-6-1 0,0 1 0,7 0 0,-8-10 0,10 7 0,-1-7 0,1 10 0,-1-10 0,27 16 0,-20-13 0,29 6 0,-24-1 0,9-7 0,0 0 0,-1-3 0,1-8 0,0 0 0,-10-1 0,7 1 0,4 0 0,2 0 0,18 1 0,-7-10 0,10-1 0,29-1 0,-32-6 0,18 6 0,-39-9 0,-1 0 0,1 0 0,-10 0 0,7 0 0,-16 0 0,7 0 0,0 0 0,-8 0 0,8 0 0,0 0 0,20 0 0,-13-18 0,20-4 0,-24-18 0,-1 10 0,-2 2 0,-10 18 0,-7 1 0,-3 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1T06:42:11.838"/>
    </inkml:context>
    <inkml:brush xml:id="br0">
      <inkml:brushProperty name="width" value="0.05" units="cm"/>
      <inkml:brushProperty name="height" value="0.05" units="cm"/>
      <inkml:brushProperty name="color" value="#E71224"/>
    </inkml:brush>
  </inkml:definitions>
  <inkml:trace contextRef="#ctx0" brushRef="#br0">1 124 24575,'0'28'0,"0"2"0,0 10 0,0 0 0,0 11 0,0-19 0,0 7 0,0-11 0,0 2 0,0 0 0,0-2 0,0-9 0,0-1 0,0 0 0,0 0 0,0 1 0,0-17 0,0-14 0,0-29 0,0-2 0,0-19 0,0 19 0,0-7 0,0 10 0,0 9 0,0 3 0,0 10 0,0-1 0,0 1 0,0-1 0,0 1 0,9-10 0,1 15 0,9-13 0,-1 24 0,1-15 0,-1 15 0,0-14 0,1 14 0,-1-6 0,0 8 0,-8-9 0,7 7 0,-7-6 0,8 8 0,0 0 0,-7-8 0,5 6 0,-6-6 0,8 8 0,1 0 0,-1 0 0,0 0 0,-8 8 0,7 2 0,-7 8 0,0 10 0,6-7 0,-14 16 0,15-7 0,-15 0 0,7-2 0,0 0 0,-7-7 0,7 6 0,-9-8 0,0 9 0,0-8 0,0 8 0,0 0 0,0 2 0,0 0 0,0 8 0,0-18 0,0 17 0,0-16 0,0 15 0,0-16 0,0 7 0,0-9 0,0-8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1T06:42:14.474"/>
    </inkml:context>
    <inkml:brush xml:id="br0">
      <inkml:brushProperty name="width" value="0.05" units="cm"/>
      <inkml:brushProperty name="height" value="0.05" units="cm"/>
      <inkml:brushProperty name="color" value="#E71224"/>
    </inkml:brush>
  </inkml:definitions>
  <inkml:trace contextRef="#ctx0" brushRef="#br0">186 134 24575,'39'0'0,"-6"0"0,17 0 0,-10 0 0,0 0 0,-10 0 0,7 0 0,-16 0 0,7 0 0,-26 0 0,-14 0 0,-18 0 0,-21 0 0,8 0 0,-19 0 0,9 0 0,-1 0 0,3 0 0,21 0 0,2 0 0,9 0 0,1 8 0,36-5 0,-1 5 0,57-8 0,-18 0 0,21 0 0,0 0 0,-21 0 0,18 0 0,-32 0 0,9 0 0,-21 0 0,-2 0 0,-10 0 0,1 0 0,-1 0 0,-26 0 0,-17 0 0,-28 0 0,-24 0 0,-3 0 0,0 0 0,-10 0 0,23 0 0,1 0 0,15 0 0,11 0 0,10 0 0,18 0 0,47 0 0,12-10 0,29-11 0,1-4 0,3-7 0,0 9 0,-3 11 0,-24-7 0,-2 17 0,-21-7 0,-2 9 0,-10 0 0,0 0 0,-36 10 0,-10 11 0,-49 14 0,9 8-264,24-20 0,-1 0 264,-23 20 0,24-20 0,-1-1 0,-23 22 0,2-10 0,15-4 0,21-11 0,2 0 0,9-9 0,17-2 528,25-8-528,33-10 0,11-2 0,23-11-453,-11-10 453,1 8 0,-3-8 0,-24 21 0,-2-6 0,-21 16 0,-2-7 0,-10 9 453,-36 0-453,1 8 0,-45 14 0,8 10 0,-1 21 0,4-18 0,10 13 0,11-27 0,1 7 0,19-9 0,20-9 0,12-2 0,17-8 0,1 0 0,-10 0 0,-2 0 0,-10 0 0,1 0 0,-9 8 0,-2 2 0,-16 8 0,6 1 0,2-9 0,2 6 0,6 4 0,-8 33 0,0 4 0,-10 20 0,-1-24 0,-20 9 0,17-29 0,-13 5 0,25-19 0,-6-1 0,16-8 0,11-2 0,11-17 0,10 7 0,-10-15 0,-2 15 0,-10-6 0,1 8 0,-9 28 0,-2 8 0,2 41 0,-7-10 0,17 22 0,-8-32 0,9 17 0,-1-32 0,0-1 0,-1-13 0,0-10 0,0 10 0,-1-7 0,11 16 0,1-7 0,11 21 0,14 18-990,-26-30 1,2 5 989,20 26 0,4 6 0,3 4 0,-1-3 0,-15-18 0,-3-4 0,-6-9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0113F-90F5-4A43-9A5C-028416E777E5}" type="datetimeFigureOut">
              <a:rPr lang="en-US" smtClean="0"/>
              <a:t>11/28/2023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0BB4F-27F5-4A35-A00F-14A545D56046}" type="slidenum">
              <a:rPr lang="en-US" smtClean="0"/>
              <a:t>‹#›</a:t>
            </a:fld>
            <a:endParaRPr lang="en-US" dirty="0"/>
          </a:p>
        </p:txBody>
      </p:sp>
    </p:spTree>
    <p:extLst>
      <p:ext uri="{BB962C8B-B14F-4D97-AF65-F5344CB8AC3E}">
        <p14:creationId xmlns:p14="http://schemas.microsoft.com/office/powerpoint/2010/main" val="366082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6</a:t>
            </a:fld>
            <a:endParaRPr lang="en-US"/>
          </a:p>
        </p:txBody>
      </p:sp>
    </p:spTree>
    <p:extLst>
      <p:ext uri="{BB962C8B-B14F-4D97-AF65-F5344CB8AC3E}">
        <p14:creationId xmlns:p14="http://schemas.microsoft.com/office/powerpoint/2010/main" val="3545294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19</a:t>
            </a:fld>
            <a:endParaRPr lang="en-US"/>
          </a:p>
        </p:txBody>
      </p:sp>
    </p:spTree>
    <p:extLst>
      <p:ext uri="{BB962C8B-B14F-4D97-AF65-F5344CB8AC3E}">
        <p14:creationId xmlns:p14="http://schemas.microsoft.com/office/powerpoint/2010/main" val="2961514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https://planetcalc.com/8047/</a:t>
            </a:r>
          </a:p>
        </p:txBody>
      </p:sp>
      <p:sp>
        <p:nvSpPr>
          <p:cNvPr id="4" name="Slide Number Placeholder 3"/>
          <p:cNvSpPr>
            <a:spLocks noGrp="1"/>
          </p:cNvSpPr>
          <p:nvPr>
            <p:ph type="sldNum" sz="quarter" idx="10"/>
          </p:nvPr>
        </p:nvSpPr>
        <p:spPr/>
        <p:txBody>
          <a:bodyPr/>
          <a:lstStyle/>
          <a:p>
            <a:fld id="{C910BB4F-27F5-4A35-A00F-14A545D56046}" type="slidenum">
              <a:rPr lang="en-US" smtClean="0"/>
              <a:t>20</a:t>
            </a:fld>
            <a:endParaRPr lang="en-US"/>
          </a:p>
        </p:txBody>
      </p:sp>
    </p:spTree>
    <p:extLst>
      <p:ext uri="{BB962C8B-B14F-4D97-AF65-F5344CB8AC3E}">
        <p14:creationId xmlns:p14="http://schemas.microsoft.com/office/powerpoint/2010/main" val="2942241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25</a:t>
            </a:fld>
            <a:endParaRPr lang="en-US" dirty="0"/>
          </a:p>
        </p:txBody>
      </p:sp>
    </p:spTree>
    <p:extLst>
      <p:ext uri="{BB962C8B-B14F-4D97-AF65-F5344CB8AC3E}">
        <p14:creationId xmlns:p14="http://schemas.microsoft.com/office/powerpoint/2010/main" val="3601484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C910BB4F-27F5-4A35-A00F-14A545D56046}" type="slidenum">
              <a:rPr lang="en-US" smtClean="0"/>
              <a:t>31</a:t>
            </a:fld>
            <a:endParaRPr lang="en-US" dirty="0"/>
          </a:p>
        </p:txBody>
      </p:sp>
    </p:spTree>
    <p:extLst>
      <p:ext uri="{BB962C8B-B14F-4D97-AF65-F5344CB8AC3E}">
        <p14:creationId xmlns:p14="http://schemas.microsoft.com/office/powerpoint/2010/main" val="2558020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Why is this significant?</a:t>
            </a:r>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34</a:t>
            </a:fld>
            <a:endParaRPr lang="en-US" dirty="0"/>
          </a:p>
        </p:txBody>
      </p:sp>
    </p:spTree>
    <p:extLst>
      <p:ext uri="{BB962C8B-B14F-4D97-AF65-F5344CB8AC3E}">
        <p14:creationId xmlns:p14="http://schemas.microsoft.com/office/powerpoint/2010/main" val="343403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37</a:t>
            </a:fld>
            <a:endParaRPr lang="en-US" dirty="0"/>
          </a:p>
        </p:txBody>
      </p:sp>
    </p:spTree>
    <p:extLst>
      <p:ext uri="{BB962C8B-B14F-4D97-AF65-F5344CB8AC3E}">
        <p14:creationId xmlns:p14="http://schemas.microsoft.com/office/powerpoint/2010/main" val="101367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46</a:t>
            </a:fld>
            <a:endParaRPr lang="en-US" dirty="0"/>
          </a:p>
        </p:txBody>
      </p:sp>
    </p:spTree>
    <p:extLst>
      <p:ext uri="{BB962C8B-B14F-4D97-AF65-F5344CB8AC3E}">
        <p14:creationId xmlns:p14="http://schemas.microsoft.com/office/powerpoint/2010/main" val="1638539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49</a:t>
            </a:fld>
            <a:endParaRPr lang="en-US" dirty="0"/>
          </a:p>
        </p:txBody>
      </p:sp>
    </p:spTree>
    <p:extLst>
      <p:ext uri="{BB962C8B-B14F-4D97-AF65-F5344CB8AC3E}">
        <p14:creationId xmlns:p14="http://schemas.microsoft.com/office/powerpoint/2010/main" val="2631091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55</a:t>
            </a:fld>
            <a:endParaRPr lang="en-US"/>
          </a:p>
        </p:txBody>
      </p:sp>
    </p:spTree>
    <p:extLst>
      <p:ext uri="{BB962C8B-B14F-4D97-AF65-F5344CB8AC3E}">
        <p14:creationId xmlns:p14="http://schemas.microsoft.com/office/powerpoint/2010/main" val="3200582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7</a:t>
            </a:fld>
            <a:endParaRPr lang="en-US"/>
          </a:p>
        </p:txBody>
      </p:sp>
    </p:spTree>
    <p:extLst>
      <p:ext uri="{BB962C8B-B14F-4D97-AF65-F5344CB8AC3E}">
        <p14:creationId xmlns:p14="http://schemas.microsoft.com/office/powerpoint/2010/main" val="3007883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8</a:t>
            </a:fld>
            <a:endParaRPr lang="en-US"/>
          </a:p>
        </p:txBody>
      </p:sp>
    </p:spTree>
    <p:extLst>
      <p:ext uri="{BB962C8B-B14F-4D97-AF65-F5344CB8AC3E}">
        <p14:creationId xmlns:p14="http://schemas.microsoft.com/office/powerpoint/2010/main" val="1747303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13</a:t>
            </a:fld>
            <a:endParaRPr lang="en-US"/>
          </a:p>
        </p:txBody>
      </p:sp>
    </p:spTree>
    <p:extLst>
      <p:ext uri="{BB962C8B-B14F-4D97-AF65-F5344CB8AC3E}">
        <p14:creationId xmlns:p14="http://schemas.microsoft.com/office/powerpoint/2010/main" val="3850303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14</a:t>
            </a:fld>
            <a:endParaRPr lang="en-US"/>
          </a:p>
        </p:txBody>
      </p:sp>
    </p:spTree>
    <p:extLst>
      <p:ext uri="{BB962C8B-B14F-4D97-AF65-F5344CB8AC3E}">
        <p14:creationId xmlns:p14="http://schemas.microsoft.com/office/powerpoint/2010/main" val="270722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15</a:t>
            </a:fld>
            <a:endParaRPr lang="en-US"/>
          </a:p>
        </p:txBody>
      </p:sp>
    </p:spTree>
    <p:extLst>
      <p:ext uri="{BB962C8B-B14F-4D97-AF65-F5344CB8AC3E}">
        <p14:creationId xmlns:p14="http://schemas.microsoft.com/office/powerpoint/2010/main" val="3152899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16</a:t>
            </a:fld>
            <a:endParaRPr lang="en-US"/>
          </a:p>
        </p:txBody>
      </p:sp>
    </p:spTree>
    <p:extLst>
      <p:ext uri="{BB962C8B-B14F-4D97-AF65-F5344CB8AC3E}">
        <p14:creationId xmlns:p14="http://schemas.microsoft.com/office/powerpoint/2010/main" val="3043108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17</a:t>
            </a:fld>
            <a:endParaRPr lang="en-US"/>
          </a:p>
        </p:txBody>
      </p:sp>
    </p:spTree>
    <p:extLst>
      <p:ext uri="{BB962C8B-B14F-4D97-AF65-F5344CB8AC3E}">
        <p14:creationId xmlns:p14="http://schemas.microsoft.com/office/powerpoint/2010/main" val="903356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0BB4F-27F5-4A35-A00F-14A545D56046}" type="slidenum">
              <a:rPr lang="en-US" smtClean="0"/>
              <a:t>18</a:t>
            </a:fld>
            <a:endParaRPr lang="en-US"/>
          </a:p>
        </p:txBody>
      </p:sp>
    </p:spTree>
    <p:extLst>
      <p:ext uri="{BB962C8B-B14F-4D97-AF65-F5344CB8AC3E}">
        <p14:creationId xmlns:p14="http://schemas.microsoft.com/office/powerpoint/2010/main" val="396088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13" name="Rectangle 6"/>
          <p:cNvSpPr>
            <a:spLocks noGrp="1" noChangeArrowheads="1"/>
          </p:cNvSpPr>
          <p:nvPr>
            <p:ph type="sldNum" sz="quarter" idx="4"/>
          </p:nvPr>
        </p:nvSpPr>
        <p:spPr>
          <a:xfrm>
            <a:off x="9385729" y="6386992"/>
            <a:ext cx="2540000" cy="324680"/>
          </a:xfrm>
          <a:prstGeom prst="rect">
            <a:avLst/>
          </a:prstGeom>
          <a:ln/>
        </p:spPr>
        <p:txBody>
          <a:bodyPr/>
          <a:lstStyle>
            <a:lvl1pPr algn="r">
              <a:defRPr>
                <a:solidFill>
                  <a:schemeClr val="accent3">
                    <a:lumMod val="50000"/>
                  </a:schemeClr>
                </a:solidFill>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369507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6" name="Footer Placeholder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7" name="Slide Number Placeholder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t>‹#›</a:t>
            </a:fld>
            <a:endParaRPr lang="en-US" dirty="0"/>
          </a:p>
        </p:txBody>
      </p:sp>
    </p:spTree>
    <p:extLst>
      <p:ext uri="{BB962C8B-B14F-4D97-AF65-F5344CB8AC3E}">
        <p14:creationId xmlns:p14="http://schemas.microsoft.com/office/powerpoint/2010/main" val="151708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6" name="Rectangle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t>‹#›</a:t>
            </a:fld>
            <a:endParaRPr lang="en-US" dirty="0"/>
          </a:p>
        </p:txBody>
      </p:sp>
    </p:spTree>
    <p:extLst>
      <p:ext uri="{BB962C8B-B14F-4D97-AF65-F5344CB8AC3E}">
        <p14:creationId xmlns:p14="http://schemas.microsoft.com/office/powerpoint/2010/main" val="553411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6" name="Rectangle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t>‹#›</a:t>
            </a:fld>
            <a:endParaRPr lang="en-US" dirty="0"/>
          </a:p>
        </p:txBody>
      </p:sp>
    </p:spTree>
    <p:extLst>
      <p:ext uri="{BB962C8B-B14F-4D97-AF65-F5344CB8AC3E}">
        <p14:creationId xmlns:p14="http://schemas.microsoft.com/office/powerpoint/2010/main" val="4255740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457200"/>
          </a:xfrm>
        </p:spPr>
        <p:txBody>
          <a:bodyPr/>
          <a:lstStyle/>
          <a:p>
            <a:r>
              <a:rPr lang="en-US"/>
              <a:t>Click to edit Master title style</a:t>
            </a:r>
          </a:p>
        </p:txBody>
      </p:sp>
      <p:sp>
        <p:nvSpPr>
          <p:cNvPr id="3" name="Text Placeholder 2"/>
          <p:cNvSpPr>
            <a:spLocks noGrp="1"/>
          </p:cNvSpPr>
          <p:nvPr>
            <p:ph type="body" sz="half" idx="1"/>
          </p:nvPr>
        </p:nvSpPr>
        <p:spPr>
          <a:xfrm>
            <a:off x="914400" y="1371600"/>
            <a:ext cx="508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71600"/>
            <a:ext cx="508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10000"/>
            <a:ext cx="508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7"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8" name="Rectangle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t>‹#›</a:t>
            </a:fld>
            <a:endParaRPr lang="en-US" dirty="0"/>
          </a:p>
        </p:txBody>
      </p:sp>
    </p:spTree>
    <p:extLst>
      <p:ext uri="{BB962C8B-B14F-4D97-AF65-F5344CB8AC3E}">
        <p14:creationId xmlns:p14="http://schemas.microsoft.com/office/powerpoint/2010/main" val="1567221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457200"/>
          </a:xfrm>
        </p:spPr>
        <p:txBody>
          <a:bodyPr/>
          <a:lstStyle/>
          <a:p>
            <a:r>
              <a:rPr lang="en-US"/>
              <a:t>Click to edit Master title style</a:t>
            </a:r>
          </a:p>
        </p:txBody>
      </p:sp>
      <p:sp>
        <p:nvSpPr>
          <p:cNvPr id="3" name="Table Placeholder 2"/>
          <p:cNvSpPr>
            <a:spLocks noGrp="1"/>
          </p:cNvSpPr>
          <p:nvPr>
            <p:ph type="tbl" idx="1"/>
          </p:nvPr>
        </p:nvSpPr>
        <p:spPr>
          <a:xfrm>
            <a:off x="914400" y="1371600"/>
            <a:ext cx="10363200" cy="4724400"/>
          </a:xfrm>
        </p:spPr>
        <p:txBody>
          <a:bodyPr/>
          <a:lstStyle/>
          <a:p>
            <a:pPr lvl="0"/>
            <a:r>
              <a:rPr lang="en-US" noProof="0" dirty="0"/>
              <a:t>Click icon to add table</a:t>
            </a:r>
          </a:p>
        </p:txBody>
      </p:sp>
      <p:sp>
        <p:nvSpPr>
          <p:cNvPr id="4" name="Rectangle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6" name="Rectangle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t>‹#›</a:t>
            </a:fld>
            <a:endParaRPr lang="en-US" dirty="0"/>
          </a:p>
        </p:txBody>
      </p:sp>
    </p:spTree>
    <p:extLst>
      <p:ext uri="{BB962C8B-B14F-4D97-AF65-F5344CB8AC3E}">
        <p14:creationId xmlns:p14="http://schemas.microsoft.com/office/powerpoint/2010/main" val="1302820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3391" y="278295"/>
            <a:ext cx="11137237" cy="457200"/>
          </a:xfrm>
        </p:spPr>
        <p:txBody>
          <a:bodyPr/>
          <a:lstStyle/>
          <a:p>
            <a:r>
              <a:rPr lang="en-US" dirty="0"/>
              <a:t>Click to edit Master title style</a:t>
            </a:r>
          </a:p>
        </p:txBody>
      </p:sp>
      <p:sp>
        <p:nvSpPr>
          <p:cNvPr id="3" name="Text Placeholder 2"/>
          <p:cNvSpPr>
            <a:spLocks noGrp="1"/>
          </p:cNvSpPr>
          <p:nvPr>
            <p:ph type="body" sz="half" idx="1"/>
          </p:nvPr>
        </p:nvSpPr>
        <p:spPr>
          <a:xfrm>
            <a:off x="623392" y="1371600"/>
            <a:ext cx="6201478"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50156" y="1371600"/>
            <a:ext cx="4710473"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10"/>
          </p:nvPr>
        </p:nvSpPr>
        <p:spPr>
          <a:xfrm>
            <a:off x="623392" y="6526692"/>
            <a:ext cx="2540000" cy="324680"/>
          </a:xfrm>
          <a:prstGeom prst="rect">
            <a:avLst/>
          </a:prstGeom>
          <a:ln/>
        </p:spPr>
        <p:txBody>
          <a:bodyPr/>
          <a:lstStyle>
            <a:lvl1pPr>
              <a:defRPr/>
            </a:lvl1pPr>
          </a:lstStyle>
          <a:p>
            <a:endParaRPr lang="en-US" dirty="0"/>
          </a:p>
        </p:txBody>
      </p:sp>
      <p:sp>
        <p:nvSpPr>
          <p:cNvPr id="9" name="Rectangle 5"/>
          <p:cNvSpPr>
            <a:spLocks noGrp="1" noChangeArrowheads="1"/>
          </p:cNvSpPr>
          <p:nvPr>
            <p:ph type="ftr" sz="quarter" idx="11"/>
          </p:nvPr>
        </p:nvSpPr>
        <p:spPr>
          <a:xfrm>
            <a:off x="4165600" y="6526692"/>
            <a:ext cx="3860800" cy="324680"/>
          </a:xfrm>
          <a:prstGeom prst="rect">
            <a:avLst/>
          </a:prstGeom>
          <a:ln/>
        </p:spPr>
        <p:txBody>
          <a:bodyPr/>
          <a:lstStyle>
            <a:lvl1pPr algn="ctr">
              <a:defRPr/>
            </a:lvl1pPr>
          </a:lstStyle>
          <a:p>
            <a:endParaRPr lang="en-US" dirty="0"/>
          </a:p>
        </p:txBody>
      </p:sp>
      <p:sp>
        <p:nvSpPr>
          <p:cNvPr id="10" name="Rectangle 6"/>
          <p:cNvSpPr>
            <a:spLocks noGrp="1" noChangeArrowheads="1"/>
          </p:cNvSpPr>
          <p:nvPr>
            <p:ph type="sldNum" sz="quarter" idx="12"/>
          </p:nvPr>
        </p:nvSpPr>
        <p:spPr>
          <a:xfrm>
            <a:off x="9220629" y="6526692"/>
            <a:ext cx="2540000" cy="324680"/>
          </a:xfrm>
          <a:prstGeom prst="rect">
            <a:avLst/>
          </a:prstGeom>
          <a:ln/>
        </p:spPr>
        <p:txBody>
          <a:bodyPr/>
          <a:lstStyle>
            <a:lvl1pPr algn="r">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1117202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ection Header 2">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2028342" y="2835345"/>
            <a:ext cx="7751762" cy="1776412"/>
          </a:xfrm>
        </p:spPr>
        <p:txBody>
          <a:bodyPr/>
          <a:lstStyle>
            <a:lvl1pPr>
              <a:defRPr sz="4000"/>
            </a:lvl1pPr>
            <a:lvl2pPr>
              <a:defRPr sz="2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258438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23392" y="6248400"/>
            <a:ext cx="2540000" cy="457200"/>
          </a:xfrm>
          <a:prstGeom prst="rect">
            <a:avLst/>
          </a:prstGeom>
          <a:ln/>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Rectangle 6"/>
          <p:cNvSpPr>
            <a:spLocks noGrp="1" noChangeArrowheads="1"/>
          </p:cNvSpPr>
          <p:nvPr>
            <p:ph type="sldNum" sz="quarter" idx="12"/>
          </p:nvPr>
        </p:nvSpPr>
        <p:spPr>
          <a:xfrm>
            <a:off x="9220629" y="6248400"/>
            <a:ext cx="2540000" cy="457200"/>
          </a:xfrm>
          <a:prstGeom prst="rect">
            <a:avLst/>
          </a:prstGeom>
          <a:ln/>
        </p:spPr>
        <p:txBody>
          <a:bodyPr/>
          <a:lstStyle>
            <a:lvl1pPr>
              <a:defRPr>
                <a:latin typeface="Arial" panose="020B0604020202020204" pitchFamily="34" charset="0"/>
                <a:cs typeface="Arial" panose="020B0604020202020204" pitchFamily="34" charset="0"/>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1047062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23392" y="6526692"/>
            <a:ext cx="2540000" cy="324680"/>
          </a:xfrm>
          <a:prstGeom prst="rect">
            <a:avLst/>
          </a:prstGeom>
          <a:ln/>
        </p:spPr>
        <p:txBody>
          <a:bodyPr/>
          <a:lstStyle>
            <a:lvl1pPr>
              <a:defRPr/>
            </a:lvl1pPr>
          </a:lstStyle>
          <a:p>
            <a:endParaRPr lang="en-US" dirty="0"/>
          </a:p>
        </p:txBody>
      </p:sp>
      <p:sp>
        <p:nvSpPr>
          <p:cNvPr id="5" name="Rectangle 5"/>
          <p:cNvSpPr>
            <a:spLocks noGrp="1" noChangeArrowheads="1"/>
          </p:cNvSpPr>
          <p:nvPr>
            <p:ph type="ftr" sz="quarter" idx="11"/>
          </p:nvPr>
        </p:nvSpPr>
        <p:spPr>
          <a:xfrm>
            <a:off x="4165600" y="6526692"/>
            <a:ext cx="3860800" cy="324680"/>
          </a:xfrm>
          <a:prstGeom prst="rect">
            <a:avLst/>
          </a:prstGeom>
          <a:ln/>
        </p:spPr>
        <p:txBody>
          <a:bodyPr/>
          <a:lstStyle>
            <a:lvl1pPr algn="ctr">
              <a:defRPr/>
            </a:lvl1pPr>
          </a:lstStyle>
          <a:p>
            <a:endParaRPr lang="en-US" dirty="0"/>
          </a:p>
        </p:txBody>
      </p:sp>
      <p:sp>
        <p:nvSpPr>
          <p:cNvPr id="6" name="Rectangle 6"/>
          <p:cNvSpPr>
            <a:spLocks noGrp="1" noChangeArrowheads="1"/>
          </p:cNvSpPr>
          <p:nvPr>
            <p:ph type="sldNum" sz="quarter" idx="12"/>
          </p:nvPr>
        </p:nvSpPr>
        <p:spPr>
          <a:xfrm>
            <a:off x="9220629" y="6526692"/>
            <a:ext cx="2540000" cy="324680"/>
          </a:xfrm>
          <a:prstGeom prst="rect">
            <a:avLst/>
          </a:prstGeom>
          <a:ln/>
        </p:spPr>
        <p:txBody>
          <a:bodyPr/>
          <a:lstStyle>
            <a:lvl1pPr algn="r">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3754785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6" name="Rectangle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66073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6"/>
          <p:cNvSpPr>
            <a:spLocks noGrp="1" noChangeArrowheads="1"/>
          </p:cNvSpPr>
          <p:nvPr>
            <p:ph type="sldNum" sz="quarter" idx="4"/>
          </p:nvPr>
        </p:nvSpPr>
        <p:spPr>
          <a:xfrm>
            <a:off x="9385729" y="6386992"/>
            <a:ext cx="2540000" cy="324680"/>
          </a:xfrm>
          <a:prstGeom prst="rect">
            <a:avLst/>
          </a:prstGeom>
          <a:ln/>
        </p:spPr>
        <p:txBody>
          <a:bodyPr/>
          <a:lstStyle>
            <a:lvl1pPr algn="r">
              <a:defRPr>
                <a:solidFill>
                  <a:schemeClr val="accent3">
                    <a:lumMod val="50000"/>
                  </a:schemeClr>
                </a:solidFill>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1922219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3391" y="1371600"/>
            <a:ext cx="6121965"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70643" y="1371600"/>
            <a:ext cx="4789985"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10"/>
          </p:nvPr>
        </p:nvSpPr>
        <p:spPr>
          <a:xfrm>
            <a:off x="623392" y="6526692"/>
            <a:ext cx="2540000" cy="324680"/>
          </a:xfrm>
          <a:prstGeom prst="rect">
            <a:avLst/>
          </a:prstGeom>
          <a:ln/>
        </p:spPr>
        <p:txBody>
          <a:bodyPr/>
          <a:lstStyle>
            <a:lvl1pPr>
              <a:defRPr/>
            </a:lvl1pPr>
          </a:lstStyle>
          <a:p>
            <a:endParaRPr lang="en-US" dirty="0"/>
          </a:p>
        </p:txBody>
      </p:sp>
      <p:sp>
        <p:nvSpPr>
          <p:cNvPr id="9" name="Rectangle 5"/>
          <p:cNvSpPr>
            <a:spLocks noGrp="1" noChangeArrowheads="1"/>
          </p:cNvSpPr>
          <p:nvPr>
            <p:ph type="ftr" sz="quarter" idx="11"/>
          </p:nvPr>
        </p:nvSpPr>
        <p:spPr>
          <a:xfrm>
            <a:off x="4165600" y="6526692"/>
            <a:ext cx="3860800" cy="324680"/>
          </a:xfrm>
          <a:prstGeom prst="rect">
            <a:avLst/>
          </a:prstGeom>
          <a:ln/>
        </p:spPr>
        <p:txBody>
          <a:bodyPr/>
          <a:lstStyle>
            <a:lvl1pPr algn="ctr">
              <a:defRPr/>
            </a:lvl1pPr>
          </a:lstStyle>
          <a:p>
            <a:endParaRPr lang="en-US" dirty="0"/>
          </a:p>
        </p:txBody>
      </p:sp>
      <p:sp>
        <p:nvSpPr>
          <p:cNvPr id="10" name="Rectangle 6"/>
          <p:cNvSpPr>
            <a:spLocks noGrp="1" noChangeArrowheads="1"/>
          </p:cNvSpPr>
          <p:nvPr>
            <p:ph type="sldNum" sz="quarter" idx="12"/>
          </p:nvPr>
        </p:nvSpPr>
        <p:spPr>
          <a:xfrm>
            <a:off x="9220629" y="6526692"/>
            <a:ext cx="2540000" cy="324680"/>
          </a:xfrm>
          <a:prstGeom prst="rect">
            <a:avLst/>
          </a:prstGeom>
          <a:ln/>
        </p:spPr>
        <p:txBody>
          <a:bodyPr/>
          <a:lstStyle>
            <a:lvl1pPr algn="r">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13434143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4"/>
          <p:cNvSpPr>
            <a:spLocks noGrp="1" noChangeArrowheads="1"/>
          </p:cNvSpPr>
          <p:nvPr>
            <p:ph type="dt" sz="half" idx="10"/>
          </p:nvPr>
        </p:nvSpPr>
        <p:spPr>
          <a:xfrm>
            <a:off x="623392" y="6526692"/>
            <a:ext cx="2540000" cy="324680"/>
          </a:xfrm>
          <a:prstGeom prst="rect">
            <a:avLst/>
          </a:prstGeom>
          <a:ln/>
        </p:spPr>
        <p:txBody>
          <a:bodyPr/>
          <a:lstStyle>
            <a:lvl1pPr>
              <a:defRPr/>
            </a:lvl1pPr>
          </a:lstStyle>
          <a:p>
            <a:endParaRPr lang="en-US" dirty="0"/>
          </a:p>
        </p:txBody>
      </p:sp>
      <p:sp>
        <p:nvSpPr>
          <p:cNvPr id="11" name="Rectangle 5"/>
          <p:cNvSpPr>
            <a:spLocks noGrp="1" noChangeArrowheads="1"/>
          </p:cNvSpPr>
          <p:nvPr>
            <p:ph type="ftr" sz="quarter" idx="11"/>
          </p:nvPr>
        </p:nvSpPr>
        <p:spPr>
          <a:xfrm>
            <a:off x="4165600" y="6526692"/>
            <a:ext cx="3860800" cy="324680"/>
          </a:xfrm>
          <a:prstGeom prst="rect">
            <a:avLst/>
          </a:prstGeom>
          <a:ln/>
        </p:spPr>
        <p:txBody>
          <a:bodyPr/>
          <a:lstStyle>
            <a:lvl1pPr algn="ctr">
              <a:defRPr/>
            </a:lvl1pPr>
          </a:lstStyle>
          <a:p>
            <a:endParaRPr lang="en-US" dirty="0"/>
          </a:p>
        </p:txBody>
      </p:sp>
      <p:sp>
        <p:nvSpPr>
          <p:cNvPr id="12" name="Rectangle 6"/>
          <p:cNvSpPr>
            <a:spLocks noGrp="1" noChangeArrowheads="1"/>
          </p:cNvSpPr>
          <p:nvPr>
            <p:ph type="sldNum" sz="quarter" idx="12"/>
          </p:nvPr>
        </p:nvSpPr>
        <p:spPr>
          <a:xfrm>
            <a:off x="9220629" y="6526692"/>
            <a:ext cx="2540000" cy="324680"/>
          </a:xfrm>
          <a:prstGeom prst="rect">
            <a:avLst/>
          </a:prstGeom>
          <a:ln/>
        </p:spPr>
        <p:txBody>
          <a:bodyPr/>
          <a:lstStyle>
            <a:lvl1pPr algn="r">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3310881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4"/>
          <p:cNvSpPr>
            <a:spLocks noGrp="1" noChangeArrowheads="1"/>
          </p:cNvSpPr>
          <p:nvPr>
            <p:ph type="dt" sz="half" idx="10"/>
          </p:nvPr>
        </p:nvSpPr>
        <p:spPr>
          <a:xfrm>
            <a:off x="623392" y="6526692"/>
            <a:ext cx="2540000" cy="324680"/>
          </a:xfrm>
          <a:prstGeom prst="rect">
            <a:avLst/>
          </a:prstGeom>
          <a:ln/>
        </p:spPr>
        <p:txBody>
          <a:bodyPr/>
          <a:lstStyle>
            <a:lvl1pPr>
              <a:defRPr/>
            </a:lvl1pPr>
          </a:lstStyle>
          <a:p>
            <a:endParaRPr lang="en-US" dirty="0"/>
          </a:p>
        </p:txBody>
      </p:sp>
      <p:sp>
        <p:nvSpPr>
          <p:cNvPr id="7" name="Rectangle 5"/>
          <p:cNvSpPr>
            <a:spLocks noGrp="1" noChangeArrowheads="1"/>
          </p:cNvSpPr>
          <p:nvPr>
            <p:ph type="ftr" sz="quarter" idx="11"/>
          </p:nvPr>
        </p:nvSpPr>
        <p:spPr>
          <a:xfrm>
            <a:off x="4165600" y="6526692"/>
            <a:ext cx="3860800" cy="324680"/>
          </a:xfrm>
          <a:prstGeom prst="rect">
            <a:avLst/>
          </a:prstGeom>
          <a:ln/>
        </p:spPr>
        <p:txBody>
          <a:bodyPr/>
          <a:lstStyle>
            <a:lvl1pPr algn="ctr">
              <a:defRPr/>
            </a:lvl1pPr>
          </a:lstStyle>
          <a:p>
            <a:endParaRPr lang="en-US" dirty="0"/>
          </a:p>
        </p:txBody>
      </p:sp>
      <p:sp>
        <p:nvSpPr>
          <p:cNvPr id="8" name="Rectangle 6"/>
          <p:cNvSpPr>
            <a:spLocks noGrp="1" noChangeArrowheads="1"/>
          </p:cNvSpPr>
          <p:nvPr>
            <p:ph type="sldNum" sz="quarter" idx="12"/>
          </p:nvPr>
        </p:nvSpPr>
        <p:spPr>
          <a:xfrm>
            <a:off x="9220629" y="6526692"/>
            <a:ext cx="2540000" cy="324680"/>
          </a:xfrm>
          <a:prstGeom prst="rect">
            <a:avLst/>
          </a:prstGeom>
          <a:ln/>
        </p:spPr>
        <p:txBody>
          <a:bodyPr/>
          <a:lstStyle>
            <a:lvl1pPr algn="r">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3045850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623392" y="6526692"/>
            <a:ext cx="2540000" cy="324680"/>
          </a:xfrm>
          <a:prstGeom prst="rect">
            <a:avLst/>
          </a:prstGeom>
          <a:ln/>
        </p:spPr>
        <p:txBody>
          <a:bodyPr/>
          <a:lstStyle>
            <a:lvl1pPr>
              <a:defRPr/>
            </a:lvl1pPr>
          </a:lstStyle>
          <a:p>
            <a:endParaRPr lang="en-US" dirty="0"/>
          </a:p>
        </p:txBody>
      </p:sp>
      <p:sp>
        <p:nvSpPr>
          <p:cNvPr id="6" name="Footer Placeholder 5"/>
          <p:cNvSpPr>
            <a:spLocks noGrp="1" noChangeArrowheads="1"/>
          </p:cNvSpPr>
          <p:nvPr>
            <p:ph type="ftr" sz="quarter" idx="11"/>
          </p:nvPr>
        </p:nvSpPr>
        <p:spPr>
          <a:xfrm>
            <a:off x="4165600" y="6526692"/>
            <a:ext cx="3860800" cy="324680"/>
          </a:xfrm>
          <a:prstGeom prst="rect">
            <a:avLst/>
          </a:prstGeom>
          <a:ln/>
        </p:spPr>
        <p:txBody>
          <a:bodyPr/>
          <a:lstStyle>
            <a:lvl1pPr algn="ctr">
              <a:defRPr/>
            </a:lvl1pPr>
          </a:lstStyle>
          <a:p>
            <a:endParaRPr lang="en-US" dirty="0"/>
          </a:p>
        </p:txBody>
      </p:sp>
      <p:sp>
        <p:nvSpPr>
          <p:cNvPr id="7" name="Slide Number Placeholder 6"/>
          <p:cNvSpPr>
            <a:spLocks noGrp="1" noChangeArrowheads="1"/>
          </p:cNvSpPr>
          <p:nvPr>
            <p:ph type="sldNum" sz="quarter" idx="12"/>
          </p:nvPr>
        </p:nvSpPr>
        <p:spPr>
          <a:xfrm>
            <a:off x="9220629" y="6526692"/>
            <a:ext cx="2540000" cy="324680"/>
          </a:xfrm>
          <a:prstGeom prst="rect">
            <a:avLst/>
          </a:prstGeom>
          <a:ln/>
        </p:spPr>
        <p:txBody>
          <a:bodyPr/>
          <a:lstStyle>
            <a:lvl1pPr algn="r">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3254341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623392" y="6526692"/>
            <a:ext cx="2540000" cy="324680"/>
          </a:xfrm>
          <a:prstGeom prst="rect">
            <a:avLst/>
          </a:prstGeom>
          <a:ln/>
        </p:spPr>
        <p:txBody>
          <a:bodyPr/>
          <a:lstStyle>
            <a:lvl1pPr>
              <a:defRPr/>
            </a:lvl1pPr>
          </a:lstStyle>
          <a:p>
            <a:endParaRPr lang="en-US" dirty="0"/>
          </a:p>
        </p:txBody>
      </p:sp>
      <p:sp>
        <p:nvSpPr>
          <p:cNvPr id="6" name="Footer Placeholder 5"/>
          <p:cNvSpPr>
            <a:spLocks noGrp="1" noChangeArrowheads="1"/>
          </p:cNvSpPr>
          <p:nvPr>
            <p:ph type="ftr" sz="quarter" idx="11"/>
          </p:nvPr>
        </p:nvSpPr>
        <p:spPr>
          <a:xfrm>
            <a:off x="4165600" y="6526692"/>
            <a:ext cx="3860800" cy="324680"/>
          </a:xfrm>
          <a:prstGeom prst="rect">
            <a:avLst/>
          </a:prstGeom>
          <a:ln/>
        </p:spPr>
        <p:txBody>
          <a:bodyPr/>
          <a:lstStyle>
            <a:lvl1pPr algn="ctr">
              <a:defRPr/>
            </a:lvl1pPr>
          </a:lstStyle>
          <a:p>
            <a:endParaRPr lang="en-US" dirty="0"/>
          </a:p>
        </p:txBody>
      </p:sp>
      <p:sp>
        <p:nvSpPr>
          <p:cNvPr id="7" name="Slide Number Placeholder 6"/>
          <p:cNvSpPr>
            <a:spLocks noGrp="1" noChangeArrowheads="1"/>
          </p:cNvSpPr>
          <p:nvPr>
            <p:ph type="sldNum" sz="quarter" idx="12"/>
          </p:nvPr>
        </p:nvSpPr>
        <p:spPr>
          <a:xfrm>
            <a:off x="9220629" y="6526692"/>
            <a:ext cx="2540000" cy="324680"/>
          </a:xfrm>
          <a:prstGeom prst="rect">
            <a:avLst/>
          </a:prstGeom>
          <a:ln/>
        </p:spPr>
        <p:txBody>
          <a:bodyPr/>
          <a:lstStyle>
            <a:lvl1pPr algn="r">
              <a:defRPr/>
            </a:lvl1pPr>
          </a:lstStyle>
          <a:p>
            <a:fld id="{F6590AF8-4F64-4D1C-B3C4-F65976908F52}" type="slidenum">
              <a:rPr lang="en-US" smtClean="0"/>
              <a:pPr/>
              <a:t>‹#›</a:t>
            </a:fld>
            <a:endParaRPr lang="en-US" dirty="0"/>
          </a:p>
        </p:txBody>
      </p:sp>
      <p:sp>
        <p:nvSpPr>
          <p:cNvPr id="8" name="Text Placeholder 7"/>
          <p:cNvSpPr>
            <a:spLocks noGrp="1"/>
          </p:cNvSpPr>
          <p:nvPr>
            <p:ph type="body" sz="quarter" idx="13"/>
          </p:nvPr>
        </p:nvSpPr>
        <p:spPr>
          <a:xfrm>
            <a:off x="2028342" y="2835345"/>
            <a:ext cx="7751762" cy="1776412"/>
          </a:xfrm>
        </p:spPr>
        <p:txBody>
          <a:bodyPr/>
          <a:lstStyle>
            <a:lvl1pPr>
              <a:defRPr sz="4000"/>
            </a:lvl1pPr>
            <a:lvl2pPr>
              <a:defRPr sz="2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129193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6" name="Footer Placeholder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7" name="Slide Number Placeholder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2656161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6" name="Footer Placeholder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7" name="Slide Number Placeholder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t>‹#›</a:t>
            </a:fld>
            <a:endParaRPr lang="en-US" dirty="0"/>
          </a:p>
        </p:txBody>
      </p:sp>
    </p:spTree>
    <p:extLst>
      <p:ext uri="{BB962C8B-B14F-4D97-AF65-F5344CB8AC3E}">
        <p14:creationId xmlns:p14="http://schemas.microsoft.com/office/powerpoint/2010/main" val="12112132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6" name="Rectangle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t>‹#›</a:t>
            </a:fld>
            <a:endParaRPr lang="en-US" dirty="0"/>
          </a:p>
        </p:txBody>
      </p:sp>
    </p:spTree>
    <p:extLst>
      <p:ext uri="{BB962C8B-B14F-4D97-AF65-F5344CB8AC3E}">
        <p14:creationId xmlns:p14="http://schemas.microsoft.com/office/powerpoint/2010/main" val="1125900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6" name="Rectangle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t>‹#›</a:t>
            </a:fld>
            <a:endParaRPr lang="en-US" dirty="0"/>
          </a:p>
        </p:txBody>
      </p:sp>
    </p:spTree>
    <p:extLst>
      <p:ext uri="{BB962C8B-B14F-4D97-AF65-F5344CB8AC3E}">
        <p14:creationId xmlns:p14="http://schemas.microsoft.com/office/powerpoint/2010/main" val="3042370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457200"/>
          </a:xfrm>
        </p:spPr>
        <p:txBody>
          <a:bodyPr/>
          <a:lstStyle/>
          <a:p>
            <a:r>
              <a:rPr lang="en-US"/>
              <a:t>Click to edit Master title style</a:t>
            </a:r>
          </a:p>
        </p:txBody>
      </p:sp>
      <p:sp>
        <p:nvSpPr>
          <p:cNvPr id="3" name="Text Placeholder 2"/>
          <p:cNvSpPr>
            <a:spLocks noGrp="1"/>
          </p:cNvSpPr>
          <p:nvPr>
            <p:ph type="body" sz="half" idx="1"/>
          </p:nvPr>
        </p:nvSpPr>
        <p:spPr>
          <a:xfrm>
            <a:off x="914400" y="1371600"/>
            <a:ext cx="508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71600"/>
            <a:ext cx="508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10000"/>
            <a:ext cx="508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7"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8" name="Rectangle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t>‹#›</a:t>
            </a:fld>
            <a:endParaRPr lang="en-US" dirty="0"/>
          </a:p>
        </p:txBody>
      </p:sp>
    </p:spTree>
    <p:extLst>
      <p:ext uri="{BB962C8B-B14F-4D97-AF65-F5344CB8AC3E}">
        <p14:creationId xmlns:p14="http://schemas.microsoft.com/office/powerpoint/2010/main" val="40268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 name="Rectangle 6"/>
          <p:cNvSpPr>
            <a:spLocks noGrp="1" noChangeArrowheads="1"/>
          </p:cNvSpPr>
          <p:nvPr>
            <p:ph type="sldNum" sz="quarter" idx="4"/>
          </p:nvPr>
        </p:nvSpPr>
        <p:spPr>
          <a:xfrm>
            <a:off x="9385729" y="6386992"/>
            <a:ext cx="2540000" cy="324680"/>
          </a:xfrm>
          <a:prstGeom prst="rect">
            <a:avLst/>
          </a:prstGeom>
          <a:ln/>
        </p:spPr>
        <p:txBody>
          <a:bodyPr/>
          <a:lstStyle>
            <a:lvl1pPr algn="r">
              <a:defRPr>
                <a:solidFill>
                  <a:schemeClr val="accent3">
                    <a:lumMod val="50000"/>
                  </a:schemeClr>
                </a:solidFill>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1606135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457200"/>
          </a:xfrm>
        </p:spPr>
        <p:txBody>
          <a:bodyPr/>
          <a:lstStyle/>
          <a:p>
            <a:r>
              <a:rPr lang="en-US"/>
              <a:t>Click to edit Master title style</a:t>
            </a:r>
          </a:p>
        </p:txBody>
      </p:sp>
      <p:sp>
        <p:nvSpPr>
          <p:cNvPr id="3" name="Table Placeholder 2"/>
          <p:cNvSpPr>
            <a:spLocks noGrp="1"/>
          </p:cNvSpPr>
          <p:nvPr>
            <p:ph type="tbl" idx="1"/>
          </p:nvPr>
        </p:nvSpPr>
        <p:spPr>
          <a:xfrm>
            <a:off x="914400" y="1371600"/>
            <a:ext cx="10363200" cy="4724400"/>
          </a:xfrm>
        </p:spPr>
        <p:txBody>
          <a:bodyPr/>
          <a:lstStyle/>
          <a:p>
            <a:pPr lvl="0"/>
            <a:r>
              <a:rPr lang="en-US" noProof="0" dirty="0"/>
              <a:t>Click icon to add table</a:t>
            </a:r>
          </a:p>
        </p:txBody>
      </p:sp>
      <p:sp>
        <p:nvSpPr>
          <p:cNvPr id="4" name="Rectangle 4"/>
          <p:cNvSpPr>
            <a:spLocks noGrp="1" noChangeArrowheads="1"/>
          </p:cNvSpPr>
          <p:nvPr>
            <p:ph type="dt" sz="half" idx="10"/>
          </p:nvPr>
        </p:nvSpPr>
        <p:spPr>
          <a:xfrm>
            <a:off x="623392" y="6248400"/>
            <a:ext cx="2540000" cy="457200"/>
          </a:xfrm>
          <a:prstGeom prst="rect">
            <a:avLst/>
          </a:prstGeom>
          <a:ln/>
        </p:spPr>
        <p:txBody>
          <a:bodyPr/>
          <a:lstStyle>
            <a:lvl1pPr>
              <a:defRPr/>
            </a:lvl1pPr>
          </a:lstStyle>
          <a:p>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endParaRPr lang="en-US" dirty="0"/>
          </a:p>
        </p:txBody>
      </p:sp>
      <p:sp>
        <p:nvSpPr>
          <p:cNvPr id="6" name="Rectangle 6"/>
          <p:cNvSpPr>
            <a:spLocks noGrp="1" noChangeArrowheads="1"/>
          </p:cNvSpPr>
          <p:nvPr>
            <p:ph type="sldNum" sz="quarter" idx="12"/>
          </p:nvPr>
        </p:nvSpPr>
        <p:spPr>
          <a:xfrm>
            <a:off x="9220629" y="6248400"/>
            <a:ext cx="2540000" cy="457200"/>
          </a:xfrm>
          <a:prstGeom prst="rect">
            <a:avLst/>
          </a:prstGeom>
          <a:ln/>
        </p:spPr>
        <p:txBody>
          <a:bodyPr/>
          <a:lstStyle>
            <a:lvl1pPr>
              <a:defRPr/>
            </a:lvl1pPr>
          </a:lstStyle>
          <a:p>
            <a:fld id="{F6590AF8-4F64-4D1C-B3C4-F65976908F52}" type="slidenum">
              <a:rPr lang="en-US" smtClean="0"/>
              <a:t>‹#›</a:t>
            </a:fld>
            <a:endParaRPr lang="en-US" dirty="0"/>
          </a:p>
        </p:txBody>
      </p:sp>
    </p:spTree>
    <p:extLst>
      <p:ext uri="{BB962C8B-B14F-4D97-AF65-F5344CB8AC3E}">
        <p14:creationId xmlns:p14="http://schemas.microsoft.com/office/powerpoint/2010/main" val="659501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3391" y="278295"/>
            <a:ext cx="11137237" cy="457200"/>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623392" y="1371600"/>
            <a:ext cx="6201478"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50156" y="1371600"/>
            <a:ext cx="4710473"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10"/>
          </p:nvPr>
        </p:nvSpPr>
        <p:spPr>
          <a:xfrm>
            <a:off x="623392" y="6526692"/>
            <a:ext cx="2540000" cy="324680"/>
          </a:xfrm>
          <a:prstGeom prst="rect">
            <a:avLst/>
          </a:prstGeom>
          <a:ln/>
        </p:spPr>
        <p:txBody>
          <a:bodyPr/>
          <a:lstStyle>
            <a:lvl1pPr>
              <a:defRPr/>
            </a:lvl1pPr>
          </a:lstStyle>
          <a:p>
            <a:endParaRPr lang="en-US" dirty="0"/>
          </a:p>
        </p:txBody>
      </p:sp>
      <p:sp>
        <p:nvSpPr>
          <p:cNvPr id="9" name="Rectangle 5"/>
          <p:cNvSpPr>
            <a:spLocks noGrp="1" noChangeArrowheads="1"/>
          </p:cNvSpPr>
          <p:nvPr>
            <p:ph type="ftr" sz="quarter" idx="11"/>
          </p:nvPr>
        </p:nvSpPr>
        <p:spPr>
          <a:xfrm>
            <a:off x="4165600" y="6526692"/>
            <a:ext cx="3860800" cy="324680"/>
          </a:xfrm>
          <a:prstGeom prst="rect">
            <a:avLst/>
          </a:prstGeom>
          <a:ln/>
        </p:spPr>
        <p:txBody>
          <a:bodyPr/>
          <a:lstStyle>
            <a:lvl1pPr algn="ctr">
              <a:defRPr/>
            </a:lvl1pPr>
          </a:lstStyle>
          <a:p>
            <a:endParaRPr lang="en-US" dirty="0"/>
          </a:p>
        </p:txBody>
      </p:sp>
      <p:sp>
        <p:nvSpPr>
          <p:cNvPr id="10" name="Rectangle 6"/>
          <p:cNvSpPr>
            <a:spLocks noGrp="1" noChangeArrowheads="1"/>
          </p:cNvSpPr>
          <p:nvPr>
            <p:ph type="sldNum" sz="quarter" idx="12"/>
          </p:nvPr>
        </p:nvSpPr>
        <p:spPr>
          <a:xfrm>
            <a:off x="9220629" y="6526692"/>
            <a:ext cx="2540000" cy="324680"/>
          </a:xfrm>
          <a:prstGeom prst="rect">
            <a:avLst/>
          </a:prstGeom>
          <a:ln/>
        </p:spPr>
        <p:txBody>
          <a:bodyPr/>
          <a:lstStyle>
            <a:lvl1pPr algn="r">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37524635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ection Header 2">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2028342" y="2835345"/>
            <a:ext cx="7751762" cy="1776412"/>
          </a:xfrm>
        </p:spPr>
        <p:txBody>
          <a:bodyPr/>
          <a:lstStyle>
            <a:lvl1pPr>
              <a:defRPr sz="4000"/>
            </a:lvl1pPr>
            <a:lvl2pPr>
              <a:defRPr sz="2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63424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3391" y="1371600"/>
            <a:ext cx="5485309" cy="47244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8401" y="1371600"/>
            <a:ext cx="5512228" cy="47244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Date Placeholder 17"/>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endParaRPr lang="en-US" dirty="0"/>
          </a:p>
        </p:txBody>
      </p:sp>
      <p:sp>
        <p:nvSpPr>
          <p:cNvPr id="21" name="Rectangle 6"/>
          <p:cNvSpPr>
            <a:spLocks noGrp="1" noChangeArrowheads="1"/>
          </p:cNvSpPr>
          <p:nvPr>
            <p:ph type="sldNum" sz="quarter" idx="4"/>
          </p:nvPr>
        </p:nvSpPr>
        <p:spPr>
          <a:xfrm>
            <a:off x="9385729" y="6386992"/>
            <a:ext cx="2540000" cy="324680"/>
          </a:xfrm>
          <a:prstGeom prst="rect">
            <a:avLst/>
          </a:prstGeom>
          <a:ln/>
        </p:spPr>
        <p:txBody>
          <a:bodyPr/>
          <a:lstStyle>
            <a:lvl1pPr algn="r">
              <a:defRPr>
                <a:solidFill>
                  <a:schemeClr val="accent3">
                    <a:lumMod val="50000"/>
                  </a:schemeClr>
                </a:solidFill>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259783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4"/>
          <p:cNvSpPr>
            <a:spLocks noGrp="1" noChangeArrowheads="1"/>
          </p:cNvSpPr>
          <p:nvPr>
            <p:ph type="dt" sz="half" idx="10"/>
          </p:nvPr>
        </p:nvSpPr>
        <p:spPr>
          <a:xfrm>
            <a:off x="623392" y="6386992"/>
            <a:ext cx="2540000" cy="324680"/>
          </a:xfrm>
          <a:prstGeom prst="rect">
            <a:avLst/>
          </a:prstGeom>
          <a:ln/>
        </p:spPr>
        <p:txBody>
          <a:bodyPr/>
          <a:lstStyle>
            <a:lvl1pPr>
              <a:defRPr>
                <a:solidFill>
                  <a:schemeClr val="accent3">
                    <a:lumMod val="50000"/>
                  </a:schemeClr>
                </a:solidFill>
              </a:defRPr>
            </a:lvl1pPr>
          </a:lstStyle>
          <a:p>
            <a:endParaRPr lang="en-US" dirty="0"/>
          </a:p>
        </p:txBody>
      </p:sp>
      <p:sp>
        <p:nvSpPr>
          <p:cNvPr id="14" name="Rectangle 5"/>
          <p:cNvSpPr>
            <a:spLocks noGrp="1" noChangeArrowheads="1"/>
          </p:cNvSpPr>
          <p:nvPr>
            <p:ph type="ftr" sz="quarter" idx="11"/>
          </p:nvPr>
        </p:nvSpPr>
        <p:spPr>
          <a:xfrm>
            <a:off x="4165600" y="6386992"/>
            <a:ext cx="3860800" cy="324680"/>
          </a:xfrm>
          <a:prstGeom prst="rect">
            <a:avLst/>
          </a:prstGeom>
          <a:ln/>
        </p:spPr>
        <p:txBody>
          <a:bodyPr/>
          <a:lstStyle>
            <a:lvl1pPr algn="ctr">
              <a:defRPr>
                <a:solidFill>
                  <a:schemeClr val="accent3">
                    <a:lumMod val="50000"/>
                  </a:schemeClr>
                </a:solidFill>
              </a:defRPr>
            </a:lvl1pPr>
          </a:lstStyle>
          <a:p>
            <a:endParaRPr lang="en-US" dirty="0"/>
          </a:p>
        </p:txBody>
      </p:sp>
      <p:sp>
        <p:nvSpPr>
          <p:cNvPr id="15" name="Rectangle 6"/>
          <p:cNvSpPr>
            <a:spLocks noGrp="1" noChangeArrowheads="1"/>
          </p:cNvSpPr>
          <p:nvPr>
            <p:ph type="sldNum" sz="quarter" idx="12"/>
          </p:nvPr>
        </p:nvSpPr>
        <p:spPr>
          <a:xfrm>
            <a:off x="9220629" y="6386992"/>
            <a:ext cx="2540000" cy="324680"/>
          </a:xfrm>
          <a:prstGeom prst="rect">
            <a:avLst/>
          </a:prstGeom>
          <a:ln/>
        </p:spPr>
        <p:txBody>
          <a:bodyPr/>
          <a:lstStyle>
            <a:lvl1pPr algn="r">
              <a:defRPr>
                <a:solidFill>
                  <a:schemeClr val="accent3">
                    <a:lumMod val="50000"/>
                  </a:schemeClr>
                </a:solidFill>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185138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Rectangle 4"/>
          <p:cNvSpPr>
            <a:spLocks noGrp="1" noChangeArrowheads="1"/>
          </p:cNvSpPr>
          <p:nvPr>
            <p:ph type="dt" sz="half" idx="2"/>
          </p:nvPr>
        </p:nvSpPr>
        <p:spPr>
          <a:xfrm>
            <a:off x="623392" y="6386992"/>
            <a:ext cx="2540000" cy="324680"/>
          </a:xfrm>
          <a:prstGeom prst="rect">
            <a:avLst/>
          </a:prstGeom>
          <a:ln/>
        </p:spPr>
        <p:txBody>
          <a:bodyPr/>
          <a:lstStyle>
            <a:lvl1pPr>
              <a:defRPr>
                <a:solidFill>
                  <a:schemeClr val="accent3">
                    <a:lumMod val="50000"/>
                  </a:schemeClr>
                </a:solidFill>
              </a:defRPr>
            </a:lvl1pPr>
          </a:lstStyle>
          <a:p>
            <a:endParaRPr lang="en-US" dirty="0"/>
          </a:p>
        </p:txBody>
      </p:sp>
      <p:sp>
        <p:nvSpPr>
          <p:cNvPr id="10" name="Rectangle 5"/>
          <p:cNvSpPr>
            <a:spLocks noGrp="1" noChangeArrowheads="1"/>
          </p:cNvSpPr>
          <p:nvPr>
            <p:ph type="ftr" sz="quarter" idx="3"/>
          </p:nvPr>
        </p:nvSpPr>
        <p:spPr>
          <a:xfrm>
            <a:off x="4165600" y="6386992"/>
            <a:ext cx="3860800" cy="324680"/>
          </a:xfrm>
          <a:prstGeom prst="rect">
            <a:avLst/>
          </a:prstGeom>
          <a:ln/>
        </p:spPr>
        <p:txBody>
          <a:bodyPr/>
          <a:lstStyle>
            <a:lvl1pPr algn="ctr">
              <a:defRPr>
                <a:solidFill>
                  <a:schemeClr val="accent3">
                    <a:lumMod val="50000"/>
                  </a:schemeClr>
                </a:solidFill>
              </a:defRPr>
            </a:lvl1pPr>
          </a:lstStyle>
          <a:p>
            <a:endParaRPr lang="en-US" dirty="0"/>
          </a:p>
        </p:txBody>
      </p:sp>
      <p:sp>
        <p:nvSpPr>
          <p:cNvPr id="12" name="Rectangle 6"/>
          <p:cNvSpPr>
            <a:spLocks noGrp="1" noChangeArrowheads="1"/>
          </p:cNvSpPr>
          <p:nvPr>
            <p:ph type="sldNum" sz="quarter" idx="4"/>
          </p:nvPr>
        </p:nvSpPr>
        <p:spPr>
          <a:xfrm>
            <a:off x="9385729" y="6386992"/>
            <a:ext cx="2540000" cy="324680"/>
          </a:xfrm>
          <a:prstGeom prst="rect">
            <a:avLst/>
          </a:prstGeom>
          <a:ln/>
        </p:spPr>
        <p:txBody>
          <a:bodyPr/>
          <a:lstStyle>
            <a:lvl1pPr algn="r">
              <a:defRPr>
                <a:solidFill>
                  <a:schemeClr val="accent3">
                    <a:lumMod val="50000"/>
                  </a:schemeClr>
                </a:solidFill>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225550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4"/>
          <p:cNvSpPr>
            <a:spLocks noGrp="1" noChangeArrowheads="1"/>
          </p:cNvSpPr>
          <p:nvPr>
            <p:ph type="dt" sz="half" idx="2"/>
          </p:nvPr>
        </p:nvSpPr>
        <p:spPr>
          <a:xfrm>
            <a:off x="623392" y="6386992"/>
            <a:ext cx="2540000" cy="324680"/>
          </a:xfrm>
          <a:prstGeom prst="rect">
            <a:avLst/>
          </a:prstGeom>
          <a:ln/>
        </p:spPr>
        <p:txBody>
          <a:bodyPr/>
          <a:lstStyle>
            <a:lvl1pPr>
              <a:defRPr>
                <a:solidFill>
                  <a:schemeClr val="accent3">
                    <a:lumMod val="50000"/>
                  </a:schemeClr>
                </a:solidFill>
              </a:defRPr>
            </a:lvl1pPr>
          </a:lstStyle>
          <a:p>
            <a:endParaRPr lang="en-US" dirty="0"/>
          </a:p>
        </p:txBody>
      </p:sp>
      <p:sp>
        <p:nvSpPr>
          <p:cNvPr id="9" name="Rectangle 5"/>
          <p:cNvSpPr>
            <a:spLocks noGrp="1" noChangeArrowheads="1"/>
          </p:cNvSpPr>
          <p:nvPr>
            <p:ph type="ftr" sz="quarter" idx="3"/>
          </p:nvPr>
        </p:nvSpPr>
        <p:spPr>
          <a:xfrm>
            <a:off x="4165600" y="6386992"/>
            <a:ext cx="3860800" cy="324680"/>
          </a:xfrm>
          <a:prstGeom prst="rect">
            <a:avLst/>
          </a:prstGeom>
          <a:ln/>
        </p:spPr>
        <p:txBody>
          <a:bodyPr/>
          <a:lstStyle>
            <a:lvl1pPr algn="ctr">
              <a:defRPr>
                <a:solidFill>
                  <a:schemeClr val="accent3">
                    <a:lumMod val="50000"/>
                  </a:schemeClr>
                </a:solidFill>
              </a:defRPr>
            </a:lvl1pPr>
          </a:lstStyle>
          <a:p>
            <a:endParaRPr lang="en-US" dirty="0"/>
          </a:p>
        </p:txBody>
      </p:sp>
      <p:sp>
        <p:nvSpPr>
          <p:cNvPr id="11" name="Rectangle 6"/>
          <p:cNvSpPr>
            <a:spLocks noGrp="1" noChangeArrowheads="1"/>
          </p:cNvSpPr>
          <p:nvPr>
            <p:ph type="sldNum" sz="quarter" idx="4"/>
          </p:nvPr>
        </p:nvSpPr>
        <p:spPr>
          <a:xfrm>
            <a:off x="9385729" y="6386992"/>
            <a:ext cx="2540000" cy="324680"/>
          </a:xfrm>
          <a:prstGeom prst="rect">
            <a:avLst/>
          </a:prstGeom>
          <a:ln/>
        </p:spPr>
        <p:txBody>
          <a:bodyPr/>
          <a:lstStyle>
            <a:lvl1pPr algn="r">
              <a:defRPr>
                <a:solidFill>
                  <a:schemeClr val="accent3">
                    <a:lumMod val="50000"/>
                  </a:schemeClr>
                </a:solidFill>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334162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2028342" y="2835345"/>
            <a:ext cx="7751762" cy="1776412"/>
          </a:xfrm>
        </p:spPr>
        <p:txBody>
          <a:bodyPr/>
          <a:lstStyle>
            <a:lvl1pPr>
              <a:defRPr sz="4000"/>
            </a:lvl1pPr>
            <a:lvl2pPr>
              <a:defRPr sz="2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11284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4"/>
          <p:cNvSpPr>
            <a:spLocks noGrp="1" noChangeArrowheads="1"/>
          </p:cNvSpPr>
          <p:nvPr>
            <p:ph type="dt" sz="half" idx="10"/>
          </p:nvPr>
        </p:nvSpPr>
        <p:spPr>
          <a:xfrm>
            <a:off x="623392" y="6386992"/>
            <a:ext cx="2540000" cy="324680"/>
          </a:xfrm>
          <a:prstGeom prst="rect">
            <a:avLst/>
          </a:prstGeom>
          <a:ln/>
        </p:spPr>
        <p:txBody>
          <a:bodyPr/>
          <a:lstStyle>
            <a:lvl1pPr>
              <a:defRPr>
                <a:solidFill>
                  <a:schemeClr val="accent3">
                    <a:lumMod val="50000"/>
                  </a:schemeClr>
                </a:solidFill>
              </a:defRPr>
            </a:lvl1pPr>
          </a:lstStyle>
          <a:p>
            <a:endParaRPr lang="en-US" dirty="0"/>
          </a:p>
        </p:txBody>
      </p:sp>
      <p:sp>
        <p:nvSpPr>
          <p:cNvPr id="9" name="Rectangle 5"/>
          <p:cNvSpPr>
            <a:spLocks noGrp="1" noChangeArrowheads="1"/>
          </p:cNvSpPr>
          <p:nvPr>
            <p:ph type="ftr" sz="quarter" idx="3"/>
          </p:nvPr>
        </p:nvSpPr>
        <p:spPr>
          <a:xfrm>
            <a:off x="4165600" y="6386992"/>
            <a:ext cx="3860800" cy="324680"/>
          </a:xfrm>
          <a:prstGeom prst="rect">
            <a:avLst/>
          </a:prstGeom>
          <a:ln/>
        </p:spPr>
        <p:txBody>
          <a:bodyPr/>
          <a:lstStyle>
            <a:lvl1pPr algn="ctr">
              <a:defRPr>
                <a:solidFill>
                  <a:schemeClr val="accent3">
                    <a:lumMod val="50000"/>
                  </a:schemeClr>
                </a:solidFill>
              </a:defRPr>
            </a:lvl1pPr>
          </a:lstStyle>
          <a:p>
            <a:endParaRPr lang="en-US" dirty="0"/>
          </a:p>
        </p:txBody>
      </p:sp>
      <p:sp>
        <p:nvSpPr>
          <p:cNvPr id="11" name="Rectangle 6"/>
          <p:cNvSpPr>
            <a:spLocks noGrp="1" noChangeArrowheads="1"/>
          </p:cNvSpPr>
          <p:nvPr>
            <p:ph type="sldNum" sz="quarter" idx="4"/>
          </p:nvPr>
        </p:nvSpPr>
        <p:spPr>
          <a:xfrm>
            <a:off x="9385729" y="6386992"/>
            <a:ext cx="2540000" cy="324680"/>
          </a:xfrm>
          <a:prstGeom prst="rect">
            <a:avLst/>
          </a:prstGeom>
          <a:ln/>
        </p:spPr>
        <p:txBody>
          <a:bodyPr/>
          <a:lstStyle>
            <a:lvl1pPr algn="r">
              <a:defRPr>
                <a:solidFill>
                  <a:schemeClr val="accent3">
                    <a:lumMod val="50000"/>
                  </a:schemeClr>
                </a:solidFill>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206508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3392" y="332656"/>
            <a:ext cx="11137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dirty="0"/>
          </a:p>
        </p:txBody>
      </p:sp>
      <p:sp>
        <p:nvSpPr>
          <p:cNvPr id="1027" name="Rectangle 3"/>
          <p:cNvSpPr>
            <a:spLocks noGrp="1" noChangeArrowheads="1"/>
          </p:cNvSpPr>
          <p:nvPr>
            <p:ph type="body" idx="1"/>
          </p:nvPr>
        </p:nvSpPr>
        <p:spPr bwMode="auto">
          <a:xfrm>
            <a:off x="623392" y="1027586"/>
            <a:ext cx="11137237" cy="5068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31" name="Line 7"/>
          <p:cNvSpPr>
            <a:spLocks noChangeShapeType="1"/>
          </p:cNvSpPr>
          <p:nvPr/>
        </p:nvSpPr>
        <p:spPr bwMode="auto">
          <a:xfrm>
            <a:off x="623392" y="908720"/>
            <a:ext cx="11137237"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sz="2400"/>
          </a:p>
        </p:txBody>
      </p:sp>
      <p:sp>
        <p:nvSpPr>
          <p:cNvPr id="8" name="Rectangle 4"/>
          <p:cNvSpPr>
            <a:spLocks noGrp="1" noChangeArrowheads="1"/>
          </p:cNvSpPr>
          <p:nvPr>
            <p:ph type="dt" sz="half" idx="2"/>
          </p:nvPr>
        </p:nvSpPr>
        <p:spPr>
          <a:xfrm>
            <a:off x="623392" y="6386992"/>
            <a:ext cx="2540000" cy="324680"/>
          </a:xfrm>
          <a:prstGeom prst="rect">
            <a:avLst/>
          </a:prstGeom>
          <a:ln/>
        </p:spPr>
        <p:txBody>
          <a:bodyPr/>
          <a:lstStyle>
            <a:lvl1pPr>
              <a:defRPr>
                <a:solidFill>
                  <a:schemeClr val="accent3">
                    <a:lumMod val="50000"/>
                  </a:schemeClr>
                </a:solidFill>
              </a:defRPr>
            </a:lvl1pPr>
          </a:lstStyle>
          <a:p>
            <a:endParaRPr lang="en-US" dirty="0"/>
          </a:p>
        </p:txBody>
      </p:sp>
      <p:sp>
        <p:nvSpPr>
          <p:cNvPr id="9" name="Rectangle 5"/>
          <p:cNvSpPr>
            <a:spLocks noGrp="1" noChangeArrowheads="1"/>
          </p:cNvSpPr>
          <p:nvPr>
            <p:ph type="ftr" sz="quarter" idx="3"/>
          </p:nvPr>
        </p:nvSpPr>
        <p:spPr>
          <a:xfrm>
            <a:off x="4165600" y="6386992"/>
            <a:ext cx="3860800" cy="324680"/>
          </a:xfrm>
          <a:prstGeom prst="rect">
            <a:avLst/>
          </a:prstGeom>
          <a:ln/>
        </p:spPr>
        <p:txBody>
          <a:bodyPr/>
          <a:lstStyle>
            <a:lvl1pPr algn="ctr">
              <a:defRPr>
                <a:solidFill>
                  <a:schemeClr val="accent3">
                    <a:lumMod val="50000"/>
                  </a:schemeClr>
                </a:solidFill>
              </a:defRPr>
            </a:lvl1pPr>
          </a:lstStyle>
          <a:p>
            <a:endParaRPr lang="en-US" dirty="0"/>
          </a:p>
        </p:txBody>
      </p:sp>
      <p:sp>
        <p:nvSpPr>
          <p:cNvPr id="11" name="Rectangle 6"/>
          <p:cNvSpPr>
            <a:spLocks noGrp="1" noChangeArrowheads="1"/>
          </p:cNvSpPr>
          <p:nvPr>
            <p:ph type="sldNum" sz="quarter" idx="4"/>
          </p:nvPr>
        </p:nvSpPr>
        <p:spPr>
          <a:xfrm>
            <a:off x="9385729" y="6386992"/>
            <a:ext cx="2540000" cy="324680"/>
          </a:xfrm>
          <a:prstGeom prst="rect">
            <a:avLst/>
          </a:prstGeom>
          <a:ln/>
        </p:spPr>
        <p:txBody>
          <a:bodyPr/>
          <a:lstStyle>
            <a:lvl1pPr algn="r">
              <a:defRPr>
                <a:solidFill>
                  <a:schemeClr val="accent3">
                    <a:lumMod val="50000"/>
                  </a:schemeClr>
                </a:solidFill>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3620012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5" r:id="rId8"/>
    <p:sldLayoutId id="2147483668" r:id="rId9"/>
    <p:sldLayoutId id="2147483669" r:id="rId10"/>
    <p:sldLayoutId id="2147483670" r:id="rId11"/>
    <p:sldLayoutId id="2147483671" r:id="rId12"/>
    <p:sldLayoutId id="2147483672" r:id="rId13"/>
    <p:sldLayoutId id="2147483673" r:id="rId14"/>
    <p:sldLayoutId id="2147483674" r:id="rId15"/>
    <p:sldLayoutId id="2147483711" r:id="rId16"/>
  </p:sldLayoutIdLst>
  <p:hf hdr="0" ftr="0" dt="0"/>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imes New Roman" pitchFamily="18" charset="0"/>
        </a:defRPr>
      </a:lvl2pPr>
      <a:lvl3pPr algn="l" rtl="0" eaLnBrk="1" fontAlgn="base" hangingPunct="1">
        <a:spcBef>
          <a:spcPct val="0"/>
        </a:spcBef>
        <a:spcAft>
          <a:spcPct val="0"/>
        </a:spcAft>
        <a:defRPr sz="2800" b="1">
          <a:solidFill>
            <a:schemeClr val="tx2"/>
          </a:solidFill>
          <a:latin typeface="Times New Roman" pitchFamily="18" charset="0"/>
        </a:defRPr>
      </a:lvl3pPr>
      <a:lvl4pPr algn="l" rtl="0" eaLnBrk="1" fontAlgn="base" hangingPunct="1">
        <a:spcBef>
          <a:spcPct val="0"/>
        </a:spcBef>
        <a:spcAft>
          <a:spcPct val="0"/>
        </a:spcAft>
        <a:defRPr sz="2800" b="1">
          <a:solidFill>
            <a:schemeClr val="tx2"/>
          </a:solidFill>
          <a:latin typeface="Times New Roman" pitchFamily="18" charset="0"/>
        </a:defRPr>
      </a:lvl4pPr>
      <a:lvl5pPr algn="l" rtl="0" eaLnBrk="1" fontAlgn="base" hangingPunct="1">
        <a:spcBef>
          <a:spcPct val="0"/>
        </a:spcBef>
        <a:spcAft>
          <a:spcPct val="0"/>
        </a:spcAft>
        <a:defRPr sz="2800" b="1">
          <a:solidFill>
            <a:schemeClr val="tx2"/>
          </a:solidFill>
          <a:latin typeface="Times New Roman" pitchFamily="18" charset="0"/>
        </a:defRPr>
      </a:lvl5pPr>
      <a:lvl6pPr marL="457200" algn="l" rtl="0" eaLnBrk="1" fontAlgn="base" hangingPunct="1">
        <a:spcBef>
          <a:spcPct val="0"/>
        </a:spcBef>
        <a:spcAft>
          <a:spcPct val="0"/>
        </a:spcAft>
        <a:defRPr sz="2800" b="1">
          <a:solidFill>
            <a:schemeClr val="tx2"/>
          </a:solidFill>
          <a:latin typeface="Times New Roman" pitchFamily="18" charset="0"/>
        </a:defRPr>
      </a:lvl6pPr>
      <a:lvl7pPr marL="914400" algn="l" rtl="0" eaLnBrk="1" fontAlgn="base" hangingPunct="1">
        <a:spcBef>
          <a:spcPct val="0"/>
        </a:spcBef>
        <a:spcAft>
          <a:spcPct val="0"/>
        </a:spcAft>
        <a:defRPr sz="2800" b="1">
          <a:solidFill>
            <a:schemeClr val="tx2"/>
          </a:solidFill>
          <a:latin typeface="Times New Roman" pitchFamily="18" charset="0"/>
        </a:defRPr>
      </a:lvl7pPr>
      <a:lvl8pPr marL="1371600" algn="l" rtl="0" eaLnBrk="1" fontAlgn="base" hangingPunct="1">
        <a:spcBef>
          <a:spcPct val="0"/>
        </a:spcBef>
        <a:spcAft>
          <a:spcPct val="0"/>
        </a:spcAft>
        <a:defRPr sz="2800" b="1">
          <a:solidFill>
            <a:schemeClr val="tx2"/>
          </a:solidFill>
          <a:latin typeface="Times New Roman" pitchFamily="18" charset="0"/>
        </a:defRPr>
      </a:lvl8pPr>
      <a:lvl9pPr marL="1828800" algn="l" rtl="0" eaLnBrk="1" fontAlgn="base" hangingPunct="1">
        <a:spcBef>
          <a:spcPct val="0"/>
        </a:spcBef>
        <a:spcAft>
          <a:spcPct val="0"/>
        </a:spcAft>
        <a:defRPr sz="2800" b="1">
          <a:solidFill>
            <a:schemeClr val="tx2"/>
          </a:solidFill>
          <a:latin typeface="Times New Roman" pitchFamily="18" charset="0"/>
        </a:defRPr>
      </a:lvl9pPr>
    </p:titleStyle>
    <p:body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60413" indent="-285750" algn="l" rtl="0" eaLnBrk="1" fontAlgn="base" hangingPunct="1">
        <a:spcBef>
          <a:spcPct val="20000"/>
        </a:spcBef>
        <a:spcAft>
          <a:spcPct val="0"/>
        </a:spcAft>
        <a:defRPr sz="2000">
          <a:solidFill>
            <a:schemeClr val="tx1"/>
          </a:solidFill>
          <a:latin typeface="+mn-lt"/>
        </a:defRPr>
      </a:lvl2pPr>
      <a:lvl3pPr marL="1179513"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defRPr sz="160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3392" y="332656"/>
            <a:ext cx="11137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dirty="0"/>
          </a:p>
        </p:txBody>
      </p:sp>
      <p:sp>
        <p:nvSpPr>
          <p:cNvPr id="1027" name="Rectangle 3"/>
          <p:cNvSpPr>
            <a:spLocks noGrp="1" noChangeArrowheads="1"/>
          </p:cNvSpPr>
          <p:nvPr>
            <p:ph type="body" idx="1"/>
          </p:nvPr>
        </p:nvSpPr>
        <p:spPr bwMode="auto">
          <a:xfrm>
            <a:off x="623392" y="1027586"/>
            <a:ext cx="11137237" cy="5068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31" name="Line 7"/>
          <p:cNvSpPr>
            <a:spLocks noChangeShapeType="1"/>
          </p:cNvSpPr>
          <p:nvPr/>
        </p:nvSpPr>
        <p:spPr bwMode="auto">
          <a:xfrm>
            <a:off x="623392" y="908720"/>
            <a:ext cx="11137237"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sz="2400"/>
          </a:p>
        </p:txBody>
      </p:sp>
      <p:sp>
        <p:nvSpPr>
          <p:cNvPr id="8" name="Rectangle 4"/>
          <p:cNvSpPr>
            <a:spLocks noGrp="1" noChangeArrowheads="1"/>
          </p:cNvSpPr>
          <p:nvPr>
            <p:ph type="dt" sz="half" idx="2"/>
          </p:nvPr>
        </p:nvSpPr>
        <p:spPr>
          <a:xfrm>
            <a:off x="623392" y="6526692"/>
            <a:ext cx="2540000" cy="324680"/>
          </a:xfrm>
          <a:prstGeom prst="rect">
            <a:avLst/>
          </a:prstGeom>
          <a:ln/>
        </p:spPr>
        <p:txBody>
          <a:bodyPr/>
          <a:lstStyle>
            <a:lvl1pPr>
              <a:defRPr>
                <a:solidFill>
                  <a:schemeClr val="accent3">
                    <a:lumMod val="50000"/>
                  </a:schemeClr>
                </a:solidFill>
              </a:defRPr>
            </a:lvl1pPr>
          </a:lstStyle>
          <a:p>
            <a:endParaRPr lang="en-US" dirty="0"/>
          </a:p>
        </p:txBody>
      </p:sp>
      <p:sp>
        <p:nvSpPr>
          <p:cNvPr id="9" name="Rectangle 5"/>
          <p:cNvSpPr>
            <a:spLocks noGrp="1" noChangeArrowheads="1"/>
          </p:cNvSpPr>
          <p:nvPr>
            <p:ph type="ftr" sz="quarter" idx="3"/>
          </p:nvPr>
        </p:nvSpPr>
        <p:spPr>
          <a:xfrm>
            <a:off x="4165600" y="6526692"/>
            <a:ext cx="3860800" cy="324680"/>
          </a:xfrm>
          <a:prstGeom prst="rect">
            <a:avLst/>
          </a:prstGeom>
          <a:ln/>
        </p:spPr>
        <p:txBody>
          <a:bodyPr/>
          <a:lstStyle>
            <a:lvl1pPr algn="ctr">
              <a:defRPr>
                <a:solidFill>
                  <a:schemeClr val="accent3">
                    <a:lumMod val="50000"/>
                  </a:schemeClr>
                </a:solidFill>
              </a:defRPr>
            </a:lvl1pPr>
          </a:lstStyle>
          <a:p>
            <a:endParaRPr lang="en-US" dirty="0"/>
          </a:p>
        </p:txBody>
      </p:sp>
      <p:sp>
        <p:nvSpPr>
          <p:cNvPr id="10" name="Rectangle 6"/>
          <p:cNvSpPr>
            <a:spLocks noGrp="1" noChangeArrowheads="1"/>
          </p:cNvSpPr>
          <p:nvPr>
            <p:ph type="sldNum" sz="quarter" idx="4"/>
          </p:nvPr>
        </p:nvSpPr>
        <p:spPr>
          <a:xfrm>
            <a:off x="9220629" y="6526692"/>
            <a:ext cx="2540000" cy="324680"/>
          </a:xfrm>
          <a:prstGeom prst="rect">
            <a:avLst/>
          </a:prstGeom>
          <a:ln/>
        </p:spPr>
        <p:txBody>
          <a:bodyPr/>
          <a:lstStyle>
            <a:lvl1pPr algn="r">
              <a:defRPr>
                <a:solidFill>
                  <a:schemeClr val="accent3">
                    <a:lumMod val="50000"/>
                  </a:schemeClr>
                </a:solidFill>
              </a:defRPr>
            </a:lvl1pPr>
          </a:lstStyle>
          <a:p>
            <a:fld id="{F6590AF8-4F64-4D1C-B3C4-F65976908F52}" type="slidenum">
              <a:rPr lang="en-US" smtClean="0"/>
              <a:pPr/>
              <a:t>‹#›</a:t>
            </a:fld>
            <a:endParaRPr lang="en-US" dirty="0"/>
          </a:p>
        </p:txBody>
      </p:sp>
    </p:spTree>
    <p:extLst>
      <p:ext uri="{BB962C8B-B14F-4D97-AF65-F5344CB8AC3E}">
        <p14:creationId xmlns:p14="http://schemas.microsoft.com/office/powerpoint/2010/main" val="3782646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hf hdr="0" ftr="0" dt="0"/>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imes New Roman" pitchFamily="18" charset="0"/>
        </a:defRPr>
      </a:lvl2pPr>
      <a:lvl3pPr algn="l" rtl="0" eaLnBrk="1" fontAlgn="base" hangingPunct="1">
        <a:spcBef>
          <a:spcPct val="0"/>
        </a:spcBef>
        <a:spcAft>
          <a:spcPct val="0"/>
        </a:spcAft>
        <a:defRPr sz="2800" b="1">
          <a:solidFill>
            <a:schemeClr val="tx2"/>
          </a:solidFill>
          <a:latin typeface="Times New Roman" pitchFamily="18" charset="0"/>
        </a:defRPr>
      </a:lvl3pPr>
      <a:lvl4pPr algn="l" rtl="0" eaLnBrk="1" fontAlgn="base" hangingPunct="1">
        <a:spcBef>
          <a:spcPct val="0"/>
        </a:spcBef>
        <a:spcAft>
          <a:spcPct val="0"/>
        </a:spcAft>
        <a:defRPr sz="2800" b="1">
          <a:solidFill>
            <a:schemeClr val="tx2"/>
          </a:solidFill>
          <a:latin typeface="Times New Roman" pitchFamily="18" charset="0"/>
        </a:defRPr>
      </a:lvl4pPr>
      <a:lvl5pPr algn="l" rtl="0" eaLnBrk="1" fontAlgn="base" hangingPunct="1">
        <a:spcBef>
          <a:spcPct val="0"/>
        </a:spcBef>
        <a:spcAft>
          <a:spcPct val="0"/>
        </a:spcAft>
        <a:defRPr sz="2800" b="1">
          <a:solidFill>
            <a:schemeClr val="tx2"/>
          </a:solidFill>
          <a:latin typeface="Times New Roman" pitchFamily="18" charset="0"/>
        </a:defRPr>
      </a:lvl5pPr>
      <a:lvl6pPr marL="457200" algn="l" rtl="0" eaLnBrk="1" fontAlgn="base" hangingPunct="1">
        <a:spcBef>
          <a:spcPct val="0"/>
        </a:spcBef>
        <a:spcAft>
          <a:spcPct val="0"/>
        </a:spcAft>
        <a:defRPr sz="2800" b="1">
          <a:solidFill>
            <a:schemeClr val="tx2"/>
          </a:solidFill>
          <a:latin typeface="Times New Roman" pitchFamily="18" charset="0"/>
        </a:defRPr>
      </a:lvl6pPr>
      <a:lvl7pPr marL="914400" algn="l" rtl="0" eaLnBrk="1" fontAlgn="base" hangingPunct="1">
        <a:spcBef>
          <a:spcPct val="0"/>
        </a:spcBef>
        <a:spcAft>
          <a:spcPct val="0"/>
        </a:spcAft>
        <a:defRPr sz="2800" b="1">
          <a:solidFill>
            <a:schemeClr val="tx2"/>
          </a:solidFill>
          <a:latin typeface="Times New Roman" pitchFamily="18" charset="0"/>
        </a:defRPr>
      </a:lvl7pPr>
      <a:lvl8pPr marL="1371600" algn="l" rtl="0" eaLnBrk="1" fontAlgn="base" hangingPunct="1">
        <a:spcBef>
          <a:spcPct val="0"/>
        </a:spcBef>
        <a:spcAft>
          <a:spcPct val="0"/>
        </a:spcAft>
        <a:defRPr sz="2800" b="1">
          <a:solidFill>
            <a:schemeClr val="tx2"/>
          </a:solidFill>
          <a:latin typeface="Times New Roman" pitchFamily="18" charset="0"/>
        </a:defRPr>
      </a:lvl8pPr>
      <a:lvl9pPr marL="1828800" algn="l" rtl="0" eaLnBrk="1" fontAlgn="base" hangingPunct="1">
        <a:spcBef>
          <a:spcPct val="0"/>
        </a:spcBef>
        <a:spcAft>
          <a:spcPct val="0"/>
        </a:spcAft>
        <a:defRPr sz="2800" b="1">
          <a:solidFill>
            <a:schemeClr val="tx2"/>
          </a:solidFill>
          <a:latin typeface="Times New Roman" pitchFamily="18" charset="0"/>
        </a:defRPr>
      </a:lvl9pPr>
    </p:titleStyle>
    <p:body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60413" indent="-285750" algn="l" rtl="0" eaLnBrk="1" fontAlgn="base" hangingPunct="1">
        <a:spcBef>
          <a:spcPct val="20000"/>
        </a:spcBef>
        <a:spcAft>
          <a:spcPct val="0"/>
        </a:spcAft>
        <a:defRPr sz="2400">
          <a:solidFill>
            <a:schemeClr val="tx1"/>
          </a:solidFill>
          <a:latin typeface="+mn-lt"/>
        </a:defRPr>
      </a:lvl2pPr>
      <a:lvl3pPr marL="1179513"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defRPr sz="160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0.png"/><Relationship Id="rId4" Type="http://schemas.openxmlformats.org/officeDocument/2006/relationships/image" Target="../media/image38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00.png"/><Relationship Id="rId4" Type="http://schemas.openxmlformats.org/officeDocument/2006/relationships/image" Target="../media/image38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00.png"/><Relationship Id="rId5" Type="http://schemas.openxmlformats.org/officeDocument/2006/relationships/image" Target="../media/image2.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00.png"/><Relationship Id="rId5" Type="http://schemas.openxmlformats.org/officeDocument/2006/relationships/image" Target="../media/image2.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00.png"/><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1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00.png"/><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400.png"/><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1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00.png"/><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1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400.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00.png"/><Relationship Id="rId5" Type="http://schemas.openxmlformats.org/officeDocument/2006/relationships/image" Target="../media/image38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caesar-cipher/"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2.jpeg"/><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24.png"/><Relationship Id="rId3" Type="http://schemas.openxmlformats.org/officeDocument/2006/relationships/image" Target="../media/image51.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customXml" Target="../ink/ink4.xml"/><Relationship Id="rId2" Type="http://schemas.openxmlformats.org/officeDocument/2006/relationships/image" Target="../media/image50.png"/><Relationship Id="rId16" Type="http://schemas.openxmlformats.org/officeDocument/2006/relationships/image" Target="../media/image23.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520.png"/><Relationship Id="rId11" Type="http://schemas.openxmlformats.org/officeDocument/2006/relationships/image" Target="../media/image57.png"/><Relationship Id="rId5" Type="http://schemas.openxmlformats.org/officeDocument/2006/relationships/image" Target="../media/image52.png"/><Relationship Id="rId15" Type="http://schemas.openxmlformats.org/officeDocument/2006/relationships/customXml" Target="../ink/ink3.xml"/><Relationship Id="rId10" Type="http://schemas.openxmlformats.org/officeDocument/2006/relationships/image" Target="../media/image56.png"/><Relationship Id="rId19" Type="http://schemas.openxmlformats.org/officeDocument/2006/relationships/customXml" Target="../ink/ink5.xml"/><Relationship Id="rId4" Type="http://schemas.openxmlformats.org/officeDocument/2006/relationships/image" Target="../media/image500.png"/><Relationship Id="rId9" Type="http://schemas.openxmlformats.org/officeDocument/2006/relationships/image" Target="../media/image55.png"/><Relationship Id="rId14" Type="http://schemas.openxmlformats.org/officeDocument/2006/relationships/image" Target="../media/image60.png"/></Relationships>
</file>

<file path=ppt/slides/_rels/slide34.xml.rels><?xml version="1.0" encoding="UTF-8" standalone="yes"?>
<Relationships xmlns="http://schemas.openxmlformats.org/package/2006/relationships"><Relationship Id="rId8" Type="http://schemas.openxmlformats.org/officeDocument/2006/relationships/image" Target="../media/image520.png"/><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00.png"/><Relationship Id="rId5" Type="http://schemas.openxmlformats.org/officeDocument/2006/relationships/image" Target="../media/image51.png"/><Relationship Id="rId4" Type="http://schemas.openxmlformats.org/officeDocument/2006/relationships/image" Target="../media/image49.png"/><Relationship Id="rId9"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492.pn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0.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notesSlide" Target="../notesSlides/notesSlide16.xml"/><Relationship Id="rId16" Type="http://schemas.openxmlformats.org/officeDocument/2006/relationships/image" Target="../media/image90.png"/><Relationship Id="rId1" Type="http://schemas.openxmlformats.org/officeDocument/2006/relationships/slideLayout" Target="../slideLayouts/slideLayout6.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5" Type="http://schemas.openxmlformats.org/officeDocument/2006/relationships/image" Target="../media/image89.png"/><Relationship Id="rId10" Type="http://schemas.openxmlformats.org/officeDocument/2006/relationships/image" Target="../media/image84.png"/><Relationship Id="rId4" Type="http://schemas.openxmlformats.org/officeDocument/2006/relationships/image" Target="../media/image780.png"/><Relationship Id="rId9" Type="http://schemas.openxmlformats.org/officeDocument/2006/relationships/image" Target="../media/image83.png"/><Relationship Id="rId14" Type="http://schemas.openxmlformats.org/officeDocument/2006/relationships/image" Target="../media/image88.png"/></Relationships>
</file>

<file path=ppt/slides/_rels/slide47.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3" Type="http://schemas.openxmlformats.org/officeDocument/2006/relationships/image" Target="../media/image780.png"/><Relationship Id="rId7" Type="http://schemas.openxmlformats.org/officeDocument/2006/relationships/image" Target="../media/image82.png"/><Relationship Id="rId12" Type="http://schemas.openxmlformats.org/officeDocument/2006/relationships/image" Target="../media/image87.png"/><Relationship Id="rId2" Type="http://schemas.openxmlformats.org/officeDocument/2006/relationships/image" Target="../media/image770.png"/><Relationship Id="rId1" Type="http://schemas.openxmlformats.org/officeDocument/2006/relationships/slideLayout" Target="../slideLayouts/slideLayout6.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5" Type="http://schemas.openxmlformats.org/officeDocument/2006/relationships/image" Target="../media/image9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s>
</file>

<file path=ppt/slides/_rels/slide48.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88.png"/><Relationship Id="rId18" Type="http://schemas.openxmlformats.org/officeDocument/2006/relationships/image" Target="../media/image101.png"/><Relationship Id="rId26" Type="http://schemas.openxmlformats.org/officeDocument/2006/relationships/image" Target="../media/image109.png"/><Relationship Id="rId3" Type="http://schemas.openxmlformats.org/officeDocument/2006/relationships/image" Target="../media/image91.png"/><Relationship Id="rId21" Type="http://schemas.openxmlformats.org/officeDocument/2006/relationships/image" Target="../media/image104.png"/><Relationship Id="rId7" Type="http://schemas.openxmlformats.org/officeDocument/2006/relationships/image" Target="../media/image95.png"/><Relationship Id="rId12" Type="http://schemas.openxmlformats.org/officeDocument/2006/relationships/image" Target="../media/image87.png"/><Relationship Id="rId17" Type="http://schemas.openxmlformats.org/officeDocument/2006/relationships/image" Target="../media/image100.png"/><Relationship Id="rId25" Type="http://schemas.openxmlformats.org/officeDocument/2006/relationships/image" Target="../media/image108.png"/><Relationship Id="rId2" Type="http://schemas.openxmlformats.org/officeDocument/2006/relationships/image" Target="../media/image770.png"/><Relationship Id="rId16" Type="http://schemas.openxmlformats.org/officeDocument/2006/relationships/image" Target="../media/image99.png"/><Relationship Id="rId20" Type="http://schemas.openxmlformats.org/officeDocument/2006/relationships/image" Target="../media/image103.png"/><Relationship Id="rId1" Type="http://schemas.openxmlformats.org/officeDocument/2006/relationships/slideLayout" Target="../slideLayouts/slideLayout6.xml"/><Relationship Id="rId6" Type="http://schemas.openxmlformats.org/officeDocument/2006/relationships/image" Target="../media/image94.png"/><Relationship Id="rId11" Type="http://schemas.openxmlformats.org/officeDocument/2006/relationships/image" Target="../media/image86.png"/><Relationship Id="rId24" Type="http://schemas.openxmlformats.org/officeDocument/2006/relationships/image" Target="../media/image107.png"/><Relationship Id="rId5" Type="http://schemas.openxmlformats.org/officeDocument/2006/relationships/image" Target="../media/image93.png"/><Relationship Id="rId15" Type="http://schemas.openxmlformats.org/officeDocument/2006/relationships/image" Target="../media/image491.png"/><Relationship Id="rId23" Type="http://schemas.openxmlformats.org/officeDocument/2006/relationships/image" Target="../media/image106.png"/><Relationship Id="rId10" Type="http://schemas.openxmlformats.org/officeDocument/2006/relationships/image" Target="../media/image98.png"/><Relationship Id="rId19" Type="http://schemas.openxmlformats.org/officeDocument/2006/relationships/image" Target="../media/image102.png"/><Relationship Id="rId4" Type="http://schemas.openxmlformats.org/officeDocument/2006/relationships/image" Target="../media/image92.png"/><Relationship Id="rId9" Type="http://schemas.openxmlformats.org/officeDocument/2006/relationships/image" Target="../media/image97.png"/><Relationship Id="rId14" Type="http://schemas.openxmlformats.org/officeDocument/2006/relationships/image" Target="../media/image89.png"/><Relationship Id="rId22" Type="http://schemas.openxmlformats.org/officeDocument/2006/relationships/image" Target="../media/image105.png"/></Relationships>
</file>

<file path=ppt/slides/_rels/slide49.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12.png"/><Relationship Id="rId18" Type="http://schemas.openxmlformats.org/officeDocument/2006/relationships/image" Target="../media/image100.png"/><Relationship Id="rId26" Type="http://schemas.openxmlformats.org/officeDocument/2006/relationships/image" Target="../media/image108.png"/><Relationship Id="rId3" Type="http://schemas.openxmlformats.org/officeDocument/2006/relationships/image" Target="../media/image770.png"/><Relationship Id="rId21" Type="http://schemas.openxmlformats.org/officeDocument/2006/relationships/image" Target="../media/image103.png"/><Relationship Id="rId7" Type="http://schemas.openxmlformats.org/officeDocument/2006/relationships/image" Target="../media/image94.png"/><Relationship Id="rId12" Type="http://schemas.openxmlformats.org/officeDocument/2006/relationships/image" Target="../media/image111.png"/><Relationship Id="rId17" Type="http://schemas.openxmlformats.org/officeDocument/2006/relationships/image" Target="../media/image99.png"/><Relationship Id="rId25" Type="http://schemas.openxmlformats.org/officeDocument/2006/relationships/image" Target="../media/image107.png"/><Relationship Id="rId2" Type="http://schemas.openxmlformats.org/officeDocument/2006/relationships/notesSlide" Target="../notesSlides/notesSlide17.xml"/><Relationship Id="rId16" Type="http://schemas.openxmlformats.org/officeDocument/2006/relationships/image" Target="../media/image491.png"/><Relationship Id="rId20" Type="http://schemas.openxmlformats.org/officeDocument/2006/relationships/image" Target="../media/image102.png"/><Relationship Id="rId1" Type="http://schemas.openxmlformats.org/officeDocument/2006/relationships/slideLayout" Target="../slideLayouts/slideLayout6.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06.png"/><Relationship Id="rId5" Type="http://schemas.openxmlformats.org/officeDocument/2006/relationships/image" Target="../media/image92.png"/><Relationship Id="rId15" Type="http://schemas.openxmlformats.org/officeDocument/2006/relationships/image" Target="../media/image114.png"/><Relationship Id="rId23" Type="http://schemas.openxmlformats.org/officeDocument/2006/relationships/image" Target="../media/image105.png"/><Relationship Id="rId10" Type="http://schemas.openxmlformats.org/officeDocument/2006/relationships/image" Target="../media/image97.png"/><Relationship Id="rId19" Type="http://schemas.openxmlformats.org/officeDocument/2006/relationships/image" Target="../media/image101.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13.png"/><Relationship Id="rId22" Type="http://schemas.openxmlformats.org/officeDocument/2006/relationships/image" Target="../media/image104.png"/><Relationship Id="rId27" Type="http://schemas.openxmlformats.org/officeDocument/2006/relationships/image" Target="../media/image1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9" Type="http://schemas.openxmlformats.org/officeDocument/2006/relationships/image" Target="../media/image100.png"/><Relationship Id="rId3" Type="http://schemas.openxmlformats.org/officeDocument/2006/relationships/image" Target="../media/image91.png"/><Relationship Id="rId34" Type="http://schemas.openxmlformats.org/officeDocument/2006/relationships/image" Target="../media/image41.png"/><Relationship Id="rId42" Type="http://schemas.openxmlformats.org/officeDocument/2006/relationships/image" Target="../media/image103.png"/><Relationship Id="rId47" Type="http://schemas.openxmlformats.org/officeDocument/2006/relationships/image" Target="../media/image108.png"/><Relationship Id="rId50" Type="http://schemas.openxmlformats.org/officeDocument/2006/relationships/image" Target="../media/image112.png"/><Relationship Id="rId7" Type="http://schemas.openxmlformats.org/officeDocument/2006/relationships/image" Target="../media/image95.png"/><Relationship Id="rId33" Type="http://schemas.openxmlformats.org/officeDocument/2006/relationships/image" Target="../media/image121.png"/><Relationship Id="rId38" Type="http://schemas.openxmlformats.org/officeDocument/2006/relationships/image" Target="../media/image99.png"/><Relationship Id="rId46" Type="http://schemas.openxmlformats.org/officeDocument/2006/relationships/image" Target="../media/image107.png"/><Relationship Id="rId2" Type="http://schemas.openxmlformats.org/officeDocument/2006/relationships/image" Target="../media/image770.png"/><Relationship Id="rId29" Type="http://schemas.openxmlformats.org/officeDocument/2006/relationships/image" Target="../media/image117.png"/><Relationship Id="rId41" Type="http://schemas.openxmlformats.org/officeDocument/2006/relationships/image" Target="../media/image102.png"/><Relationship Id="rId1" Type="http://schemas.openxmlformats.org/officeDocument/2006/relationships/slideLayout" Target="../slideLayouts/slideLayout6.xml"/><Relationship Id="rId6" Type="http://schemas.openxmlformats.org/officeDocument/2006/relationships/image" Target="../media/image94.png"/><Relationship Id="rId32" Type="http://schemas.openxmlformats.org/officeDocument/2006/relationships/image" Target="../media/image120.png"/><Relationship Id="rId37" Type="http://schemas.openxmlformats.org/officeDocument/2006/relationships/image" Target="../media/image125.png"/><Relationship Id="rId40" Type="http://schemas.openxmlformats.org/officeDocument/2006/relationships/image" Target="../media/image101.png"/><Relationship Id="rId45" Type="http://schemas.openxmlformats.org/officeDocument/2006/relationships/image" Target="../media/image106.png"/><Relationship Id="rId5" Type="http://schemas.openxmlformats.org/officeDocument/2006/relationships/image" Target="../media/image93.png"/><Relationship Id="rId28" Type="http://schemas.openxmlformats.org/officeDocument/2006/relationships/image" Target="../media/image116.png"/><Relationship Id="rId36" Type="http://schemas.openxmlformats.org/officeDocument/2006/relationships/image" Target="../media/image115.png"/><Relationship Id="rId49" Type="http://schemas.openxmlformats.org/officeDocument/2006/relationships/image" Target="../media/image111.png"/><Relationship Id="rId10" Type="http://schemas.openxmlformats.org/officeDocument/2006/relationships/image" Target="../media/image98.png"/><Relationship Id="rId31" Type="http://schemas.openxmlformats.org/officeDocument/2006/relationships/image" Target="../media/image119.png"/><Relationship Id="rId44" Type="http://schemas.openxmlformats.org/officeDocument/2006/relationships/image" Target="../media/image105.png"/><Relationship Id="rId52" Type="http://schemas.openxmlformats.org/officeDocument/2006/relationships/image" Target="../media/image114.png"/><Relationship Id="rId4" Type="http://schemas.openxmlformats.org/officeDocument/2006/relationships/image" Target="../media/image92.png"/><Relationship Id="rId9" Type="http://schemas.openxmlformats.org/officeDocument/2006/relationships/image" Target="../media/image97.png"/><Relationship Id="rId27" Type="http://schemas.openxmlformats.org/officeDocument/2006/relationships/image" Target="../media/image490.png"/><Relationship Id="rId30" Type="http://schemas.openxmlformats.org/officeDocument/2006/relationships/image" Target="../media/image118.png"/><Relationship Id="rId35" Type="http://schemas.openxmlformats.org/officeDocument/2006/relationships/image" Target="../media/image123.png"/><Relationship Id="rId43" Type="http://schemas.openxmlformats.org/officeDocument/2006/relationships/image" Target="../media/image104.png"/><Relationship Id="rId48" Type="http://schemas.openxmlformats.org/officeDocument/2006/relationships/image" Target="../media/image109.png"/><Relationship Id="rId8" Type="http://schemas.openxmlformats.org/officeDocument/2006/relationships/image" Target="../media/image96.png"/><Relationship Id="rId51" Type="http://schemas.openxmlformats.org/officeDocument/2006/relationships/image" Target="../media/image113.png"/></Relationships>
</file>

<file path=ppt/slides/_rels/slide51.xml.rels><?xml version="1.0" encoding="UTF-8" standalone="yes"?>
<Relationships xmlns="http://schemas.openxmlformats.org/package/2006/relationships"><Relationship Id="rId8" Type="http://schemas.openxmlformats.org/officeDocument/2006/relationships/image" Target="../media/image96.png"/><Relationship Id="rId39" Type="http://schemas.openxmlformats.org/officeDocument/2006/relationships/image" Target="../media/image105.png"/><Relationship Id="rId3" Type="http://schemas.openxmlformats.org/officeDocument/2006/relationships/image" Target="../media/image91.png"/><Relationship Id="rId34" Type="http://schemas.openxmlformats.org/officeDocument/2006/relationships/image" Target="../media/image100.png"/><Relationship Id="rId42" Type="http://schemas.openxmlformats.org/officeDocument/2006/relationships/image" Target="../media/image108.png"/><Relationship Id="rId47" Type="http://schemas.openxmlformats.org/officeDocument/2006/relationships/image" Target="../media/image113.png"/><Relationship Id="rId7" Type="http://schemas.openxmlformats.org/officeDocument/2006/relationships/image" Target="../media/image95.png"/><Relationship Id="rId33" Type="http://schemas.openxmlformats.org/officeDocument/2006/relationships/image" Target="../media/image99.png"/><Relationship Id="rId38" Type="http://schemas.openxmlformats.org/officeDocument/2006/relationships/image" Target="../media/image104.png"/><Relationship Id="rId46" Type="http://schemas.openxmlformats.org/officeDocument/2006/relationships/image" Target="../media/image112.png"/><Relationship Id="rId2" Type="http://schemas.openxmlformats.org/officeDocument/2006/relationships/image" Target="../media/image770.png"/><Relationship Id="rId29" Type="http://schemas.openxmlformats.org/officeDocument/2006/relationships/image" Target="../media/image117.png"/><Relationship Id="rId41" Type="http://schemas.openxmlformats.org/officeDocument/2006/relationships/image" Target="../media/image107.png"/><Relationship Id="rId1" Type="http://schemas.openxmlformats.org/officeDocument/2006/relationships/slideLayout" Target="../slideLayouts/slideLayout6.xml"/><Relationship Id="rId6" Type="http://schemas.openxmlformats.org/officeDocument/2006/relationships/image" Target="../media/image94.png"/><Relationship Id="rId32" Type="http://schemas.openxmlformats.org/officeDocument/2006/relationships/image" Target="../media/image120.png"/><Relationship Id="rId37" Type="http://schemas.openxmlformats.org/officeDocument/2006/relationships/image" Target="../media/image103.png"/><Relationship Id="rId40" Type="http://schemas.openxmlformats.org/officeDocument/2006/relationships/image" Target="../media/image106.png"/><Relationship Id="rId45" Type="http://schemas.openxmlformats.org/officeDocument/2006/relationships/image" Target="../media/image111.png"/><Relationship Id="rId5" Type="http://schemas.openxmlformats.org/officeDocument/2006/relationships/image" Target="../media/image93.png"/><Relationship Id="rId28" Type="http://schemas.openxmlformats.org/officeDocument/2006/relationships/image" Target="../media/image116.png"/><Relationship Id="rId36" Type="http://schemas.openxmlformats.org/officeDocument/2006/relationships/image" Target="../media/image102.png"/><Relationship Id="rId10" Type="http://schemas.openxmlformats.org/officeDocument/2006/relationships/image" Target="../media/image98.png"/><Relationship Id="rId31" Type="http://schemas.openxmlformats.org/officeDocument/2006/relationships/image" Target="../media/image119.png"/><Relationship Id="rId44" Type="http://schemas.openxmlformats.org/officeDocument/2006/relationships/image" Target="../media/image1150.png"/><Relationship Id="rId4" Type="http://schemas.openxmlformats.org/officeDocument/2006/relationships/image" Target="../media/image92.png"/><Relationship Id="rId9" Type="http://schemas.openxmlformats.org/officeDocument/2006/relationships/image" Target="../media/image97.png"/><Relationship Id="rId27" Type="http://schemas.openxmlformats.org/officeDocument/2006/relationships/image" Target="../media/image490.png"/><Relationship Id="rId30" Type="http://schemas.openxmlformats.org/officeDocument/2006/relationships/image" Target="../media/image118.png"/><Relationship Id="rId35" Type="http://schemas.openxmlformats.org/officeDocument/2006/relationships/image" Target="../media/image101.png"/><Relationship Id="rId43" Type="http://schemas.openxmlformats.org/officeDocument/2006/relationships/image" Target="../media/image109.png"/><Relationship Id="rId48" Type="http://schemas.openxmlformats.org/officeDocument/2006/relationships/image" Target="../media/image114.png"/></Relationships>
</file>

<file path=ppt/slides/_rels/slide52.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28.png"/><Relationship Id="rId7" Type="http://schemas.openxmlformats.org/officeDocument/2006/relationships/image" Target="../media/image270.png"/><Relationship Id="rId2" Type="http://schemas.openxmlformats.org/officeDocument/2006/relationships/notesSlide" Target="../notesSlides/notesSlide2.xml"/><Relationship Id="rId1" Type="http://schemas.openxmlformats.org/officeDocument/2006/relationships/slideLayout" Target="../slideLayouts/slideLayout2.xml"/><Relationship Id="rId11" Type="http://schemas.openxmlformats.org/officeDocument/2006/relationships/image" Target="../media/image32.png"/><Relationship Id="rId10" Type="http://schemas.openxmlformats.org/officeDocument/2006/relationships/image" Target="../media/image310.png"/><Relationship Id="rId4" Type="http://schemas.openxmlformats.org/officeDocument/2006/relationships/image" Target="../media/image29.png"/><Relationship Id="rId9" Type="http://schemas.openxmlformats.org/officeDocument/2006/relationships/image" Target="../media/image300.png"/></Relationships>
</file>

<file path=ppt/slides/_rels/slide8.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320.png"/><Relationship Id="rId7" Type="http://schemas.openxmlformats.org/officeDocument/2006/relationships/image" Target="../media/image27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10.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1583388" y="1814653"/>
            <a:ext cx="9734851" cy="1776412"/>
          </a:xfrm>
        </p:spPr>
        <p:txBody>
          <a:bodyPr anchor="ctr"/>
          <a:lstStyle/>
          <a:p>
            <a:pPr algn="ctr"/>
            <a:r>
              <a:rPr lang="nb-NO" dirty="0" err="1"/>
              <a:t>Week</a:t>
            </a:r>
            <a:r>
              <a:rPr lang="nb-NO" dirty="0"/>
              <a:t> 2- </a:t>
            </a:r>
            <a:r>
              <a:rPr lang="nb-NO" dirty="0" err="1"/>
              <a:t>Historical</a:t>
            </a:r>
            <a:r>
              <a:rPr lang="nb-NO" dirty="0"/>
              <a:t> </a:t>
            </a:r>
            <a:r>
              <a:rPr lang="nb-NO" dirty="0" err="1"/>
              <a:t>encryption</a:t>
            </a:r>
            <a:r>
              <a:rPr lang="nb-NO" dirty="0"/>
              <a:t> </a:t>
            </a:r>
            <a:r>
              <a:rPr lang="nb-NO" dirty="0" err="1"/>
              <a:t>algorithms</a:t>
            </a:r>
            <a:endParaRPr lang="nb-NO" dirty="0"/>
          </a:p>
          <a:p>
            <a:pPr algn="ctr"/>
            <a:r>
              <a:rPr lang="nb-NO" dirty="0"/>
              <a:t>and </a:t>
            </a:r>
          </a:p>
          <a:p>
            <a:pPr algn="ctr"/>
            <a:r>
              <a:rPr lang="nb-NO" dirty="0" err="1"/>
              <a:t>Stream</a:t>
            </a:r>
            <a:r>
              <a:rPr lang="nb-NO" dirty="0"/>
              <a:t> </a:t>
            </a:r>
            <a:r>
              <a:rPr lang="nb-NO" dirty="0" err="1"/>
              <a:t>Ciphers</a:t>
            </a:r>
            <a:endParaRPr lang="en-US" dirty="0"/>
          </a:p>
        </p:txBody>
      </p:sp>
    </p:spTree>
    <p:extLst>
      <p:ext uri="{BB962C8B-B14F-4D97-AF65-F5344CB8AC3E}">
        <p14:creationId xmlns:p14="http://schemas.microsoft.com/office/powerpoint/2010/main" val="381508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b-NO" dirty="0"/>
              <a:t>Substitution cipher </a:t>
            </a:r>
            <a:endParaRPr lang="en-US" dirty="0"/>
          </a:p>
        </p:txBody>
      </p:sp>
      <p:sp>
        <p:nvSpPr>
          <p:cNvPr id="7" name="Content Placeholder 6"/>
          <p:cNvSpPr>
            <a:spLocks noGrp="1"/>
          </p:cNvSpPr>
          <p:nvPr>
            <p:ph idx="1"/>
          </p:nvPr>
        </p:nvSpPr>
        <p:spPr/>
        <p:txBody>
          <a:bodyPr>
            <a:normAutofit/>
          </a:bodyPr>
          <a:lstStyle/>
          <a:p>
            <a:pPr algn="ctr"/>
            <a:endParaRPr lang="pt-BR" b="1" spc="600" dirty="0">
              <a:solidFill>
                <a:schemeClr val="accent5">
                  <a:lumMod val="50000"/>
                </a:schemeClr>
              </a:solidFill>
            </a:endParaRPr>
          </a:p>
          <a:p>
            <a:pPr algn="ctr"/>
            <a:r>
              <a:rPr lang="pt-BR" b="1" spc="600" dirty="0">
                <a:solidFill>
                  <a:schemeClr val="accent5">
                    <a:lumMod val="50000"/>
                  </a:schemeClr>
                </a:solidFill>
              </a:rPr>
              <a:t>a b c d e f g h i j k l m n o p q r s t u v w x y z</a:t>
            </a:r>
            <a:endParaRPr lang="nb-NO" spc="600" dirty="0"/>
          </a:p>
          <a:p>
            <a:pPr algn="ctr"/>
            <a:r>
              <a:rPr lang="nb-NO" dirty="0"/>
              <a:t>  </a:t>
            </a:r>
          </a:p>
          <a:p>
            <a:r>
              <a:rPr lang="nb-NO" dirty="0"/>
              <a:t>	↕   ↕   ↕   ↕                                           …                                                        ↕</a:t>
            </a:r>
          </a:p>
          <a:p>
            <a:pPr algn="ctr"/>
            <a:endParaRPr lang="nb-NO" dirty="0"/>
          </a:p>
          <a:p>
            <a:pPr algn="ctr"/>
            <a:r>
              <a:rPr lang="nb-NO" b="1" spc="600" dirty="0">
                <a:solidFill>
                  <a:schemeClr val="accent2"/>
                </a:solidFill>
              </a:rPr>
              <a:t>s x d y w q f m j k o i l g z b e n t u c p a r v h</a:t>
            </a:r>
            <a:endParaRPr lang="nb-NO" spc="600" dirty="0">
              <a:solidFill>
                <a:schemeClr val="accent2"/>
              </a:solidFill>
            </a:endParaRPr>
          </a:p>
          <a:p>
            <a:endParaRPr lang="nb-NO" dirty="0"/>
          </a:p>
          <a:p>
            <a:r>
              <a:rPr lang="nb-NO" dirty="0"/>
              <a:t> </a:t>
            </a:r>
          </a:p>
          <a:p>
            <a:endParaRPr lang="en-US" dirty="0"/>
          </a:p>
        </p:txBody>
      </p:sp>
      <p:sp>
        <p:nvSpPr>
          <p:cNvPr id="11" name="Slide Number Placeholder 10"/>
          <p:cNvSpPr>
            <a:spLocks noGrp="1"/>
          </p:cNvSpPr>
          <p:nvPr>
            <p:ph type="sldNum" sz="quarter" idx="4"/>
          </p:nvPr>
        </p:nvSpPr>
        <p:spPr/>
        <p:txBody>
          <a:bodyPr/>
          <a:lstStyle/>
          <a:p>
            <a:fld id="{F6590AF8-4F64-4D1C-B3C4-F65976908F52}" type="slidenum">
              <a:rPr lang="en-US" smtClean="0"/>
              <a:pPr/>
              <a:t>10</a:t>
            </a:fld>
            <a:endParaRPr lang="en-US" dirty="0"/>
          </a:p>
        </p:txBody>
      </p:sp>
      <p:sp>
        <p:nvSpPr>
          <p:cNvPr id="9" name="TextBox 8"/>
          <p:cNvSpPr txBox="1"/>
          <p:nvPr/>
        </p:nvSpPr>
        <p:spPr>
          <a:xfrm>
            <a:off x="2597579" y="5410401"/>
            <a:ext cx="7832296" cy="923330"/>
          </a:xfrm>
          <a:prstGeom prst="rect">
            <a:avLst/>
          </a:prstGeom>
          <a:noFill/>
        </p:spPr>
        <p:txBody>
          <a:bodyPr wrap="square" rtlCol="0">
            <a:spAutoFit/>
          </a:bodyPr>
          <a:lstStyle/>
          <a:p>
            <a:r>
              <a:rPr lang="en-US" dirty="0" err="1">
                <a:solidFill>
                  <a:schemeClr val="accent2"/>
                </a:solidFill>
              </a:rPr>
              <a:t>jg</a:t>
            </a:r>
            <a:r>
              <a:rPr lang="en-US" dirty="0">
                <a:solidFill>
                  <a:schemeClr val="accent2"/>
                </a:solidFill>
              </a:rPr>
              <a:t> </a:t>
            </a:r>
            <a:r>
              <a:rPr lang="en-US" dirty="0" err="1">
                <a:solidFill>
                  <a:schemeClr val="accent2"/>
                </a:solidFill>
              </a:rPr>
              <a:t>umw</a:t>
            </a:r>
            <a:r>
              <a:rPr lang="en-US" dirty="0">
                <a:solidFill>
                  <a:schemeClr val="accent2"/>
                </a:solidFill>
              </a:rPr>
              <a:t> </a:t>
            </a:r>
            <a:r>
              <a:rPr lang="en-US" dirty="0" err="1">
                <a:solidFill>
                  <a:schemeClr val="accent2"/>
                </a:solidFill>
              </a:rPr>
              <a:t>qsn</a:t>
            </a:r>
            <a:r>
              <a:rPr lang="en-US" dirty="0">
                <a:solidFill>
                  <a:schemeClr val="accent2"/>
                </a:solidFill>
              </a:rPr>
              <a:t> </a:t>
            </a:r>
            <a:r>
              <a:rPr lang="en-US" dirty="0" err="1">
                <a:solidFill>
                  <a:schemeClr val="accent2"/>
                </a:solidFill>
              </a:rPr>
              <a:t>yjtusgdw</a:t>
            </a:r>
            <a:r>
              <a:rPr lang="en-US" dirty="0">
                <a:solidFill>
                  <a:schemeClr val="accent2"/>
                </a:solidFill>
              </a:rPr>
              <a:t> s </a:t>
            </a:r>
            <a:r>
              <a:rPr lang="en-US" dirty="0" err="1">
                <a:solidFill>
                  <a:schemeClr val="accent2"/>
                </a:solidFill>
              </a:rPr>
              <a:t>mwijdzbuwn</a:t>
            </a:r>
            <a:r>
              <a:rPr lang="en-US" dirty="0">
                <a:solidFill>
                  <a:schemeClr val="accent2"/>
                </a:solidFill>
              </a:rPr>
              <a:t> </a:t>
            </a:r>
            <a:r>
              <a:rPr lang="en-US" dirty="0" err="1">
                <a:solidFill>
                  <a:schemeClr val="accent2"/>
                </a:solidFill>
              </a:rPr>
              <a:t>tojllwy</a:t>
            </a:r>
            <a:r>
              <a:rPr lang="en-US" dirty="0">
                <a:solidFill>
                  <a:schemeClr val="accent2"/>
                </a:solidFill>
              </a:rPr>
              <a:t> </a:t>
            </a:r>
            <a:r>
              <a:rPr lang="en-US" dirty="0" err="1">
                <a:solidFill>
                  <a:schemeClr val="accent2"/>
                </a:solidFill>
              </a:rPr>
              <a:t>yzag</a:t>
            </a:r>
            <a:r>
              <a:rPr lang="en-US" dirty="0">
                <a:solidFill>
                  <a:schemeClr val="accent2"/>
                </a:solidFill>
              </a:rPr>
              <a:t> </a:t>
            </a:r>
            <a:r>
              <a:rPr lang="en-US" dirty="0" err="1">
                <a:solidFill>
                  <a:schemeClr val="accent2"/>
                </a:solidFill>
              </a:rPr>
              <a:t>xwuawwg</a:t>
            </a:r>
            <a:r>
              <a:rPr lang="en-US" dirty="0">
                <a:solidFill>
                  <a:schemeClr val="accent2"/>
                </a:solidFill>
              </a:rPr>
              <a:t> </a:t>
            </a:r>
            <a:r>
              <a:rPr lang="en-US" dirty="0" err="1">
                <a:solidFill>
                  <a:schemeClr val="accent2"/>
                </a:solidFill>
              </a:rPr>
              <a:t>umw</a:t>
            </a:r>
            <a:r>
              <a:rPr lang="en-US" dirty="0">
                <a:solidFill>
                  <a:schemeClr val="accent2"/>
                </a:solidFill>
              </a:rPr>
              <a:t> </a:t>
            </a:r>
            <a:r>
              <a:rPr lang="en-US" dirty="0" err="1">
                <a:solidFill>
                  <a:schemeClr val="accent2"/>
                </a:solidFill>
              </a:rPr>
              <a:t>nzzqt</a:t>
            </a:r>
            <a:r>
              <a:rPr lang="en-US" dirty="0">
                <a:solidFill>
                  <a:schemeClr val="accent2"/>
                </a:solidFill>
              </a:rPr>
              <a:t>, </a:t>
            </a:r>
            <a:r>
              <a:rPr lang="en-US" dirty="0" err="1">
                <a:solidFill>
                  <a:schemeClr val="accent2"/>
                </a:solidFill>
              </a:rPr>
              <a:t>mzpwnwy</a:t>
            </a:r>
            <a:r>
              <a:rPr lang="en-US" dirty="0">
                <a:solidFill>
                  <a:schemeClr val="accent2"/>
                </a:solidFill>
              </a:rPr>
              <a:t> </a:t>
            </a:r>
            <a:r>
              <a:rPr lang="en-US" dirty="0" err="1">
                <a:solidFill>
                  <a:schemeClr val="accent2"/>
                </a:solidFill>
              </a:rPr>
              <a:t>qzn</a:t>
            </a:r>
            <a:r>
              <a:rPr lang="en-US" dirty="0">
                <a:solidFill>
                  <a:schemeClr val="accent2"/>
                </a:solidFill>
              </a:rPr>
              <a:t> sg </a:t>
            </a:r>
            <a:r>
              <a:rPr lang="en-US" dirty="0" err="1">
                <a:solidFill>
                  <a:schemeClr val="accent2"/>
                </a:solidFill>
              </a:rPr>
              <a:t>jgtusgu</a:t>
            </a:r>
            <a:r>
              <a:rPr lang="en-US" dirty="0">
                <a:solidFill>
                  <a:schemeClr val="accent2"/>
                </a:solidFill>
              </a:rPr>
              <a:t> </a:t>
            </a:r>
            <a:r>
              <a:rPr lang="en-US" dirty="0" err="1">
                <a:solidFill>
                  <a:schemeClr val="accent2"/>
                </a:solidFill>
              </a:rPr>
              <a:t>ijow</a:t>
            </a:r>
            <a:r>
              <a:rPr lang="en-US" dirty="0">
                <a:solidFill>
                  <a:schemeClr val="accent2"/>
                </a:solidFill>
              </a:rPr>
              <a:t> s </a:t>
            </a:r>
            <a:r>
              <a:rPr lang="en-US" dirty="0" err="1">
                <a:solidFill>
                  <a:schemeClr val="accent2"/>
                </a:solidFill>
              </a:rPr>
              <a:t>xicwxzuuiw</a:t>
            </a:r>
            <a:r>
              <a:rPr lang="en-US" dirty="0">
                <a:solidFill>
                  <a:schemeClr val="accent2"/>
                </a:solidFill>
              </a:rPr>
              <a:t>, </a:t>
            </a:r>
            <a:r>
              <a:rPr lang="en-US" dirty="0" err="1">
                <a:solidFill>
                  <a:schemeClr val="accent2"/>
                </a:solidFill>
              </a:rPr>
              <a:t>sgy</a:t>
            </a:r>
            <a:r>
              <a:rPr lang="en-US" dirty="0">
                <a:solidFill>
                  <a:schemeClr val="accent2"/>
                </a:solidFill>
              </a:rPr>
              <a:t> </a:t>
            </a:r>
            <a:r>
              <a:rPr lang="en-US" dirty="0" err="1">
                <a:solidFill>
                  <a:schemeClr val="accent2"/>
                </a:solidFill>
              </a:rPr>
              <a:t>ysnuwy</a:t>
            </a:r>
            <a:r>
              <a:rPr lang="en-US" dirty="0">
                <a:solidFill>
                  <a:schemeClr val="accent2"/>
                </a:solidFill>
              </a:rPr>
              <a:t> </a:t>
            </a:r>
            <a:r>
              <a:rPr lang="en-US" dirty="0" err="1">
                <a:solidFill>
                  <a:schemeClr val="accent2"/>
                </a:solidFill>
              </a:rPr>
              <a:t>sasv</a:t>
            </a:r>
            <a:r>
              <a:rPr lang="en-US" dirty="0">
                <a:solidFill>
                  <a:schemeClr val="accent2"/>
                </a:solidFill>
              </a:rPr>
              <a:t> </a:t>
            </a:r>
            <a:r>
              <a:rPr lang="en-US" dirty="0" err="1">
                <a:solidFill>
                  <a:schemeClr val="accent2"/>
                </a:solidFill>
              </a:rPr>
              <a:t>sfsjg</a:t>
            </a:r>
            <a:r>
              <a:rPr lang="en-US" dirty="0">
                <a:solidFill>
                  <a:schemeClr val="accent2"/>
                </a:solidFill>
              </a:rPr>
              <a:t> </a:t>
            </a:r>
            <a:r>
              <a:rPr lang="en-US" dirty="0" err="1">
                <a:solidFill>
                  <a:schemeClr val="accent2"/>
                </a:solidFill>
              </a:rPr>
              <a:t>ajum</a:t>
            </a:r>
            <a:r>
              <a:rPr lang="en-US" dirty="0">
                <a:solidFill>
                  <a:schemeClr val="accent2"/>
                </a:solidFill>
              </a:rPr>
              <a:t> s </a:t>
            </a:r>
            <a:r>
              <a:rPr lang="en-US" dirty="0" err="1">
                <a:solidFill>
                  <a:schemeClr val="accent2"/>
                </a:solidFill>
              </a:rPr>
              <a:t>dcnpjgf</a:t>
            </a:r>
            <a:r>
              <a:rPr lang="en-US" dirty="0">
                <a:solidFill>
                  <a:schemeClr val="accent2"/>
                </a:solidFill>
              </a:rPr>
              <a:t> </a:t>
            </a:r>
            <a:r>
              <a:rPr lang="en-US" dirty="0" err="1">
                <a:solidFill>
                  <a:schemeClr val="accent2"/>
                </a:solidFill>
              </a:rPr>
              <a:t>qijfmu</a:t>
            </a:r>
            <a:r>
              <a:rPr lang="en-US" dirty="0">
                <a:solidFill>
                  <a:schemeClr val="accent2"/>
                </a:solidFill>
              </a:rPr>
              <a:t>. </a:t>
            </a:r>
            <a:r>
              <a:rPr lang="en-US" dirty="0" err="1">
                <a:solidFill>
                  <a:schemeClr val="accent2"/>
                </a:solidFill>
              </a:rPr>
              <a:t>ju</a:t>
            </a:r>
            <a:r>
              <a:rPr lang="en-US" dirty="0">
                <a:solidFill>
                  <a:schemeClr val="accent2"/>
                </a:solidFill>
              </a:rPr>
              <a:t> </a:t>
            </a:r>
            <a:r>
              <a:rPr lang="en-US" dirty="0" err="1">
                <a:solidFill>
                  <a:schemeClr val="accent2"/>
                </a:solidFill>
              </a:rPr>
              <a:t>ast</a:t>
            </a:r>
            <a:r>
              <a:rPr lang="en-US" dirty="0">
                <a:solidFill>
                  <a:schemeClr val="accent2"/>
                </a:solidFill>
              </a:rPr>
              <a:t> </a:t>
            </a:r>
            <a:r>
              <a:rPr lang="en-US" dirty="0" err="1">
                <a:solidFill>
                  <a:schemeClr val="accent2"/>
                </a:solidFill>
              </a:rPr>
              <a:t>umw</a:t>
            </a:r>
            <a:r>
              <a:rPr lang="en-US" dirty="0">
                <a:solidFill>
                  <a:schemeClr val="accent2"/>
                </a:solidFill>
              </a:rPr>
              <a:t> </a:t>
            </a:r>
            <a:r>
              <a:rPr lang="en-US" dirty="0" err="1">
                <a:solidFill>
                  <a:schemeClr val="accent2"/>
                </a:solidFill>
              </a:rPr>
              <a:t>bzijdw</a:t>
            </a:r>
            <a:r>
              <a:rPr lang="en-US" dirty="0">
                <a:solidFill>
                  <a:schemeClr val="accent2"/>
                </a:solidFill>
              </a:rPr>
              <a:t> </a:t>
            </a:r>
            <a:r>
              <a:rPr lang="en-US" dirty="0" err="1">
                <a:solidFill>
                  <a:schemeClr val="accent2"/>
                </a:solidFill>
              </a:rPr>
              <a:t>bsunzi</a:t>
            </a:r>
            <a:r>
              <a:rPr lang="en-US" dirty="0">
                <a:solidFill>
                  <a:schemeClr val="accent2"/>
                </a:solidFill>
              </a:rPr>
              <a:t>, </a:t>
            </a:r>
            <a:r>
              <a:rPr lang="en-US" dirty="0" err="1">
                <a:solidFill>
                  <a:schemeClr val="accent2"/>
                </a:solidFill>
              </a:rPr>
              <a:t>tgzzbjgf</a:t>
            </a:r>
            <a:r>
              <a:rPr lang="en-US" dirty="0">
                <a:solidFill>
                  <a:schemeClr val="accent2"/>
                </a:solidFill>
              </a:rPr>
              <a:t> </a:t>
            </a:r>
            <a:r>
              <a:rPr lang="en-US" dirty="0" err="1">
                <a:solidFill>
                  <a:schemeClr val="accent2"/>
                </a:solidFill>
              </a:rPr>
              <a:t>jguz</a:t>
            </a:r>
            <a:r>
              <a:rPr lang="en-US" dirty="0">
                <a:solidFill>
                  <a:schemeClr val="accent2"/>
                </a:solidFill>
              </a:rPr>
              <a:t> </a:t>
            </a:r>
            <a:r>
              <a:rPr lang="en-US" dirty="0" err="1">
                <a:solidFill>
                  <a:schemeClr val="accent2"/>
                </a:solidFill>
              </a:rPr>
              <a:t>bwzbiw't</a:t>
            </a:r>
            <a:r>
              <a:rPr lang="en-US" dirty="0">
                <a:solidFill>
                  <a:schemeClr val="accent2"/>
                </a:solidFill>
              </a:rPr>
              <a:t> </a:t>
            </a:r>
            <a:r>
              <a:rPr lang="en-US" dirty="0" err="1">
                <a:solidFill>
                  <a:schemeClr val="accent2"/>
                </a:solidFill>
              </a:rPr>
              <a:t>ajgyzat</a:t>
            </a:r>
            <a:endParaRPr lang="en-US" dirty="0">
              <a:solidFill>
                <a:schemeClr val="accent2"/>
              </a:solidFill>
            </a:endParaRPr>
          </a:p>
        </p:txBody>
      </p:sp>
      <p:sp>
        <p:nvSpPr>
          <p:cNvPr id="10" name="TextBox 9"/>
          <p:cNvSpPr txBox="1"/>
          <p:nvPr/>
        </p:nvSpPr>
        <p:spPr>
          <a:xfrm>
            <a:off x="2597579" y="4249341"/>
            <a:ext cx="7489396" cy="923330"/>
          </a:xfrm>
          <a:prstGeom prst="rect">
            <a:avLst/>
          </a:prstGeom>
          <a:noFill/>
        </p:spPr>
        <p:txBody>
          <a:bodyPr wrap="square" rtlCol="0">
            <a:spAutoFit/>
          </a:bodyPr>
          <a:lstStyle/>
          <a:p>
            <a:r>
              <a:rPr lang="en-US" dirty="0">
                <a:solidFill>
                  <a:schemeClr val="accent1">
                    <a:lumMod val="50000"/>
                  </a:schemeClr>
                </a:solidFill>
              </a:rPr>
              <a:t>in the far distance a helicopter </a:t>
            </a:r>
            <a:r>
              <a:rPr lang="en-US">
                <a:solidFill>
                  <a:schemeClr val="accent1">
                    <a:lumMod val="50000"/>
                  </a:schemeClr>
                </a:solidFill>
              </a:rPr>
              <a:t>skimmed down between </a:t>
            </a:r>
            <a:r>
              <a:rPr lang="en-US" dirty="0">
                <a:solidFill>
                  <a:schemeClr val="accent1">
                    <a:lumMod val="50000"/>
                  </a:schemeClr>
                </a:solidFill>
              </a:rPr>
              <a:t>the roofs, hovered for an instant like a bluebottle, and </a:t>
            </a:r>
            <a:r>
              <a:rPr lang="en-US">
                <a:solidFill>
                  <a:schemeClr val="accent1">
                    <a:lumMod val="50000"/>
                  </a:schemeClr>
                </a:solidFill>
              </a:rPr>
              <a:t>darted away again with </a:t>
            </a:r>
            <a:r>
              <a:rPr lang="en-US" dirty="0">
                <a:solidFill>
                  <a:schemeClr val="accent1">
                    <a:lumMod val="50000"/>
                  </a:schemeClr>
                </a:solidFill>
              </a:rPr>
              <a:t>a curving flight. </a:t>
            </a:r>
            <a:r>
              <a:rPr lang="en-US">
                <a:solidFill>
                  <a:schemeClr val="accent1">
                    <a:lumMod val="50000"/>
                  </a:schemeClr>
                </a:solidFill>
              </a:rPr>
              <a:t>It was </a:t>
            </a:r>
            <a:r>
              <a:rPr lang="en-US" dirty="0">
                <a:solidFill>
                  <a:schemeClr val="accent1">
                    <a:lumMod val="50000"/>
                  </a:schemeClr>
                </a:solidFill>
              </a:rPr>
              <a:t>the police patrol, snooping into </a:t>
            </a:r>
            <a:r>
              <a:rPr lang="en-US">
                <a:solidFill>
                  <a:schemeClr val="accent1">
                    <a:lumMod val="50000"/>
                  </a:schemeClr>
                </a:solidFill>
              </a:rPr>
              <a:t>people's windows</a:t>
            </a:r>
            <a:endParaRPr lang="en-US"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8" name="Content Placeholder 2"/>
              <p:cNvSpPr txBox="1">
                <a:spLocks/>
              </p:cNvSpPr>
              <p:nvPr/>
            </p:nvSpPr>
            <p:spPr bwMode="auto">
              <a:xfrm>
                <a:off x="6600064" y="1973424"/>
                <a:ext cx="1453819" cy="90969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60413" indent="-285750" algn="l" rtl="0" eaLnBrk="1" fontAlgn="base" hangingPunct="1">
                  <a:spcBef>
                    <a:spcPct val="20000"/>
                  </a:spcBef>
                  <a:spcAft>
                    <a:spcPct val="0"/>
                  </a:spcAft>
                  <a:defRPr sz="2000">
                    <a:solidFill>
                      <a:schemeClr val="tx1"/>
                    </a:solidFill>
                    <a:latin typeface="+mn-lt"/>
                  </a:defRPr>
                </a:lvl2pPr>
                <a:lvl3pPr marL="1179513"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defRPr sz="160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a:lstStyle>
              <a:p>
                <a:pPr>
                  <a:buFont typeface="Arial" panose="020B0604020202020204" pitchFamily="34" charset="0"/>
                  <a:buChar char="•"/>
                </a:pPr>
                <a:endParaRPr lang="nb-NO" i="1" kern="0" dirty="0">
                  <a:latin typeface="Cambria Math" panose="02040503050406030204" pitchFamily="18" charset="0"/>
                </a:endParaRPr>
              </a:p>
              <a:p>
                <a:pPr marL="0" indent="0"/>
                <a:r>
                  <a:rPr lang="nb-NO" kern="0" dirty="0"/>
                  <a:t>    </a:t>
                </a:r>
                <a14:m>
                  <m:oMath xmlns:m="http://schemas.openxmlformats.org/officeDocument/2006/math">
                    <m:d>
                      <m:dPr>
                        <m:begChr m:val="|"/>
                        <m:endChr m:val="|"/>
                        <m:ctrlPr>
                          <a:rPr lang="nb-NO" i="1" kern="0" smtClean="0">
                            <a:latin typeface="Cambria Math" panose="02040503050406030204" pitchFamily="18" charset="0"/>
                          </a:rPr>
                        </m:ctrlPr>
                      </m:dPr>
                      <m:e>
                        <m:r>
                          <a:rPr lang="nb-NO" i="1" kern="0" smtClean="0">
                            <a:solidFill>
                              <a:srgbClr val="FF0000"/>
                            </a:solidFill>
                            <a:latin typeface="Cambria Math" panose="02040503050406030204" pitchFamily="18" charset="0"/>
                          </a:rPr>
                          <m:t>𝒦</m:t>
                        </m:r>
                      </m:e>
                    </m:d>
                    <m:r>
                      <a:rPr lang="nb-NO" i="1" kern="0" smtClean="0">
                        <a:latin typeface="Cambria Math" panose="02040503050406030204" pitchFamily="18" charset="0"/>
                      </a:rPr>
                      <m:t>=</m:t>
                    </m:r>
                  </m:oMath>
                </a14:m>
                <a:endParaRPr lang="nb-NO" kern="0" dirty="0"/>
              </a:p>
              <a:p>
                <a:pPr marL="0" indent="0"/>
                <a:endParaRPr lang="nb-NO" kern="0" dirty="0"/>
              </a:p>
              <a:p>
                <a:pPr>
                  <a:buFont typeface="Arial" panose="020B0604020202020204" pitchFamily="34" charset="0"/>
                  <a:buChar char="•"/>
                </a:pPr>
                <a:endParaRPr lang="nb-NO" kern="0" dirty="0"/>
              </a:p>
            </p:txBody>
          </p:sp>
        </mc:Choice>
        <mc:Fallback xmlns="">
          <p:sp>
            <p:nvSpPr>
              <p:cNvPr id="8" name="Content Placeholder 2"/>
              <p:cNvSpPr txBox="1">
                <a:spLocks noRot="1" noChangeAspect="1" noMove="1" noResize="1" noEditPoints="1" noAdjustHandles="1" noChangeArrowheads="1" noChangeShapeType="1" noTextEdit="1"/>
              </p:cNvSpPr>
              <p:nvPr/>
            </p:nvSpPr>
            <p:spPr bwMode="auto">
              <a:xfrm>
                <a:off x="6600064" y="1973424"/>
                <a:ext cx="1453819" cy="909693"/>
              </a:xfrm>
              <a:prstGeom prst="rect">
                <a:avLst/>
              </a:prstGeom>
              <a:blipFill rotWithShape="0">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495414" y="2394822"/>
                <a:ext cx="1295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26!</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495414" y="2394822"/>
                <a:ext cx="1295400"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8227680" y="2394821"/>
                <a:ext cx="219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10</m:t>
                          </m:r>
                        </m:e>
                        <m:sup>
                          <m:r>
                            <a:rPr lang="nb-NO" sz="2400" b="0" i="1" smtClean="0">
                              <a:latin typeface="Cambria Math" panose="02040503050406030204" pitchFamily="18" charset="0"/>
                            </a:rPr>
                            <m:t>26</m:t>
                          </m:r>
                        </m:sup>
                      </m:sSup>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2</m:t>
                          </m:r>
                        </m:e>
                        <m:sup>
                          <m:r>
                            <a:rPr lang="nb-NO" sz="2400" b="0" i="1" smtClean="0">
                              <a:latin typeface="Cambria Math" panose="02040503050406030204" pitchFamily="18" charset="0"/>
                            </a:rPr>
                            <m:t>88</m:t>
                          </m:r>
                        </m:sup>
                      </m:sSup>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227680" y="2394821"/>
                <a:ext cx="2190750" cy="46166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885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Substitution</a:t>
            </a:r>
            <a:r>
              <a:rPr lang="nb-NO" dirty="0"/>
              <a:t> </a:t>
            </a:r>
            <a:r>
              <a:rPr lang="nb-NO" dirty="0" err="1"/>
              <a:t>cipher</a:t>
            </a:r>
            <a:r>
              <a:rPr lang="nb-NO" dirty="0"/>
              <a:t> – formal </a:t>
            </a:r>
            <a:r>
              <a:rPr lang="nb-NO" dirty="0" err="1"/>
              <a:t>syntax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Arial" panose="020B0604020202020204" pitchFamily="34" charset="0"/>
                  <a:buChar char="•"/>
                </a:pPr>
                <a14:m>
                  <m:oMath xmlns:m="http://schemas.openxmlformats.org/officeDocument/2006/math">
                    <m:r>
                      <m:rPr>
                        <m:sty m:val="p"/>
                      </m:rPr>
                      <a:rPr lang="nb-NO" b="0" i="0" smtClean="0">
                        <a:latin typeface="Cambria Math" panose="02040503050406030204" pitchFamily="18" charset="0"/>
                      </a:rPr>
                      <m:t>Σ</m:t>
                    </m:r>
                    <m:r>
                      <a:rPr lang="nb-NO" b="0" i="1" smtClean="0">
                        <a:latin typeface="Cambria Math" panose="02040503050406030204" pitchFamily="18" charset="0"/>
                      </a:rPr>
                      <m:t>={</m:t>
                    </m:r>
                    <m:r>
                      <a:rPr lang="nb-NO" b="0" i="1" smtClean="0">
                        <a:latin typeface="Cambria Math" panose="02040503050406030204" pitchFamily="18" charset="0"/>
                      </a:rPr>
                      <m:t>𝑎</m:t>
                    </m:r>
                    <m:r>
                      <a:rPr lang="nb-NO" b="0" i="1" smtClean="0">
                        <a:latin typeface="Cambria Math" panose="02040503050406030204" pitchFamily="18" charset="0"/>
                      </a:rPr>
                      <m:t>,</m:t>
                    </m:r>
                    <m:r>
                      <a:rPr lang="nb-NO" b="0" i="1" smtClean="0">
                        <a:latin typeface="Cambria Math" panose="02040503050406030204" pitchFamily="18" charset="0"/>
                      </a:rPr>
                      <m:t>𝑏</m:t>
                    </m:r>
                    <m:r>
                      <a:rPr lang="nb-NO" b="0" i="1" smtClean="0">
                        <a:latin typeface="Cambria Math" panose="02040503050406030204" pitchFamily="18" charset="0"/>
                      </a:rPr>
                      <m:t>,</m:t>
                    </m:r>
                    <m:r>
                      <a:rPr lang="nb-NO" b="0" i="1" smtClean="0">
                        <a:latin typeface="Cambria Math" panose="02040503050406030204" pitchFamily="18" charset="0"/>
                      </a:rPr>
                      <m:t>𝑐</m:t>
                    </m:r>
                    <m:r>
                      <a:rPr lang="nb-NO" b="0" i="1" smtClean="0">
                        <a:latin typeface="Cambria Math" panose="02040503050406030204" pitchFamily="18" charset="0"/>
                      </a:rPr>
                      <m:t>,…, </m:t>
                    </m:r>
                    <m:r>
                      <a:rPr lang="nb-NO" b="0" i="1" smtClean="0">
                        <a:latin typeface="Cambria Math" panose="02040503050406030204" pitchFamily="18" charset="0"/>
                      </a:rPr>
                      <m:t>𝑧</m:t>
                    </m:r>
                    <m:r>
                      <a:rPr lang="nb-NO" b="0" i="1" smtClean="0">
                        <a:latin typeface="Cambria Math" panose="02040503050406030204" pitchFamily="18" charset="0"/>
                      </a:rPr>
                      <m:t>}</m:t>
                    </m:r>
                  </m:oMath>
                </a14:m>
                <a:endParaRPr lang="nb-NO" dirty="0"/>
              </a:p>
              <a:p>
                <a:pPr>
                  <a:buFont typeface="Arial" panose="020B0604020202020204" pitchFamily="34" charset="0"/>
                  <a:buChar char="•"/>
                </a:pPr>
                <a14:m>
                  <m:oMath xmlns:m="http://schemas.openxmlformats.org/officeDocument/2006/math">
                    <m:r>
                      <a:rPr lang="nb-NO" b="0" i="1" smtClean="0">
                        <a:solidFill>
                          <a:schemeClr val="accent1">
                            <a:lumMod val="50000"/>
                          </a:schemeClr>
                        </a:solidFill>
                        <a:latin typeface="Cambria Math" panose="02040503050406030204" pitchFamily="18" charset="0"/>
                      </a:rPr>
                      <m:t>ℳ</m:t>
                    </m:r>
                    <m:r>
                      <a:rPr lang="nb-NO" b="0" i="1" smtClean="0">
                        <a:solidFill>
                          <a:schemeClr val="accent1">
                            <a:lumMod val="50000"/>
                          </a:schemeClr>
                        </a:solidFill>
                        <a:latin typeface="Cambria Math" panose="02040503050406030204" pitchFamily="18" charset="0"/>
                      </a:rPr>
                      <m:t>=</m:t>
                    </m:r>
                    <m:sSup>
                      <m:sSupPr>
                        <m:ctrlPr>
                          <a:rPr lang="nb-NO" b="0" i="1" smtClean="0">
                            <a:solidFill>
                              <a:schemeClr val="accent1">
                                <a:lumMod val="50000"/>
                              </a:schemeClr>
                            </a:solidFill>
                            <a:latin typeface="Cambria Math" panose="02040503050406030204" pitchFamily="18" charset="0"/>
                          </a:rPr>
                        </m:ctrlPr>
                      </m:sSupPr>
                      <m:e>
                        <m:r>
                          <m:rPr>
                            <m:sty m:val="p"/>
                          </m:rPr>
                          <a:rPr lang="nb-NO" b="0" i="0" smtClean="0">
                            <a:solidFill>
                              <a:schemeClr val="accent1">
                                <a:lumMod val="50000"/>
                              </a:schemeClr>
                            </a:solidFill>
                            <a:latin typeface="Cambria Math" panose="02040503050406030204" pitchFamily="18" charset="0"/>
                          </a:rPr>
                          <m:t>Σ</m:t>
                        </m:r>
                      </m:e>
                      <m:sup>
                        <m:r>
                          <a:rPr lang="nb-NO" b="0" i="1" smtClean="0">
                            <a:solidFill>
                              <a:schemeClr val="accent1">
                                <a:lumMod val="50000"/>
                              </a:schemeClr>
                            </a:solidFill>
                            <a:latin typeface="Cambria Math" panose="02040503050406030204" pitchFamily="18" charset="0"/>
                          </a:rPr>
                          <m:t>∗</m:t>
                        </m:r>
                      </m:sup>
                    </m:sSup>
                  </m:oMath>
                </a14:m>
                <a:endParaRPr lang="nb-NO" b="0" dirty="0"/>
              </a:p>
              <a:p>
                <a:pPr>
                  <a:buFont typeface="Arial" panose="020B0604020202020204" pitchFamily="34" charset="0"/>
                  <a:buChar char="•"/>
                </a:pPr>
                <a14:m>
                  <m:oMath xmlns:m="http://schemas.openxmlformats.org/officeDocument/2006/math">
                    <m:r>
                      <a:rPr lang="nb-NO" b="0" i="1" smtClean="0">
                        <a:solidFill>
                          <a:schemeClr val="accent2"/>
                        </a:solidFill>
                        <a:latin typeface="Cambria Math" panose="02040503050406030204" pitchFamily="18" charset="0"/>
                      </a:rPr>
                      <m:t>𝒞</m:t>
                    </m:r>
                    <m:r>
                      <a:rPr lang="nb-NO" b="0" i="1" smtClean="0">
                        <a:solidFill>
                          <a:schemeClr val="accent2"/>
                        </a:solidFill>
                        <a:latin typeface="Cambria Math" panose="02040503050406030204" pitchFamily="18" charset="0"/>
                      </a:rPr>
                      <m:t>=</m:t>
                    </m:r>
                    <m:sSup>
                      <m:sSupPr>
                        <m:ctrlPr>
                          <a:rPr lang="nb-NO" b="0" i="1" smtClean="0">
                            <a:solidFill>
                              <a:schemeClr val="accent2"/>
                            </a:solidFill>
                            <a:latin typeface="Cambria Math" panose="02040503050406030204" pitchFamily="18" charset="0"/>
                          </a:rPr>
                        </m:ctrlPr>
                      </m:sSupPr>
                      <m:e>
                        <m:r>
                          <m:rPr>
                            <m:sty m:val="p"/>
                          </m:rPr>
                          <a:rPr lang="nb-NO" b="0" i="0" smtClean="0">
                            <a:solidFill>
                              <a:schemeClr val="accent2"/>
                            </a:solidFill>
                            <a:latin typeface="Cambria Math" panose="02040503050406030204" pitchFamily="18" charset="0"/>
                          </a:rPr>
                          <m:t>Σ</m:t>
                        </m:r>
                      </m:e>
                      <m:sup>
                        <m:r>
                          <a:rPr lang="nb-NO" b="0" i="1" smtClean="0">
                            <a:solidFill>
                              <a:schemeClr val="accent2"/>
                            </a:solidFill>
                            <a:latin typeface="Cambria Math" panose="02040503050406030204" pitchFamily="18" charset="0"/>
                          </a:rPr>
                          <m:t>∗</m:t>
                        </m:r>
                      </m:sup>
                    </m:sSup>
                  </m:oMath>
                </a14:m>
                <a:endParaRPr lang="nb-NO" b="0" dirty="0"/>
              </a:p>
              <a:p>
                <a:pPr>
                  <a:buFont typeface="Arial" panose="020B0604020202020204" pitchFamily="34" charset="0"/>
                  <a:buChar char="•"/>
                </a:pPr>
                <a14:m>
                  <m:oMath xmlns:m="http://schemas.openxmlformats.org/officeDocument/2006/math">
                    <m:r>
                      <a:rPr lang="nb-NO" b="0" i="1" smtClean="0">
                        <a:solidFill>
                          <a:srgbClr val="FF0000"/>
                        </a:solidFill>
                        <a:latin typeface="Cambria Math" panose="02040503050406030204" pitchFamily="18" charset="0"/>
                      </a:rPr>
                      <m:t>𝒦</m:t>
                    </m:r>
                    <m:r>
                      <a:rPr lang="nb-NO" b="0" i="1" smtClean="0">
                        <a:latin typeface="Cambria Math" panose="02040503050406030204" pitchFamily="18" charset="0"/>
                      </a:rPr>
                      <m:t>=</m:t>
                    </m:r>
                    <m:r>
                      <m:rPr>
                        <m:sty m:val="p"/>
                      </m:rPr>
                      <a:rPr lang="nb-NO" b="0" i="0" smtClean="0">
                        <a:latin typeface="Cambria Math" panose="02040503050406030204" pitchFamily="18" charset="0"/>
                      </a:rPr>
                      <m:t>all</m:t>
                    </m:r>
                    <m:r>
                      <a:rPr lang="nb-NO" b="0" i="0" smtClean="0">
                        <a:latin typeface="Cambria Math" panose="02040503050406030204" pitchFamily="18" charset="0"/>
                      </a:rPr>
                      <m:t> </m:t>
                    </m:r>
                    <m:r>
                      <m:rPr>
                        <m:sty m:val="p"/>
                      </m:rPr>
                      <a:rPr lang="nb-NO" b="0" i="0" smtClean="0">
                        <a:latin typeface="Cambria Math" panose="02040503050406030204" pitchFamily="18" charset="0"/>
                      </a:rPr>
                      <m:t>permutations</m:t>
                    </m:r>
                    <m:r>
                      <a:rPr lang="nb-NO" b="0" i="0" smtClean="0">
                        <a:latin typeface="Cambria Math" panose="02040503050406030204" pitchFamily="18" charset="0"/>
                      </a:rPr>
                      <m:t> </m:t>
                    </m:r>
                    <m:r>
                      <m:rPr>
                        <m:sty m:val="p"/>
                      </m:rPr>
                      <a:rPr lang="nb-NO" b="0" i="0" smtClean="0">
                        <a:latin typeface="Cambria Math" panose="02040503050406030204" pitchFamily="18" charset="0"/>
                      </a:rPr>
                      <m:t>on</m:t>
                    </m:r>
                    <m:r>
                      <a:rPr lang="nb-NO" b="0" i="0" smtClean="0">
                        <a:latin typeface="Cambria Math" panose="02040503050406030204" pitchFamily="18" charset="0"/>
                      </a:rPr>
                      <m:t> </m:t>
                    </m:r>
                    <m:r>
                      <m:rPr>
                        <m:sty m:val="p"/>
                      </m:rPr>
                      <a:rPr lang="nb-NO" b="0" i="0" smtClean="0">
                        <a:latin typeface="Cambria Math" panose="02040503050406030204" pitchFamily="18" charset="0"/>
                      </a:rPr>
                      <m:t>Σ</m:t>
                    </m:r>
                  </m:oMath>
                </a14:m>
                <a:endParaRPr lang="nb-NO" dirty="0"/>
              </a:p>
              <a:p>
                <a:pPr>
                  <a:buFont typeface="Arial" panose="020B0604020202020204" pitchFamily="34" charset="0"/>
                  <a:buChar char="•"/>
                </a:pPr>
                <a14:m>
                  <m:oMath xmlns:m="http://schemas.openxmlformats.org/officeDocument/2006/math">
                    <m:r>
                      <a:rPr lang="nb-NO" i="1">
                        <a:solidFill>
                          <a:srgbClr val="FF0000"/>
                        </a:solidFill>
                        <a:latin typeface="Cambria Math" panose="02040503050406030204" pitchFamily="18" charset="0"/>
                      </a:rPr>
                      <m:t>𝜋</m:t>
                    </m:r>
                    <m:r>
                      <a:rPr lang="nb-NO" b="0" i="1" smtClean="0">
                        <a:latin typeface="Cambria Math" panose="02040503050406030204" pitchFamily="18" charset="0"/>
                      </a:rPr>
                      <m:t>∈</m:t>
                    </m:r>
                    <m:r>
                      <a:rPr lang="nb-NO" b="0" i="1" smtClean="0">
                        <a:solidFill>
                          <a:srgbClr val="FF0000"/>
                        </a:solidFill>
                        <a:latin typeface="Cambria Math" panose="02040503050406030204" pitchFamily="18" charset="0"/>
                      </a:rPr>
                      <m:t>𝒦</m:t>
                    </m:r>
                  </m:oMath>
                </a14:m>
                <a:endParaRPr lang="nb-NO" dirty="0">
                  <a:solidFill>
                    <a:srgbClr val="FF0000"/>
                  </a:solidFill>
                </a:endParaRPr>
              </a:p>
              <a:p>
                <a:pPr>
                  <a:buFont typeface="Arial" panose="020B0604020202020204" pitchFamily="34" charset="0"/>
                  <a:buChar char="•"/>
                </a:pPr>
                <a:endParaRPr lang="nb-NO" dirty="0"/>
              </a:p>
              <a:p>
                <a:pPr marL="0" indent="0"/>
                <a:endParaRPr lang="nb-NO" dirty="0"/>
              </a:p>
              <a:p>
                <a:pPr>
                  <a:buFont typeface="Arial" panose="020B0604020202020204" pitchFamily="34" charset="0"/>
                  <a:buChar char="•"/>
                </a:pPr>
                <a:endParaRPr lang="nb-NO" b="0" i="1" dirty="0">
                  <a:solidFill>
                    <a:schemeClr val="accent1">
                      <a:lumMod val="50000"/>
                    </a:schemeClr>
                  </a:solidFill>
                  <a:latin typeface="Cambria Math" panose="02040503050406030204" pitchFamily="18" charset="0"/>
                </a:endParaRPr>
              </a:p>
              <a:p>
                <a:pPr>
                  <a:buFont typeface="Arial" panose="020B0604020202020204" pitchFamily="34" charset="0"/>
                  <a:buChar char="•"/>
                </a:pPr>
                <a14:m>
                  <m:oMath xmlns:m="http://schemas.openxmlformats.org/officeDocument/2006/math">
                    <m:r>
                      <a:rPr lang="nb-NO" b="0" i="1" smtClean="0">
                        <a:solidFill>
                          <a:schemeClr val="accent1">
                            <a:lumMod val="50000"/>
                          </a:schemeClr>
                        </a:solidFill>
                        <a:latin typeface="Cambria Math" panose="02040503050406030204" pitchFamily="18" charset="0"/>
                      </a:rPr>
                      <m:t>𝑀</m:t>
                    </m:r>
                    <m:r>
                      <a:rPr lang="nb-NO" b="0" i="1" smtClean="0">
                        <a:latin typeface="Cambria Math" panose="02040503050406030204" pitchFamily="18" charset="0"/>
                      </a:rPr>
                      <m:t>=</m:t>
                    </m:r>
                    <m:r>
                      <a:rPr lang="nb-NO" b="0" i="1" smtClean="0">
                        <a:solidFill>
                          <a:schemeClr val="accent1">
                            <a:lumMod val="50000"/>
                          </a:schemeClr>
                        </a:solidFill>
                        <a:latin typeface="Cambria Math" panose="02040503050406030204" pitchFamily="18" charset="0"/>
                      </a:rPr>
                      <m:t>𝑓𝑒𝑒𝑑</m:t>
                    </m:r>
                  </m:oMath>
                </a14:m>
                <a:endParaRPr lang="nb-NO" dirty="0"/>
              </a:p>
              <a:p>
                <a:pPr>
                  <a:buFont typeface="Arial" panose="020B0604020202020204" pitchFamily="34" charset="0"/>
                  <a:buChar char="•"/>
                </a:pPr>
                <a14:m>
                  <m:oMath xmlns:m="http://schemas.openxmlformats.org/officeDocument/2006/math">
                    <m:r>
                      <a:rPr lang="nb-NO" b="0" i="1" smtClean="0">
                        <a:solidFill>
                          <a:schemeClr val="accent2"/>
                        </a:solidFill>
                        <a:latin typeface="Cambria Math" panose="02040503050406030204" pitchFamily="18" charset="0"/>
                      </a:rPr>
                      <m:t>𝐶</m:t>
                    </m:r>
                    <m:r>
                      <a:rPr lang="nb-NO" b="0" i="1" smtClean="0">
                        <a:latin typeface="Cambria Math" panose="02040503050406030204" pitchFamily="18" charset="0"/>
                      </a:rPr>
                      <m:t>= </m:t>
                    </m:r>
                    <m:r>
                      <a:rPr lang="nb-NO" b="0" i="1" smtClean="0">
                        <a:latin typeface="Cambria Math" panose="02040503050406030204" pitchFamily="18" charset="0"/>
                      </a:rPr>
                      <m:t>ℰ</m:t>
                    </m:r>
                    <m:d>
                      <m:dPr>
                        <m:ctrlPr>
                          <a:rPr lang="nb-NO" b="0" i="1" smtClean="0">
                            <a:latin typeface="Cambria Math" panose="02040503050406030204" pitchFamily="18" charset="0"/>
                          </a:rPr>
                        </m:ctrlPr>
                      </m:dPr>
                      <m:e>
                        <m:r>
                          <a:rPr lang="nb-NO" b="0" i="1" smtClean="0">
                            <a:solidFill>
                              <a:srgbClr val="FF0000"/>
                            </a:solidFill>
                            <a:latin typeface="Cambria Math" panose="02040503050406030204" pitchFamily="18" charset="0"/>
                          </a:rPr>
                          <m:t>𝜋</m:t>
                        </m:r>
                        <m:r>
                          <a:rPr lang="nb-NO" b="0" i="1" smtClean="0">
                            <a:latin typeface="Cambria Math" panose="02040503050406030204" pitchFamily="18" charset="0"/>
                          </a:rPr>
                          <m:t>, </m:t>
                        </m:r>
                        <m:r>
                          <a:rPr lang="nb-NO" b="0" i="1" smtClean="0">
                            <a:solidFill>
                              <a:schemeClr val="accent1">
                                <a:lumMod val="50000"/>
                              </a:schemeClr>
                            </a:solidFill>
                            <a:latin typeface="Cambria Math" panose="02040503050406030204" pitchFamily="18" charset="0"/>
                          </a:rPr>
                          <m:t>𝑀</m:t>
                        </m:r>
                      </m:e>
                    </m:d>
                    <m:r>
                      <a:rPr lang="nb-NO" b="0" i="1" smtClean="0">
                        <a:latin typeface="Cambria Math" panose="02040503050406030204" pitchFamily="18" charset="0"/>
                      </a:rPr>
                      <m:t>=</m:t>
                    </m:r>
                    <m:r>
                      <a:rPr lang="nb-NO" i="1">
                        <a:solidFill>
                          <a:srgbClr val="FF0000"/>
                        </a:solidFill>
                        <a:latin typeface="Cambria Math" panose="02040503050406030204" pitchFamily="18" charset="0"/>
                      </a:rPr>
                      <m:t>𝜋</m:t>
                    </m:r>
                    <m:d>
                      <m:dPr>
                        <m:ctrlPr>
                          <a:rPr lang="nb-NO" b="0" i="1" smtClean="0">
                            <a:latin typeface="Cambria Math" panose="02040503050406030204" pitchFamily="18" charset="0"/>
                          </a:rPr>
                        </m:ctrlPr>
                      </m:dPr>
                      <m:e>
                        <m:r>
                          <a:rPr lang="nb-NO" b="0" i="1" smtClean="0">
                            <a:solidFill>
                              <a:schemeClr val="accent1">
                                <a:lumMod val="50000"/>
                              </a:schemeClr>
                            </a:solidFill>
                            <a:latin typeface="Cambria Math" panose="02040503050406030204" pitchFamily="18" charset="0"/>
                          </a:rPr>
                          <m:t>𝑓</m:t>
                        </m:r>
                      </m:e>
                    </m:d>
                    <m:r>
                      <a:rPr lang="nb-NO" i="1">
                        <a:solidFill>
                          <a:srgbClr val="FF0000"/>
                        </a:solidFill>
                        <a:latin typeface="Cambria Math" panose="02040503050406030204" pitchFamily="18" charset="0"/>
                      </a:rPr>
                      <m:t>𝜋</m:t>
                    </m:r>
                    <m:d>
                      <m:dPr>
                        <m:ctrlPr>
                          <a:rPr lang="nb-NO" i="1">
                            <a:latin typeface="Cambria Math" panose="02040503050406030204" pitchFamily="18" charset="0"/>
                          </a:rPr>
                        </m:ctrlPr>
                      </m:dPr>
                      <m:e>
                        <m:r>
                          <a:rPr lang="nb-NO" b="0" i="1" smtClean="0">
                            <a:solidFill>
                              <a:schemeClr val="accent1">
                                <a:lumMod val="50000"/>
                              </a:schemeClr>
                            </a:solidFill>
                            <a:latin typeface="Cambria Math" panose="02040503050406030204" pitchFamily="18" charset="0"/>
                          </a:rPr>
                          <m:t>𝑒</m:t>
                        </m:r>
                      </m:e>
                    </m:d>
                    <m:r>
                      <a:rPr lang="nb-NO" i="1">
                        <a:solidFill>
                          <a:srgbClr val="FF0000"/>
                        </a:solidFill>
                        <a:latin typeface="Cambria Math" panose="02040503050406030204" pitchFamily="18" charset="0"/>
                      </a:rPr>
                      <m:t>𝜋</m:t>
                    </m:r>
                    <m:d>
                      <m:dPr>
                        <m:ctrlPr>
                          <a:rPr lang="nb-NO" i="1">
                            <a:latin typeface="Cambria Math" panose="02040503050406030204" pitchFamily="18" charset="0"/>
                          </a:rPr>
                        </m:ctrlPr>
                      </m:dPr>
                      <m:e>
                        <m:r>
                          <a:rPr lang="nb-NO" b="0" i="1" smtClean="0">
                            <a:solidFill>
                              <a:schemeClr val="accent1">
                                <a:lumMod val="50000"/>
                              </a:schemeClr>
                            </a:solidFill>
                            <a:latin typeface="Cambria Math" panose="02040503050406030204" pitchFamily="18" charset="0"/>
                          </a:rPr>
                          <m:t>𝑒</m:t>
                        </m:r>
                      </m:e>
                    </m:d>
                    <m:r>
                      <a:rPr lang="nb-NO" i="1">
                        <a:solidFill>
                          <a:srgbClr val="FF0000"/>
                        </a:solidFill>
                        <a:latin typeface="Cambria Math" panose="02040503050406030204" pitchFamily="18" charset="0"/>
                      </a:rPr>
                      <m:t>𝜋</m:t>
                    </m:r>
                    <m:d>
                      <m:dPr>
                        <m:ctrlPr>
                          <a:rPr lang="nb-NO" i="1">
                            <a:latin typeface="Cambria Math" panose="02040503050406030204" pitchFamily="18" charset="0"/>
                          </a:rPr>
                        </m:ctrlPr>
                      </m:dPr>
                      <m:e>
                        <m:r>
                          <a:rPr lang="nb-NO" b="0" i="1" smtClean="0">
                            <a:solidFill>
                              <a:schemeClr val="accent1">
                                <a:lumMod val="50000"/>
                              </a:schemeClr>
                            </a:solidFill>
                            <a:latin typeface="Cambria Math" panose="02040503050406030204" pitchFamily="18" charset="0"/>
                          </a:rPr>
                          <m:t>𝑑</m:t>
                        </m:r>
                      </m:e>
                    </m:d>
                    <m:r>
                      <a:rPr lang="nb-NO" b="0" i="1" smtClean="0">
                        <a:latin typeface="Cambria Math" panose="02040503050406030204" pitchFamily="18" charset="0"/>
                      </a:rPr>
                      <m:t>=</m:t>
                    </m:r>
                    <m:r>
                      <a:rPr lang="nb-NO" b="0" i="1" smtClean="0">
                        <a:solidFill>
                          <a:schemeClr val="accent2"/>
                        </a:solidFill>
                        <a:latin typeface="Cambria Math" panose="02040503050406030204" pitchFamily="18" charset="0"/>
                      </a:rPr>
                      <m:t>𝑢𝑝𝑝𝑧</m:t>
                    </m:r>
                    <m:r>
                      <a:rPr lang="nb-NO" b="0" i="1" smtClean="0">
                        <a:solidFill>
                          <a:srgbClr val="FF0000"/>
                        </a:solidFill>
                        <a:latin typeface="Cambria Math" panose="02040503050406030204" pitchFamily="18" charset="0"/>
                      </a:rPr>
                      <m:t> </m:t>
                    </m:r>
                  </m:oMath>
                </a14:m>
                <a:endParaRPr lang="nb-NO" dirty="0"/>
              </a:p>
              <a:p>
                <a:pPr>
                  <a:buFont typeface="Arial" panose="020B0604020202020204" pitchFamily="34" charset="0"/>
                  <a:buChar char="•"/>
                </a:pPr>
                <a14:m>
                  <m:oMath xmlns:m="http://schemas.openxmlformats.org/officeDocument/2006/math">
                    <m:r>
                      <a:rPr lang="nb-NO" b="0" i="1" smtClean="0">
                        <a:latin typeface="Cambria Math" panose="02040503050406030204" pitchFamily="18" charset="0"/>
                      </a:rPr>
                      <m:t>𝒟</m:t>
                    </m:r>
                    <m:d>
                      <m:dPr>
                        <m:ctrlPr>
                          <a:rPr lang="nb-NO" b="0" i="1" smtClean="0">
                            <a:latin typeface="Cambria Math" panose="02040503050406030204" pitchFamily="18" charset="0"/>
                          </a:rPr>
                        </m:ctrlPr>
                      </m:dPr>
                      <m:e>
                        <m:r>
                          <a:rPr lang="nb-NO" i="1">
                            <a:solidFill>
                              <a:srgbClr val="FF0000"/>
                            </a:solidFill>
                            <a:latin typeface="Cambria Math" panose="02040503050406030204" pitchFamily="18" charset="0"/>
                          </a:rPr>
                          <m:t>𝜋</m:t>
                        </m:r>
                        <m:r>
                          <a:rPr lang="nb-NO" b="0" i="1" smtClean="0">
                            <a:latin typeface="Cambria Math" panose="02040503050406030204" pitchFamily="18" charset="0"/>
                          </a:rPr>
                          <m:t>, </m:t>
                        </m:r>
                        <m:r>
                          <a:rPr lang="nb-NO" b="0" i="1" smtClean="0">
                            <a:solidFill>
                              <a:schemeClr val="accent1">
                                <a:lumMod val="50000"/>
                              </a:schemeClr>
                            </a:solidFill>
                            <a:latin typeface="Cambria Math" panose="02040503050406030204" pitchFamily="18" charset="0"/>
                          </a:rPr>
                          <m:t>𝐶</m:t>
                        </m:r>
                      </m:e>
                    </m:d>
                    <m:r>
                      <a:rPr lang="nb-NO" b="0" i="1" smtClean="0">
                        <a:latin typeface="Cambria Math" panose="02040503050406030204" pitchFamily="18" charset="0"/>
                      </a:rPr>
                      <m:t>=</m:t>
                    </m:r>
                    <m:sSup>
                      <m:sSupPr>
                        <m:ctrlPr>
                          <a:rPr lang="nb-NO" b="0" i="1" smtClean="0">
                            <a:latin typeface="Cambria Math" panose="02040503050406030204" pitchFamily="18" charset="0"/>
                          </a:rPr>
                        </m:ctrlPr>
                      </m:sSupPr>
                      <m:e>
                        <m:r>
                          <a:rPr lang="nb-NO" i="1">
                            <a:solidFill>
                              <a:srgbClr val="FF0000"/>
                            </a:solidFill>
                            <a:latin typeface="Cambria Math" panose="02040503050406030204" pitchFamily="18" charset="0"/>
                          </a:rPr>
                          <m:t>𝜋</m:t>
                        </m:r>
                      </m:e>
                      <m:sup>
                        <m:r>
                          <a:rPr lang="nb-NO" b="0" i="1" smtClean="0">
                            <a:latin typeface="Cambria Math" panose="02040503050406030204" pitchFamily="18" charset="0"/>
                          </a:rPr>
                          <m:t>−1</m:t>
                        </m:r>
                      </m:sup>
                    </m:sSup>
                    <m:d>
                      <m:dPr>
                        <m:ctrlPr>
                          <a:rPr lang="nb-NO" b="0" i="1" smtClean="0">
                            <a:latin typeface="Cambria Math" panose="02040503050406030204" pitchFamily="18" charset="0"/>
                          </a:rPr>
                        </m:ctrlPr>
                      </m:dPr>
                      <m:e>
                        <m:r>
                          <a:rPr lang="nb-NO" b="0" i="1" smtClean="0">
                            <a:solidFill>
                              <a:schemeClr val="accent2"/>
                            </a:solidFill>
                            <a:latin typeface="Cambria Math" panose="02040503050406030204" pitchFamily="18" charset="0"/>
                          </a:rPr>
                          <m:t>𝑢</m:t>
                        </m:r>
                      </m:e>
                    </m:d>
                    <m:sSup>
                      <m:sSupPr>
                        <m:ctrlPr>
                          <a:rPr lang="nb-NO" i="1">
                            <a:latin typeface="Cambria Math" panose="02040503050406030204" pitchFamily="18" charset="0"/>
                          </a:rPr>
                        </m:ctrlPr>
                      </m:sSupPr>
                      <m:e>
                        <m:r>
                          <a:rPr lang="nb-NO" i="1">
                            <a:solidFill>
                              <a:srgbClr val="FF0000"/>
                            </a:solidFill>
                            <a:latin typeface="Cambria Math" panose="02040503050406030204" pitchFamily="18" charset="0"/>
                          </a:rPr>
                          <m:t>𝜋</m:t>
                        </m:r>
                      </m:e>
                      <m:sup>
                        <m:r>
                          <a:rPr lang="nb-NO" i="1">
                            <a:latin typeface="Cambria Math" panose="02040503050406030204" pitchFamily="18" charset="0"/>
                          </a:rPr>
                          <m:t>−1</m:t>
                        </m:r>
                      </m:sup>
                    </m:sSup>
                    <m:d>
                      <m:dPr>
                        <m:ctrlPr>
                          <a:rPr lang="nb-NO" i="1">
                            <a:latin typeface="Cambria Math" panose="02040503050406030204" pitchFamily="18" charset="0"/>
                          </a:rPr>
                        </m:ctrlPr>
                      </m:dPr>
                      <m:e>
                        <m:r>
                          <a:rPr lang="nb-NO" b="0" i="1" smtClean="0">
                            <a:solidFill>
                              <a:schemeClr val="accent2"/>
                            </a:solidFill>
                            <a:latin typeface="Cambria Math" panose="02040503050406030204" pitchFamily="18" charset="0"/>
                          </a:rPr>
                          <m:t>𝑝</m:t>
                        </m:r>
                      </m:e>
                    </m:d>
                    <m:sSup>
                      <m:sSupPr>
                        <m:ctrlPr>
                          <a:rPr lang="nb-NO" i="1">
                            <a:latin typeface="Cambria Math" panose="02040503050406030204" pitchFamily="18" charset="0"/>
                          </a:rPr>
                        </m:ctrlPr>
                      </m:sSupPr>
                      <m:e>
                        <m:r>
                          <a:rPr lang="nb-NO" i="1">
                            <a:solidFill>
                              <a:srgbClr val="FF0000"/>
                            </a:solidFill>
                            <a:latin typeface="Cambria Math" panose="02040503050406030204" pitchFamily="18" charset="0"/>
                          </a:rPr>
                          <m:t>𝜋</m:t>
                        </m:r>
                      </m:e>
                      <m:sup>
                        <m:r>
                          <a:rPr lang="nb-NO" i="1">
                            <a:latin typeface="Cambria Math" panose="02040503050406030204" pitchFamily="18" charset="0"/>
                          </a:rPr>
                          <m:t>−1</m:t>
                        </m:r>
                      </m:sup>
                    </m:sSup>
                    <m:d>
                      <m:dPr>
                        <m:ctrlPr>
                          <a:rPr lang="nb-NO" i="1">
                            <a:latin typeface="Cambria Math" panose="02040503050406030204" pitchFamily="18" charset="0"/>
                          </a:rPr>
                        </m:ctrlPr>
                      </m:dPr>
                      <m:e>
                        <m:r>
                          <a:rPr lang="nb-NO" b="0" i="1" smtClean="0">
                            <a:solidFill>
                              <a:schemeClr val="accent2"/>
                            </a:solidFill>
                            <a:latin typeface="Cambria Math" panose="02040503050406030204" pitchFamily="18" charset="0"/>
                          </a:rPr>
                          <m:t>𝑝</m:t>
                        </m:r>
                      </m:e>
                    </m:d>
                    <m:sSup>
                      <m:sSupPr>
                        <m:ctrlPr>
                          <a:rPr lang="nb-NO" i="1">
                            <a:latin typeface="Cambria Math" panose="02040503050406030204" pitchFamily="18" charset="0"/>
                          </a:rPr>
                        </m:ctrlPr>
                      </m:sSupPr>
                      <m:e>
                        <m:r>
                          <a:rPr lang="nb-NO" i="1">
                            <a:solidFill>
                              <a:srgbClr val="FF0000"/>
                            </a:solidFill>
                            <a:latin typeface="Cambria Math" panose="02040503050406030204" pitchFamily="18" charset="0"/>
                          </a:rPr>
                          <m:t>𝜋</m:t>
                        </m:r>
                      </m:e>
                      <m:sup>
                        <m:r>
                          <a:rPr lang="nb-NO" i="1">
                            <a:latin typeface="Cambria Math" panose="02040503050406030204" pitchFamily="18" charset="0"/>
                          </a:rPr>
                          <m:t>−1</m:t>
                        </m:r>
                      </m:sup>
                    </m:sSup>
                    <m:d>
                      <m:dPr>
                        <m:ctrlPr>
                          <a:rPr lang="nb-NO" i="1" smtClean="0">
                            <a:latin typeface="Cambria Math" panose="02040503050406030204" pitchFamily="18" charset="0"/>
                          </a:rPr>
                        </m:ctrlPr>
                      </m:dPr>
                      <m:e>
                        <m:r>
                          <a:rPr lang="nb-NO" b="0" i="1" smtClean="0">
                            <a:solidFill>
                              <a:schemeClr val="accent2"/>
                            </a:solidFill>
                            <a:latin typeface="Cambria Math" panose="02040503050406030204" pitchFamily="18" charset="0"/>
                          </a:rPr>
                          <m:t>𝑧</m:t>
                        </m:r>
                      </m:e>
                    </m:d>
                    <m:r>
                      <a:rPr lang="nb-NO" b="0" i="1" smtClean="0">
                        <a:solidFill>
                          <a:schemeClr val="tx1"/>
                        </a:solidFill>
                        <a:latin typeface="Cambria Math" panose="02040503050406030204" pitchFamily="18" charset="0"/>
                      </a:rPr>
                      <m:t>=</m:t>
                    </m:r>
                    <m:r>
                      <a:rPr lang="nb-NO" b="0" i="1" smtClean="0">
                        <a:solidFill>
                          <a:schemeClr val="accent1">
                            <a:lumMod val="50000"/>
                          </a:schemeClr>
                        </a:solidFill>
                        <a:latin typeface="Cambria Math" panose="02040503050406030204" pitchFamily="18" charset="0"/>
                      </a:rPr>
                      <m:t>𝑓𝑒𝑒𝑑</m:t>
                    </m:r>
                  </m:oMath>
                </a14:m>
                <a:endParaRPr lang="en-US" dirty="0">
                  <a:solidFill>
                    <a:schemeClr val="accent1">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2" t="-361"/>
                </a:stretch>
              </a:blipFill>
            </p:spPr>
            <p:txBody>
              <a:bodyPr/>
              <a:lstStyle/>
              <a:p>
                <a:r>
                  <a:rPr lang="en-US">
                    <a:noFill/>
                  </a:rPr>
                  <a:t> </a:t>
                </a:r>
              </a:p>
            </p:txBody>
          </p:sp>
        </mc:Fallback>
      </mc:AlternateContent>
      <p:sp>
        <p:nvSpPr>
          <p:cNvPr id="12" name="Slide Number Placeholder 11"/>
          <p:cNvSpPr>
            <a:spLocks noGrp="1"/>
          </p:cNvSpPr>
          <p:nvPr>
            <p:ph type="sldNum" sz="quarter" idx="4"/>
          </p:nvPr>
        </p:nvSpPr>
        <p:spPr/>
        <p:txBody>
          <a:bodyPr/>
          <a:lstStyle/>
          <a:p>
            <a:fld id="{F6590AF8-4F64-4D1C-B3C4-F65976908F52}" type="slidenum">
              <a:rPr lang="en-US" smtClean="0"/>
              <a:pPr/>
              <a:t>11</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9610553" y="1220547"/>
                <a:ext cx="2150076" cy="369332"/>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400" b="0" i="1" smtClean="0">
                          <a:latin typeface="Cambria Math" panose="02040503050406030204" pitchFamily="18" charset="0"/>
                        </a:rPr>
                        <m:t>ℰ</m:t>
                      </m:r>
                      <m:r>
                        <a:rPr lang="nb-NO" sz="2400" b="0" i="1" smtClean="0">
                          <a:latin typeface="Cambria Math" panose="02040503050406030204" pitchFamily="18" charset="0"/>
                        </a:rPr>
                        <m:t> :</m:t>
                      </m:r>
                      <m:r>
                        <a:rPr lang="nb-NO" sz="2400" b="0" i="1" smtClean="0">
                          <a:solidFill>
                            <a:srgbClr val="FF0000"/>
                          </a:solidFill>
                          <a:latin typeface="Cambria Math" panose="02040503050406030204" pitchFamily="18" charset="0"/>
                        </a:rPr>
                        <m:t>𝒦</m:t>
                      </m:r>
                      <m:r>
                        <a:rPr lang="nb-NO" sz="2400" b="0" i="1" smtClean="0">
                          <a:latin typeface="Cambria Math" panose="02040503050406030204" pitchFamily="18" charset="0"/>
                        </a:rPr>
                        <m:t>×</m:t>
                      </m:r>
                      <m:r>
                        <a:rPr lang="nb-NO" sz="2400" b="0" i="1" smtClean="0">
                          <a:solidFill>
                            <a:schemeClr val="accent1">
                              <a:lumMod val="50000"/>
                            </a:schemeClr>
                          </a:solidFill>
                          <a:latin typeface="Cambria Math" panose="02040503050406030204" pitchFamily="18" charset="0"/>
                        </a:rPr>
                        <m:t>ℳ</m:t>
                      </m:r>
                      <m:r>
                        <a:rPr lang="nb-NO" sz="2400" b="0" i="1" smtClean="0">
                          <a:latin typeface="Cambria Math" panose="02040503050406030204" pitchFamily="18" charset="0"/>
                        </a:rPr>
                        <m:t>→</m:t>
                      </m:r>
                      <m:r>
                        <a:rPr lang="nb-NO" sz="2400" b="0" i="1" smtClean="0">
                          <a:solidFill>
                            <a:schemeClr val="accent2"/>
                          </a:solidFill>
                          <a:latin typeface="Cambria Math" panose="02040503050406030204" pitchFamily="18" charset="0"/>
                        </a:rPr>
                        <m:t>𝒞</m:t>
                      </m:r>
                    </m:oMath>
                  </m:oMathPara>
                </a14:m>
                <a:endParaRPr lang="en-US" dirty="0">
                  <a:solidFill>
                    <a:schemeClr val="accent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610553" y="1220547"/>
                <a:ext cx="2150076" cy="369332"/>
              </a:xfrm>
              <a:prstGeom prst="rect">
                <a:avLst/>
              </a:prstGeom>
              <a:blipFill>
                <a:blip r:embed="rId3"/>
                <a:stretch>
                  <a:fillRect l="-5114"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573609" y="1589879"/>
                <a:ext cx="2195601" cy="369332"/>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400" i="1" smtClean="0">
                          <a:latin typeface="Cambria Math" panose="02040503050406030204" pitchFamily="18" charset="0"/>
                        </a:rPr>
                        <m:t>𝒟</m:t>
                      </m:r>
                      <m:r>
                        <a:rPr lang="nb-NO" sz="2400" b="0" i="1" smtClean="0">
                          <a:latin typeface="Cambria Math" panose="02040503050406030204" pitchFamily="18" charset="0"/>
                        </a:rPr>
                        <m:t> :</m:t>
                      </m:r>
                      <m:r>
                        <a:rPr lang="nb-NO" sz="2400" b="0" i="1" smtClean="0">
                          <a:solidFill>
                            <a:srgbClr val="FF0000"/>
                          </a:solidFill>
                          <a:latin typeface="Cambria Math" panose="02040503050406030204" pitchFamily="18" charset="0"/>
                        </a:rPr>
                        <m:t>𝒦</m:t>
                      </m:r>
                      <m:r>
                        <a:rPr lang="nb-NO" sz="2400" b="0" i="1" smtClean="0">
                          <a:latin typeface="Cambria Math" panose="02040503050406030204" pitchFamily="18" charset="0"/>
                        </a:rPr>
                        <m:t>×</m:t>
                      </m:r>
                      <m:r>
                        <a:rPr lang="nb-NO" sz="2400" b="0" i="1" smtClean="0">
                          <a:solidFill>
                            <a:schemeClr val="accent2"/>
                          </a:solidFill>
                          <a:latin typeface="Cambria Math" panose="02040503050406030204" pitchFamily="18" charset="0"/>
                        </a:rPr>
                        <m:t>𝒞</m:t>
                      </m:r>
                      <m:r>
                        <a:rPr lang="nb-NO" sz="2400" b="0" i="1" smtClean="0">
                          <a:latin typeface="Cambria Math" panose="02040503050406030204" pitchFamily="18" charset="0"/>
                        </a:rPr>
                        <m:t>→</m:t>
                      </m:r>
                      <m:r>
                        <a:rPr lang="nb-NO" sz="2400" b="0" i="1" smtClean="0">
                          <a:solidFill>
                            <a:schemeClr val="accent1">
                              <a:lumMod val="50000"/>
                            </a:schemeClr>
                          </a:solidFill>
                          <a:latin typeface="Cambria Math" panose="02040503050406030204" pitchFamily="18" charset="0"/>
                        </a:rPr>
                        <m:t>ℳ</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9573609" y="1589879"/>
                <a:ext cx="2195601" cy="369332"/>
              </a:xfrm>
              <a:prstGeom prst="rect">
                <a:avLst/>
              </a:prstGeom>
              <a:blipFill>
                <a:blip r:embed="rId4"/>
                <a:stretch>
                  <a:fillRect l="-4709"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3207192121"/>
                  </p:ext>
                </p:extLst>
              </p:nvPr>
            </p:nvGraphicFramePr>
            <p:xfrm>
              <a:off x="3163392" y="3398862"/>
              <a:ext cx="7853476" cy="792480"/>
            </p:xfrm>
            <a:graphic>
              <a:graphicData uri="http://schemas.openxmlformats.org/drawingml/2006/table">
                <a:tbl>
                  <a:tblPr firstRow="1" bandRow="1">
                    <a:tableStyleId>{2D5ABB26-0587-4C30-8999-92F81FD0307C}</a:tableStyleId>
                  </a:tblPr>
                  <a:tblGrid>
                    <a:gridCol w="637936">
                      <a:extLst>
                        <a:ext uri="{9D8B030D-6E8A-4147-A177-3AD203B41FA5}">
                          <a16:colId xmlns:a16="http://schemas.microsoft.com/office/drawing/2014/main" val="20000"/>
                        </a:ext>
                      </a:extLst>
                    </a:gridCol>
                    <a:gridCol w="637936">
                      <a:extLst>
                        <a:ext uri="{9D8B030D-6E8A-4147-A177-3AD203B41FA5}">
                          <a16:colId xmlns:a16="http://schemas.microsoft.com/office/drawing/2014/main" val="20001"/>
                        </a:ext>
                      </a:extLst>
                    </a:gridCol>
                    <a:gridCol w="637936">
                      <a:extLst>
                        <a:ext uri="{9D8B030D-6E8A-4147-A177-3AD203B41FA5}">
                          <a16:colId xmlns:a16="http://schemas.microsoft.com/office/drawing/2014/main" val="20002"/>
                        </a:ext>
                      </a:extLst>
                    </a:gridCol>
                    <a:gridCol w="637936">
                      <a:extLst>
                        <a:ext uri="{9D8B030D-6E8A-4147-A177-3AD203B41FA5}">
                          <a16:colId xmlns:a16="http://schemas.microsoft.com/office/drawing/2014/main" val="20003"/>
                        </a:ext>
                      </a:extLst>
                    </a:gridCol>
                    <a:gridCol w="637936">
                      <a:extLst>
                        <a:ext uri="{9D8B030D-6E8A-4147-A177-3AD203B41FA5}">
                          <a16:colId xmlns:a16="http://schemas.microsoft.com/office/drawing/2014/main" val="20004"/>
                        </a:ext>
                      </a:extLst>
                    </a:gridCol>
                    <a:gridCol w="637936">
                      <a:extLst>
                        <a:ext uri="{9D8B030D-6E8A-4147-A177-3AD203B41FA5}">
                          <a16:colId xmlns:a16="http://schemas.microsoft.com/office/drawing/2014/main" val="20005"/>
                        </a:ext>
                      </a:extLst>
                    </a:gridCol>
                    <a:gridCol w="637936">
                      <a:extLst>
                        <a:ext uri="{9D8B030D-6E8A-4147-A177-3AD203B41FA5}">
                          <a16:colId xmlns:a16="http://schemas.microsoft.com/office/drawing/2014/main" val="20006"/>
                        </a:ext>
                      </a:extLst>
                    </a:gridCol>
                    <a:gridCol w="600656">
                      <a:extLst>
                        <a:ext uri="{9D8B030D-6E8A-4147-A177-3AD203B41FA5}">
                          <a16:colId xmlns:a16="http://schemas.microsoft.com/office/drawing/2014/main" val="20007"/>
                        </a:ext>
                      </a:extLst>
                    </a:gridCol>
                    <a:gridCol w="614363">
                      <a:extLst>
                        <a:ext uri="{9D8B030D-6E8A-4147-A177-3AD203B41FA5}">
                          <a16:colId xmlns:a16="http://schemas.microsoft.com/office/drawing/2014/main" val="20008"/>
                        </a:ext>
                      </a:extLst>
                    </a:gridCol>
                    <a:gridCol w="2172905">
                      <a:extLst>
                        <a:ext uri="{9D8B030D-6E8A-4147-A177-3AD203B41FA5}">
                          <a16:colId xmlns:a16="http://schemas.microsoft.com/office/drawing/2014/main" val="20009"/>
                        </a:ext>
                      </a:extLst>
                    </a:gridCol>
                  </a:tblGrid>
                  <a:tr h="370840">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1">
                                        <a:lumMod val="50000"/>
                                      </a:schemeClr>
                                    </a:solidFill>
                                    <a:latin typeface="Cambria Math" panose="02040503050406030204" pitchFamily="18" charset="0"/>
                                  </a:rPr>
                                  <m:t>𝜎</m:t>
                                </m:r>
                              </m:oMath>
                            </m:oMathPara>
                          </a14:m>
                          <a:endParaRPr lang="en-US" sz="2000" b="0" dirty="0">
                            <a:solidFill>
                              <a:schemeClr val="accent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1">
                                        <a:lumMod val="50000"/>
                                      </a:schemeClr>
                                    </a:solidFill>
                                    <a:latin typeface="Cambria Math" panose="02040503050406030204" pitchFamily="18" charset="0"/>
                                  </a:rPr>
                                  <m:t>𝑎</m:t>
                                </m:r>
                              </m:oMath>
                            </m:oMathPara>
                          </a14:m>
                          <a:endParaRPr lang="en-US" sz="2000" b="0"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1">
                                        <a:lumMod val="50000"/>
                                      </a:schemeClr>
                                    </a:solidFill>
                                    <a:latin typeface="Cambria Math" panose="02040503050406030204" pitchFamily="18" charset="0"/>
                                  </a:rPr>
                                  <m:t>𝑏</m:t>
                                </m:r>
                              </m:oMath>
                            </m:oMathPara>
                          </a14:m>
                          <a:endParaRPr lang="en-US" sz="2000" b="0"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1">
                                        <a:lumMod val="50000"/>
                                      </a:schemeClr>
                                    </a:solidFill>
                                    <a:latin typeface="Cambria Math" panose="02040503050406030204" pitchFamily="18" charset="0"/>
                                  </a:rPr>
                                  <m:t>𝑐</m:t>
                                </m:r>
                              </m:oMath>
                            </m:oMathPara>
                          </a14:m>
                          <a:endParaRPr lang="en-US" sz="2000" b="0"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1">
                                        <a:lumMod val="50000"/>
                                      </a:schemeClr>
                                    </a:solidFill>
                                    <a:latin typeface="Cambria Math" panose="02040503050406030204" pitchFamily="18" charset="0"/>
                                  </a:rPr>
                                  <m:t>𝑑</m:t>
                                </m:r>
                              </m:oMath>
                            </m:oMathPara>
                          </a14:m>
                          <a:endParaRPr lang="en-US" sz="2000" b="0"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1">
                                        <a:lumMod val="50000"/>
                                      </a:schemeClr>
                                    </a:solidFill>
                                    <a:latin typeface="Cambria Math" panose="02040503050406030204" pitchFamily="18" charset="0"/>
                                  </a:rPr>
                                  <m:t>𝑒</m:t>
                                </m:r>
                              </m:oMath>
                            </m:oMathPara>
                          </a14:m>
                          <a:endParaRPr lang="en-US" sz="2000" b="0"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1">
                                        <a:lumMod val="50000"/>
                                      </a:schemeClr>
                                    </a:solidFill>
                                    <a:latin typeface="Cambria Math" panose="02040503050406030204" pitchFamily="18" charset="0"/>
                                  </a:rPr>
                                  <m:t>𝑓</m:t>
                                </m:r>
                              </m:oMath>
                            </m:oMathPara>
                          </a14:m>
                          <a:endParaRPr lang="en-US" sz="2000" b="0"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1">
                                        <a:lumMod val="50000"/>
                                      </a:schemeClr>
                                    </a:solidFill>
                                    <a:latin typeface="Cambria Math" panose="02040503050406030204" pitchFamily="18" charset="0"/>
                                  </a:rPr>
                                  <m:t>𝑔</m:t>
                                </m:r>
                              </m:oMath>
                            </m:oMathPara>
                          </a14:m>
                          <a:endParaRPr lang="en-US" sz="2000" b="0"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1">
                                        <a:lumMod val="50000"/>
                                      </a:schemeClr>
                                    </a:solidFill>
                                    <a:latin typeface="Cambria Math" panose="02040503050406030204" pitchFamily="18" charset="0"/>
                                  </a:rPr>
                                  <m:t>h</m:t>
                                </m:r>
                              </m:oMath>
                            </m:oMathPara>
                          </a14:m>
                          <a:endParaRPr lang="en-US" sz="2000" b="0"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1">
                                        <a:lumMod val="50000"/>
                                      </a:schemeClr>
                                    </a:solidFill>
                                    <a:latin typeface="Cambria Math" panose="02040503050406030204" pitchFamily="18" charset="0"/>
                                  </a:rPr>
                                  <m:t>…</m:t>
                                </m:r>
                              </m:oMath>
                            </m:oMathPara>
                          </a14:m>
                          <a:endParaRPr lang="en-US" sz="2000" b="0"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nb-NO" sz="2000" b="0" i="1" smtClean="0">
                                    <a:solidFill>
                                      <a:srgbClr val="FF0000"/>
                                    </a:solidFill>
                                    <a:latin typeface="Cambria Math" panose="02040503050406030204" pitchFamily="18" charset="0"/>
                                  </a:rPr>
                                  <m:t>𝜋</m:t>
                                </m:r>
                                <m:r>
                                  <a:rPr lang="nb-NO" sz="2000" b="0" i="1" smtClean="0">
                                    <a:latin typeface="Cambria Math" panose="02040503050406030204" pitchFamily="18" charset="0"/>
                                  </a:rPr>
                                  <m:t>(</m:t>
                                </m:r>
                                <m:r>
                                  <a:rPr lang="nb-NO" sz="2000" b="0" i="1" smtClean="0">
                                    <a:solidFill>
                                      <a:schemeClr val="accent1">
                                        <a:lumMod val="50000"/>
                                      </a:schemeClr>
                                    </a:solidFill>
                                    <a:latin typeface="Cambria Math" panose="02040503050406030204" pitchFamily="18" charset="0"/>
                                  </a:rPr>
                                  <m:t>𝜎</m:t>
                                </m:r>
                                <m:r>
                                  <a:rPr lang="nb-NO" sz="2000" b="0" i="1" smtClean="0">
                                    <a:latin typeface="Cambria Math" panose="02040503050406030204" pitchFamily="18" charset="0"/>
                                  </a:rPr>
                                  <m:t>)</m:t>
                                </m:r>
                              </m:oMath>
                            </m:oMathPara>
                          </a14:m>
                          <a:endParaRPr lang="en-US" sz="2000"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2"/>
                                    </a:solidFill>
                                    <a:latin typeface="Cambria Math" panose="02040503050406030204" pitchFamily="18" charset="0"/>
                                  </a:rPr>
                                  <m:t>𝑜</m:t>
                                </m:r>
                              </m:oMath>
                            </m:oMathPara>
                          </a14:m>
                          <a:endParaRPr lang="en-US" sz="2000" b="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2"/>
                                    </a:solidFill>
                                    <a:latin typeface="Cambria Math" panose="02040503050406030204" pitchFamily="18" charset="0"/>
                                  </a:rPr>
                                  <m:t>𝑦</m:t>
                                </m:r>
                              </m:oMath>
                            </m:oMathPara>
                          </a14:m>
                          <a:endParaRPr lang="en-US" sz="2000" b="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2"/>
                                    </a:solidFill>
                                    <a:latin typeface="Cambria Math" panose="02040503050406030204" pitchFamily="18" charset="0"/>
                                  </a:rPr>
                                  <m:t>𝑒</m:t>
                                </m:r>
                              </m:oMath>
                            </m:oMathPara>
                          </a14:m>
                          <a:endParaRPr lang="en-US" sz="2000" b="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2"/>
                                    </a:solidFill>
                                    <a:latin typeface="Cambria Math" panose="02040503050406030204" pitchFamily="18" charset="0"/>
                                  </a:rPr>
                                  <m:t>𝑧</m:t>
                                </m:r>
                              </m:oMath>
                            </m:oMathPara>
                          </a14:m>
                          <a:endParaRPr lang="en-US" sz="2000" b="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2"/>
                                    </a:solidFill>
                                    <a:latin typeface="Cambria Math" panose="02040503050406030204" pitchFamily="18" charset="0"/>
                                  </a:rPr>
                                  <m:t>𝑝</m:t>
                                </m:r>
                              </m:oMath>
                            </m:oMathPara>
                          </a14:m>
                          <a:endParaRPr lang="en-US" sz="2000" b="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2"/>
                                    </a:solidFill>
                                    <a:latin typeface="Cambria Math" panose="02040503050406030204" pitchFamily="18" charset="0"/>
                                  </a:rPr>
                                  <m:t>𝑢</m:t>
                                </m:r>
                              </m:oMath>
                            </m:oMathPara>
                          </a14:m>
                          <a:endParaRPr lang="en-US" sz="2000" b="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2"/>
                                    </a:solidFill>
                                    <a:latin typeface="Cambria Math" panose="02040503050406030204" pitchFamily="18" charset="0"/>
                                  </a:rPr>
                                  <m:t>𝑔</m:t>
                                </m:r>
                              </m:oMath>
                            </m:oMathPara>
                          </a14:m>
                          <a:endParaRPr lang="en-US" sz="2000" b="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2"/>
                                    </a:solidFill>
                                    <a:latin typeface="Cambria Math" panose="02040503050406030204" pitchFamily="18" charset="0"/>
                                  </a:rPr>
                                  <m:t>𝑡</m:t>
                                </m:r>
                              </m:oMath>
                            </m:oMathPara>
                          </a14:m>
                          <a:endParaRPr lang="en-US" sz="2000" b="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000" b="0" i="1" smtClean="0">
                                    <a:solidFill>
                                      <a:schemeClr val="accent2"/>
                                    </a:solidFill>
                                    <a:latin typeface="Cambria Math" panose="02040503050406030204" pitchFamily="18" charset="0"/>
                                  </a:rPr>
                                  <m:t>…</m:t>
                                </m:r>
                              </m:oMath>
                            </m:oMathPara>
                          </a14:m>
                          <a:endParaRPr lang="en-US" sz="2000" b="0"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3207192121"/>
                  </p:ext>
                </p:extLst>
              </p:nvPr>
            </p:nvGraphicFramePr>
            <p:xfrm>
              <a:off x="3163392" y="3398862"/>
              <a:ext cx="7853476" cy="792480"/>
            </p:xfrm>
            <a:graphic>
              <a:graphicData uri="http://schemas.openxmlformats.org/drawingml/2006/table">
                <a:tbl>
                  <a:tblPr firstRow="1" bandRow="1">
                    <a:tableStyleId>{2D5ABB26-0587-4C30-8999-92F81FD0307C}</a:tableStyleId>
                  </a:tblPr>
                  <a:tblGrid>
                    <a:gridCol w="637936">
                      <a:extLst>
                        <a:ext uri="{9D8B030D-6E8A-4147-A177-3AD203B41FA5}">
                          <a16:colId xmlns:a16="http://schemas.microsoft.com/office/drawing/2014/main" val="20000"/>
                        </a:ext>
                      </a:extLst>
                    </a:gridCol>
                    <a:gridCol w="637936">
                      <a:extLst>
                        <a:ext uri="{9D8B030D-6E8A-4147-A177-3AD203B41FA5}">
                          <a16:colId xmlns:a16="http://schemas.microsoft.com/office/drawing/2014/main" val="20001"/>
                        </a:ext>
                      </a:extLst>
                    </a:gridCol>
                    <a:gridCol w="637936">
                      <a:extLst>
                        <a:ext uri="{9D8B030D-6E8A-4147-A177-3AD203B41FA5}">
                          <a16:colId xmlns:a16="http://schemas.microsoft.com/office/drawing/2014/main" val="20002"/>
                        </a:ext>
                      </a:extLst>
                    </a:gridCol>
                    <a:gridCol w="637936">
                      <a:extLst>
                        <a:ext uri="{9D8B030D-6E8A-4147-A177-3AD203B41FA5}">
                          <a16:colId xmlns:a16="http://schemas.microsoft.com/office/drawing/2014/main" val="20003"/>
                        </a:ext>
                      </a:extLst>
                    </a:gridCol>
                    <a:gridCol w="637936">
                      <a:extLst>
                        <a:ext uri="{9D8B030D-6E8A-4147-A177-3AD203B41FA5}">
                          <a16:colId xmlns:a16="http://schemas.microsoft.com/office/drawing/2014/main" val="20004"/>
                        </a:ext>
                      </a:extLst>
                    </a:gridCol>
                    <a:gridCol w="637936">
                      <a:extLst>
                        <a:ext uri="{9D8B030D-6E8A-4147-A177-3AD203B41FA5}">
                          <a16:colId xmlns:a16="http://schemas.microsoft.com/office/drawing/2014/main" val="20005"/>
                        </a:ext>
                      </a:extLst>
                    </a:gridCol>
                    <a:gridCol w="637936">
                      <a:extLst>
                        <a:ext uri="{9D8B030D-6E8A-4147-A177-3AD203B41FA5}">
                          <a16:colId xmlns:a16="http://schemas.microsoft.com/office/drawing/2014/main" val="20006"/>
                        </a:ext>
                      </a:extLst>
                    </a:gridCol>
                    <a:gridCol w="600656">
                      <a:extLst>
                        <a:ext uri="{9D8B030D-6E8A-4147-A177-3AD203B41FA5}">
                          <a16:colId xmlns:a16="http://schemas.microsoft.com/office/drawing/2014/main" val="20007"/>
                        </a:ext>
                      </a:extLst>
                    </a:gridCol>
                    <a:gridCol w="614363">
                      <a:extLst>
                        <a:ext uri="{9D8B030D-6E8A-4147-A177-3AD203B41FA5}">
                          <a16:colId xmlns:a16="http://schemas.microsoft.com/office/drawing/2014/main" val="20008"/>
                        </a:ext>
                      </a:extLst>
                    </a:gridCol>
                    <a:gridCol w="2172905">
                      <a:extLst>
                        <a:ext uri="{9D8B030D-6E8A-4147-A177-3AD203B41FA5}">
                          <a16:colId xmlns:a16="http://schemas.microsoft.com/office/drawing/2014/main" val="20009"/>
                        </a:ext>
                      </a:extLst>
                    </a:gridCol>
                  </a:tblGrid>
                  <a:tr h="396240">
                    <a:tc>
                      <a:txBody>
                        <a:bodyPr/>
                        <a:lstStyle/>
                        <a:p>
                          <a:endParaRPr lang="nb-NO"/>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r="-1129524" b="-116667"/>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0000" r="-1029524" b="-116667"/>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1923" r="-939423" b="-116667"/>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99048" r="-830476" b="-116667"/>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99048" r="-730476" b="-116667"/>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99048" r="-630476" b="-116667"/>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599048" r="-530476" b="-116667"/>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748980" r="-468367" b="-116667"/>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823762" r="-354455" b="-116667"/>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61345" r="-280" b="-116667"/>
                          </a:stretch>
                        </a:blipFill>
                      </a:tcPr>
                    </a:tc>
                    <a:extLst>
                      <a:ext uri="{0D108BD9-81ED-4DB2-BD59-A6C34878D82A}">
                        <a16:rowId xmlns:a16="http://schemas.microsoft.com/office/drawing/2014/main" val="10000"/>
                      </a:ext>
                    </a:extLst>
                  </a:tr>
                  <a:tr h="396240">
                    <a:tc>
                      <a:txBody>
                        <a:bodyPr/>
                        <a:lstStyle/>
                        <a:p>
                          <a:endParaRPr lang="nb-NO"/>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t="-101538" r="-1129524" b="-18462"/>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100000" t="-101538" r="-1029524" b="-18462"/>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201923" t="-101538" r="-939423" b="-18462"/>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299048" t="-101538" r="-830476" b="-18462"/>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399048" t="-101538" r="-730476" b="-18462"/>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499048" t="-101538" r="-630476" b="-18462"/>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599048" t="-101538" r="-530476" b="-18462"/>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748980" t="-101538" r="-468367" b="-18462"/>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823762" t="-101538" r="-354455" b="-18462"/>
                          </a:stretch>
                        </a:blipFill>
                      </a:tcPr>
                    </a:tc>
                    <a:tc>
                      <a:txBody>
                        <a:bodyPr/>
                        <a:lstStyle/>
                        <a:p>
                          <a:endParaRPr lang="nb-NO"/>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261345" t="-101538" r="-280" b="-18462"/>
                          </a:stretch>
                        </a:blipFill>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4440343" y="2339169"/>
                <a:ext cx="44991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nb-NO" sz="2400" i="1">
                          <a:latin typeface="Cambria Math" panose="02040503050406030204" pitchFamily="18" charset="0"/>
                        </a:rPr>
                        <m:t>={</m:t>
                      </m:r>
                      <m:r>
                        <a:rPr lang="nb-NO" sz="2400" i="1">
                          <a:latin typeface="Cambria Math" panose="02040503050406030204" pitchFamily="18" charset="0"/>
                        </a:rPr>
                        <m:t>𝜋</m:t>
                      </m:r>
                      <m:r>
                        <a:rPr lang="nb-NO" sz="2400" i="1">
                          <a:latin typeface="Cambria Math" panose="02040503050406030204" pitchFamily="18" charset="0"/>
                        </a:rPr>
                        <m:t> :</m:t>
                      </m:r>
                      <m:r>
                        <m:rPr>
                          <m:sty m:val="p"/>
                        </m:rPr>
                        <a:rPr lang="nb-NO" sz="2400">
                          <a:latin typeface="Cambria Math" panose="02040503050406030204" pitchFamily="18" charset="0"/>
                        </a:rPr>
                        <m:t>Σ</m:t>
                      </m:r>
                      <m:r>
                        <a:rPr lang="nb-NO" sz="2400" i="1">
                          <a:latin typeface="Cambria Math" panose="02040503050406030204" pitchFamily="18" charset="0"/>
                        </a:rPr>
                        <m:t>→</m:t>
                      </m:r>
                      <m:r>
                        <m:rPr>
                          <m:sty m:val="p"/>
                        </m:rPr>
                        <a:rPr lang="nb-NO" sz="2400">
                          <a:latin typeface="Cambria Math" panose="02040503050406030204" pitchFamily="18" charset="0"/>
                        </a:rPr>
                        <m:t>Σ</m:t>
                      </m:r>
                      <m:r>
                        <a:rPr lang="nb-NO" sz="2400" i="1">
                          <a:latin typeface="Cambria Math" panose="02040503050406030204" pitchFamily="18" charset="0"/>
                        </a:rPr>
                        <m:t> ∣</m:t>
                      </m:r>
                      <m:r>
                        <a:rPr lang="nb-NO" sz="2400" i="1">
                          <a:latin typeface="Cambria Math" panose="02040503050406030204" pitchFamily="18" charset="0"/>
                        </a:rPr>
                        <m:t>𝜋</m:t>
                      </m:r>
                      <m:r>
                        <a:rPr lang="nb-NO" sz="2400" i="1">
                          <a:latin typeface="Cambria Math" panose="02040503050406030204" pitchFamily="18" charset="0"/>
                        </a:rPr>
                        <m:t> </m:t>
                      </m:r>
                      <m:r>
                        <m:rPr>
                          <m:sty m:val="p"/>
                        </m:rPr>
                        <a:rPr lang="nb-NO" sz="2400">
                          <a:latin typeface="Cambria Math" panose="02040503050406030204" pitchFamily="18" charset="0"/>
                        </a:rPr>
                        <m:t>a</m:t>
                      </m:r>
                      <m:r>
                        <a:rPr lang="nb-NO" sz="2400">
                          <a:latin typeface="Cambria Math" panose="02040503050406030204" pitchFamily="18" charset="0"/>
                        </a:rPr>
                        <m:t> </m:t>
                      </m:r>
                      <m:r>
                        <m:rPr>
                          <m:sty m:val="p"/>
                        </m:rPr>
                        <a:rPr lang="nb-NO" sz="2400">
                          <a:latin typeface="Cambria Math" panose="02040503050406030204" pitchFamily="18" charset="0"/>
                        </a:rPr>
                        <m:t>permutation</m:t>
                      </m:r>
                      <m:r>
                        <a:rPr lang="nb-NO" sz="2400">
                          <a:latin typeface="Cambria Math" panose="02040503050406030204" pitchFamily="18" charset="0"/>
                        </a:rPr>
                        <m:t>}</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4440343" y="2339169"/>
                <a:ext cx="4499117" cy="461665"/>
              </a:xfrm>
              <a:prstGeom prst="rect">
                <a:avLst/>
              </a:prstGeom>
              <a:blipFill>
                <a:blip r:embed="rId6"/>
                <a:stretch>
                  <a:fillRect b="-21333"/>
                </a:stretch>
              </a:blipFill>
            </p:spPr>
            <p:txBody>
              <a:bodyPr/>
              <a:lstStyle/>
              <a:p>
                <a:r>
                  <a:rPr lang="en-US">
                    <a:noFill/>
                  </a:rPr>
                  <a:t> </a:t>
                </a:r>
              </a:p>
            </p:txBody>
          </p:sp>
        </mc:Fallback>
      </mc:AlternateContent>
    </p:spTree>
    <p:extLst>
      <p:ext uri="{BB962C8B-B14F-4D97-AF65-F5344CB8AC3E}">
        <p14:creationId xmlns:p14="http://schemas.microsoft.com/office/powerpoint/2010/main" val="260274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27486" y="2374684"/>
            <a:ext cx="7405097" cy="4154549"/>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blip>
          <a:stretch>
            <a:fillRect/>
          </a:stretch>
        </p:blipFill>
        <p:spPr>
          <a:xfrm>
            <a:off x="4943476" y="1357949"/>
            <a:ext cx="7115175" cy="3419475"/>
          </a:xfrm>
          <a:prstGeom prst="rect">
            <a:avLst/>
          </a:prstGeom>
        </p:spPr>
      </p:pic>
      <p:sp>
        <p:nvSpPr>
          <p:cNvPr id="2" name="Title 1"/>
          <p:cNvSpPr>
            <a:spLocks noGrp="1"/>
          </p:cNvSpPr>
          <p:nvPr>
            <p:ph type="title"/>
          </p:nvPr>
        </p:nvSpPr>
        <p:spPr/>
        <p:txBody>
          <a:bodyPr/>
          <a:lstStyle/>
          <a:p>
            <a:r>
              <a:rPr lang="nb-NO" dirty="0"/>
              <a:t>Attacking the substitution cipher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endParaRPr lang="nb-NO" b="0" i="1" dirty="0">
                  <a:latin typeface="Cambria Math" panose="02040503050406030204" pitchFamily="18" charset="0"/>
                </a:endParaRPr>
              </a:p>
              <a:p>
                <a:pPr marL="0" indent="0"/>
                <a:r>
                  <a:rPr lang="nb-NO" b="0" dirty="0"/>
                  <a:t>    </a:t>
                </a:r>
                <a14:m>
                  <m:oMath xmlns:m="http://schemas.openxmlformats.org/officeDocument/2006/math">
                    <m:d>
                      <m:dPr>
                        <m:begChr m:val="|"/>
                        <m:endChr m:val="|"/>
                        <m:ctrlPr>
                          <a:rPr lang="nb-NO" b="0" i="1" smtClean="0">
                            <a:latin typeface="Cambria Math" panose="02040503050406030204" pitchFamily="18" charset="0"/>
                          </a:rPr>
                        </m:ctrlPr>
                      </m:dPr>
                      <m:e>
                        <m:r>
                          <a:rPr lang="nb-NO" b="0" i="1" smtClean="0">
                            <a:latin typeface="Cambria Math" panose="02040503050406030204" pitchFamily="18" charset="0"/>
                          </a:rPr>
                          <m:t>𝒦</m:t>
                        </m:r>
                      </m:e>
                    </m:d>
                    <m:r>
                      <a:rPr lang="nb-NO" b="0" i="1" smtClean="0">
                        <a:latin typeface="Cambria Math" panose="02040503050406030204" pitchFamily="18" charset="0"/>
                      </a:rPr>
                      <m:t>=</m:t>
                    </m:r>
                  </m:oMath>
                </a14:m>
                <a:endParaRPr lang="nb-NO" dirty="0"/>
              </a:p>
              <a:p>
                <a:pPr>
                  <a:buFont typeface="Arial" panose="020B0604020202020204" pitchFamily="34" charset="0"/>
                  <a:buChar char="•"/>
                </a:pPr>
                <a:endParaRPr lang="nb-NO" dirty="0"/>
              </a:p>
              <a:p>
                <a:pPr>
                  <a:buFont typeface="Arial" panose="020B0604020202020204" pitchFamily="34" charset="0"/>
                  <a:buChar char="•"/>
                </a:pPr>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n-US">
                    <a:noFill/>
                  </a:rPr>
                  <a:t> </a:t>
                </a:r>
              </a:p>
            </p:txBody>
          </p:sp>
        </mc:Fallback>
      </mc:AlternateContent>
      <p:sp>
        <p:nvSpPr>
          <p:cNvPr id="10" name="Slide Number Placeholder 9"/>
          <p:cNvSpPr>
            <a:spLocks noGrp="1"/>
          </p:cNvSpPr>
          <p:nvPr>
            <p:ph type="sldNum" sz="quarter" idx="4"/>
          </p:nvPr>
        </p:nvSpPr>
        <p:spPr/>
        <p:txBody>
          <a:bodyPr/>
          <a:lstStyle/>
          <a:p>
            <a:fld id="{F6590AF8-4F64-4D1C-B3C4-F65976908F52}" type="slidenum">
              <a:rPr lang="en-US" smtClean="0"/>
              <a:pPr/>
              <a:t>12</a:t>
            </a:fld>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495425" y="1475615"/>
                <a:ext cx="1295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26!</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495425" y="1475615"/>
                <a:ext cx="12954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227691" y="1475614"/>
                <a:ext cx="219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10</m:t>
                          </m:r>
                        </m:e>
                        <m:sup>
                          <m:r>
                            <a:rPr lang="nb-NO" sz="2400" b="0" i="1" smtClean="0">
                              <a:latin typeface="Cambria Math" panose="02040503050406030204" pitchFamily="18" charset="0"/>
                            </a:rPr>
                            <m:t>26</m:t>
                          </m:r>
                        </m:sup>
                      </m:sSup>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2</m:t>
                          </m:r>
                        </m:e>
                        <m:sup>
                          <m:r>
                            <a:rPr lang="nb-NO" sz="2400" b="0" i="1" smtClean="0">
                              <a:latin typeface="Cambria Math" panose="02040503050406030204" pitchFamily="18" charset="0"/>
                            </a:rPr>
                            <m:t>88</m:t>
                          </m:r>
                        </m:sup>
                      </m:sSup>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227691" y="1475614"/>
                <a:ext cx="2190750" cy="461665"/>
              </a:xfrm>
              <a:prstGeom prst="rect">
                <a:avLst/>
              </a:prstGeom>
              <a:blipFill>
                <a:blip r:embed="rId6"/>
                <a:stretch>
                  <a:fillRect/>
                </a:stretch>
              </a:blipFill>
            </p:spPr>
            <p:txBody>
              <a:bodyPr/>
              <a:lstStyle/>
              <a:p>
                <a:r>
                  <a:rPr lang="en-US">
                    <a:noFill/>
                  </a:rPr>
                  <a:t> </a:t>
                </a:r>
              </a:p>
            </p:txBody>
          </p:sp>
        </mc:Fallback>
      </mc:AlternateContent>
      <p:sp>
        <p:nvSpPr>
          <p:cNvPr id="11" name="Rectangle 10"/>
          <p:cNvSpPr/>
          <p:nvPr/>
        </p:nvSpPr>
        <p:spPr>
          <a:xfrm>
            <a:off x="7654302" y="1067336"/>
            <a:ext cx="3850762" cy="1569660"/>
          </a:xfrm>
          <a:prstGeom prst="rect">
            <a:avLst/>
          </a:prstGeom>
          <a:solidFill>
            <a:schemeClr val="bg1">
              <a:lumMod val="95000"/>
            </a:schemeClr>
          </a:solidFill>
        </p:spPr>
        <p:txBody>
          <a:bodyPr wrap="square">
            <a:spAutoFit/>
          </a:bodyPr>
          <a:lstStyle/>
          <a:p>
            <a:r>
              <a:rPr lang="en-US" sz="1600" dirty="0" err="1">
                <a:solidFill>
                  <a:schemeClr val="accent2"/>
                </a:solidFill>
              </a:rPr>
              <a:t>jg</a:t>
            </a:r>
            <a:r>
              <a:rPr lang="en-US" sz="1600" dirty="0">
                <a:solidFill>
                  <a:schemeClr val="accent2"/>
                </a:solidFill>
              </a:rPr>
              <a:t> </a:t>
            </a:r>
            <a:r>
              <a:rPr lang="en-US" sz="1600" dirty="0" err="1">
                <a:solidFill>
                  <a:schemeClr val="accent2"/>
                </a:solidFill>
              </a:rPr>
              <a:t>umw</a:t>
            </a:r>
            <a:r>
              <a:rPr lang="en-US" sz="1600" dirty="0">
                <a:solidFill>
                  <a:schemeClr val="accent2"/>
                </a:solidFill>
              </a:rPr>
              <a:t> </a:t>
            </a:r>
            <a:r>
              <a:rPr lang="en-US" sz="1600" dirty="0" err="1">
                <a:solidFill>
                  <a:schemeClr val="accent2"/>
                </a:solidFill>
              </a:rPr>
              <a:t>qsn</a:t>
            </a:r>
            <a:r>
              <a:rPr lang="en-US" sz="1600" dirty="0">
                <a:solidFill>
                  <a:schemeClr val="accent2"/>
                </a:solidFill>
              </a:rPr>
              <a:t> </a:t>
            </a:r>
            <a:r>
              <a:rPr lang="en-US" sz="1600" dirty="0" err="1">
                <a:solidFill>
                  <a:schemeClr val="accent2"/>
                </a:solidFill>
              </a:rPr>
              <a:t>yjtusgdw</a:t>
            </a:r>
            <a:r>
              <a:rPr lang="en-US" sz="1600" dirty="0">
                <a:solidFill>
                  <a:schemeClr val="accent2"/>
                </a:solidFill>
              </a:rPr>
              <a:t> s </a:t>
            </a:r>
            <a:r>
              <a:rPr lang="en-US" sz="1600" dirty="0" err="1">
                <a:solidFill>
                  <a:schemeClr val="accent2"/>
                </a:solidFill>
              </a:rPr>
              <a:t>mwijdzbuwn</a:t>
            </a:r>
            <a:r>
              <a:rPr lang="en-US" sz="1600" dirty="0">
                <a:solidFill>
                  <a:schemeClr val="accent2"/>
                </a:solidFill>
              </a:rPr>
              <a:t> </a:t>
            </a:r>
            <a:r>
              <a:rPr lang="en-US" sz="1600" dirty="0" err="1">
                <a:solidFill>
                  <a:schemeClr val="accent2"/>
                </a:solidFill>
              </a:rPr>
              <a:t>tojllwy</a:t>
            </a:r>
            <a:r>
              <a:rPr lang="en-US" sz="1600" dirty="0">
                <a:solidFill>
                  <a:schemeClr val="accent2"/>
                </a:solidFill>
              </a:rPr>
              <a:t> </a:t>
            </a:r>
            <a:r>
              <a:rPr lang="en-US" sz="1600" dirty="0" err="1">
                <a:solidFill>
                  <a:schemeClr val="accent2"/>
                </a:solidFill>
              </a:rPr>
              <a:t>yzag</a:t>
            </a:r>
            <a:r>
              <a:rPr lang="en-US" sz="1600" dirty="0">
                <a:solidFill>
                  <a:schemeClr val="accent2"/>
                </a:solidFill>
              </a:rPr>
              <a:t> </a:t>
            </a:r>
            <a:r>
              <a:rPr lang="en-US" sz="1600" dirty="0" err="1">
                <a:solidFill>
                  <a:schemeClr val="accent2"/>
                </a:solidFill>
              </a:rPr>
              <a:t>xwuawwg</a:t>
            </a:r>
            <a:r>
              <a:rPr lang="en-US" sz="1600" dirty="0">
                <a:solidFill>
                  <a:schemeClr val="accent2"/>
                </a:solidFill>
              </a:rPr>
              <a:t> </a:t>
            </a:r>
            <a:r>
              <a:rPr lang="en-US" sz="1600" dirty="0" err="1">
                <a:solidFill>
                  <a:schemeClr val="accent2"/>
                </a:solidFill>
              </a:rPr>
              <a:t>umw</a:t>
            </a:r>
            <a:r>
              <a:rPr lang="en-US" sz="1600" dirty="0">
                <a:solidFill>
                  <a:schemeClr val="accent2"/>
                </a:solidFill>
              </a:rPr>
              <a:t> </a:t>
            </a:r>
            <a:r>
              <a:rPr lang="en-US" sz="1600" dirty="0" err="1">
                <a:solidFill>
                  <a:schemeClr val="accent2"/>
                </a:solidFill>
              </a:rPr>
              <a:t>nzzqt</a:t>
            </a:r>
            <a:r>
              <a:rPr lang="en-US" sz="1600" dirty="0">
                <a:solidFill>
                  <a:schemeClr val="accent2"/>
                </a:solidFill>
              </a:rPr>
              <a:t>, </a:t>
            </a:r>
            <a:r>
              <a:rPr lang="en-US" sz="1600" dirty="0" err="1">
                <a:solidFill>
                  <a:schemeClr val="accent2"/>
                </a:solidFill>
              </a:rPr>
              <a:t>mzpwnwy</a:t>
            </a:r>
            <a:r>
              <a:rPr lang="en-US" sz="1600" dirty="0">
                <a:solidFill>
                  <a:schemeClr val="accent2"/>
                </a:solidFill>
              </a:rPr>
              <a:t> </a:t>
            </a:r>
            <a:r>
              <a:rPr lang="en-US" sz="1600" dirty="0" err="1">
                <a:solidFill>
                  <a:schemeClr val="accent2"/>
                </a:solidFill>
              </a:rPr>
              <a:t>qzn</a:t>
            </a:r>
            <a:r>
              <a:rPr lang="en-US" sz="1600" dirty="0">
                <a:solidFill>
                  <a:schemeClr val="accent2"/>
                </a:solidFill>
              </a:rPr>
              <a:t> sg </a:t>
            </a:r>
            <a:r>
              <a:rPr lang="en-US" sz="1600" dirty="0" err="1">
                <a:solidFill>
                  <a:schemeClr val="accent2"/>
                </a:solidFill>
              </a:rPr>
              <a:t>jgtusgu</a:t>
            </a:r>
            <a:r>
              <a:rPr lang="en-US" sz="1600" dirty="0">
                <a:solidFill>
                  <a:schemeClr val="accent2"/>
                </a:solidFill>
              </a:rPr>
              <a:t> </a:t>
            </a:r>
            <a:r>
              <a:rPr lang="en-US" sz="1600" dirty="0" err="1">
                <a:solidFill>
                  <a:schemeClr val="accent2"/>
                </a:solidFill>
              </a:rPr>
              <a:t>ijow</a:t>
            </a:r>
            <a:r>
              <a:rPr lang="en-US" sz="1600" dirty="0">
                <a:solidFill>
                  <a:schemeClr val="accent2"/>
                </a:solidFill>
              </a:rPr>
              <a:t> s </a:t>
            </a:r>
            <a:r>
              <a:rPr lang="en-US" sz="1600" dirty="0" err="1">
                <a:solidFill>
                  <a:schemeClr val="accent2"/>
                </a:solidFill>
              </a:rPr>
              <a:t>xicwxzuuiw</a:t>
            </a:r>
            <a:r>
              <a:rPr lang="en-US" sz="1600" dirty="0">
                <a:solidFill>
                  <a:schemeClr val="accent2"/>
                </a:solidFill>
              </a:rPr>
              <a:t>, </a:t>
            </a:r>
            <a:r>
              <a:rPr lang="en-US" sz="1600" dirty="0" err="1">
                <a:solidFill>
                  <a:schemeClr val="accent2"/>
                </a:solidFill>
              </a:rPr>
              <a:t>sgy</a:t>
            </a:r>
            <a:r>
              <a:rPr lang="en-US" sz="1600" dirty="0">
                <a:solidFill>
                  <a:schemeClr val="accent2"/>
                </a:solidFill>
              </a:rPr>
              <a:t> </a:t>
            </a:r>
            <a:r>
              <a:rPr lang="en-US" sz="1600" dirty="0" err="1">
                <a:solidFill>
                  <a:schemeClr val="accent2"/>
                </a:solidFill>
              </a:rPr>
              <a:t>ysnuwy</a:t>
            </a:r>
            <a:r>
              <a:rPr lang="en-US" sz="1600" dirty="0">
                <a:solidFill>
                  <a:schemeClr val="accent2"/>
                </a:solidFill>
              </a:rPr>
              <a:t> </a:t>
            </a:r>
            <a:r>
              <a:rPr lang="en-US" sz="1600" dirty="0" err="1">
                <a:solidFill>
                  <a:schemeClr val="accent2"/>
                </a:solidFill>
              </a:rPr>
              <a:t>sasv</a:t>
            </a:r>
            <a:r>
              <a:rPr lang="en-US" sz="1600" dirty="0">
                <a:solidFill>
                  <a:schemeClr val="accent2"/>
                </a:solidFill>
              </a:rPr>
              <a:t> </a:t>
            </a:r>
            <a:r>
              <a:rPr lang="en-US" sz="1600" dirty="0" err="1">
                <a:solidFill>
                  <a:schemeClr val="accent2"/>
                </a:solidFill>
              </a:rPr>
              <a:t>sfsjg</a:t>
            </a:r>
            <a:r>
              <a:rPr lang="en-US" sz="1600" dirty="0">
                <a:solidFill>
                  <a:schemeClr val="accent2"/>
                </a:solidFill>
              </a:rPr>
              <a:t> </a:t>
            </a:r>
            <a:r>
              <a:rPr lang="en-US" sz="1600" dirty="0" err="1">
                <a:solidFill>
                  <a:schemeClr val="accent2"/>
                </a:solidFill>
              </a:rPr>
              <a:t>ajum</a:t>
            </a:r>
            <a:r>
              <a:rPr lang="en-US" sz="1600" dirty="0">
                <a:solidFill>
                  <a:schemeClr val="accent2"/>
                </a:solidFill>
              </a:rPr>
              <a:t> s </a:t>
            </a:r>
            <a:r>
              <a:rPr lang="en-US" sz="1600" dirty="0" err="1">
                <a:solidFill>
                  <a:schemeClr val="accent2"/>
                </a:solidFill>
              </a:rPr>
              <a:t>dcnpjgf</a:t>
            </a:r>
            <a:r>
              <a:rPr lang="en-US" sz="1600" dirty="0">
                <a:solidFill>
                  <a:schemeClr val="accent2"/>
                </a:solidFill>
              </a:rPr>
              <a:t> </a:t>
            </a:r>
            <a:r>
              <a:rPr lang="en-US" sz="1600" dirty="0" err="1">
                <a:solidFill>
                  <a:schemeClr val="accent2"/>
                </a:solidFill>
              </a:rPr>
              <a:t>qijfmu</a:t>
            </a:r>
            <a:r>
              <a:rPr lang="en-US" sz="1600" dirty="0">
                <a:solidFill>
                  <a:schemeClr val="accent2"/>
                </a:solidFill>
              </a:rPr>
              <a:t>. </a:t>
            </a:r>
            <a:r>
              <a:rPr lang="en-US" sz="1600" dirty="0" err="1">
                <a:solidFill>
                  <a:schemeClr val="accent2"/>
                </a:solidFill>
              </a:rPr>
              <a:t>ju</a:t>
            </a:r>
            <a:r>
              <a:rPr lang="en-US" sz="1600" dirty="0">
                <a:solidFill>
                  <a:schemeClr val="accent2"/>
                </a:solidFill>
              </a:rPr>
              <a:t> </a:t>
            </a:r>
            <a:r>
              <a:rPr lang="en-US" sz="1600" dirty="0" err="1">
                <a:solidFill>
                  <a:schemeClr val="accent2"/>
                </a:solidFill>
              </a:rPr>
              <a:t>ast</a:t>
            </a:r>
            <a:r>
              <a:rPr lang="en-US" sz="1600" dirty="0">
                <a:solidFill>
                  <a:schemeClr val="accent2"/>
                </a:solidFill>
              </a:rPr>
              <a:t> </a:t>
            </a:r>
            <a:r>
              <a:rPr lang="en-US" sz="1600" dirty="0" err="1">
                <a:solidFill>
                  <a:schemeClr val="accent2"/>
                </a:solidFill>
              </a:rPr>
              <a:t>umw</a:t>
            </a:r>
            <a:r>
              <a:rPr lang="en-US" sz="1600" dirty="0">
                <a:solidFill>
                  <a:schemeClr val="accent2"/>
                </a:solidFill>
              </a:rPr>
              <a:t> </a:t>
            </a:r>
            <a:r>
              <a:rPr lang="en-US" sz="1600" dirty="0" err="1">
                <a:solidFill>
                  <a:schemeClr val="accent2"/>
                </a:solidFill>
              </a:rPr>
              <a:t>bzijdw</a:t>
            </a:r>
            <a:r>
              <a:rPr lang="en-US" sz="1600" dirty="0">
                <a:solidFill>
                  <a:schemeClr val="accent2"/>
                </a:solidFill>
              </a:rPr>
              <a:t> </a:t>
            </a:r>
            <a:r>
              <a:rPr lang="en-US" sz="1600" dirty="0" err="1">
                <a:solidFill>
                  <a:schemeClr val="accent2"/>
                </a:solidFill>
              </a:rPr>
              <a:t>bsunzi</a:t>
            </a:r>
            <a:r>
              <a:rPr lang="en-US" sz="1600" dirty="0">
                <a:solidFill>
                  <a:schemeClr val="accent2"/>
                </a:solidFill>
              </a:rPr>
              <a:t>, </a:t>
            </a:r>
            <a:r>
              <a:rPr lang="en-US" sz="1600" dirty="0" err="1">
                <a:solidFill>
                  <a:schemeClr val="accent2"/>
                </a:solidFill>
              </a:rPr>
              <a:t>tgzzbjgf</a:t>
            </a:r>
            <a:r>
              <a:rPr lang="en-US" sz="1600" dirty="0">
                <a:solidFill>
                  <a:schemeClr val="accent2"/>
                </a:solidFill>
              </a:rPr>
              <a:t> </a:t>
            </a:r>
            <a:r>
              <a:rPr lang="en-US" sz="1600" dirty="0" err="1">
                <a:solidFill>
                  <a:schemeClr val="accent2"/>
                </a:solidFill>
              </a:rPr>
              <a:t>jguz</a:t>
            </a:r>
            <a:r>
              <a:rPr lang="en-US" sz="1600" dirty="0">
                <a:solidFill>
                  <a:schemeClr val="accent2"/>
                </a:solidFill>
              </a:rPr>
              <a:t> </a:t>
            </a:r>
            <a:r>
              <a:rPr lang="en-US" sz="1600" dirty="0" err="1">
                <a:solidFill>
                  <a:schemeClr val="accent2"/>
                </a:solidFill>
              </a:rPr>
              <a:t>bwzbiw't</a:t>
            </a:r>
            <a:r>
              <a:rPr lang="en-US" sz="1600" dirty="0">
                <a:solidFill>
                  <a:schemeClr val="accent2"/>
                </a:solidFill>
              </a:rPr>
              <a:t> </a:t>
            </a:r>
            <a:r>
              <a:rPr lang="en-US" sz="1600" dirty="0" err="1">
                <a:solidFill>
                  <a:schemeClr val="accent2"/>
                </a:solidFill>
              </a:rPr>
              <a:t>ajgyzat</a:t>
            </a:r>
            <a:endParaRPr lang="en-US" sz="1600" dirty="0">
              <a:solidFill>
                <a:schemeClr val="accent2"/>
              </a:solidFill>
            </a:endParaRPr>
          </a:p>
        </p:txBody>
      </p:sp>
    </p:spTree>
    <p:extLst>
      <p:ext uri="{BB962C8B-B14F-4D97-AF65-F5344CB8AC3E}">
        <p14:creationId xmlns:p14="http://schemas.microsoft.com/office/powerpoint/2010/main" val="358921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627486" y="2374684"/>
            <a:ext cx="7405097" cy="4154549"/>
          </a:xfrm>
          <a:prstGeom prst="rect">
            <a:avLst/>
          </a:prstGeom>
        </p:spPr>
      </p:pic>
      <mc:AlternateContent xmlns:mc="http://schemas.openxmlformats.org/markup-compatibility/2006" xmlns:a14="http://schemas.microsoft.com/office/drawing/2010/main">
        <mc:Choice Requires="a14">
          <p:sp>
            <p:nvSpPr>
              <p:cNvPr id="13" name="Content Placeholder 2"/>
              <p:cNvSpPr txBox="1">
                <a:spLocks/>
              </p:cNvSpPr>
              <p:nvPr/>
            </p:nvSpPr>
            <p:spPr bwMode="auto">
              <a:xfrm>
                <a:off x="623392" y="1027586"/>
                <a:ext cx="11137237" cy="50684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60413" indent="-285750" algn="l" rtl="0" eaLnBrk="1" fontAlgn="base" hangingPunct="1">
                  <a:spcBef>
                    <a:spcPct val="20000"/>
                  </a:spcBef>
                  <a:spcAft>
                    <a:spcPct val="0"/>
                  </a:spcAft>
                  <a:defRPr sz="2000">
                    <a:solidFill>
                      <a:schemeClr val="tx1"/>
                    </a:solidFill>
                    <a:latin typeface="+mn-lt"/>
                  </a:defRPr>
                </a:lvl2pPr>
                <a:lvl3pPr marL="1179513"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defRPr sz="160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a:lstStyle>
              <a:p>
                <a:pPr>
                  <a:buFont typeface="Arial" panose="020B0604020202020204" pitchFamily="34" charset="0"/>
                  <a:buChar char="•"/>
                </a:pPr>
                <a:endParaRPr lang="nb-NO" i="1" kern="0" dirty="0">
                  <a:latin typeface="Cambria Math" panose="02040503050406030204" pitchFamily="18" charset="0"/>
                </a:endParaRPr>
              </a:p>
              <a:p>
                <a:pPr marL="0" indent="0"/>
                <a:r>
                  <a:rPr lang="nb-NO" kern="0" dirty="0"/>
                  <a:t>    </a:t>
                </a:r>
                <a14:m>
                  <m:oMath xmlns:m="http://schemas.openxmlformats.org/officeDocument/2006/math">
                    <m:d>
                      <m:dPr>
                        <m:begChr m:val="|"/>
                        <m:endChr m:val="|"/>
                        <m:ctrlPr>
                          <a:rPr lang="nb-NO" i="1" kern="0" smtClean="0">
                            <a:latin typeface="Cambria Math" panose="02040503050406030204" pitchFamily="18" charset="0"/>
                          </a:rPr>
                        </m:ctrlPr>
                      </m:dPr>
                      <m:e>
                        <m:r>
                          <a:rPr lang="nb-NO" i="1" kern="0" smtClean="0">
                            <a:latin typeface="Cambria Math" panose="02040503050406030204" pitchFamily="18" charset="0"/>
                          </a:rPr>
                          <m:t>𝒦</m:t>
                        </m:r>
                      </m:e>
                    </m:d>
                    <m:r>
                      <a:rPr lang="nb-NO" i="1" kern="0" smtClean="0">
                        <a:latin typeface="Cambria Math" panose="02040503050406030204" pitchFamily="18" charset="0"/>
                      </a:rPr>
                      <m:t>=</m:t>
                    </m:r>
                  </m:oMath>
                </a14:m>
                <a:endParaRPr lang="nb-NO" kern="0" dirty="0"/>
              </a:p>
              <a:p>
                <a:pPr>
                  <a:buFont typeface="Arial" panose="020B0604020202020204" pitchFamily="34" charset="0"/>
                  <a:buChar char="•"/>
                </a:pPr>
                <a:endParaRPr lang="nb-NO" kern="0" dirty="0"/>
              </a:p>
              <a:p>
                <a:pPr>
                  <a:buFont typeface="Arial" panose="020B0604020202020204" pitchFamily="34" charset="0"/>
                  <a:buChar char="•"/>
                </a:pPr>
                <a:endParaRPr lang="nb-NO" kern="0" dirty="0"/>
              </a:p>
            </p:txBody>
          </p:sp>
        </mc:Choice>
        <mc:Fallback xmlns="">
          <p:sp>
            <p:nvSpPr>
              <p:cNvPr id="13" name="Content Placeholder 2"/>
              <p:cNvSpPr txBox="1">
                <a:spLocks noRot="1" noChangeAspect="1" noMove="1" noResize="1" noEditPoints="1" noAdjustHandles="1" noChangeArrowheads="1" noChangeShapeType="1" noTextEdit="1"/>
              </p:cNvSpPr>
              <p:nvPr/>
            </p:nvSpPr>
            <p:spPr bwMode="auto">
              <a:xfrm>
                <a:off x="623392" y="1027586"/>
                <a:ext cx="11137237" cy="506841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 name="Title 1"/>
          <p:cNvSpPr>
            <a:spLocks noGrp="1"/>
          </p:cNvSpPr>
          <p:nvPr>
            <p:ph type="title"/>
          </p:nvPr>
        </p:nvSpPr>
        <p:spPr/>
        <p:txBody>
          <a:bodyPr/>
          <a:lstStyle/>
          <a:p>
            <a:r>
              <a:rPr lang="nb-NO" dirty="0"/>
              <a:t>Attacking the substitution cipher</a:t>
            </a:r>
            <a:endParaRPr lang="en-US" dirty="0"/>
          </a:p>
        </p:txBody>
      </p:sp>
      <p:sp>
        <p:nvSpPr>
          <p:cNvPr id="14" name="Slide Number Placeholder 13"/>
          <p:cNvSpPr>
            <a:spLocks noGrp="1"/>
          </p:cNvSpPr>
          <p:nvPr>
            <p:ph type="sldNum" sz="quarter" idx="4"/>
          </p:nvPr>
        </p:nvSpPr>
        <p:spPr/>
        <p:txBody>
          <a:bodyPr/>
          <a:lstStyle/>
          <a:p>
            <a:fld id="{F6590AF8-4F64-4D1C-B3C4-F65976908F52}" type="slidenum">
              <a:rPr lang="en-US" smtClean="0"/>
              <a:pPr/>
              <a:t>13</a:t>
            </a:fld>
            <a:endParaRPr lang="en-US" dirty="0"/>
          </a:p>
        </p:txBody>
      </p:sp>
      <p:sp>
        <p:nvSpPr>
          <p:cNvPr id="3" name="Content Placeholder 2"/>
          <p:cNvSpPr>
            <a:spLocks noGrp="1"/>
          </p:cNvSpPr>
          <p:nvPr>
            <p:ph idx="4294967295"/>
          </p:nvPr>
        </p:nvSpPr>
        <p:spPr>
          <a:xfrm>
            <a:off x="1055688" y="1027113"/>
            <a:ext cx="11136312" cy="5068887"/>
          </a:xfrm>
        </p:spPr>
        <p:txBody>
          <a:bodyPr/>
          <a:lstStyle/>
          <a:p>
            <a:pPr>
              <a:buFont typeface="Arial" panose="020B0604020202020204" pitchFamily="34" charset="0"/>
              <a:buChar char="•"/>
            </a:pPr>
            <a:endParaRPr lang="nb-NO" b="0" i="1" dirty="0">
              <a:latin typeface="Cambria Math" panose="02040503050406030204" pitchFamily="18" charset="0"/>
            </a:endParaRPr>
          </a:p>
          <a:p>
            <a:pPr>
              <a:buFont typeface="Arial" panose="020B0604020202020204" pitchFamily="34" charset="0"/>
              <a:buChar char="•"/>
            </a:pPr>
            <a:endParaRPr lang="nb-NO" dirty="0"/>
          </a:p>
          <a:p>
            <a:pPr>
              <a:buFont typeface="Arial" panose="020B0604020202020204" pitchFamily="34" charset="0"/>
              <a:buChar char="•"/>
            </a:pPr>
            <a:endParaRPr lang="nb-NO" dirty="0"/>
          </a:p>
          <a:p>
            <a:pPr>
              <a:buFont typeface="Arial" panose="020B0604020202020204" pitchFamily="34" charset="0"/>
              <a:buChar char="•"/>
            </a:pPr>
            <a:endParaRPr lang="nb-NO" dirty="0"/>
          </a:p>
        </p:txBody>
      </p:sp>
      <p:sp>
        <p:nvSpPr>
          <p:cNvPr id="10" name="TextBox 9"/>
          <p:cNvSpPr txBox="1"/>
          <p:nvPr/>
        </p:nvSpPr>
        <p:spPr>
          <a:xfrm>
            <a:off x="1146412"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pic>
        <p:nvPicPr>
          <p:cNvPr id="18" name="Picture 17"/>
          <p:cNvPicPr>
            <a:picLocks noChangeAspect="1"/>
          </p:cNvPicPr>
          <p:nvPr/>
        </p:nvPicPr>
        <p:blipFill>
          <a:blip r:embed="rId5">
            <a:duotone>
              <a:schemeClr val="accent2">
                <a:shade val="45000"/>
                <a:satMod val="135000"/>
              </a:schemeClr>
              <a:prstClr val="white"/>
            </a:duotone>
          </a:blip>
          <a:stretch>
            <a:fillRect/>
          </a:stretch>
        </p:blipFill>
        <p:spPr>
          <a:xfrm>
            <a:off x="4943476" y="1357949"/>
            <a:ext cx="7115175" cy="3419475"/>
          </a:xfrm>
          <a:prstGeom prst="rect">
            <a:avLst/>
          </a:prstGeom>
        </p:spPr>
      </p:pic>
      <p:sp>
        <p:nvSpPr>
          <p:cNvPr id="12" name="TextBox 11"/>
          <p:cNvSpPr txBox="1"/>
          <p:nvPr/>
        </p:nvSpPr>
        <p:spPr>
          <a:xfrm>
            <a:off x="5538709"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15" name="TextBox 14"/>
              <p:cNvSpPr txBox="1"/>
              <p:nvPr/>
            </p:nvSpPr>
            <p:spPr>
              <a:xfrm>
                <a:off x="1495425" y="1475615"/>
                <a:ext cx="1295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26!</m:t>
                      </m:r>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495425" y="1475615"/>
                <a:ext cx="129540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227691" y="1475614"/>
                <a:ext cx="219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10</m:t>
                          </m:r>
                        </m:e>
                        <m:sup>
                          <m:r>
                            <a:rPr lang="nb-NO" sz="2400" b="0" i="1" smtClean="0">
                              <a:latin typeface="Cambria Math" panose="02040503050406030204" pitchFamily="18" charset="0"/>
                            </a:rPr>
                            <m:t>26</m:t>
                          </m:r>
                        </m:sup>
                      </m:sSup>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2</m:t>
                          </m:r>
                        </m:e>
                        <m:sup>
                          <m:r>
                            <a:rPr lang="nb-NO" sz="2400" b="0" i="1" smtClean="0">
                              <a:latin typeface="Cambria Math" panose="02040503050406030204" pitchFamily="18" charset="0"/>
                            </a:rPr>
                            <m:t>88</m:t>
                          </m:r>
                        </m:sup>
                      </m:sSup>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227691" y="1475614"/>
                <a:ext cx="2190750" cy="461665"/>
              </a:xfrm>
              <a:prstGeom prst="rect">
                <a:avLst/>
              </a:prstGeom>
              <a:blipFill>
                <a:blip r:embed="rId7"/>
                <a:stretch>
                  <a:fillRect/>
                </a:stretch>
              </a:blipFill>
            </p:spPr>
            <p:txBody>
              <a:bodyPr/>
              <a:lstStyle/>
              <a:p>
                <a:r>
                  <a:rPr lang="en-US">
                    <a:noFill/>
                  </a:rPr>
                  <a:t> </a:t>
                </a:r>
              </a:p>
            </p:txBody>
          </p:sp>
        </mc:Fallback>
      </mc:AlternateContent>
      <p:sp>
        <p:nvSpPr>
          <p:cNvPr id="9" name="Rectangle 8"/>
          <p:cNvSpPr/>
          <p:nvPr/>
        </p:nvSpPr>
        <p:spPr>
          <a:xfrm>
            <a:off x="7654301" y="1067336"/>
            <a:ext cx="3768875" cy="1569660"/>
          </a:xfrm>
          <a:prstGeom prst="rect">
            <a:avLst/>
          </a:prstGeom>
          <a:solidFill>
            <a:schemeClr val="bg1">
              <a:lumMod val="95000"/>
            </a:schemeClr>
          </a:solidFill>
        </p:spPr>
        <p:txBody>
          <a:bodyPr wrap="square">
            <a:spAutoFit/>
          </a:bodyPr>
          <a:lstStyle/>
          <a:p>
            <a:r>
              <a:rPr lang="en-US" sz="1600" dirty="0" err="1">
                <a:solidFill>
                  <a:schemeClr val="accent2"/>
                </a:solidFill>
              </a:rPr>
              <a:t>jg</a:t>
            </a:r>
            <a:r>
              <a:rPr lang="en-US" sz="1600" dirty="0">
                <a:solidFill>
                  <a:schemeClr val="accent2"/>
                </a:solidFill>
              </a:rPr>
              <a:t> </a:t>
            </a:r>
            <a:r>
              <a:rPr lang="en-US" sz="1600" dirty="0" err="1">
                <a:solidFill>
                  <a:schemeClr val="accent2"/>
                </a:solidFill>
              </a:rPr>
              <a:t>um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qsn</a:t>
            </a:r>
            <a:r>
              <a:rPr lang="en-US" sz="1600" dirty="0">
                <a:solidFill>
                  <a:schemeClr val="accent2"/>
                </a:solidFill>
              </a:rPr>
              <a:t> </a:t>
            </a:r>
            <a:r>
              <a:rPr lang="en-US" sz="1600" dirty="0" err="1">
                <a:solidFill>
                  <a:schemeClr val="accent2"/>
                </a:solidFill>
              </a:rPr>
              <a:t>yjtusgd</a:t>
            </a:r>
            <a:r>
              <a:rPr lang="en-US" sz="1600" b="1" dirty="0" err="1">
                <a:solidFill>
                  <a:schemeClr val="accent1">
                    <a:lumMod val="50000"/>
                  </a:schemeClr>
                </a:solidFill>
              </a:rPr>
              <a:t>e</a:t>
            </a:r>
            <a:r>
              <a:rPr lang="en-US" sz="1600" dirty="0">
                <a:solidFill>
                  <a:schemeClr val="accent2"/>
                </a:solidFill>
              </a:rPr>
              <a:t> s </a:t>
            </a:r>
            <a:r>
              <a:rPr lang="en-US" sz="1600" dirty="0" err="1">
                <a:solidFill>
                  <a:schemeClr val="accent2"/>
                </a:solidFill>
              </a:rPr>
              <a:t>m</a:t>
            </a:r>
            <a:r>
              <a:rPr lang="en-US" sz="1600" b="1" dirty="0" err="1">
                <a:solidFill>
                  <a:schemeClr val="accent1">
                    <a:lumMod val="50000"/>
                  </a:schemeClr>
                </a:solidFill>
              </a:rPr>
              <a:t>e</a:t>
            </a:r>
            <a:r>
              <a:rPr lang="en-US" sz="1600" dirty="0" err="1">
                <a:solidFill>
                  <a:schemeClr val="accent2"/>
                </a:solidFill>
              </a:rPr>
              <a:t>ijdzbu</a:t>
            </a:r>
            <a:r>
              <a:rPr lang="en-US" sz="1600" b="1" dirty="0" err="1">
                <a:solidFill>
                  <a:schemeClr val="accent1">
                    <a:lumMod val="50000"/>
                  </a:schemeClr>
                </a:solidFill>
              </a:rPr>
              <a:t>e</a:t>
            </a:r>
            <a:r>
              <a:rPr lang="en-US" sz="1600" dirty="0" err="1">
                <a:solidFill>
                  <a:schemeClr val="accent2"/>
                </a:solidFill>
              </a:rPr>
              <a:t>n</a:t>
            </a:r>
            <a:r>
              <a:rPr lang="en-US" sz="1600" dirty="0">
                <a:solidFill>
                  <a:schemeClr val="accent2"/>
                </a:solidFill>
              </a:rPr>
              <a:t> </a:t>
            </a:r>
            <a:r>
              <a:rPr lang="en-US" sz="1600" dirty="0" err="1">
                <a:solidFill>
                  <a:schemeClr val="accent2"/>
                </a:solidFill>
              </a:rPr>
              <a:t>tojll</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yzag</a:t>
            </a:r>
            <a:r>
              <a:rPr lang="en-US" sz="1600" dirty="0">
                <a:solidFill>
                  <a:schemeClr val="accent2"/>
                </a:solidFill>
              </a:rPr>
              <a:t> </a:t>
            </a:r>
            <a:r>
              <a:rPr lang="en-US" sz="1600" dirty="0" err="1">
                <a:solidFill>
                  <a:schemeClr val="accent2"/>
                </a:solidFill>
              </a:rPr>
              <a:t>x</a:t>
            </a:r>
            <a:r>
              <a:rPr lang="en-US" sz="1600" b="1" dirty="0" err="1">
                <a:solidFill>
                  <a:schemeClr val="accent1">
                    <a:lumMod val="50000"/>
                  </a:schemeClr>
                </a:solidFill>
              </a:rPr>
              <a:t>e</a:t>
            </a:r>
            <a:r>
              <a:rPr lang="en-US" sz="1600" dirty="0" err="1">
                <a:solidFill>
                  <a:schemeClr val="accent2"/>
                </a:solidFill>
              </a:rPr>
              <a:t>ua</a:t>
            </a:r>
            <a:r>
              <a:rPr lang="en-US" sz="1600" b="1" dirty="0" err="1">
                <a:solidFill>
                  <a:schemeClr val="accent1">
                    <a:lumMod val="50000"/>
                  </a:schemeClr>
                </a:solidFill>
              </a:rPr>
              <a:t>ee</a:t>
            </a:r>
            <a:r>
              <a:rPr lang="en-US" sz="1600" dirty="0" err="1">
                <a:solidFill>
                  <a:schemeClr val="accent2"/>
                </a:solidFill>
              </a:rPr>
              <a:t>g</a:t>
            </a:r>
            <a:r>
              <a:rPr lang="en-US" sz="1600" dirty="0">
                <a:solidFill>
                  <a:schemeClr val="accent2"/>
                </a:solidFill>
              </a:rPr>
              <a:t> </a:t>
            </a:r>
            <a:r>
              <a:rPr lang="en-US" sz="1600" dirty="0" err="1">
                <a:solidFill>
                  <a:schemeClr val="accent2"/>
                </a:solidFill>
              </a:rPr>
              <a:t>um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nzzqt</a:t>
            </a:r>
            <a:r>
              <a:rPr lang="en-US" sz="1600" dirty="0">
                <a:solidFill>
                  <a:schemeClr val="accent2"/>
                </a:solidFill>
              </a:rPr>
              <a:t>, </a:t>
            </a:r>
            <a:r>
              <a:rPr lang="en-US" sz="1600" dirty="0" err="1">
                <a:solidFill>
                  <a:schemeClr val="accent2"/>
                </a:solidFill>
              </a:rPr>
              <a:t>mzp</a:t>
            </a:r>
            <a:r>
              <a:rPr lang="en-US" sz="1600" b="1" dirty="0" err="1">
                <a:solidFill>
                  <a:schemeClr val="accent1">
                    <a:lumMod val="50000"/>
                  </a:schemeClr>
                </a:solidFill>
              </a:rPr>
              <a:t>e</a:t>
            </a:r>
            <a:r>
              <a:rPr lang="en-US" sz="1600" dirty="0" err="1">
                <a:solidFill>
                  <a:schemeClr val="accent2"/>
                </a:solidFill>
              </a:rPr>
              <a:t>n</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qzn</a:t>
            </a:r>
            <a:r>
              <a:rPr lang="en-US" sz="1600" dirty="0">
                <a:solidFill>
                  <a:schemeClr val="accent2"/>
                </a:solidFill>
              </a:rPr>
              <a:t> sg </a:t>
            </a:r>
            <a:r>
              <a:rPr lang="en-US" sz="1600" dirty="0" err="1">
                <a:solidFill>
                  <a:schemeClr val="accent2"/>
                </a:solidFill>
              </a:rPr>
              <a:t>jgtusgu</a:t>
            </a:r>
            <a:r>
              <a:rPr lang="en-US" sz="1600" dirty="0">
                <a:solidFill>
                  <a:schemeClr val="accent2"/>
                </a:solidFill>
              </a:rPr>
              <a:t> </a:t>
            </a:r>
            <a:r>
              <a:rPr lang="en-US" sz="1600" dirty="0" err="1">
                <a:solidFill>
                  <a:schemeClr val="accent2"/>
                </a:solidFill>
              </a:rPr>
              <a:t>ijo</a:t>
            </a:r>
            <a:r>
              <a:rPr lang="en-US" sz="1600" b="1" dirty="0" err="1">
                <a:solidFill>
                  <a:schemeClr val="accent1">
                    <a:lumMod val="50000"/>
                  </a:schemeClr>
                </a:solidFill>
              </a:rPr>
              <a:t>e</a:t>
            </a:r>
            <a:r>
              <a:rPr lang="en-US" sz="1600" dirty="0">
                <a:solidFill>
                  <a:schemeClr val="accent2"/>
                </a:solidFill>
              </a:rPr>
              <a:t> s </a:t>
            </a:r>
            <a:r>
              <a:rPr lang="en-US" sz="1600" dirty="0" err="1">
                <a:solidFill>
                  <a:schemeClr val="accent2"/>
                </a:solidFill>
              </a:rPr>
              <a:t>xicexzuuie</a:t>
            </a:r>
            <a:r>
              <a:rPr lang="en-US" sz="1600" dirty="0">
                <a:solidFill>
                  <a:schemeClr val="accent2"/>
                </a:solidFill>
              </a:rPr>
              <a:t>, </a:t>
            </a:r>
            <a:r>
              <a:rPr lang="en-US" sz="1600" dirty="0" err="1">
                <a:solidFill>
                  <a:schemeClr val="accent2"/>
                </a:solidFill>
              </a:rPr>
              <a:t>sgy</a:t>
            </a:r>
            <a:r>
              <a:rPr lang="en-US" sz="1600" dirty="0">
                <a:solidFill>
                  <a:schemeClr val="accent2"/>
                </a:solidFill>
              </a:rPr>
              <a:t> </a:t>
            </a:r>
            <a:r>
              <a:rPr lang="en-US" sz="1600" dirty="0" err="1">
                <a:solidFill>
                  <a:schemeClr val="accent2"/>
                </a:solidFill>
              </a:rPr>
              <a:t>ysnu</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sasv</a:t>
            </a:r>
            <a:r>
              <a:rPr lang="en-US" sz="1600" dirty="0">
                <a:solidFill>
                  <a:schemeClr val="accent2"/>
                </a:solidFill>
              </a:rPr>
              <a:t> </a:t>
            </a:r>
            <a:r>
              <a:rPr lang="en-US" sz="1600" dirty="0" err="1">
                <a:solidFill>
                  <a:schemeClr val="accent2"/>
                </a:solidFill>
              </a:rPr>
              <a:t>sfsjg</a:t>
            </a:r>
            <a:r>
              <a:rPr lang="en-US" sz="1600" dirty="0">
                <a:solidFill>
                  <a:schemeClr val="accent2"/>
                </a:solidFill>
              </a:rPr>
              <a:t> </a:t>
            </a:r>
            <a:r>
              <a:rPr lang="en-US" sz="1600" dirty="0" err="1">
                <a:solidFill>
                  <a:schemeClr val="accent2"/>
                </a:solidFill>
              </a:rPr>
              <a:t>ajum</a:t>
            </a:r>
            <a:r>
              <a:rPr lang="en-US" sz="1600" dirty="0">
                <a:solidFill>
                  <a:schemeClr val="accent2"/>
                </a:solidFill>
              </a:rPr>
              <a:t> s </a:t>
            </a:r>
            <a:r>
              <a:rPr lang="en-US" sz="1600" dirty="0" err="1">
                <a:solidFill>
                  <a:schemeClr val="accent2"/>
                </a:solidFill>
              </a:rPr>
              <a:t>dcnpjgf</a:t>
            </a:r>
            <a:r>
              <a:rPr lang="en-US" sz="1600" dirty="0">
                <a:solidFill>
                  <a:schemeClr val="accent2"/>
                </a:solidFill>
              </a:rPr>
              <a:t> </a:t>
            </a:r>
            <a:r>
              <a:rPr lang="en-US" sz="1600" dirty="0" err="1">
                <a:solidFill>
                  <a:schemeClr val="accent2"/>
                </a:solidFill>
              </a:rPr>
              <a:t>qijfmu</a:t>
            </a:r>
            <a:r>
              <a:rPr lang="en-US" sz="1600" dirty="0">
                <a:solidFill>
                  <a:schemeClr val="accent2"/>
                </a:solidFill>
              </a:rPr>
              <a:t>. </a:t>
            </a:r>
            <a:r>
              <a:rPr lang="en-US" sz="1600" dirty="0" err="1">
                <a:solidFill>
                  <a:schemeClr val="accent2"/>
                </a:solidFill>
              </a:rPr>
              <a:t>ju</a:t>
            </a:r>
            <a:r>
              <a:rPr lang="en-US" sz="1600" dirty="0">
                <a:solidFill>
                  <a:schemeClr val="accent2"/>
                </a:solidFill>
              </a:rPr>
              <a:t> </a:t>
            </a:r>
            <a:r>
              <a:rPr lang="en-US" sz="1600" dirty="0" err="1">
                <a:solidFill>
                  <a:schemeClr val="accent2"/>
                </a:solidFill>
              </a:rPr>
              <a:t>ast</a:t>
            </a:r>
            <a:r>
              <a:rPr lang="en-US" sz="1600" dirty="0">
                <a:solidFill>
                  <a:schemeClr val="accent2"/>
                </a:solidFill>
              </a:rPr>
              <a:t> </a:t>
            </a:r>
            <a:r>
              <a:rPr lang="en-US" sz="1600" dirty="0" err="1">
                <a:solidFill>
                  <a:schemeClr val="accent2"/>
                </a:solidFill>
              </a:rPr>
              <a:t>um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bzijd</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bsunzi</a:t>
            </a:r>
            <a:r>
              <a:rPr lang="en-US" sz="1600" dirty="0">
                <a:solidFill>
                  <a:schemeClr val="accent2"/>
                </a:solidFill>
              </a:rPr>
              <a:t>, </a:t>
            </a:r>
            <a:r>
              <a:rPr lang="en-US" sz="1600" dirty="0" err="1">
                <a:solidFill>
                  <a:schemeClr val="accent2"/>
                </a:solidFill>
              </a:rPr>
              <a:t>tgzzbjgf</a:t>
            </a:r>
            <a:r>
              <a:rPr lang="en-US" sz="1600" dirty="0">
                <a:solidFill>
                  <a:schemeClr val="accent2"/>
                </a:solidFill>
              </a:rPr>
              <a:t> </a:t>
            </a:r>
            <a:r>
              <a:rPr lang="en-US" sz="1600" dirty="0" err="1">
                <a:solidFill>
                  <a:schemeClr val="accent2"/>
                </a:solidFill>
              </a:rPr>
              <a:t>jguz</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e</a:t>
            </a:r>
            <a:r>
              <a:rPr lang="en-US" sz="1600" dirty="0" err="1">
                <a:solidFill>
                  <a:schemeClr val="accent2"/>
                </a:solidFill>
              </a:rPr>
              <a:t>zbi</a:t>
            </a:r>
            <a:r>
              <a:rPr lang="en-US" sz="1600" b="1" dirty="0" err="1">
                <a:solidFill>
                  <a:schemeClr val="accent1">
                    <a:lumMod val="50000"/>
                  </a:schemeClr>
                </a:solidFill>
              </a:rPr>
              <a:t>e</a:t>
            </a:r>
            <a:r>
              <a:rPr lang="en-US" sz="1600" dirty="0" err="1">
                <a:solidFill>
                  <a:schemeClr val="accent2"/>
                </a:solidFill>
              </a:rPr>
              <a:t>'t</a:t>
            </a:r>
            <a:r>
              <a:rPr lang="en-US" sz="1600" dirty="0">
                <a:solidFill>
                  <a:schemeClr val="accent2"/>
                </a:solidFill>
              </a:rPr>
              <a:t> </a:t>
            </a:r>
            <a:r>
              <a:rPr lang="en-US" sz="1600" dirty="0" err="1">
                <a:solidFill>
                  <a:schemeClr val="accent2"/>
                </a:solidFill>
              </a:rPr>
              <a:t>ajgyzat</a:t>
            </a:r>
            <a:endParaRPr lang="en-US" sz="1600" dirty="0">
              <a:solidFill>
                <a:schemeClr val="accent2"/>
              </a:solidFill>
            </a:endParaRPr>
          </a:p>
        </p:txBody>
      </p:sp>
    </p:spTree>
    <p:extLst>
      <p:ext uri="{BB962C8B-B14F-4D97-AF65-F5344CB8AC3E}">
        <p14:creationId xmlns:p14="http://schemas.microsoft.com/office/powerpoint/2010/main" val="2624991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627486" y="2374684"/>
            <a:ext cx="7405097" cy="4154549"/>
          </a:xfrm>
          <a:prstGeom prst="rect">
            <a:avLst/>
          </a:prstGeom>
        </p:spPr>
      </p:pic>
      <mc:AlternateContent xmlns:mc="http://schemas.openxmlformats.org/markup-compatibility/2006" xmlns:a14="http://schemas.microsoft.com/office/drawing/2010/main">
        <mc:Choice Requires="a14">
          <p:sp>
            <p:nvSpPr>
              <p:cNvPr id="13" name="Content Placeholder 2"/>
              <p:cNvSpPr txBox="1">
                <a:spLocks/>
              </p:cNvSpPr>
              <p:nvPr/>
            </p:nvSpPr>
            <p:spPr bwMode="auto">
              <a:xfrm>
                <a:off x="623392" y="1027586"/>
                <a:ext cx="11137237" cy="50684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60413" indent="-285750" algn="l" rtl="0" eaLnBrk="1" fontAlgn="base" hangingPunct="1">
                  <a:spcBef>
                    <a:spcPct val="20000"/>
                  </a:spcBef>
                  <a:spcAft>
                    <a:spcPct val="0"/>
                  </a:spcAft>
                  <a:defRPr sz="2000">
                    <a:solidFill>
                      <a:schemeClr val="tx1"/>
                    </a:solidFill>
                    <a:latin typeface="+mn-lt"/>
                  </a:defRPr>
                </a:lvl2pPr>
                <a:lvl3pPr marL="1179513"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defRPr sz="160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a:lstStyle>
              <a:p>
                <a:pPr>
                  <a:buFont typeface="Arial" panose="020B0604020202020204" pitchFamily="34" charset="0"/>
                  <a:buChar char="•"/>
                </a:pPr>
                <a:endParaRPr lang="nb-NO" i="1" kern="0" dirty="0">
                  <a:latin typeface="Cambria Math" panose="02040503050406030204" pitchFamily="18" charset="0"/>
                </a:endParaRPr>
              </a:p>
              <a:p>
                <a:pPr marL="0" indent="0"/>
                <a:r>
                  <a:rPr lang="nb-NO" kern="0" dirty="0"/>
                  <a:t>    </a:t>
                </a:r>
                <a14:m>
                  <m:oMath xmlns:m="http://schemas.openxmlformats.org/officeDocument/2006/math">
                    <m:d>
                      <m:dPr>
                        <m:begChr m:val="|"/>
                        <m:endChr m:val="|"/>
                        <m:ctrlPr>
                          <a:rPr lang="nb-NO" i="1" kern="0" smtClean="0">
                            <a:latin typeface="Cambria Math" panose="02040503050406030204" pitchFamily="18" charset="0"/>
                          </a:rPr>
                        </m:ctrlPr>
                      </m:dPr>
                      <m:e>
                        <m:r>
                          <a:rPr lang="nb-NO" i="1" kern="0" smtClean="0">
                            <a:latin typeface="Cambria Math" panose="02040503050406030204" pitchFamily="18" charset="0"/>
                          </a:rPr>
                          <m:t>𝒦</m:t>
                        </m:r>
                      </m:e>
                    </m:d>
                    <m:r>
                      <a:rPr lang="nb-NO" i="1" kern="0" smtClean="0">
                        <a:latin typeface="Cambria Math" panose="02040503050406030204" pitchFamily="18" charset="0"/>
                      </a:rPr>
                      <m:t>=</m:t>
                    </m:r>
                  </m:oMath>
                </a14:m>
                <a:endParaRPr lang="nb-NO" kern="0" dirty="0"/>
              </a:p>
              <a:p>
                <a:pPr>
                  <a:buFont typeface="Arial" panose="020B0604020202020204" pitchFamily="34" charset="0"/>
                  <a:buChar char="•"/>
                </a:pPr>
                <a:endParaRPr lang="nb-NO" kern="0" dirty="0"/>
              </a:p>
              <a:p>
                <a:pPr>
                  <a:buFont typeface="Arial" panose="020B0604020202020204" pitchFamily="34" charset="0"/>
                  <a:buChar char="•"/>
                </a:pPr>
                <a:endParaRPr lang="nb-NO" kern="0" dirty="0"/>
              </a:p>
            </p:txBody>
          </p:sp>
        </mc:Choice>
        <mc:Fallback xmlns="">
          <p:sp>
            <p:nvSpPr>
              <p:cNvPr id="13" name="Content Placeholder 2"/>
              <p:cNvSpPr txBox="1">
                <a:spLocks noRot="1" noChangeAspect="1" noMove="1" noResize="1" noEditPoints="1" noAdjustHandles="1" noChangeArrowheads="1" noChangeShapeType="1" noTextEdit="1"/>
              </p:cNvSpPr>
              <p:nvPr/>
            </p:nvSpPr>
            <p:spPr bwMode="auto">
              <a:xfrm>
                <a:off x="623392" y="1027586"/>
                <a:ext cx="11137237" cy="506841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 name="Title 1"/>
          <p:cNvSpPr>
            <a:spLocks noGrp="1"/>
          </p:cNvSpPr>
          <p:nvPr>
            <p:ph type="title"/>
          </p:nvPr>
        </p:nvSpPr>
        <p:spPr/>
        <p:txBody>
          <a:bodyPr/>
          <a:lstStyle/>
          <a:p>
            <a:r>
              <a:rPr lang="nb-NO" dirty="0"/>
              <a:t>Attacking the substitution cipher</a:t>
            </a:r>
            <a:endParaRPr lang="en-US" dirty="0"/>
          </a:p>
        </p:txBody>
      </p:sp>
      <p:sp>
        <p:nvSpPr>
          <p:cNvPr id="12" name="Slide Number Placeholder 11"/>
          <p:cNvSpPr>
            <a:spLocks noGrp="1"/>
          </p:cNvSpPr>
          <p:nvPr>
            <p:ph type="sldNum" sz="quarter" idx="4"/>
          </p:nvPr>
        </p:nvSpPr>
        <p:spPr/>
        <p:txBody>
          <a:bodyPr/>
          <a:lstStyle/>
          <a:p>
            <a:fld id="{F6590AF8-4F64-4D1C-B3C4-F65976908F52}" type="slidenum">
              <a:rPr lang="en-US" smtClean="0"/>
              <a:pPr/>
              <a:t>14</a:t>
            </a:fld>
            <a:endParaRPr lang="en-US" dirty="0"/>
          </a:p>
        </p:txBody>
      </p:sp>
      <p:sp>
        <p:nvSpPr>
          <p:cNvPr id="3" name="Content Placeholder 2"/>
          <p:cNvSpPr>
            <a:spLocks noGrp="1"/>
          </p:cNvSpPr>
          <p:nvPr>
            <p:ph idx="4294967295"/>
          </p:nvPr>
        </p:nvSpPr>
        <p:spPr>
          <a:xfrm>
            <a:off x="1055688" y="1027113"/>
            <a:ext cx="11136312" cy="5068887"/>
          </a:xfrm>
        </p:spPr>
        <p:txBody>
          <a:bodyPr/>
          <a:lstStyle/>
          <a:p>
            <a:pPr>
              <a:buFont typeface="Arial" panose="020B0604020202020204" pitchFamily="34" charset="0"/>
              <a:buChar char="•"/>
            </a:pPr>
            <a:endParaRPr lang="nb-NO" b="0" i="1" dirty="0">
              <a:latin typeface="Cambria Math" panose="02040503050406030204" pitchFamily="18" charset="0"/>
            </a:endParaRPr>
          </a:p>
          <a:p>
            <a:pPr>
              <a:buFont typeface="Arial" panose="020B0604020202020204" pitchFamily="34" charset="0"/>
              <a:buChar char="•"/>
            </a:pPr>
            <a:endParaRPr lang="nb-NO" dirty="0"/>
          </a:p>
          <a:p>
            <a:pPr>
              <a:buFont typeface="Arial" panose="020B0604020202020204" pitchFamily="34" charset="0"/>
              <a:buChar char="•"/>
            </a:pPr>
            <a:endParaRPr lang="nb-NO" dirty="0"/>
          </a:p>
        </p:txBody>
      </p:sp>
      <p:sp>
        <p:nvSpPr>
          <p:cNvPr id="14" name="TextBox 13"/>
          <p:cNvSpPr txBox="1"/>
          <p:nvPr/>
        </p:nvSpPr>
        <p:spPr>
          <a:xfrm>
            <a:off x="1146412"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5" name="TextBox 14"/>
          <p:cNvSpPr txBox="1"/>
          <p:nvPr/>
        </p:nvSpPr>
        <p:spPr>
          <a:xfrm>
            <a:off x="1377970"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6" name="TextBox 15"/>
          <p:cNvSpPr txBox="1"/>
          <p:nvPr/>
        </p:nvSpPr>
        <p:spPr>
          <a:xfrm>
            <a:off x="5538709"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pic>
        <p:nvPicPr>
          <p:cNvPr id="21" name="Picture 20"/>
          <p:cNvPicPr>
            <a:picLocks noChangeAspect="1"/>
          </p:cNvPicPr>
          <p:nvPr/>
        </p:nvPicPr>
        <p:blipFill>
          <a:blip r:embed="rId5">
            <a:duotone>
              <a:schemeClr val="accent2">
                <a:shade val="45000"/>
                <a:satMod val="135000"/>
              </a:schemeClr>
              <a:prstClr val="white"/>
            </a:duotone>
          </a:blip>
          <a:stretch>
            <a:fillRect/>
          </a:stretch>
        </p:blipFill>
        <p:spPr>
          <a:xfrm>
            <a:off x="4943476" y="1357949"/>
            <a:ext cx="7115175" cy="3419475"/>
          </a:xfrm>
          <a:prstGeom prst="rect">
            <a:avLst/>
          </a:prstGeom>
        </p:spPr>
      </p:pic>
      <p:sp>
        <p:nvSpPr>
          <p:cNvPr id="17" name="TextBox 16"/>
          <p:cNvSpPr txBox="1"/>
          <p:nvPr/>
        </p:nvSpPr>
        <p:spPr>
          <a:xfrm>
            <a:off x="5823045"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18" name="TextBox 17"/>
              <p:cNvSpPr txBox="1"/>
              <p:nvPr/>
            </p:nvSpPr>
            <p:spPr>
              <a:xfrm>
                <a:off x="1495425" y="1475615"/>
                <a:ext cx="1295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26!</m:t>
                      </m:r>
                    </m:oMath>
                  </m:oMathPara>
                </a14:m>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495425" y="1475615"/>
                <a:ext cx="129540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227691" y="1475614"/>
                <a:ext cx="219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10</m:t>
                          </m:r>
                        </m:e>
                        <m:sup>
                          <m:r>
                            <a:rPr lang="nb-NO" sz="2400" b="0" i="1" smtClean="0">
                              <a:latin typeface="Cambria Math" panose="02040503050406030204" pitchFamily="18" charset="0"/>
                            </a:rPr>
                            <m:t>26</m:t>
                          </m:r>
                        </m:sup>
                      </m:sSup>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2</m:t>
                          </m:r>
                        </m:e>
                        <m:sup>
                          <m:r>
                            <a:rPr lang="nb-NO" sz="2400" b="0" i="1" smtClean="0">
                              <a:latin typeface="Cambria Math" panose="02040503050406030204" pitchFamily="18" charset="0"/>
                            </a:rPr>
                            <m:t>88</m:t>
                          </m:r>
                        </m:sup>
                      </m:sSup>
                    </m:oMath>
                  </m:oMathPara>
                </a14:m>
                <a:endParaRPr 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227691" y="1475614"/>
                <a:ext cx="2190750" cy="461665"/>
              </a:xfrm>
              <a:prstGeom prst="rect">
                <a:avLst/>
              </a:prstGeom>
              <a:blipFill>
                <a:blip r:embed="rId7"/>
                <a:stretch>
                  <a:fillRect/>
                </a:stretch>
              </a:blipFill>
            </p:spPr>
            <p:txBody>
              <a:bodyPr/>
              <a:lstStyle/>
              <a:p>
                <a:r>
                  <a:rPr lang="en-US">
                    <a:noFill/>
                  </a:rPr>
                  <a:t> </a:t>
                </a:r>
              </a:p>
            </p:txBody>
          </p:sp>
        </mc:Fallback>
      </mc:AlternateContent>
      <p:sp>
        <p:nvSpPr>
          <p:cNvPr id="9" name="Rectangle 8"/>
          <p:cNvSpPr/>
          <p:nvPr/>
        </p:nvSpPr>
        <p:spPr>
          <a:xfrm>
            <a:off x="7654302" y="1067336"/>
            <a:ext cx="3605101" cy="1569660"/>
          </a:xfrm>
          <a:prstGeom prst="rect">
            <a:avLst/>
          </a:prstGeom>
          <a:solidFill>
            <a:schemeClr val="bg1">
              <a:lumMod val="95000"/>
            </a:schemeClr>
          </a:solidFill>
        </p:spPr>
        <p:txBody>
          <a:bodyPr wrap="square">
            <a:spAutoFit/>
          </a:bodyPr>
          <a:lstStyle/>
          <a:p>
            <a:r>
              <a:rPr lang="en-US" sz="1600" dirty="0" err="1">
                <a:solidFill>
                  <a:schemeClr val="accent2"/>
                </a:solidFill>
              </a:rPr>
              <a:t>jg</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qsn</a:t>
            </a:r>
            <a:r>
              <a:rPr lang="en-US" sz="1600" dirty="0">
                <a:solidFill>
                  <a:schemeClr val="accent2"/>
                </a:solidFill>
              </a:rPr>
              <a:t> </a:t>
            </a:r>
            <a:r>
              <a:rPr lang="en-US" sz="1600" dirty="0" err="1">
                <a:solidFill>
                  <a:schemeClr val="accent2"/>
                </a:solidFill>
              </a:rPr>
              <a:t>yjt</a:t>
            </a:r>
            <a:r>
              <a:rPr lang="en-US" sz="1600" b="1" dirty="0" err="1">
                <a:solidFill>
                  <a:schemeClr val="accent1">
                    <a:lumMod val="50000"/>
                  </a:schemeClr>
                </a:solidFill>
              </a:rPr>
              <a:t>t</a:t>
            </a:r>
            <a:r>
              <a:rPr lang="en-US" sz="1600" dirty="0" err="1">
                <a:solidFill>
                  <a:schemeClr val="accent2"/>
                </a:solidFill>
              </a:rPr>
              <a:t>sgd</a:t>
            </a:r>
            <a:r>
              <a:rPr lang="en-US" sz="1600" b="1" dirty="0" err="1">
                <a:solidFill>
                  <a:schemeClr val="accent1">
                    <a:lumMod val="50000"/>
                  </a:schemeClr>
                </a:solidFill>
              </a:rPr>
              <a:t>e</a:t>
            </a:r>
            <a:r>
              <a:rPr lang="en-US" sz="1600" dirty="0">
                <a:solidFill>
                  <a:schemeClr val="accent2"/>
                </a:solidFill>
              </a:rPr>
              <a:t> s </a:t>
            </a:r>
            <a:r>
              <a:rPr lang="en-US" sz="1600" dirty="0" err="1">
                <a:solidFill>
                  <a:schemeClr val="accent2"/>
                </a:solidFill>
              </a:rPr>
              <a:t>m</a:t>
            </a:r>
            <a:r>
              <a:rPr lang="en-US" sz="1600" b="1" dirty="0" err="1">
                <a:solidFill>
                  <a:schemeClr val="accent1">
                    <a:lumMod val="50000"/>
                  </a:schemeClr>
                </a:solidFill>
              </a:rPr>
              <a:t>e</a:t>
            </a:r>
            <a:r>
              <a:rPr lang="en-US" sz="1600" dirty="0" err="1">
                <a:solidFill>
                  <a:schemeClr val="accent2"/>
                </a:solidFill>
              </a:rPr>
              <a:t>ijdzb</a:t>
            </a:r>
            <a:r>
              <a:rPr lang="en-US" sz="1600" b="1" dirty="0" err="1">
                <a:solidFill>
                  <a:schemeClr val="accent1">
                    <a:lumMod val="50000"/>
                  </a:schemeClr>
                </a:solidFill>
              </a:rPr>
              <a:t>te</a:t>
            </a:r>
            <a:r>
              <a:rPr lang="en-US" sz="1600" dirty="0" err="1">
                <a:solidFill>
                  <a:schemeClr val="accent2"/>
                </a:solidFill>
              </a:rPr>
              <a:t>n</a:t>
            </a:r>
            <a:r>
              <a:rPr lang="en-US" sz="1600" dirty="0">
                <a:solidFill>
                  <a:schemeClr val="accent2"/>
                </a:solidFill>
              </a:rPr>
              <a:t> </a:t>
            </a:r>
            <a:r>
              <a:rPr lang="en-US" sz="1600" dirty="0" err="1">
                <a:solidFill>
                  <a:schemeClr val="accent2"/>
                </a:solidFill>
              </a:rPr>
              <a:t>tojll</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yzag</a:t>
            </a:r>
            <a:r>
              <a:rPr lang="en-US" sz="1600" dirty="0">
                <a:solidFill>
                  <a:schemeClr val="accent2"/>
                </a:solidFill>
              </a:rPr>
              <a:t> </a:t>
            </a:r>
            <a:r>
              <a:rPr lang="en-US" sz="1600" dirty="0" err="1">
                <a:solidFill>
                  <a:schemeClr val="accent2"/>
                </a:solidFill>
              </a:rPr>
              <a:t>x</a:t>
            </a:r>
            <a:r>
              <a:rPr lang="en-US" sz="1600" b="1" dirty="0" err="1">
                <a:solidFill>
                  <a:schemeClr val="accent1">
                    <a:lumMod val="50000"/>
                  </a:schemeClr>
                </a:solidFill>
              </a:rPr>
              <a:t>et</a:t>
            </a:r>
            <a:r>
              <a:rPr lang="en-US" sz="1600" dirty="0" err="1">
                <a:solidFill>
                  <a:schemeClr val="accent2"/>
                </a:solidFill>
              </a:rPr>
              <a:t>a</a:t>
            </a:r>
            <a:r>
              <a:rPr lang="en-US" sz="1600" b="1" dirty="0" err="1">
                <a:solidFill>
                  <a:schemeClr val="accent1">
                    <a:lumMod val="50000"/>
                  </a:schemeClr>
                </a:solidFill>
              </a:rPr>
              <a:t>ee</a:t>
            </a:r>
            <a:r>
              <a:rPr lang="en-US" sz="1600" dirty="0" err="1">
                <a:solidFill>
                  <a:schemeClr val="accent2"/>
                </a:solidFill>
              </a:rPr>
              <a:t>g</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nzzqt</a:t>
            </a:r>
            <a:r>
              <a:rPr lang="en-US" sz="1600" dirty="0">
                <a:solidFill>
                  <a:schemeClr val="accent2"/>
                </a:solidFill>
              </a:rPr>
              <a:t>, </a:t>
            </a:r>
            <a:r>
              <a:rPr lang="en-US" sz="1600" dirty="0" err="1">
                <a:solidFill>
                  <a:schemeClr val="accent2"/>
                </a:solidFill>
              </a:rPr>
              <a:t>mzp</a:t>
            </a:r>
            <a:r>
              <a:rPr lang="en-US" sz="1600" b="1" dirty="0" err="1">
                <a:solidFill>
                  <a:schemeClr val="accent1">
                    <a:lumMod val="50000"/>
                  </a:schemeClr>
                </a:solidFill>
              </a:rPr>
              <a:t>e</a:t>
            </a:r>
            <a:r>
              <a:rPr lang="en-US" sz="1600" dirty="0" err="1">
                <a:solidFill>
                  <a:schemeClr val="accent2"/>
                </a:solidFill>
              </a:rPr>
              <a:t>n</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qzn</a:t>
            </a:r>
            <a:r>
              <a:rPr lang="en-US" sz="1600" dirty="0">
                <a:solidFill>
                  <a:schemeClr val="accent2"/>
                </a:solidFill>
              </a:rPr>
              <a:t> sg </a:t>
            </a:r>
            <a:r>
              <a:rPr lang="en-US" sz="1600" dirty="0" err="1">
                <a:solidFill>
                  <a:schemeClr val="accent2"/>
                </a:solidFill>
              </a:rPr>
              <a:t>jgt</a:t>
            </a:r>
            <a:r>
              <a:rPr lang="en-US" sz="1600" b="1" dirty="0" err="1">
                <a:solidFill>
                  <a:schemeClr val="accent1">
                    <a:lumMod val="50000"/>
                  </a:schemeClr>
                </a:solidFill>
              </a:rPr>
              <a:t>t</a:t>
            </a:r>
            <a:r>
              <a:rPr lang="en-US" sz="1600" dirty="0" err="1">
                <a:solidFill>
                  <a:schemeClr val="accent2"/>
                </a:solidFill>
              </a:rPr>
              <a:t>sg</a:t>
            </a:r>
            <a:r>
              <a:rPr lang="en-US" sz="1600" b="1" dirty="0" err="1">
                <a:solidFill>
                  <a:schemeClr val="accent1">
                    <a:lumMod val="50000"/>
                  </a:schemeClr>
                </a:solidFill>
              </a:rPr>
              <a:t>t</a:t>
            </a:r>
            <a:r>
              <a:rPr lang="en-US" sz="1600" dirty="0">
                <a:solidFill>
                  <a:schemeClr val="accent2"/>
                </a:solidFill>
              </a:rPr>
              <a:t> </a:t>
            </a:r>
            <a:r>
              <a:rPr lang="en-US" sz="1600" dirty="0" err="1">
                <a:solidFill>
                  <a:schemeClr val="accent2"/>
                </a:solidFill>
              </a:rPr>
              <a:t>ijo</a:t>
            </a:r>
            <a:r>
              <a:rPr lang="en-US" sz="1600" b="1" dirty="0" err="1">
                <a:solidFill>
                  <a:schemeClr val="accent1">
                    <a:lumMod val="50000"/>
                  </a:schemeClr>
                </a:solidFill>
              </a:rPr>
              <a:t>e</a:t>
            </a:r>
            <a:r>
              <a:rPr lang="en-US" sz="1600" dirty="0">
                <a:solidFill>
                  <a:schemeClr val="accent2"/>
                </a:solidFill>
              </a:rPr>
              <a:t> s </a:t>
            </a:r>
            <a:r>
              <a:rPr lang="en-US" sz="1600" dirty="0" err="1">
                <a:solidFill>
                  <a:schemeClr val="accent2"/>
                </a:solidFill>
              </a:rPr>
              <a:t>xicexz</a:t>
            </a:r>
            <a:r>
              <a:rPr lang="en-US" sz="1600" b="1" dirty="0" err="1">
                <a:solidFill>
                  <a:schemeClr val="accent1">
                    <a:lumMod val="50000"/>
                  </a:schemeClr>
                </a:solidFill>
              </a:rPr>
              <a:t>tt</a:t>
            </a:r>
            <a:r>
              <a:rPr lang="en-US" sz="1600" dirty="0" err="1">
                <a:solidFill>
                  <a:schemeClr val="accent2"/>
                </a:solidFill>
              </a:rPr>
              <a:t>ie</a:t>
            </a:r>
            <a:r>
              <a:rPr lang="en-US" sz="1600" dirty="0">
                <a:solidFill>
                  <a:schemeClr val="accent2"/>
                </a:solidFill>
              </a:rPr>
              <a:t>, </a:t>
            </a:r>
            <a:r>
              <a:rPr lang="en-US" sz="1600" dirty="0" err="1">
                <a:solidFill>
                  <a:schemeClr val="accent2"/>
                </a:solidFill>
              </a:rPr>
              <a:t>sgy</a:t>
            </a:r>
            <a:r>
              <a:rPr lang="en-US" sz="1600" dirty="0">
                <a:solidFill>
                  <a:schemeClr val="accent2"/>
                </a:solidFill>
              </a:rPr>
              <a:t> </a:t>
            </a:r>
            <a:r>
              <a:rPr lang="en-US" sz="1600" dirty="0" err="1">
                <a:solidFill>
                  <a:schemeClr val="accent2"/>
                </a:solidFill>
              </a:rPr>
              <a:t>ysn</a:t>
            </a:r>
            <a:r>
              <a:rPr lang="en-US" sz="1600" b="1" dirty="0" err="1">
                <a:solidFill>
                  <a:schemeClr val="accent1">
                    <a:lumMod val="50000"/>
                  </a:schemeClr>
                </a:solidFill>
              </a:rPr>
              <a:t>te</a:t>
            </a:r>
            <a:r>
              <a:rPr lang="en-US" sz="1600" dirty="0" err="1">
                <a:solidFill>
                  <a:schemeClr val="accent2"/>
                </a:solidFill>
              </a:rPr>
              <a:t>y</a:t>
            </a:r>
            <a:r>
              <a:rPr lang="en-US" sz="1600" dirty="0">
                <a:solidFill>
                  <a:schemeClr val="accent2"/>
                </a:solidFill>
              </a:rPr>
              <a:t> </a:t>
            </a:r>
            <a:r>
              <a:rPr lang="en-US" sz="1600" dirty="0" err="1">
                <a:solidFill>
                  <a:schemeClr val="accent2"/>
                </a:solidFill>
              </a:rPr>
              <a:t>sasv</a:t>
            </a:r>
            <a:r>
              <a:rPr lang="en-US" sz="1600" dirty="0">
                <a:solidFill>
                  <a:schemeClr val="accent2"/>
                </a:solidFill>
              </a:rPr>
              <a:t> </a:t>
            </a:r>
            <a:r>
              <a:rPr lang="en-US" sz="1600" dirty="0" err="1">
                <a:solidFill>
                  <a:schemeClr val="accent2"/>
                </a:solidFill>
              </a:rPr>
              <a:t>sfsjg</a:t>
            </a:r>
            <a:r>
              <a:rPr lang="en-US" sz="1600" dirty="0">
                <a:solidFill>
                  <a:schemeClr val="accent2"/>
                </a:solidFill>
              </a:rPr>
              <a:t> </a:t>
            </a:r>
            <a:r>
              <a:rPr lang="en-US" sz="1600" dirty="0" err="1">
                <a:solidFill>
                  <a:schemeClr val="accent2"/>
                </a:solidFill>
              </a:rPr>
              <a:t>aj</a:t>
            </a:r>
            <a:r>
              <a:rPr lang="en-US" sz="1600" b="1" dirty="0" err="1">
                <a:solidFill>
                  <a:schemeClr val="accent1">
                    <a:lumMod val="50000"/>
                  </a:schemeClr>
                </a:solidFill>
              </a:rPr>
              <a:t>t</a:t>
            </a:r>
            <a:r>
              <a:rPr lang="en-US" sz="1600" dirty="0" err="1">
                <a:solidFill>
                  <a:schemeClr val="accent2"/>
                </a:solidFill>
              </a:rPr>
              <a:t>m</a:t>
            </a:r>
            <a:r>
              <a:rPr lang="en-US" sz="1600" dirty="0">
                <a:solidFill>
                  <a:schemeClr val="accent2"/>
                </a:solidFill>
              </a:rPr>
              <a:t> s </a:t>
            </a:r>
            <a:r>
              <a:rPr lang="en-US" sz="1600" dirty="0" err="1">
                <a:solidFill>
                  <a:schemeClr val="accent2"/>
                </a:solidFill>
              </a:rPr>
              <a:t>dcnpjgf</a:t>
            </a:r>
            <a:r>
              <a:rPr lang="en-US" sz="1600" dirty="0">
                <a:solidFill>
                  <a:schemeClr val="accent2"/>
                </a:solidFill>
              </a:rPr>
              <a:t> </a:t>
            </a:r>
            <a:r>
              <a:rPr lang="en-US" sz="1600" dirty="0" err="1">
                <a:solidFill>
                  <a:schemeClr val="accent2"/>
                </a:solidFill>
              </a:rPr>
              <a:t>qijfm</a:t>
            </a:r>
            <a:r>
              <a:rPr lang="en-US" sz="1600" b="1" dirty="0" err="1">
                <a:solidFill>
                  <a:schemeClr val="accent1">
                    <a:lumMod val="50000"/>
                  </a:schemeClr>
                </a:solidFill>
              </a:rPr>
              <a:t>t</a:t>
            </a:r>
            <a:r>
              <a:rPr lang="en-US" sz="1600" dirty="0">
                <a:solidFill>
                  <a:schemeClr val="accent2"/>
                </a:solidFill>
              </a:rPr>
              <a:t>. </a:t>
            </a:r>
            <a:r>
              <a:rPr lang="en-US" sz="1600" dirty="0" err="1">
                <a:solidFill>
                  <a:schemeClr val="accent2"/>
                </a:solidFill>
              </a:rPr>
              <a:t>j</a:t>
            </a:r>
            <a:r>
              <a:rPr lang="en-US" sz="1600" b="1" dirty="0" err="1">
                <a:solidFill>
                  <a:schemeClr val="accent1">
                    <a:lumMod val="50000"/>
                  </a:schemeClr>
                </a:solidFill>
              </a:rPr>
              <a:t>t</a:t>
            </a:r>
            <a:r>
              <a:rPr lang="en-US" sz="1600" dirty="0">
                <a:solidFill>
                  <a:schemeClr val="accent2"/>
                </a:solidFill>
              </a:rPr>
              <a:t> </a:t>
            </a:r>
            <a:r>
              <a:rPr lang="en-US" sz="1600" dirty="0" err="1">
                <a:solidFill>
                  <a:schemeClr val="accent2"/>
                </a:solidFill>
              </a:rPr>
              <a:t>ast</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bzijd</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bs</a:t>
            </a:r>
            <a:r>
              <a:rPr lang="en-US" sz="1600" b="1" dirty="0" err="1">
                <a:solidFill>
                  <a:schemeClr val="accent1">
                    <a:lumMod val="50000"/>
                  </a:schemeClr>
                </a:solidFill>
              </a:rPr>
              <a:t>t</a:t>
            </a:r>
            <a:r>
              <a:rPr lang="en-US" sz="1600" dirty="0" err="1">
                <a:solidFill>
                  <a:schemeClr val="accent2"/>
                </a:solidFill>
              </a:rPr>
              <a:t>nzi</a:t>
            </a:r>
            <a:r>
              <a:rPr lang="en-US" sz="1600" dirty="0">
                <a:solidFill>
                  <a:schemeClr val="accent2"/>
                </a:solidFill>
              </a:rPr>
              <a:t>, </a:t>
            </a:r>
            <a:r>
              <a:rPr lang="en-US" sz="1600" dirty="0" err="1">
                <a:solidFill>
                  <a:schemeClr val="accent2"/>
                </a:solidFill>
              </a:rPr>
              <a:t>tgzzbjgf</a:t>
            </a:r>
            <a:r>
              <a:rPr lang="en-US" sz="1600" dirty="0">
                <a:solidFill>
                  <a:schemeClr val="accent2"/>
                </a:solidFill>
              </a:rPr>
              <a:t> </a:t>
            </a:r>
            <a:r>
              <a:rPr lang="en-US" sz="1600" dirty="0" err="1">
                <a:solidFill>
                  <a:schemeClr val="accent2"/>
                </a:solidFill>
              </a:rPr>
              <a:t>jg</a:t>
            </a:r>
            <a:r>
              <a:rPr lang="en-US" sz="1600" b="1" dirty="0" err="1">
                <a:solidFill>
                  <a:schemeClr val="accent1">
                    <a:lumMod val="50000"/>
                  </a:schemeClr>
                </a:solidFill>
              </a:rPr>
              <a:t>t</a:t>
            </a:r>
            <a:r>
              <a:rPr lang="en-US" sz="1600" dirty="0" err="1">
                <a:solidFill>
                  <a:schemeClr val="accent2"/>
                </a:solidFill>
              </a:rPr>
              <a:t>z</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e</a:t>
            </a:r>
            <a:r>
              <a:rPr lang="en-US" sz="1600" dirty="0" err="1">
                <a:solidFill>
                  <a:schemeClr val="accent2"/>
                </a:solidFill>
              </a:rPr>
              <a:t>zbi</a:t>
            </a:r>
            <a:r>
              <a:rPr lang="en-US" sz="1600" b="1" dirty="0" err="1">
                <a:solidFill>
                  <a:schemeClr val="accent1">
                    <a:lumMod val="50000"/>
                  </a:schemeClr>
                </a:solidFill>
              </a:rPr>
              <a:t>e</a:t>
            </a:r>
            <a:r>
              <a:rPr lang="en-US" sz="1600" dirty="0" err="1">
                <a:solidFill>
                  <a:schemeClr val="accent2"/>
                </a:solidFill>
              </a:rPr>
              <a:t>'t</a:t>
            </a:r>
            <a:r>
              <a:rPr lang="en-US" sz="1600" dirty="0">
                <a:solidFill>
                  <a:schemeClr val="accent2"/>
                </a:solidFill>
              </a:rPr>
              <a:t> </a:t>
            </a:r>
            <a:r>
              <a:rPr lang="en-US" sz="1600" dirty="0" err="1">
                <a:solidFill>
                  <a:schemeClr val="accent2"/>
                </a:solidFill>
              </a:rPr>
              <a:t>ajgyzat</a:t>
            </a:r>
            <a:endParaRPr lang="en-US" sz="1600" dirty="0">
              <a:solidFill>
                <a:schemeClr val="accent2"/>
              </a:solidFill>
            </a:endParaRPr>
          </a:p>
        </p:txBody>
      </p:sp>
    </p:spTree>
    <p:extLst>
      <p:ext uri="{BB962C8B-B14F-4D97-AF65-F5344CB8AC3E}">
        <p14:creationId xmlns:p14="http://schemas.microsoft.com/office/powerpoint/2010/main" val="729923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Content Placeholder 2"/>
              <p:cNvSpPr txBox="1">
                <a:spLocks/>
              </p:cNvSpPr>
              <p:nvPr/>
            </p:nvSpPr>
            <p:spPr bwMode="auto">
              <a:xfrm>
                <a:off x="623392" y="1027586"/>
                <a:ext cx="11137237" cy="50684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60413" indent="-285750" algn="l" rtl="0" eaLnBrk="1" fontAlgn="base" hangingPunct="1">
                  <a:spcBef>
                    <a:spcPct val="20000"/>
                  </a:spcBef>
                  <a:spcAft>
                    <a:spcPct val="0"/>
                  </a:spcAft>
                  <a:defRPr sz="2000">
                    <a:solidFill>
                      <a:schemeClr val="tx1"/>
                    </a:solidFill>
                    <a:latin typeface="+mn-lt"/>
                  </a:defRPr>
                </a:lvl2pPr>
                <a:lvl3pPr marL="1179513"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defRPr sz="160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a:lstStyle>
              <a:p>
                <a:pPr>
                  <a:buFont typeface="Arial" panose="020B0604020202020204" pitchFamily="34" charset="0"/>
                  <a:buChar char="•"/>
                </a:pPr>
                <a:endParaRPr lang="nb-NO" i="1" kern="0" dirty="0">
                  <a:latin typeface="Cambria Math" panose="02040503050406030204" pitchFamily="18" charset="0"/>
                </a:endParaRPr>
              </a:p>
              <a:p>
                <a:pPr marL="0" indent="0"/>
                <a:r>
                  <a:rPr lang="nb-NO" kern="0" dirty="0"/>
                  <a:t>    </a:t>
                </a:r>
                <a14:m>
                  <m:oMath xmlns:m="http://schemas.openxmlformats.org/officeDocument/2006/math">
                    <m:d>
                      <m:dPr>
                        <m:begChr m:val="|"/>
                        <m:endChr m:val="|"/>
                        <m:ctrlPr>
                          <a:rPr lang="nb-NO" i="1" kern="0" smtClean="0">
                            <a:latin typeface="Cambria Math" panose="02040503050406030204" pitchFamily="18" charset="0"/>
                          </a:rPr>
                        </m:ctrlPr>
                      </m:dPr>
                      <m:e>
                        <m:r>
                          <a:rPr lang="nb-NO" i="1" kern="0" smtClean="0">
                            <a:latin typeface="Cambria Math" panose="02040503050406030204" pitchFamily="18" charset="0"/>
                          </a:rPr>
                          <m:t>𝒦</m:t>
                        </m:r>
                      </m:e>
                    </m:d>
                    <m:r>
                      <a:rPr lang="nb-NO" i="1" kern="0" smtClean="0">
                        <a:latin typeface="Cambria Math" panose="02040503050406030204" pitchFamily="18" charset="0"/>
                      </a:rPr>
                      <m:t>=</m:t>
                    </m:r>
                  </m:oMath>
                </a14:m>
                <a:endParaRPr lang="nb-NO" kern="0" dirty="0"/>
              </a:p>
              <a:p>
                <a:pPr>
                  <a:buFont typeface="Arial" panose="020B0604020202020204" pitchFamily="34" charset="0"/>
                  <a:buChar char="•"/>
                </a:pPr>
                <a:endParaRPr lang="nb-NO" kern="0" dirty="0"/>
              </a:p>
              <a:p>
                <a:pPr>
                  <a:buFont typeface="Arial" panose="020B0604020202020204" pitchFamily="34" charset="0"/>
                  <a:buChar char="•"/>
                </a:pPr>
                <a:endParaRPr lang="nb-NO" kern="0" dirty="0"/>
              </a:p>
            </p:txBody>
          </p:sp>
        </mc:Choice>
        <mc:Fallback xmlns="">
          <p:sp>
            <p:nvSpPr>
              <p:cNvPr id="18" name="Content Placeholder 2"/>
              <p:cNvSpPr txBox="1">
                <a:spLocks noRot="1" noChangeAspect="1" noMove="1" noResize="1" noEditPoints="1" noAdjustHandles="1" noChangeArrowheads="1" noChangeShapeType="1" noTextEdit="1"/>
              </p:cNvSpPr>
              <p:nvPr/>
            </p:nvSpPr>
            <p:spPr bwMode="auto">
              <a:xfrm>
                <a:off x="623392" y="1027586"/>
                <a:ext cx="11137237" cy="506841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3" name="Picture 22"/>
          <p:cNvPicPr>
            <a:picLocks noChangeAspect="1"/>
          </p:cNvPicPr>
          <p:nvPr/>
        </p:nvPicPr>
        <p:blipFill>
          <a:blip r:embed="rId4"/>
          <a:stretch>
            <a:fillRect/>
          </a:stretch>
        </p:blipFill>
        <p:spPr>
          <a:xfrm>
            <a:off x="627486" y="2374684"/>
            <a:ext cx="7405097" cy="4154549"/>
          </a:xfrm>
          <a:prstGeom prst="rect">
            <a:avLst/>
          </a:prstGeom>
        </p:spPr>
      </p:pic>
      <p:sp>
        <p:nvSpPr>
          <p:cNvPr id="2" name="Title 1"/>
          <p:cNvSpPr>
            <a:spLocks noGrp="1"/>
          </p:cNvSpPr>
          <p:nvPr>
            <p:ph type="title"/>
          </p:nvPr>
        </p:nvSpPr>
        <p:spPr/>
        <p:txBody>
          <a:bodyPr/>
          <a:lstStyle/>
          <a:p>
            <a:r>
              <a:rPr lang="nb-NO" dirty="0"/>
              <a:t>Attacking the substitution cipher</a:t>
            </a:r>
            <a:endParaRPr lang="en-US" dirty="0"/>
          </a:p>
        </p:txBody>
      </p:sp>
      <p:sp>
        <p:nvSpPr>
          <p:cNvPr id="12" name="Slide Number Placeholder 11"/>
          <p:cNvSpPr>
            <a:spLocks noGrp="1"/>
          </p:cNvSpPr>
          <p:nvPr>
            <p:ph type="sldNum" sz="quarter" idx="4"/>
          </p:nvPr>
        </p:nvSpPr>
        <p:spPr/>
        <p:txBody>
          <a:bodyPr/>
          <a:lstStyle/>
          <a:p>
            <a:fld id="{F6590AF8-4F64-4D1C-B3C4-F65976908F52}" type="slidenum">
              <a:rPr lang="en-US" smtClean="0"/>
              <a:pPr/>
              <a:t>15</a:t>
            </a:fld>
            <a:endParaRPr lang="en-US" dirty="0"/>
          </a:p>
        </p:txBody>
      </p:sp>
      <p:sp>
        <p:nvSpPr>
          <p:cNvPr id="3" name="Content Placeholder 2"/>
          <p:cNvSpPr>
            <a:spLocks noGrp="1"/>
          </p:cNvSpPr>
          <p:nvPr>
            <p:ph idx="4294967295"/>
          </p:nvPr>
        </p:nvSpPr>
        <p:spPr>
          <a:xfrm>
            <a:off x="1055688" y="1027113"/>
            <a:ext cx="11136312" cy="5068887"/>
          </a:xfrm>
        </p:spPr>
        <p:txBody>
          <a:bodyPr/>
          <a:lstStyle/>
          <a:p>
            <a:pPr>
              <a:buFont typeface="Arial" panose="020B0604020202020204" pitchFamily="34" charset="0"/>
              <a:buChar char="•"/>
            </a:pPr>
            <a:endParaRPr lang="nb-NO" b="0" i="1" dirty="0">
              <a:latin typeface="Cambria Math" panose="02040503050406030204" pitchFamily="18" charset="0"/>
            </a:endParaRPr>
          </a:p>
          <a:p>
            <a:pPr>
              <a:buFont typeface="Arial" panose="020B0604020202020204" pitchFamily="34" charset="0"/>
              <a:buChar char="•"/>
            </a:pPr>
            <a:endParaRPr lang="nb-NO" dirty="0"/>
          </a:p>
          <a:p>
            <a:pPr>
              <a:buFont typeface="Arial" panose="020B0604020202020204" pitchFamily="34" charset="0"/>
              <a:buChar char="•"/>
            </a:pPr>
            <a:endParaRPr lang="nb-NO" dirty="0"/>
          </a:p>
        </p:txBody>
      </p:sp>
      <p:sp>
        <p:nvSpPr>
          <p:cNvPr id="14" name="TextBox 13"/>
          <p:cNvSpPr txBox="1"/>
          <p:nvPr/>
        </p:nvSpPr>
        <p:spPr>
          <a:xfrm>
            <a:off x="1146412"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5" name="TextBox 14"/>
          <p:cNvSpPr txBox="1"/>
          <p:nvPr/>
        </p:nvSpPr>
        <p:spPr>
          <a:xfrm>
            <a:off x="1377970"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6" name="TextBox 15"/>
          <p:cNvSpPr txBox="1"/>
          <p:nvPr/>
        </p:nvSpPr>
        <p:spPr>
          <a:xfrm>
            <a:off x="5538709"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pic>
        <p:nvPicPr>
          <p:cNvPr id="25" name="Picture 24"/>
          <p:cNvPicPr>
            <a:picLocks noChangeAspect="1"/>
          </p:cNvPicPr>
          <p:nvPr/>
        </p:nvPicPr>
        <p:blipFill>
          <a:blip r:embed="rId5">
            <a:duotone>
              <a:schemeClr val="accent2">
                <a:shade val="45000"/>
                <a:satMod val="135000"/>
              </a:schemeClr>
              <a:prstClr val="white"/>
            </a:duotone>
          </a:blip>
          <a:stretch>
            <a:fillRect/>
          </a:stretch>
        </p:blipFill>
        <p:spPr>
          <a:xfrm>
            <a:off x="4943476" y="1357949"/>
            <a:ext cx="7115175" cy="3419475"/>
          </a:xfrm>
          <a:prstGeom prst="rect">
            <a:avLst/>
          </a:prstGeom>
        </p:spPr>
      </p:pic>
      <p:sp>
        <p:nvSpPr>
          <p:cNvPr id="17" name="TextBox 16"/>
          <p:cNvSpPr txBox="1"/>
          <p:nvPr/>
        </p:nvSpPr>
        <p:spPr>
          <a:xfrm>
            <a:off x="5823045"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9" name="TextBox 18"/>
          <p:cNvSpPr txBox="1"/>
          <p:nvPr/>
        </p:nvSpPr>
        <p:spPr>
          <a:xfrm>
            <a:off x="1634955"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20" name="TextBox 19"/>
          <p:cNvSpPr txBox="1"/>
          <p:nvPr/>
        </p:nvSpPr>
        <p:spPr>
          <a:xfrm>
            <a:off x="6406742" y="4624145"/>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1" name="TextBox 20"/>
              <p:cNvSpPr txBox="1"/>
              <p:nvPr/>
            </p:nvSpPr>
            <p:spPr>
              <a:xfrm>
                <a:off x="1495425" y="1475615"/>
                <a:ext cx="1295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26!</m:t>
                      </m:r>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495425" y="1475615"/>
                <a:ext cx="129540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227691" y="1475614"/>
                <a:ext cx="219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10</m:t>
                          </m:r>
                        </m:e>
                        <m:sup>
                          <m:r>
                            <a:rPr lang="nb-NO" sz="2400" b="0" i="1" smtClean="0">
                              <a:latin typeface="Cambria Math" panose="02040503050406030204" pitchFamily="18" charset="0"/>
                            </a:rPr>
                            <m:t>26</m:t>
                          </m:r>
                        </m:sup>
                      </m:sSup>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2</m:t>
                          </m:r>
                        </m:e>
                        <m:sup>
                          <m:r>
                            <a:rPr lang="nb-NO" sz="2400" b="0" i="1" smtClean="0">
                              <a:latin typeface="Cambria Math" panose="02040503050406030204" pitchFamily="18" charset="0"/>
                            </a:rPr>
                            <m:t>88</m:t>
                          </m:r>
                        </m:sup>
                      </m:sSup>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227691" y="1475614"/>
                <a:ext cx="2190750" cy="461665"/>
              </a:xfrm>
              <a:prstGeom prst="rect">
                <a:avLst/>
              </a:prstGeom>
              <a:blipFill>
                <a:blip r:embed="rId7"/>
                <a:stretch>
                  <a:fillRect/>
                </a:stretch>
              </a:blipFill>
            </p:spPr>
            <p:txBody>
              <a:bodyPr/>
              <a:lstStyle/>
              <a:p>
                <a:r>
                  <a:rPr lang="en-US">
                    <a:noFill/>
                  </a:rPr>
                  <a:t> </a:t>
                </a:r>
              </a:p>
            </p:txBody>
          </p:sp>
        </mc:Fallback>
      </mc:AlternateContent>
      <p:sp>
        <p:nvSpPr>
          <p:cNvPr id="26" name="Rectangle 25"/>
          <p:cNvSpPr/>
          <p:nvPr/>
        </p:nvSpPr>
        <p:spPr>
          <a:xfrm>
            <a:off x="7654302" y="1067336"/>
            <a:ext cx="3605101" cy="1569660"/>
          </a:xfrm>
          <a:prstGeom prst="rect">
            <a:avLst/>
          </a:prstGeom>
          <a:solidFill>
            <a:schemeClr val="bg1">
              <a:lumMod val="95000"/>
            </a:schemeClr>
          </a:solidFill>
        </p:spPr>
        <p:txBody>
          <a:bodyPr wrap="square">
            <a:spAutoFit/>
          </a:bodyPr>
          <a:lstStyle/>
          <a:p>
            <a:r>
              <a:rPr lang="en-US" sz="1600" dirty="0" err="1">
                <a:solidFill>
                  <a:schemeClr val="accent2"/>
                </a:solidFill>
              </a:rPr>
              <a:t>jg</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q</a:t>
            </a:r>
            <a:r>
              <a:rPr lang="en-US" sz="1600" b="1" dirty="0" err="1">
                <a:solidFill>
                  <a:schemeClr val="accent1">
                    <a:lumMod val="50000"/>
                  </a:schemeClr>
                </a:solidFill>
              </a:rPr>
              <a:t>a</a:t>
            </a:r>
            <a:r>
              <a:rPr lang="en-US" sz="1600" dirty="0" err="1">
                <a:solidFill>
                  <a:schemeClr val="accent2"/>
                </a:solidFill>
              </a:rPr>
              <a:t>n</a:t>
            </a:r>
            <a:r>
              <a:rPr lang="en-US" sz="1600" dirty="0">
                <a:solidFill>
                  <a:schemeClr val="accent2"/>
                </a:solidFill>
              </a:rPr>
              <a:t> </a:t>
            </a:r>
            <a:r>
              <a:rPr lang="en-US" sz="1600" dirty="0" err="1">
                <a:solidFill>
                  <a:schemeClr val="accent2"/>
                </a:solidFill>
              </a:rPr>
              <a:t>yjt</a:t>
            </a:r>
            <a:r>
              <a:rPr lang="en-US" sz="1600" b="1" dirty="0" err="1">
                <a:solidFill>
                  <a:schemeClr val="accent1">
                    <a:lumMod val="50000"/>
                  </a:schemeClr>
                </a:solidFill>
              </a:rPr>
              <a:t>ta</a:t>
            </a:r>
            <a:r>
              <a:rPr lang="en-US" sz="1600" dirty="0" err="1">
                <a:solidFill>
                  <a:schemeClr val="accent2"/>
                </a:solidFill>
              </a:rPr>
              <a:t>gd</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m</a:t>
            </a:r>
            <a:r>
              <a:rPr lang="en-US" sz="1600" b="1" dirty="0" err="1">
                <a:solidFill>
                  <a:schemeClr val="accent1">
                    <a:lumMod val="50000"/>
                  </a:schemeClr>
                </a:solidFill>
              </a:rPr>
              <a:t>e</a:t>
            </a:r>
            <a:r>
              <a:rPr lang="en-US" sz="1600" dirty="0" err="1">
                <a:solidFill>
                  <a:schemeClr val="accent2"/>
                </a:solidFill>
              </a:rPr>
              <a:t>ijdzb</a:t>
            </a:r>
            <a:r>
              <a:rPr lang="en-US" sz="1600" b="1" dirty="0" err="1">
                <a:solidFill>
                  <a:schemeClr val="accent1">
                    <a:lumMod val="50000"/>
                  </a:schemeClr>
                </a:solidFill>
              </a:rPr>
              <a:t>te</a:t>
            </a:r>
            <a:r>
              <a:rPr lang="en-US" sz="1600" dirty="0" err="1">
                <a:solidFill>
                  <a:schemeClr val="accent2"/>
                </a:solidFill>
              </a:rPr>
              <a:t>n</a:t>
            </a:r>
            <a:r>
              <a:rPr lang="en-US" sz="1600" dirty="0">
                <a:solidFill>
                  <a:schemeClr val="accent2"/>
                </a:solidFill>
              </a:rPr>
              <a:t> </a:t>
            </a:r>
            <a:r>
              <a:rPr lang="en-US" sz="1600" dirty="0" err="1">
                <a:solidFill>
                  <a:schemeClr val="accent2"/>
                </a:solidFill>
              </a:rPr>
              <a:t>tojll</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yzag</a:t>
            </a:r>
            <a:r>
              <a:rPr lang="en-US" sz="1600" dirty="0">
                <a:solidFill>
                  <a:schemeClr val="accent2"/>
                </a:solidFill>
              </a:rPr>
              <a:t> </a:t>
            </a:r>
            <a:r>
              <a:rPr lang="en-US" sz="1600" dirty="0" err="1">
                <a:solidFill>
                  <a:schemeClr val="accent2"/>
                </a:solidFill>
              </a:rPr>
              <a:t>x</a:t>
            </a:r>
            <a:r>
              <a:rPr lang="en-US" sz="1600" b="1" dirty="0" err="1">
                <a:solidFill>
                  <a:schemeClr val="accent1">
                    <a:lumMod val="50000"/>
                  </a:schemeClr>
                </a:solidFill>
              </a:rPr>
              <a:t>et</a:t>
            </a:r>
            <a:r>
              <a:rPr lang="en-US" sz="1600" dirty="0" err="1">
                <a:solidFill>
                  <a:schemeClr val="accent2"/>
                </a:solidFill>
              </a:rPr>
              <a:t>a</a:t>
            </a:r>
            <a:r>
              <a:rPr lang="en-US" sz="1600" b="1" dirty="0" err="1">
                <a:solidFill>
                  <a:schemeClr val="accent1">
                    <a:lumMod val="50000"/>
                  </a:schemeClr>
                </a:solidFill>
              </a:rPr>
              <a:t>ee</a:t>
            </a:r>
            <a:r>
              <a:rPr lang="en-US" sz="1600" dirty="0" err="1">
                <a:solidFill>
                  <a:schemeClr val="accent2"/>
                </a:solidFill>
              </a:rPr>
              <a:t>g</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nzzqt</a:t>
            </a:r>
            <a:r>
              <a:rPr lang="en-US" sz="1600" dirty="0">
                <a:solidFill>
                  <a:schemeClr val="accent2"/>
                </a:solidFill>
              </a:rPr>
              <a:t>, </a:t>
            </a:r>
            <a:r>
              <a:rPr lang="en-US" sz="1600" dirty="0" err="1">
                <a:solidFill>
                  <a:schemeClr val="accent2"/>
                </a:solidFill>
              </a:rPr>
              <a:t>mzp</a:t>
            </a:r>
            <a:r>
              <a:rPr lang="en-US" sz="1600" b="1" dirty="0" err="1">
                <a:solidFill>
                  <a:schemeClr val="accent1">
                    <a:lumMod val="50000"/>
                  </a:schemeClr>
                </a:solidFill>
              </a:rPr>
              <a:t>e</a:t>
            </a:r>
            <a:r>
              <a:rPr lang="en-US" sz="1600" dirty="0" err="1">
                <a:solidFill>
                  <a:schemeClr val="accent2"/>
                </a:solidFill>
              </a:rPr>
              <a:t>n</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qzn</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g </a:t>
            </a:r>
            <a:r>
              <a:rPr lang="en-US" sz="1600" dirty="0" err="1">
                <a:solidFill>
                  <a:schemeClr val="accent2"/>
                </a:solidFill>
              </a:rPr>
              <a:t>jgt</a:t>
            </a:r>
            <a:r>
              <a:rPr lang="en-US" sz="1600" b="1" dirty="0" err="1">
                <a:solidFill>
                  <a:schemeClr val="accent1">
                    <a:lumMod val="50000"/>
                  </a:schemeClr>
                </a:solidFill>
              </a:rPr>
              <a:t>ta</a:t>
            </a:r>
            <a:r>
              <a:rPr lang="en-US" sz="1600" dirty="0" err="1">
                <a:solidFill>
                  <a:schemeClr val="accent2"/>
                </a:solidFill>
              </a:rPr>
              <a:t>g</a:t>
            </a:r>
            <a:r>
              <a:rPr lang="en-US" sz="1600" b="1" dirty="0" err="1">
                <a:solidFill>
                  <a:schemeClr val="accent1">
                    <a:lumMod val="50000"/>
                  </a:schemeClr>
                </a:solidFill>
              </a:rPr>
              <a:t>t</a:t>
            </a:r>
            <a:r>
              <a:rPr lang="en-US" sz="1600" dirty="0">
                <a:solidFill>
                  <a:schemeClr val="accent2"/>
                </a:solidFill>
              </a:rPr>
              <a:t> </a:t>
            </a:r>
            <a:r>
              <a:rPr lang="en-US" sz="1600" dirty="0" err="1">
                <a:solidFill>
                  <a:schemeClr val="accent2"/>
                </a:solidFill>
              </a:rPr>
              <a:t>ijo</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xicexz</a:t>
            </a:r>
            <a:r>
              <a:rPr lang="en-US" sz="1600" b="1" dirty="0" err="1">
                <a:solidFill>
                  <a:schemeClr val="accent1">
                    <a:lumMod val="50000"/>
                  </a:schemeClr>
                </a:solidFill>
              </a:rPr>
              <a:t>tt</a:t>
            </a:r>
            <a:r>
              <a:rPr lang="en-US" sz="1600" dirty="0" err="1">
                <a:solidFill>
                  <a:schemeClr val="accent2"/>
                </a:solidFill>
              </a:rPr>
              <a:t>ie</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gy</a:t>
            </a:r>
            <a:r>
              <a:rPr lang="en-US" sz="1600" dirty="0">
                <a:solidFill>
                  <a:schemeClr val="accent2"/>
                </a:solidFill>
              </a:rPr>
              <a:t> </a:t>
            </a:r>
            <a:r>
              <a:rPr lang="en-US" sz="1600" dirty="0" err="1">
                <a:solidFill>
                  <a:schemeClr val="accent2"/>
                </a:solidFill>
              </a:rPr>
              <a:t>y</a:t>
            </a:r>
            <a:r>
              <a:rPr lang="en-US" sz="1600" b="1" dirty="0" err="1">
                <a:solidFill>
                  <a:schemeClr val="accent1">
                    <a:lumMod val="50000"/>
                  </a:schemeClr>
                </a:solidFill>
              </a:rPr>
              <a:t>a</a:t>
            </a:r>
            <a:r>
              <a:rPr lang="en-US" sz="1600" dirty="0" err="1">
                <a:solidFill>
                  <a:schemeClr val="accent2"/>
                </a:solidFill>
              </a:rPr>
              <a:t>n</a:t>
            </a:r>
            <a:r>
              <a:rPr lang="en-US" sz="1600" b="1" dirty="0" err="1">
                <a:solidFill>
                  <a:schemeClr val="accent1">
                    <a:lumMod val="50000"/>
                  </a:schemeClr>
                </a:solidFill>
              </a:rPr>
              <a:t>te</a:t>
            </a:r>
            <a:r>
              <a:rPr lang="en-US" sz="1600" dirty="0" err="1">
                <a:solidFill>
                  <a:schemeClr val="accent2"/>
                </a:solidFill>
              </a:rPr>
              <a:t>y</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a</a:t>
            </a:r>
            <a:r>
              <a:rPr lang="en-US" sz="1600" b="1" dirty="0" err="1">
                <a:solidFill>
                  <a:schemeClr val="accent1">
                    <a:lumMod val="50000"/>
                  </a:schemeClr>
                </a:solidFill>
              </a:rPr>
              <a:t>a</a:t>
            </a:r>
            <a:r>
              <a:rPr lang="en-US" sz="1600" dirty="0" err="1">
                <a:solidFill>
                  <a:schemeClr val="accent2"/>
                </a:solidFill>
              </a:rPr>
              <a:t>v</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f</a:t>
            </a:r>
            <a:r>
              <a:rPr lang="en-US" sz="1600" b="1" dirty="0" err="1">
                <a:solidFill>
                  <a:schemeClr val="accent1">
                    <a:lumMod val="50000"/>
                  </a:schemeClr>
                </a:solidFill>
              </a:rPr>
              <a:t>a</a:t>
            </a:r>
            <a:r>
              <a:rPr lang="en-US" sz="1600" dirty="0" err="1">
                <a:solidFill>
                  <a:schemeClr val="accent2"/>
                </a:solidFill>
              </a:rPr>
              <a:t>jg</a:t>
            </a:r>
            <a:r>
              <a:rPr lang="en-US" sz="1600" dirty="0">
                <a:solidFill>
                  <a:schemeClr val="accent2"/>
                </a:solidFill>
              </a:rPr>
              <a:t> </a:t>
            </a:r>
            <a:r>
              <a:rPr lang="en-US" sz="1600" dirty="0" err="1">
                <a:solidFill>
                  <a:schemeClr val="accent2"/>
                </a:solidFill>
              </a:rPr>
              <a:t>aj</a:t>
            </a:r>
            <a:r>
              <a:rPr lang="en-US" sz="1600" b="1" dirty="0" err="1">
                <a:solidFill>
                  <a:schemeClr val="accent1">
                    <a:lumMod val="50000"/>
                  </a:schemeClr>
                </a:solidFill>
              </a:rPr>
              <a:t>t</a:t>
            </a:r>
            <a:r>
              <a:rPr lang="en-US" sz="1600" dirty="0" err="1">
                <a:solidFill>
                  <a:schemeClr val="accent2"/>
                </a:solidFill>
              </a:rPr>
              <a:t>m</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dcnpjgf</a:t>
            </a:r>
            <a:r>
              <a:rPr lang="en-US" sz="1600" dirty="0">
                <a:solidFill>
                  <a:schemeClr val="accent2"/>
                </a:solidFill>
              </a:rPr>
              <a:t> </a:t>
            </a:r>
            <a:r>
              <a:rPr lang="en-US" sz="1600" dirty="0" err="1">
                <a:solidFill>
                  <a:schemeClr val="accent2"/>
                </a:solidFill>
              </a:rPr>
              <a:t>qijfm</a:t>
            </a:r>
            <a:r>
              <a:rPr lang="en-US" sz="1600" b="1" dirty="0" err="1">
                <a:solidFill>
                  <a:schemeClr val="accent1">
                    <a:lumMod val="50000"/>
                  </a:schemeClr>
                </a:solidFill>
              </a:rPr>
              <a:t>t</a:t>
            </a:r>
            <a:r>
              <a:rPr lang="en-US" sz="1600" dirty="0">
                <a:solidFill>
                  <a:schemeClr val="accent2"/>
                </a:solidFill>
              </a:rPr>
              <a:t>. </a:t>
            </a:r>
            <a:r>
              <a:rPr lang="en-US" sz="1600" dirty="0" err="1">
                <a:solidFill>
                  <a:schemeClr val="accent2"/>
                </a:solidFill>
              </a:rPr>
              <a:t>j</a:t>
            </a:r>
            <a:r>
              <a:rPr lang="en-US" sz="1600" b="1" dirty="0" err="1">
                <a:solidFill>
                  <a:schemeClr val="accent1">
                    <a:lumMod val="50000"/>
                  </a:schemeClr>
                </a:solidFill>
              </a:rPr>
              <a:t>t</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a</a:t>
            </a:r>
            <a:r>
              <a:rPr lang="en-US" sz="1600" dirty="0" err="1">
                <a:solidFill>
                  <a:schemeClr val="accent2"/>
                </a:solidFill>
              </a:rPr>
              <a:t>t</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bzijd</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at</a:t>
            </a:r>
            <a:r>
              <a:rPr lang="en-US" sz="1600" dirty="0" err="1">
                <a:solidFill>
                  <a:schemeClr val="accent2"/>
                </a:solidFill>
              </a:rPr>
              <a:t>nzi</a:t>
            </a:r>
            <a:r>
              <a:rPr lang="en-US" sz="1600" dirty="0">
                <a:solidFill>
                  <a:schemeClr val="accent2"/>
                </a:solidFill>
              </a:rPr>
              <a:t>, </a:t>
            </a:r>
            <a:r>
              <a:rPr lang="en-US" sz="1600" dirty="0" err="1">
                <a:solidFill>
                  <a:schemeClr val="accent2"/>
                </a:solidFill>
              </a:rPr>
              <a:t>tgzzbjgf</a:t>
            </a:r>
            <a:r>
              <a:rPr lang="en-US" sz="1600" dirty="0">
                <a:solidFill>
                  <a:schemeClr val="accent2"/>
                </a:solidFill>
              </a:rPr>
              <a:t> </a:t>
            </a:r>
            <a:r>
              <a:rPr lang="en-US" sz="1600" dirty="0" err="1">
                <a:solidFill>
                  <a:schemeClr val="accent2"/>
                </a:solidFill>
              </a:rPr>
              <a:t>jg</a:t>
            </a:r>
            <a:r>
              <a:rPr lang="en-US" sz="1600" b="1" dirty="0" err="1">
                <a:solidFill>
                  <a:schemeClr val="accent1">
                    <a:lumMod val="50000"/>
                  </a:schemeClr>
                </a:solidFill>
              </a:rPr>
              <a:t>t</a:t>
            </a:r>
            <a:r>
              <a:rPr lang="en-US" sz="1600" dirty="0" err="1">
                <a:solidFill>
                  <a:schemeClr val="accent2"/>
                </a:solidFill>
              </a:rPr>
              <a:t>z</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e</a:t>
            </a:r>
            <a:r>
              <a:rPr lang="en-US" sz="1600" dirty="0" err="1">
                <a:solidFill>
                  <a:schemeClr val="accent2"/>
                </a:solidFill>
              </a:rPr>
              <a:t>zbi</a:t>
            </a:r>
            <a:r>
              <a:rPr lang="en-US" sz="1600" b="1" dirty="0" err="1">
                <a:solidFill>
                  <a:schemeClr val="accent1">
                    <a:lumMod val="50000"/>
                  </a:schemeClr>
                </a:solidFill>
              </a:rPr>
              <a:t>e</a:t>
            </a:r>
            <a:r>
              <a:rPr lang="en-US" sz="1600" dirty="0" err="1">
                <a:solidFill>
                  <a:schemeClr val="accent2"/>
                </a:solidFill>
              </a:rPr>
              <a:t>'t</a:t>
            </a:r>
            <a:r>
              <a:rPr lang="en-US" sz="1600" dirty="0">
                <a:solidFill>
                  <a:schemeClr val="accent2"/>
                </a:solidFill>
              </a:rPr>
              <a:t> </a:t>
            </a:r>
            <a:r>
              <a:rPr lang="en-US" sz="1600" dirty="0" err="1">
                <a:solidFill>
                  <a:schemeClr val="accent2"/>
                </a:solidFill>
              </a:rPr>
              <a:t>ajgyzat</a:t>
            </a:r>
            <a:endParaRPr lang="en-US" sz="1600" dirty="0">
              <a:solidFill>
                <a:schemeClr val="accent2"/>
              </a:solidFill>
            </a:endParaRPr>
          </a:p>
        </p:txBody>
      </p:sp>
    </p:spTree>
    <p:extLst>
      <p:ext uri="{BB962C8B-B14F-4D97-AF65-F5344CB8AC3E}">
        <p14:creationId xmlns:p14="http://schemas.microsoft.com/office/powerpoint/2010/main" val="52703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Content Placeholder 2"/>
              <p:cNvSpPr txBox="1">
                <a:spLocks/>
              </p:cNvSpPr>
              <p:nvPr/>
            </p:nvSpPr>
            <p:spPr bwMode="auto">
              <a:xfrm>
                <a:off x="623392" y="1027586"/>
                <a:ext cx="11137237" cy="50684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60413" indent="-285750" algn="l" rtl="0" eaLnBrk="1" fontAlgn="base" hangingPunct="1">
                  <a:spcBef>
                    <a:spcPct val="20000"/>
                  </a:spcBef>
                  <a:spcAft>
                    <a:spcPct val="0"/>
                  </a:spcAft>
                  <a:defRPr sz="2000">
                    <a:solidFill>
                      <a:schemeClr val="tx1"/>
                    </a:solidFill>
                    <a:latin typeface="+mn-lt"/>
                  </a:defRPr>
                </a:lvl2pPr>
                <a:lvl3pPr marL="1179513"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defRPr sz="160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a:lstStyle>
              <a:p>
                <a:pPr>
                  <a:buFont typeface="Arial" panose="020B0604020202020204" pitchFamily="34" charset="0"/>
                  <a:buChar char="•"/>
                </a:pPr>
                <a:endParaRPr lang="nb-NO" i="1" kern="0" dirty="0">
                  <a:latin typeface="Cambria Math" panose="02040503050406030204" pitchFamily="18" charset="0"/>
                </a:endParaRPr>
              </a:p>
              <a:p>
                <a:pPr marL="0" indent="0"/>
                <a:r>
                  <a:rPr lang="nb-NO" kern="0" dirty="0"/>
                  <a:t>    </a:t>
                </a:r>
                <a14:m>
                  <m:oMath xmlns:m="http://schemas.openxmlformats.org/officeDocument/2006/math">
                    <m:d>
                      <m:dPr>
                        <m:begChr m:val="|"/>
                        <m:endChr m:val="|"/>
                        <m:ctrlPr>
                          <a:rPr lang="nb-NO" i="1" kern="0" smtClean="0">
                            <a:latin typeface="Cambria Math" panose="02040503050406030204" pitchFamily="18" charset="0"/>
                          </a:rPr>
                        </m:ctrlPr>
                      </m:dPr>
                      <m:e>
                        <m:r>
                          <a:rPr lang="nb-NO" i="1" kern="0" smtClean="0">
                            <a:latin typeface="Cambria Math" panose="02040503050406030204" pitchFamily="18" charset="0"/>
                          </a:rPr>
                          <m:t>𝒦</m:t>
                        </m:r>
                      </m:e>
                    </m:d>
                    <m:r>
                      <a:rPr lang="nb-NO" i="1" kern="0" smtClean="0">
                        <a:latin typeface="Cambria Math" panose="02040503050406030204" pitchFamily="18" charset="0"/>
                      </a:rPr>
                      <m:t>=</m:t>
                    </m:r>
                  </m:oMath>
                </a14:m>
                <a:endParaRPr lang="nb-NO" kern="0" dirty="0"/>
              </a:p>
              <a:p>
                <a:pPr>
                  <a:buFont typeface="Arial" panose="020B0604020202020204" pitchFamily="34" charset="0"/>
                  <a:buChar char="•"/>
                </a:pPr>
                <a:endParaRPr lang="nb-NO" kern="0" dirty="0"/>
              </a:p>
              <a:p>
                <a:pPr>
                  <a:buFont typeface="Arial" panose="020B0604020202020204" pitchFamily="34" charset="0"/>
                  <a:buChar char="•"/>
                </a:pPr>
                <a:endParaRPr lang="nb-NO" kern="0" dirty="0"/>
              </a:p>
            </p:txBody>
          </p:sp>
        </mc:Choice>
        <mc:Fallback xmlns="">
          <p:sp>
            <p:nvSpPr>
              <p:cNvPr id="22" name="Content Placeholder 2"/>
              <p:cNvSpPr txBox="1">
                <a:spLocks noRot="1" noChangeAspect="1" noMove="1" noResize="1" noEditPoints="1" noAdjustHandles="1" noChangeArrowheads="1" noChangeShapeType="1" noTextEdit="1"/>
              </p:cNvSpPr>
              <p:nvPr/>
            </p:nvSpPr>
            <p:spPr bwMode="auto">
              <a:xfrm>
                <a:off x="623392" y="1027586"/>
                <a:ext cx="11137237" cy="506841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5" name="Picture 24"/>
          <p:cNvPicPr>
            <a:picLocks noChangeAspect="1"/>
          </p:cNvPicPr>
          <p:nvPr/>
        </p:nvPicPr>
        <p:blipFill>
          <a:blip r:embed="rId4"/>
          <a:stretch>
            <a:fillRect/>
          </a:stretch>
        </p:blipFill>
        <p:spPr>
          <a:xfrm>
            <a:off x="627486" y="2374684"/>
            <a:ext cx="7405097" cy="4154549"/>
          </a:xfrm>
          <a:prstGeom prst="rect">
            <a:avLst/>
          </a:prstGeom>
        </p:spPr>
      </p:pic>
      <p:pic>
        <p:nvPicPr>
          <p:cNvPr id="26" name="Picture 25"/>
          <p:cNvPicPr>
            <a:picLocks noChangeAspect="1"/>
          </p:cNvPicPr>
          <p:nvPr/>
        </p:nvPicPr>
        <p:blipFill>
          <a:blip r:embed="rId5">
            <a:duotone>
              <a:schemeClr val="accent2">
                <a:shade val="45000"/>
                <a:satMod val="135000"/>
              </a:schemeClr>
              <a:prstClr val="white"/>
            </a:duotone>
          </a:blip>
          <a:stretch>
            <a:fillRect/>
          </a:stretch>
        </p:blipFill>
        <p:spPr>
          <a:xfrm>
            <a:off x="4943476" y="1357949"/>
            <a:ext cx="7115175" cy="3419475"/>
          </a:xfrm>
          <a:prstGeom prst="rect">
            <a:avLst/>
          </a:prstGeom>
        </p:spPr>
      </p:pic>
      <p:sp>
        <p:nvSpPr>
          <p:cNvPr id="2" name="Title 1"/>
          <p:cNvSpPr>
            <a:spLocks noGrp="1"/>
          </p:cNvSpPr>
          <p:nvPr>
            <p:ph type="title"/>
          </p:nvPr>
        </p:nvSpPr>
        <p:spPr/>
        <p:txBody>
          <a:bodyPr/>
          <a:lstStyle/>
          <a:p>
            <a:r>
              <a:rPr lang="nb-NO" dirty="0"/>
              <a:t>Attacking the substitution cipher</a:t>
            </a:r>
            <a:endParaRPr lang="en-US" dirty="0"/>
          </a:p>
        </p:txBody>
      </p:sp>
      <p:sp>
        <p:nvSpPr>
          <p:cNvPr id="12" name="Slide Number Placeholder 11"/>
          <p:cNvSpPr>
            <a:spLocks noGrp="1"/>
          </p:cNvSpPr>
          <p:nvPr>
            <p:ph type="sldNum" sz="quarter" idx="4"/>
          </p:nvPr>
        </p:nvSpPr>
        <p:spPr/>
        <p:txBody>
          <a:bodyPr/>
          <a:lstStyle/>
          <a:p>
            <a:fld id="{F6590AF8-4F64-4D1C-B3C4-F65976908F52}" type="slidenum">
              <a:rPr lang="en-US" smtClean="0"/>
              <a:pPr/>
              <a:t>16</a:t>
            </a:fld>
            <a:endParaRPr lang="en-US" dirty="0"/>
          </a:p>
        </p:txBody>
      </p:sp>
      <p:sp>
        <p:nvSpPr>
          <p:cNvPr id="3" name="Content Placeholder 2"/>
          <p:cNvSpPr>
            <a:spLocks noGrp="1"/>
          </p:cNvSpPr>
          <p:nvPr>
            <p:ph idx="4294967295"/>
          </p:nvPr>
        </p:nvSpPr>
        <p:spPr>
          <a:xfrm>
            <a:off x="1055688" y="1027113"/>
            <a:ext cx="11136312" cy="5068887"/>
          </a:xfrm>
        </p:spPr>
        <p:txBody>
          <a:bodyPr/>
          <a:lstStyle/>
          <a:p>
            <a:pPr>
              <a:buFont typeface="Arial" panose="020B0604020202020204" pitchFamily="34" charset="0"/>
              <a:buChar char="•"/>
            </a:pPr>
            <a:endParaRPr lang="nb-NO" b="0" i="1" dirty="0">
              <a:latin typeface="Cambria Math" panose="02040503050406030204" pitchFamily="18" charset="0"/>
            </a:endParaRPr>
          </a:p>
          <a:p>
            <a:pPr>
              <a:buFont typeface="Arial" panose="020B0604020202020204" pitchFamily="34" charset="0"/>
              <a:buChar char="•"/>
            </a:pPr>
            <a:endParaRPr lang="nb-NO" dirty="0"/>
          </a:p>
          <a:p>
            <a:pPr>
              <a:buFont typeface="Arial" panose="020B0604020202020204" pitchFamily="34" charset="0"/>
              <a:buChar char="•"/>
            </a:pPr>
            <a:endParaRPr lang="nb-NO" dirty="0"/>
          </a:p>
        </p:txBody>
      </p:sp>
      <p:sp>
        <p:nvSpPr>
          <p:cNvPr id="14" name="TextBox 13"/>
          <p:cNvSpPr txBox="1"/>
          <p:nvPr/>
        </p:nvSpPr>
        <p:spPr>
          <a:xfrm>
            <a:off x="1146412"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5" name="TextBox 14"/>
          <p:cNvSpPr txBox="1"/>
          <p:nvPr/>
        </p:nvSpPr>
        <p:spPr>
          <a:xfrm>
            <a:off x="1377970"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6" name="TextBox 15"/>
          <p:cNvSpPr txBox="1"/>
          <p:nvPr/>
        </p:nvSpPr>
        <p:spPr>
          <a:xfrm>
            <a:off x="5538709"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7" name="TextBox 16"/>
          <p:cNvSpPr txBox="1"/>
          <p:nvPr/>
        </p:nvSpPr>
        <p:spPr>
          <a:xfrm>
            <a:off x="5823045"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9" name="TextBox 18"/>
          <p:cNvSpPr txBox="1"/>
          <p:nvPr/>
        </p:nvSpPr>
        <p:spPr>
          <a:xfrm>
            <a:off x="1634955"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20" name="TextBox 19"/>
          <p:cNvSpPr txBox="1"/>
          <p:nvPr/>
        </p:nvSpPr>
        <p:spPr>
          <a:xfrm>
            <a:off x="6406742" y="4624145"/>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8" name="TextBox 17"/>
          <p:cNvSpPr txBox="1"/>
          <p:nvPr/>
        </p:nvSpPr>
        <p:spPr>
          <a:xfrm>
            <a:off x="2117223"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21" name="TextBox 20"/>
          <p:cNvSpPr txBox="1"/>
          <p:nvPr/>
        </p:nvSpPr>
        <p:spPr>
          <a:xfrm>
            <a:off x="6116954" y="4627528"/>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3" name="TextBox 22"/>
              <p:cNvSpPr txBox="1"/>
              <p:nvPr/>
            </p:nvSpPr>
            <p:spPr>
              <a:xfrm>
                <a:off x="1495425" y="1475615"/>
                <a:ext cx="1295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26!</m:t>
                      </m:r>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495425" y="1475615"/>
                <a:ext cx="129540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227691" y="1475614"/>
                <a:ext cx="219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10</m:t>
                          </m:r>
                        </m:e>
                        <m:sup>
                          <m:r>
                            <a:rPr lang="nb-NO" sz="2400" b="0" i="1" smtClean="0">
                              <a:latin typeface="Cambria Math" panose="02040503050406030204" pitchFamily="18" charset="0"/>
                            </a:rPr>
                            <m:t>26</m:t>
                          </m:r>
                        </m:sup>
                      </m:sSup>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2</m:t>
                          </m:r>
                        </m:e>
                        <m:sup>
                          <m:r>
                            <a:rPr lang="nb-NO" sz="2400" b="0" i="1" smtClean="0">
                              <a:latin typeface="Cambria Math" panose="02040503050406030204" pitchFamily="18" charset="0"/>
                            </a:rPr>
                            <m:t>88</m:t>
                          </m:r>
                        </m:sup>
                      </m:sSup>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227691" y="1475614"/>
                <a:ext cx="2190750" cy="461665"/>
              </a:xfrm>
              <a:prstGeom prst="rect">
                <a:avLst/>
              </a:prstGeom>
              <a:blipFill>
                <a:blip r:embed="rId7"/>
                <a:stretch>
                  <a:fillRect/>
                </a:stretch>
              </a:blipFill>
            </p:spPr>
            <p:txBody>
              <a:bodyPr/>
              <a:lstStyle/>
              <a:p>
                <a:r>
                  <a:rPr lang="en-US">
                    <a:noFill/>
                  </a:rPr>
                  <a:t> </a:t>
                </a:r>
              </a:p>
            </p:txBody>
          </p:sp>
        </mc:Fallback>
      </mc:AlternateContent>
      <p:sp>
        <p:nvSpPr>
          <p:cNvPr id="27" name="Rectangle 26"/>
          <p:cNvSpPr/>
          <p:nvPr/>
        </p:nvSpPr>
        <p:spPr>
          <a:xfrm>
            <a:off x="7654303" y="1067336"/>
            <a:ext cx="3743370" cy="1569660"/>
          </a:xfrm>
          <a:prstGeom prst="rect">
            <a:avLst/>
          </a:prstGeom>
          <a:solidFill>
            <a:schemeClr val="bg1">
              <a:lumMod val="95000"/>
            </a:schemeClr>
          </a:solidFill>
        </p:spPr>
        <p:txBody>
          <a:bodyPr wrap="square">
            <a:spAutoFit/>
          </a:bodyPr>
          <a:lstStyle/>
          <a:p>
            <a:r>
              <a:rPr lang="en-US" sz="1600" b="1" dirty="0" err="1">
                <a:solidFill>
                  <a:schemeClr val="accent1">
                    <a:lumMod val="50000"/>
                  </a:schemeClr>
                </a:solidFill>
              </a:rPr>
              <a:t>i</a:t>
            </a:r>
            <a:r>
              <a:rPr lang="en-US" sz="1600" dirty="0" err="1">
                <a:solidFill>
                  <a:schemeClr val="accent2"/>
                </a:solidFill>
              </a:rPr>
              <a:t>g</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q</a:t>
            </a:r>
            <a:r>
              <a:rPr lang="en-US" sz="1600" b="1" dirty="0" err="1">
                <a:solidFill>
                  <a:schemeClr val="accent1">
                    <a:lumMod val="50000"/>
                  </a:schemeClr>
                </a:solidFill>
              </a:rPr>
              <a:t>a</a:t>
            </a:r>
            <a:r>
              <a:rPr lang="en-US" sz="1600" dirty="0" err="1">
                <a:solidFill>
                  <a:schemeClr val="accent2"/>
                </a:solidFill>
              </a:rPr>
              <a:t>n</a:t>
            </a:r>
            <a:r>
              <a:rPr lang="en-US" sz="1600" dirty="0">
                <a:solidFill>
                  <a:schemeClr val="accent2"/>
                </a:solidFill>
              </a:rPr>
              <a:t> </a:t>
            </a:r>
            <a:r>
              <a:rPr lang="en-US" sz="1600" dirty="0" err="1">
                <a:solidFill>
                  <a:schemeClr val="accent2"/>
                </a:solidFill>
              </a:rPr>
              <a:t>y</a:t>
            </a:r>
            <a:r>
              <a:rPr lang="en-US" sz="1600" b="1" dirty="0" err="1">
                <a:solidFill>
                  <a:schemeClr val="accent1">
                    <a:lumMod val="50000"/>
                  </a:schemeClr>
                </a:solidFill>
              </a:rPr>
              <a:t>i</a:t>
            </a:r>
            <a:r>
              <a:rPr lang="en-US" sz="1600" dirty="0" err="1">
                <a:solidFill>
                  <a:schemeClr val="accent2"/>
                </a:solidFill>
              </a:rPr>
              <a:t>t</a:t>
            </a:r>
            <a:r>
              <a:rPr lang="en-US" sz="1600" b="1" dirty="0" err="1">
                <a:solidFill>
                  <a:schemeClr val="accent1">
                    <a:lumMod val="50000"/>
                  </a:schemeClr>
                </a:solidFill>
              </a:rPr>
              <a:t>ta</a:t>
            </a:r>
            <a:r>
              <a:rPr lang="en-US" sz="1600" dirty="0" err="1">
                <a:solidFill>
                  <a:schemeClr val="accent2"/>
                </a:solidFill>
              </a:rPr>
              <a:t>gd</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m</a:t>
            </a:r>
            <a:r>
              <a:rPr lang="en-US" sz="1600" b="1" dirty="0" err="1">
                <a:solidFill>
                  <a:schemeClr val="accent1">
                    <a:lumMod val="50000"/>
                  </a:schemeClr>
                </a:solidFill>
              </a:rPr>
              <a:t>e</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dzb</a:t>
            </a:r>
            <a:r>
              <a:rPr lang="en-US" sz="1600" b="1" dirty="0" err="1">
                <a:solidFill>
                  <a:schemeClr val="accent1">
                    <a:lumMod val="50000"/>
                  </a:schemeClr>
                </a:solidFill>
              </a:rPr>
              <a:t>te</a:t>
            </a:r>
            <a:r>
              <a:rPr lang="en-US" sz="1600" dirty="0" err="1">
                <a:solidFill>
                  <a:schemeClr val="accent2"/>
                </a:solidFill>
              </a:rPr>
              <a:t>n</a:t>
            </a:r>
            <a:r>
              <a:rPr lang="en-US" sz="1600" dirty="0">
                <a:solidFill>
                  <a:schemeClr val="accent2"/>
                </a:solidFill>
              </a:rPr>
              <a:t> </a:t>
            </a:r>
            <a:r>
              <a:rPr lang="en-US" sz="1600" dirty="0" err="1">
                <a:solidFill>
                  <a:schemeClr val="accent2"/>
                </a:solidFill>
              </a:rPr>
              <a:t>to</a:t>
            </a:r>
            <a:r>
              <a:rPr lang="en-US" sz="1600" b="1" dirty="0" err="1">
                <a:solidFill>
                  <a:schemeClr val="accent1">
                    <a:lumMod val="50000"/>
                  </a:schemeClr>
                </a:solidFill>
              </a:rPr>
              <a:t>i</a:t>
            </a:r>
            <a:r>
              <a:rPr lang="en-US" sz="1600" dirty="0" err="1">
                <a:solidFill>
                  <a:schemeClr val="accent2"/>
                </a:solidFill>
              </a:rPr>
              <a:t>ll</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yzag</a:t>
            </a:r>
            <a:r>
              <a:rPr lang="en-US" sz="1600" dirty="0">
                <a:solidFill>
                  <a:schemeClr val="accent2"/>
                </a:solidFill>
              </a:rPr>
              <a:t> </a:t>
            </a:r>
            <a:r>
              <a:rPr lang="en-US" sz="1600" dirty="0" err="1">
                <a:solidFill>
                  <a:schemeClr val="accent2"/>
                </a:solidFill>
              </a:rPr>
              <a:t>x</a:t>
            </a:r>
            <a:r>
              <a:rPr lang="en-US" sz="1600" b="1" dirty="0" err="1">
                <a:solidFill>
                  <a:schemeClr val="accent1">
                    <a:lumMod val="50000"/>
                  </a:schemeClr>
                </a:solidFill>
              </a:rPr>
              <a:t>et</a:t>
            </a:r>
            <a:r>
              <a:rPr lang="en-US" sz="1600" dirty="0" err="1">
                <a:solidFill>
                  <a:schemeClr val="accent2"/>
                </a:solidFill>
              </a:rPr>
              <a:t>a</a:t>
            </a:r>
            <a:r>
              <a:rPr lang="en-US" sz="1600" b="1" dirty="0" err="1">
                <a:solidFill>
                  <a:schemeClr val="accent1">
                    <a:lumMod val="50000"/>
                  </a:schemeClr>
                </a:solidFill>
              </a:rPr>
              <a:t>ee</a:t>
            </a:r>
            <a:r>
              <a:rPr lang="en-US" sz="1600" dirty="0" err="1">
                <a:solidFill>
                  <a:schemeClr val="accent2"/>
                </a:solidFill>
              </a:rPr>
              <a:t>g</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nzzqt</a:t>
            </a:r>
            <a:r>
              <a:rPr lang="en-US" sz="1600" dirty="0">
                <a:solidFill>
                  <a:schemeClr val="accent2"/>
                </a:solidFill>
              </a:rPr>
              <a:t>, </a:t>
            </a:r>
            <a:r>
              <a:rPr lang="en-US" sz="1600" dirty="0" err="1">
                <a:solidFill>
                  <a:schemeClr val="accent2"/>
                </a:solidFill>
              </a:rPr>
              <a:t>mzp</a:t>
            </a:r>
            <a:r>
              <a:rPr lang="en-US" sz="1600" b="1" dirty="0" err="1">
                <a:solidFill>
                  <a:schemeClr val="accent1">
                    <a:lumMod val="50000"/>
                  </a:schemeClr>
                </a:solidFill>
              </a:rPr>
              <a:t>e</a:t>
            </a:r>
            <a:r>
              <a:rPr lang="en-US" sz="1600" dirty="0" err="1">
                <a:solidFill>
                  <a:schemeClr val="accent2"/>
                </a:solidFill>
              </a:rPr>
              <a:t>n</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qzn</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g </a:t>
            </a:r>
            <a:r>
              <a:rPr lang="en-US" sz="1600" b="1" dirty="0" err="1">
                <a:solidFill>
                  <a:schemeClr val="accent1">
                    <a:lumMod val="50000"/>
                  </a:schemeClr>
                </a:solidFill>
              </a:rPr>
              <a:t>i</a:t>
            </a:r>
            <a:r>
              <a:rPr lang="en-US" sz="1600" dirty="0" err="1">
                <a:solidFill>
                  <a:schemeClr val="accent2"/>
                </a:solidFill>
              </a:rPr>
              <a:t>gt</a:t>
            </a:r>
            <a:r>
              <a:rPr lang="en-US" sz="1600" b="1" dirty="0" err="1">
                <a:solidFill>
                  <a:schemeClr val="accent1">
                    <a:lumMod val="50000"/>
                  </a:schemeClr>
                </a:solidFill>
              </a:rPr>
              <a:t>ta</a:t>
            </a:r>
            <a:r>
              <a:rPr lang="en-US" sz="1600" dirty="0" err="1">
                <a:solidFill>
                  <a:schemeClr val="accent2"/>
                </a:solidFill>
              </a:rPr>
              <a:t>g</a:t>
            </a:r>
            <a:r>
              <a:rPr lang="en-US" sz="1600" b="1" dirty="0" err="1">
                <a:solidFill>
                  <a:schemeClr val="accent1">
                    <a:lumMod val="50000"/>
                  </a:schemeClr>
                </a:solidFill>
              </a:rPr>
              <a:t>t</a:t>
            </a:r>
            <a:r>
              <a:rPr lang="en-US" sz="1600" dirty="0">
                <a:solidFill>
                  <a:schemeClr val="accent2"/>
                </a:solidFill>
              </a:rPr>
              <a:t> </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o</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xicexz</a:t>
            </a:r>
            <a:r>
              <a:rPr lang="en-US" sz="1600" b="1" dirty="0" err="1">
                <a:solidFill>
                  <a:schemeClr val="accent1">
                    <a:lumMod val="50000"/>
                  </a:schemeClr>
                </a:solidFill>
              </a:rPr>
              <a:t>tt</a:t>
            </a:r>
            <a:r>
              <a:rPr lang="en-US" sz="1600" dirty="0" err="1">
                <a:solidFill>
                  <a:schemeClr val="accent2"/>
                </a:solidFill>
              </a:rPr>
              <a:t>ie</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gy</a:t>
            </a:r>
            <a:r>
              <a:rPr lang="en-US" sz="1600" dirty="0">
                <a:solidFill>
                  <a:schemeClr val="accent2"/>
                </a:solidFill>
              </a:rPr>
              <a:t> </a:t>
            </a:r>
            <a:r>
              <a:rPr lang="en-US" sz="1600" dirty="0" err="1">
                <a:solidFill>
                  <a:schemeClr val="accent2"/>
                </a:solidFill>
              </a:rPr>
              <a:t>y</a:t>
            </a:r>
            <a:r>
              <a:rPr lang="en-US" sz="1600" b="1" dirty="0" err="1">
                <a:solidFill>
                  <a:schemeClr val="accent1">
                    <a:lumMod val="50000"/>
                  </a:schemeClr>
                </a:solidFill>
              </a:rPr>
              <a:t>a</a:t>
            </a:r>
            <a:r>
              <a:rPr lang="en-US" sz="1600" dirty="0" err="1">
                <a:solidFill>
                  <a:schemeClr val="accent2"/>
                </a:solidFill>
              </a:rPr>
              <a:t>n</a:t>
            </a:r>
            <a:r>
              <a:rPr lang="en-US" sz="1600" b="1" dirty="0" err="1">
                <a:solidFill>
                  <a:schemeClr val="accent1">
                    <a:lumMod val="50000"/>
                  </a:schemeClr>
                </a:solidFill>
              </a:rPr>
              <a:t>te</a:t>
            </a:r>
            <a:r>
              <a:rPr lang="en-US" sz="1600" dirty="0" err="1">
                <a:solidFill>
                  <a:schemeClr val="accent2"/>
                </a:solidFill>
              </a:rPr>
              <a:t>y</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a</a:t>
            </a:r>
            <a:r>
              <a:rPr lang="en-US" sz="1600" b="1" dirty="0" err="1">
                <a:solidFill>
                  <a:schemeClr val="accent1">
                    <a:lumMod val="50000"/>
                  </a:schemeClr>
                </a:solidFill>
              </a:rPr>
              <a:t>a</a:t>
            </a:r>
            <a:r>
              <a:rPr lang="en-US" sz="1600" dirty="0" err="1">
                <a:solidFill>
                  <a:schemeClr val="accent2"/>
                </a:solidFill>
              </a:rPr>
              <a:t>v</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f</a:t>
            </a:r>
            <a:r>
              <a:rPr lang="en-US" sz="1600" b="1" dirty="0" err="1">
                <a:solidFill>
                  <a:schemeClr val="accent1">
                    <a:lumMod val="50000"/>
                  </a:schemeClr>
                </a:solidFill>
              </a:rPr>
              <a:t>ai</a:t>
            </a:r>
            <a:r>
              <a:rPr lang="en-US" sz="1600" dirty="0" err="1">
                <a:solidFill>
                  <a:schemeClr val="accent2"/>
                </a:solidFill>
              </a:rPr>
              <a:t>g</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it</a:t>
            </a:r>
            <a:r>
              <a:rPr lang="en-US" sz="1600" dirty="0" err="1">
                <a:solidFill>
                  <a:schemeClr val="accent2"/>
                </a:solidFill>
              </a:rPr>
              <a:t>m</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dcnp</a:t>
            </a:r>
            <a:r>
              <a:rPr lang="en-US" sz="1600" b="1" dirty="0" err="1">
                <a:solidFill>
                  <a:schemeClr val="accent1">
                    <a:lumMod val="50000"/>
                  </a:schemeClr>
                </a:solidFill>
              </a:rPr>
              <a:t>i</a:t>
            </a:r>
            <a:r>
              <a:rPr lang="en-US" sz="1600" dirty="0" err="1">
                <a:solidFill>
                  <a:schemeClr val="accent2"/>
                </a:solidFill>
              </a:rPr>
              <a:t>gf</a:t>
            </a:r>
            <a:r>
              <a:rPr lang="en-US" sz="1600" dirty="0">
                <a:solidFill>
                  <a:schemeClr val="accent2"/>
                </a:solidFill>
              </a:rPr>
              <a:t> </a:t>
            </a:r>
            <a:r>
              <a:rPr lang="en-US" sz="1600" dirty="0" err="1">
                <a:solidFill>
                  <a:schemeClr val="accent2"/>
                </a:solidFill>
              </a:rPr>
              <a:t>qi</a:t>
            </a:r>
            <a:r>
              <a:rPr lang="en-US" sz="1600" b="1" dirty="0" err="1">
                <a:solidFill>
                  <a:schemeClr val="accent1">
                    <a:lumMod val="50000"/>
                  </a:schemeClr>
                </a:solidFill>
              </a:rPr>
              <a:t>i</a:t>
            </a:r>
            <a:r>
              <a:rPr lang="en-US" sz="1600" dirty="0" err="1">
                <a:solidFill>
                  <a:schemeClr val="accent2"/>
                </a:solidFill>
              </a:rPr>
              <a:t>fm</a:t>
            </a:r>
            <a:r>
              <a:rPr lang="en-US" sz="1600" b="1" dirty="0" err="1">
                <a:solidFill>
                  <a:schemeClr val="accent1">
                    <a:lumMod val="50000"/>
                  </a:schemeClr>
                </a:solidFill>
              </a:rPr>
              <a:t>t</a:t>
            </a:r>
            <a:r>
              <a:rPr lang="en-US" sz="1600" dirty="0">
                <a:solidFill>
                  <a:schemeClr val="accent2"/>
                </a:solidFill>
              </a:rPr>
              <a:t>. </a:t>
            </a:r>
            <a:r>
              <a:rPr lang="en-US" sz="1600" b="1" dirty="0">
                <a:solidFill>
                  <a:schemeClr val="accent1">
                    <a:lumMod val="50000"/>
                  </a:schemeClr>
                </a:solidFill>
              </a:rPr>
              <a:t>it</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a</a:t>
            </a:r>
            <a:r>
              <a:rPr lang="en-US" sz="1600" dirty="0" err="1">
                <a:solidFill>
                  <a:schemeClr val="accent2"/>
                </a:solidFill>
              </a:rPr>
              <a:t>t</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bzi</a:t>
            </a:r>
            <a:r>
              <a:rPr lang="en-US" sz="1600" b="1" dirty="0" err="1">
                <a:solidFill>
                  <a:schemeClr val="accent1">
                    <a:lumMod val="50000"/>
                  </a:schemeClr>
                </a:solidFill>
              </a:rPr>
              <a:t>i</a:t>
            </a:r>
            <a:r>
              <a:rPr lang="en-US" sz="1600" dirty="0" err="1">
                <a:solidFill>
                  <a:schemeClr val="accent2"/>
                </a:solidFill>
              </a:rPr>
              <a:t>d</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at</a:t>
            </a:r>
            <a:r>
              <a:rPr lang="en-US" sz="1600" dirty="0" err="1">
                <a:solidFill>
                  <a:schemeClr val="accent2"/>
                </a:solidFill>
              </a:rPr>
              <a:t>nzi</a:t>
            </a:r>
            <a:r>
              <a:rPr lang="en-US" sz="1600" dirty="0">
                <a:solidFill>
                  <a:schemeClr val="accent2"/>
                </a:solidFill>
              </a:rPr>
              <a:t>, </a:t>
            </a:r>
            <a:r>
              <a:rPr lang="en-US" sz="1600" dirty="0" err="1">
                <a:solidFill>
                  <a:schemeClr val="accent2"/>
                </a:solidFill>
              </a:rPr>
              <a:t>tgzzb</a:t>
            </a:r>
            <a:r>
              <a:rPr lang="en-US" sz="1600" b="1" dirty="0" err="1">
                <a:solidFill>
                  <a:schemeClr val="accent1">
                    <a:lumMod val="50000"/>
                  </a:schemeClr>
                </a:solidFill>
              </a:rPr>
              <a:t>i</a:t>
            </a:r>
            <a:r>
              <a:rPr lang="en-US" sz="1600" dirty="0" err="1">
                <a:solidFill>
                  <a:schemeClr val="accent2"/>
                </a:solidFill>
              </a:rPr>
              <a:t>gf</a:t>
            </a:r>
            <a:r>
              <a:rPr lang="en-US" sz="1600" dirty="0">
                <a:solidFill>
                  <a:schemeClr val="accent2"/>
                </a:solidFill>
              </a:rPr>
              <a:t> </a:t>
            </a:r>
            <a:r>
              <a:rPr lang="en-US" sz="1600" b="1" dirty="0" err="1">
                <a:solidFill>
                  <a:schemeClr val="accent1">
                    <a:lumMod val="50000"/>
                  </a:schemeClr>
                </a:solidFill>
              </a:rPr>
              <a:t>i</a:t>
            </a:r>
            <a:r>
              <a:rPr lang="en-US" sz="1600" dirty="0" err="1">
                <a:solidFill>
                  <a:schemeClr val="accent2"/>
                </a:solidFill>
              </a:rPr>
              <a:t>g</a:t>
            </a:r>
            <a:r>
              <a:rPr lang="en-US" sz="1600" b="1" dirty="0" err="1">
                <a:solidFill>
                  <a:schemeClr val="accent1">
                    <a:lumMod val="50000"/>
                  </a:schemeClr>
                </a:solidFill>
              </a:rPr>
              <a:t>t</a:t>
            </a:r>
            <a:r>
              <a:rPr lang="en-US" sz="1600" dirty="0" err="1">
                <a:solidFill>
                  <a:schemeClr val="accent2"/>
                </a:solidFill>
              </a:rPr>
              <a:t>z</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e</a:t>
            </a:r>
            <a:r>
              <a:rPr lang="en-US" sz="1600" dirty="0" err="1">
                <a:solidFill>
                  <a:schemeClr val="accent2"/>
                </a:solidFill>
              </a:rPr>
              <a:t>zbi</a:t>
            </a:r>
            <a:r>
              <a:rPr lang="en-US" sz="1600" b="1" dirty="0" err="1">
                <a:solidFill>
                  <a:schemeClr val="accent1">
                    <a:lumMod val="50000"/>
                  </a:schemeClr>
                </a:solidFill>
              </a:rPr>
              <a:t>e</a:t>
            </a:r>
            <a:r>
              <a:rPr lang="en-US" sz="1600" dirty="0" err="1">
                <a:solidFill>
                  <a:schemeClr val="accent2"/>
                </a:solidFill>
              </a:rPr>
              <a:t>'t</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i</a:t>
            </a:r>
            <a:r>
              <a:rPr lang="en-US" sz="1600" dirty="0" err="1">
                <a:solidFill>
                  <a:schemeClr val="accent2"/>
                </a:solidFill>
              </a:rPr>
              <a:t>gyzat</a:t>
            </a:r>
            <a:endParaRPr lang="en-US" sz="1600" dirty="0">
              <a:solidFill>
                <a:schemeClr val="accent2"/>
              </a:solidFill>
            </a:endParaRPr>
          </a:p>
        </p:txBody>
      </p:sp>
    </p:spTree>
    <p:extLst>
      <p:ext uri="{BB962C8B-B14F-4D97-AF65-F5344CB8AC3E}">
        <p14:creationId xmlns:p14="http://schemas.microsoft.com/office/powerpoint/2010/main" val="84007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Content Placeholder 2"/>
              <p:cNvSpPr txBox="1">
                <a:spLocks/>
              </p:cNvSpPr>
              <p:nvPr/>
            </p:nvSpPr>
            <p:spPr bwMode="auto">
              <a:xfrm>
                <a:off x="623392" y="1027586"/>
                <a:ext cx="11137237" cy="50684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60413" indent="-285750" algn="l" rtl="0" eaLnBrk="1" fontAlgn="base" hangingPunct="1">
                  <a:spcBef>
                    <a:spcPct val="20000"/>
                  </a:spcBef>
                  <a:spcAft>
                    <a:spcPct val="0"/>
                  </a:spcAft>
                  <a:defRPr sz="2000">
                    <a:solidFill>
                      <a:schemeClr val="tx1"/>
                    </a:solidFill>
                    <a:latin typeface="+mn-lt"/>
                  </a:defRPr>
                </a:lvl2pPr>
                <a:lvl3pPr marL="1179513"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defRPr sz="160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a:lstStyle>
              <a:p>
                <a:pPr>
                  <a:buFont typeface="Arial" panose="020B0604020202020204" pitchFamily="34" charset="0"/>
                  <a:buChar char="•"/>
                </a:pPr>
                <a:endParaRPr lang="nb-NO" i="1" kern="0" dirty="0">
                  <a:latin typeface="Cambria Math" panose="02040503050406030204" pitchFamily="18" charset="0"/>
                </a:endParaRPr>
              </a:p>
              <a:p>
                <a:pPr marL="0" indent="0"/>
                <a:r>
                  <a:rPr lang="nb-NO" kern="0" dirty="0"/>
                  <a:t>    </a:t>
                </a:r>
                <a14:m>
                  <m:oMath xmlns:m="http://schemas.openxmlformats.org/officeDocument/2006/math">
                    <m:d>
                      <m:dPr>
                        <m:begChr m:val="|"/>
                        <m:endChr m:val="|"/>
                        <m:ctrlPr>
                          <a:rPr lang="nb-NO" i="1" kern="0" smtClean="0">
                            <a:latin typeface="Cambria Math" panose="02040503050406030204" pitchFamily="18" charset="0"/>
                          </a:rPr>
                        </m:ctrlPr>
                      </m:dPr>
                      <m:e>
                        <m:r>
                          <a:rPr lang="nb-NO" i="1" kern="0" smtClean="0">
                            <a:latin typeface="Cambria Math" panose="02040503050406030204" pitchFamily="18" charset="0"/>
                          </a:rPr>
                          <m:t>𝒦</m:t>
                        </m:r>
                      </m:e>
                    </m:d>
                    <m:r>
                      <a:rPr lang="nb-NO" i="1" kern="0" smtClean="0">
                        <a:latin typeface="Cambria Math" panose="02040503050406030204" pitchFamily="18" charset="0"/>
                      </a:rPr>
                      <m:t>=</m:t>
                    </m:r>
                  </m:oMath>
                </a14:m>
                <a:endParaRPr lang="nb-NO" kern="0" dirty="0"/>
              </a:p>
              <a:p>
                <a:pPr>
                  <a:buFont typeface="Arial" panose="020B0604020202020204" pitchFamily="34" charset="0"/>
                  <a:buChar char="•"/>
                </a:pPr>
                <a:endParaRPr lang="nb-NO" kern="0" dirty="0"/>
              </a:p>
              <a:p>
                <a:pPr>
                  <a:buFont typeface="Arial" panose="020B0604020202020204" pitchFamily="34" charset="0"/>
                  <a:buChar char="•"/>
                </a:pPr>
                <a:endParaRPr lang="nb-NO" kern="0" dirty="0"/>
              </a:p>
            </p:txBody>
          </p:sp>
        </mc:Choice>
        <mc:Fallback xmlns="">
          <p:sp>
            <p:nvSpPr>
              <p:cNvPr id="21" name="Content Placeholder 2"/>
              <p:cNvSpPr txBox="1">
                <a:spLocks noRot="1" noChangeAspect="1" noMove="1" noResize="1" noEditPoints="1" noAdjustHandles="1" noChangeArrowheads="1" noChangeShapeType="1" noTextEdit="1"/>
              </p:cNvSpPr>
              <p:nvPr/>
            </p:nvSpPr>
            <p:spPr bwMode="auto">
              <a:xfrm>
                <a:off x="623392" y="1027586"/>
                <a:ext cx="11137237" cy="506841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5" name="Picture 24"/>
          <p:cNvPicPr>
            <a:picLocks noChangeAspect="1"/>
          </p:cNvPicPr>
          <p:nvPr/>
        </p:nvPicPr>
        <p:blipFill>
          <a:blip r:embed="rId4"/>
          <a:stretch>
            <a:fillRect/>
          </a:stretch>
        </p:blipFill>
        <p:spPr>
          <a:xfrm>
            <a:off x="627486" y="2374684"/>
            <a:ext cx="7405097" cy="4154549"/>
          </a:xfrm>
          <a:prstGeom prst="rect">
            <a:avLst/>
          </a:prstGeom>
        </p:spPr>
      </p:pic>
      <p:pic>
        <p:nvPicPr>
          <p:cNvPr id="26" name="Picture 25"/>
          <p:cNvPicPr>
            <a:picLocks noChangeAspect="1"/>
          </p:cNvPicPr>
          <p:nvPr/>
        </p:nvPicPr>
        <p:blipFill>
          <a:blip r:embed="rId5">
            <a:duotone>
              <a:schemeClr val="accent2">
                <a:shade val="45000"/>
                <a:satMod val="135000"/>
              </a:schemeClr>
              <a:prstClr val="white"/>
            </a:duotone>
          </a:blip>
          <a:stretch>
            <a:fillRect/>
          </a:stretch>
        </p:blipFill>
        <p:spPr>
          <a:xfrm>
            <a:off x="4943476" y="1357949"/>
            <a:ext cx="7115175" cy="3419475"/>
          </a:xfrm>
          <a:prstGeom prst="rect">
            <a:avLst/>
          </a:prstGeom>
        </p:spPr>
      </p:pic>
      <p:sp>
        <p:nvSpPr>
          <p:cNvPr id="2" name="Title 1"/>
          <p:cNvSpPr>
            <a:spLocks noGrp="1"/>
          </p:cNvSpPr>
          <p:nvPr>
            <p:ph type="title"/>
          </p:nvPr>
        </p:nvSpPr>
        <p:spPr/>
        <p:txBody>
          <a:bodyPr/>
          <a:lstStyle/>
          <a:p>
            <a:r>
              <a:rPr lang="nb-NO" dirty="0"/>
              <a:t>Attacking the substitution cipher</a:t>
            </a:r>
            <a:endParaRPr lang="en-US" dirty="0"/>
          </a:p>
        </p:txBody>
      </p:sp>
      <p:sp>
        <p:nvSpPr>
          <p:cNvPr id="22" name="Slide Number Placeholder 21"/>
          <p:cNvSpPr>
            <a:spLocks noGrp="1"/>
          </p:cNvSpPr>
          <p:nvPr>
            <p:ph type="sldNum" sz="quarter" idx="4"/>
          </p:nvPr>
        </p:nvSpPr>
        <p:spPr/>
        <p:txBody>
          <a:bodyPr/>
          <a:lstStyle/>
          <a:p>
            <a:fld id="{F6590AF8-4F64-4D1C-B3C4-F65976908F52}" type="slidenum">
              <a:rPr lang="en-US" smtClean="0"/>
              <a:pPr/>
              <a:t>17</a:t>
            </a:fld>
            <a:endParaRPr lang="en-US" dirty="0"/>
          </a:p>
        </p:txBody>
      </p:sp>
      <p:sp>
        <p:nvSpPr>
          <p:cNvPr id="3" name="Content Placeholder 2"/>
          <p:cNvSpPr>
            <a:spLocks noGrp="1"/>
          </p:cNvSpPr>
          <p:nvPr>
            <p:ph idx="4294967295"/>
          </p:nvPr>
        </p:nvSpPr>
        <p:spPr>
          <a:xfrm>
            <a:off x="1055688" y="1027113"/>
            <a:ext cx="11136312" cy="5068887"/>
          </a:xfrm>
        </p:spPr>
        <p:txBody>
          <a:bodyPr/>
          <a:lstStyle/>
          <a:p>
            <a:pPr>
              <a:buFont typeface="Arial" panose="020B0604020202020204" pitchFamily="34" charset="0"/>
              <a:buChar char="•"/>
            </a:pPr>
            <a:endParaRPr lang="nb-NO" b="0" i="1" dirty="0">
              <a:latin typeface="Cambria Math" panose="02040503050406030204" pitchFamily="18" charset="0"/>
            </a:endParaRPr>
          </a:p>
          <a:p>
            <a:pPr>
              <a:buFont typeface="Arial" panose="020B0604020202020204" pitchFamily="34" charset="0"/>
              <a:buChar char="•"/>
            </a:pPr>
            <a:endParaRPr lang="nb-NO" dirty="0"/>
          </a:p>
          <a:p>
            <a:pPr>
              <a:buFont typeface="Arial" panose="020B0604020202020204" pitchFamily="34" charset="0"/>
              <a:buChar char="•"/>
            </a:pPr>
            <a:endParaRPr lang="nb-NO" dirty="0"/>
          </a:p>
        </p:txBody>
      </p:sp>
      <p:sp>
        <p:nvSpPr>
          <p:cNvPr id="10" name="TextBox 9"/>
          <p:cNvSpPr txBox="1"/>
          <p:nvPr/>
        </p:nvSpPr>
        <p:spPr>
          <a:xfrm>
            <a:off x="1146412"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2" name="TextBox 11"/>
          <p:cNvSpPr txBox="1"/>
          <p:nvPr/>
        </p:nvSpPr>
        <p:spPr>
          <a:xfrm>
            <a:off x="1377970"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3" name="TextBox 12"/>
          <p:cNvSpPr txBox="1"/>
          <p:nvPr/>
        </p:nvSpPr>
        <p:spPr>
          <a:xfrm>
            <a:off x="2117223"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4" name="TextBox 13"/>
          <p:cNvSpPr txBox="1"/>
          <p:nvPr/>
        </p:nvSpPr>
        <p:spPr>
          <a:xfrm>
            <a:off x="1634955"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5" name="TextBox 14"/>
          <p:cNvSpPr txBox="1"/>
          <p:nvPr/>
        </p:nvSpPr>
        <p:spPr>
          <a:xfrm>
            <a:off x="1879744"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6" name="TextBox 15"/>
          <p:cNvSpPr txBox="1"/>
          <p:nvPr/>
        </p:nvSpPr>
        <p:spPr>
          <a:xfrm>
            <a:off x="5538709"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7" name="TextBox 16"/>
          <p:cNvSpPr txBox="1"/>
          <p:nvPr/>
        </p:nvSpPr>
        <p:spPr>
          <a:xfrm>
            <a:off x="5823045"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8" name="TextBox 17"/>
          <p:cNvSpPr txBox="1"/>
          <p:nvPr/>
        </p:nvSpPr>
        <p:spPr>
          <a:xfrm>
            <a:off x="6116954" y="4627528"/>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9" name="TextBox 18"/>
          <p:cNvSpPr txBox="1"/>
          <p:nvPr/>
        </p:nvSpPr>
        <p:spPr>
          <a:xfrm>
            <a:off x="6406742" y="4624145"/>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0" name="TextBox 19"/>
          <p:cNvSpPr txBox="1"/>
          <p:nvPr/>
        </p:nvSpPr>
        <p:spPr>
          <a:xfrm>
            <a:off x="6690188"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3" name="TextBox 22"/>
              <p:cNvSpPr txBox="1"/>
              <p:nvPr/>
            </p:nvSpPr>
            <p:spPr>
              <a:xfrm>
                <a:off x="1495425" y="1475615"/>
                <a:ext cx="1295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26!</m:t>
                      </m:r>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495425" y="1475615"/>
                <a:ext cx="129540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227691" y="1475614"/>
                <a:ext cx="219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10</m:t>
                          </m:r>
                        </m:e>
                        <m:sup>
                          <m:r>
                            <a:rPr lang="nb-NO" sz="2400" b="0" i="1" smtClean="0">
                              <a:latin typeface="Cambria Math" panose="02040503050406030204" pitchFamily="18" charset="0"/>
                            </a:rPr>
                            <m:t>26</m:t>
                          </m:r>
                        </m:sup>
                      </m:sSup>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2</m:t>
                          </m:r>
                        </m:e>
                        <m:sup>
                          <m:r>
                            <a:rPr lang="nb-NO" sz="2400" b="0" i="1" smtClean="0">
                              <a:latin typeface="Cambria Math" panose="02040503050406030204" pitchFamily="18" charset="0"/>
                            </a:rPr>
                            <m:t>88</m:t>
                          </m:r>
                        </m:sup>
                      </m:sSup>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227691" y="1475614"/>
                <a:ext cx="2190750" cy="461665"/>
              </a:xfrm>
              <a:prstGeom prst="rect">
                <a:avLst/>
              </a:prstGeom>
              <a:blipFill>
                <a:blip r:embed="rId7"/>
                <a:stretch>
                  <a:fillRect/>
                </a:stretch>
              </a:blipFill>
            </p:spPr>
            <p:txBody>
              <a:bodyPr/>
              <a:lstStyle/>
              <a:p>
                <a:r>
                  <a:rPr lang="en-US">
                    <a:noFill/>
                  </a:rPr>
                  <a:t> </a:t>
                </a:r>
              </a:p>
            </p:txBody>
          </p:sp>
        </mc:Fallback>
      </mc:AlternateContent>
      <p:sp>
        <p:nvSpPr>
          <p:cNvPr id="28" name="Rectangle 27"/>
          <p:cNvSpPr/>
          <p:nvPr/>
        </p:nvSpPr>
        <p:spPr>
          <a:xfrm>
            <a:off x="7654303" y="1067336"/>
            <a:ext cx="3743370" cy="1569660"/>
          </a:xfrm>
          <a:prstGeom prst="rect">
            <a:avLst/>
          </a:prstGeom>
          <a:solidFill>
            <a:schemeClr val="bg1">
              <a:lumMod val="95000"/>
            </a:schemeClr>
          </a:solidFill>
        </p:spPr>
        <p:txBody>
          <a:bodyPr wrap="square">
            <a:spAutoFit/>
          </a:bodyPr>
          <a:lstStyle/>
          <a:p>
            <a:r>
              <a:rPr lang="en-US" sz="1600" b="1" dirty="0" err="1">
                <a:solidFill>
                  <a:schemeClr val="accent1">
                    <a:lumMod val="50000"/>
                  </a:schemeClr>
                </a:solidFill>
              </a:rPr>
              <a:t>i</a:t>
            </a:r>
            <a:r>
              <a:rPr lang="en-US" sz="1600" dirty="0" err="1">
                <a:solidFill>
                  <a:schemeClr val="accent2"/>
                </a:solidFill>
              </a:rPr>
              <a:t>g</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q</a:t>
            </a:r>
            <a:r>
              <a:rPr lang="en-US" sz="1600" b="1" dirty="0" err="1">
                <a:solidFill>
                  <a:schemeClr val="accent1">
                    <a:lumMod val="50000"/>
                  </a:schemeClr>
                </a:solidFill>
              </a:rPr>
              <a:t>a</a:t>
            </a:r>
            <a:r>
              <a:rPr lang="en-US" sz="1600" dirty="0" err="1">
                <a:solidFill>
                  <a:schemeClr val="accent2"/>
                </a:solidFill>
              </a:rPr>
              <a:t>n</a:t>
            </a:r>
            <a:r>
              <a:rPr lang="en-US" sz="1600" dirty="0">
                <a:solidFill>
                  <a:schemeClr val="accent2"/>
                </a:solidFill>
              </a:rPr>
              <a:t> </a:t>
            </a:r>
            <a:r>
              <a:rPr lang="en-US" sz="1600" dirty="0" err="1">
                <a:solidFill>
                  <a:schemeClr val="accent2"/>
                </a:solidFill>
              </a:rPr>
              <a:t>y</a:t>
            </a:r>
            <a:r>
              <a:rPr lang="en-US" sz="1600" b="1" dirty="0" err="1">
                <a:solidFill>
                  <a:schemeClr val="accent1">
                    <a:lumMod val="50000"/>
                  </a:schemeClr>
                </a:solidFill>
              </a:rPr>
              <a:t>i</a:t>
            </a:r>
            <a:r>
              <a:rPr lang="en-US" sz="1600" dirty="0" err="1">
                <a:solidFill>
                  <a:schemeClr val="accent2"/>
                </a:solidFill>
              </a:rPr>
              <a:t>t</a:t>
            </a:r>
            <a:r>
              <a:rPr lang="en-US" sz="1600" b="1" dirty="0" err="1">
                <a:solidFill>
                  <a:schemeClr val="accent1">
                    <a:lumMod val="50000"/>
                  </a:schemeClr>
                </a:solidFill>
              </a:rPr>
              <a:t>ta</a:t>
            </a:r>
            <a:r>
              <a:rPr lang="en-US" sz="1600" dirty="0" err="1">
                <a:solidFill>
                  <a:schemeClr val="accent2"/>
                </a:solidFill>
              </a:rPr>
              <a:t>gd</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m</a:t>
            </a:r>
            <a:r>
              <a:rPr lang="en-US" sz="1600" b="1" dirty="0" err="1">
                <a:solidFill>
                  <a:schemeClr val="accent1">
                    <a:lumMod val="50000"/>
                  </a:schemeClr>
                </a:solidFill>
              </a:rPr>
              <a:t>e</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d</a:t>
            </a:r>
            <a:r>
              <a:rPr lang="en-US" sz="1600" b="1" dirty="0" err="1">
                <a:solidFill>
                  <a:schemeClr val="accent1">
                    <a:lumMod val="50000"/>
                  </a:schemeClr>
                </a:solidFill>
              </a:rPr>
              <a:t>o</a:t>
            </a:r>
            <a:r>
              <a:rPr lang="en-US" sz="1600" dirty="0" err="1">
                <a:solidFill>
                  <a:schemeClr val="accent2"/>
                </a:solidFill>
              </a:rPr>
              <a:t>b</a:t>
            </a:r>
            <a:r>
              <a:rPr lang="en-US" sz="1600" b="1" dirty="0" err="1">
                <a:solidFill>
                  <a:schemeClr val="accent1">
                    <a:lumMod val="50000"/>
                  </a:schemeClr>
                </a:solidFill>
              </a:rPr>
              <a:t>te</a:t>
            </a:r>
            <a:r>
              <a:rPr lang="en-US" sz="1600" dirty="0" err="1">
                <a:solidFill>
                  <a:schemeClr val="accent2"/>
                </a:solidFill>
              </a:rPr>
              <a:t>n</a:t>
            </a:r>
            <a:r>
              <a:rPr lang="en-US" sz="1600" dirty="0">
                <a:solidFill>
                  <a:schemeClr val="accent2"/>
                </a:solidFill>
              </a:rPr>
              <a:t> </a:t>
            </a:r>
            <a:r>
              <a:rPr lang="en-US" sz="1600" dirty="0" err="1">
                <a:solidFill>
                  <a:schemeClr val="accent2"/>
                </a:solidFill>
              </a:rPr>
              <a:t>to</a:t>
            </a:r>
            <a:r>
              <a:rPr lang="en-US" sz="1600" b="1" dirty="0" err="1">
                <a:solidFill>
                  <a:schemeClr val="accent1">
                    <a:lumMod val="50000"/>
                  </a:schemeClr>
                </a:solidFill>
              </a:rPr>
              <a:t>i</a:t>
            </a:r>
            <a:r>
              <a:rPr lang="en-US" sz="1600" dirty="0" err="1">
                <a:solidFill>
                  <a:schemeClr val="accent2"/>
                </a:solidFill>
              </a:rPr>
              <a:t>ll</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y</a:t>
            </a:r>
            <a:r>
              <a:rPr lang="en-US" sz="1600" b="1" dirty="0" err="1">
                <a:solidFill>
                  <a:schemeClr val="accent1">
                    <a:lumMod val="50000"/>
                  </a:schemeClr>
                </a:solidFill>
              </a:rPr>
              <a:t>o</a:t>
            </a:r>
            <a:r>
              <a:rPr lang="en-US" sz="1600" dirty="0" err="1">
                <a:solidFill>
                  <a:schemeClr val="accent2"/>
                </a:solidFill>
              </a:rPr>
              <a:t>ag</a:t>
            </a:r>
            <a:r>
              <a:rPr lang="en-US" sz="1600" dirty="0">
                <a:solidFill>
                  <a:schemeClr val="accent2"/>
                </a:solidFill>
              </a:rPr>
              <a:t> </a:t>
            </a:r>
            <a:r>
              <a:rPr lang="en-US" sz="1600" dirty="0" err="1">
                <a:solidFill>
                  <a:schemeClr val="accent2"/>
                </a:solidFill>
              </a:rPr>
              <a:t>x</a:t>
            </a:r>
            <a:r>
              <a:rPr lang="en-US" sz="1600" b="1" dirty="0" err="1">
                <a:solidFill>
                  <a:schemeClr val="accent1">
                    <a:lumMod val="50000"/>
                  </a:schemeClr>
                </a:solidFill>
              </a:rPr>
              <a:t>et</a:t>
            </a:r>
            <a:r>
              <a:rPr lang="en-US" sz="1600" dirty="0" err="1">
                <a:solidFill>
                  <a:schemeClr val="accent2"/>
                </a:solidFill>
              </a:rPr>
              <a:t>a</a:t>
            </a:r>
            <a:r>
              <a:rPr lang="en-US" sz="1600" b="1" dirty="0" err="1">
                <a:solidFill>
                  <a:schemeClr val="accent1">
                    <a:lumMod val="50000"/>
                  </a:schemeClr>
                </a:solidFill>
              </a:rPr>
              <a:t>ee</a:t>
            </a:r>
            <a:r>
              <a:rPr lang="en-US" sz="1600" dirty="0" err="1">
                <a:solidFill>
                  <a:schemeClr val="accent2"/>
                </a:solidFill>
              </a:rPr>
              <a:t>g</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n</a:t>
            </a:r>
            <a:r>
              <a:rPr lang="en-US" sz="1600" b="1" dirty="0" err="1">
                <a:solidFill>
                  <a:schemeClr val="accent1">
                    <a:lumMod val="50000"/>
                  </a:schemeClr>
                </a:solidFill>
              </a:rPr>
              <a:t>oo</a:t>
            </a:r>
            <a:r>
              <a:rPr lang="en-US" sz="1600" dirty="0" err="1">
                <a:solidFill>
                  <a:schemeClr val="accent2"/>
                </a:solidFill>
              </a:rPr>
              <a:t>qt</a:t>
            </a:r>
            <a:r>
              <a:rPr lang="en-US" sz="1600" dirty="0">
                <a:solidFill>
                  <a:schemeClr val="accent2"/>
                </a:solidFill>
              </a:rPr>
              <a:t>, </a:t>
            </a:r>
            <a:r>
              <a:rPr lang="en-US" sz="1600" dirty="0" err="1">
                <a:solidFill>
                  <a:schemeClr val="accent2"/>
                </a:solidFill>
              </a:rPr>
              <a:t>m</a:t>
            </a:r>
            <a:r>
              <a:rPr lang="en-US" sz="1600" b="1" dirty="0" err="1">
                <a:solidFill>
                  <a:schemeClr val="accent1">
                    <a:lumMod val="50000"/>
                  </a:schemeClr>
                </a:solidFill>
              </a:rPr>
              <a:t>o</a:t>
            </a:r>
            <a:r>
              <a:rPr lang="en-US" sz="1600" dirty="0" err="1">
                <a:solidFill>
                  <a:schemeClr val="accent2"/>
                </a:solidFill>
              </a:rPr>
              <a:t>p</a:t>
            </a:r>
            <a:r>
              <a:rPr lang="en-US" sz="1600" b="1" dirty="0" err="1">
                <a:solidFill>
                  <a:schemeClr val="accent1">
                    <a:lumMod val="50000"/>
                  </a:schemeClr>
                </a:solidFill>
              </a:rPr>
              <a:t>e</a:t>
            </a:r>
            <a:r>
              <a:rPr lang="en-US" sz="1600" dirty="0" err="1">
                <a:solidFill>
                  <a:schemeClr val="accent2"/>
                </a:solidFill>
              </a:rPr>
              <a:t>n</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q</a:t>
            </a:r>
            <a:r>
              <a:rPr lang="en-US" sz="1600" b="1" dirty="0" err="1">
                <a:solidFill>
                  <a:schemeClr val="accent1">
                    <a:lumMod val="50000"/>
                  </a:schemeClr>
                </a:solidFill>
              </a:rPr>
              <a:t>o</a:t>
            </a:r>
            <a:r>
              <a:rPr lang="en-US" sz="1600" dirty="0" err="1">
                <a:solidFill>
                  <a:schemeClr val="accent2"/>
                </a:solidFill>
              </a:rPr>
              <a:t>n</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g </a:t>
            </a:r>
            <a:r>
              <a:rPr lang="en-US" sz="1600" b="1" dirty="0" err="1">
                <a:solidFill>
                  <a:schemeClr val="accent1">
                    <a:lumMod val="50000"/>
                  </a:schemeClr>
                </a:solidFill>
              </a:rPr>
              <a:t>i</a:t>
            </a:r>
            <a:r>
              <a:rPr lang="en-US" sz="1600" dirty="0" err="1">
                <a:solidFill>
                  <a:schemeClr val="accent2"/>
                </a:solidFill>
              </a:rPr>
              <a:t>gt</a:t>
            </a:r>
            <a:r>
              <a:rPr lang="en-US" sz="1600" b="1" dirty="0" err="1">
                <a:solidFill>
                  <a:schemeClr val="accent1">
                    <a:lumMod val="50000"/>
                  </a:schemeClr>
                </a:solidFill>
              </a:rPr>
              <a:t>ta</a:t>
            </a:r>
            <a:r>
              <a:rPr lang="en-US" sz="1600" dirty="0" err="1">
                <a:solidFill>
                  <a:schemeClr val="accent2"/>
                </a:solidFill>
              </a:rPr>
              <a:t>g</a:t>
            </a:r>
            <a:r>
              <a:rPr lang="en-US" sz="1600" b="1" dirty="0" err="1">
                <a:solidFill>
                  <a:schemeClr val="accent1">
                    <a:lumMod val="50000"/>
                  </a:schemeClr>
                </a:solidFill>
              </a:rPr>
              <a:t>t</a:t>
            </a:r>
            <a:r>
              <a:rPr lang="en-US" sz="1600" dirty="0">
                <a:solidFill>
                  <a:schemeClr val="accent2"/>
                </a:solidFill>
              </a:rPr>
              <a:t> </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o</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xicex</a:t>
            </a:r>
            <a:r>
              <a:rPr lang="en-US" sz="1600" b="1" dirty="0" err="1">
                <a:solidFill>
                  <a:schemeClr val="accent1">
                    <a:lumMod val="50000"/>
                  </a:schemeClr>
                </a:solidFill>
              </a:rPr>
              <a:t>ott</a:t>
            </a:r>
            <a:r>
              <a:rPr lang="en-US" sz="1600" dirty="0" err="1">
                <a:solidFill>
                  <a:schemeClr val="accent2"/>
                </a:solidFill>
              </a:rPr>
              <a:t>ie</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gy</a:t>
            </a:r>
            <a:r>
              <a:rPr lang="en-US" sz="1600" dirty="0">
                <a:solidFill>
                  <a:schemeClr val="accent2"/>
                </a:solidFill>
              </a:rPr>
              <a:t> </a:t>
            </a:r>
            <a:r>
              <a:rPr lang="en-US" sz="1600" dirty="0" err="1">
                <a:solidFill>
                  <a:schemeClr val="accent2"/>
                </a:solidFill>
              </a:rPr>
              <a:t>y</a:t>
            </a:r>
            <a:r>
              <a:rPr lang="en-US" sz="1600" b="1" dirty="0" err="1">
                <a:solidFill>
                  <a:schemeClr val="accent1">
                    <a:lumMod val="50000"/>
                  </a:schemeClr>
                </a:solidFill>
              </a:rPr>
              <a:t>a</a:t>
            </a:r>
            <a:r>
              <a:rPr lang="en-US" sz="1600" dirty="0" err="1">
                <a:solidFill>
                  <a:schemeClr val="accent2"/>
                </a:solidFill>
              </a:rPr>
              <a:t>n</a:t>
            </a:r>
            <a:r>
              <a:rPr lang="en-US" sz="1600" b="1" dirty="0" err="1">
                <a:solidFill>
                  <a:schemeClr val="accent1">
                    <a:lumMod val="50000"/>
                  </a:schemeClr>
                </a:solidFill>
              </a:rPr>
              <a:t>te</a:t>
            </a:r>
            <a:r>
              <a:rPr lang="en-US" sz="1600" dirty="0" err="1">
                <a:solidFill>
                  <a:schemeClr val="accent2"/>
                </a:solidFill>
              </a:rPr>
              <a:t>y</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a</a:t>
            </a:r>
            <a:r>
              <a:rPr lang="en-US" sz="1600" b="1" dirty="0" err="1">
                <a:solidFill>
                  <a:schemeClr val="accent1">
                    <a:lumMod val="50000"/>
                  </a:schemeClr>
                </a:solidFill>
              </a:rPr>
              <a:t>a</a:t>
            </a:r>
            <a:r>
              <a:rPr lang="en-US" sz="1600" dirty="0" err="1">
                <a:solidFill>
                  <a:schemeClr val="accent2"/>
                </a:solidFill>
              </a:rPr>
              <a:t>v</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f</a:t>
            </a:r>
            <a:r>
              <a:rPr lang="en-US" sz="1600" b="1" dirty="0" err="1">
                <a:solidFill>
                  <a:schemeClr val="accent1">
                    <a:lumMod val="50000"/>
                  </a:schemeClr>
                </a:solidFill>
              </a:rPr>
              <a:t>ai</a:t>
            </a:r>
            <a:r>
              <a:rPr lang="en-US" sz="1600" dirty="0" err="1">
                <a:solidFill>
                  <a:schemeClr val="accent2"/>
                </a:solidFill>
              </a:rPr>
              <a:t>g</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it</a:t>
            </a:r>
            <a:r>
              <a:rPr lang="en-US" sz="1600" dirty="0" err="1">
                <a:solidFill>
                  <a:schemeClr val="accent2"/>
                </a:solidFill>
              </a:rPr>
              <a:t>m</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dcnp</a:t>
            </a:r>
            <a:r>
              <a:rPr lang="en-US" sz="1600" b="1" dirty="0" err="1">
                <a:solidFill>
                  <a:schemeClr val="accent1">
                    <a:lumMod val="50000"/>
                  </a:schemeClr>
                </a:solidFill>
              </a:rPr>
              <a:t>i</a:t>
            </a:r>
            <a:r>
              <a:rPr lang="en-US" sz="1600" dirty="0" err="1">
                <a:solidFill>
                  <a:schemeClr val="accent2"/>
                </a:solidFill>
              </a:rPr>
              <a:t>gf</a:t>
            </a:r>
            <a:r>
              <a:rPr lang="en-US" sz="1600" dirty="0">
                <a:solidFill>
                  <a:schemeClr val="accent2"/>
                </a:solidFill>
              </a:rPr>
              <a:t> </a:t>
            </a:r>
            <a:r>
              <a:rPr lang="en-US" sz="1600" dirty="0" err="1">
                <a:solidFill>
                  <a:schemeClr val="accent2"/>
                </a:solidFill>
              </a:rPr>
              <a:t>qi</a:t>
            </a:r>
            <a:r>
              <a:rPr lang="en-US" sz="1600" b="1" dirty="0" err="1">
                <a:solidFill>
                  <a:schemeClr val="accent1">
                    <a:lumMod val="50000"/>
                  </a:schemeClr>
                </a:solidFill>
              </a:rPr>
              <a:t>i</a:t>
            </a:r>
            <a:r>
              <a:rPr lang="en-US" sz="1600" dirty="0" err="1">
                <a:solidFill>
                  <a:schemeClr val="accent2"/>
                </a:solidFill>
              </a:rPr>
              <a:t>fm</a:t>
            </a:r>
            <a:r>
              <a:rPr lang="en-US" sz="1600" b="1" dirty="0" err="1">
                <a:solidFill>
                  <a:schemeClr val="accent1">
                    <a:lumMod val="50000"/>
                  </a:schemeClr>
                </a:solidFill>
              </a:rPr>
              <a:t>t</a:t>
            </a:r>
            <a:r>
              <a:rPr lang="en-US" sz="1600" dirty="0">
                <a:solidFill>
                  <a:schemeClr val="accent2"/>
                </a:solidFill>
              </a:rPr>
              <a:t>. </a:t>
            </a:r>
            <a:r>
              <a:rPr lang="en-US" sz="1600" b="1" dirty="0">
                <a:solidFill>
                  <a:schemeClr val="accent1">
                    <a:lumMod val="50000"/>
                  </a:schemeClr>
                </a:solidFill>
              </a:rPr>
              <a:t>it</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a</a:t>
            </a:r>
            <a:r>
              <a:rPr lang="en-US" sz="1600" dirty="0" err="1">
                <a:solidFill>
                  <a:schemeClr val="accent2"/>
                </a:solidFill>
              </a:rPr>
              <a:t>t</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o</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d</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at</a:t>
            </a:r>
            <a:r>
              <a:rPr lang="en-US" sz="1600" dirty="0" err="1">
                <a:solidFill>
                  <a:schemeClr val="accent2"/>
                </a:solidFill>
              </a:rPr>
              <a:t>n</a:t>
            </a:r>
            <a:r>
              <a:rPr lang="en-US" sz="1600" b="1" dirty="0" err="1">
                <a:solidFill>
                  <a:schemeClr val="accent1">
                    <a:lumMod val="50000"/>
                  </a:schemeClr>
                </a:solidFill>
              </a:rPr>
              <a:t>o</a:t>
            </a:r>
            <a:r>
              <a:rPr lang="en-US" sz="1600" dirty="0" err="1">
                <a:solidFill>
                  <a:schemeClr val="accent2"/>
                </a:solidFill>
              </a:rPr>
              <a:t>i</a:t>
            </a:r>
            <a:r>
              <a:rPr lang="en-US" sz="1600" dirty="0">
                <a:solidFill>
                  <a:schemeClr val="accent2"/>
                </a:solidFill>
              </a:rPr>
              <a:t>, </a:t>
            </a:r>
            <a:r>
              <a:rPr lang="en-US" sz="1600" dirty="0" err="1">
                <a:solidFill>
                  <a:schemeClr val="accent2"/>
                </a:solidFill>
              </a:rPr>
              <a:t>tg</a:t>
            </a:r>
            <a:r>
              <a:rPr lang="en-US" sz="1600" b="1" dirty="0" err="1">
                <a:solidFill>
                  <a:schemeClr val="accent1">
                    <a:lumMod val="50000"/>
                  </a:schemeClr>
                </a:solidFill>
              </a:rPr>
              <a:t>oo</a:t>
            </a:r>
            <a:r>
              <a:rPr lang="en-US" sz="1600" dirty="0" err="1">
                <a:solidFill>
                  <a:schemeClr val="accent2"/>
                </a:solidFill>
              </a:rPr>
              <a:t>b</a:t>
            </a:r>
            <a:r>
              <a:rPr lang="en-US" sz="1600" b="1" dirty="0" err="1">
                <a:solidFill>
                  <a:schemeClr val="accent1">
                    <a:lumMod val="50000"/>
                  </a:schemeClr>
                </a:solidFill>
              </a:rPr>
              <a:t>i</a:t>
            </a:r>
            <a:r>
              <a:rPr lang="en-US" sz="1600" dirty="0" err="1">
                <a:solidFill>
                  <a:schemeClr val="accent2"/>
                </a:solidFill>
              </a:rPr>
              <a:t>gf</a:t>
            </a:r>
            <a:r>
              <a:rPr lang="en-US" sz="1600" dirty="0">
                <a:solidFill>
                  <a:schemeClr val="accent2"/>
                </a:solidFill>
              </a:rPr>
              <a:t> </a:t>
            </a:r>
            <a:r>
              <a:rPr lang="en-US" sz="1600" b="1" dirty="0" err="1">
                <a:solidFill>
                  <a:schemeClr val="accent1">
                    <a:lumMod val="50000"/>
                  </a:schemeClr>
                </a:solidFill>
              </a:rPr>
              <a:t>i</a:t>
            </a:r>
            <a:r>
              <a:rPr lang="en-US" sz="1600" dirty="0" err="1">
                <a:solidFill>
                  <a:schemeClr val="accent2"/>
                </a:solidFill>
              </a:rPr>
              <a:t>g</a:t>
            </a:r>
            <a:r>
              <a:rPr lang="en-US" sz="1600" b="1" dirty="0" err="1">
                <a:solidFill>
                  <a:schemeClr val="accent1">
                    <a:lumMod val="50000"/>
                  </a:schemeClr>
                </a:solidFill>
              </a:rPr>
              <a:t>to</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eo</a:t>
            </a:r>
            <a:r>
              <a:rPr lang="en-US" sz="1600" dirty="0" err="1">
                <a:solidFill>
                  <a:schemeClr val="accent2"/>
                </a:solidFill>
              </a:rPr>
              <a:t>bi</a:t>
            </a:r>
            <a:r>
              <a:rPr lang="en-US" sz="1600" b="1" dirty="0" err="1">
                <a:solidFill>
                  <a:schemeClr val="accent1">
                    <a:lumMod val="50000"/>
                  </a:schemeClr>
                </a:solidFill>
              </a:rPr>
              <a:t>e</a:t>
            </a:r>
            <a:r>
              <a:rPr lang="en-US" sz="1600" dirty="0" err="1">
                <a:solidFill>
                  <a:schemeClr val="accent2"/>
                </a:solidFill>
              </a:rPr>
              <a:t>'t</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i</a:t>
            </a:r>
            <a:r>
              <a:rPr lang="en-US" sz="1600" dirty="0" err="1">
                <a:solidFill>
                  <a:schemeClr val="accent2"/>
                </a:solidFill>
              </a:rPr>
              <a:t>gy</a:t>
            </a:r>
            <a:r>
              <a:rPr lang="en-US" sz="1600" b="1" dirty="0" err="1">
                <a:solidFill>
                  <a:schemeClr val="accent1">
                    <a:lumMod val="50000"/>
                  </a:schemeClr>
                </a:solidFill>
              </a:rPr>
              <a:t>o</a:t>
            </a:r>
            <a:r>
              <a:rPr lang="en-US" sz="1600" dirty="0" err="1">
                <a:solidFill>
                  <a:schemeClr val="accent2"/>
                </a:solidFill>
              </a:rPr>
              <a:t>at</a:t>
            </a:r>
            <a:endParaRPr lang="en-US" sz="1600" dirty="0">
              <a:solidFill>
                <a:schemeClr val="accent2"/>
              </a:solidFill>
            </a:endParaRPr>
          </a:p>
        </p:txBody>
      </p:sp>
    </p:spTree>
    <p:extLst>
      <p:ext uri="{BB962C8B-B14F-4D97-AF65-F5344CB8AC3E}">
        <p14:creationId xmlns:p14="http://schemas.microsoft.com/office/powerpoint/2010/main" val="3653920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 name="Content Placeholder 2"/>
              <p:cNvSpPr txBox="1">
                <a:spLocks/>
              </p:cNvSpPr>
              <p:nvPr/>
            </p:nvSpPr>
            <p:spPr bwMode="auto">
              <a:xfrm>
                <a:off x="623392" y="1027586"/>
                <a:ext cx="11137237" cy="50684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60413" indent="-285750" algn="l" rtl="0" eaLnBrk="1" fontAlgn="base" hangingPunct="1">
                  <a:spcBef>
                    <a:spcPct val="20000"/>
                  </a:spcBef>
                  <a:spcAft>
                    <a:spcPct val="0"/>
                  </a:spcAft>
                  <a:defRPr sz="2000">
                    <a:solidFill>
                      <a:schemeClr val="tx1"/>
                    </a:solidFill>
                    <a:latin typeface="+mn-lt"/>
                  </a:defRPr>
                </a:lvl2pPr>
                <a:lvl3pPr marL="1179513"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defRPr sz="160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a:lstStyle>
              <a:p>
                <a:pPr>
                  <a:buFont typeface="Arial" panose="020B0604020202020204" pitchFamily="34" charset="0"/>
                  <a:buChar char="•"/>
                </a:pPr>
                <a:endParaRPr lang="nb-NO" i="1" kern="0" dirty="0">
                  <a:latin typeface="Cambria Math" panose="02040503050406030204" pitchFamily="18" charset="0"/>
                </a:endParaRPr>
              </a:p>
              <a:p>
                <a:pPr marL="0" indent="0"/>
                <a:r>
                  <a:rPr lang="nb-NO" kern="0" dirty="0"/>
                  <a:t>    </a:t>
                </a:r>
                <a14:m>
                  <m:oMath xmlns:m="http://schemas.openxmlformats.org/officeDocument/2006/math">
                    <m:d>
                      <m:dPr>
                        <m:begChr m:val="|"/>
                        <m:endChr m:val="|"/>
                        <m:ctrlPr>
                          <a:rPr lang="nb-NO" i="1" kern="0" smtClean="0">
                            <a:latin typeface="Cambria Math" panose="02040503050406030204" pitchFamily="18" charset="0"/>
                          </a:rPr>
                        </m:ctrlPr>
                      </m:dPr>
                      <m:e>
                        <m:r>
                          <a:rPr lang="nb-NO" i="1" kern="0" smtClean="0">
                            <a:latin typeface="Cambria Math" panose="02040503050406030204" pitchFamily="18" charset="0"/>
                          </a:rPr>
                          <m:t>𝒦</m:t>
                        </m:r>
                      </m:e>
                    </m:d>
                    <m:r>
                      <a:rPr lang="nb-NO" i="1" kern="0" smtClean="0">
                        <a:latin typeface="Cambria Math" panose="02040503050406030204" pitchFamily="18" charset="0"/>
                      </a:rPr>
                      <m:t>=</m:t>
                    </m:r>
                  </m:oMath>
                </a14:m>
                <a:endParaRPr lang="nb-NO" kern="0" dirty="0"/>
              </a:p>
              <a:p>
                <a:pPr>
                  <a:buFont typeface="Arial" panose="020B0604020202020204" pitchFamily="34" charset="0"/>
                  <a:buChar char="•"/>
                </a:pPr>
                <a:endParaRPr lang="nb-NO" kern="0" dirty="0"/>
              </a:p>
              <a:p>
                <a:pPr>
                  <a:buFont typeface="Arial" panose="020B0604020202020204" pitchFamily="34" charset="0"/>
                  <a:buChar char="•"/>
                </a:pPr>
                <a:endParaRPr lang="nb-NO" kern="0" dirty="0"/>
              </a:p>
            </p:txBody>
          </p:sp>
        </mc:Choice>
        <mc:Fallback xmlns="">
          <p:sp>
            <p:nvSpPr>
              <p:cNvPr id="23" name="Content Placeholder 2"/>
              <p:cNvSpPr txBox="1">
                <a:spLocks noRot="1" noChangeAspect="1" noMove="1" noResize="1" noEditPoints="1" noAdjustHandles="1" noChangeArrowheads="1" noChangeShapeType="1" noTextEdit="1"/>
              </p:cNvSpPr>
              <p:nvPr/>
            </p:nvSpPr>
            <p:spPr bwMode="auto">
              <a:xfrm>
                <a:off x="623392" y="1027586"/>
                <a:ext cx="11137237" cy="506841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7" name="Picture 26"/>
          <p:cNvPicPr>
            <a:picLocks noChangeAspect="1"/>
          </p:cNvPicPr>
          <p:nvPr/>
        </p:nvPicPr>
        <p:blipFill>
          <a:blip r:embed="rId4"/>
          <a:stretch>
            <a:fillRect/>
          </a:stretch>
        </p:blipFill>
        <p:spPr>
          <a:xfrm>
            <a:off x="627486" y="2374684"/>
            <a:ext cx="7405097" cy="4154549"/>
          </a:xfrm>
          <a:prstGeom prst="rect">
            <a:avLst/>
          </a:prstGeom>
        </p:spPr>
      </p:pic>
      <p:pic>
        <p:nvPicPr>
          <p:cNvPr id="28" name="Picture 27"/>
          <p:cNvPicPr>
            <a:picLocks noChangeAspect="1"/>
          </p:cNvPicPr>
          <p:nvPr/>
        </p:nvPicPr>
        <p:blipFill>
          <a:blip r:embed="rId5">
            <a:duotone>
              <a:schemeClr val="accent2">
                <a:shade val="45000"/>
                <a:satMod val="135000"/>
              </a:schemeClr>
              <a:prstClr val="white"/>
            </a:duotone>
          </a:blip>
          <a:stretch>
            <a:fillRect/>
          </a:stretch>
        </p:blipFill>
        <p:spPr>
          <a:xfrm>
            <a:off x="4943476" y="1357949"/>
            <a:ext cx="7115175" cy="3419475"/>
          </a:xfrm>
          <a:prstGeom prst="rect">
            <a:avLst/>
          </a:prstGeom>
        </p:spPr>
      </p:pic>
      <p:sp>
        <p:nvSpPr>
          <p:cNvPr id="2" name="Title 1"/>
          <p:cNvSpPr>
            <a:spLocks noGrp="1"/>
          </p:cNvSpPr>
          <p:nvPr>
            <p:ph type="title"/>
          </p:nvPr>
        </p:nvSpPr>
        <p:spPr/>
        <p:txBody>
          <a:bodyPr/>
          <a:lstStyle/>
          <a:p>
            <a:r>
              <a:rPr lang="nb-NO" dirty="0"/>
              <a:t>Attacking the substitution cipher</a:t>
            </a:r>
            <a:endParaRPr lang="en-US" dirty="0"/>
          </a:p>
        </p:txBody>
      </p:sp>
      <p:sp>
        <p:nvSpPr>
          <p:cNvPr id="24" name="Slide Number Placeholder 23"/>
          <p:cNvSpPr>
            <a:spLocks noGrp="1"/>
          </p:cNvSpPr>
          <p:nvPr>
            <p:ph type="sldNum" sz="quarter" idx="4"/>
          </p:nvPr>
        </p:nvSpPr>
        <p:spPr/>
        <p:txBody>
          <a:bodyPr/>
          <a:lstStyle/>
          <a:p>
            <a:fld id="{F6590AF8-4F64-4D1C-B3C4-F65976908F52}" type="slidenum">
              <a:rPr lang="en-US" smtClean="0"/>
              <a:pPr/>
              <a:t>18</a:t>
            </a:fld>
            <a:endParaRPr lang="en-US" dirty="0"/>
          </a:p>
        </p:txBody>
      </p:sp>
      <p:sp>
        <p:nvSpPr>
          <p:cNvPr id="3" name="Content Placeholder 2"/>
          <p:cNvSpPr>
            <a:spLocks noGrp="1"/>
          </p:cNvSpPr>
          <p:nvPr>
            <p:ph idx="4294967295"/>
          </p:nvPr>
        </p:nvSpPr>
        <p:spPr>
          <a:xfrm>
            <a:off x="1055688" y="1027113"/>
            <a:ext cx="11136312" cy="5068887"/>
          </a:xfrm>
        </p:spPr>
        <p:txBody>
          <a:bodyPr/>
          <a:lstStyle/>
          <a:p>
            <a:pPr>
              <a:buFont typeface="Arial" panose="020B0604020202020204" pitchFamily="34" charset="0"/>
              <a:buChar char="•"/>
            </a:pPr>
            <a:endParaRPr lang="nb-NO" b="0" i="1" dirty="0">
              <a:latin typeface="Cambria Math" panose="02040503050406030204" pitchFamily="18" charset="0"/>
            </a:endParaRPr>
          </a:p>
          <a:p>
            <a:pPr>
              <a:buFont typeface="Arial" panose="020B0604020202020204" pitchFamily="34" charset="0"/>
              <a:buChar char="•"/>
            </a:pPr>
            <a:endParaRPr lang="nb-NO" dirty="0"/>
          </a:p>
          <a:p>
            <a:pPr>
              <a:buFont typeface="Arial" panose="020B0604020202020204" pitchFamily="34" charset="0"/>
              <a:buChar char="•"/>
            </a:pPr>
            <a:endParaRPr lang="nb-NO" dirty="0"/>
          </a:p>
        </p:txBody>
      </p:sp>
      <p:sp>
        <p:nvSpPr>
          <p:cNvPr id="10" name="TextBox 9"/>
          <p:cNvSpPr txBox="1"/>
          <p:nvPr/>
        </p:nvSpPr>
        <p:spPr>
          <a:xfrm>
            <a:off x="1146412"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2" name="TextBox 11"/>
          <p:cNvSpPr txBox="1"/>
          <p:nvPr/>
        </p:nvSpPr>
        <p:spPr>
          <a:xfrm>
            <a:off x="1377970"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3" name="TextBox 12"/>
          <p:cNvSpPr txBox="1"/>
          <p:nvPr/>
        </p:nvSpPr>
        <p:spPr>
          <a:xfrm>
            <a:off x="2117223"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4" name="TextBox 13"/>
          <p:cNvSpPr txBox="1"/>
          <p:nvPr/>
        </p:nvSpPr>
        <p:spPr>
          <a:xfrm>
            <a:off x="1634955"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5" name="TextBox 14"/>
          <p:cNvSpPr txBox="1"/>
          <p:nvPr/>
        </p:nvSpPr>
        <p:spPr>
          <a:xfrm>
            <a:off x="1879744"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6" name="TextBox 15"/>
          <p:cNvSpPr txBox="1"/>
          <p:nvPr/>
        </p:nvSpPr>
        <p:spPr>
          <a:xfrm>
            <a:off x="2358781"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7" name="TextBox 16"/>
          <p:cNvSpPr txBox="1"/>
          <p:nvPr/>
        </p:nvSpPr>
        <p:spPr>
          <a:xfrm>
            <a:off x="5538709"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8" name="TextBox 17"/>
          <p:cNvSpPr txBox="1"/>
          <p:nvPr/>
        </p:nvSpPr>
        <p:spPr>
          <a:xfrm>
            <a:off x="5823045"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9" name="TextBox 18"/>
          <p:cNvSpPr txBox="1"/>
          <p:nvPr/>
        </p:nvSpPr>
        <p:spPr>
          <a:xfrm>
            <a:off x="6116954" y="4627528"/>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0" name="TextBox 19"/>
          <p:cNvSpPr txBox="1"/>
          <p:nvPr/>
        </p:nvSpPr>
        <p:spPr>
          <a:xfrm>
            <a:off x="6406742" y="4624145"/>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1" name="TextBox 20"/>
          <p:cNvSpPr txBox="1"/>
          <p:nvPr/>
        </p:nvSpPr>
        <p:spPr>
          <a:xfrm>
            <a:off x="6690188"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2" name="TextBox 21"/>
          <p:cNvSpPr txBox="1"/>
          <p:nvPr/>
        </p:nvSpPr>
        <p:spPr>
          <a:xfrm>
            <a:off x="6987282" y="4624145"/>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5" name="TextBox 24"/>
              <p:cNvSpPr txBox="1"/>
              <p:nvPr/>
            </p:nvSpPr>
            <p:spPr>
              <a:xfrm>
                <a:off x="1495425" y="1475615"/>
                <a:ext cx="1295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26!</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495425" y="1475615"/>
                <a:ext cx="129540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227691" y="1475614"/>
                <a:ext cx="219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10</m:t>
                          </m:r>
                        </m:e>
                        <m:sup>
                          <m:r>
                            <a:rPr lang="nb-NO" sz="2400" b="0" i="1" smtClean="0">
                              <a:latin typeface="Cambria Math" panose="02040503050406030204" pitchFamily="18" charset="0"/>
                            </a:rPr>
                            <m:t>26</m:t>
                          </m:r>
                        </m:sup>
                      </m:sSup>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2</m:t>
                          </m:r>
                        </m:e>
                        <m:sup>
                          <m:r>
                            <a:rPr lang="nb-NO" sz="2400" b="0" i="1" smtClean="0">
                              <a:latin typeface="Cambria Math" panose="02040503050406030204" pitchFamily="18" charset="0"/>
                            </a:rPr>
                            <m:t>88</m:t>
                          </m:r>
                        </m:sup>
                      </m:sSup>
                    </m:oMath>
                  </m:oMathPara>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2227691" y="1475614"/>
                <a:ext cx="2190750" cy="461665"/>
              </a:xfrm>
              <a:prstGeom prst="rect">
                <a:avLst/>
              </a:prstGeom>
              <a:blipFill>
                <a:blip r:embed="rId7"/>
                <a:stretch>
                  <a:fillRect/>
                </a:stretch>
              </a:blipFill>
            </p:spPr>
            <p:txBody>
              <a:bodyPr/>
              <a:lstStyle/>
              <a:p>
                <a:r>
                  <a:rPr lang="en-US">
                    <a:noFill/>
                  </a:rPr>
                  <a:t> </a:t>
                </a:r>
              </a:p>
            </p:txBody>
          </p:sp>
        </mc:Fallback>
      </mc:AlternateContent>
      <p:sp>
        <p:nvSpPr>
          <p:cNvPr id="30" name="Rectangle 29"/>
          <p:cNvSpPr/>
          <p:nvPr/>
        </p:nvSpPr>
        <p:spPr>
          <a:xfrm>
            <a:off x="7654303" y="1067336"/>
            <a:ext cx="3743370" cy="1569660"/>
          </a:xfrm>
          <a:prstGeom prst="rect">
            <a:avLst/>
          </a:prstGeom>
          <a:solidFill>
            <a:schemeClr val="bg1">
              <a:lumMod val="95000"/>
            </a:schemeClr>
          </a:solidFill>
        </p:spPr>
        <p:txBody>
          <a:bodyPr wrap="square">
            <a:spAutoFit/>
          </a:bodyPr>
          <a:lstStyle/>
          <a:p>
            <a:r>
              <a:rPr lang="en-US" sz="1600" b="1" dirty="0">
                <a:solidFill>
                  <a:schemeClr val="accent1">
                    <a:lumMod val="50000"/>
                  </a:schemeClr>
                </a:solidFill>
              </a:rPr>
              <a:t>in</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q</a:t>
            </a:r>
            <a:r>
              <a:rPr lang="en-US" sz="1600" b="1" dirty="0" err="1">
                <a:solidFill>
                  <a:schemeClr val="accent1">
                    <a:lumMod val="50000"/>
                  </a:schemeClr>
                </a:solidFill>
              </a:rPr>
              <a:t>a</a:t>
            </a:r>
            <a:r>
              <a:rPr lang="en-US" sz="1600" dirty="0" err="1">
                <a:solidFill>
                  <a:schemeClr val="accent2"/>
                </a:solidFill>
              </a:rPr>
              <a:t>n</a:t>
            </a:r>
            <a:r>
              <a:rPr lang="en-US" sz="1600" dirty="0">
                <a:solidFill>
                  <a:schemeClr val="accent2"/>
                </a:solidFill>
              </a:rPr>
              <a:t> </a:t>
            </a:r>
            <a:r>
              <a:rPr lang="en-US" sz="1600" dirty="0" err="1">
                <a:solidFill>
                  <a:schemeClr val="accent2"/>
                </a:solidFill>
              </a:rPr>
              <a:t>y</a:t>
            </a:r>
            <a:r>
              <a:rPr lang="en-US" sz="1600" b="1" dirty="0" err="1">
                <a:solidFill>
                  <a:schemeClr val="accent1">
                    <a:lumMod val="50000"/>
                  </a:schemeClr>
                </a:solidFill>
              </a:rPr>
              <a:t>i</a:t>
            </a:r>
            <a:r>
              <a:rPr lang="en-US" sz="1600" dirty="0" err="1">
                <a:solidFill>
                  <a:schemeClr val="accent2"/>
                </a:solidFill>
              </a:rPr>
              <a:t>t</a:t>
            </a:r>
            <a:r>
              <a:rPr lang="en-US" sz="1600" b="1" dirty="0" err="1">
                <a:solidFill>
                  <a:schemeClr val="accent1">
                    <a:lumMod val="50000"/>
                  </a:schemeClr>
                </a:solidFill>
              </a:rPr>
              <a:t>tan</a:t>
            </a:r>
            <a:r>
              <a:rPr lang="en-US" sz="1600" dirty="0" err="1">
                <a:solidFill>
                  <a:schemeClr val="accent2"/>
                </a:solidFill>
              </a:rPr>
              <a:t>d</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m</a:t>
            </a:r>
            <a:r>
              <a:rPr lang="en-US" sz="1600" b="1" dirty="0" err="1">
                <a:solidFill>
                  <a:schemeClr val="accent1">
                    <a:lumMod val="50000"/>
                  </a:schemeClr>
                </a:solidFill>
              </a:rPr>
              <a:t>e</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d</a:t>
            </a:r>
            <a:r>
              <a:rPr lang="en-US" sz="1600" b="1" dirty="0" err="1">
                <a:solidFill>
                  <a:schemeClr val="accent1">
                    <a:lumMod val="50000"/>
                  </a:schemeClr>
                </a:solidFill>
              </a:rPr>
              <a:t>o</a:t>
            </a:r>
            <a:r>
              <a:rPr lang="en-US" sz="1600" dirty="0" err="1">
                <a:solidFill>
                  <a:schemeClr val="accent2"/>
                </a:solidFill>
              </a:rPr>
              <a:t>b</a:t>
            </a:r>
            <a:r>
              <a:rPr lang="en-US" sz="1600" b="1" dirty="0" err="1">
                <a:solidFill>
                  <a:schemeClr val="accent1">
                    <a:lumMod val="50000"/>
                  </a:schemeClr>
                </a:solidFill>
              </a:rPr>
              <a:t>te</a:t>
            </a:r>
            <a:r>
              <a:rPr lang="en-US" sz="1600" dirty="0" err="1">
                <a:solidFill>
                  <a:schemeClr val="accent2"/>
                </a:solidFill>
              </a:rPr>
              <a:t>n</a:t>
            </a:r>
            <a:r>
              <a:rPr lang="en-US" sz="1600" dirty="0">
                <a:solidFill>
                  <a:schemeClr val="accent2"/>
                </a:solidFill>
              </a:rPr>
              <a:t> </a:t>
            </a:r>
            <a:r>
              <a:rPr lang="en-US" sz="1600" dirty="0" err="1">
                <a:solidFill>
                  <a:schemeClr val="accent2"/>
                </a:solidFill>
              </a:rPr>
              <a:t>to</a:t>
            </a:r>
            <a:r>
              <a:rPr lang="en-US" sz="1600" b="1" dirty="0" err="1">
                <a:solidFill>
                  <a:schemeClr val="accent1">
                    <a:lumMod val="50000"/>
                  </a:schemeClr>
                </a:solidFill>
              </a:rPr>
              <a:t>i</a:t>
            </a:r>
            <a:r>
              <a:rPr lang="en-US" sz="1600" dirty="0" err="1">
                <a:solidFill>
                  <a:schemeClr val="accent2"/>
                </a:solidFill>
              </a:rPr>
              <a:t>ll</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y</a:t>
            </a:r>
            <a:r>
              <a:rPr lang="en-US" sz="1600" b="1" dirty="0" err="1">
                <a:solidFill>
                  <a:schemeClr val="accent1">
                    <a:lumMod val="50000"/>
                  </a:schemeClr>
                </a:solidFill>
              </a:rPr>
              <a:t>o</a:t>
            </a:r>
            <a:r>
              <a:rPr lang="en-US" sz="1600" dirty="0" err="1">
                <a:solidFill>
                  <a:schemeClr val="accent2"/>
                </a:solidFill>
              </a:rPr>
              <a:t>a</a:t>
            </a:r>
            <a:r>
              <a:rPr lang="en-US" sz="1600" b="1" dirty="0" err="1">
                <a:solidFill>
                  <a:schemeClr val="accent1">
                    <a:lumMod val="50000"/>
                  </a:schemeClr>
                </a:solidFill>
              </a:rPr>
              <a:t>n</a:t>
            </a:r>
            <a:r>
              <a:rPr lang="en-US" sz="1600" dirty="0">
                <a:solidFill>
                  <a:schemeClr val="accent2"/>
                </a:solidFill>
              </a:rPr>
              <a:t> </a:t>
            </a:r>
            <a:r>
              <a:rPr lang="en-US" sz="1600" dirty="0" err="1">
                <a:solidFill>
                  <a:schemeClr val="accent2"/>
                </a:solidFill>
              </a:rPr>
              <a:t>x</a:t>
            </a:r>
            <a:r>
              <a:rPr lang="en-US" sz="1600" b="1" dirty="0" err="1">
                <a:solidFill>
                  <a:schemeClr val="accent1">
                    <a:lumMod val="50000"/>
                  </a:schemeClr>
                </a:solidFill>
              </a:rPr>
              <a:t>et</a:t>
            </a:r>
            <a:r>
              <a:rPr lang="en-US" sz="1600" dirty="0" err="1">
                <a:solidFill>
                  <a:schemeClr val="accent2"/>
                </a:solidFill>
              </a:rPr>
              <a:t>a</a:t>
            </a:r>
            <a:r>
              <a:rPr lang="en-US" sz="1600" b="1" dirty="0" err="1">
                <a:solidFill>
                  <a:schemeClr val="accent1">
                    <a:lumMod val="50000"/>
                  </a:schemeClr>
                </a:solidFill>
              </a:rPr>
              <a:t>een</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n</a:t>
            </a:r>
            <a:r>
              <a:rPr lang="en-US" sz="1600" b="1" dirty="0" err="1">
                <a:solidFill>
                  <a:schemeClr val="accent1">
                    <a:lumMod val="50000"/>
                  </a:schemeClr>
                </a:solidFill>
              </a:rPr>
              <a:t>oo</a:t>
            </a:r>
            <a:r>
              <a:rPr lang="en-US" sz="1600" dirty="0" err="1">
                <a:solidFill>
                  <a:schemeClr val="accent2"/>
                </a:solidFill>
              </a:rPr>
              <a:t>qt</a:t>
            </a:r>
            <a:r>
              <a:rPr lang="en-US" sz="1600" dirty="0">
                <a:solidFill>
                  <a:schemeClr val="accent2"/>
                </a:solidFill>
              </a:rPr>
              <a:t>, </a:t>
            </a:r>
            <a:r>
              <a:rPr lang="en-US" sz="1600" dirty="0" err="1">
                <a:solidFill>
                  <a:schemeClr val="accent2"/>
                </a:solidFill>
              </a:rPr>
              <a:t>m</a:t>
            </a:r>
            <a:r>
              <a:rPr lang="en-US" sz="1600" b="1" dirty="0" err="1">
                <a:solidFill>
                  <a:schemeClr val="accent1">
                    <a:lumMod val="50000"/>
                  </a:schemeClr>
                </a:solidFill>
              </a:rPr>
              <a:t>o</a:t>
            </a:r>
            <a:r>
              <a:rPr lang="en-US" sz="1600" dirty="0" err="1">
                <a:solidFill>
                  <a:schemeClr val="accent2"/>
                </a:solidFill>
              </a:rPr>
              <a:t>p</a:t>
            </a:r>
            <a:r>
              <a:rPr lang="en-US" sz="1600" b="1" dirty="0" err="1">
                <a:solidFill>
                  <a:schemeClr val="accent1">
                    <a:lumMod val="50000"/>
                  </a:schemeClr>
                </a:solidFill>
              </a:rPr>
              <a:t>e</a:t>
            </a:r>
            <a:r>
              <a:rPr lang="en-US" sz="1600" dirty="0" err="1">
                <a:solidFill>
                  <a:schemeClr val="accent2"/>
                </a:solidFill>
              </a:rPr>
              <a:t>n</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q</a:t>
            </a:r>
            <a:r>
              <a:rPr lang="en-US" sz="1600" b="1" dirty="0" err="1">
                <a:solidFill>
                  <a:schemeClr val="accent1">
                    <a:lumMod val="50000"/>
                  </a:schemeClr>
                </a:solidFill>
              </a:rPr>
              <a:t>o</a:t>
            </a:r>
            <a:r>
              <a:rPr lang="en-US" sz="1600" dirty="0" err="1">
                <a:solidFill>
                  <a:schemeClr val="accent2"/>
                </a:solidFill>
              </a:rPr>
              <a:t>n</a:t>
            </a:r>
            <a:r>
              <a:rPr lang="en-US" sz="1600" dirty="0">
                <a:solidFill>
                  <a:schemeClr val="accent2"/>
                </a:solidFill>
              </a:rPr>
              <a:t> </a:t>
            </a:r>
            <a:r>
              <a:rPr lang="en-US" sz="1600" b="1" dirty="0">
                <a:solidFill>
                  <a:schemeClr val="accent1">
                    <a:lumMod val="50000"/>
                  </a:schemeClr>
                </a:solidFill>
              </a:rPr>
              <a:t>an</a:t>
            </a:r>
            <a:r>
              <a:rPr lang="en-US" sz="1600" dirty="0">
                <a:solidFill>
                  <a:schemeClr val="accent2"/>
                </a:solidFill>
              </a:rPr>
              <a:t> </a:t>
            </a:r>
            <a:r>
              <a:rPr lang="en-US" sz="1600" b="1" dirty="0" err="1">
                <a:solidFill>
                  <a:schemeClr val="accent1">
                    <a:lumMod val="50000"/>
                  </a:schemeClr>
                </a:solidFill>
              </a:rPr>
              <a:t>in</a:t>
            </a:r>
            <a:r>
              <a:rPr lang="en-US" sz="1600" dirty="0" err="1">
                <a:solidFill>
                  <a:schemeClr val="accent2"/>
                </a:solidFill>
              </a:rPr>
              <a:t>t</a:t>
            </a:r>
            <a:r>
              <a:rPr lang="en-US" sz="1600" b="1" dirty="0" err="1">
                <a:solidFill>
                  <a:schemeClr val="accent1">
                    <a:lumMod val="50000"/>
                  </a:schemeClr>
                </a:solidFill>
              </a:rPr>
              <a:t>tant</a:t>
            </a:r>
            <a:r>
              <a:rPr lang="en-US" sz="1600" dirty="0">
                <a:solidFill>
                  <a:schemeClr val="accent2"/>
                </a:solidFill>
              </a:rPr>
              <a:t> </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o</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xicex</a:t>
            </a:r>
            <a:r>
              <a:rPr lang="en-US" sz="1600" b="1" dirty="0" err="1">
                <a:solidFill>
                  <a:schemeClr val="accent1">
                    <a:lumMod val="50000"/>
                  </a:schemeClr>
                </a:solidFill>
              </a:rPr>
              <a:t>ott</a:t>
            </a:r>
            <a:r>
              <a:rPr lang="en-US" sz="1600" dirty="0" err="1">
                <a:solidFill>
                  <a:schemeClr val="accent2"/>
                </a:solidFill>
              </a:rPr>
              <a:t>ie</a:t>
            </a:r>
            <a:r>
              <a:rPr lang="en-US" sz="1600" dirty="0">
                <a:solidFill>
                  <a:schemeClr val="accent2"/>
                </a:solidFill>
              </a:rPr>
              <a:t>, </a:t>
            </a:r>
            <a:r>
              <a:rPr lang="en-US" sz="1600" b="1" dirty="0">
                <a:solidFill>
                  <a:schemeClr val="accent1">
                    <a:lumMod val="50000"/>
                  </a:schemeClr>
                </a:solidFill>
              </a:rPr>
              <a:t>an</a:t>
            </a:r>
            <a:r>
              <a:rPr lang="en-US" sz="1600" dirty="0">
                <a:solidFill>
                  <a:schemeClr val="accent2"/>
                </a:solidFill>
              </a:rPr>
              <a:t>y </a:t>
            </a:r>
            <a:r>
              <a:rPr lang="en-US" sz="1600" dirty="0" err="1">
                <a:solidFill>
                  <a:schemeClr val="accent2"/>
                </a:solidFill>
              </a:rPr>
              <a:t>y</a:t>
            </a:r>
            <a:r>
              <a:rPr lang="en-US" sz="1600" b="1" dirty="0" err="1">
                <a:solidFill>
                  <a:schemeClr val="accent1">
                    <a:lumMod val="50000"/>
                  </a:schemeClr>
                </a:solidFill>
              </a:rPr>
              <a:t>a</a:t>
            </a:r>
            <a:r>
              <a:rPr lang="en-US" sz="1600" dirty="0" err="1">
                <a:solidFill>
                  <a:schemeClr val="accent2"/>
                </a:solidFill>
              </a:rPr>
              <a:t>n</a:t>
            </a:r>
            <a:r>
              <a:rPr lang="en-US" sz="1600" b="1" dirty="0" err="1">
                <a:solidFill>
                  <a:schemeClr val="accent1">
                    <a:lumMod val="50000"/>
                  </a:schemeClr>
                </a:solidFill>
              </a:rPr>
              <a:t>te</a:t>
            </a:r>
            <a:r>
              <a:rPr lang="en-US" sz="1600" dirty="0" err="1">
                <a:solidFill>
                  <a:schemeClr val="accent2"/>
                </a:solidFill>
              </a:rPr>
              <a:t>y</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a</a:t>
            </a:r>
            <a:r>
              <a:rPr lang="en-US" sz="1600" b="1" dirty="0" err="1">
                <a:solidFill>
                  <a:schemeClr val="accent1">
                    <a:lumMod val="50000"/>
                  </a:schemeClr>
                </a:solidFill>
              </a:rPr>
              <a:t>a</a:t>
            </a:r>
            <a:r>
              <a:rPr lang="en-US" sz="1600" dirty="0" err="1">
                <a:solidFill>
                  <a:schemeClr val="accent2"/>
                </a:solidFill>
              </a:rPr>
              <a:t>v</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f</a:t>
            </a:r>
            <a:r>
              <a:rPr lang="en-US" sz="1600" b="1" dirty="0" err="1">
                <a:solidFill>
                  <a:schemeClr val="accent1">
                    <a:lumMod val="50000"/>
                  </a:schemeClr>
                </a:solidFill>
              </a:rPr>
              <a:t>ain</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it</a:t>
            </a:r>
            <a:r>
              <a:rPr lang="en-US" sz="1600" dirty="0" err="1">
                <a:solidFill>
                  <a:schemeClr val="accent2"/>
                </a:solidFill>
              </a:rPr>
              <a:t>m</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dcnp</a:t>
            </a:r>
            <a:r>
              <a:rPr lang="en-US" sz="1600" b="1" dirty="0" err="1">
                <a:solidFill>
                  <a:schemeClr val="accent1">
                    <a:lumMod val="50000"/>
                  </a:schemeClr>
                </a:solidFill>
              </a:rPr>
              <a:t>in</a:t>
            </a:r>
            <a:r>
              <a:rPr lang="en-US" sz="1600" dirty="0" err="1">
                <a:solidFill>
                  <a:schemeClr val="accent2"/>
                </a:solidFill>
              </a:rPr>
              <a:t>f</a:t>
            </a:r>
            <a:r>
              <a:rPr lang="en-US" sz="1600" dirty="0">
                <a:solidFill>
                  <a:schemeClr val="accent2"/>
                </a:solidFill>
              </a:rPr>
              <a:t> </a:t>
            </a:r>
            <a:r>
              <a:rPr lang="en-US" sz="1600" dirty="0" err="1">
                <a:solidFill>
                  <a:schemeClr val="accent2"/>
                </a:solidFill>
              </a:rPr>
              <a:t>qi</a:t>
            </a:r>
            <a:r>
              <a:rPr lang="en-US" sz="1600" b="1" dirty="0" err="1">
                <a:solidFill>
                  <a:schemeClr val="accent1">
                    <a:lumMod val="50000"/>
                  </a:schemeClr>
                </a:solidFill>
              </a:rPr>
              <a:t>i</a:t>
            </a:r>
            <a:r>
              <a:rPr lang="en-US" sz="1600" dirty="0" err="1">
                <a:solidFill>
                  <a:schemeClr val="accent2"/>
                </a:solidFill>
              </a:rPr>
              <a:t>fm</a:t>
            </a:r>
            <a:r>
              <a:rPr lang="en-US" sz="1600" b="1" dirty="0" err="1">
                <a:solidFill>
                  <a:schemeClr val="accent1">
                    <a:lumMod val="50000"/>
                  </a:schemeClr>
                </a:solidFill>
              </a:rPr>
              <a:t>t</a:t>
            </a:r>
            <a:r>
              <a:rPr lang="en-US" sz="1600" dirty="0">
                <a:solidFill>
                  <a:schemeClr val="accent2"/>
                </a:solidFill>
              </a:rPr>
              <a:t>. </a:t>
            </a:r>
            <a:r>
              <a:rPr lang="en-US" sz="1600" b="1" dirty="0">
                <a:solidFill>
                  <a:schemeClr val="accent1">
                    <a:lumMod val="50000"/>
                  </a:schemeClr>
                </a:solidFill>
              </a:rPr>
              <a:t>it</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a</a:t>
            </a:r>
            <a:r>
              <a:rPr lang="en-US" sz="1600" dirty="0" err="1">
                <a:solidFill>
                  <a:schemeClr val="accent2"/>
                </a:solidFill>
              </a:rPr>
              <a:t>t</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o</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d</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at</a:t>
            </a:r>
            <a:r>
              <a:rPr lang="en-US" sz="1600" dirty="0" err="1">
                <a:solidFill>
                  <a:schemeClr val="accent2"/>
                </a:solidFill>
              </a:rPr>
              <a:t>n</a:t>
            </a:r>
            <a:r>
              <a:rPr lang="en-US" sz="1600" b="1" dirty="0" err="1">
                <a:solidFill>
                  <a:schemeClr val="accent1">
                    <a:lumMod val="50000"/>
                  </a:schemeClr>
                </a:solidFill>
              </a:rPr>
              <a:t>o</a:t>
            </a:r>
            <a:r>
              <a:rPr lang="en-US" sz="1600" dirty="0" err="1">
                <a:solidFill>
                  <a:schemeClr val="accent2"/>
                </a:solidFill>
              </a:rPr>
              <a:t>i</a:t>
            </a:r>
            <a:r>
              <a:rPr lang="en-US" sz="1600" dirty="0">
                <a:solidFill>
                  <a:schemeClr val="accent2"/>
                </a:solidFill>
              </a:rPr>
              <a:t>, </a:t>
            </a:r>
            <a:r>
              <a:rPr lang="en-US" sz="1600" dirty="0" err="1">
                <a:solidFill>
                  <a:schemeClr val="accent2"/>
                </a:solidFill>
              </a:rPr>
              <a:t>t</a:t>
            </a:r>
            <a:r>
              <a:rPr lang="en-US" sz="1600" b="1" dirty="0" err="1">
                <a:solidFill>
                  <a:schemeClr val="accent1">
                    <a:lumMod val="50000"/>
                  </a:schemeClr>
                </a:solidFill>
              </a:rPr>
              <a:t>noo</a:t>
            </a:r>
            <a:r>
              <a:rPr lang="en-US" sz="1600" dirty="0" err="1">
                <a:solidFill>
                  <a:schemeClr val="accent2"/>
                </a:solidFill>
              </a:rPr>
              <a:t>b</a:t>
            </a:r>
            <a:r>
              <a:rPr lang="en-US" sz="1600" b="1" dirty="0" err="1">
                <a:solidFill>
                  <a:schemeClr val="accent1">
                    <a:lumMod val="50000"/>
                  </a:schemeClr>
                </a:solidFill>
              </a:rPr>
              <a:t>in</a:t>
            </a:r>
            <a:r>
              <a:rPr lang="en-US" sz="1600" dirty="0" err="1">
                <a:solidFill>
                  <a:schemeClr val="accent2"/>
                </a:solidFill>
              </a:rPr>
              <a:t>f</a:t>
            </a:r>
            <a:r>
              <a:rPr lang="en-US" sz="1600" dirty="0">
                <a:solidFill>
                  <a:schemeClr val="accent2"/>
                </a:solidFill>
              </a:rPr>
              <a:t> </a:t>
            </a:r>
            <a:r>
              <a:rPr lang="en-US" sz="1600" b="1" dirty="0">
                <a:solidFill>
                  <a:schemeClr val="accent1">
                    <a:lumMod val="50000"/>
                  </a:schemeClr>
                </a:solidFill>
              </a:rPr>
              <a:t>into</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eo</a:t>
            </a:r>
            <a:r>
              <a:rPr lang="en-US" sz="1600" dirty="0" err="1">
                <a:solidFill>
                  <a:schemeClr val="accent2"/>
                </a:solidFill>
              </a:rPr>
              <a:t>bi</a:t>
            </a:r>
            <a:r>
              <a:rPr lang="en-US" sz="1600" b="1" dirty="0" err="1">
                <a:solidFill>
                  <a:schemeClr val="accent1">
                    <a:lumMod val="50000"/>
                  </a:schemeClr>
                </a:solidFill>
              </a:rPr>
              <a:t>e</a:t>
            </a:r>
            <a:r>
              <a:rPr lang="en-US" sz="1600" dirty="0" err="1">
                <a:solidFill>
                  <a:schemeClr val="accent2"/>
                </a:solidFill>
              </a:rPr>
              <a:t>'t</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in</a:t>
            </a:r>
            <a:r>
              <a:rPr lang="en-US" sz="1600" dirty="0" err="1">
                <a:solidFill>
                  <a:schemeClr val="accent2"/>
                </a:solidFill>
              </a:rPr>
              <a:t>y</a:t>
            </a:r>
            <a:r>
              <a:rPr lang="en-US" sz="1600" b="1" dirty="0" err="1">
                <a:solidFill>
                  <a:schemeClr val="accent1">
                    <a:lumMod val="50000"/>
                  </a:schemeClr>
                </a:solidFill>
              </a:rPr>
              <a:t>o</a:t>
            </a:r>
            <a:r>
              <a:rPr lang="en-US" sz="1600" dirty="0" err="1">
                <a:solidFill>
                  <a:schemeClr val="accent2"/>
                </a:solidFill>
              </a:rPr>
              <a:t>at</a:t>
            </a:r>
            <a:endParaRPr lang="en-US" sz="1600" dirty="0">
              <a:solidFill>
                <a:schemeClr val="accent2"/>
              </a:solidFill>
            </a:endParaRPr>
          </a:p>
        </p:txBody>
      </p:sp>
    </p:spTree>
    <p:extLst>
      <p:ext uri="{BB962C8B-B14F-4D97-AF65-F5344CB8AC3E}">
        <p14:creationId xmlns:p14="http://schemas.microsoft.com/office/powerpoint/2010/main" val="243300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Content Placeholder 2"/>
              <p:cNvSpPr txBox="1">
                <a:spLocks/>
              </p:cNvSpPr>
              <p:nvPr/>
            </p:nvSpPr>
            <p:spPr bwMode="auto">
              <a:xfrm>
                <a:off x="623392" y="1027586"/>
                <a:ext cx="11137237" cy="50684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60413" indent="-285750" algn="l" rtl="0" eaLnBrk="1" fontAlgn="base" hangingPunct="1">
                  <a:spcBef>
                    <a:spcPct val="20000"/>
                  </a:spcBef>
                  <a:spcAft>
                    <a:spcPct val="0"/>
                  </a:spcAft>
                  <a:defRPr sz="2000">
                    <a:solidFill>
                      <a:schemeClr val="tx1"/>
                    </a:solidFill>
                    <a:latin typeface="+mn-lt"/>
                  </a:defRPr>
                </a:lvl2pPr>
                <a:lvl3pPr marL="1179513"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defRPr sz="160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a:lstStyle>
              <a:p>
                <a:pPr>
                  <a:buFont typeface="Arial" panose="020B0604020202020204" pitchFamily="34" charset="0"/>
                  <a:buChar char="•"/>
                </a:pPr>
                <a:endParaRPr lang="nb-NO" i="1" kern="0" dirty="0">
                  <a:latin typeface="Cambria Math" panose="02040503050406030204" pitchFamily="18" charset="0"/>
                </a:endParaRPr>
              </a:p>
              <a:p>
                <a:pPr marL="0" indent="0"/>
                <a:r>
                  <a:rPr lang="nb-NO" kern="0" dirty="0"/>
                  <a:t>    </a:t>
                </a:r>
                <a14:m>
                  <m:oMath xmlns:m="http://schemas.openxmlformats.org/officeDocument/2006/math">
                    <m:d>
                      <m:dPr>
                        <m:begChr m:val="|"/>
                        <m:endChr m:val="|"/>
                        <m:ctrlPr>
                          <a:rPr lang="nb-NO" i="1" kern="0" smtClean="0">
                            <a:latin typeface="Cambria Math" panose="02040503050406030204" pitchFamily="18" charset="0"/>
                          </a:rPr>
                        </m:ctrlPr>
                      </m:dPr>
                      <m:e>
                        <m:r>
                          <a:rPr lang="nb-NO" i="1" kern="0" smtClean="0">
                            <a:latin typeface="Cambria Math" panose="02040503050406030204" pitchFamily="18" charset="0"/>
                          </a:rPr>
                          <m:t>𝒦</m:t>
                        </m:r>
                      </m:e>
                    </m:d>
                    <m:r>
                      <a:rPr lang="nb-NO" i="1" kern="0" smtClean="0">
                        <a:latin typeface="Cambria Math" panose="02040503050406030204" pitchFamily="18" charset="0"/>
                      </a:rPr>
                      <m:t>=</m:t>
                    </m:r>
                  </m:oMath>
                </a14:m>
                <a:endParaRPr lang="nb-NO" kern="0" dirty="0"/>
              </a:p>
              <a:p>
                <a:pPr>
                  <a:buFont typeface="Arial" panose="020B0604020202020204" pitchFamily="34" charset="0"/>
                  <a:buChar char="•"/>
                </a:pPr>
                <a:endParaRPr lang="nb-NO" kern="0" dirty="0"/>
              </a:p>
              <a:p>
                <a:pPr>
                  <a:buFont typeface="Arial" panose="020B0604020202020204" pitchFamily="34" charset="0"/>
                  <a:buChar char="•"/>
                </a:pPr>
                <a:endParaRPr lang="nb-NO" kern="0" dirty="0"/>
              </a:p>
            </p:txBody>
          </p:sp>
        </mc:Choice>
        <mc:Fallback xmlns="">
          <p:sp>
            <p:nvSpPr>
              <p:cNvPr id="22" name="Content Placeholder 2"/>
              <p:cNvSpPr txBox="1">
                <a:spLocks noRot="1" noChangeAspect="1" noMove="1" noResize="1" noEditPoints="1" noAdjustHandles="1" noChangeArrowheads="1" noChangeShapeType="1" noTextEdit="1"/>
              </p:cNvSpPr>
              <p:nvPr/>
            </p:nvSpPr>
            <p:spPr bwMode="auto">
              <a:xfrm>
                <a:off x="623392" y="1027586"/>
                <a:ext cx="11137237" cy="506841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9" name="Picture 28"/>
          <p:cNvPicPr>
            <a:picLocks noChangeAspect="1"/>
          </p:cNvPicPr>
          <p:nvPr/>
        </p:nvPicPr>
        <p:blipFill>
          <a:blip r:embed="rId4"/>
          <a:stretch>
            <a:fillRect/>
          </a:stretch>
        </p:blipFill>
        <p:spPr>
          <a:xfrm>
            <a:off x="627486" y="2374684"/>
            <a:ext cx="7405097" cy="4154549"/>
          </a:xfrm>
          <a:prstGeom prst="rect">
            <a:avLst/>
          </a:prstGeom>
        </p:spPr>
      </p:pic>
      <p:pic>
        <p:nvPicPr>
          <p:cNvPr id="30" name="Picture 29"/>
          <p:cNvPicPr>
            <a:picLocks noChangeAspect="1"/>
          </p:cNvPicPr>
          <p:nvPr/>
        </p:nvPicPr>
        <p:blipFill>
          <a:blip r:embed="rId5">
            <a:duotone>
              <a:schemeClr val="accent2">
                <a:shade val="45000"/>
                <a:satMod val="135000"/>
              </a:schemeClr>
              <a:prstClr val="white"/>
            </a:duotone>
          </a:blip>
          <a:stretch>
            <a:fillRect/>
          </a:stretch>
        </p:blipFill>
        <p:spPr>
          <a:xfrm>
            <a:off x="4943476" y="1357949"/>
            <a:ext cx="7115175" cy="3419475"/>
          </a:xfrm>
          <a:prstGeom prst="rect">
            <a:avLst/>
          </a:prstGeom>
        </p:spPr>
      </p:pic>
      <p:sp>
        <p:nvSpPr>
          <p:cNvPr id="2" name="Title 1"/>
          <p:cNvSpPr>
            <a:spLocks noGrp="1"/>
          </p:cNvSpPr>
          <p:nvPr>
            <p:ph type="title"/>
          </p:nvPr>
        </p:nvSpPr>
        <p:spPr/>
        <p:txBody>
          <a:bodyPr/>
          <a:lstStyle/>
          <a:p>
            <a:r>
              <a:rPr lang="nb-NO" dirty="0"/>
              <a:t>Attacking the substitution cipher</a:t>
            </a:r>
            <a:endParaRPr lang="en-US" dirty="0"/>
          </a:p>
        </p:txBody>
      </p:sp>
      <p:sp>
        <p:nvSpPr>
          <p:cNvPr id="28" name="Slide Number Placeholder 27"/>
          <p:cNvSpPr>
            <a:spLocks noGrp="1"/>
          </p:cNvSpPr>
          <p:nvPr>
            <p:ph type="sldNum" sz="quarter" idx="4"/>
          </p:nvPr>
        </p:nvSpPr>
        <p:spPr/>
        <p:txBody>
          <a:bodyPr/>
          <a:lstStyle/>
          <a:p>
            <a:fld id="{F6590AF8-4F64-4D1C-B3C4-F65976908F52}" type="slidenum">
              <a:rPr lang="en-US" smtClean="0"/>
              <a:pPr/>
              <a:t>19</a:t>
            </a:fld>
            <a:endParaRPr lang="en-US" dirty="0"/>
          </a:p>
        </p:txBody>
      </p:sp>
      <p:sp>
        <p:nvSpPr>
          <p:cNvPr id="3" name="Content Placeholder 2"/>
          <p:cNvSpPr>
            <a:spLocks noGrp="1"/>
          </p:cNvSpPr>
          <p:nvPr>
            <p:ph idx="4294967295"/>
          </p:nvPr>
        </p:nvSpPr>
        <p:spPr>
          <a:xfrm>
            <a:off x="1055688" y="1027113"/>
            <a:ext cx="11136312" cy="5068887"/>
          </a:xfrm>
        </p:spPr>
        <p:txBody>
          <a:bodyPr/>
          <a:lstStyle/>
          <a:p>
            <a:pPr>
              <a:buFont typeface="Arial" panose="020B0604020202020204" pitchFamily="34" charset="0"/>
              <a:buChar char="•"/>
            </a:pPr>
            <a:endParaRPr lang="nb-NO" b="0" i="1" dirty="0">
              <a:latin typeface="Cambria Math" panose="02040503050406030204" pitchFamily="18" charset="0"/>
            </a:endParaRPr>
          </a:p>
          <a:p>
            <a:pPr>
              <a:buFont typeface="Arial" panose="020B0604020202020204" pitchFamily="34" charset="0"/>
              <a:buChar char="•"/>
            </a:pPr>
            <a:endParaRPr lang="nb-NO" dirty="0"/>
          </a:p>
          <a:p>
            <a:pPr>
              <a:buFont typeface="Arial" panose="020B0604020202020204" pitchFamily="34" charset="0"/>
              <a:buChar char="•"/>
            </a:pPr>
            <a:endParaRPr lang="nb-NO" dirty="0"/>
          </a:p>
        </p:txBody>
      </p:sp>
      <p:sp>
        <p:nvSpPr>
          <p:cNvPr id="10" name="TextBox 9"/>
          <p:cNvSpPr txBox="1"/>
          <p:nvPr/>
        </p:nvSpPr>
        <p:spPr>
          <a:xfrm>
            <a:off x="1146412"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2" name="TextBox 11"/>
          <p:cNvSpPr txBox="1"/>
          <p:nvPr/>
        </p:nvSpPr>
        <p:spPr>
          <a:xfrm>
            <a:off x="1377970"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3" name="TextBox 12"/>
          <p:cNvSpPr txBox="1"/>
          <p:nvPr/>
        </p:nvSpPr>
        <p:spPr>
          <a:xfrm>
            <a:off x="2117223"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4" name="TextBox 13"/>
          <p:cNvSpPr txBox="1"/>
          <p:nvPr/>
        </p:nvSpPr>
        <p:spPr>
          <a:xfrm>
            <a:off x="1634955"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5" name="TextBox 14"/>
          <p:cNvSpPr txBox="1"/>
          <p:nvPr/>
        </p:nvSpPr>
        <p:spPr>
          <a:xfrm>
            <a:off x="1879744"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6" name="TextBox 15"/>
          <p:cNvSpPr txBox="1"/>
          <p:nvPr/>
        </p:nvSpPr>
        <p:spPr>
          <a:xfrm>
            <a:off x="2358781"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7" name="TextBox 16"/>
          <p:cNvSpPr txBox="1"/>
          <p:nvPr/>
        </p:nvSpPr>
        <p:spPr>
          <a:xfrm>
            <a:off x="5538709"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8" name="TextBox 17"/>
          <p:cNvSpPr txBox="1"/>
          <p:nvPr/>
        </p:nvSpPr>
        <p:spPr>
          <a:xfrm>
            <a:off x="5823045"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9" name="TextBox 18"/>
          <p:cNvSpPr txBox="1"/>
          <p:nvPr/>
        </p:nvSpPr>
        <p:spPr>
          <a:xfrm>
            <a:off x="6116954" y="4627528"/>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0" name="TextBox 19"/>
          <p:cNvSpPr txBox="1"/>
          <p:nvPr/>
        </p:nvSpPr>
        <p:spPr>
          <a:xfrm>
            <a:off x="6406742" y="4624145"/>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1" name="TextBox 20"/>
          <p:cNvSpPr txBox="1"/>
          <p:nvPr/>
        </p:nvSpPr>
        <p:spPr>
          <a:xfrm>
            <a:off x="6690188"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3" name="TextBox 22"/>
          <p:cNvSpPr txBox="1"/>
          <p:nvPr/>
        </p:nvSpPr>
        <p:spPr>
          <a:xfrm>
            <a:off x="6987282" y="4624145"/>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5" name="TextBox 24"/>
          <p:cNvSpPr txBox="1"/>
          <p:nvPr/>
        </p:nvSpPr>
        <p:spPr>
          <a:xfrm>
            <a:off x="7568625" y="4624145"/>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6" name="TextBox 25"/>
          <p:cNvSpPr txBox="1"/>
          <p:nvPr/>
        </p:nvSpPr>
        <p:spPr>
          <a:xfrm>
            <a:off x="2608778" y="5992633"/>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24" name="TextBox 23"/>
              <p:cNvSpPr txBox="1"/>
              <p:nvPr/>
            </p:nvSpPr>
            <p:spPr>
              <a:xfrm>
                <a:off x="1495425" y="1475615"/>
                <a:ext cx="1295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26!</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495425" y="1475615"/>
                <a:ext cx="129540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227691" y="1475614"/>
                <a:ext cx="219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10</m:t>
                          </m:r>
                        </m:e>
                        <m:sup>
                          <m:r>
                            <a:rPr lang="nb-NO" sz="2400" b="0" i="1" smtClean="0">
                              <a:latin typeface="Cambria Math" panose="02040503050406030204" pitchFamily="18" charset="0"/>
                            </a:rPr>
                            <m:t>26</m:t>
                          </m:r>
                        </m:sup>
                      </m:sSup>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2</m:t>
                          </m:r>
                        </m:e>
                        <m:sup>
                          <m:r>
                            <a:rPr lang="nb-NO" sz="2400" b="0" i="1" smtClean="0">
                              <a:latin typeface="Cambria Math" panose="02040503050406030204" pitchFamily="18" charset="0"/>
                            </a:rPr>
                            <m:t>88</m:t>
                          </m:r>
                        </m:sup>
                      </m:sSup>
                    </m:oMath>
                  </m:oMathPara>
                </a14:m>
                <a:endParaRPr lang="en-US" sz="2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227691" y="1475614"/>
                <a:ext cx="2190750" cy="461665"/>
              </a:xfrm>
              <a:prstGeom prst="rect">
                <a:avLst/>
              </a:prstGeom>
              <a:blipFill>
                <a:blip r:embed="rId7"/>
                <a:stretch>
                  <a:fillRect/>
                </a:stretch>
              </a:blipFill>
            </p:spPr>
            <p:txBody>
              <a:bodyPr/>
              <a:lstStyle/>
              <a:p>
                <a:r>
                  <a:rPr lang="en-US">
                    <a:noFill/>
                  </a:rPr>
                  <a:t> </a:t>
                </a:r>
              </a:p>
            </p:txBody>
          </p:sp>
        </mc:Fallback>
      </mc:AlternateContent>
      <p:sp>
        <p:nvSpPr>
          <p:cNvPr id="33" name="Rectangle 32"/>
          <p:cNvSpPr/>
          <p:nvPr/>
        </p:nvSpPr>
        <p:spPr>
          <a:xfrm>
            <a:off x="7654303" y="1067336"/>
            <a:ext cx="3743370" cy="1569660"/>
          </a:xfrm>
          <a:prstGeom prst="rect">
            <a:avLst/>
          </a:prstGeom>
          <a:solidFill>
            <a:schemeClr val="bg1">
              <a:lumMod val="95000"/>
            </a:schemeClr>
          </a:solidFill>
        </p:spPr>
        <p:txBody>
          <a:bodyPr wrap="square">
            <a:spAutoFit/>
          </a:bodyPr>
          <a:lstStyle/>
          <a:p>
            <a:r>
              <a:rPr lang="en-US" sz="1600" b="1" dirty="0">
                <a:solidFill>
                  <a:schemeClr val="accent1">
                    <a:lumMod val="50000"/>
                  </a:schemeClr>
                </a:solidFill>
              </a:rPr>
              <a:t>in</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q</a:t>
            </a:r>
            <a:r>
              <a:rPr lang="en-US" sz="1600" b="1" dirty="0" err="1">
                <a:solidFill>
                  <a:schemeClr val="accent1">
                    <a:lumMod val="50000"/>
                  </a:schemeClr>
                </a:solidFill>
              </a:rPr>
              <a:t>a</a:t>
            </a:r>
            <a:r>
              <a:rPr lang="en-US" sz="1600" dirty="0" err="1">
                <a:solidFill>
                  <a:schemeClr val="accent2"/>
                </a:solidFill>
              </a:rPr>
              <a:t>n</a:t>
            </a:r>
            <a:r>
              <a:rPr lang="en-US" sz="1600" dirty="0">
                <a:solidFill>
                  <a:schemeClr val="accent2"/>
                </a:solidFill>
              </a:rPr>
              <a:t> </a:t>
            </a:r>
            <a:r>
              <a:rPr lang="en-US" sz="1600" dirty="0" err="1">
                <a:solidFill>
                  <a:schemeClr val="accent2"/>
                </a:solidFill>
              </a:rPr>
              <a:t>y</a:t>
            </a:r>
            <a:r>
              <a:rPr lang="en-US" sz="1600" b="1" dirty="0" err="1">
                <a:solidFill>
                  <a:schemeClr val="accent1">
                    <a:lumMod val="50000"/>
                  </a:schemeClr>
                </a:solidFill>
              </a:rPr>
              <a:t>istan</a:t>
            </a:r>
            <a:r>
              <a:rPr lang="en-US" sz="1600" dirty="0" err="1">
                <a:solidFill>
                  <a:schemeClr val="accent2"/>
                </a:solidFill>
              </a:rPr>
              <a:t>d</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m</a:t>
            </a:r>
            <a:r>
              <a:rPr lang="en-US" sz="1600" b="1" dirty="0" err="1">
                <a:solidFill>
                  <a:schemeClr val="accent1">
                    <a:lumMod val="50000"/>
                  </a:schemeClr>
                </a:solidFill>
              </a:rPr>
              <a:t>e</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d</a:t>
            </a:r>
            <a:r>
              <a:rPr lang="en-US" sz="1600" b="1" dirty="0" err="1">
                <a:solidFill>
                  <a:schemeClr val="accent1">
                    <a:lumMod val="50000"/>
                  </a:schemeClr>
                </a:solidFill>
              </a:rPr>
              <a:t>o</a:t>
            </a:r>
            <a:r>
              <a:rPr lang="en-US" sz="1600" dirty="0" err="1">
                <a:solidFill>
                  <a:schemeClr val="accent2"/>
                </a:solidFill>
              </a:rPr>
              <a:t>b</a:t>
            </a:r>
            <a:r>
              <a:rPr lang="en-US" sz="1600" b="1" dirty="0" err="1">
                <a:solidFill>
                  <a:schemeClr val="accent1">
                    <a:lumMod val="50000"/>
                  </a:schemeClr>
                </a:solidFill>
              </a:rPr>
              <a:t>te</a:t>
            </a:r>
            <a:r>
              <a:rPr lang="en-US" sz="1600" dirty="0" err="1">
                <a:solidFill>
                  <a:schemeClr val="accent2"/>
                </a:solidFill>
              </a:rPr>
              <a:t>n</a:t>
            </a:r>
            <a:r>
              <a:rPr lang="en-US" sz="1600" dirty="0">
                <a:solidFill>
                  <a:schemeClr val="accent2"/>
                </a:solidFill>
              </a:rPr>
              <a:t> </a:t>
            </a:r>
            <a:r>
              <a:rPr lang="en-US" sz="1600" b="1" dirty="0" err="1">
                <a:solidFill>
                  <a:schemeClr val="accent1">
                    <a:lumMod val="50000"/>
                  </a:schemeClr>
                </a:solidFill>
              </a:rPr>
              <a:t>s</a:t>
            </a:r>
            <a:r>
              <a:rPr lang="en-US" sz="1600" dirty="0" err="1">
                <a:solidFill>
                  <a:schemeClr val="accent2"/>
                </a:solidFill>
              </a:rPr>
              <a:t>o</a:t>
            </a:r>
            <a:r>
              <a:rPr lang="en-US" sz="1600" b="1" dirty="0" err="1">
                <a:solidFill>
                  <a:schemeClr val="accent1">
                    <a:lumMod val="50000"/>
                  </a:schemeClr>
                </a:solidFill>
              </a:rPr>
              <a:t>i</a:t>
            </a:r>
            <a:r>
              <a:rPr lang="en-US" sz="1600" dirty="0" err="1">
                <a:solidFill>
                  <a:schemeClr val="accent2"/>
                </a:solidFill>
              </a:rPr>
              <a:t>ll</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y</a:t>
            </a:r>
            <a:r>
              <a:rPr lang="en-US" sz="1600" b="1" dirty="0" err="1">
                <a:solidFill>
                  <a:schemeClr val="accent1">
                    <a:lumMod val="50000"/>
                  </a:schemeClr>
                </a:solidFill>
              </a:rPr>
              <a:t>o</a:t>
            </a:r>
            <a:r>
              <a:rPr lang="en-US" sz="1600" dirty="0" err="1">
                <a:solidFill>
                  <a:schemeClr val="accent2"/>
                </a:solidFill>
              </a:rPr>
              <a:t>a</a:t>
            </a:r>
            <a:r>
              <a:rPr lang="en-US" sz="1600" b="1" dirty="0" err="1">
                <a:solidFill>
                  <a:schemeClr val="accent1">
                    <a:lumMod val="50000"/>
                  </a:schemeClr>
                </a:solidFill>
              </a:rPr>
              <a:t>n</a:t>
            </a:r>
            <a:r>
              <a:rPr lang="en-US" sz="1600" dirty="0">
                <a:solidFill>
                  <a:schemeClr val="accent2"/>
                </a:solidFill>
              </a:rPr>
              <a:t> </a:t>
            </a:r>
            <a:r>
              <a:rPr lang="en-US" sz="1600" dirty="0" err="1">
                <a:solidFill>
                  <a:schemeClr val="accent2"/>
                </a:solidFill>
              </a:rPr>
              <a:t>x</a:t>
            </a:r>
            <a:r>
              <a:rPr lang="en-US" sz="1600" b="1" dirty="0" err="1">
                <a:solidFill>
                  <a:schemeClr val="accent1">
                    <a:lumMod val="50000"/>
                  </a:schemeClr>
                </a:solidFill>
              </a:rPr>
              <a:t>et</a:t>
            </a:r>
            <a:r>
              <a:rPr lang="en-US" sz="1600" dirty="0" err="1">
                <a:solidFill>
                  <a:schemeClr val="accent2"/>
                </a:solidFill>
              </a:rPr>
              <a:t>a</a:t>
            </a:r>
            <a:r>
              <a:rPr lang="en-US" sz="1600" b="1" dirty="0" err="1">
                <a:solidFill>
                  <a:schemeClr val="accent1">
                    <a:lumMod val="50000"/>
                  </a:schemeClr>
                </a:solidFill>
              </a:rPr>
              <a:t>een</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n</a:t>
            </a:r>
            <a:r>
              <a:rPr lang="en-US" sz="1600" b="1" dirty="0" err="1">
                <a:solidFill>
                  <a:schemeClr val="accent1">
                    <a:lumMod val="50000"/>
                  </a:schemeClr>
                </a:solidFill>
              </a:rPr>
              <a:t>oo</a:t>
            </a:r>
            <a:r>
              <a:rPr lang="en-US" sz="1600" dirty="0" err="1">
                <a:solidFill>
                  <a:schemeClr val="accent2"/>
                </a:solidFill>
              </a:rPr>
              <a:t>q</a:t>
            </a:r>
            <a:r>
              <a:rPr lang="en-US" sz="1600" b="1" dirty="0" err="1">
                <a:solidFill>
                  <a:schemeClr val="accent1">
                    <a:lumMod val="50000"/>
                  </a:schemeClr>
                </a:solidFill>
              </a:rPr>
              <a:t>s</a:t>
            </a:r>
            <a:r>
              <a:rPr lang="en-US" sz="1600" dirty="0">
                <a:solidFill>
                  <a:schemeClr val="accent2"/>
                </a:solidFill>
              </a:rPr>
              <a:t>, </a:t>
            </a:r>
            <a:r>
              <a:rPr lang="en-US" sz="1600" dirty="0" err="1">
                <a:solidFill>
                  <a:schemeClr val="accent2"/>
                </a:solidFill>
              </a:rPr>
              <a:t>m</a:t>
            </a:r>
            <a:r>
              <a:rPr lang="en-US" sz="1600" b="1" dirty="0" err="1">
                <a:solidFill>
                  <a:schemeClr val="accent1">
                    <a:lumMod val="50000"/>
                  </a:schemeClr>
                </a:solidFill>
              </a:rPr>
              <a:t>o</a:t>
            </a:r>
            <a:r>
              <a:rPr lang="en-US" sz="1600" dirty="0" err="1">
                <a:solidFill>
                  <a:schemeClr val="accent2"/>
                </a:solidFill>
              </a:rPr>
              <a:t>p</a:t>
            </a:r>
            <a:r>
              <a:rPr lang="en-US" sz="1600" b="1" dirty="0" err="1">
                <a:solidFill>
                  <a:schemeClr val="accent1">
                    <a:lumMod val="50000"/>
                  </a:schemeClr>
                </a:solidFill>
              </a:rPr>
              <a:t>e</a:t>
            </a:r>
            <a:r>
              <a:rPr lang="en-US" sz="1600" dirty="0" err="1">
                <a:solidFill>
                  <a:schemeClr val="accent2"/>
                </a:solidFill>
              </a:rPr>
              <a:t>n</a:t>
            </a:r>
            <a:r>
              <a:rPr lang="en-US" sz="1600" b="1" dirty="0" err="1">
                <a:solidFill>
                  <a:schemeClr val="accent1">
                    <a:lumMod val="50000"/>
                  </a:schemeClr>
                </a:solidFill>
              </a:rPr>
              <a:t>e</a:t>
            </a:r>
            <a:r>
              <a:rPr lang="en-US" sz="1600" dirty="0" err="1">
                <a:solidFill>
                  <a:schemeClr val="accent2"/>
                </a:solidFill>
              </a:rPr>
              <a:t>y</a:t>
            </a:r>
            <a:r>
              <a:rPr lang="en-US" sz="1600" dirty="0">
                <a:solidFill>
                  <a:schemeClr val="accent2"/>
                </a:solidFill>
              </a:rPr>
              <a:t> </a:t>
            </a:r>
            <a:r>
              <a:rPr lang="en-US" sz="1600" dirty="0" err="1">
                <a:solidFill>
                  <a:schemeClr val="accent2"/>
                </a:solidFill>
              </a:rPr>
              <a:t>q</a:t>
            </a:r>
            <a:r>
              <a:rPr lang="en-US" sz="1600" b="1" dirty="0" err="1">
                <a:solidFill>
                  <a:schemeClr val="accent1">
                    <a:lumMod val="50000"/>
                  </a:schemeClr>
                </a:solidFill>
              </a:rPr>
              <a:t>o</a:t>
            </a:r>
            <a:r>
              <a:rPr lang="en-US" sz="1600" dirty="0" err="1">
                <a:solidFill>
                  <a:schemeClr val="accent2"/>
                </a:solidFill>
              </a:rPr>
              <a:t>n</a:t>
            </a:r>
            <a:r>
              <a:rPr lang="en-US" sz="1600" dirty="0">
                <a:solidFill>
                  <a:schemeClr val="accent2"/>
                </a:solidFill>
              </a:rPr>
              <a:t> </a:t>
            </a:r>
            <a:r>
              <a:rPr lang="en-US" sz="1600" b="1" dirty="0">
                <a:solidFill>
                  <a:schemeClr val="accent1">
                    <a:lumMod val="50000"/>
                  </a:schemeClr>
                </a:solidFill>
              </a:rPr>
              <a:t>an</a:t>
            </a:r>
            <a:r>
              <a:rPr lang="en-US" sz="1600" dirty="0">
                <a:solidFill>
                  <a:schemeClr val="accent2"/>
                </a:solidFill>
              </a:rPr>
              <a:t> </a:t>
            </a:r>
            <a:r>
              <a:rPr lang="en-US" sz="1600" b="1" dirty="0">
                <a:solidFill>
                  <a:schemeClr val="accent1">
                    <a:lumMod val="50000"/>
                  </a:schemeClr>
                </a:solidFill>
              </a:rPr>
              <a:t>instant</a:t>
            </a:r>
            <a:r>
              <a:rPr lang="en-US" sz="1600" dirty="0">
                <a:solidFill>
                  <a:schemeClr val="accent2"/>
                </a:solidFill>
              </a:rPr>
              <a:t> </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o</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xicex</a:t>
            </a:r>
            <a:r>
              <a:rPr lang="en-US" sz="1600" b="1" dirty="0" err="1">
                <a:solidFill>
                  <a:schemeClr val="accent1">
                    <a:lumMod val="50000"/>
                  </a:schemeClr>
                </a:solidFill>
              </a:rPr>
              <a:t>ott</a:t>
            </a:r>
            <a:r>
              <a:rPr lang="en-US" sz="1600" dirty="0" err="1">
                <a:solidFill>
                  <a:schemeClr val="accent2"/>
                </a:solidFill>
              </a:rPr>
              <a:t>ie</a:t>
            </a:r>
            <a:r>
              <a:rPr lang="en-US" sz="1600" dirty="0">
                <a:solidFill>
                  <a:schemeClr val="accent2"/>
                </a:solidFill>
              </a:rPr>
              <a:t>, </a:t>
            </a:r>
            <a:r>
              <a:rPr lang="en-US" sz="1600" b="1" dirty="0">
                <a:solidFill>
                  <a:schemeClr val="accent1">
                    <a:lumMod val="50000"/>
                  </a:schemeClr>
                </a:solidFill>
              </a:rPr>
              <a:t>an</a:t>
            </a:r>
            <a:r>
              <a:rPr lang="en-US" sz="1600" dirty="0">
                <a:solidFill>
                  <a:schemeClr val="accent2"/>
                </a:solidFill>
              </a:rPr>
              <a:t>y </a:t>
            </a:r>
            <a:r>
              <a:rPr lang="en-US" sz="1600" dirty="0" err="1">
                <a:solidFill>
                  <a:schemeClr val="accent2"/>
                </a:solidFill>
              </a:rPr>
              <a:t>y</a:t>
            </a:r>
            <a:r>
              <a:rPr lang="en-US" sz="1600" b="1" dirty="0" err="1">
                <a:solidFill>
                  <a:schemeClr val="accent1">
                    <a:lumMod val="50000"/>
                  </a:schemeClr>
                </a:solidFill>
              </a:rPr>
              <a:t>a</a:t>
            </a:r>
            <a:r>
              <a:rPr lang="en-US" sz="1600" dirty="0" err="1">
                <a:solidFill>
                  <a:schemeClr val="accent2"/>
                </a:solidFill>
              </a:rPr>
              <a:t>n</a:t>
            </a:r>
            <a:r>
              <a:rPr lang="en-US" sz="1600" b="1" dirty="0" err="1">
                <a:solidFill>
                  <a:schemeClr val="accent1">
                    <a:lumMod val="50000"/>
                  </a:schemeClr>
                </a:solidFill>
              </a:rPr>
              <a:t>te</a:t>
            </a:r>
            <a:r>
              <a:rPr lang="en-US" sz="1600" dirty="0" err="1">
                <a:solidFill>
                  <a:schemeClr val="accent2"/>
                </a:solidFill>
              </a:rPr>
              <a:t>y</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a</a:t>
            </a:r>
            <a:r>
              <a:rPr lang="en-US" sz="1600" b="1" dirty="0" err="1">
                <a:solidFill>
                  <a:schemeClr val="accent1">
                    <a:lumMod val="50000"/>
                  </a:schemeClr>
                </a:solidFill>
              </a:rPr>
              <a:t>a</a:t>
            </a:r>
            <a:r>
              <a:rPr lang="en-US" sz="1600" dirty="0" err="1">
                <a:solidFill>
                  <a:schemeClr val="accent2"/>
                </a:solidFill>
              </a:rPr>
              <a:t>v</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f</a:t>
            </a:r>
            <a:r>
              <a:rPr lang="en-US" sz="1600" b="1" dirty="0" err="1">
                <a:solidFill>
                  <a:schemeClr val="accent1">
                    <a:lumMod val="50000"/>
                  </a:schemeClr>
                </a:solidFill>
              </a:rPr>
              <a:t>ain</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it</a:t>
            </a:r>
            <a:r>
              <a:rPr lang="en-US" sz="1600" dirty="0" err="1">
                <a:solidFill>
                  <a:schemeClr val="accent2"/>
                </a:solidFill>
              </a:rPr>
              <a:t>m</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dcnp</a:t>
            </a:r>
            <a:r>
              <a:rPr lang="en-US" sz="1600" b="1" dirty="0" err="1">
                <a:solidFill>
                  <a:schemeClr val="accent1">
                    <a:lumMod val="50000"/>
                  </a:schemeClr>
                </a:solidFill>
              </a:rPr>
              <a:t>in</a:t>
            </a:r>
            <a:r>
              <a:rPr lang="en-US" sz="1600" dirty="0" err="1">
                <a:solidFill>
                  <a:schemeClr val="accent2"/>
                </a:solidFill>
              </a:rPr>
              <a:t>f</a:t>
            </a:r>
            <a:r>
              <a:rPr lang="en-US" sz="1600" dirty="0">
                <a:solidFill>
                  <a:schemeClr val="accent2"/>
                </a:solidFill>
              </a:rPr>
              <a:t> </a:t>
            </a:r>
            <a:r>
              <a:rPr lang="en-US" sz="1600" dirty="0" err="1">
                <a:solidFill>
                  <a:schemeClr val="accent2"/>
                </a:solidFill>
              </a:rPr>
              <a:t>qi</a:t>
            </a:r>
            <a:r>
              <a:rPr lang="en-US" sz="1600" b="1" dirty="0" err="1">
                <a:solidFill>
                  <a:schemeClr val="accent1">
                    <a:lumMod val="50000"/>
                  </a:schemeClr>
                </a:solidFill>
              </a:rPr>
              <a:t>i</a:t>
            </a:r>
            <a:r>
              <a:rPr lang="en-US" sz="1600" dirty="0" err="1">
                <a:solidFill>
                  <a:schemeClr val="accent2"/>
                </a:solidFill>
              </a:rPr>
              <a:t>fm</a:t>
            </a:r>
            <a:r>
              <a:rPr lang="en-US" sz="1600" b="1" dirty="0" err="1">
                <a:solidFill>
                  <a:schemeClr val="accent1">
                    <a:lumMod val="50000"/>
                  </a:schemeClr>
                </a:solidFill>
              </a:rPr>
              <a:t>t</a:t>
            </a:r>
            <a:r>
              <a:rPr lang="en-US" sz="1600" dirty="0">
                <a:solidFill>
                  <a:schemeClr val="accent2"/>
                </a:solidFill>
              </a:rPr>
              <a:t>. </a:t>
            </a:r>
            <a:r>
              <a:rPr lang="en-US" sz="1600" b="1" dirty="0">
                <a:solidFill>
                  <a:schemeClr val="accent1">
                    <a:lumMod val="50000"/>
                  </a:schemeClr>
                </a:solidFill>
              </a:rPr>
              <a:t>it</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as</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o</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d</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at</a:t>
            </a:r>
            <a:r>
              <a:rPr lang="en-US" sz="1600" dirty="0" err="1">
                <a:solidFill>
                  <a:schemeClr val="accent2"/>
                </a:solidFill>
              </a:rPr>
              <a:t>n</a:t>
            </a:r>
            <a:r>
              <a:rPr lang="en-US" sz="1600" b="1" dirty="0" err="1">
                <a:solidFill>
                  <a:schemeClr val="accent1">
                    <a:lumMod val="50000"/>
                  </a:schemeClr>
                </a:solidFill>
              </a:rPr>
              <a:t>o</a:t>
            </a:r>
            <a:r>
              <a:rPr lang="en-US" sz="1600" dirty="0" err="1">
                <a:solidFill>
                  <a:schemeClr val="accent2"/>
                </a:solidFill>
              </a:rPr>
              <a:t>i</a:t>
            </a:r>
            <a:r>
              <a:rPr lang="en-US" sz="1600" dirty="0">
                <a:solidFill>
                  <a:schemeClr val="accent2"/>
                </a:solidFill>
              </a:rPr>
              <a:t>, </a:t>
            </a:r>
            <a:r>
              <a:rPr lang="en-US" sz="1600" dirty="0" err="1">
                <a:solidFill>
                  <a:schemeClr val="accent2"/>
                </a:solidFill>
              </a:rPr>
              <a:t>t</a:t>
            </a:r>
            <a:r>
              <a:rPr lang="en-US" sz="1600" b="1" dirty="0" err="1">
                <a:solidFill>
                  <a:schemeClr val="accent1">
                    <a:lumMod val="50000"/>
                  </a:schemeClr>
                </a:solidFill>
              </a:rPr>
              <a:t>noo</a:t>
            </a:r>
            <a:r>
              <a:rPr lang="en-US" sz="1600" dirty="0" err="1">
                <a:solidFill>
                  <a:schemeClr val="accent2"/>
                </a:solidFill>
              </a:rPr>
              <a:t>b</a:t>
            </a:r>
            <a:r>
              <a:rPr lang="en-US" sz="1600" b="1" dirty="0" err="1">
                <a:solidFill>
                  <a:schemeClr val="accent1">
                    <a:lumMod val="50000"/>
                  </a:schemeClr>
                </a:solidFill>
              </a:rPr>
              <a:t>in</a:t>
            </a:r>
            <a:r>
              <a:rPr lang="en-US" sz="1600" dirty="0" err="1">
                <a:solidFill>
                  <a:schemeClr val="accent2"/>
                </a:solidFill>
              </a:rPr>
              <a:t>f</a:t>
            </a:r>
            <a:r>
              <a:rPr lang="en-US" sz="1600" dirty="0">
                <a:solidFill>
                  <a:schemeClr val="accent2"/>
                </a:solidFill>
              </a:rPr>
              <a:t> </a:t>
            </a:r>
            <a:r>
              <a:rPr lang="en-US" sz="1600" b="1" dirty="0">
                <a:solidFill>
                  <a:schemeClr val="accent1">
                    <a:lumMod val="50000"/>
                  </a:schemeClr>
                </a:solidFill>
              </a:rPr>
              <a:t>into</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eo</a:t>
            </a:r>
            <a:r>
              <a:rPr lang="en-US" sz="1600" dirty="0" err="1">
                <a:solidFill>
                  <a:schemeClr val="accent2"/>
                </a:solidFill>
              </a:rPr>
              <a:t>bi</a:t>
            </a:r>
            <a:r>
              <a:rPr lang="en-US" sz="1600" b="1" dirty="0" err="1">
                <a:solidFill>
                  <a:schemeClr val="accent1">
                    <a:lumMod val="50000"/>
                  </a:schemeClr>
                </a:solidFill>
              </a:rPr>
              <a:t>e</a:t>
            </a:r>
            <a:r>
              <a:rPr lang="en-US" sz="1600" dirty="0" err="1">
                <a:solidFill>
                  <a:schemeClr val="accent2"/>
                </a:solidFill>
              </a:rPr>
              <a:t>'</a:t>
            </a:r>
            <a:r>
              <a:rPr lang="en-US" sz="1600" b="1" dirty="0" err="1">
                <a:solidFill>
                  <a:schemeClr val="accent1">
                    <a:lumMod val="50000"/>
                  </a:schemeClr>
                </a:solidFill>
              </a:rPr>
              <a:t>s</a:t>
            </a:r>
            <a:r>
              <a:rPr lang="en-US" sz="1600" dirty="0">
                <a:solidFill>
                  <a:schemeClr val="accent2"/>
                </a:solidFill>
              </a:rPr>
              <a:t> </a:t>
            </a:r>
            <a:r>
              <a:rPr lang="en-US" sz="1600" dirty="0" err="1">
                <a:solidFill>
                  <a:schemeClr val="accent2"/>
                </a:solidFill>
              </a:rPr>
              <a:t>a</a:t>
            </a:r>
            <a:r>
              <a:rPr lang="en-US" sz="1600" b="1" dirty="0" err="1">
                <a:solidFill>
                  <a:schemeClr val="accent1">
                    <a:lumMod val="50000"/>
                  </a:schemeClr>
                </a:solidFill>
              </a:rPr>
              <a:t>in</a:t>
            </a:r>
            <a:r>
              <a:rPr lang="en-US" sz="1600" dirty="0" err="1">
                <a:solidFill>
                  <a:schemeClr val="accent2"/>
                </a:solidFill>
              </a:rPr>
              <a:t>y</a:t>
            </a:r>
            <a:r>
              <a:rPr lang="en-US" sz="1600" b="1" dirty="0" err="1">
                <a:solidFill>
                  <a:schemeClr val="accent1">
                    <a:lumMod val="50000"/>
                  </a:schemeClr>
                </a:solidFill>
              </a:rPr>
              <a:t>o</a:t>
            </a:r>
            <a:r>
              <a:rPr lang="en-US" sz="1600" dirty="0" err="1">
                <a:solidFill>
                  <a:schemeClr val="accent2"/>
                </a:solidFill>
              </a:rPr>
              <a:t>a</a:t>
            </a:r>
            <a:r>
              <a:rPr lang="en-US" sz="1600" b="1" dirty="0" err="1">
                <a:solidFill>
                  <a:schemeClr val="accent1">
                    <a:lumMod val="50000"/>
                  </a:schemeClr>
                </a:solidFill>
              </a:rPr>
              <a:t>s</a:t>
            </a:r>
            <a:endParaRPr lang="en-US" sz="1600" dirty="0">
              <a:solidFill>
                <a:schemeClr val="accent2"/>
              </a:solidFill>
            </a:endParaRPr>
          </a:p>
        </p:txBody>
      </p:sp>
    </p:spTree>
    <p:extLst>
      <p:ext uri="{BB962C8B-B14F-4D97-AF65-F5344CB8AC3E}">
        <p14:creationId xmlns:p14="http://schemas.microsoft.com/office/powerpoint/2010/main" val="341522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1583388" y="1814653"/>
            <a:ext cx="9734851" cy="1776412"/>
          </a:xfrm>
        </p:spPr>
        <p:txBody>
          <a:bodyPr anchor="ctr"/>
          <a:lstStyle/>
          <a:p>
            <a:pPr algn="ctr"/>
            <a:r>
              <a:rPr lang="nb-NO" dirty="0" err="1"/>
              <a:t>Historical</a:t>
            </a:r>
            <a:r>
              <a:rPr lang="nb-NO" dirty="0"/>
              <a:t> </a:t>
            </a:r>
            <a:r>
              <a:rPr lang="nb-NO" dirty="0" err="1"/>
              <a:t>encryption</a:t>
            </a:r>
            <a:r>
              <a:rPr lang="nb-NO" dirty="0"/>
              <a:t> </a:t>
            </a:r>
            <a:r>
              <a:rPr lang="nb-NO" dirty="0" err="1"/>
              <a:t>algorithms</a:t>
            </a:r>
            <a:endParaRPr lang="nb-NO" dirty="0"/>
          </a:p>
        </p:txBody>
      </p:sp>
    </p:spTree>
    <p:extLst>
      <p:ext uri="{BB962C8B-B14F-4D97-AF65-F5344CB8AC3E}">
        <p14:creationId xmlns:p14="http://schemas.microsoft.com/office/powerpoint/2010/main" val="1118926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627486" y="2374684"/>
            <a:ext cx="7405097" cy="4154549"/>
          </a:xfrm>
          <a:prstGeom prst="rect">
            <a:avLst/>
          </a:prstGeom>
        </p:spPr>
      </p:pic>
      <p:pic>
        <p:nvPicPr>
          <p:cNvPr id="36" name="Picture 35"/>
          <p:cNvPicPr>
            <a:picLocks noChangeAspect="1"/>
          </p:cNvPicPr>
          <p:nvPr/>
        </p:nvPicPr>
        <p:blipFill>
          <a:blip r:embed="rId4">
            <a:duotone>
              <a:schemeClr val="accent2">
                <a:shade val="45000"/>
                <a:satMod val="135000"/>
              </a:schemeClr>
              <a:prstClr val="white"/>
            </a:duotone>
          </a:blip>
          <a:stretch>
            <a:fillRect/>
          </a:stretch>
        </p:blipFill>
        <p:spPr>
          <a:xfrm>
            <a:off x="4943476" y="1357949"/>
            <a:ext cx="7115175" cy="3419475"/>
          </a:xfrm>
          <a:prstGeom prst="rect">
            <a:avLst/>
          </a:prstGeom>
        </p:spPr>
      </p:pic>
      <mc:AlternateContent xmlns:mc="http://schemas.openxmlformats.org/markup-compatibility/2006" xmlns:a14="http://schemas.microsoft.com/office/drawing/2010/main">
        <mc:Choice Requires="a14">
          <p:sp>
            <p:nvSpPr>
              <p:cNvPr id="29" name="Content Placeholder 2"/>
              <p:cNvSpPr txBox="1">
                <a:spLocks/>
              </p:cNvSpPr>
              <p:nvPr/>
            </p:nvSpPr>
            <p:spPr bwMode="auto">
              <a:xfrm>
                <a:off x="623392" y="1027586"/>
                <a:ext cx="11137237" cy="50684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60413" indent="-285750" algn="l" rtl="0" eaLnBrk="1" fontAlgn="base" hangingPunct="1">
                  <a:spcBef>
                    <a:spcPct val="20000"/>
                  </a:spcBef>
                  <a:spcAft>
                    <a:spcPct val="0"/>
                  </a:spcAft>
                  <a:defRPr sz="2000">
                    <a:solidFill>
                      <a:schemeClr val="tx1"/>
                    </a:solidFill>
                    <a:latin typeface="+mn-lt"/>
                  </a:defRPr>
                </a:lvl2pPr>
                <a:lvl3pPr marL="1179513"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a:solidFill>
                      <a:schemeClr val="tx1"/>
                    </a:solidFill>
                    <a:latin typeface="+mn-lt"/>
                  </a:defRPr>
                </a:lvl4pPr>
                <a:lvl5pPr marL="2057400" indent="-228600" algn="l" rtl="0" eaLnBrk="1" fontAlgn="base" hangingPunct="1">
                  <a:spcBef>
                    <a:spcPct val="20000"/>
                  </a:spcBef>
                  <a:spcAft>
                    <a:spcPct val="0"/>
                  </a:spcAft>
                  <a:defRPr sz="160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a:lstStyle>
              <a:p>
                <a:pPr>
                  <a:buFont typeface="Arial" panose="020B0604020202020204" pitchFamily="34" charset="0"/>
                  <a:buChar char="•"/>
                </a:pPr>
                <a:endParaRPr lang="nb-NO" i="1" kern="0" dirty="0">
                  <a:latin typeface="Cambria Math" panose="02040503050406030204" pitchFamily="18" charset="0"/>
                </a:endParaRPr>
              </a:p>
              <a:p>
                <a:pPr marL="0" indent="0"/>
                <a:r>
                  <a:rPr lang="nb-NO" kern="0" dirty="0"/>
                  <a:t>    </a:t>
                </a:r>
                <a14:m>
                  <m:oMath xmlns:m="http://schemas.openxmlformats.org/officeDocument/2006/math">
                    <m:d>
                      <m:dPr>
                        <m:begChr m:val="|"/>
                        <m:endChr m:val="|"/>
                        <m:ctrlPr>
                          <a:rPr lang="nb-NO" i="1" kern="0" smtClean="0">
                            <a:latin typeface="Cambria Math" panose="02040503050406030204" pitchFamily="18" charset="0"/>
                          </a:rPr>
                        </m:ctrlPr>
                      </m:dPr>
                      <m:e>
                        <m:r>
                          <a:rPr lang="nb-NO" i="1" kern="0" smtClean="0">
                            <a:latin typeface="Cambria Math" panose="02040503050406030204" pitchFamily="18" charset="0"/>
                          </a:rPr>
                          <m:t>𝒦</m:t>
                        </m:r>
                      </m:e>
                    </m:d>
                    <m:r>
                      <a:rPr lang="nb-NO" i="1" kern="0" smtClean="0">
                        <a:latin typeface="Cambria Math" panose="02040503050406030204" pitchFamily="18" charset="0"/>
                      </a:rPr>
                      <m:t>=</m:t>
                    </m:r>
                  </m:oMath>
                </a14:m>
                <a:endParaRPr lang="nb-NO" kern="0" dirty="0"/>
              </a:p>
              <a:p>
                <a:pPr>
                  <a:buFont typeface="Arial" panose="020B0604020202020204" pitchFamily="34" charset="0"/>
                  <a:buChar char="•"/>
                </a:pPr>
                <a:endParaRPr lang="nb-NO" kern="0" dirty="0"/>
              </a:p>
              <a:p>
                <a:pPr>
                  <a:buFont typeface="Arial" panose="020B0604020202020204" pitchFamily="34" charset="0"/>
                  <a:buChar char="•"/>
                </a:pPr>
                <a:endParaRPr lang="nb-NO" kern="0" dirty="0"/>
              </a:p>
            </p:txBody>
          </p:sp>
        </mc:Choice>
        <mc:Fallback xmlns="">
          <p:sp>
            <p:nvSpPr>
              <p:cNvPr id="29" name="Content Placeholder 2"/>
              <p:cNvSpPr txBox="1">
                <a:spLocks noRot="1" noChangeAspect="1" noMove="1" noResize="1" noEditPoints="1" noAdjustHandles="1" noChangeArrowheads="1" noChangeShapeType="1" noTextEdit="1"/>
              </p:cNvSpPr>
              <p:nvPr/>
            </p:nvSpPr>
            <p:spPr bwMode="auto">
              <a:xfrm>
                <a:off x="623392" y="1027586"/>
                <a:ext cx="11137237" cy="5068415"/>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 name="Title 1"/>
          <p:cNvSpPr>
            <a:spLocks noGrp="1"/>
          </p:cNvSpPr>
          <p:nvPr>
            <p:ph type="title"/>
          </p:nvPr>
        </p:nvSpPr>
        <p:spPr/>
        <p:txBody>
          <a:bodyPr/>
          <a:lstStyle/>
          <a:p>
            <a:r>
              <a:rPr lang="nb-NO" dirty="0"/>
              <a:t>Attacking the substitution cipher</a:t>
            </a:r>
            <a:endParaRPr lang="en-US" dirty="0"/>
          </a:p>
        </p:txBody>
      </p:sp>
      <p:sp>
        <p:nvSpPr>
          <p:cNvPr id="30" name="Slide Number Placeholder 29"/>
          <p:cNvSpPr>
            <a:spLocks noGrp="1"/>
          </p:cNvSpPr>
          <p:nvPr>
            <p:ph type="sldNum" sz="quarter" idx="4"/>
          </p:nvPr>
        </p:nvSpPr>
        <p:spPr/>
        <p:txBody>
          <a:bodyPr/>
          <a:lstStyle/>
          <a:p>
            <a:fld id="{F6590AF8-4F64-4D1C-B3C4-F65976908F52}" type="slidenum">
              <a:rPr lang="en-US" smtClean="0"/>
              <a:pPr/>
              <a:t>20</a:t>
            </a:fld>
            <a:endParaRPr lang="en-US" dirty="0"/>
          </a:p>
        </p:txBody>
      </p:sp>
      <p:sp>
        <p:nvSpPr>
          <p:cNvPr id="3" name="Content Placeholder 2"/>
          <p:cNvSpPr>
            <a:spLocks noGrp="1"/>
          </p:cNvSpPr>
          <p:nvPr>
            <p:ph idx="4294967295"/>
          </p:nvPr>
        </p:nvSpPr>
        <p:spPr>
          <a:xfrm>
            <a:off x="1055688" y="1027113"/>
            <a:ext cx="11136312" cy="5068887"/>
          </a:xfrm>
        </p:spPr>
        <p:txBody>
          <a:bodyPr/>
          <a:lstStyle/>
          <a:p>
            <a:pPr>
              <a:buFont typeface="Arial" panose="020B0604020202020204" pitchFamily="34" charset="0"/>
              <a:buChar char="•"/>
            </a:pPr>
            <a:endParaRPr lang="nb-NO" b="0" i="1" dirty="0">
              <a:latin typeface="Cambria Math" panose="02040503050406030204" pitchFamily="18" charset="0"/>
            </a:endParaRPr>
          </a:p>
          <a:p>
            <a:pPr>
              <a:buFont typeface="Arial" panose="020B0604020202020204" pitchFamily="34" charset="0"/>
              <a:buChar char="•"/>
            </a:pPr>
            <a:endParaRPr lang="nb-NO" dirty="0"/>
          </a:p>
          <a:p>
            <a:pPr>
              <a:buFont typeface="Arial" panose="020B0604020202020204" pitchFamily="34" charset="0"/>
              <a:buChar char="•"/>
            </a:pPr>
            <a:endParaRPr lang="nb-NO" dirty="0"/>
          </a:p>
        </p:txBody>
      </p:sp>
      <p:sp>
        <p:nvSpPr>
          <p:cNvPr id="10" name="TextBox 9"/>
          <p:cNvSpPr txBox="1"/>
          <p:nvPr/>
        </p:nvSpPr>
        <p:spPr>
          <a:xfrm>
            <a:off x="1146412"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2" name="TextBox 11"/>
          <p:cNvSpPr txBox="1"/>
          <p:nvPr/>
        </p:nvSpPr>
        <p:spPr>
          <a:xfrm>
            <a:off x="1377970"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3" name="TextBox 12"/>
          <p:cNvSpPr txBox="1"/>
          <p:nvPr/>
        </p:nvSpPr>
        <p:spPr>
          <a:xfrm>
            <a:off x="2117223"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4" name="TextBox 13"/>
          <p:cNvSpPr txBox="1"/>
          <p:nvPr/>
        </p:nvSpPr>
        <p:spPr>
          <a:xfrm>
            <a:off x="1634955"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5" name="TextBox 14"/>
          <p:cNvSpPr txBox="1"/>
          <p:nvPr/>
        </p:nvSpPr>
        <p:spPr>
          <a:xfrm>
            <a:off x="1879744"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6" name="TextBox 15"/>
          <p:cNvSpPr txBox="1"/>
          <p:nvPr/>
        </p:nvSpPr>
        <p:spPr>
          <a:xfrm>
            <a:off x="2358781"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17" name="TextBox 16"/>
          <p:cNvSpPr txBox="1"/>
          <p:nvPr/>
        </p:nvSpPr>
        <p:spPr>
          <a:xfrm>
            <a:off x="5538709"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8" name="TextBox 17"/>
          <p:cNvSpPr txBox="1"/>
          <p:nvPr/>
        </p:nvSpPr>
        <p:spPr>
          <a:xfrm>
            <a:off x="5823045"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19" name="TextBox 18"/>
          <p:cNvSpPr txBox="1"/>
          <p:nvPr/>
        </p:nvSpPr>
        <p:spPr>
          <a:xfrm>
            <a:off x="6116954" y="4627528"/>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0" name="TextBox 19"/>
          <p:cNvSpPr txBox="1"/>
          <p:nvPr/>
        </p:nvSpPr>
        <p:spPr>
          <a:xfrm>
            <a:off x="6406742" y="4624145"/>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1" name="TextBox 20"/>
          <p:cNvSpPr txBox="1"/>
          <p:nvPr/>
        </p:nvSpPr>
        <p:spPr>
          <a:xfrm>
            <a:off x="6690188"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2" name="TextBox 21"/>
          <p:cNvSpPr txBox="1"/>
          <p:nvPr/>
        </p:nvSpPr>
        <p:spPr>
          <a:xfrm>
            <a:off x="2852208"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23" name="TextBox 22"/>
          <p:cNvSpPr txBox="1"/>
          <p:nvPr/>
        </p:nvSpPr>
        <p:spPr>
          <a:xfrm>
            <a:off x="6987282" y="4624145"/>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4" name="TextBox 23"/>
          <p:cNvSpPr txBox="1"/>
          <p:nvPr/>
        </p:nvSpPr>
        <p:spPr>
          <a:xfrm>
            <a:off x="8432451"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5" name="TextBox 24"/>
          <p:cNvSpPr txBox="1"/>
          <p:nvPr/>
        </p:nvSpPr>
        <p:spPr>
          <a:xfrm>
            <a:off x="7568625" y="4624145"/>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6" name="TextBox 25"/>
          <p:cNvSpPr txBox="1"/>
          <p:nvPr/>
        </p:nvSpPr>
        <p:spPr>
          <a:xfrm>
            <a:off x="2608778" y="5992633"/>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27" name="TextBox 26"/>
          <p:cNvSpPr txBox="1"/>
          <p:nvPr/>
        </p:nvSpPr>
        <p:spPr>
          <a:xfrm>
            <a:off x="8722897"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28" name="TextBox 27"/>
          <p:cNvSpPr txBox="1"/>
          <p:nvPr/>
        </p:nvSpPr>
        <p:spPr>
          <a:xfrm>
            <a:off x="4566364"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31" name="TextBox 30"/>
              <p:cNvSpPr txBox="1"/>
              <p:nvPr/>
            </p:nvSpPr>
            <p:spPr>
              <a:xfrm>
                <a:off x="1495425" y="1475615"/>
                <a:ext cx="1295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26!</m:t>
                      </m:r>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495425" y="1475615"/>
                <a:ext cx="129540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227691" y="1475614"/>
                <a:ext cx="219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10</m:t>
                          </m:r>
                        </m:e>
                        <m:sup>
                          <m:r>
                            <a:rPr lang="nb-NO" sz="2400" b="0" i="1" smtClean="0">
                              <a:latin typeface="Cambria Math" panose="02040503050406030204" pitchFamily="18" charset="0"/>
                            </a:rPr>
                            <m:t>26</m:t>
                          </m:r>
                        </m:sup>
                      </m:sSup>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r>
                            <a:rPr lang="nb-NO" sz="2400" b="0" i="1" smtClean="0">
                              <a:latin typeface="Cambria Math" panose="02040503050406030204" pitchFamily="18" charset="0"/>
                            </a:rPr>
                            <m:t>2</m:t>
                          </m:r>
                        </m:e>
                        <m:sup>
                          <m:r>
                            <a:rPr lang="nb-NO" sz="2400" b="0" i="1" smtClean="0">
                              <a:latin typeface="Cambria Math" panose="02040503050406030204" pitchFamily="18" charset="0"/>
                            </a:rPr>
                            <m:t>88</m:t>
                          </m:r>
                        </m:sup>
                      </m:sSup>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227691" y="1475614"/>
                <a:ext cx="2190750" cy="461665"/>
              </a:xfrm>
              <a:prstGeom prst="rect">
                <a:avLst/>
              </a:prstGeom>
              <a:blipFill>
                <a:blip r:embed="rId7"/>
                <a:stretch>
                  <a:fillRect/>
                </a:stretch>
              </a:blipFill>
            </p:spPr>
            <p:txBody>
              <a:bodyPr/>
              <a:lstStyle/>
              <a:p>
                <a:r>
                  <a:rPr lang="en-US">
                    <a:noFill/>
                  </a:rPr>
                  <a:t> </a:t>
                </a:r>
              </a:p>
            </p:txBody>
          </p:sp>
        </mc:Fallback>
      </mc:AlternateContent>
      <p:sp>
        <p:nvSpPr>
          <p:cNvPr id="33" name="TextBox 32"/>
          <p:cNvSpPr txBox="1"/>
          <p:nvPr/>
        </p:nvSpPr>
        <p:spPr>
          <a:xfrm>
            <a:off x="7284376" y="4628836"/>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
        <p:nvSpPr>
          <p:cNvPr id="34" name="TextBox 33"/>
          <p:cNvSpPr txBox="1"/>
          <p:nvPr/>
        </p:nvSpPr>
        <p:spPr>
          <a:xfrm>
            <a:off x="3328264"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37" name="Rectangle 36"/>
          <p:cNvSpPr/>
          <p:nvPr/>
        </p:nvSpPr>
        <p:spPr>
          <a:xfrm>
            <a:off x="7654303" y="1067336"/>
            <a:ext cx="3835733" cy="1569660"/>
          </a:xfrm>
          <a:prstGeom prst="rect">
            <a:avLst/>
          </a:prstGeom>
          <a:solidFill>
            <a:schemeClr val="bg1">
              <a:lumMod val="95000"/>
            </a:schemeClr>
          </a:solidFill>
        </p:spPr>
        <p:txBody>
          <a:bodyPr wrap="square">
            <a:spAutoFit/>
          </a:bodyPr>
          <a:lstStyle/>
          <a:p>
            <a:r>
              <a:rPr lang="en-US" sz="1600" b="1" dirty="0">
                <a:solidFill>
                  <a:schemeClr val="accent1">
                    <a:lumMod val="50000"/>
                  </a:schemeClr>
                </a:solidFill>
              </a:rPr>
              <a:t>in</a:t>
            </a:r>
            <a:r>
              <a:rPr lang="en-US" sz="1600" dirty="0">
                <a:solidFill>
                  <a:schemeClr val="accent2"/>
                </a:solidFill>
              </a:rPr>
              <a:t> </a:t>
            </a:r>
            <a:r>
              <a:rPr lang="en-US" sz="1600" b="1" dirty="0">
                <a:solidFill>
                  <a:schemeClr val="accent1">
                    <a:lumMod val="50000"/>
                  </a:schemeClr>
                </a:solidFill>
              </a:rPr>
              <a:t>the</a:t>
            </a:r>
            <a:r>
              <a:rPr lang="en-US" sz="1600" dirty="0">
                <a:solidFill>
                  <a:schemeClr val="accent2"/>
                </a:solidFill>
              </a:rPr>
              <a:t> </a:t>
            </a:r>
            <a:r>
              <a:rPr lang="en-US" sz="1600" dirty="0" err="1">
                <a:solidFill>
                  <a:schemeClr val="accent2"/>
                </a:solidFill>
              </a:rPr>
              <a:t>q</a:t>
            </a:r>
            <a:r>
              <a:rPr lang="en-US" sz="1600" b="1" dirty="0" err="1">
                <a:solidFill>
                  <a:schemeClr val="accent1">
                    <a:lumMod val="50000"/>
                  </a:schemeClr>
                </a:solidFill>
              </a:rPr>
              <a:t>a</a:t>
            </a:r>
            <a:r>
              <a:rPr lang="en-US" sz="1600" dirty="0" err="1">
                <a:solidFill>
                  <a:schemeClr val="accent2"/>
                </a:solidFill>
              </a:rPr>
              <a:t>n</a:t>
            </a:r>
            <a:r>
              <a:rPr lang="en-US" sz="1600" dirty="0">
                <a:solidFill>
                  <a:schemeClr val="accent2"/>
                </a:solidFill>
              </a:rPr>
              <a:t> </a:t>
            </a:r>
            <a:r>
              <a:rPr lang="en-US" sz="1600" b="1" dirty="0" err="1">
                <a:solidFill>
                  <a:schemeClr val="accent1">
                    <a:lumMod val="50000"/>
                  </a:schemeClr>
                </a:solidFill>
              </a:rPr>
              <a:t>distan</a:t>
            </a:r>
            <a:r>
              <a:rPr lang="en-US" sz="1600" dirty="0" err="1">
                <a:solidFill>
                  <a:schemeClr val="accent2"/>
                </a:solidFill>
              </a:rPr>
              <a:t>d</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b="1" dirty="0" err="1">
                <a:solidFill>
                  <a:schemeClr val="accent1">
                    <a:lumMod val="50000"/>
                  </a:schemeClr>
                </a:solidFill>
              </a:rPr>
              <a:t>he</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d</a:t>
            </a:r>
            <a:r>
              <a:rPr lang="en-US" sz="1600" b="1" dirty="0" err="1">
                <a:solidFill>
                  <a:schemeClr val="accent1">
                    <a:lumMod val="50000"/>
                  </a:schemeClr>
                </a:solidFill>
              </a:rPr>
              <a:t>o</a:t>
            </a:r>
            <a:r>
              <a:rPr lang="en-US" sz="1600" dirty="0" err="1">
                <a:solidFill>
                  <a:schemeClr val="accent2"/>
                </a:solidFill>
              </a:rPr>
              <a:t>b</a:t>
            </a:r>
            <a:r>
              <a:rPr lang="en-US" sz="1600" b="1" dirty="0" err="1">
                <a:solidFill>
                  <a:schemeClr val="accent1">
                    <a:lumMod val="50000"/>
                  </a:schemeClr>
                </a:solidFill>
              </a:rPr>
              <a:t>ter</a:t>
            </a:r>
            <a:r>
              <a:rPr lang="en-US" sz="1600" dirty="0">
                <a:solidFill>
                  <a:schemeClr val="accent2"/>
                </a:solidFill>
              </a:rPr>
              <a:t> </a:t>
            </a:r>
            <a:r>
              <a:rPr lang="en-US" sz="1600" b="1" dirty="0" err="1">
                <a:solidFill>
                  <a:schemeClr val="accent1">
                    <a:lumMod val="50000"/>
                  </a:schemeClr>
                </a:solidFill>
              </a:rPr>
              <a:t>s</a:t>
            </a:r>
            <a:r>
              <a:rPr lang="en-US" sz="1600" dirty="0" err="1">
                <a:solidFill>
                  <a:schemeClr val="accent2"/>
                </a:solidFill>
              </a:rPr>
              <a:t>o</a:t>
            </a:r>
            <a:r>
              <a:rPr lang="en-US" sz="1600" b="1" dirty="0" err="1">
                <a:solidFill>
                  <a:schemeClr val="accent1">
                    <a:lumMod val="50000"/>
                  </a:schemeClr>
                </a:solidFill>
              </a:rPr>
              <a:t>i</a:t>
            </a:r>
            <a:r>
              <a:rPr lang="en-US" sz="1600" dirty="0" err="1">
                <a:solidFill>
                  <a:schemeClr val="accent2"/>
                </a:solidFill>
              </a:rPr>
              <a:t>ll</a:t>
            </a:r>
            <a:r>
              <a:rPr lang="en-US" sz="1600" b="1" dirty="0" err="1">
                <a:solidFill>
                  <a:schemeClr val="accent1">
                    <a:lumMod val="50000"/>
                  </a:schemeClr>
                </a:solidFill>
              </a:rPr>
              <a:t>ed</a:t>
            </a:r>
            <a:r>
              <a:rPr lang="en-US" sz="1600" dirty="0">
                <a:solidFill>
                  <a:schemeClr val="accent2"/>
                </a:solidFill>
              </a:rPr>
              <a:t> </a:t>
            </a:r>
            <a:r>
              <a:rPr lang="en-US" sz="1600" b="1" dirty="0">
                <a:solidFill>
                  <a:schemeClr val="accent1">
                    <a:lumMod val="50000"/>
                  </a:schemeClr>
                </a:solidFill>
              </a:rPr>
              <a:t>down</a:t>
            </a:r>
            <a:r>
              <a:rPr lang="en-US" sz="1600" dirty="0">
                <a:solidFill>
                  <a:schemeClr val="accent2"/>
                </a:solidFill>
              </a:rPr>
              <a:t> </a:t>
            </a:r>
            <a:r>
              <a:rPr lang="en-US" sz="1600" dirty="0" err="1">
                <a:solidFill>
                  <a:schemeClr val="accent2"/>
                </a:solidFill>
              </a:rPr>
              <a:t>x</a:t>
            </a:r>
            <a:r>
              <a:rPr lang="en-US" sz="1600" b="1" dirty="0" err="1">
                <a:solidFill>
                  <a:schemeClr val="accent1">
                    <a:lumMod val="50000"/>
                  </a:schemeClr>
                </a:solidFill>
              </a:rPr>
              <a:t>etween</a:t>
            </a:r>
            <a:r>
              <a:rPr lang="en-US" sz="1600" dirty="0">
                <a:solidFill>
                  <a:schemeClr val="accent2"/>
                </a:solidFill>
              </a:rPr>
              <a:t> </a:t>
            </a:r>
            <a:r>
              <a:rPr lang="en-US" sz="1600" b="1" dirty="0">
                <a:solidFill>
                  <a:schemeClr val="accent1">
                    <a:lumMod val="50000"/>
                  </a:schemeClr>
                </a:solidFill>
              </a:rPr>
              <a:t>the</a:t>
            </a:r>
            <a:r>
              <a:rPr lang="en-US" sz="1600" dirty="0">
                <a:solidFill>
                  <a:schemeClr val="accent2"/>
                </a:solidFill>
              </a:rPr>
              <a:t> </a:t>
            </a:r>
            <a:r>
              <a:rPr lang="en-US" sz="1600" b="1" dirty="0" err="1">
                <a:solidFill>
                  <a:schemeClr val="accent1">
                    <a:lumMod val="50000"/>
                  </a:schemeClr>
                </a:solidFill>
              </a:rPr>
              <a:t>roo</a:t>
            </a:r>
            <a:r>
              <a:rPr lang="en-US" sz="1600" dirty="0" err="1">
                <a:solidFill>
                  <a:schemeClr val="accent2"/>
                </a:solidFill>
              </a:rPr>
              <a:t>q</a:t>
            </a:r>
            <a:r>
              <a:rPr lang="en-US" sz="1600" b="1" dirty="0" err="1">
                <a:solidFill>
                  <a:schemeClr val="accent1">
                    <a:lumMod val="50000"/>
                  </a:schemeClr>
                </a:solidFill>
              </a:rPr>
              <a:t>s</a:t>
            </a:r>
            <a:r>
              <a:rPr lang="en-US" sz="1600" dirty="0">
                <a:solidFill>
                  <a:schemeClr val="accent2"/>
                </a:solidFill>
              </a:rPr>
              <a:t>, </a:t>
            </a:r>
            <a:r>
              <a:rPr lang="en-US" sz="1600" b="1" dirty="0" err="1">
                <a:solidFill>
                  <a:schemeClr val="accent1">
                    <a:lumMod val="50000"/>
                  </a:schemeClr>
                </a:solidFill>
              </a:rPr>
              <a:t>ho</a:t>
            </a:r>
            <a:r>
              <a:rPr lang="en-US" sz="1600" dirty="0" err="1">
                <a:solidFill>
                  <a:schemeClr val="accent2"/>
                </a:solidFill>
              </a:rPr>
              <a:t>p</a:t>
            </a:r>
            <a:r>
              <a:rPr lang="en-US" sz="1600" b="1" dirty="0" err="1">
                <a:solidFill>
                  <a:schemeClr val="accent1">
                    <a:lumMod val="50000"/>
                  </a:schemeClr>
                </a:solidFill>
              </a:rPr>
              <a:t>ered</a:t>
            </a:r>
            <a:r>
              <a:rPr lang="en-US" sz="1600" dirty="0">
                <a:solidFill>
                  <a:schemeClr val="accent2"/>
                </a:solidFill>
              </a:rPr>
              <a:t> </a:t>
            </a:r>
            <a:r>
              <a:rPr lang="en-US" sz="1600" dirty="0" err="1">
                <a:solidFill>
                  <a:schemeClr val="accent2"/>
                </a:solidFill>
              </a:rPr>
              <a:t>q</a:t>
            </a:r>
            <a:r>
              <a:rPr lang="en-US" sz="1600" b="1" dirty="0" err="1">
                <a:solidFill>
                  <a:schemeClr val="accent1">
                    <a:lumMod val="50000"/>
                  </a:schemeClr>
                </a:solidFill>
              </a:rPr>
              <a:t>or</a:t>
            </a:r>
            <a:r>
              <a:rPr lang="en-US" sz="1600" dirty="0">
                <a:solidFill>
                  <a:schemeClr val="accent2"/>
                </a:solidFill>
              </a:rPr>
              <a:t> </a:t>
            </a:r>
            <a:r>
              <a:rPr lang="en-US" sz="1600" b="1" dirty="0">
                <a:solidFill>
                  <a:schemeClr val="accent1">
                    <a:lumMod val="50000"/>
                  </a:schemeClr>
                </a:solidFill>
              </a:rPr>
              <a:t>an</a:t>
            </a:r>
            <a:r>
              <a:rPr lang="en-US" sz="1600" dirty="0">
                <a:solidFill>
                  <a:schemeClr val="accent2"/>
                </a:solidFill>
              </a:rPr>
              <a:t> </a:t>
            </a:r>
            <a:r>
              <a:rPr lang="en-US" sz="1600" b="1" dirty="0">
                <a:solidFill>
                  <a:schemeClr val="accent1">
                    <a:lumMod val="50000"/>
                  </a:schemeClr>
                </a:solidFill>
              </a:rPr>
              <a:t>instant</a:t>
            </a:r>
            <a:r>
              <a:rPr lang="en-US" sz="1600" dirty="0">
                <a:solidFill>
                  <a:schemeClr val="accent2"/>
                </a:solidFill>
              </a:rPr>
              <a:t> </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o</a:t>
            </a:r>
            <a:r>
              <a:rPr lang="en-US" sz="1600" b="1" dirty="0" err="1">
                <a:solidFill>
                  <a:schemeClr val="accent1">
                    <a:lumMod val="50000"/>
                  </a:schemeClr>
                </a:solidFill>
              </a:rPr>
              <a:t>e</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xicex</a:t>
            </a:r>
            <a:r>
              <a:rPr lang="en-US" sz="1600" b="1" dirty="0" err="1">
                <a:solidFill>
                  <a:schemeClr val="accent1">
                    <a:lumMod val="50000"/>
                  </a:schemeClr>
                </a:solidFill>
              </a:rPr>
              <a:t>ott</a:t>
            </a:r>
            <a:r>
              <a:rPr lang="en-US" sz="1600" dirty="0" err="1">
                <a:solidFill>
                  <a:schemeClr val="accent2"/>
                </a:solidFill>
              </a:rPr>
              <a:t>ie</a:t>
            </a:r>
            <a:r>
              <a:rPr lang="en-US" sz="1600" dirty="0">
                <a:solidFill>
                  <a:schemeClr val="accent2"/>
                </a:solidFill>
              </a:rPr>
              <a:t>, </a:t>
            </a:r>
            <a:r>
              <a:rPr lang="en-US" sz="1600" b="1" dirty="0">
                <a:solidFill>
                  <a:schemeClr val="accent1">
                    <a:lumMod val="50000"/>
                  </a:schemeClr>
                </a:solidFill>
              </a:rPr>
              <a:t>and</a:t>
            </a:r>
            <a:r>
              <a:rPr lang="en-US" sz="1600" dirty="0">
                <a:solidFill>
                  <a:schemeClr val="accent2"/>
                </a:solidFill>
              </a:rPr>
              <a:t> </a:t>
            </a:r>
            <a:r>
              <a:rPr lang="en-US" sz="1600" b="1" dirty="0" err="1">
                <a:solidFill>
                  <a:schemeClr val="accent1">
                    <a:lumMod val="50000"/>
                  </a:schemeClr>
                </a:solidFill>
              </a:rPr>
              <a:t>da</a:t>
            </a:r>
            <a:r>
              <a:rPr lang="en-US" sz="1600" dirty="0" err="1">
                <a:solidFill>
                  <a:schemeClr val="accent2"/>
                </a:solidFill>
              </a:rPr>
              <a:t>n</a:t>
            </a:r>
            <a:r>
              <a:rPr lang="en-US" sz="1600" b="1" dirty="0" err="1">
                <a:solidFill>
                  <a:schemeClr val="accent1">
                    <a:lumMod val="50000"/>
                  </a:schemeClr>
                </a:solidFill>
              </a:rPr>
              <a:t>ted</a:t>
            </a:r>
            <a:r>
              <a:rPr lang="en-US" sz="1600" dirty="0">
                <a:solidFill>
                  <a:schemeClr val="accent2"/>
                </a:solidFill>
              </a:rPr>
              <a:t> </a:t>
            </a:r>
            <a:r>
              <a:rPr lang="en-US" sz="1600" b="1" dirty="0" err="1">
                <a:solidFill>
                  <a:schemeClr val="accent1">
                    <a:lumMod val="50000"/>
                  </a:schemeClr>
                </a:solidFill>
              </a:rPr>
              <a:t>awa</a:t>
            </a:r>
            <a:r>
              <a:rPr lang="en-US" sz="1600" dirty="0" err="1">
                <a:solidFill>
                  <a:schemeClr val="accent2"/>
                </a:solidFill>
              </a:rPr>
              <a:t>v</a:t>
            </a:r>
            <a:r>
              <a:rPr lang="en-US" sz="1600" dirty="0">
                <a:solidFill>
                  <a:schemeClr val="accent2"/>
                </a:solidFill>
              </a:rPr>
              <a:t> </a:t>
            </a:r>
            <a:r>
              <a:rPr lang="en-US" sz="1600" b="1" dirty="0" err="1">
                <a:solidFill>
                  <a:schemeClr val="accent1">
                    <a:lumMod val="50000"/>
                  </a:schemeClr>
                </a:solidFill>
              </a:rPr>
              <a:t>a</a:t>
            </a:r>
            <a:r>
              <a:rPr lang="en-US" sz="1600" dirty="0" err="1">
                <a:solidFill>
                  <a:schemeClr val="accent2"/>
                </a:solidFill>
              </a:rPr>
              <a:t>f</a:t>
            </a:r>
            <a:r>
              <a:rPr lang="en-US" sz="1600" b="1" dirty="0" err="1">
                <a:solidFill>
                  <a:schemeClr val="accent1">
                    <a:lumMod val="50000"/>
                  </a:schemeClr>
                </a:solidFill>
              </a:rPr>
              <a:t>ain</a:t>
            </a:r>
            <a:r>
              <a:rPr lang="en-US" sz="1600" dirty="0">
                <a:solidFill>
                  <a:schemeClr val="accent2"/>
                </a:solidFill>
              </a:rPr>
              <a:t> </a:t>
            </a:r>
            <a:r>
              <a:rPr lang="en-US" sz="1600" b="1" dirty="0">
                <a:solidFill>
                  <a:schemeClr val="accent1">
                    <a:lumMod val="50000"/>
                  </a:schemeClr>
                </a:solidFill>
              </a:rPr>
              <a:t>with</a:t>
            </a:r>
            <a:r>
              <a:rPr lang="en-US" sz="1600" dirty="0">
                <a:solidFill>
                  <a:schemeClr val="accent2"/>
                </a:solidFill>
              </a:rPr>
              <a:t> </a:t>
            </a:r>
            <a:r>
              <a:rPr lang="en-US" sz="1600" b="1" dirty="0">
                <a:solidFill>
                  <a:schemeClr val="accent1">
                    <a:lumMod val="50000"/>
                  </a:schemeClr>
                </a:solidFill>
              </a:rPr>
              <a:t>a</a:t>
            </a:r>
            <a:r>
              <a:rPr lang="en-US" sz="1600" dirty="0">
                <a:solidFill>
                  <a:schemeClr val="accent2"/>
                </a:solidFill>
              </a:rPr>
              <a:t> </a:t>
            </a:r>
            <a:r>
              <a:rPr lang="en-US" sz="1600" dirty="0" err="1">
                <a:solidFill>
                  <a:schemeClr val="accent2"/>
                </a:solidFill>
              </a:rPr>
              <a:t>dc</a:t>
            </a:r>
            <a:r>
              <a:rPr lang="en-US" sz="1600" b="1" dirty="0" err="1">
                <a:solidFill>
                  <a:schemeClr val="accent1">
                    <a:lumMod val="50000"/>
                  </a:schemeClr>
                </a:solidFill>
              </a:rPr>
              <a:t>r</a:t>
            </a:r>
            <a:r>
              <a:rPr lang="en-US" sz="1600" dirty="0" err="1">
                <a:solidFill>
                  <a:schemeClr val="accent2"/>
                </a:solidFill>
              </a:rPr>
              <a:t>p</a:t>
            </a:r>
            <a:r>
              <a:rPr lang="en-US" sz="1600" b="1" dirty="0" err="1">
                <a:solidFill>
                  <a:schemeClr val="accent1">
                    <a:lumMod val="50000"/>
                  </a:schemeClr>
                </a:solidFill>
              </a:rPr>
              <a:t>in</a:t>
            </a:r>
            <a:r>
              <a:rPr lang="en-US" sz="1600" dirty="0" err="1">
                <a:solidFill>
                  <a:schemeClr val="accent2"/>
                </a:solidFill>
              </a:rPr>
              <a:t>f</a:t>
            </a:r>
            <a:r>
              <a:rPr lang="en-US" sz="1600" dirty="0">
                <a:solidFill>
                  <a:schemeClr val="accent2"/>
                </a:solidFill>
              </a:rPr>
              <a:t> </a:t>
            </a:r>
            <a:r>
              <a:rPr lang="en-US" sz="1600" dirty="0" err="1">
                <a:solidFill>
                  <a:schemeClr val="accent2"/>
                </a:solidFill>
              </a:rPr>
              <a:t>qi</a:t>
            </a:r>
            <a:r>
              <a:rPr lang="en-US" sz="1600" b="1" dirty="0" err="1">
                <a:solidFill>
                  <a:schemeClr val="accent1">
                    <a:lumMod val="50000"/>
                  </a:schemeClr>
                </a:solidFill>
              </a:rPr>
              <a:t>i</a:t>
            </a:r>
            <a:r>
              <a:rPr lang="en-US" sz="1600" dirty="0" err="1">
                <a:solidFill>
                  <a:schemeClr val="accent2"/>
                </a:solidFill>
              </a:rPr>
              <a:t>f</a:t>
            </a:r>
            <a:r>
              <a:rPr lang="en-US" sz="1600" b="1" dirty="0" err="1">
                <a:solidFill>
                  <a:schemeClr val="accent1">
                    <a:lumMod val="50000"/>
                  </a:schemeClr>
                </a:solidFill>
              </a:rPr>
              <a:t>ht</a:t>
            </a:r>
            <a:r>
              <a:rPr lang="en-US" sz="1600" dirty="0">
                <a:solidFill>
                  <a:schemeClr val="accent2"/>
                </a:solidFill>
              </a:rPr>
              <a:t>. </a:t>
            </a:r>
            <a:r>
              <a:rPr lang="en-US" sz="1600" b="1" dirty="0">
                <a:solidFill>
                  <a:schemeClr val="accent1">
                    <a:lumMod val="50000"/>
                  </a:schemeClr>
                </a:solidFill>
              </a:rPr>
              <a:t>it</a:t>
            </a:r>
            <a:r>
              <a:rPr lang="en-US" sz="1600" dirty="0">
                <a:solidFill>
                  <a:schemeClr val="accent2"/>
                </a:solidFill>
              </a:rPr>
              <a:t> </a:t>
            </a:r>
            <a:r>
              <a:rPr lang="en-US" sz="1600" b="1" dirty="0">
                <a:solidFill>
                  <a:schemeClr val="accent1">
                    <a:lumMod val="50000"/>
                  </a:schemeClr>
                </a:solidFill>
              </a:rPr>
              <a:t>was</a:t>
            </a:r>
            <a:r>
              <a:rPr lang="en-US" sz="1600" dirty="0">
                <a:solidFill>
                  <a:schemeClr val="accent2"/>
                </a:solidFill>
              </a:rPr>
              <a:t> </a:t>
            </a:r>
            <a:r>
              <a:rPr lang="en-US" sz="1600" b="1" dirty="0" err="1">
                <a:solidFill>
                  <a:schemeClr val="accent1">
                    <a:lumMod val="50000"/>
                  </a:schemeClr>
                </a:solidFill>
              </a:rPr>
              <a:t>t</a:t>
            </a:r>
            <a:r>
              <a:rPr lang="en-US" sz="1600" dirty="0" err="1">
                <a:solidFill>
                  <a:schemeClr val="accent2"/>
                </a:solidFill>
              </a:rPr>
              <a:t>m</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o</a:t>
            </a:r>
            <a:r>
              <a:rPr lang="en-US" sz="1600" dirty="0" err="1">
                <a:solidFill>
                  <a:schemeClr val="accent2"/>
                </a:solidFill>
              </a:rPr>
              <a:t>i</a:t>
            </a:r>
            <a:r>
              <a:rPr lang="en-US" sz="1600" b="1" dirty="0" err="1">
                <a:solidFill>
                  <a:schemeClr val="accent1">
                    <a:lumMod val="50000"/>
                  </a:schemeClr>
                </a:solidFill>
              </a:rPr>
              <a:t>i</a:t>
            </a:r>
            <a:r>
              <a:rPr lang="en-US" sz="1600" dirty="0" err="1">
                <a:solidFill>
                  <a:schemeClr val="accent2"/>
                </a:solidFill>
              </a:rPr>
              <a:t>d</a:t>
            </a:r>
            <a:r>
              <a:rPr lang="en-US" sz="1600" b="1" dirty="0" err="1">
                <a:solidFill>
                  <a:schemeClr val="accent1">
                    <a:lumMod val="50000"/>
                  </a:schemeClr>
                </a:solidFill>
              </a:rPr>
              <a:t>e</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atro</a:t>
            </a:r>
            <a:r>
              <a:rPr lang="en-US" sz="1600" dirty="0" err="1">
                <a:solidFill>
                  <a:schemeClr val="accent2"/>
                </a:solidFill>
              </a:rPr>
              <a:t>i</a:t>
            </a:r>
            <a:r>
              <a:rPr lang="en-US" sz="1600" dirty="0">
                <a:solidFill>
                  <a:schemeClr val="accent2"/>
                </a:solidFill>
              </a:rPr>
              <a:t>, </a:t>
            </a:r>
            <a:r>
              <a:rPr lang="en-US" sz="1600" dirty="0" err="1">
                <a:solidFill>
                  <a:schemeClr val="accent2"/>
                </a:solidFill>
              </a:rPr>
              <a:t>t</a:t>
            </a:r>
            <a:r>
              <a:rPr lang="en-US" sz="1600" b="1" dirty="0" err="1">
                <a:solidFill>
                  <a:schemeClr val="accent1">
                    <a:lumMod val="50000"/>
                  </a:schemeClr>
                </a:solidFill>
              </a:rPr>
              <a:t>noo</a:t>
            </a:r>
            <a:r>
              <a:rPr lang="en-US" sz="1600" dirty="0" err="1">
                <a:solidFill>
                  <a:schemeClr val="accent2"/>
                </a:solidFill>
              </a:rPr>
              <a:t>b</a:t>
            </a:r>
            <a:r>
              <a:rPr lang="en-US" sz="1600" b="1" dirty="0" err="1">
                <a:solidFill>
                  <a:schemeClr val="accent1">
                    <a:lumMod val="50000"/>
                  </a:schemeClr>
                </a:solidFill>
              </a:rPr>
              <a:t>in</a:t>
            </a:r>
            <a:r>
              <a:rPr lang="en-US" sz="1600" dirty="0" err="1">
                <a:solidFill>
                  <a:schemeClr val="accent2"/>
                </a:solidFill>
              </a:rPr>
              <a:t>f</a:t>
            </a:r>
            <a:r>
              <a:rPr lang="en-US" sz="1600" dirty="0">
                <a:solidFill>
                  <a:schemeClr val="accent2"/>
                </a:solidFill>
              </a:rPr>
              <a:t> </a:t>
            </a:r>
            <a:r>
              <a:rPr lang="en-US" sz="1600" b="1" dirty="0">
                <a:solidFill>
                  <a:schemeClr val="accent1">
                    <a:lumMod val="50000"/>
                  </a:schemeClr>
                </a:solidFill>
              </a:rPr>
              <a:t>into</a:t>
            </a:r>
            <a:r>
              <a:rPr lang="en-US" sz="1600" dirty="0">
                <a:solidFill>
                  <a:schemeClr val="accent2"/>
                </a:solidFill>
              </a:rPr>
              <a:t> </a:t>
            </a:r>
            <a:r>
              <a:rPr lang="en-US" sz="1600" dirty="0" err="1">
                <a:solidFill>
                  <a:schemeClr val="accent2"/>
                </a:solidFill>
              </a:rPr>
              <a:t>b</a:t>
            </a:r>
            <a:r>
              <a:rPr lang="en-US" sz="1600" b="1" dirty="0" err="1">
                <a:solidFill>
                  <a:schemeClr val="accent1">
                    <a:lumMod val="50000"/>
                  </a:schemeClr>
                </a:solidFill>
              </a:rPr>
              <a:t>eo</a:t>
            </a:r>
            <a:r>
              <a:rPr lang="en-US" sz="1600" dirty="0" err="1">
                <a:solidFill>
                  <a:schemeClr val="accent2"/>
                </a:solidFill>
              </a:rPr>
              <a:t>bi</a:t>
            </a:r>
            <a:r>
              <a:rPr lang="en-US" sz="1600" b="1" dirty="0" err="1">
                <a:solidFill>
                  <a:schemeClr val="accent1">
                    <a:lumMod val="50000"/>
                  </a:schemeClr>
                </a:solidFill>
              </a:rPr>
              <a:t>e</a:t>
            </a:r>
            <a:r>
              <a:rPr lang="en-US" sz="1600" dirty="0" err="1">
                <a:solidFill>
                  <a:schemeClr val="accent2"/>
                </a:solidFill>
              </a:rPr>
              <a:t>'</a:t>
            </a:r>
            <a:r>
              <a:rPr lang="en-US" sz="1600" b="1" dirty="0" err="1">
                <a:solidFill>
                  <a:schemeClr val="accent1">
                    <a:lumMod val="50000"/>
                  </a:schemeClr>
                </a:solidFill>
              </a:rPr>
              <a:t>s</a:t>
            </a:r>
            <a:r>
              <a:rPr lang="en-US" sz="1600" dirty="0">
                <a:solidFill>
                  <a:schemeClr val="accent2"/>
                </a:solidFill>
              </a:rPr>
              <a:t> </a:t>
            </a:r>
            <a:r>
              <a:rPr lang="en-US" sz="1600" b="1" dirty="0">
                <a:solidFill>
                  <a:schemeClr val="accent1">
                    <a:lumMod val="50000"/>
                  </a:schemeClr>
                </a:solidFill>
              </a:rPr>
              <a:t>windows</a:t>
            </a:r>
            <a:endParaRPr lang="en-US" sz="1600" dirty="0">
              <a:solidFill>
                <a:schemeClr val="accent2"/>
              </a:solidFill>
            </a:endParaRPr>
          </a:p>
        </p:txBody>
      </p:sp>
      <p:sp>
        <p:nvSpPr>
          <p:cNvPr id="38" name="TextBox 37"/>
          <p:cNvSpPr txBox="1"/>
          <p:nvPr/>
        </p:nvSpPr>
        <p:spPr>
          <a:xfrm>
            <a:off x="3099657" y="5990954"/>
            <a:ext cx="259307" cy="369332"/>
          </a:xfrm>
          <a:prstGeom prst="rect">
            <a:avLst/>
          </a:prstGeom>
          <a:noFill/>
        </p:spPr>
        <p:txBody>
          <a:bodyPr wrap="square" rtlCol="0">
            <a:spAutoFit/>
          </a:bodyPr>
          <a:lstStyle/>
          <a:p>
            <a:r>
              <a:rPr lang="en-US" dirty="0">
                <a:solidFill>
                  <a:schemeClr val="accent1">
                    <a:lumMod val="50000"/>
                  </a:schemeClr>
                </a:solidFill>
                <a:sym typeface="Wingdings" panose="05000000000000000000" pitchFamily="2" charset="2"/>
              </a:rPr>
              <a:t></a:t>
            </a:r>
            <a:endParaRPr lang="en-US" sz="2400" dirty="0">
              <a:solidFill>
                <a:schemeClr val="accent1">
                  <a:lumMod val="50000"/>
                </a:schemeClr>
              </a:solidFill>
            </a:endParaRPr>
          </a:p>
        </p:txBody>
      </p:sp>
      <p:sp>
        <p:nvSpPr>
          <p:cNvPr id="39" name="TextBox 38"/>
          <p:cNvSpPr txBox="1"/>
          <p:nvPr/>
        </p:nvSpPr>
        <p:spPr>
          <a:xfrm>
            <a:off x="7850017" y="4623437"/>
            <a:ext cx="259307" cy="369332"/>
          </a:xfrm>
          <a:prstGeom prst="rect">
            <a:avLst/>
          </a:prstGeom>
          <a:noFill/>
        </p:spPr>
        <p:txBody>
          <a:bodyPr wrap="square" rtlCol="0">
            <a:spAutoFit/>
          </a:bodyPr>
          <a:lstStyle/>
          <a:p>
            <a:r>
              <a:rPr lang="en-US" dirty="0">
                <a:solidFill>
                  <a:srgbClr val="FF0000"/>
                </a:solidFill>
                <a:sym typeface="Wingdings" panose="05000000000000000000" pitchFamily="2" charset="2"/>
              </a:rPr>
              <a:t></a:t>
            </a:r>
            <a:endParaRPr lang="en-US" sz="2400" dirty="0">
              <a:solidFill>
                <a:srgbClr val="FF0000"/>
              </a:solidFill>
            </a:endParaRPr>
          </a:p>
        </p:txBody>
      </p:sp>
    </p:spTree>
    <p:extLst>
      <p:ext uri="{BB962C8B-B14F-4D97-AF65-F5344CB8AC3E}">
        <p14:creationId xmlns:p14="http://schemas.microsoft.com/office/powerpoint/2010/main" val="200357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Conclusions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endParaRPr lang="nb-NO" dirty="0"/>
          </a:p>
          <a:p>
            <a:pPr>
              <a:buFont typeface="Arial" panose="020B0604020202020204" pitchFamily="34" charset="0"/>
              <a:buChar char="•"/>
            </a:pPr>
            <a:r>
              <a:rPr lang="nb-NO" dirty="0"/>
              <a:t>Key space must be large enough</a:t>
            </a:r>
          </a:p>
          <a:p>
            <a:pPr>
              <a:buFont typeface="Arial" panose="020B0604020202020204" pitchFamily="34" charset="0"/>
              <a:buChar char="•"/>
            </a:pPr>
            <a:endParaRPr lang="nb-NO" dirty="0"/>
          </a:p>
          <a:p>
            <a:pPr>
              <a:buFont typeface="Arial" panose="020B0604020202020204" pitchFamily="34" charset="0"/>
              <a:buChar char="•"/>
            </a:pPr>
            <a:r>
              <a:rPr lang="nb-NO" dirty="0"/>
              <a:t>Ciphertext should not reveal letter frequency </a:t>
            </a:r>
            <a:r>
              <a:rPr lang="nb-NO" dirty="0" err="1"/>
              <a:t>of</a:t>
            </a:r>
            <a:r>
              <a:rPr lang="nb-NO" dirty="0"/>
              <a:t> </a:t>
            </a:r>
            <a:r>
              <a:rPr lang="nb-NO" dirty="0" err="1"/>
              <a:t>the</a:t>
            </a:r>
            <a:r>
              <a:rPr lang="nb-NO" dirty="0"/>
              <a:t> </a:t>
            </a:r>
            <a:r>
              <a:rPr lang="nb-NO" dirty="0" err="1"/>
              <a:t>message</a:t>
            </a:r>
            <a:endParaRPr lang="nb-NO" dirty="0"/>
          </a:p>
          <a:p>
            <a:pPr>
              <a:buFont typeface="Arial" panose="020B0604020202020204" pitchFamily="34" charset="0"/>
              <a:buChar char="•"/>
            </a:pPr>
            <a:endParaRPr lang="nb-NO" dirty="0"/>
          </a:p>
          <a:p>
            <a:pPr>
              <a:buFont typeface="Arial" panose="020B0604020202020204" pitchFamily="34" charset="0"/>
              <a:buChar char="•"/>
            </a:pPr>
            <a:r>
              <a:rPr lang="nb-NO" dirty="0"/>
              <a:t>Is this enough?</a:t>
            </a:r>
          </a:p>
          <a:p>
            <a:pPr>
              <a:buFont typeface="Arial" panose="020B0604020202020204" pitchFamily="34" charset="0"/>
              <a:buChar char="•"/>
            </a:pPr>
            <a:endParaRPr lang="en-US" dirty="0"/>
          </a:p>
        </p:txBody>
      </p:sp>
      <p:sp>
        <p:nvSpPr>
          <p:cNvPr id="9" name="Slide Number Placeholder 8"/>
          <p:cNvSpPr>
            <a:spLocks noGrp="1"/>
          </p:cNvSpPr>
          <p:nvPr>
            <p:ph type="sldNum" sz="quarter" idx="4"/>
          </p:nvPr>
        </p:nvSpPr>
        <p:spPr/>
        <p:txBody>
          <a:bodyPr/>
          <a:lstStyle/>
          <a:p>
            <a:fld id="{F6590AF8-4F64-4D1C-B3C4-F65976908F52}" type="slidenum">
              <a:rPr lang="en-US" smtClean="0"/>
              <a:pPr/>
              <a:t>21</a:t>
            </a:fld>
            <a:endParaRPr lang="en-US" dirty="0"/>
          </a:p>
        </p:txBody>
      </p:sp>
    </p:spTree>
    <p:extLst>
      <p:ext uri="{BB962C8B-B14F-4D97-AF65-F5344CB8AC3E}">
        <p14:creationId xmlns:p14="http://schemas.microsoft.com/office/powerpoint/2010/main" val="2699045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07AD-990A-DE98-A195-7B1E3B6D3CA7}"/>
              </a:ext>
            </a:extLst>
          </p:cNvPr>
          <p:cNvSpPr>
            <a:spLocks noGrp="1"/>
          </p:cNvSpPr>
          <p:nvPr>
            <p:ph type="title"/>
          </p:nvPr>
        </p:nvSpPr>
        <p:spPr/>
        <p:txBody>
          <a:bodyPr/>
          <a:lstStyle/>
          <a:p>
            <a:r>
              <a:rPr lang="en-TR" dirty="0"/>
              <a:t>Playfair Cipher</a:t>
            </a:r>
          </a:p>
        </p:txBody>
      </p:sp>
      <p:sp>
        <p:nvSpPr>
          <p:cNvPr id="3" name="Content Placeholder 2">
            <a:extLst>
              <a:ext uri="{FF2B5EF4-FFF2-40B4-BE49-F238E27FC236}">
                <a16:creationId xmlns:a16="http://schemas.microsoft.com/office/drawing/2014/main" id="{64E94A1B-BE1C-B293-3BA7-854E758FA143}"/>
              </a:ext>
            </a:extLst>
          </p:cNvPr>
          <p:cNvSpPr>
            <a:spLocks noGrp="1"/>
          </p:cNvSpPr>
          <p:nvPr>
            <p:ph idx="1"/>
          </p:nvPr>
        </p:nvSpPr>
        <p:spPr/>
        <p:txBody>
          <a:bodyPr/>
          <a:lstStyle/>
          <a:p>
            <a:r>
              <a:rPr lang="en-US" b="0" i="0" dirty="0">
                <a:solidFill>
                  <a:srgbClr val="273239"/>
                </a:solidFill>
                <a:effectLst/>
                <a:latin typeface="Nunito" pitchFamily="2" charset="77"/>
              </a:rPr>
              <a:t>The </a:t>
            </a:r>
            <a:r>
              <a:rPr lang="en-US" b="1" i="0" dirty="0">
                <a:solidFill>
                  <a:srgbClr val="273239"/>
                </a:solidFill>
                <a:effectLst/>
                <a:latin typeface="Nunito" pitchFamily="2" charset="77"/>
              </a:rPr>
              <a:t>Playfair cipher</a:t>
            </a:r>
            <a:r>
              <a:rPr lang="en-US" b="0" i="0" dirty="0">
                <a:solidFill>
                  <a:srgbClr val="273239"/>
                </a:solidFill>
                <a:effectLst/>
                <a:latin typeface="Nunito" pitchFamily="2" charset="77"/>
              </a:rPr>
              <a:t> was the first practical digraph substitution cipher. The</a:t>
            </a:r>
          </a:p>
          <a:p>
            <a:r>
              <a:rPr lang="en-US" dirty="0">
                <a:solidFill>
                  <a:srgbClr val="273239"/>
                </a:solidFill>
                <a:latin typeface="Nunito" pitchFamily="2" charset="77"/>
              </a:rPr>
              <a:t> </a:t>
            </a:r>
            <a:r>
              <a:rPr lang="en-US" b="0" i="0" dirty="0">
                <a:solidFill>
                  <a:srgbClr val="273239"/>
                </a:solidFill>
                <a:effectLst/>
                <a:latin typeface="Nunito" pitchFamily="2" charset="77"/>
              </a:rPr>
              <a:t>scheme was invented in </a:t>
            </a:r>
            <a:r>
              <a:rPr lang="en-US" b="1" i="0" dirty="0">
                <a:solidFill>
                  <a:srgbClr val="273239"/>
                </a:solidFill>
                <a:effectLst/>
                <a:latin typeface="Nunito" pitchFamily="2" charset="77"/>
              </a:rPr>
              <a:t>1854</a:t>
            </a:r>
            <a:r>
              <a:rPr lang="en-US" b="0" i="0" dirty="0">
                <a:solidFill>
                  <a:srgbClr val="273239"/>
                </a:solidFill>
                <a:effectLst/>
                <a:latin typeface="Nunito" pitchFamily="2" charset="77"/>
              </a:rPr>
              <a:t> by </a:t>
            </a:r>
            <a:r>
              <a:rPr lang="en-US" b="1" i="0" dirty="0">
                <a:solidFill>
                  <a:srgbClr val="273239"/>
                </a:solidFill>
                <a:effectLst/>
                <a:latin typeface="Nunito" pitchFamily="2" charset="77"/>
              </a:rPr>
              <a:t>Charles Wheatstone</a:t>
            </a:r>
            <a:r>
              <a:rPr lang="en-US" b="0" i="0" dirty="0">
                <a:solidFill>
                  <a:srgbClr val="273239"/>
                </a:solidFill>
                <a:effectLst/>
                <a:latin typeface="Nunito" pitchFamily="2" charset="77"/>
              </a:rPr>
              <a:t> but was named after Lord Playfair who promoted the use of the cipher. </a:t>
            </a:r>
          </a:p>
          <a:p>
            <a:r>
              <a:rPr lang="en-US" b="0" i="0" dirty="0">
                <a:solidFill>
                  <a:srgbClr val="273239"/>
                </a:solidFill>
                <a:effectLst/>
                <a:latin typeface="Nunito" pitchFamily="2" charset="77"/>
              </a:rPr>
              <a:t> In </a:t>
            </a:r>
            <a:r>
              <a:rPr lang="en-US" b="0" i="0" dirty="0" err="1">
                <a:solidFill>
                  <a:srgbClr val="273239"/>
                </a:solidFill>
                <a:effectLst/>
                <a:latin typeface="Nunito" pitchFamily="2" charset="77"/>
              </a:rPr>
              <a:t>playfair</a:t>
            </a:r>
            <a:r>
              <a:rPr lang="en-US" b="0" i="0" dirty="0">
                <a:solidFill>
                  <a:srgbClr val="273239"/>
                </a:solidFill>
                <a:effectLst/>
                <a:latin typeface="Nunito" pitchFamily="2" charset="77"/>
              </a:rPr>
              <a:t> cipher unlike </a:t>
            </a:r>
            <a:r>
              <a:rPr lang="en-US" b="0" i="0" u="sng" dirty="0">
                <a:effectLst/>
                <a:latin typeface="Nunito" pitchFamily="2" charset="77"/>
                <a:hlinkClick r:id="rId2"/>
              </a:rPr>
              <a:t>traditional cipher</a:t>
            </a:r>
            <a:r>
              <a:rPr lang="en-US" b="0" i="0" dirty="0">
                <a:solidFill>
                  <a:srgbClr val="273239"/>
                </a:solidFill>
                <a:effectLst/>
                <a:latin typeface="Nunito" pitchFamily="2" charset="77"/>
              </a:rPr>
              <a:t> we encrypt a pair of alphabets(digraphs) instead of a single alphabet.</a:t>
            </a:r>
            <a:endParaRPr lang="en-TR" dirty="0"/>
          </a:p>
        </p:txBody>
      </p:sp>
      <p:sp>
        <p:nvSpPr>
          <p:cNvPr id="4" name="Slide Number Placeholder 3">
            <a:extLst>
              <a:ext uri="{FF2B5EF4-FFF2-40B4-BE49-F238E27FC236}">
                <a16:creationId xmlns:a16="http://schemas.microsoft.com/office/drawing/2014/main" id="{A879D8D8-9608-403A-D39F-5E2850C76E5B}"/>
              </a:ext>
            </a:extLst>
          </p:cNvPr>
          <p:cNvSpPr>
            <a:spLocks noGrp="1"/>
          </p:cNvSpPr>
          <p:nvPr>
            <p:ph type="sldNum" sz="quarter" idx="4"/>
          </p:nvPr>
        </p:nvSpPr>
        <p:spPr/>
        <p:txBody>
          <a:bodyPr/>
          <a:lstStyle/>
          <a:p>
            <a:fld id="{F6590AF8-4F64-4D1C-B3C4-F65976908F52}" type="slidenum">
              <a:rPr lang="en-US" smtClean="0"/>
              <a:pPr/>
              <a:t>22</a:t>
            </a:fld>
            <a:endParaRPr lang="en-US" dirty="0"/>
          </a:p>
        </p:txBody>
      </p:sp>
      <p:pic>
        <p:nvPicPr>
          <p:cNvPr id="2050" name="Picture 2" descr="Lightbox">
            <a:extLst>
              <a:ext uri="{FF2B5EF4-FFF2-40B4-BE49-F238E27FC236}">
                <a16:creationId xmlns:a16="http://schemas.microsoft.com/office/drawing/2014/main" id="{F0B87A26-8AA3-8B0B-2A51-14A6E19D4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216" y="4263765"/>
            <a:ext cx="3673269" cy="10967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ightbox">
            <a:extLst>
              <a:ext uri="{FF2B5EF4-FFF2-40B4-BE49-F238E27FC236}">
                <a16:creationId xmlns:a16="http://schemas.microsoft.com/office/drawing/2014/main" id="{7A7D6B76-584B-329D-90BB-597E7F7806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880" y="3279368"/>
            <a:ext cx="4758904" cy="306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78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FDD8-4DFF-375C-3DC4-39133BB1E83E}"/>
              </a:ext>
            </a:extLst>
          </p:cNvPr>
          <p:cNvSpPr>
            <a:spLocks noGrp="1"/>
          </p:cNvSpPr>
          <p:nvPr>
            <p:ph type="title"/>
          </p:nvPr>
        </p:nvSpPr>
        <p:spPr/>
        <p:txBody>
          <a:bodyPr/>
          <a:lstStyle/>
          <a:p>
            <a:r>
              <a:rPr lang="en-TR" dirty="0"/>
              <a:t>Playfair Cipher</a:t>
            </a:r>
          </a:p>
        </p:txBody>
      </p:sp>
      <p:sp>
        <p:nvSpPr>
          <p:cNvPr id="4" name="Slide Number Placeholder 3">
            <a:extLst>
              <a:ext uri="{FF2B5EF4-FFF2-40B4-BE49-F238E27FC236}">
                <a16:creationId xmlns:a16="http://schemas.microsoft.com/office/drawing/2014/main" id="{74D98452-4544-198E-DE89-3822B0948DAE}"/>
              </a:ext>
            </a:extLst>
          </p:cNvPr>
          <p:cNvSpPr>
            <a:spLocks noGrp="1"/>
          </p:cNvSpPr>
          <p:nvPr>
            <p:ph type="sldNum" sz="quarter" idx="4"/>
          </p:nvPr>
        </p:nvSpPr>
        <p:spPr/>
        <p:txBody>
          <a:bodyPr/>
          <a:lstStyle/>
          <a:p>
            <a:fld id="{F6590AF8-4F64-4D1C-B3C4-F65976908F52}" type="slidenum">
              <a:rPr lang="en-US" smtClean="0"/>
              <a:pPr/>
              <a:t>23</a:t>
            </a:fld>
            <a:endParaRPr lang="en-US" dirty="0"/>
          </a:p>
        </p:txBody>
      </p:sp>
      <p:pic>
        <p:nvPicPr>
          <p:cNvPr id="3074" name="Picture 2" descr="Lightbox">
            <a:extLst>
              <a:ext uri="{FF2B5EF4-FFF2-40B4-BE49-F238E27FC236}">
                <a16:creationId xmlns:a16="http://schemas.microsoft.com/office/drawing/2014/main" id="{20051504-926E-BC31-0FC4-0334E04EE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0913"/>
            <a:ext cx="12192000" cy="4954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B66C10-ADBB-D203-7C7D-EA83B0C1CAC6}"/>
              </a:ext>
            </a:extLst>
          </p:cNvPr>
          <p:cNvSpPr txBox="1"/>
          <p:nvPr/>
        </p:nvSpPr>
        <p:spPr>
          <a:xfrm>
            <a:off x="548640" y="6238240"/>
            <a:ext cx="7881517" cy="461665"/>
          </a:xfrm>
          <a:prstGeom prst="rect">
            <a:avLst/>
          </a:prstGeom>
          <a:noFill/>
        </p:spPr>
        <p:txBody>
          <a:bodyPr wrap="none" rtlCol="0">
            <a:spAutoFit/>
          </a:bodyPr>
          <a:lstStyle/>
          <a:p>
            <a:r>
              <a:rPr lang="en-US" sz="2400" b="1" dirty="0">
                <a:effectLst/>
              </a:rPr>
              <a:t>Plain Text:</a:t>
            </a:r>
            <a:r>
              <a:rPr lang="en-US" sz="2400" dirty="0"/>
              <a:t> "</a:t>
            </a:r>
            <a:r>
              <a:rPr lang="en-US" sz="2400" dirty="0" err="1"/>
              <a:t>instrumentsz</a:t>
            </a:r>
            <a:r>
              <a:rPr lang="en-US" sz="2400" dirty="0"/>
              <a:t>" </a:t>
            </a:r>
            <a:r>
              <a:rPr lang="en-US" sz="2400" b="1" dirty="0">
                <a:effectLst/>
              </a:rPr>
              <a:t>Encrypted Text:</a:t>
            </a:r>
            <a:r>
              <a:rPr lang="en-US" sz="2400" dirty="0"/>
              <a:t> </a:t>
            </a:r>
            <a:r>
              <a:rPr lang="en-US" sz="2400" dirty="0" err="1"/>
              <a:t>gatlmzclrqtx</a:t>
            </a:r>
            <a:endParaRPr lang="en-TR" sz="2400" dirty="0"/>
          </a:p>
        </p:txBody>
      </p:sp>
    </p:spTree>
    <p:extLst>
      <p:ext uri="{BB962C8B-B14F-4D97-AF65-F5344CB8AC3E}">
        <p14:creationId xmlns:p14="http://schemas.microsoft.com/office/powerpoint/2010/main" val="57832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F07B-FD89-F01E-2BAC-B14BA079BBD5}"/>
              </a:ext>
            </a:extLst>
          </p:cNvPr>
          <p:cNvSpPr>
            <a:spLocks noGrp="1"/>
          </p:cNvSpPr>
          <p:nvPr>
            <p:ph type="title"/>
          </p:nvPr>
        </p:nvSpPr>
        <p:spPr/>
        <p:txBody>
          <a:bodyPr/>
          <a:lstStyle/>
          <a:p>
            <a:r>
              <a:rPr lang="en-TR" dirty="0"/>
              <a:t>Cryptoanalysis of Playfair Cipher</a:t>
            </a:r>
          </a:p>
        </p:txBody>
      </p:sp>
      <p:sp>
        <p:nvSpPr>
          <p:cNvPr id="3" name="Content Placeholder 2">
            <a:extLst>
              <a:ext uri="{FF2B5EF4-FFF2-40B4-BE49-F238E27FC236}">
                <a16:creationId xmlns:a16="http://schemas.microsoft.com/office/drawing/2014/main" id="{DCF6B92A-6CC5-3D63-EEA4-EDBB8B50C97C}"/>
              </a:ext>
            </a:extLst>
          </p:cNvPr>
          <p:cNvSpPr>
            <a:spLocks noGrp="1"/>
          </p:cNvSpPr>
          <p:nvPr>
            <p:ph idx="1"/>
          </p:nvPr>
        </p:nvSpPr>
        <p:spPr/>
        <p:txBody>
          <a:bodyPr/>
          <a:lstStyle/>
          <a:p>
            <a:r>
              <a:rPr lang="en-US" dirty="0"/>
              <a:t>Like most classical ciphers, the Playfair cipher can be easily cracked if there is enough text. </a:t>
            </a:r>
          </a:p>
          <a:p>
            <a:r>
              <a:rPr lang="en-US" dirty="0"/>
              <a:t>Obtaining the key is relatively straightforward if both plaintext and ciphertext are known. </a:t>
            </a:r>
          </a:p>
          <a:p>
            <a:r>
              <a:rPr lang="en-US" dirty="0"/>
              <a:t>When only the ciphertext is known, brute force cryptanalysis of the cipher involves searching through the key space for matches between the frequency of occurrence of </a:t>
            </a:r>
            <a:r>
              <a:rPr lang="en-US" dirty="0" err="1"/>
              <a:t>digrams</a:t>
            </a:r>
            <a:r>
              <a:rPr lang="en-US" dirty="0"/>
              <a:t> </a:t>
            </a:r>
            <a:r>
              <a:rPr lang="en-US" b="1" dirty="0"/>
              <a:t>(pairs of letters) and and the known frequency of occurrence of </a:t>
            </a:r>
            <a:r>
              <a:rPr lang="en-US" b="1" dirty="0" err="1"/>
              <a:t>digrams</a:t>
            </a:r>
            <a:r>
              <a:rPr lang="en-US" b="1" dirty="0"/>
              <a:t> in the assumed language of the original message.</a:t>
            </a:r>
            <a:endParaRPr lang="en-TR" b="1" dirty="0"/>
          </a:p>
        </p:txBody>
      </p:sp>
      <p:sp>
        <p:nvSpPr>
          <p:cNvPr id="4" name="Slide Number Placeholder 3">
            <a:extLst>
              <a:ext uri="{FF2B5EF4-FFF2-40B4-BE49-F238E27FC236}">
                <a16:creationId xmlns:a16="http://schemas.microsoft.com/office/drawing/2014/main" id="{0095BEA7-34BB-D7A2-244E-79369A4B3B3F}"/>
              </a:ext>
            </a:extLst>
          </p:cNvPr>
          <p:cNvSpPr>
            <a:spLocks noGrp="1"/>
          </p:cNvSpPr>
          <p:nvPr>
            <p:ph type="sldNum" sz="quarter" idx="4"/>
          </p:nvPr>
        </p:nvSpPr>
        <p:spPr/>
        <p:txBody>
          <a:bodyPr/>
          <a:lstStyle/>
          <a:p>
            <a:fld id="{F6590AF8-4F64-4D1C-B3C4-F65976908F52}" type="slidenum">
              <a:rPr lang="en-US" smtClean="0"/>
              <a:pPr/>
              <a:t>24</a:t>
            </a:fld>
            <a:endParaRPr lang="en-US" dirty="0"/>
          </a:p>
        </p:txBody>
      </p:sp>
    </p:spTree>
    <p:extLst>
      <p:ext uri="{BB962C8B-B14F-4D97-AF65-F5344CB8AC3E}">
        <p14:creationId xmlns:p14="http://schemas.microsoft.com/office/powerpoint/2010/main" val="650216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Historical approach to crypto development</a:t>
            </a:r>
          </a:p>
        </p:txBody>
      </p:sp>
      <p:sp>
        <p:nvSpPr>
          <p:cNvPr id="10" name="Slide Number Placeholder 9"/>
          <p:cNvSpPr>
            <a:spLocks noGrp="1"/>
          </p:cNvSpPr>
          <p:nvPr>
            <p:ph type="sldNum" sz="quarter" idx="4"/>
          </p:nvPr>
        </p:nvSpPr>
        <p:spPr/>
        <p:txBody>
          <a:bodyPr/>
          <a:lstStyle/>
          <a:p>
            <a:fld id="{F6590AF8-4F64-4D1C-B3C4-F65976908F52}" type="slidenum">
              <a:rPr lang="en-US" smtClean="0"/>
              <a:pPr/>
              <a:t>25</a:t>
            </a:fld>
            <a:endParaRPr lang="en-US" dirty="0"/>
          </a:p>
        </p:txBody>
      </p:sp>
      <p:pic>
        <p:nvPicPr>
          <p:cNvPr id="1026" name="Picture 2" descr="Bilderesultat for bob the buil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9433" y="1449376"/>
            <a:ext cx="1518206" cy="22904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esultat for professor frink"/>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350"/>
          <a:stretch/>
        </p:blipFill>
        <p:spPr bwMode="auto">
          <a:xfrm>
            <a:off x="6650584" y="1944090"/>
            <a:ext cx="1924457" cy="1533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esultat for feal block ciph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441" y="2826309"/>
            <a:ext cx="1598097" cy="23571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rt bild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16644" y="2815304"/>
            <a:ext cx="1166911" cy="2322154"/>
          </a:xfrm>
          <a:prstGeom prst="rect">
            <a:avLst/>
          </a:prstGeom>
          <a:solidFill>
            <a:schemeClr val="bg1"/>
          </a:solidFill>
        </p:spPr>
      </p:pic>
      <p:pic>
        <p:nvPicPr>
          <p:cNvPr id="1034" name="Picture 10" descr="Bilderesultat for tea block ciph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1785" y="3037851"/>
            <a:ext cx="1289407" cy="19341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132" y="1757418"/>
            <a:ext cx="1478175" cy="1674331"/>
          </a:xfrm>
          <a:prstGeom prst="rect">
            <a:avLst/>
          </a:prstGeom>
        </p:spPr>
      </p:pic>
      <p:sp>
        <p:nvSpPr>
          <p:cNvPr id="3" name="TextBox 2"/>
          <p:cNvSpPr txBox="1"/>
          <p:nvPr/>
        </p:nvSpPr>
        <p:spPr>
          <a:xfrm>
            <a:off x="2202135" y="5534408"/>
            <a:ext cx="7979749" cy="461665"/>
          </a:xfrm>
          <a:prstGeom prst="rect">
            <a:avLst/>
          </a:prstGeom>
          <a:noFill/>
        </p:spPr>
        <p:txBody>
          <a:bodyPr wrap="square" rtlCol="0">
            <a:spAutoFit/>
          </a:bodyPr>
          <a:lstStyle/>
          <a:p>
            <a:r>
              <a:rPr lang="nb-NO" sz="2400" dirty="0"/>
              <a:t>build → break → fix → break → fix → break → fix ...  </a:t>
            </a:r>
            <a:endParaRPr lang="en-US" sz="2400" dirty="0"/>
          </a:p>
        </p:txBody>
      </p:sp>
    </p:spTree>
    <p:extLst>
      <p:ext uri="{BB962C8B-B14F-4D97-AF65-F5344CB8AC3E}">
        <p14:creationId xmlns:p14="http://schemas.microsoft.com/office/powerpoint/2010/main" val="32749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030"/>
                                        </p:tgtEl>
                                      </p:cBhvr>
                                    </p:animEffect>
                                    <p:set>
                                      <p:cBhvr>
                                        <p:cTn id="11" dur="1" fill="hold">
                                          <p:stCondLst>
                                            <p:cond delay="499"/>
                                          </p:stCondLst>
                                        </p:cTn>
                                        <p:tgtEl>
                                          <p:spTgt spid="1030"/>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1028"/>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034"/>
                                        </p:tgtEl>
                                        <p:attrNameLst>
                                          <p:attrName>style.visibility</p:attrName>
                                        </p:attrNameLst>
                                      </p:cBhvr>
                                      <p:to>
                                        <p:strVal val="visible"/>
                                      </p:to>
                                    </p:set>
                                    <p:animEffect transition="in" filter="fade">
                                      <p:cBhvr>
                                        <p:cTn id="17" dur="500"/>
                                        <p:tgtEl>
                                          <p:spTgt spid="103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34"/>
                                        </p:tgtEl>
                                      </p:cBhvr>
                                    </p:animEffect>
                                    <p:set>
                                      <p:cBhvr>
                                        <p:cTn id="26" dur="1" fill="hold">
                                          <p:stCondLst>
                                            <p:cond delay="499"/>
                                          </p:stCondLst>
                                        </p:cTn>
                                        <p:tgtEl>
                                          <p:spTgt spid="103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8"/>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fade">
                                      <p:cBhvr>
                                        <p:cTn id="32" dur="500"/>
                                        <p:tgtEl>
                                          <p:spTgt spid="103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Modern approach</a:t>
            </a:r>
            <a:endParaRPr lang="en-US" dirty="0"/>
          </a:p>
        </p:txBody>
      </p:sp>
      <p:sp>
        <p:nvSpPr>
          <p:cNvPr id="11" name="Content Placeholder 10"/>
          <p:cNvSpPr>
            <a:spLocks noGrp="1"/>
          </p:cNvSpPr>
          <p:nvPr>
            <p:ph idx="1"/>
          </p:nvPr>
        </p:nvSpPr>
        <p:spPr/>
        <p:txBody>
          <a:bodyPr>
            <a:normAutofit/>
          </a:bodyPr>
          <a:lstStyle/>
          <a:p>
            <a:pPr>
              <a:buFont typeface="Arial" panose="020B0604020202020204" pitchFamily="34" charset="0"/>
              <a:buChar char="•"/>
            </a:pPr>
            <a:endParaRPr lang="nb-NO" dirty="0"/>
          </a:p>
          <a:p>
            <a:pPr>
              <a:buFont typeface="Arial" panose="020B0604020202020204" pitchFamily="34" charset="0"/>
              <a:buChar char="•"/>
            </a:pPr>
            <a:r>
              <a:rPr lang="nb-NO" dirty="0"/>
              <a:t>Trying to make cryptography more a </a:t>
            </a:r>
            <a:r>
              <a:rPr lang="nb-NO" b="1" dirty="0"/>
              <a:t>science</a:t>
            </a:r>
            <a:r>
              <a:rPr lang="nb-NO" dirty="0"/>
              <a:t> than an </a:t>
            </a:r>
            <a:r>
              <a:rPr lang="nb-NO" b="1" dirty="0"/>
              <a:t>art</a:t>
            </a:r>
          </a:p>
          <a:p>
            <a:pPr>
              <a:buFont typeface="Arial" panose="020B0604020202020204" pitchFamily="34" charset="0"/>
              <a:buChar char="•"/>
            </a:pPr>
            <a:endParaRPr lang="nb-NO" b="1" dirty="0"/>
          </a:p>
          <a:p>
            <a:pPr>
              <a:buFont typeface="Arial" panose="020B0604020202020204" pitchFamily="34" charset="0"/>
              <a:buChar char="•"/>
            </a:pPr>
            <a:r>
              <a:rPr lang="nb-NO" dirty="0"/>
              <a:t>Focus on </a:t>
            </a:r>
            <a:r>
              <a:rPr lang="nb-NO" b="1" dirty="0"/>
              <a:t>formal definitions</a:t>
            </a:r>
            <a:r>
              <a:rPr lang="nb-NO" dirty="0"/>
              <a:t> of security (and insecurity) </a:t>
            </a:r>
          </a:p>
          <a:p>
            <a:pPr>
              <a:buFont typeface="Arial" panose="020B0604020202020204" pitchFamily="34" charset="0"/>
              <a:buChar char="•"/>
            </a:pPr>
            <a:endParaRPr lang="nb-NO" dirty="0"/>
          </a:p>
          <a:p>
            <a:pPr>
              <a:buFont typeface="Arial" panose="020B0604020202020204" pitchFamily="34" charset="0"/>
              <a:buChar char="•"/>
            </a:pPr>
            <a:r>
              <a:rPr lang="nb-NO" dirty="0"/>
              <a:t>Clearly stated </a:t>
            </a:r>
            <a:r>
              <a:rPr lang="nb-NO" b="1" dirty="0"/>
              <a:t>assumptions</a:t>
            </a:r>
            <a:endParaRPr lang="nb-NO" dirty="0"/>
          </a:p>
          <a:p>
            <a:pPr>
              <a:buFont typeface="Arial" panose="020B0604020202020204" pitchFamily="34" charset="0"/>
              <a:buChar char="•"/>
            </a:pPr>
            <a:endParaRPr lang="nb-NO" dirty="0"/>
          </a:p>
          <a:p>
            <a:pPr>
              <a:buFont typeface="Arial" panose="020B0604020202020204" pitchFamily="34" charset="0"/>
              <a:buChar char="•"/>
            </a:pPr>
            <a:r>
              <a:rPr lang="nb-NO" dirty="0"/>
              <a:t>Analysis supported by mathematical </a:t>
            </a:r>
            <a:r>
              <a:rPr lang="nb-NO" b="1" dirty="0"/>
              <a:t>proofs</a:t>
            </a:r>
          </a:p>
          <a:p>
            <a:pPr>
              <a:buFont typeface="Arial" panose="020B0604020202020204" pitchFamily="34" charset="0"/>
              <a:buChar char="•"/>
            </a:pPr>
            <a:endParaRPr lang="nb-NO" b="1" dirty="0"/>
          </a:p>
          <a:p>
            <a:pPr>
              <a:buFont typeface="Arial" panose="020B0604020202020204" pitchFamily="34" charset="0"/>
              <a:buChar char="•"/>
            </a:pPr>
            <a:r>
              <a:rPr lang="nb-NO" dirty="0"/>
              <a:t>... but old </a:t>
            </a:r>
            <a:r>
              <a:rPr lang="en-US" dirty="0"/>
              <a:t>fashioned</a:t>
            </a:r>
            <a:r>
              <a:rPr lang="nb-NO" dirty="0"/>
              <a:t> </a:t>
            </a:r>
            <a:r>
              <a:rPr lang="nb-NO" b="1" dirty="0"/>
              <a:t>cryptanalysis </a:t>
            </a:r>
            <a:r>
              <a:rPr lang="nb-NO" dirty="0"/>
              <a:t>continues to be very important!</a:t>
            </a:r>
          </a:p>
          <a:p>
            <a:pPr>
              <a:buFont typeface="Arial" panose="020B0604020202020204" pitchFamily="34" charset="0"/>
              <a:buChar char="•"/>
            </a:pPr>
            <a:endParaRPr lang="en-US" dirty="0"/>
          </a:p>
        </p:txBody>
      </p:sp>
      <p:sp>
        <p:nvSpPr>
          <p:cNvPr id="10" name="Slide Number Placeholder 9"/>
          <p:cNvSpPr>
            <a:spLocks noGrp="1"/>
          </p:cNvSpPr>
          <p:nvPr>
            <p:ph type="sldNum" sz="quarter" idx="4"/>
          </p:nvPr>
        </p:nvSpPr>
        <p:spPr/>
        <p:txBody>
          <a:bodyPr/>
          <a:lstStyle/>
          <a:p>
            <a:fld id="{F6590AF8-4F64-4D1C-B3C4-F65976908F52}" type="slidenum">
              <a:rPr lang="en-US" smtClean="0"/>
              <a:pPr/>
              <a:t>26</a:t>
            </a:fld>
            <a:endParaRPr lang="en-US" dirty="0"/>
          </a:p>
        </p:txBody>
      </p:sp>
    </p:spTree>
    <p:extLst>
      <p:ext uri="{BB962C8B-B14F-4D97-AF65-F5344CB8AC3E}">
        <p14:creationId xmlns:p14="http://schemas.microsoft.com/office/powerpoint/2010/main" val="111027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1583388" y="1814653"/>
            <a:ext cx="9734851" cy="1776412"/>
          </a:xfrm>
        </p:spPr>
        <p:txBody>
          <a:bodyPr anchor="ctr"/>
          <a:lstStyle/>
          <a:p>
            <a:pPr algn="ctr"/>
            <a:r>
              <a:rPr lang="nb-NO" dirty="0" err="1"/>
              <a:t>Stream</a:t>
            </a:r>
            <a:r>
              <a:rPr lang="nb-NO" dirty="0"/>
              <a:t> </a:t>
            </a:r>
            <a:r>
              <a:rPr lang="nb-NO" dirty="0" err="1"/>
              <a:t>Ciphers</a:t>
            </a:r>
            <a:endParaRPr lang="en-US" dirty="0"/>
          </a:p>
        </p:txBody>
      </p:sp>
    </p:spTree>
    <p:extLst>
      <p:ext uri="{BB962C8B-B14F-4D97-AF65-F5344CB8AC3E}">
        <p14:creationId xmlns:p14="http://schemas.microsoft.com/office/powerpoint/2010/main" val="3180828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6771BD-A5E2-AA22-9BC8-B6ED6883F0DD}"/>
              </a:ext>
            </a:extLst>
          </p:cNvPr>
          <p:cNvSpPr txBox="1"/>
          <p:nvPr/>
        </p:nvSpPr>
        <p:spPr bwMode="auto">
          <a:xfrm>
            <a:off x="623392" y="332656"/>
            <a:ext cx="11137237" cy="457200"/>
          </a:xfrm>
          <a:prstGeom prst="rect">
            <a:avLst/>
          </a:prstGeom>
          <a:noFill/>
          <a:ln>
            <a:noFill/>
          </a:ln>
          <a:effectLst/>
        </p:spPr>
        <p:txBody>
          <a:bodyPr vert="horz" wrap="square" lIns="91440" tIns="45720" rIns="91440" bIns="45720" numCol="1" rtlCol="0" anchor="ctr" anchorCtr="0" compatLnSpc="1">
            <a:prstTxWarp prst="textNoShape">
              <a:avLst/>
            </a:prstTxWarp>
            <a:normAutofit/>
          </a:bodyPr>
          <a:lstStyle/>
          <a:p>
            <a:pPr fontAlgn="base">
              <a:lnSpc>
                <a:spcPct val="90000"/>
              </a:lnSpc>
              <a:spcBef>
                <a:spcPct val="0"/>
              </a:spcBef>
              <a:spcAft>
                <a:spcPts val="600"/>
              </a:spcAft>
            </a:pPr>
            <a:r>
              <a:rPr lang="en-US" sz="2600" b="1">
                <a:solidFill>
                  <a:schemeClr val="tx2"/>
                </a:solidFill>
                <a:latin typeface="+mj-lt"/>
                <a:ea typeface="+mj-ea"/>
                <a:cs typeface="+mj-cs"/>
              </a:rPr>
              <a:t>Stream Ciphers</a:t>
            </a:r>
          </a:p>
        </p:txBody>
      </p:sp>
      <p:pic>
        <p:nvPicPr>
          <p:cNvPr id="4" name="Picture 3" descr="Cryptology vs Cryptography: What's the Difference? - InfoSec Insights">
            <a:extLst>
              <a:ext uri="{FF2B5EF4-FFF2-40B4-BE49-F238E27FC236}">
                <a16:creationId xmlns:a16="http://schemas.microsoft.com/office/drawing/2014/main" id="{0BDB1DE7-D848-A035-4A93-1EB4E4B821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43027" y="1027586"/>
            <a:ext cx="6497967" cy="5068415"/>
          </a:xfrm>
          <a:prstGeom prst="rect">
            <a:avLst/>
          </a:prstGeom>
          <a:noFill/>
        </p:spPr>
      </p:pic>
      <p:sp>
        <p:nvSpPr>
          <p:cNvPr id="9" name="Slide Number Placeholder 3">
            <a:extLst>
              <a:ext uri="{FF2B5EF4-FFF2-40B4-BE49-F238E27FC236}">
                <a16:creationId xmlns:a16="http://schemas.microsoft.com/office/drawing/2014/main" id="{244D15CC-9E16-A503-7E85-E6D7A3A6AD65}"/>
              </a:ext>
            </a:extLst>
          </p:cNvPr>
          <p:cNvSpPr>
            <a:spLocks noGrp="1"/>
          </p:cNvSpPr>
          <p:nvPr>
            <p:ph type="sldNum" sz="quarter" idx="4"/>
          </p:nvPr>
        </p:nvSpPr>
        <p:spPr>
          <a:xfrm>
            <a:off x="9385729" y="6386992"/>
            <a:ext cx="2540000" cy="324680"/>
          </a:xfrm>
        </p:spPr>
        <p:txBody>
          <a:bodyPr/>
          <a:lstStyle/>
          <a:p>
            <a:pPr>
              <a:spcAft>
                <a:spcPts val="600"/>
              </a:spcAft>
            </a:pPr>
            <a:fld id="{F6590AF8-4F64-4D1C-B3C4-F65976908F52}" type="slidenum">
              <a:rPr lang="en-US" smtClean="0"/>
              <a:pPr>
                <a:spcAft>
                  <a:spcPts val="600"/>
                </a:spcAft>
              </a:pPr>
              <a:t>28</a:t>
            </a:fld>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A44AA5E-7743-3C0A-71D0-E4427AB74E42}"/>
                  </a:ext>
                </a:extLst>
              </p14:cNvPr>
              <p14:cNvContentPartPr/>
              <p14:nvPr/>
            </p14:nvContentPartPr>
            <p14:xfrm>
              <a:off x="4789165" y="4933314"/>
              <a:ext cx="1147320" cy="1044360"/>
            </p14:xfrm>
          </p:contentPart>
        </mc:Choice>
        <mc:Fallback xmlns="">
          <p:pic>
            <p:nvPicPr>
              <p:cNvPr id="5" name="Ink 4">
                <a:extLst>
                  <a:ext uri="{FF2B5EF4-FFF2-40B4-BE49-F238E27FC236}">
                    <a16:creationId xmlns:a16="http://schemas.microsoft.com/office/drawing/2014/main" id="{EA44AA5E-7743-3C0A-71D0-E4427AB74E42}"/>
                  </a:ext>
                </a:extLst>
              </p:cNvPr>
              <p:cNvPicPr/>
              <p:nvPr/>
            </p:nvPicPr>
            <p:blipFill>
              <a:blip r:embed="rId4"/>
              <a:stretch>
                <a:fillRect/>
              </a:stretch>
            </p:blipFill>
            <p:spPr>
              <a:xfrm>
                <a:off x="4780165" y="4924314"/>
                <a:ext cx="1164960" cy="106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EE30E66B-CCDA-8103-BA8C-8F66737473AF}"/>
                  </a:ext>
                </a:extLst>
              </p14:cNvPr>
              <p14:cNvContentPartPr/>
              <p14:nvPr/>
            </p14:nvContentPartPr>
            <p14:xfrm>
              <a:off x="3933036" y="3888954"/>
              <a:ext cx="1147320" cy="1044360"/>
            </p14:xfrm>
          </p:contentPart>
        </mc:Choice>
        <mc:Fallback xmlns="">
          <p:pic>
            <p:nvPicPr>
              <p:cNvPr id="2" name="Ink 1">
                <a:extLst>
                  <a:ext uri="{FF2B5EF4-FFF2-40B4-BE49-F238E27FC236}">
                    <a16:creationId xmlns:a16="http://schemas.microsoft.com/office/drawing/2014/main" id="{EE30E66B-CCDA-8103-BA8C-8F66737473AF}"/>
                  </a:ext>
                </a:extLst>
              </p:cNvPr>
              <p:cNvPicPr/>
              <p:nvPr/>
            </p:nvPicPr>
            <p:blipFill>
              <a:blip r:embed="rId4"/>
              <a:stretch>
                <a:fillRect/>
              </a:stretch>
            </p:blipFill>
            <p:spPr>
              <a:xfrm>
                <a:off x="3924036" y="3879954"/>
                <a:ext cx="1164960" cy="1062000"/>
              </a:xfrm>
              <a:prstGeom prst="rect">
                <a:avLst/>
              </a:prstGeom>
            </p:spPr>
          </p:pic>
        </mc:Fallback>
      </mc:AlternateContent>
    </p:spTree>
    <p:extLst>
      <p:ext uri="{BB962C8B-B14F-4D97-AF65-F5344CB8AC3E}">
        <p14:creationId xmlns:p14="http://schemas.microsoft.com/office/powerpoint/2010/main" val="100223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Stream and Block Ciphers</a:t>
            </a:r>
          </a:p>
        </p:txBody>
      </p:sp>
      <p:sp>
        <p:nvSpPr>
          <p:cNvPr id="30723" name="Content Placeholder 2"/>
          <p:cNvSpPr>
            <a:spLocks noGrp="1"/>
          </p:cNvSpPr>
          <p:nvPr>
            <p:ph idx="1"/>
          </p:nvPr>
        </p:nvSpPr>
        <p:spPr>
          <a:xfrm>
            <a:off x="968187" y="1371600"/>
            <a:ext cx="10792441" cy="4800600"/>
          </a:xfrm>
        </p:spPr>
        <p:txBody>
          <a:bodyPr/>
          <a:lstStyle/>
          <a:p>
            <a:pPr marL="457200" indent="-457200">
              <a:buFont typeface="Arial" panose="020B0604020202020204" pitchFamily="34" charset="0"/>
              <a:buChar char="•"/>
            </a:pPr>
            <a:r>
              <a:rPr lang="en-US" sz="2800" dirty="0"/>
              <a:t>Stream Ciphers  and block ciphers are two categories of ciphers used in classical cryptography. </a:t>
            </a:r>
          </a:p>
          <a:p>
            <a:pPr marL="457200" indent="-457200">
              <a:buFont typeface="Arial" panose="020B0604020202020204" pitchFamily="34" charset="0"/>
              <a:buChar char="•"/>
            </a:pPr>
            <a:r>
              <a:rPr lang="en-US" sz="2800" dirty="0"/>
              <a:t>Stream and Block Ciphers differ in how large a piece of the message is processed in each encryption operation.</a:t>
            </a:r>
          </a:p>
          <a:p>
            <a:pPr marL="457200" indent="-457200">
              <a:buFont typeface="Arial" panose="020B0604020202020204" pitchFamily="34" charset="0"/>
              <a:buChar char="•"/>
            </a:pPr>
            <a:r>
              <a:rPr lang="en-US" sz="2800" b="1" u="sng" dirty="0"/>
              <a:t>Stream ciphers </a:t>
            </a:r>
            <a:r>
              <a:rPr lang="en-US" sz="2800" b="1" dirty="0"/>
              <a:t>encrypt plaintext one byte or one bit at a time. </a:t>
            </a:r>
          </a:p>
          <a:p>
            <a:pPr marL="457200" indent="-457200">
              <a:buFont typeface="Arial" panose="020B0604020202020204" pitchFamily="34" charset="0"/>
              <a:buChar char="•"/>
            </a:pPr>
            <a:r>
              <a:rPr lang="en-US" sz="2800" u="sng" dirty="0"/>
              <a:t>Block ciphers </a:t>
            </a:r>
            <a:r>
              <a:rPr lang="en-US" sz="2800" dirty="0"/>
              <a:t>encrypt plaintext in chunks. Common block sizes are 64 and 128 bits.</a:t>
            </a:r>
            <a:endParaRPr lang="en-US" sz="2800" b="1" dirty="0"/>
          </a:p>
        </p:txBody>
      </p:sp>
      <p:sp>
        <p:nvSpPr>
          <p:cNvPr id="30724" name="Slide Number Placeholder 3"/>
          <p:cNvSpPr>
            <a:spLocks noGrp="1"/>
          </p:cNvSpPr>
          <p:nvPr>
            <p:ph type="sldNum" sz="quarter" idx="4294967295"/>
          </p:nvPr>
        </p:nvSpPr>
        <p:spPr>
          <a:xfrm>
            <a:off x="8534400" y="6172200"/>
            <a:ext cx="1905000" cy="457200"/>
          </a:xfrm>
          <a:prstGeom prst="rect">
            <a:avLst/>
          </a:prstGeom>
          <a:noFill/>
        </p:spPr>
        <p:txBody>
          <a:bodyPr/>
          <a:lstStyle/>
          <a:p>
            <a:fld id="{08F0DAFF-62FC-4102-B0F2-31789F63CCDB}" type="slidenum">
              <a:rPr lang="en-US" smtClean="0"/>
              <a:pPr/>
              <a:t>29</a:t>
            </a:fld>
            <a:endParaRPr lang="en-US"/>
          </a:p>
        </p:txBody>
      </p:sp>
    </p:spTree>
    <p:extLst>
      <p:ext uri="{BB962C8B-B14F-4D97-AF65-F5344CB8AC3E}">
        <p14:creationId xmlns:p14="http://schemas.microsoft.com/office/powerpoint/2010/main" val="272165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4"/>
          </p:nvPr>
        </p:nvSpPr>
        <p:spPr/>
        <p:txBody>
          <a:bodyPr/>
          <a:lstStyle/>
          <a:p>
            <a:fld id="{F6590AF8-4F64-4D1C-B3C4-F65976908F52}" type="slidenum">
              <a:rPr lang="en-US" smtClean="0"/>
              <a:pPr/>
              <a:t>3</a:t>
            </a:fld>
            <a:endParaRPr lang="en-US" dirty="0"/>
          </a:p>
        </p:txBody>
      </p:sp>
      <p:sp>
        <p:nvSpPr>
          <p:cNvPr id="2" name="Title 1"/>
          <p:cNvSpPr>
            <a:spLocks noGrp="1"/>
          </p:cNvSpPr>
          <p:nvPr>
            <p:ph type="title" idx="4294967295"/>
          </p:nvPr>
        </p:nvSpPr>
        <p:spPr>
          <a:xfrm>
            <a:off x="550863" y="333375"/>
            <a:ext cx="11136312" cy="457200"/>
          </a:xfrm>
        </p:spPr>
        <p:txBody>
          <a:bodyPr/>
          <a:lstStyle/>
          <a:p>
            <a:r>
              <a:rPr lang="nb-NO" dirty="0" err="1"/>
              <a:t>Ceasar</a:t>
            </a:r>
            <a:r>
              <a:rPr lang="nb-NO" dirty="0"/>
              <a:t> </a:t>
            </a:r>
            <a:r>
              <a:rPr lang="nb-NO" dirty="0" err="1"/>
              <a:t>cipher</a:t>
            </a:r>
            <a:r>
              <a:rPr lang="nb-NO" dirty="0"/>
              <a:t>:  </a:t>
            </a:r>
            <a:r>
              <a:rPr lang="nb-NO" dirty="0" err="1"/>
              <a:t>Example</a:t>
            </a:r>
            <a:r>
              <a:rPr lang="nb-NO" dirty="0"/>
              <a:t> </a:t>
            </a:r>
            <a:r>
              <a:rPr lang="nb-NO" dirty="0" err="1"/>
              <a:t>of</a:t>
            </a:r>
            <a:r>
              <a:rPr lang="nb-NO" dirty="0"/>
              <a:t> a </a:t>
            </a:r>
            <a:r>
              <a:rPr lang="nb-NO" dirty="0" err="1"/>
              <a:t>Substitution</a:t>
            </a:r>
            <a:r>
              <a:rPr lang="nb-NO" dirty="0"/>
              <a:t> </a:t>
            </a:r>
            <a:r>
              <a:rPr lang="nb-NO" dirty="0" err="1"/>
              <a:t>Cipher</a:t>
            </a:r>
            <a:endParaRPr lang="en-US" dirty="0"/>
          </a:p>
        </p:txBody>
      </p:sp>
      <p:sp>
        <p:nvSpPr>
          <p:cNvPr id="7" name="TextBox 6">
            <a:extLst>
              <a:ext uri="{FF2B5EF4-FFF2-40B4-BE49-F238E27FC236}">
                <a16:creationId xmlns:a16="http://schemas.microsoft.com/office/drawing/2014/main" id="{F5B0C4AA-A6B0-A6F2-F8A1-A6BF1E62FAE7}"/>
              </a:ext>
            </a:extLst>
          </p:cNvPr>
          <p:cNvSpPr txBox="1"/>
          <p:nvPr/>
        </p:nvSpPr>
        <p:spPr>
          <a:xfrm>
            <a:off x="484094" y="1275238"/>
            <a:ext cx="11136312" cy="1569660"/>
          </a:xfrm>
          <a:prstGeom prst="rect">
            <a:avLst/>
          </a:prstGeom>
          <a:noFill/>
        </p:spPr>
        <p:txBody>
          <a:bodyPr wrap="square">
            <a:spAutoFit/>
          </a:bodyPr>
          <a:lstStyle/>
          <a:p>
            <a:r>
              <a:rPr lang="en-US" sz="2400" b="0" i="0" dirty="0">
                <a:solidFill>
                  <a:srgbClr val="374151"/>
                </a:solidFill>
                <a:effectLst/>
                <a:latin typeface="Söhne"/>
              </a:rPr>
              <a:t>The Caesar cipher is a simple example of a </a:t>
            </a:r>
            <a:r>
              <a:rPr lang="en-US" sz="2400" b="1" i="0" dirty="0">
                <a:solidFill>
                  <a:srgbClr val="374151"/>
                </a:solidFill>
                <a:effectLst/>
                <a:latin typeface="Söhne"/>
              </a:rPr>
              <a:t>substitution cipher</a:t>
            </a:r>
            <a:r>
              <a:rPr lang="en-US" sz="2400" b="0" i="0" dirty="0">
                <a:solidFill>
                  <a:srgbClr val="374151"/>
                </a:solidFill>
                <a:effectLst/>
                <a:latin typeface="Söhne"/>
              </a:rPr>
              <a:t>, specifically a monoalphabetic substitution cipher. It operates on individual letters or characters in a message, shifting them by a fixed number of positions in the alphabet to create the ciphertext.</a:t>
            </a:r>
            <a:endParaRPr lang="en-TR" sz="2400" dirty="0"/>
          </a:p>
        </p:txBody>
      </p:sp>
    </p:spTree>
    <p:extLst>
      <p:ext uri="{BB962C8B-B14F-4D97-AF65-F5344CB8AC3E}">
        <p14:creationId xmlns:p14="http://schemas.microsoft.com/office/powerpoint/2010/main" val="201744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3E4817-84E0-271C-CFC4-ECAAFD7267AD}"/>
              </a:ext>
            </a:extLst>
          </p:cNvPr>
          <p:cNvSpPr>
            <a:spLocks noGrp="1"/>
          </p:cNvSpPr>
          <p:nvPr>
            <p:ph type="body" sz="quarter" idx="13"/>
          </p:nvPr>
        </p:nvSpPr>
        <p:spPr>
          <a:xfrm>
            <a:off x="777765" y="1100675"/>
            <a:ext cx="11284247" cy="1776412"/>
          </a:xfrm>
        </p:spPr>
        <p:txBody>
          <a:bodyPr/>
          <a:lstStyle/>
          <a:p>
            <a:r>
              <a:rPr lang="en-US" sz="1900" u="sng" dirty="0"/>
              <a:t>Stream ciphers </a:t>
            </a:r>
            <a:r>
              <a:rPr lang="en-US" sz="1900" dirty="0"/>
              <a:t>encrypt plaintext one byte or one bit at a time.</a:t>
            </a:r>
          </a:p>
          <a:p>
            <a:pPr algn="l"/>
            <a:r>
              <a:rPr lang="en-US" sz="1900" b="0" i="0" dirty="0">
                <a:solidFill>
                  <a:srgbClr val="374151"/>
                </a:solidFill>
                <a:effectLst/>
              </a:rPr>
              <a:t>Key characteristics of stream ciphers include:</a:t>
            </a:r>
          </a:p>
          <a:p>
            <a:pPr algn="l">
              <a:buFont typeface="+mj-lt"/>
              <a:buAutoNum type="arabicPeriod"/>
            </a:pPr>
            <a:r>
              <a:rPr lang="en-US" sz="1900" b="1" i="0" dirty="0">
                <a:solidFill>
                  <a:srgbClr val="374151"/>
                </a:solidFill>
                <a:effectLst/>
              </a:rPr>
              <a:t>Pseudorandom Keystream: </a:t>
            </a:r>
            <a:r>
              <a:rPr lang="en-US" sz="1900" b="0" i="0" dirty="0">
                <a:solidFill>
                  <a:srgbClr val="374151"/>
                </a:solidFill>
                <a:effectLst/>
              </a:rPr>
              <a:t>Stream ciphers generate a keystream, a sequence of pseudorandom bits or bytes. This keystream is combined with the plaintext using a bitwise operation (usually XOR) to produce the ciphertext. The same keystream generator and key are used at the sender and receiver to ensure that the decryption process is the reverse of encryption.</a:t>
            </a:r>
          </a:p>
          <a:p>
            <a:pPr algn="l">
              <a:buFont typeface="+mj-lt"/>
              <a:buAutoNum type="arabicPeriod"/>
            </a:pPr>
            <a:r>
              <a:rPr lang="en-US" sz="1900" b="1" i="0" dirty="0">
                <a:solidFill>
                  <a:srgbClr val="374151"/>
                </a:solidFill>
                <a:effectLst/>
              </a:rPr>
              <a:t>Synchronization: </a:t>
            </a:r>
            <a:r>
              <a:rPr lang="en-US" sz="1900" b="0" i="0" dirty="0">
                <a:solidFill>
                  <a:srgbClr val="374151"/>
                </a:solidFill>
                <a:effectLst/>
              </a:rPr>
              <a:t>To decrypt the data correctly, the sender and receiver must be synchronized with the same initial state for the keystream generator. This is typically achieved by using the same secret key and an initialization vector (IV) at both ends.</a:t>
            </a:r>
          </a:p>
          <a:p>
            <a:pPr algn="l">
              <a:buFont typeface="+mj-lt"/>
              <a:buAutoNum type="arabicPeriod"/>
            </a:pPr>
            <a:r>
              <a:rPr lang="en-US" sz="1900" b="1" i="0" dirty="0">
                <a:solidFill>
                  <a:srgbClr val="374151"/>
                </a:solidFill>
                <a:effectLst/>
              </a:rPr>
              <a:t>Efficiency: </a:t>
            </a:r>
            <a:r>
              <a:rPr lang="en-US" sz="1900" b="0" i="0" dirty="0">
                <a:solidFill>
                  <a:srgbClr val="374151"/>
                </a:solidFill>
                <a:effectLst/>
              </a:rPr>
              <a:t>Stream ciphers are designed to be computationally efficient and to have a low computational overhead. This makes them well-suited for encrypting data on the fly, especially in scenarios where high-speed encryption is required.</a:t>
            </a:r>
          </a:p>
          <a:p>
            <a:pPr algn="l">
              <a:buFont typeface="+mj-lt"/>
              <a:buAutoNum type="arabicPeriod"/>
            </a:pPr>
            <a:r>
              <a:rPr lang="en-US" sz="1900" b="1" i="0" dirty="0">
                <a:solidFill>
                  <a:srgbClr val="374151"/>
                </a:solidFill>
                <a:effectLst/>
              </a:rPr>
              <a:t>Security: </a:t>
            </a:r>
            <a:r>
              <a:rPr lang="en-US" sz="1900" b="0" i="0" dirty="0">
                <a:solidFill>
                  <a:srgbClr val="374151"/>
                </a:solidFill>
                <a:effectLst/>
              </a:rPr>
              <a:t>The security of a stream cipher relies on the strength of the encryption algorithm and the secrecy of the key. If the key is kept secret and the keystream is unpredictable, stream ciphers can provide strong security.</a:t>
            </a:r>
          </a:p>
          <a:p>
            <a:pPr algn="l"/>
            <a:r>
              <a:rPr lang="en-US" sz="1900" b="0" i="0" dirty="0">
                <a:solidFill>
                  <a:srgbClr val="374151"/>
                </a:solidFill>
                <a:effectLst/>
              </a:rPr>
              <a:t>One commonly used stream cipher is the "</a:t>
            </a:r>
            <a:r>
              <a:rPr lang="en-US" sz="1900" b="1" i="0" dirty="0">
                <a:solidFill>
                  <a:srgbClr val="374151"/>
                </a:solidFill>
                <a:effectLst/>
              </a:rPr>
              <a:t>RC4" algorithm</a:t>
            </a:r>
            <a:r>
              <a:rPr lang="en-US" sz="1900" b="0" i="0" dirty="0">
                <a:solidFill>
                  <a:srgbClr val="374151"/>
                </a:solidFill>
                <a:effectLst/>
              </a:rPr>
              <a:t>, which was widely used in applications like wireless networks and SSL/TLS encryption. However, it has known security vulnerabilities, and its use has decreased in favor of more secure stream ciphers. </a:t>
            </a:r>
          </a:p>
          <a:p>
            <a:r>
              <a:rPr lang="en-US" sz="2400" dirty="0"/>
              <a:t> </a:t>
            </a:r>
          </a:p>
          <a:p>
            <a:endParaRPr lang="en-US" sz="2400" dirty="0"/>
          </a:p>
          <a:p>
            <a:endParaRPr lang="en-TR" sz="2400" dirty="0"/>
          </a:p>
        </p:txBody>
      </p:sp>
      <p:sp>
        <p:nvSpPr>
          <p:cNvPr id="4" name="TextBox 3">
            <a:extLst>
              <a:ext uri="{FF2B5EF4-FFF2-40B4-BE49-F238E27FC236}">
                <a16:creationId xmlns:a16="http://schemas.microsoft.com/office/drawing/2014/main" id="{2D8E6E3E-A63E-520D-207A-D13B4B849D1F}"/>
              </a:ext>
            </a:extLst>
          </p:cNvPr>
          <p:cNvSpPr txBox="1"/>
          <p:nvPr/>
        </p:nvSpPr>
        <p:spPr>
          <a:xfrm>
            <a:off x="591671" y="322729"/>
            <a:ext cx="3390672" cy="646331"/>
          </a:xfrm>
          <a:prstGeom prst="rect">
            <a:avLst/>
          </a:prstGeom>
          <a:noFill/>
        </p:spPr>
        <p:txBody>
          <a:bodyPr wrap="none" rtlCol="0">
            <a:spAutoFit/>
          </a:bodyPr>
          <a:lstStyle/>
          <a:p>
            <a:r>
              <a:rPr lang="en-TR" sz="3600" dirty="0">
                <a:latin typeface="+mj-lt"/>
              </a:rPr>
              <a:t>Stream Ciphers</a:t>
            </a:r>
          </a:p>
        </p:txBody>
      </p:sp>
      <p:pic>
        <p:nvPicPr>
          <p:cNvPr id="5" name="Graphic 4" descr="Smiling face outline with solid fill">
            <a:extLst>
              <a:ext uri="{FF2B5EF4-FFF2-40B4-BE49-F238E27FC236}">
                <a16:creationId xmlns:a16="http://schemas.microsoft.com/office/drawing/2014/main" id="{E2086358-9565-9815-10E1-75ABBD7B60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50" y="3823067"/>
            <a:ext cx="664972" cy="664972"/>
          </a:xfrm>
          <a:prstGeom prst="rect">
            <a:avLst/>
          </a:prstGeom>
        </p:spPr>
      </p:pic>
      <p:pic>
        <p:nvPicPr>
          <p:cNvPr id="7" name="Graphic 6" descr="Sad face outline with solid fill">
            <a:extLst>
              <a:ext uri="{FF2B5EF4-FFF2-40B4-BE49-F238E27FC236}">
                <a16:creationId xmlns:a16="http://schemas.microsoft.com/office/drawing/2014/main" id="{06C99CCE-FDC5-3916-F9C0-90C05007C3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50" y="2860053"/>
            <a:ext cx="664972" cy="664972"/>
          </a:xfrm>
          <a:prstGeom prst="rect">
            <a:avLst/>
          </a:prstGeom>
        </p:spPr>
      </p:pic>
      <p:pic>
        <p:nvPicPr>
          <p:cNvPr id="9" name="Graphic 8" descr="Expressionless face outline with solid fill">
            <a:extLst>
              <a:ext uri="{FF2B5EF4-FFF2-40B4-BE49-F238E27FC236}">
                <a16:creationId xmlns:a16="http://schemas.microsoft.com/office/drawing/2014/main" id="{727DE858-494D-81E1-B528-5AC9922F9C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624" y="4786081"/>
            <a:ext cx="664972" cy="664972"/>
          </a:xfrm>
          <a:prstGeom prst="rect">
            <a:avLst/>
          </a:prstGeom>
        </p:spPr>
      </p:pic>
      <p:pic>
        <p:nvPicPr>
          <p:cNvPr id="10" name="Graphic 9" descr="Expressionless face outline with solid fill">
            <a:extLst>
              <a:ext uri="{FF2B5EF4-FFF2-40B4-BE49-F238E27FC236}">
                <a16:creationId xmlns:a16="http://schemas.microsoft.com/office/drawing/2014/main" id="{0C01BFC8-A61F-D393-3F5C-9E01CDF846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624" y="1760152"/>
            <a:ext cx="664972" cy="664972"/>
          </a:xfrm>
          <a:prstGeom prst="rect">
            <a:avLst/>
          </a:prstGeom>
        </p:spPr>
      </p:pic>
    </p:spTree>
    <p:extLst>
      <p:ext uri="{BB962C8B-B14F-4D97-AF65-F5344CB8AC3E}">
        <p14:creationId xmlns:p14="http://schemas.microsoft.com/office/powerpoint/2010/main" val="367022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ppt_y</p:attrName>
                                        </p:attrNameLst>
                                      </p:cBhvr>
                                      <p:tavLst>
                                        <p:tav tm="0">
                                          <p:val>
                                            <p:strVal val="#ppt_y+#ppt_h*1.125000"/>
                                          </p:val>
                                        </p:tav>
                                        <p:tav tm="100000">
                                          <p:val>
                                            <p:strVal val="#ppt_y"/>
                                          </p:val>
                                        </p:tav>
                                      </p:tavLst>
                                    </p:anim>
                                    <p:animEffect transition="in" filter="wipe(up)">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BDEE61-32DA-B37E-C400-8DE8510F1D9C}"/>
              </a:ext>
            </a:extLst>
          </p:cNvPr>
          <p:cNvSpPr txBox="1"/>
          <p:nvPr/>
        </p:nvSpPr>
        <p:spPr>
          <a:xfrm>
            <a:off x="873760" y="264160"/>
            <a:ext cx="3390672" cy="646331"/>
          </a:xfrm>
          <a:prstGeom prst="rect">
            <a:avLst/>
          </a:prstGeom>
          <a:noFill/>
        </p:spPr>
        <p:txBody>
          <a:bodyPr wrap="none" rtlCol="0">
            <a:spAutoFit/>
          </a:bodyPr>
          <a:lstStyle/>
          <a:p>
            <a:r>
              <a:rPr lang="en-TR" sz="3600" dirty="0">
                <a:latin typeface="+mj-lt"/>
              </a:rPr>
              <a:t>Stream Ciphers</a:t>
            </a:r>
          </a:p>
        </p:txBody>
      </p:sp>
      <p:pic>
        <p:nvPicPr>
          <p:cNvPr id="1028" name="Picture 4" descr="Difference Between Block Cipher and Stream Cipher">
            <a:extLst>
              <a:ext uri="{FF2B5EF4-FFF2-40B4-BE49-F238E27FC236}">
                <a16:creationId xmlns:a16="http://schemas.microsoft.com/office/drawing/2014/main" id="{A8266583-C5CF-6CDA-F220-3768CBBAD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1238250"/>
            <a:ext cx="8890000" cy="4381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C4217F-874F-AC65-BC34-356AF5DD01B0}"/>
              </a:ext>
            </a:extLst>
          </p:cNvPr>
          <p:cNvSpPr txBox="1"/>
          <p:nvPr/>
        </p:nvSpPr>
        <p:spPr>
          <a:xfrm>
            <a:off x="24169" y="6463035"/>
            <a:ext cx="4240263" cy="261610"/>
          </a:xfrm>
          <a:prstGeom prst="rect">
            <a:avLst/>
          </a:prstGeom>
          <a:noFill/>
        </p:spPr>
        <p:txBody>
          <a:bodyPr wrap="none" rtlCol="0">
            <a:spAutoFit/>
          </a:bodyPr>
          <a:lstStyle/>
          <a:p>
            <a:r>
              <a:rPr lang="en-TR" sz="1100" i="1" dirty="0"/>
              <a:t>Source:</a:t>
            </a:r>
            <a:r>
              <a:rPr lang="en-US" sz="1100" i="1" dirty="0"/>
              <a:t>https://</a:t>
            </a:r>
            <a:r>
              <a:rPr lang="en-US" sz="1100" i="1" dirty="0" err="1"/>
              <a:t>www.javatpoint.com</a:t>
            </a:r>
            <a:r>
              <a:rPr lang="en-US" sz="1100" i="1" dirty="0"/>
              <a:t>/block-cipher-vs-stream-cipher</a:t>
            </a:r>
            <a:endParaRPr lang="en-TR" sz="1100" i="1" dirty="0"/>
          </a:p>
        </p:txBody>
      </p:sp>
      <p:sp>
        <p:nvSpPr>
          <p:cNvPr id="5" name="TextBox 4">
            <a:extLst>
              <a:ext uri="{FF2B5EF4-FFF2-40B4-BE49-F238E27FC236}">
                <a16:creationId xmlns:a16="http://schemas.microsoft.com/office/drawing/2014/main" id="{08B963C4-422E-7F6B-BD2A-178A95F734EF}"/>
              </a:ext>
            </a:extLst>
          </p:cNvPr>
          <p:cNvSpPr txBox="1"/>
          <p:nvPr/>
        </p:nvSpPr>
        <p:spPr>
          <a:xfrm>
            <a:off x="284496" y="5019585"/>
            <a:ext cx="1178528" cy="1200329"/>
          </a:xfrm>
          <a:prstGeom prst="rect">
            <a:avLst/>
          </a:prstGeom>
          <a:noFill/>
        </p:spPr>
        <p:txBody>
          <a:bodyPr wrap="none" rtlCol="0">
            <a:spAutoFit/>
          </a:bodyPr>
          <a:lstStyle/>
          <a:p>
            <a:r>
              <a:rPr lang="en-TR" sz="2400" dirty="0"/>
              <a:t>Alice</a:t>
            </a:r>
          </a:p>
          <a:p>
            <a:endParaRPr lang="en-TR" sz="2400" dirty="0"/>
          </a:p>
          <a:p>
            <a:r>
              <a:rPr lang="en-TR" sz="2400" dirty="0"/>
              <a:t>Sender</a:t>
            </a:r>
          </a:p>
        </p:txBody>
      </p:sp>
      <p:sp>
        <p:nvSpPr>
          <p:cNvPr id="6" name="TextBox 5">
            <a:extLst>
              <a:ext uri="{FF2B5EF4-FFF2-40B4-BE49-F238E27FC236}">
                <a16:creationId xmlns:a16="http://schemas.microsoft.com/office/drawing/2014/main" id="{0D89F1AD-F374-6963-E700-9F44870F3AD8}"/>
              </a:ext>
            </a:extLst>
          </p:cNvPr>
          <p:cNvSpPr txBox="1"/>
          <p:nvPr/>
        </p:nvSpPr>
        <p:spPr>
          <a:xfrm>
            <a:off x="10728976" y="5242386"/>
            <a:ext cx="1401346" cy="1200329"/>
          </a:xfrm>
          <a:prstGeom prst="rect">
            <a:avLst/>
          </a:prstGeom>
          <a:noFill/>
        </p:spPr>
        <p:txBody>
          <a:bodyPr wrap="none" rtlCol="0">
            <a:spAutoFit/>
          </a:bodyPr>
          <a:lstStyle/>
          <a:p>
            <a:r>
              <a:rPr lang="en-TR" sz="2400" dirty="0"/>
              <a:t>Bob</a:t>
            </a:r>
          </a:p>
          <a:p>
            <a:endParaRPr lang="en-TR" sz="2400" dirty="0"/>
          </a:p>
          <a:p>
            <a:r>
              <a:rPr lang="en-TR" sz="2400" dirty="0"/>
              <a:t>Receiver</a:t>
            </a:r>
          </a:p>
        </p:txBody>
      </p:sp>
      <p:pic>
        <p:nvPicPr>
          <p:cNvPr id="11" name="Picture 10" descr="Man with curly hair">
            <a:extLst>
              <a:ext uri="{FF2B5EF4-FFF2-40B4-BE49-F238E27FC236}">
                <a16:creationId xmlns:a16="http://schemas.microsoft.com/office/drawing/2014/main" id="{1804178F-3D63-837D-34AF-35B08DCDA8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0814" y="3579950"/>
            <a:ext cx="1769508" cy="1200330"/>
          </a:xfrm>
          <a:prstGeom prst="rect">
            <a:avLst/>
          </a:prstGeom>
        </p:spPr>
      </p:pic>
      <p:pic>
        <p:nvPicPr>
          <p:cNvPr id="13" name="Picture 12" descr="Woman wearing a suit by the harbor">
            <a:extLst>
              <a:ext uri="{FF2B5EF4-FFF2-40B4-BE49-F238E27FC236}">
                <a16:creationId xmlns:a16="http://schemas.microsoft.com/office/drawing/2014/main" id="{C04AFD15-E485-144A-F3DA-FE6738EE0A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20" y="3841744"/>
            <a:ext cx="1402080" cy="934720"/>
          </a:xfrm>
          <a:prstGeom prst="rect">
            <a:avLst/>
          </a:prstGeom>
        </p:spPr>
      </p:pic>
    </p:spTree>
    <p:extLst>
      <p:ext uri="{BB962C8B-B14F-4D97-AF65-F5344CB8AC3E}">
        <p14:creationId xmlns:p14="http://schemas.microsoft.com/office/powerpoint/2010/main" val="1755340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421B6A-C3BB-24FA-81CE-DF37D5471B0A}"/>
              </a:ext>
            </a:extLst>
          </p:cNvPr>
          <p:cNvSpPr txBox="1"/>
          <p:nvPr/>
        </p:nvSpPr>
        <p:spPr>
          <a:xfrm>
            <a:off x="142240" y="1005622"/>
            <a:ext cx="12049760" cy="6001643"/>
          </a:xfrm>
          <a:prstGeom prst="rect">
            <a:avLst/>
          </a:prstGeom>
          <a:noFill/>
        </p:spPr>
        <p:txBody>
          <a:bodyPr wrap="square">
            <a:spAutoFit/>
          </a:bodyPr>
          <a:lstStyle/>
          <a:p>
            <a:pPr algn="l"/>
            <a:r>
              <a:rPr lang="en-US" sz="2400" b="0" i="0" dirty="0">
                <a:solidFill>
                  <a:srgbClr val="374151"/>
                </a:solidFill>
                <a:effectLst/>
              </a:rPr>
              <a:t>Here's how the OTP works as </a:t>
            </a:r>
            <a:r>
              <a:rPr lang="en-US" sz="2400" b="1" i="0" dirty="0">
                <a:solidFill>
                  <a:srgbClr val="374151"/>
                </a:solidFill>
                <a:effectLst/>
              </a:rPr>
              <a:t>a stream cipher</a:t>
            </a:r>
            <a:r>
              <a:rPr lang="en-US" sz="2400" b="0" i="0" dirty="0">
                <a:solidFill>
                  <a:srgbClr val="374151"/>
                </a:solidFill>
                <a:effectLst/>
              </a:rPr>
              <a:t>:</a:t>
            </a:r>
          </a:p>
          <a:p>
            <a:pPr algn="l"/>
            <a:endParaRPr lang="en-US" sz="2400" b="0" i="0" dirty="0">
              <a:solidFill>
                <a:srgbClr val="374151"/>
              </a:solidFill>
              <a:effectLst/>
            </a:endParaRPr>
          </a:p>
          <a:p>
            <a:pPr algn="l">
              <a:buFont typeface="+mj-lt"/>
              <a:buAutoNum type="arabicPeriod"/>
            </a:pPr>
            <a:r>
              <a:rPr lang="en-US" sz="2400" b="1" i="0" dirty="0">
                <a:solidFill>
                  <a:srgbClr val="374151"/>
                </a:solidFill>
                <a:effectLst/>
              </a:rPr>
              <a:t>Key Generation: </a:t>
            </a:r>
            <a:r>
              <a:rPr lang="en-US" sz="2400" b="0" i="0" dirty="0">
                <a:solidFill>
                  <a:srgbClr val="374151"/>
                </a:solidFill>
                <a:effectLst/>
              </a:rPr>
              <a:t>A truly random and secret key that is at least as long as the plaintext is generated. This key is used only once, hence the name "</a:t>
            </a:r>
            <a:r>
              <a:rPr lang="en-US" sz="2400" b="1" i="0" dirty="0">
                <a:solidFill>
                  <a:srgbClr val="374151"/>
                </a:solidFill>
                <a:effectLst/>
              </a:rPr>
              <a:t>one-time pad.”</a:t>
            </a:r>
          </a:p>
          <a:p>
            <a:pPr algn="l">
              <a:buFont typeface="+mj-lt"/>
              <a:buAutoNum type="arabicPeriod"/>
            </a:pPr>
            <a:endParaRPr lang="en-US" sz="2400" b="0" i="0" dirty="0">
              <a:solidFill>
                <a:srgbClr val="374151"/>
              </a:solidFill>
              <a:effectLst/>
            </a:endParaRPr>
          </a:p>
          <a:p>
            <a:pPr algn="l">
              <a:buFont typeface="+mj-lt"/>
              <a:buAutoNum type="arabicPeriod"/>
            </a:pPr>
            <a:r>
              <a:rPr lang="en-US" sz="2400" b="1" i="0" dirty="0">
                <a:solidFill>
                  <a:srgbClr val="374151"/>
                </a:solidFill>
                <a:effectLst/>
              </a:rPr>
              <a:t>Encryption: </a:t>
            </a:r>
            <a:r>
              <a:rPr lang="en-US" sz="2400" b="0" i="0" dirty="0">
                <a:solidFill>
                  <a:srgbClr val="374151"/>
                </a:solidFill>
                <a:effectLst/>
              </a:rPr>
              <a:t>The key is combined with the plaintext using a </a:t>
            </a:r>
            <a:r>
              <a:rPr lang="en-US" sz="2400" b="1" i="0" dirty="0">
                <a:solidFill>
                  <a:srgbClr val="374151"/>
                </a:solidFill>
                <a:effectLst/>
              </a:rPr>
              <a:t>bitwise XOR </a:t>
            </a:r>
            <a:r>
              <a:rPr lang="en-US" sz="2400" b="0" i="0" dirty="0">
                <a:solidFill>
                  <a:srgbClr val="374151"/>
                </a:solidFill>
                <a:effectLst/>
              </a:rPr>
              <a:t>operation. This results in the creation of the ciphertext, which is as long as the plaintext.</a:t>
            </a:r>
          </a:p>
          <a:p>
            <a:pPr algn="l">
              <a:buFont typeface="+mj-lt"/>
              <a:buAutoNum type="arabicPeriod"/>
            </a:pPr>
            <a:endParaRPr lang="en-US" sz="2400" b="0" i="0" dirty="0">
              <a:solidFill>
                <a:srgbClr val="374151"/>
              </a:solidFill>
              <a:effectLst/>
            </a:endParaRPr>
          </a:p>
          <a:p>
            <a:pPr algn="l">
              <a:buFont typeface="+mj-lt"/>
              <a:buAutoNum type="arabicPeriod"/>
            </a:pPr>
            <a:r>
              <a:rPr lang="en-US" sz="2400" b="1" i="0" dirty="0">
                <a:solidFill>
                  <a:srgbClr val="374151"/>
                </a:solidFill>
                <a:effectLst/>
              </a:rPr>
              <a:t>Decryption: </a:t>
            </a:r>
            <a:r>
              <a:rPr lang="en-US" sz="2400" b="0" i="0" dirty="0">
                <a:solidFill>
                  <a:srgbClr val="374151"/>
                </a:solidFill>
                <a:effectLst/>
              </a:rPr>
              <a:t>To decrypt the ciphertext, the exact same key is used in the same manner. XORing the key with the ciphertext reproduces the original plaintext.</a:t>
            </a:r>
          </a:p>
          <a:p>
            <a:pPr algn="l"/>
            <a:endParaRPr lang="en-US" sz="2400" b="0" i="0" dirty="0">
              <a:solidFill>
                <a:srgbClr val="374151"/>
              </a:solidFill>
              <a:effectLst/>
            </a:endParaRPr>
          </a:p>
          <a:p>
            <a:pPr algn="l"/>
            <a:r>
              <a:rPr lang="en-US" sz="2400" b="0" i="0" dirty="0">
                <a:solidFill>
                  <a:srgbClr val="374151"/>
                </a:solidFill>
                <a:effectLst/>
              </a:rPr>
              <a:t>The essential characteristics of the OTP as a stream cipher are:</a:t>
            </a:r>
          </a:p>
          <a:p>
            <a:pPr marL="342900" indent="-342900" algn="l">
              <a:buFont typeface="Arial" panose="020B0604020202020204" pitchFamily="34" charset="0"/>
              <a:buChar char="•"/>
            </a:pPr>
            <a:r>
              <a:rPr lang="en-US" sz="2400" b="0" i="0" dirty="0">
                <a:solidFill>
                  <a:srgbClr val="374151"/>
                </a:solidFill>
                <a:effectLst/>
              </a:rPr>
              <a:t>It uses a keystream that is as long as the plaintext.</a:t>
            </a:r>
          </a:p>
          <a:p>
            <a:pPr marL="342900" indent="-342900" algn="l">
              <a:buFont typeface="Arial" panose="020B0604020202020204" pitchFamily="34" charset="0"/>
              <a:buChar char="•"/>
            </a:pPr>
            <a:r>
              <a:rPr lang="en-US" sz="2400" b="0" i="0" dirty="0">
                <a:solidFill>
                  <a:srgbClr val="374151"/>
                </a:solidFill>
                <a:effectLst/>
              </a:rPr>
              <a:t>The key is random and remains secret.</a:t>
            </a:r>
          </a:p>
          <a:p>
            <a:pPr marL="342900" indent="-342900" algn="l">
              <a:buFont typeface="Arial" panose="020B0604020202020204" pitchFamily="34" charset="0"/>
              <a:buChar char="•"/>
            </a:pPr>
            <a:r>
              <a:rPr lang="en-US" sz="2400" b="0" i="0" dirty="0">
                <a:solidFill>
                  <a:srgbClr val="374151"/>
                </a:solidFill>
                <a:effectLst/>
              </a:rPr>
              <a:t>Each key can be used only once, making it theoretically unbreakable if used correctly.</a:t>
            </a:r>
          </a:p>
        </p:txBody>
      </p:sp>
      <p:sp>
        <p:nvSpPr>
          <p:cNvPr id="5" name="Title 1">
            <a:extLst>
              <a:ext uri="{FF2B5EF4-FFF2-40B4-BE49-F238E27FC236}">
                <a16:creationId xmlns:a16="http://schemas.microsoft.com/office/drawing/2014/main" id="{60BCE908-815F-27FA-8940-E09CA3857CC4}"/>
              </a:ext>
            </a:extLst>
          </p:cNvPr>
          <p:cNvSpPr txBox="1">
            <a:spLocks/>
          </p:cNvSpPr>
          <p:nvPr/>
        </p:nvSpPr>
        <p:spPr>
          <a:xfrm>
            <a:off x="623392" y="332656"/>
            <a:ext cx="11137237" cy="457200"/>
          </a:xfrm>
          <a:prstGeom prst="rect">
            <a:avLst/>
          </a:prstGeom>
        </p:spPr>
        <p:txBody>
          <a:bodyPr/>
          <a:lst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imes New Roman" pitchFamily="18" charset="0"/>
              </a:defRPr>
            </a:lvl2pPr>
            <a:lvl3pPr algn="l" rtl="0" eaLnBrk="1" fontAlgn="base" hangingPunct="1">
              <a:spcBef>
                <a:spcPct val="0"/>
              </a:spcBef>
              <a:spcAft>
                <a:spcPct val="0"/>
              </a:spcAft>
              <a:defRPr sz="2800" b="1">
                <a:solidFill>
                  <a:schemeClr val="tx2"/>
                </a:solidFill>
                <a:latin typeface="Times New Roman" pitchFamily="18" charset="0"/>
              </a:defRPr>
            </a:lvl3pPr>
            <a:lvl4pPr algn="l" rtl="0" eaLnBrk="1" fontAlgn="base" hangingPunct="1">
              <a:spcBef>
                <a:spcPct val="0"/>
              </a:spcBef>
              <a:spcAft>
                <a:spcPct val="0"/>
              </a:spcAft>
              <a:defRPr sz="2800" b="1">
                <a:solidFill>
                  <a:schemeClr val="tx2"/>
                </a:solidFill>
                <a:latin typeface="Times New Roman" pitchFamily="18" charset="0"/>
              </a:defRPr>
            </a:lvl4pPr>
            <a:lvl5pPr algn="l" rtl="0" eaLnBrk="1" fontAlgn="base" hangingPunct="1">
              <a:spcBef>
                <a:spcPct val="0"/>
              </a:spcBef>
              <a:spcAft>
                <a:spcPct val="0"/>
              </a:spcAft>
              <a:defRPr sz="2800" b="1">
                <a:solidFill>
                  <a:schemeClr val="tx2"/>
                </a:solidFill>
                <a:latin typeface="Times New Roman" pitchFamily="18" charset="0"/>
              </a:defRPr>
            </a:lvl5pPr>
            <a:lvl6pPr marL="457200" algn="l" rtl="0" eaLnBrk="1" fontAlgn="base" hangingPunct="1">
              <a:spcBef>
                <a:spcPct val="0"/>
              </a:spcBef>
              <a:spcAft>
                <a:spcPct val="0"/>
              </a:spcAft>
              <a:defRPr sz="2800" b="1">
                <a:solidFill>
                  <a:schemeClr val="tx2"/>
                </a:solidFill>
                <a:latin typeface="Times New Roman" pitchFamily="18" charset="0"/>
              </a:defRPr>
            </a:lvl6pPr>
            <a:lvl7pPr marL="914400" algn="l" rtl="0" eaLnBrk="1" fontAlgn="base" hangingPunct="1">
              <a:spcBef>
                <a:spcPct val="0"/>
              </a:spcBef>
              <a:spcAft>
                <a:spcPct val="0"/>
              </a:spcAft>
              <a:defRPr sz="2800" b="1">
                <a:solidFill>
                  <a:schemeClr val="tx2"/>
                </a:solidFill>
                <a:latin typeface="Times New Roman" pitchFamily="18" charset="0"/>
              </a:defRPr>
            </a:lvl7pPr>
            <a:lvl8pPr marL="1371600" algn="l" rtl="0" eaLnBrk="1" fontAlgn="base" hangingPunct="1">
              <a:spcBef>
                <a:spcPct val="0"/>
              </a:spcBef>
              <a:spcAft>
                <a:spcPct val="0"/>
              </a:spcAft>
              <a:defRPr sz="2800" b="1">
                <a:solidFill>
                  <a:schemeClr val="tx2"/>
                </a:solidFill>
                <a:latin typeface="Times New Roman" pitchFamily="18" charset="0"/>
              </a:defRPr>
            </a:lvl8pPr>
            <a:lvl9pPr marL="1828800" algn="l" rtl="0" eaLnBrk="1" fontAlgn="base" hangingPunct="1">
              <a:spcBef>
                <a:spcPct val="0"/>
              </a:spcBef>
              <a:spcAft>
                <a:spcPct val="0"/>
              </a:spcAft>
              <a:defRPr sz="2800" b="1">
                <a:solidFill>
                  <a:schemeClr val="tx2"/>
                </a:solidFill>
                <a:latin typeface="Times New Roman" pitchFamily="18" charset="0"/>
              </a:defRPr>
            </a:lvl9pPr>
          </a:lstStyle>
          <a:p>
            <a:r>
              <a:rPr lang="nb-NO" kern="0" dirty="0"/>
              <a:t>The one-time-</a:t>
            </a:r>
            <a:r>
              <a:rPr lang="nb-NO" kern="0" dirty="0" err="1"/>
              <a:t>pad</a:t>
            </a:r>
            <a:r>
              <a:rPr lang="nb-NO" kern="0" dirty="0"/>
              <a:t> (OTP) = </a:t>
            </a:r>
            <a:r>
              <a:rPr lang="nb-NO" kern="0" dirty="0" err="1"/>
              <a:t>Vernam</a:t>
            </a:r>
            <a:r>
              <a:rPr lang="nb-NO" kern="0" dirty="0"/>
              <a:t> </a:t>
            </a:r>
            <a:r>
              <a:rPr lang="nb-NO" kern="0" dirty="0" err="1"/>
              <a:t>Cipher</a:t>
            </a:r>
            <a:endParaRPr lang="en-US" kern="0" dirty="0"/>
          </a:p>
        </p:txBody>
      </p:sp>
    </p:spTree>
    <p:extLst>
      <p:ext uri="{BB962C8B-B14F-4D97-AF65-F5344CB8AC3E}">
        <p14:creationId xmlns:p14="http://schemas.microsoft.com/office/powerpoint/2010/main" val="2989798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The one-time-pad (OTP)=</a:t>
            </a:r>
            <a:r>
              <a:rPr lang="nb-NO" kern="0" dirty="0"/>
              <a:t> </a:t>
            </a:r>
            <a:r>
              <a:rPr lang="nb-NO" kern="0" dirty="0" err="1"/>
              <a:t>Vernam</a:t>
            </a:r>
            <a:r>
              <a:rPr lang="nb-NO" kern="0" dirty="0"/>
              <a:t> </a:t>
            </a:r>
            <a:r>
              <a:rPr lang="nb-NO" kern="0" dirty="0" err="1"/>
              <a:t>Cipher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b-NO" b="0" dirty="0"/>
                  <a:t>	</a:t>
                </a:r>
                <a14:m>
                  <m:oMath xmlns:m="http://schemas.openxmlformats.org/officeDocument/2006/math">
                    <m:r>
                      <a:rPr lang="nb-NO" b="0" i="1" smtClean="0">
                        <a:solidFill>
                          <a:srgbClr val="FF0000"/>
                        </a:solidFill>
                        <a:latin typeface="Cambria Math" panose="02040503050406030204" pitchFamily="18" charset="0"/>
                      </a:rPr>
                      <m:t>𝒦</m:t>
                    </m:r>
                    <m:r>
                      <a:rPr lang="nb-NO" b="0" i="1" smtClean="0">
                        <a:latin typeface="Cambria Math" panose="02040503050406030204" pitchFamily="18" charset="0"/>
                      </a:rPr>
                      <m:t> =</m:t>
                    </m:r>
                    <m:sSup>
                      <m:sSupPr>
                        <m:ctrlPr>
                          <a:rPr lang="nb-NO" b="0" i="1" smtClean="0">
                            <a:latin typeface="Cambria Math" panose="02040503050406030204" pitchFamily="18" charset="0"/>
                          </a:rPr>
                        </m:ctrlPr>
                      </m:sSupPr>
                      <m:e>
                        <m:d>
                          <m:dPr>
                            <m:begChr m:val="{"/>
                            <m:endChr m:val="}"/>
                            <m:ctrlPr>
                              <a:rPr lang="nb-NO" b="0" i="1" smtClean="0">
                                <a:latin typeface="Cambria Math" panose="02040503050406030204" pitchFamily="18" charset="0"/>
                              </a:rPr>
                            </m:ctrlPr>
                          </m:dPr>
                          <m:e>
                            <m:r>
                              <a:rPr lang="nb-NO" b="0" i="1" smtClean="0">
                                <a:latin typeface="Cambria Math" panose="02040503050406030204" pitchFamily="18" charset="0"/>
                              </a:rPr>
                              <m:t>0,1</m:t>
                            </m:r>
                          </m:e>
                        </m:d>
                      </m:e>
                      <m:sup>
                        <m:r>
                          <a:rPr lang="nb-NO" b="0" i="1" smtClean="0">
                            <a:latin typeface="Cambria Math" panose="02040503050406030204" pitchFamily="18" charset="0"/>
                          </a:rPr>
                          <m:t>𝑛</m:t>
                        </m:r>
                      </m:sup>
                    </m:sSup>
                  </m:oMath>
                </a14:m>
                <a:r>
                  <a:rPr lang="nb-NO" b="0" i="1" dirty="0">
                    <a:latin typeface="Cambria Math" panose="02040503050406030204" pitchFamily="18" charset="0"/>
                  </a:rPr>
                  <a:t>  </a:t>
                </a:r>
                <a:endParaRPr lang="nb-NO" i="1" dirty="0">
                  <a:latin typeface="Cambria Math" panose="02040503050406030204" pitchFamily="18" charset="0"/>
                </a:endParaRPr>
              </a:p>
              <a:p>
                <a:endParaRPr lang="nb-NO"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nb-NO" b="0" i="1" smtClean="0">
                          <a:solidFill>
                            <a:schemeClr val="accent2"/>
                          </a:solidFill>
                          <a:latin typeface="Cambria Math" panose="02040503050406030204" pitchFamily="18" charset="0"/>
                        </a:rPr>
                        <m:t>ℳ</m:t>
                      </m:r>
                      <m:r>
                        <a:rPr lang="nb-NO" b="0" i="1" smtClean="0">
                          <a:latin typeface="Cambria Math" panose="02040503050406030204" pitchFamily="18" charset="0"/>
                        </a:rPr>
                        <m:t>=</m:t>
                      </m:r>
                      <m:sSup>
                        <m:sSupPr>
                          <m:ctrlPr>
                            <a:rPr lang="nb-NO" b="0" i="1" smtClean="0">
                              <a:latin typeface="Cambria Math" panose="02040503050406030204" pitchFamily="18" charset="0"/>
                            </a:rPr>
                          </m:ctrlPr>
                        </m:sSupPr>
                        <m:e>
                          <m:d>
                            <m:dPr>
                              <m:begChr m:val="{"/>
                              <m:endChr m:val="}"/>
                              <m:ctrlPr>
                                <a:rPr lang="nb-NO" b="0" i="1" smtClean="0">
                                  <a:latin typeface="Cambria Math" panose="02040503050406030204" pitchFamily="18" charset="0"/>
                                </a:rPr>
                              </m:ctrlPr>
                            </m:dPr>
                            <m:e>
                              <m:r>
                                <a:rPr lang="nb-NO" b="0" i="1" smtClean="0">
                                  <a:latin typeface="Cambria Math" panose="02040503050406030204" pitchFamily="18" charset="0"/>
                                </a:rPr>
                                <m:t>0,1</m:t>
                              </m:r>
                            </m:e>
                          </m:d>
                        </m:e>
                        <m:sup>
                          <m:r>
                            <a:rPr lang="nb-NO" b="0" i="1" smtClean="0">
                              <a:latin typeface="Cambria Math" panose="02040503050406030204" pitchFamily="18" charset="0"/>
                            </a:rPr>
                            <m:t>𝑛</m:t>
                          </m:r>
                        </m:sup>
                      </m:sSup>
                    </m:oMath>
                  </m:oMathPara>
                </a14:m>
                <a:endParaRPr lang="nb-NO" b="0" i="1" dirty="0">
                  <a:latin typeface="Cambria Math" panose="02040503050406030204" pitchFamily="18" charset="0"/>
                </a:endParaRPr>
              </a:p>
              <a:p>
                <a:pPr algn="just"/>
                <a:endParaRPr lang="nb-NO" b="0" i="1" dirty="0">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nb-NO" b="0" i="1" smtClean="0">
                          <a:solidFill>
                            <a:schemeClr val="accent1">
                              <a:lumMod val="50000"/>
                            </a:schemeClr>
                          </a:solidFill>
                          <a:latin typeface="Cambria Math" panose="02040503050406030204" pitchFamily="18" charset="0"/>
                        </a:rPr>
                        <m:t>𝒞</m:t>
                      </m:r>
                      <m:r>
                        <a:rPr lang="nb-NO" b="0" i="1" smtClean="0">
                          <a:latin typeface="Cambria Math" panose="02040503050406030204" pitchFamily="18" charset="0"/>
                        </a:rPr>
                        <m:t>  =</m:t>
                      </m:r>
                      <m:sSup>
                        <m:sSupPr>
                          <m:ctrlPr>
                            <a:rPr lang="nb-NO" b="0" i="1" smtClean="0">
                              <a:latin typeface="Cambria Math" panose="02040503050406030204" pitchFamily="18" charset="0"/>
                            </a:rPr>
                          </m:ctrlPr>
                        </m:sSupPr>
                        <m:e>
                          <m:d>
                            <m:dPr>
                              <m:begChr m:val="{"/>
                              <m:endChr m:val="}"/>
                              <m:ctrlPr>
                                <a:rPr lang="nb-NO" b="0" i="1" smtClean="0">
                                  <a:latin typeface="Cambria Math" panose="02040503050406030204" pitchFamily="18" charset="0"/>
                                </a:rPr>
                              </m:ctrlPr>
                            </m:dPr>
                            <m:e>
                              <m:r>
                                <a:rPr lang="nb-NO" b="0" i="1" smtClean="0">
                                  <a:latin typeface="Cambria Math" panose="02040503050406030204" pitchFamily="18" charset="0"/>
                                </a:rPr>
                                <m:t>0,1</m:t>
                              </m:r>
                            </m:e>
                          </m:d>
                        </m:e>
                        <m:sup>
                          <m:r>
                            <a:rPr lang="nb-NO" b="0" i="1" smtClean="0">
                              <a:latin typeface="Cambria Math" panose="02040503050406030204" pitchFamily="18" charset="0"/>
                            </a:rPr>
                            <m:t>𝑛</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F6590AF8-4F64-4D1C-B3C4-F65976908F52}" type="slidenum">
              <a:rPr lang="en-US" smtClean="0"/>
              <a:pPr/>
              <a:t>33</a:t>
            </a:fld>
            <a:endParaRPr lang="en-US" dirty="0"/>
          </a:p>
        </p:txBody>
      </p:sp>
      <p:grpSp>
        <p:nvGrpSpPr>
          <p:cNvPr id="9" name="Group 8"/>
          <p:cNvGrpSpPr/>
          <p:nvPr/>
        </p:nvGrpSpPr>
        <p:grpSpPr>
          <a:xfrm>
            <a:off x="4128438" y="1519315"/>
            <a:ext cx="2469972" cy="943749"/>
            <a:chOff x="4343850" y="2248712"/>
            <a:chExt cx="2469972" cy="943749"/>
          </a:xfrm>
        </p:grpSpPr>
        <mc:AlternateContent xmlns:mc="http://schemas.openxmlformats.org/markup-compatibility/2006" xmlns:a14="http://schemas.microsoft.com/office/drawing/2010/main">
          <mc:Choice Requires="a14">
            <p:sp>
              <p:nvSpPr>
                <p:cNvPr id="5" name="TextBox 4"/>
                <p:cNvSpPr txBox="1"/>
                <p:nvPr/>
              </p:nvSpPr>
              <p:spPr>
                <a:xfrm>
                  <a:off x="4343850" y="2248712"/>
                  <a:ext cx="2150076" cy="369332"/>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400" b="0" i="1" smtClean="0">
                            <a:latin typeface="Cambria Math" panose="02040503050406030204" pitchFamily="18" charset="0"/>
                          </a:rPr>
                          <m:t>ℰ</m:t>
                        </m:r>
                        <m:r>
                          <a:rPr lang="nb-NO" sz="2400" b="0" i="1" smtClean="0">
                            <a:latin typeface="Cambria Math" panose="02040503050406030204" pitchFamily="18" charset="0"/>
                          </a:rPr>
                          <m:t> :</m:t>
                        </m:r>
                        <m:r>
                          <a:rPr lang="nb-NO" sz="2400" b="0" i="1" smtClean="0">
                            <a:solidFill>
                              <a:srgbClr val="FF0000"/>
                            </a:solidFill>
                            <a:latin typeface="Cambria Math" panose="02040503050406030204" pitchFamily="18" charset="0"/>
                          </a:rPr>
                          <m:t>𝒦</m:t>
                        </m:r>
                        <m:r>
                          <a:rPr lang="nb-NO" sz="2400" b="0" i="1" smtClean="0">
                            <a:latin typeface="Cambria Math" panose="02040503050406030204" pitchFamily="18" charset="0"/>
                          </a:rPr>
                          <m:t>×</m:t>
                        </m:r>
                        <m:r>
                          <a:rPr lang="nb-NO" sz="2400" b="0" i="1" smtClean="0">
                            <a:solidFill>
                              <a:schemeClr val="accent2"/>
                            </a:solidFill>
                            <a:latin typeface="Cambria Math" panose="02040503050406030204" pitchFamily="18" charset="0"/>
                          </a:rPr>
                          <m:t>ℳ</m:t>
                        </m:r>
                        <m:r>
                          <a:rPr lang="nb-NO" sz="2400" b="0" i="1" smtClean="0">
                            <a:latin typeface="Cambria Math" panose="02040503050406030204" pitchFamily="18" charset="0"/>
                          </a:rPr>
                          <m:t>→</m:t>
                        </m:r>
                        <m:r>
                          <a:rPr lang="nb-NO" sz="2400" b="0" i="1" smtClean="0">
                            <a:solidFill>
                              <a:schemeClr val="accent1">
                                <a:lumMod val="50000"/>
                              </a:schemeClr>
                            </a:solidFill>
                            <a:latin typeface="Cambria Math" panose="02040503050406030204" pitchFamily="18" charset="0"/>
                          </a:rPr>
                          <m:t>𝒞</m:t>
                        </m:r>
                      </m:oMath>
                    </m:oMathPara>
                  </a14:m>
                  <a:endParaRPr lang="en-US" dirty="0">
                    <a:solidFill>
                      <a:schemeClr val="accent1">
                        <a:lumMod val="5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343850" y="2248712"/>
                  <a:ext cx="2150076" cy="369332"/>
                </a:xfrm>
                <a:prstGeom prst="rect">
                  <a:avLst/>
                </a:prstGeom>
                <a:blipFill>
                  <a:blip r:embed="rId3"/>
                  <a:stretch>
                    <a:fillRect l="-4816"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343850" y="2823129"/>
                  <a:ext cx="2469972" cy="369332"/>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400" b="0" i="1" smtClean="0">
                            <a:latin typeface="Cambria Math" panose="02040503050406030204" pitchFamily="18" charset="0"/>
                          </a:rPr>
                          <m:t>ℰ</m:t>
                        </m:r>
                        <m:d>
                          <m:dPr>
                            <m:ctrlPr>
                              <a:rPr lang="nb-NO" sz="2400" b="0" i="1" smtClean="0">
                                <a:latin typeface="Cambria Math" panose="02040503050406030204" pitchFamily="18" charset="0"/>
                              </a:rPr>
                            </m:ctrlPr>
                          </m:dPr>
                          <m:e>
                            <m:r>
                              <a:rPr lang="nb-NO" sz="2400" b="0" i="1" smtClean="0">
                                <a:latin typeface="Cambria Math" panose="02040503050406030204" pitchFamily="18" charset="0"/>
                              </a:rPr>
                              <m:t>𝐾</m:t>
                            </m:r>
                            <m:r>
                              <a:rPr lang="nb-NO" sz="2400" b="0" i="1" smtClean="0">
                                <a:latin typeface="Cambria Math" panose="02040503050406030204" pitchFamily="18" charset="0"/>
                              </a:rPr>
                              <m:t>, </m:t>
                            </m:r>
                            <m:r>
                              <a:rPr lang="nb-NO" sz="2400" b="0" i="1" smtClean="0">
                                <a:latin typeface="Cambria Math" panose="02040503050406030204" pitchFamily="18" charset="0"/>
                              </a:rPr>
                              <m:t>𝑀</m:t>
                            </m:r>
                          </m:e>
                        </m:d>
                        <m:r>
                          <a:rPr lang="nb-NO" sz="2400" b="0" i="1" smtClean="0">
                            <a:latin typeface="Cambria Math" panose="02040503050406030204" pitchFamily="18" charset="0"/>
                          </a:rPr>
                          <m:t>=</m:t>
                        </m:r>
                        <m:r>
                          <a:rPr lang="nb-NO" sz="2400" b="0" i="1" smtClean="0">
                            <a:latin typeface="Cambria Math" panose="02040503050406030204" pitchFamily="18" charset="0"/>
                          </a:rPr>
                          <m:t>𝐾</m:t>
                        </m:r>
                        <m:r>
                          <a:rPr lang="nb-NO" sz="2400" b="0" i="1" smtClean="0">
                            <a:latin typeface="Cambria Math" panose="02040503050406030204" pitchFamily="18" charset="0"/>
                          </a:rPr>
                          <m:t>⊕</m:t>
                        </m:r>
                        <m:r>
                          <a:rPr lang="nb-NO" sz="2400" b="0" i="1" smtClean="0">
                            <a:latin typeface="Cambria Math" panose="02040503050406030204" pitchFamily="18" charset="0"/>
                          </a:rPr>
                          <m:t>𝑀</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343850" y="2823129"/>
                  <a:ext cx="2469972" cy="369332"/>
                </a:xfrm>
                <a:prstGeom prst="rect">
                  <a:avLst/>
                </a:prstGeom>
                <a:blipFill rotWithShape="0">
                  <a:blip r:embed="rId4"/>
                  <a:stretch>
                    <a:fillRect l="-4198" b="-27869"/>
                  </a:stretch>
                </a:blipFill>
              </p:spPr>
              <p:txBody>
                <a:bodyPr/>
                <a:lstStyle/>
                <a:p>
                  <a:r>
                    <a:rPr lang="en-US">
                      <a:noFill/>
                    </a:rPr>
                    <a:t> </a:t>
                  </a:r>
                </a:p>
              </p:txBody>
            </p:sp>
          </mc:Fallback>
        </mc:AlternateContent>
      </p:grpSp>
      <p:grpSp>
        <p:nvGrpSpPr>
          <p:cNvPr id="10" name="Group 9"/>
          <p:cNvGrpSpPr/>
          <p:nvPr/>
        </p:nvGrpSpPr>
        <p:grpSpPr>
          <a:xfrm>
            <a:off x="7992688" y="1519315"/>
            <a:ext cx="2373663" cy="943749"/>
            <a:chOff x="8018783" y="2248712"/>
            <a:chExt cx="2373663" cy="943749"/>
          </a:xfrm>
        </p:grpSpPr>
        <mc:AlternateContent xmlns:mc="http://schemas.openxmlformats.org/markup-compatibility/2006" xmlns:a14="http://schemas.microsoft.com/office/drawing/2010/main">
          <mc:Choice Requires="a14">
            <p:sp>
              <p:nvSpPr>
                <p:cNvPr id="6" name="TextBox 5"/>
                <p:cNvSpPr txBox="1"/>
                <p:nvPr/>
              </p:nvSpPr>
              <p:spPr>
                <a:xfrm>
                  <a:off x="8018783" y="2248712"/>
                  <a:ext cx="2195601" cy="369332"/>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400" i="1" smtClean="0">
                            <a:latin typeface="Cambria Math" panose="02040503050406030204" pitchFamily="18" charset="0"/>
                          </a:rPr>
                          <m:t>𝒟</m:t>
                        </m:r>
                        <m:r>
                          <a:rPr lang="nb-NO" sz="2400" b="0" i="1" smtClean="0">
                            <a:latin typeface="Cambria Math" panose="02040503050406030204" pitchFamily="18" charset="0"/>
                          </a:rPr>
                          <m:t> :</m:t>
                        </m:r>
                        <m:r>
                          <a:rPr lang="nb-NO" sz="2400" b="0" i="1" smtClean="0">
                            <a:solidFill>
                              <a:srgbClr val="FF0000"/>
                            </a:solidFill>
                            <a:latin typeface="Cambria Math" panose="02040503050406030204" pitchFamily="18" charset="0"/>
                          </a:rPr>
                          <m:t>𝒦</m:t>
                        </m:r>
                        <m:r>
                          <a:rPr lang="nb-NO" sz="2400" b="0" i="1" smtClean="0">
                            <a:latin typeface="Cambria Math" panose="02040503050406030204" pitchFamily="18" charset="0"/>
                          </a:rPr>
                          <m:t>×</m:t>
                        </m:r>
                        <m:r>
                          <a:rPr lang="nb-NO" sz="2400" b="0" i="1" smtClean="0">
                            <a:solidFill>
                              <a:schemeClr val="accent1">
                                <a:lumMod val="50000"/>
                              </a:schemeClr>
                            </a:solidFill>
                            <a:latin typeface="Cambria Math" panose="02040503050406030204" pitchFamily="18" charset="0"/>
                          </a:rPr>
                          <m:t>𝒞</m:t>
                        </m:r>
                        <m:r>
                          <a:rPr lang="nb-NO" sz="2400" b="0" i="1" smtClean="0">
                            <a:latin typeface="Cambria Math" panose="02040503050406030204" pitchFamily="18" charset="0"/>
                          </a:rPr>
                          <m:t>→</m:t>
                        </m:r>
                        <m:r>
                          <a:rPr lang="nb-NO" sz="2400" b="0" i="1" smtClean="0">
                            <a:solidFill>
                              <a:schemeClr val="accent2"/>
                            </a:solidFill>
                            <a:latin typeface="Cambria Math" panose="02040503050406030204" pitchFamily="18" charset="0"/>
                          </a:rPr>
                          <m:t>ℳ</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018783" y="2248712"/>
                  <a:ext cx="2195601" cy="369332"/>
                </a:xfrm>
                <a:prstGeom prst="rect">
                  <a:avLst/>
                </a:prstGeom>
                <a:blipFill>
                  <a:blip r:embed="rId5"/>
                  <a:stretch>
                    <a:fillRect l="-4722"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018783" y="2823129"/>
                  <a:ext cx="2373663" cy="369332"/>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400" i="1" smtClean="0">
                            <a:latin typeface="Cambria Math" panose="02040503050406030204" pitchFamily="18" charset="0"/>
                          </a:rPr>
                          <m:t>𝒟</m:t>
                        </m:r>
                        <m:d>
                          <m:dPr>
                            <m:ctrlPr>
                              <a:rPr lang="nb-NO" sz="2400" b="0" i="1" smtClean="0">
                                <a:latin typeface="Cambria Math" panose="02040503050406030204" pitchFamily="18" charset="0"/>
                              </a:rPr>
                            </m:ctrlPr>
                          </m:dPr>
                          <m:e>
                            <m:r>
                              <a:rPr lang="nb-NO" sz="2400" b="0" i="1" smtClean="0">
                                <a:latin typeface="Cambria Math" panose="02040503050406030204" pitchFamily="18" charset="0"/>
                              </a:rPr>
                              <m:t>𝐾</m:t>
                            </m:r>
                            <m:r>
                              <a:rPr lang="nb-NO" sz="2400" b="0" i="1" smtClean="0">
                                <a:latin typeface="Cambria Math" panose="02040503050406030204" pitchFamily="18" charset="0"/>
                              </a:rPr>
                              <m:t>, </m:t>
                            </m:r>
                            <m:r>
                              <a:rPr lang="nb-NO" sz="2400" b="0" i="1" smtClean="0">
                                <a:latin typeface="Cambria Math" panose="02040503050406030204" pitchFamily="18" charset="0"/>
                              </a:rPr>
                              <m:t>𝐶</m:t>
                            </m:r>
                          </m:e>
                        </m:d>
                        <m:r>
                          <a:rPr lang="nb-NO" sz="2400" b="0" i="1" smtClean="0">
                            <a:latin typeface="Cambria Math" panose="02040503050406030204" pitchFamily="18" charset="0"/>
                          </a:rPr>
                          <m:t>=</m:t>
                        </m:r>
                        <m:r>
                          <a:rPr lang="nb-NO" sz="2400" b="0" i="1" smtClean="0">
                            <a:latin typeface="Cambria Math" panose="02040503050406030204" pitchFamily="18" charset="0"/>
                          </a:rPr>
                          <m:t>𝐾</m:t>
                        </m:r>
                        <m:r>
                          <a:rPr lang="nb-NO" sz="2400" b="0" i="1" smtClean="0">
                            <a:latin typeface="Cambria Math" panose="02040503050406030204" pitchFamily="18" charset="0"/>
                          </a:rPr>
                          <m:t>⊕</m:t>
                        </m:r>
                        <m:r>
                          <a:rPr lang="nb-NO" sz="2400" b="0" i="1" smtClean="0">
                            <a:latin typeface="Cambria Math" panose="02040503050406030204" pitchFamily="18" charset="0"/>
                          </a:rPr>
                          <m:t>𝐶</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8018783" y="2823129"/>
                  <a:ext cx="2373663" cy="369332"/>
                </a:xfrm>
                <a:prstGeom prst="rect">
                  <a:avLst/>
                </a:prstGeom>
                <a:blipFill rotWithShape="0">
                  <a:blip r:embed="rId6"/>
                  <a:stretch>
                    <a:fillRect l="-4359" b="-27869"/>
                  </a:stretch>
                </a:blipFill>
              </p:spPr>
              <p:txBody>
                <a:bodyPr/>
                <a:lstStyle/>
                <a:p>
                  <a:r>
                    <a:rPr lang="en-US">
                      <a:noFill/>
                    </a:rPr>
                    <a:t> </a:t>
                  </a:r>
                </a:p>
              </p:txBody>
            </p:sp>
          </mc:Fallback>
        </mc:AlternateContent>
      </p:grpSp>
      <p:grpSp>
        <p:nvGrpSpPr>
          <p:cNvPr id="20" name="Group 19"/>
          <p:cNvGrpSpPr/>
          <p:nvPr/>
        </p:nvGrpSpPr>
        <p:grpSpPr>
          <a:xfrm>
            <a:off x="3955773" y="3764576"/>
            <a:ext cx="2776011" cy="1477328"/>
            <a:chOff x="3955773" y="3764576"/>
            <a:chExt cx="2776011" cy="1477328"/>
          </a:xfrm>
        </p:grpSpPr>
        <mc:AlternateContent xmlns:mc="http://schemas.openxmlformats.org/markup-compatibility/2006" xmlns:a14="http://schemas.microsoft.com/office/drawing/2010/main">
          <mc:Choice Requires="a14">
            <p:sp>
              <p:nvSpPr>
                <p:cNvPr id="13" name="TextBox 12"/>
                <p:cNvSpPr txBox="1"/>
                <p:nvPr/>
              </p:nvSpPr>
              <p:spPr>
                <a:xfrm>
                  <a:off x="6378034" y="3764576"/>
                  <a:ext cx="3537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2"/>
                            </a:solidFill>
                            <a:latin typeface="Cambria Math" panose="02040503050406030204" pitchFamily="18" charset="0"/>
                          </a:rPr>
                          <m:t>𝑀</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378034" y="3764576"/>
                  <a:ext cx="353750" cy="369332"/>
                </a:xfrm>
                <a:prstGeom prst="rect">
                  <a:avLst/>
                </a:prstGeom>
                <a:blipFill>
                  <a:blip r:embed="rId7"/>
                  <a:stretch>
                    <a:fillRect l="-17241" r="-17241" b="-10000"/>
                  </a:stretch>
                </a:blipFill>
              </p:spPr>
              <p:txBody>
                <a:bodyPr/>
                <a:lstStyle/>
                <a:p>
                  <a:r>
                    <a:rPr lang="en-US">
                      <a:noFill/>
                    </a:rPr>
                    <a:t> </a:t>
                  </a:r>
                </a:p>
              </p:txBody>
            </p:sp>
          </mc:Fallback>
        </mc:AlternateContent>
        <p:grpSp>
          <p:nvGrpSpPr>
            <p:cNvPr id="19" name="Group 18"/>
            <p:cNvGrpSpPr/>
            <p:nvPr/>
          </p:nvGrpSpPr>
          <p:grpSpPr>
            <a:xfrm>
              <a:off x="3955773" y="3764576"/>
              <a:ext cx="2731320" cy="1477328"/>
              <a:chOff x="3955773" y="3764576"/>
              <a:chExt cx="2731320" cy="1477328"/>
            </a:xfrm>
          </p:grpSpPr>
          <mc:AlternateContent xmlns:mc="http://schemas.openxmlformats.org/markup-compatibility/2006" xmlns:a14="http://schemas.microsoft.com/office/drawing/2010/main">
            <mc:Choice Requires="a14">
              <p:sp>
                <p:nvSpPr>
                  <p:cNvPr id="11" name="TextBox 10"/>
                  <p:cNvSpPr txBox="1"/>
                  <p:nvPr/>
                </p:nvSpPr>
                <p:spPr>
                  <a:xfrm>
                    <a:off x="3955773" y="3764576"/>
                    <a:ext cx="2216441"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    </m:t>
                          </m:r>
                          <m:r>
                            <a:rPr lang="nb-NO" sz="2400" b="0" i="1" smtClean="0">
                              <a:solidFill>
                                <a:schemeClr val="accent2"/>
                              </a:solidFill>
                              <a:latin typeface="Cambria Math" panose="02040503050406030204" pitchFamily="18" charset="0"/>
                            </a:rPr>
                            <m:t>0101100100</m:t>
                          </m:r>
                        </m:oMath>
                      </m:oMathPara>
                    </a14:m>
                    <a:endParaRPr lang="nb-NO" sz="2400"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r>
                            <a:rPr lang="nb-NO" sz="2400" b="0" i="1" smtClean="0">
                              <a:solidFill>
                                <a:srgbClr val="FF0000"/>
                              </a:solidFill>
                              <a:latin typeface="Cambria Math" panose="02040503050406030204" pitchFamily="18" charset="0"/>
                            </a:rPr>
                            <m:t>1110001101</m:t>
                          </m:r>
                        </m:oMath>
                        <m:oMath xmlns:m="http://schemas.openxmlformats.org/officeDocument/2006/math">
                          <m:r>
                            <a:rPr lang="nb-NO" sz="2400" b="0" i="1" smtClean="0">
                              <a:latin typeface="Cambria Math" panose="02040503050406030204" pitchFamily="18" charset="0"/>
                            </a:rPr>
                            <m:t>−−−−−−−−−</m:t>
                          </m:r>
                        </m:oMath>
                        <m:oMath xmlns:m="http://schemas.openxmlformats.org/officeDocument/2006/math">
                          <m:r>
                            <a:rPr lang="nb-NO" sz="2400" b="0" i="1" smtClean="0">
                              <a:latin typeface="Cambria Math" panose="02040503050406030204" pitchFamily="18" charset="0"/>
                            </a:rPr>
                            <m:t>= </m:t>
                          </m:r>
                          <m:r>
                            <a:rPr lang="nb-NO" sz="2400" b="0" i="1" smtClean="0">
                              <a:solidFill>
                                <a:schemeClr val="accent1">
                                  <a:lumMod val="50000"/>
                                </a:schemeClr>
                              </a:solidFill>
                              <a:latin typeface="Cambria Math" panose="02040503050406030204" pitchFamily="18" charset="0"/>
                            </a:rPr>
                            <m:t>1011101001</m:t>
                          </m:r>
                        </m:oMath>
                      </m:oMathPara>
                    </a14:m>
                    <a:endParaRPr lang="en-US" sz="2400" dirty="0">
                      <a:solidFill>
                        <a:schemeClr val="accent1">
                          <a:lumMod val="50000"/>
                        </a:schemeClr>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55773" y="3764576"/>
                    <a:ext cx="2216441" cy="1477328"/>
                  </a:xfrm>
                  <a:prstGeom prst="rect">
                    <a:avLst/>
                  </a:prstGeom>
                  <a:blipFill>
                    <a:blip r:embed="rId8"/>
                    <a:stretch>
                      <a:fillRect l="-3571" r="-275" b="-1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378034" y="4186972"/>
                    <a:ext cx="3090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𝐾</m:t>
                          </m:r>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378034" y="4186972"/>
                    <a:ext cx="309059" cy="369332"/>
                  </a:xfrm>
                  <a:prstGeom prst="rect">
                    <a:avLst/>
                  </a:prstGeom>
                  <a:blipFill>
                    <a:blip r:embed="rId9"/>
                    <a:stretch>
                      <a:fillRect l="-19608" r="-17647"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378034" y="4872572"/>
                    <a:ext cx="2828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𝐶</m:t>
                          </m:r>
                        </m:oMath>
                      </m:oMathPara>
                    </a14:m>
                    <a:endParaRPr lang="en-US" sz="2400" dirty="0">
                      <a:solidFill>
                        <a:schemeClr val="accent1">
                          <a:lumMod val="50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378034" y="4872572"/>
                    <a:ext cx="282834" cy="369332"/>
                  </a:xfrm>
                  <a:prstGeom prst="rect">
                    <a:avLst/>
                  </a:prstGeom>
                  <a:blipFill>
                    <a:blip r:embed="rId10"/>
                    <a:stretch>
                      <a:fillRect l="-21277" r="-17021" b="-9836"/>
                    </a:stretch>
                  </a:blipFill>
                </p:spPr>
                <p:txBody>
                  <a:bodyPr/>
                  <a:lstStyle/>
                  <a:p>
                    <a:r>
                      <a:rPr lang="en-US">
                        <a:noFill/>
                      </a:rPr>
                      <a:t> </a:t>
                    </a:r>
                  </a:p>
                </p:txBody>
              </p:sp>
            </mc:Fallback>
          </mc:AlternateContent>
        </p:grpSp>
      </p:grpSp>
      <p:grpSp>
        <p:nvGrpSpPr>
          <p:cNvPr id="21" name="Group 20"/>
          <p:cNvGrpSpPr/>
          <p:nvPr/>
        </p:nvGrpSpPr>
        <p:grpSpPr>
          <a:xfrm>
            <a:off x="7931816" y="3764576"/>
            <a:ext cx="2921890" cy="1478084"/>
            <a:chOff x="7931816" y="3764576"/>
            <a:chExt cx="2921890" cy="1478084"/>
          </a:xfrm>
        </p:grpSpPr>
        <mc:AlternateContent xmlns:mc="http://schemas.openxmlformats.org/markup-compatibility/2006" xmlns:a14="http://schemas.microsoft.com/office/drawing/2010/main">
          <mc:Choice Requires="a14">
            <p:sp>
              <p:nvSpPr>
                <p:cNvPr id="12" name="TextBox 11"/>
                <p:cNvSpPr txBox="1"/>
                <p:nvPr/>
              </p:nvSpPr>
              <p:spPr>
                <a:xfrm>
                  <a:off x="7931816" y="3765332"/>
                  <a:ext cx="2216441"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    </m:t>
                        </m:r>
                        <m:r>
                          <a:rPr lang="nb-NO" sz="2400" b="0" i="1" smtClean="0">
                            <a:solidFill>
                              <a:schemeClr val="accent1">
                                <a:lumMod val="50000"/>
                              </a:schemeClr>
                            </a:solidFill>
                            <a:latin typeface="Cambria Math" panose="02040503050406030204" pitchFamily="18" charset="0"/>
                          </a:rPr>
                          <m:t>1011101001</m:t>
                        </m:r>
                      </m:oMath>
                    </m:oMathPara>
                  </a14:m>
                  <a:endParaRPr lang="nb-NO" sz="2400"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r>
                          <a:rPr lang="nb-NO" sz="2400" b="0" i="1" smtClean="0">
                            <a:solidFill>
                              <a:srgbClr val="FF0000"/>
                            </a:solidFill>
                            <a:latin typeface="Cambria Math" panose="02040503050406030204" pitchFamily="18" charset="0"/>
                          </a:rPr>
                          <m:t>1110001101</m:t>
                        </m:r>
                      </m:oMath>
                      <m:oMath xmlns:m="http://schemas.openxmlformats.org/officeDocument/2006/math">
                        <m:r>
                          <a:rPr lang="nb-NO" sz="2400" b="0" i="1" smtClean="0">
                            <a:latin typeface="Cambria Math" panose="02040503050406030204" pitchFamily="18" charset="0"/>
                          </a:rPr>
                          <m:t>−−−−−−−−−</m:t>
                        </m:r>
                      </m:oMath>
                      <m:oMath xmlns:m="http://schemas.openxmlformats.org/officeDocument/2006/math">
                        <m:r>
                          <a:rPr lang="nb-NO" sz="2400" b="0" i="1" smtClean="0">
                            <a:latin typeface="Cambria Math" panose="02040503050406030204" pitchFamily="18" charset="0"/>
                          </a:rPr>
                          <m:t>= </m:t>
                        </m:r>
                        <m:r>
                          <a:rPr lang="nb-NO" sz="2400" b="0" i="1" smtClean="0">
                            <a:solidFill>
                              <a:schemeClr val="accent2"/>
                            </a:solidFill>
                            <a:latin typeface="Cambria Math" panose="02040503050406030204" pitchFamily="18" charset="0"/>
                          </a:rPr>
                          <m:t>0101100100</m:t>
                        </m:r>
                      </m:oMath>
                    </m:oMathPara>
                  </a14:m>
                  <a:endParaRPr lang="en-US" sz="2400" dirty="0">
                    <a:solidFill>
                      <a:schemeClr val="accent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931816" y="3765332"/>
                  <a:ext cx="2216441" cy="1477328"/>
                </a:xfrm>
                <a:prstGeom prst="rect">
                  <a:avLst/>
                </a:prstGeom>
                <a:blipFill>
                  <a:blip r:embed="rId11"/>
                  <a:stretch>
                    <a:fillRect l="-3297" r="-549" b="-1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0530952" y="3764576"/>
                  <a:ext cx="2828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𝐶</m:t>
                        </m:r>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0530952" y="3764576"/>
                  <a:ext cx="282834" cy="369332"/>
                </a:xfrm>
                <a:prstGeom prst="rect">
                  <a:avLst/>
                </a:prstGeom>
                <a:blipFill>
                  <a:blip r:embed="rId12"/>
                  <a:stretch>
                    <a:fillRect l="-23913" r="-1739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530952" y="4186972"/>
                  <a:ext cx="3090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𝐾</m:t>
                        </m:r>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0530952" y="4186972"/>
                  <a:ext cx="309059" cy="369332"/>
                </a:xfrm>
                <a:prstGeom prst="rect">
                  <a:avLst/>
                </a:prstGeom>
                <a:blipFill>
                  <a:blip r:embed="rId13"/>
                  <a:stretch>
                    <a:fillRect l="-22000" r="-1800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0499956" y="4872572"/>
                  <a:ext cx="3537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2"/>
                            </a:solidFill>
                            <a:latin typeface="Cambria Math" panose="02040503050406030204" pitchFamily="18" charset="0"/>
                          </a:rPr>
                          <m:t>𝑀</m:t>
                        </m:r>
                      </m:oMath>
                    </m:oMathPara>
                  </a14:m>
                  <a:endParaRPr lang="en-US" sz="2400" dirty="0">
                    <a:solidFill>
                      <a:schemeClr val="accent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0499956" y="4872572"/>
                  <a:ext cx="353750" cy="369332"/>
                </a:xfrm>
                <a:prstGeom prst="rect">
                  <a:avLst/>
                </a:prstGeom>
                <a:blipFill>
                  <a:blip r:embed="rId14"/>
                  <a:stretch>
                    <a:fillRect l="-17241" r="-17241" b="-9836"/>
                  </a:stretch>
                </a:blipFill>
              </p:spPr>
              <p:txBody>
                <a:bodyPr/>
                <a:lstStyle/>
                <a:p>
                  <a:r>
                    <a:rPr lang="en-US">
                      <a:noFill/>
                    </a:rPr>
                    <a:t> </a:t>
                  </a:r>
                </a:p>
              </p:txBody>
            </p:sp>
          </mc:Fallback>
        </mc:AlternateContent>
      </p:grpSp>
      <mc:AlternateContent xmlns:mc="http://schemas.openxmlformats.org/markup-compatibility/2006" xmlns:p14="http://schemas.microsoft.com/office/powerpoint/2010/main">
        <mc:Choice Requires="p14">
          <p:contentPart p14:bwMode="auto" r:id="rId15">
            <p14:nvContentPartPr>
              <p14:cNvPr id="26" name="Ink 25">
                <a:extLst>
                  <a:ext uri="{FF2B5EF4-FFF2-40B4-BE49-F238E27FC236}">
                    <a16:creationId xmlns:a16="http://schemas.microsoft.com/office/drawing/2014/main" id="{5D25B053-D783-89BF-08F4-F7A43266D7B6}"/>
                  </a:ext>
                </a:extLst>
              </p14:cNvPr>
              <p14:cNvContentPartPr/>
              <p14:nvPr/>
            </p14:nvContentPartPr>
            <p14:xfrm>
              <a:off x="382120" y="1114840"/>
              <a:ext cx="763200" cy="2287080"/>
            </p14:xfrm>
          </p:contentPart>
        </mc:Choice>
        <mc:Fallback xmlns="">
          <p:pic>
            <p:nvPicPr>
              <p:cNvPr id="26" name="Ink 25">
                <a:extLst>
                  <a:ext uri="{FF2B5EF4-FFF2-40B4-BE49-F238E27FC236}">
                    <a16:creationId xmlns:a16="http://schemas.microsoft.com/office/drawing/2014/main" id="{5D25B053-D783-89BF-08F4-F7A43266D7B6}"/>
                  </a:ext>
                </a:extLst>
              </p:cNvPr>
              <p:cNvPicPr/>
              <p:nvPr/>
            </p:nvPicPr>
            <p:blipFill>
              <a:blip r:embed="rId16"/>
              <a:stretch>
                <a:fillRect/>
              </a:stretch>
            </p:blipFill>
            <p:spPr>
              <a:xfrm>
                <a:off x="373480" y="1106200"/>
                <a:ext cx="780840" cy="2304720"/>
              </a:xfrm>
              <a:prstGeom prst="rect">
                <a:avLst/>
              </a:prstGeom>
            </p:spPr>
          </p:pic>
        </mc:Fallback>
      </mc:AlternateContent>
      <p:grpSp>
        <p:nvGrpSpPr>
          <p:cNvPr id="31" name="Group 30">
            <a:extLst>
              <a:ext uri="{FF2B5EF4-FFF2-40B4-BE49-F238E27FC236}">
                <a16:creationId xmlns:a16="http://schemas.microsoft.com/office/drawing/2014/main" id="{BEF55960-6127-7472-9CB6-80C59759AD77}"/>
              </a:ext>
            </a:extLst>
          </p:cNvPr>
          <p:cNvGrpSpPr/>
          <p:nvPr/>
        </p:nvGrpSpPr>
        <p:grpSpPr>
          <a:xfrm>
            <a:off x="-16760" y="2523520"/>
            <a:ext cx="496800" cy="1371240"/>
            <a:chOff x="-16760" y="2523520"/>
            <a:chExt cx="496800" cy="1371240"/>
          </a:xfrm>
        </p:grpSpPr>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A0692FEB-330F-1199-D8E1-95CF20B4AA72}"/>
                    </a:ext>
                  </a:extLst>
                </p14:cNvPr>
                <p14:cNvContentPartPr/>
                <p14:nvPr/>
              </p14:nvContentPartPr>
              <p14:xfrm>
                <a:off x="35080" y="2523520"/>
                <a:ext cx="166680" cy="254160"/>
              </p14:xfrm>
            </p:contentPart>
          </mc:Choice>
          <mc:Fallback xmlns="">
            <p:pic>
              <p:nvPicPr>
                <p:cNvPr id="29" name="Ink 28">
                  <a:extLst>
                    <a:ext uri="{FF2B5EF4-FFF2-40B4-BE49-F238E27FC236}">
                      <a16:creationId xmlns:a16="http://schemas.microsoft.com/office/drawing/2014/main" id="{A0692FEB-330F-1199-D8E1-95CF20B4AA72}"/>
                    </a:ext>
                  </a:extLst>
                </p:cNvPr>
                <p:cNvPicPr/>
                <p:nvPr/>
              </p:nvPicPr>
              <p:blipFill>
                <a:blip r:embed="rId18"/>
                <a:stretch>
                  <a:fillRect/>
                </a:stretch>
              </p:blipFill>
              <p:spPr>
                <a:xfrm>
                  <a:off x="26440" y="2514880"/>
                  <a:ext cx="1843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D481D33B-C8E2-030B-0F6F-66510532778E}"/>
                    </a:ext>
                  </a:extLst>
                </p14:cNvPr>
                <p14:cNvContentPartPr/>
                <p14:nvPr/>
              </p14:nvContentPartPr>
              <p14:xfrm>
                <a:off x="-16760" y="3034000"/>
                <a:ext cx="496800" cy="860760"/>
              </p14:xfrm>
            </p:contentPart>
          </mc:Choice>
          <mc:Fallback xmlns="">
            <p:pic>
              <p:nvPicPr>
                <p:cNvPr id="30" name="Ink 29">
                  <a:extLst>
                    <a:ext uri="{FF2B5EF4-FFF2-40B4-BE49-F238E27FC236}">
                      <a16:creationId xmlns:a16="http://schemas.microsoft.com/office/drawing/2014/main" id="{D481D33B-C8E2-030B-0F6F-66510532778E}"/>
                    </a:ext>
                  </a:extLst>
                </p:cNvPr>
                <p:cNvPicPr/>
                <p:nvPr/>
              </p:nvPicPr>
              <p:blipFill>
                <a:blip r:embed="rId20"/>
                <a:stretch>
                  <a:fillRect/>
                </a:stretch>
              </p:blipFill>
              <p:spPr>
                <a:xfrm>
                  <a:off x="-25760" y="3025000"/>
                  <a:ext cx="514440" cy="878400"/>
                </a:xfrm>
                <a:prstGeom prst="rect">
                  <a:avLst/>
                </a:prstGeom>
              </p:spPr>
            </p:pic>
          </mc:Fallback>
        </mc:AlternateContent>
      </p:grpSp>
    </p:spTree>
    <p:extLst>
      <p:ext uri="{BB962C8B-B14F-4D97-AF65-F5344CB8AC3E}">
        <p14:creationId xmlns:p14="http://schemas.microsoft.com/office/powerpoint/2010/main" val="264348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The one-time-pad (OTP)=</a:t>
            </a:r>
            <a:r>
              <a:rPr lang="nb-NO" kern="0" dirty="0"/>
              <a:t> </a:t>
            </a:r>
            <a:r>
              <a:rPr lang="nb-NO" kern="0" dirty="0" err="1"/>
              <a:t>Vernam</a:t>
            </a:r>
            <a:r>
              <a:rPr lang="nb-NO" kern="0" dirty="0"/>
              <a:t> </a:t>
            </a:r>
            <a:r>
              <a:rPr lang="nb-NO" kern="0" dirty="0" err="1"/>
              <a:t>Cipher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b-NO" b="0" dirty="0"/>
                  <a:t>	</a:t>
                </a:r>
                <a14:m>
                  <m:oMath xmlns:m="http://schemas.openxmlformats.org/officeDocument/2006/math">
                    <m:r>
                      <a:rPr lang="nb-NO" i="1">
                        <a:solidFill>
                          <a:srgbClr val="FF0000"/>
                        </a:solidFill>
                        <a:latin typeface="Cambria Math" panose="02040503050406030204" pitchFamily="18" charset="0"/>
                      </a:rPr>
                      <m:t>𝒦</m:t>
                    </m:r>
                    <m:r>
                      <a:rPr lang="nb-NO" i="1">
                        <a:latin typeface="Cambria Math" panose="02040503050406030204" pitchFamily="18" charset="0"/>
                      </a:rPr>
                      <m:t> =</m:t>
                    </m:r>
                    <m:sSup>
                      <m:sSupPr>
                        <m:ctrlPr>
                          <a:rPr lang="nb-NO" i="1">
                            <a:latin typeface="Cambria Math" panose="02040503050406030204" pitchFamily="18" charset="0"/>
                          </a:rPr>
                        </m:ctrlPr>
                      </m:sSupPr>
                      <m:e>
                        <m:d>
                          <m:dPr>
                            <m:begChr m:val="{"/>
                            <m:endChr m:val="}"/>
                            <m:ctrlPr>
                              <a:rPr lang="nb-NO" i="1">
                                <a:latin typeface="Cambria Math" panose="02040503050406030204" pitchFamily="18" charset="0"/>
                              </a:rPr>
                            </m:ctrlPr>
                          </m:dPr>
                          <m:e>
                            <m:r>
                              <a:rPr lang="nb-NO" i="1">
                                <a:latin typeface="Cambria Math" panose="02040503050406030204" pitchFamily="18" charset="0"/>
                              </a:rPr>
                              <m:t>0,1</m:t>
                            </m:r>
                          </m:e>
                        </m:d>
                      </m:e>
                      <m:sup>
                        <m:r>
                          <a:rPr lang="nb-NO" i="1">
                            <a:latin typeface="Cambria Math" panose="02040503050406030204" pitchFamily="18" charset="0"/>
                          </a:rPr>
                          <m:t>𝑛</m:t>
                        </m:r>
                      </m:sup>
                    </m:sSup>
                  </m:oMath>
                </a14:m>
                <a:r>
                  <a:rPr lang="nb-NO" i="1" dirty="0">
                    <a:latin typeface="Cambria Math" panose="02040503050406030204" pitchFamily="18" charset="0"/>
                  </a:rPr>
                  <a:t>  </a:t>
                </a:r>
              </a:p>
              <a:p>
                <a:endParaRPr lang="nb-NO"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nb-NO" i="1">
                          <a:solidFill>
                            <a:schemeClr val="accent2"/>
                          </a:solidFill>
                          <a:latin typeface="Cambria Math" panose="02040503050406030204" pitchFamily="18" charset="0"/>
                        </a:rPr>
                        <m:t>ℳ</m:t>
                      </m:r>
                      <m:r>
                        <a:rPr lang="nb-NO" i="1">
                          <a:latin typeface="Cambria Math" panose="02040503050406030204" pitchFamily="18" charset="0"/>
                        </a:rPr>
                        <m:t>=</m:t>
                      </m:r>
                      <m:sSup>
                        <m:sSupPr>
                          <m:ctrlPr>
                            <a:rPr lang="nb-NO" i="1">
                              <a:latin typeface="Cambria Math" panose="02040503050406030204" pitchFamily="18" charset="0"/>
                            </a:rPr>
                          </m:ctrlPr>
                        </m:sSupPr>
                        <m:e>
                          <m:d>
                            <m:dPr>
                              <m:begChr m:val="{"/>
                              <m:endChr m:val="}"/>
                              <m:ctrlPr>
                                <a:rPr lang="nb-NO" i="1">
                                  <a:latin typeface="Cambria Math" panose="02040503050406030204" pitchFamily="18" charset="0"/>
                                </a:rPr>
                              </m:ctrlPr>
                            </m:dPr>
                            <m:e>
                              <m:r>
                                <a:rPr lang="nb-NO" i="1">
                                  <a:latin typeface="Cambria Math" panose="02040503050406030204" pitchFamily="18" charset="0"/>
                                </a:rPr>
                                <m:t>0,1</m:t>
                              </m:r>
                            </m:e>
                          </m:d>
                        </m:e>
                        <m:sup>
                          <m:r>
                            <a:rPr lang="nb-NO" i="1">
                              <a:latin typeface="Cambria Math" panose="02040503050406030204" pitchFamily="18" charset="0"/>
                            </a:rPr>
                            <m:t>𝑛</m:t>
                          </m:r>
                        </m:sup>
                      </m:sSup>
                    </m:oMath>
                  </m:oMathPara>
                </a14:m>
                <a:endParaRPr lang="nb-NO" i="1" dirty="0">
                  <a:latin typeface="Cambria Math" panose="02040503050406030204" pitchFamily="18" charset="0"/>
                </a:endParaRPr>
              </a:p>
              <a:p>
                <a:pPr algn="just"/>
                <a:endParaRPr lang="nb-NO" i="1" dirty="0">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nb-NO" i="1">
                          <a:solidFill>
                            <a:schemeClr val="accent1">
                              <a:lumMod val="50000"/>
                            </a:schemeClr>
                          </a:solidFill>
                          <a:latin typeface="Cambria Math" panose="02040503050406030204" pitchFamily="18" charset="0"/>
                        </a:rPr>
                        <m:t>𝒞</m:t>
                      </m:r>
                      <m:r>
                        <a:rPr lang="nb-NO" i="1">
                          <a:latin typeface="Cambria Math" panose="02040503050406030204" pitchFamily="18" charset="0"/>
                        </a:rPr>
                        <m:t>  =</m:t>
                      </m:r>
                      <m:sSup>
                        <m:sSupPr>
                          <m:ctrlPr>
                            <a:rPr lang="nb-NO" i="1">
                              <a:latin typeface="Cambria Math" panose="02040503050406030204" pitchFamily="18" charset="0"/>
                            </a:rPr>
                          </m:ctrlPr>
                        </m:sSupPr>
                        <m:e>
                          <m:d>
                            <m:dPr>
                              <m:begChr m:val="{"/>
                              <m:endChr m:val="}"/>
                              <m:ctrlPr>
                                <a:rPr lang="nb-NO" i="1">
                                  <a:latin typeface="Cambria Math" panose="02040503050406030204" pitchFamily="18" charset="0"/>
                                </a:rPr>
                              </m:ctrlPr>
                            </m:dPr>
                            <m:e>
                              <m:r>
                                <a:rPr lang="nb-NO" i="1">
                                  <a:latin typeface="Cambria Math" panose="02040503050406030204" pitchFamily="18" charset="0"/>
                                </a:rPr>
                                <m:t>0,1</m:t>
                              </m:r>
                            </m:e>
                          </m:d>
                        </m:e>
                        <m:sup>
                          <m:r>
                            <a:rPr lang="nb-NO" i="1">
                              <a:latin typeface="Cambria Math" panose="02040503050406030204" pitchFamily="18" charset="0"/>
                            </a:rPr>
                            <m:t>𝑛</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F6590AF8-4F64-4D1C-B3C4-F65976908F52}" type="slidenum">
              <a:rPr lang="en-US" smtClean="0"/>
              <a:pPr/>
              <a:t>34</a:t>
            </a:fld>
            <a:endParaRPr lang="en-US" dirty="0"/>
          </a:p>
        </p:txBody>
      </p:sp>
      <p:sp>
        <p:nvSpPr>
          <p:cNvPr id="19" name="Rounded Rectangle 18"/>
          <p:cNvSpPr/>
          <p:nvPr/>
        </p:nvSpPr>
        <p:spPr bwMode="auto">
          <a:xfrm>
            <a:off x="1067501" y="3214256"/>
            <a:ext cx="10422025" cy="1136111"/>
          </a:xfrm>
          <a:prstGeom prst="roundRect">
            <a:avLst/>
          </a:prstGeom>
          <a:solidFill>
            <a:schemeClr val="accent5">
              <a:lumMod val="20000"/>
              <a:lumOff val="80000"/>
            </a:schemeClr>
          </a:solid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t>Theorem: </a:t>
            </a:r>
            <a:r>
              <a:rPr lang="nb-NO" sz="2400" dirty="0"/>
              <a:t>The OTP encryption scheme has </a:t>
            </a:r>
            <a:r>
              <a:rPr lang="nb-NO" sz="2400" b="1" dirty="0"/>
              <a:t>one-time </a:t>
            </a:r>
            <a:r>
              <a:rPr lang="nb-NO" sz="2400" b="1" dirty="0" err="1"/>
              <a:t>perfect</a:t>
            </a:r>
            <a:r>
              <a:rPr lang="nb-NO" sz="2400" b="1" dirty="0"/>
              <a:t> </a:t>
            </a:r>
            <a:r>
              <a:rPr lang="nb-NO" sz="2400" b="1" dirty="0" err="1"/>
              <a:t>privacy</a:t>
            </a:r>
            <a:endParaRPr lang="en-US" sz="2400" dirty="0"/>
          </a:p>
        </p:txBody>
      </p:sp>
      <mc:AlternateContent xmlns:mc="http://schemas.openxmlformats.org/markup-compatibility/2006" xmlns:a14="http://schemas.microsoft.com/office/drawing/2010/main">
        <mc:Choice Requires="a14">
          <p:sp>
            <p:nvSpPr>
              <p:cNvPr id="22" name="Rounded Rectangle 21"/>
              <p:cNvSpPr/>
              <p:nvPr/>
            </p:nvSpPr>
            <p:spPr bwMode="auto">
              <a:xfrm>
                <a:off x="1067501" y="4461165"/>
                <a:ext cx="10422025" cy="2289822"/>
              </a:xfrm>
              <a:prstGeom prst="roundRect">
                <a:avLst/>
              </a:prstGeom>
              <a:solidFill>
                <a:srgbClr val="ECECFA"/>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defTabSz="914400" rtl="0" eaLnBrk="1" fontAlgn="base" latinLnBrk="0" hangingPunct="1">
                  <a:lnSpc>
                    <a:spcPct val="100000"/>
                  </a:lnSpc>
                  <a:spcBef>
                    <a:spcPct val="0"/>
                  </a:spcBef>
                  <a:spcAft>
                    <a:spcPct val="0"/>
                  </a:spcAft>
                  <a:buClrTx/>
                  <a:buSzTx/>
                  <a:buFontTx/>
                  <a:buNone/>
                  <a:tabLst/>
                </a:pPr>
                <a:r>
                  <a:rPr lang="en-US" sz="2400" b="1" dirty="0"/>
                  <a:t>Definition (Shannon 1949): </a:t>
                </a:r>
                <a:r>
                  <a:rPr lang="en-US" sz="2400" dirty="0"/>
                  <a:t>An encryption scheme has </a:t>
                </a:r>
                <a:r>
                  <a:rPr lang="nb-NO" sz="2400" b="1" dirty="0"/>
                  <a:t>one-time perfect privacy</a:t>
                </a:r>
                <a:r>
                  <a:rPr lang="nb-NO" sz="2400" dirty="0"/>
                  <a:t> if for any two </a:t>
                </a:r>
                <a14:m>
                  <m:oMath xmlns:m="http://schemas.openxmlformats.org/officeDocument/2006/math">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𝑀</m:t>
                        </m:r>
                      </m:e>
                      <m:sub>
                        <m:r>
                          <a:rPr lang="nb-NO" sz="2400" b="0" i="1" smtClean="0">
                            <a:latin typeface="Cambria Math" panose="02040503050406030204" pitchFamily="18" charset="0"/>
                          </a:rPr>
                          <m:t>1</m:t>
                        </m:r>
                      </m:sub>
                    </m:sSub>
                    <m:r>
                      <a:rPr lang="nb-NO" sz="2400" b="0" i="1" smtClean="0">
                        <a:latin typeface="Cambria Math" panose="02040503050406030204" pitchFamily="18" charset="0"/>
                      </a:rPr>
                      <m:t>, </m:t>
                    </m:r>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𝑀</m:t>
                        </m:r>
                      </m:e>
                      <m:sub>
                        <m:r>
                          <a:rPr lang="nb-NO" sz="2400" b="0" i="1" smtClean="0">
                            <a:latin typeface="Cambria Math" panose="02040503050406030204" pitchFamily="18" charset="0"/>
                          </a:rPr>
                          <m:t>2</m:t>
                        </m:r>
                      </m:sub>
                    </m:sSub>
                    <m:r>
                      <a:rPr lang="nb-NO" sz="2400" b="0" i="1" smtClean="0">
                        <a:latin typeface="Cambria Math" panose="02040503050406030204" pitchFamily="18" charset="0"/>
                      </a:rPr>
                      <m:t>∈</m:t>
                    </m:r>
                    <m:r>
                      <a:rPr lang="nb-NO" sz="2400" b="0" i="1" smtClean="0">
                        <a:latin typeface="Cambria Math" panose="02040503050406030204" pitchFamily="18" charset="0"/>
                      </a:rPr>
                      <m:t>ℳ</m:t>
                    </m:r>
                  </m:oMath>
                </a14:m>
                <a:r>
                  <a:rPr lang="en-US" sz="2400" dirty="0"/>
                  <a:t> and any </a:t>
                </a:r>
                <a14:m>
                  <m:oMath xmlns:m="http://schemas.openxmlformats.org/officeDocument/2006/math">
                    <m:r>
                      <a:rPr lang="nb-NO" sz="2400" b="0" i="1" smtClean="0">
                        <a:latin typeface="Cambria Math" panose="02040503050406030204" pitchFamily="18" charset="0"/>
                      </a:rPr>
                      <m:t>𝐶</m:t>
                    </m:r>
                    <m:r>
                      <a:rPr lang="nb-NO" sz="2400" b="0" i="1" smtClean="0">
                        <a:latin typeface="Cambria Math" panose="02040503050406030204" pitchFamily="18" charset="0"/>
                      </a:rPr>
                      <m:t>∈</m:t>
                    </m:r>
                    <m:r>
                      <a:rPr lang="nb-NO" sz="2400" b="0" i="1" smtClean="0">
                        <a:latin typeface="Cambria Math" panose="02040503050406030204" pitchFamily="18" charset="0"/>
                      </a:rPr>
                      <m:t>𝒞</m:t>
                    </m:r>
                  </m:oMath>
                </a14:m>
                <a:endParaRPr lang="en-US" sz="2400" dirty="0"/>
              </a:p>
              <a:p>
                <a:pPr marL="0" marR="0" indent="0" defTabSz="914400" rtl="0" eaLnBrk="1" fontAlgn="base" latinLnBrk="0" hangingPunct="1">
                  <a:lnSpc>
                    <a:spcPct val="100000"/>
                  </a:lnSpc>
                  <a:spcBef>
                    <a:spcPct val="0"/>
                  </a:spcBef>
                  <a:spcAft>
                    <a:spcPct val="0"/>
                  </a:spcAft>
                  <a:buClrTx/>
                  <a:buSzTx/>
                  <a:buFontTx/>
                  <a:buNone/>
                  <a:tabLst/>
                </a:pPr>
                <a:endParaRPr lang="en-US" sz="2400" dirty="0"/>
              </a:p>
              <a:p>
                <a:pPr marL="0" marR="0" indent="0"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m:rPr>
                          <m:sty m:val="p"/>
                        </m:rPr>
                        <a:rPr lang="nb-NO" sz="2400" b="0" i="0" smtClean="0">
                          <a:latin typeface="Cambria Math" panose="02040503050406030204" pitchFamily="18" charset="0"/>
                        </a:rPr>
                        <m:t>Pr</m:t>
                      </m:r>
                      <m:d>
                        <m:dPr>
                          <m:begChr m:val="["/>
                          <m:endChr m:val="]"/>
                          <m:ctrlPr>
                            <a:rPr lang="nb-NO" sz="2400" b="0" i="1" smtClean="0">
                              <a:latin typeface="Cambria Math" panose="02040503050406030204" pitchFamily="18" charset="0"/>
                            </a:rPr>
                          </m:ctrlPr>
                        </m:dPr>
                        <m:e>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ℰ</m:t>
                              </m:r>
                            </m:e>
                            <m:sub>
                              <m:r>
                                <a:rPr lang="nb-NO" sz="2400" b="0" i="1" smtClean="0">
                                  <a:latin typeface="Cambria Math" panose="02040503050406030204" pitchFamily="18" charset="0"/>
                                </a:rPr>
                                <m:t>𝐾</m:t>
                              </m:r>
                            </m:sub>
                          </m:sSub>
                          <m:d>
                            <m:dPr>
                              <m:ctrlPr>
                                <a:rPr lang="nb-NO" sz="2400" b="0" i="1" smtClean="0">
                                  <a:latin typeface="Cambria Math" panose="02040503050406030204" pitchFamily="18" charset="0"/>
                                </a:rPr>
                              </m:ctrlPr>
                            </m:dPr>
                            <m:e>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𝑀</m:t>
                                  </m:r>
                                </m:e>
                                <m:sub>
                                  <m:r>
                                    <a:rPr lang="nb-NO" sz="2400" b="0" i="1" smtClean="0">
                                      <a:latin typeface="Cambria Math" panose="02040503050406030204" pitchFamily="18" charset="0"/>
                                    </a:rPr>
                                    <m:t>1</m:t>
                                  </m:r>
                                </m:sub>
                              </m:sSub>
                            </m:e>
                          </m:d>
                          <m:r>
                            <a:rPr lang="nb-NO" sz="2400" b="0" i="1" smtClean="0">
                              <a:latin typeface="Cambria Math" panose="02040503050406030204" pitchFamily="18" charset="0"/>
                            </a:rPr>
                            <m:t>=</m:t>
                          </m:r>
                          <m:r>
                            <a:rPr lang="nb-NO" sz="2400" b="0" i="1" smtClean="0">
                              <a:latin typeface="Cambria Math" panose="02040503050406030204" pitchFamily="18" charset="0"/>
                            </a:rPr>
                            <m:t>𝐶</m:t>
                          </m:r>
                        </m:e>
                      </m:d>
                      <m:r>
                        <a:rPr lang="nb-NO" sz="2400" b="0" i="1" smtClean="0">
                          <a:latin typeface="Cambria Math" panose="02040503050406030204" pitchFamily="18" charset="0"/>
                        </a:rPr>
                        <m:t>=</m:t>
                      </m:r>
                      <m:r>
                        <m:rPr>
                          <m:sty m:val="p"/>
                        </m:rPr>
                        <a:rPr lang="nb-NO" sz="2400" b="0" i="0" smtClean="0">
                          <a:latin typeface="Cambria Math" panose="02040503050406030204" pitchFamily="18" charset="0"/>
                        </a:rPr>
                        <m:t>Pr</m:t>
                      </m:r>
                      <m:d>
                        <m:dPr>
                          <m:begChr m:val="["/>
                          <m:endChr m:val="]"/>
                          <m:ctrlPr>
                            <a:rPr lang="nb-NO" sz="2400" b="0" i="1" smtClean="0">
                              <a:latin typeface="Cambria Math" panose="02040503050406030204" pitchFamily="18" charset="0"/>
                            </a:rPr>
                          </m:ctrlPr>
                        </m:dPr>
                        <m:e>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ℰ</m:t>
                              </m:r>
                            </m:e>
                            <m:sub>
                              <m:r>
                                <a:rPr lang="nb-NO" sz="2400" b="0" i="1" smtClean="0">
                                  <a:latin typeface="Cambria Math" panose="02040503050406030204" pitchFamily="18" charset="0"/>
                                </a:rPr>
                                <m:t>𝐾</m:t>
                              </m:r>
                            </m:sub>
                          </m:sSub>
                          <m:d>
                            <m:dPr>
                              <m:ctrlPr>
                                <a:rPr lang="nb-NO" sz="2400" b="0" i="1" smtClean="0">
                                  <a:latin typeface="Cambria Math" panose="02040503050406030204" pitchFamily="18" charset="0"/>
                                </a:rPr>
                              </m:ctrlPr>
                            </m:dPr>
                            <m:e>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𝑀</m:t>
                                  </m:r>
                                </m:e>
                                <m:sub>
                                  <m:r>
                                    <a:rPr lang="nb-NO" sz="2400" b="0" i="1" smtClean="0">
                                      <a:latin typeface="Cambria Math" panose="02040503050406030204" pitchFamily="18" charset="0"/>
                                    </a:rPr>
                                    <m:t>2</m:t>
                                  </m:r>
                                </m:sub>
                              </m:sSub>
                            </m:e>
                          </m:d>
                          <m:r>
                            <a:rPr lang="nb-NO" sz="2400" b="0" i="1" smtClean="0">
                              <a:latin typeface="Cambria Math" panose="02040503050406030204" pitchFamily="18" charset="0"/>
                            </a:rPr>
                            <m:t>=</m:t>
                          </m:r>
                          <m:r>
                            <a:rPr lang="nb-NO" sz="2400" b="0" i="1" smtClean="0">
                              <a:latin typeface="Cambria Math" panose="02040503050406030204" pitchFamily="18" charset="0"/>
                            </a:rPr>
                            <m:t>𝐶</m:t>
                          </m:r>
                        </m:e>
                      </m:d>
                    </m:oMath>
                  </m:oMathPara>
                </a14:m>
                <a:endParaRPr lang="en-US" sz="2400" dirty="0"/>
              </a:p>
            </p:txBody>
          </p:sp>
        </mc:Choice>
        <mc:Fallback xmlns="">
          <p:sp>
            <p:nvSpPr>
              <p:cNvPr id="22" name="Rounded Rectangle 21"/>
              <p:cNvSpPr>
                <a:spLocks noRot="1" noChangeAspect="1" noMove="1" noResize="1" noEditPoints="1" noAdjustHandles="1" noChangeArrowheads="1" noChangeShapeType="1" noTextEdit="1"/>
              </p:cNvSpPr>
              <p:nvPr/>
            </p:nvSpPr>
            <p:spPr bwMode="auto">
              <a:xfrm>
                <a:off x="1067501" y="4461165"/>
                <a:ext cx="10422025" cy="2289822"/>
              </a:xfrm>
              <a:prstGeom prst="roundRect">
                <a:avLst/>
              </a:prstGeom>
              <a:blipFill rotWithShape="0">
                <a:blip r:embed="rId4"/>
                <a:stretch>
                  <a:fillRect r="-233"/>
                </a:stretch>
              </a:blipFill>
              <a:ln w="28575" cap="flat" cmpd="sng" algn="ctr">
                <a:solidFill>
                  <a:schemeClr val="accent2"/>
                </a:solidFill>
                <a:prstDash val="solid"/>
                <a:round/>
                <a:headEnd type="none" w="med" len="med"/>
                <a:tailEnd type="none" w="med" len="med"/>
              </a:ln>
              <a:effectLst/>
              <a:extLst/>
            </p:spPr>
            <p:txBody>
              <a:bodyPr/>
              <a:lstStyle/>
              <a:p>
                <a:r>
                  <a:rPr lang="en-US">
                    <a:noFill/>
                  </a:rPr>
                  <a:t> </a:t>
                </a:r>
              </a:p>
            </p:txBody>
          </p:sp>
        </mc:Fallback>
      </mc:AlternateContent>
      <p:grpSp>
        <p:nvGrpSpPr>
          <p:cNvPr id="27" name="Group 26"/>
          <p:cNvGrpSpPr/>
          <p:nvPr/>
        </p:nvGrpSpPr>
        <p:grpSpPr>
          <a:xfrm>
            <a:off x="4128438" y="1519315"/>
            <a:ext cx="2469972" cy="943749"/>
            <a:chOff x="4343850" y="2248712"/>
            <a:chExt cx="2469972" cy="943749"/>
          </a:xfrm>
        </p:grpSpPr>
        <mc:AlternateContent xmlns:mc="http://schemas.openxmlformats.org/markup-compatibility/2006" xmlns:a14="http://schemas.microsoft.com/office/drawing/2010/main">
          <mc:Choice Requires="a14">
            <p:sp>
              <p:nvSpPr>
                <p:cNvPr id="28" name="TextBox 27"/>
                <p:cNvSpPr txBox="1"/>
                <p:nvPr/>
              </p:nvSpPr>
              <p:spPr>
                <a:xfrm>
                  <a:off x="4343850" y="2248712"/>
                  <a:ext cx="2150076" cy="369332"/>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400" b="0" i="1" smtClean="0">
                            <a:latin typeface="Cambria Math" panose="02040503050406030204" pitchFamily="18" charset="0"/>
                          </a:rPr>
                          <m:t>ℰ</m:t>
                        </m:r>
                        <m:r>
                          <a:rPr lang="nb-NO" sz="2400" b="0" i="1" smtClean="0">
                            <a:latin typeface="Cambria Math" panose="02040503050406030204" pitchFamily="18" charset="0"/>
                          </a:rPr>
                          <m:t> :</m:t>
                        </m:r>
                        <m:r>
                          <a:rPr lang="nb-NO" sz="2400" b="0" i="1" smtClean="0">
                            <a:solidFill>
                              <a:srgbClr val="FF0000"/>
                            </a:solidFill>
                            <a:latin typeface="Cambria Math" panose="02040503050406030204" pitchFamily="18" charset="0"/>
                          </a:rPr>
                          <m:t>𝒦</m:t>
                        </m:r>
                        <m:r>
                          <a:rPr lang="nb-NO" sz="2400" b="0" i="1" smtClean="0">
                            <a:latin typeface="Cambria Math" panose="02040503050406030204" pitchFamily="18" charset="0"/>
                          </a:rPr>
                          <m:t>×</m:t>
                        </m:r>
                        <m:r>
                          <a:rPr lang="nb-NO" sz="2400" b="0" i="1" smtClean="0">
                            <a:solidFill>
                              <a:schemeClr val="accent2"/>
                            </a:solidFill>
                            <a:latin typeface="Cambria Math" panose="02040503050406030204" pitchFamily="18" charset="0"/>
                          </a:rPr>
                          <m:t>ℳ</m:t>
                        </m:r>
                        <m:r>
                          <a:rPr lang="nb-NO" sz="2400" b="0" i="1" smtClean="0">
                            <a:latin typeface="Cambria Math" panose="02040503050406030204" pitchFamily="18" charset="0"/>
                          </a:rPr>
                          <m:t>→</m:t>
                        </m:r>
                        <m:r>
                          <a:rPr lang="nb-NO" sz="2400" b="0" i="1" smtClean="0">
                            <a:solidFill>
                              <a:schemeClr val="accent1">
                                <a:lumMod val="50000"/>
                              </a:schemeClr>
                            </a:solidFill>
                            <a:latin typeface="Cambria Math" panose="02040503050406030204" pitchFamily="18" charset="0"/>
                          </a:rPr>
                          <m:t>𝒞</m:t>
                        </m:r>
                      </m:oMath>
                    </m:oMathPara>
                  </a14:m>
                  <a:endParaRPr lang="en-US" dirty="0">
                    <a:solidFill>
                      <a:schemeClr val="accent1">
                        <a:lumMod val="50000"/>
                      </a:schemeClr>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343850" y="2248712"/>
                  <a:ext cx="2150076" cy="369332"/>
                </a:xfrm>
                <a:prstGeom prst="rect">
                  <a:avLst/>
                </a:prstGeom>
                <a:blipFill>
                  <a:blip r:embed="rId5"/>
                  <a:stretch>
                    <a:fillRect l="-4816"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343850" y="2823129"/>
                  <a:ext cx="2469972" cy="369332"/>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400" b="0" i="1" smtClean="0">
                            <a:latin typeface="Cambria Math" panose="02040503050406030204" pitchFamily="18" charset="0"/>
                          </a:rPr>
                          <m:t>ℰ</m:t>
                        </m:r>
                        <m:d>
                          <m:dPr>
                            <m:ctrlPr>
                              <a:rPr lang="nb-NO" sz="2400" b="0" i="1" smtClean="0">
                                <a:latin typeface="Cambria Math" panose="02040503050406030204" pitchFamily="18" charset="0"/>
                              </a:rPr>
                            </m:ctrlPr>
                          </m:dPr>
                          <m:e>
                            <m:r>
                              <a:rPr lang="nb-NO" sz="2400" b="0" i="1" smtClean="0">
                                <a:latin typeface="Cambria Math" panose="02040503050406030204" pitchFamily="18" charset="0"/>
                              </a:rPr>
                              <m:t>𝐾</m:t>
                            </m:r>
                            <m:r>
                              <a:rPr lang="nb-NO" sz="2400" b="0" i="1" smtClean="0">
                                <a:latin typeface="Cambria Math" panose="02040503050406030204" pitchFamily="18" charset="0"/>
                              </a:rPr>
                              <m:t>, </m:t>
                            </m:r>
                            <m:r>
                              <a:rPr lang="nb-NO" sz="2400" b="0" i="1" smtClean="0">
                                <a:latin typeface="Cambria Math" panose="02040503050406030204" pitchFamily="18" charset="0"/>
                              </a:rPr>
                              <m:t>𝑀</m:t>
                            </m:r>
                          </m:e>
                        </m:d>
                        <m:r>
                          <a:rPr lang="nb-NO" sz="2400" b="0" i="1" smtClean="0">
                            <a:latin typeface="Cambria Math" panose="02040503050406030204" pitchFamily="18" charset="0"/>
                          </a:rPr>
                          <m:t>=</m:t>
                        </m:r>
                        <m:r>
                          <a:rPr lang="nb-NO" sz="2400" b="0" i="1" smtClean="0">
                            <a:latin typeface="Cambria Math" panose="02040503050406030204" pitchFamily="18" charset="0"/>
                          </a:rPr>
                          <m:t>𝐾</m:t>
                        </m:r>
                        <m:r>
                          <a:rPr lang="nb-NO" sz="2400" b="0" i="1" smtClean="0">
                            <a:latin typeface="Cambria Math" panose="02040503050406030204" pitchFamily="18" charset="0"/>
                          </a:rPr>
                          <m:t>⊕</m:t>
                        </m:r>
                        <m:r>
                          <a:rPr lang="nb-NO" sz="2400" b="0" i="1" smtClean="0">
                            <a:latin typeface="Cambria Math" panose="02040503050406030204" pitchFamily="18" charset="0"/>
                          </a:rPr>
                          <m:t>𝑀</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343850" y="2823129"/>
                  <a:ext cx="2469972" cy="369332"/>
                </a:xfrm>
                <a:prstGeom prst="rect">
                  <a:avLst/>
                </a:prstGeom>
                <a:blipFill rotWithShape="0">
                  <a:blip r:embed="rId6"/>
                  <a:stretch>
                    <a:fillRect l="-4198" b="-27869"/>
                  </a:stretch>
                </a:blipFill>
              </p:spPr>
              <p:txBody>
                <a:bodyPr/>
                <a:lstStyle/>
                <a:p>
                  <a:r>
                    <a:rPr lang="en-US">
                      <a:noFill/>
                    </a:rPr>
                    <a:t> </a:t>
                  </a:r>
                </a:p>
              </p:txBody>
            </p:sp>
          </mc:Fallback>
        </mc:AlternateContent>
      </p:grpSp>
      <p:grpSp>
        <p:nvGrpSpPr>
          <p:cNvPr id="30" name="Group 29"/>
          <p:cNvGrpSpPr/>
          <p:nvPr/>
        </p:nvGrpSpPr>
        <p:grpSpPr>
          <a:xfrm>
            <a:off x="7992688" y="1519315"/>
            <a:ext cx="2373663" cy="943749"/>
            <a:chOff x="8018783" y="2248712"/>
            <a:chExt cx="2373663" cy="943749"/>
          </a:xfrm>
        </p:grpSpPr>
        <mc:AlternateContent xmlns:mc="http://schemas.openxmlformats.org/markup-compatibility/2006" xmlns:a14="http://schemas.microsoft.com/office/drawing/2010/main">
          <mc:Choice Requires="a14">
            <p:sp>
              <p:nvSpPr>
                <p:cNvPr id="31" name="TextBox 30"/>
                <p:cNvSpPr txBox="1"/>
                <p:nvPr/>
              </p:nvSpPr>
              <p:spPr>
                <a:xfrm>
                  <a:off x="8018783" y="2248712"/>
                  <a:ext cx="2195601" cy="369332"/>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400" i="1" smtClean="0">
                            <a:latin typeface="Cambria Math" panose="02040503050406030204" pitchFamily="18" charset="0"/>
                          </a:rPr>
                          <m:t>𝒟</m:t>
                        </m:r>
                        <m:r>
                          <a:rPr lang="nb-NO" sz="2400" b="0" i="1" smtClean="0">
                            <a:latin typeface="Cambria Math" panose="02040503050406030204" pitchFamily="18" charset="0"/>
                          </a:rPr>
                          <m:t> :</m:t>
                        </m:r>
                        <m:r>
                          <a:rPr lang="nb-NO" sz="2400" b="0" i="1" smtClean="0">
                            <a:solidFill>
                              <a:srgbClr val="FF0000"/>
                            </a:solidFill>
                            <a:latin typeface="Cambria Math" panose="02040503050406030204" pitchFamily="18" charset="0"/>
                          </a:rPr>
                          <m:t>𝒦</m:t>
                        </m:r>
                        <m:r>
                          <a:rPr lang="nb-NO" sz="2400" b="0" i="1" smtClean="0">
                            <a:latin typeface="Cambria Math" panose="02040503050406030204" pitchFamily="18" charset="0"/>
                          </a:rPr>
                          <m:t>×</m:t>
                        </m:r>
                        <m:r>
                          <a:rPr lang="nb-NO" sz="2400" b="0" i="1" smtClean="0">
                            <a:solidFill>
                              <a:schemeClr val="accent1">
                                <a:lumMod val="50000"/>
                              </a:schemeClr>
                            </a:solidFill>
                            <a:latin typeface="Cambria Math" panose="02040503050406030204" pitchFamily="18" charset="0"/>
                          </a:rPr>
                          <m:t>𝒞</m:t>
                        </m:r>
                        <m:r>
                          <a:rPr lang="nb-NO" sz="2400" b="0" i="1" smtClean="0">
                            <a:latin typeface="Cambria Math" panose="02040503050406030204" pitchFamily="18" charset="0"/>
                          </a:rPr>
                          <m:t>→</m:t>
                        </m:r>
                        <m:r>
                          <a:rPr lang="nb-NO" sz="2400" b="0" i="1" smtClean="0">
                            <a:solidFill>
                              <a:schemeClr val="accent2"/>
                            </a:solidFill>
                            <a:latin typeface="Cambria Math" panose="02040503050406030204" pitchFamily="18" charset="0"/>
                          </a:rPr>
                          <m:t>ℳ</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8018783" y="2248712"/>
                  <a:ext cx="2195601" cy="369332"/>
                </a:xfrm>
                <a:prstGeom prst="rect">
                  <a:avLst/>
                </a:prstGeom>
                <a:blipFill>
                  <a:blip r:embed="rId7"/>
                  <a:stretch>
                    <a:fillRect l="-4722"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018783" y="2823129"/>
                  <a:ext cx="2373663" cy="369332"/>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400" i="1" smtClean="0">
                            <a:latin typeface="Cambria Math" panose="02040503050406030204" pitchFamily="18" charset="0"/>
                          </a:rPr>
                          <m:t>𝒟</m:t>
                        </m:r>
                        <m:d>
                          <m:dPr>
                            <m:ctrlPr>
                              <a:rPr lang="nb-NO" sz="2400" b="0" i="1" smtClean="0">
                                <a:latin typeface="Cambria Math" panose="02040503050406030204" pitchFamily="18" charset="0"/>
                              </a:rPr>
                            </m:ctrlPr>
                          </m:dPr>
                          <m:e>
                            <m:r>
                              <a:rPr lang="nb-NO" sz="2400" b="0" i="1" smtClean="0">
                                <a:latin typeface="Cambria Math" panose="02040503050406030204" pitchFamily="18" charset="0"/>
                              </a:rPr>
                              <m:t>𝐾</m:t>
                            </m:r>
                            <m:r>
                              <a:rPr lang="nb-NO" sz="2400" b="0" i="1" smtClean="0">
                                <a:latin typeface="Cambria Math" panose="02040503050406030204" pitchFamily="18" charset="0"/>
                              </a:rPr>
                              <m:t>, </m:t>
                            </m:r>
                            <m:r>
                              <a:rPr lang="nb-NO" sz="2400" b="0" i="1" smtClean="0">
                                <a:latin typeface="Cambria Math" panose="02040503050406030204" pitchFamily="18" charset="0"/>
                              </a:rPr>
                              <m:t>𝐶</m:t>
                            </m:r>
                          </m:e>
                        </m:d>
                        <m:r>
                          <a:rPr lang="nb-NO" sz="2400" b="0" i="1" smtClean="0">
                            <a:latin typeface="Cambria Math" panose="02040503050406030204" pitchFamily="18" charset="0"/>
                          </a:rPr>
                          <m:t>=</m:t>
                        </m:r>
                        <m:r>
                          <a:rPr lang="nb-NO" sz="2400" b="0" i="1" smtClean="0">
                            <a:latin typeface="Cambria Math" panose="02040503050406030204" pitchFamily="18" charset="0"/>
                          </a:rPr>
                          <m:t>𝐾</m:t>
                        </m:r>
                        <m:r>
                          <a:rPr lang="nb-NO" sz="2400" b="0" i="1" smtClean="0">
                            <a:latin typeface="Cambria Math" panose="02040503050406030204" pitchFamily="18" charset="0"/>
                          </a:rPr>
                          <m:t>⊕</m:t>
                        </m:r>
                        <m:r>
                          <a:rPr lang="nb-NO" sz="2400" b="0" i="1" smtClean="0">
                            <a:latin typeface="Cambria Math" panose="02040503050406030204" pitchFamily="18" charset="0"/>
                          </a:rPr>
                          <m:t>𝐶</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8018783" y="2823129"/>
                  <a:ext cx="2373663" cy="369332"/>
                </a:xfrm>
                <a:prstGeom prst="rect">
                  <a:avLst/>
                </a:prstGeom>
                <a:blipFill rotWithShape="0">
                  <a:blip r:embed="rId8"/>
                  <a:stretch>
                    <a:fillRect l="-4359" b="-2786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p:cNvSpPr txBox="1"/>
              <p:nvPr/>
            </p:nvSpPr>
            <p:spPr>
              <a:xfrm>
                <a:off x="1172859" y="6108010"/>
                <a:ext cx="10387566" cy="527067"/>
              </a:xfrm>
              <a:prstGeom prst="rect">
                <a:avLst/>
              </a:prstGeom>
              <a:noFill/>
            </p:spPr>
            <p:txBody>
              <a:bodyPr wrap="square" rtlCol="0">
                <a:spAutoFit/>
              </a:bodyPr>
              <a:lstStyle/>
              <a:p>
                <a:r>
                  <a:rPr lang="en-US" sz="2000" dirty="0"/>
                  <a:t>(probability taken over the random choice </a:t>
                </a:r>
                <a14:m>
                  <m:oMath xmlns:m="http://schemas.openxmlformats.org/officeDocument/2006/math">
                    <m:r>
                      <a:rPr lang="nb-NO" sz="2000" b="0" i="1" smtClean="0">
                        <a:latin typeface="Cambria Math" panose="02040503050406030204" pitchFamily="18" charset="0"/>
                      </a:rPr>
                      <m:t>𝐾</m:t>
                    </m:r>
                    <m:groupChr>
                      <m:groupChrPr>
                        <m:chr m:val="←"/>
                        <m:vertJc m:val="bot"/>
                        <m:ctrlPr>
                          <a:rPr lang="nb-NO" sz="2000" b="0" i="1" smtClean="0">
                            <a:latin typeface="Cambria Math" panose="02040503050406030204" pitchFamily="18" charset="0"/>
                          </a:rPr>
                        </m:ctrlPr>
                      </m:groupChrPr>
                      <m:e>
                        <m:r>
                          <a:rPr lang="nb-NO" sz="2000" b="0" i="1" smtClean="0">
                            <a:latin typeface="Cambria Math" panose="02040503050406030204" pitchFamily="18" charset="0"/>
                          </a:rPr>
                          <m:t>$</m:t>
                        </m:r>
                      </m:e>
                    </m:groupChr>
                    <m:r>
                      <a:rPr lang="nb-NO" sz="2000" b="0" i="1" smtClean="0">
                        <a:latin typeface="Cambria Math" panose="02040503050406030204" pitchFamily="18" charset="0"/>
                      </a:rPr>
                      <m:t>𝒦</m:t>
                    </m:r>
                  </m:oMath>
                </a14:m>
                <a:r>
                  <a:rPr lang="en-US" sz="2000" dirty="0"/>
                  <a:t> and the random coins used by </a:t>
                </a:r>
                <a14:m>
                  <m:oMath xmlns:m="http://schemas.openxmlformats.org/officeDocument/2006/math">
                    <m:r>
                      <a:rPr lang="nb-NO" sz="2000" b="0" i="1" smtClean="0">
                        <a:latin typeface="Cambria Math" panose="02040503050406030204" pitchFamily="18" charset="0"/>
                      </a:rPr>
                      <m:t>ℰ</m:t>
                    </m:r>
                  </m:oMath>
                </a14:m>
                <a:r>
                  <a:rPr lang="en-US" sz="2000" dirty="0"/>
                  <a:t> (if any))  </a:t>
                </a:r>
              </a:p>
            </p:txBody>
          </p:sp>
        </mc:Choice>
        <mc:Fallback xmlns="">
          <p:sp>
            <p:nvSpPr>
              <p:cNvPr id="11" name="TextBox 10"/>
              <p:cNvSpPr txBox="1">
                <a:spLocks noRot="1" noChangeAspect="1" noMove="1" noResize="1" noEditPoints="1" noAdjustHandles="1" noChangeArrowheads="1" noChangeShapeType="1" noTextEdit="1"/>
              </p:cNvSpPr>
              <p:nvPr/>
            </p:nvSpPr>
            <p:spPr>
              <a:xfrm>
                <a:off x="1172859" y="6108010"/>
                <a:ext cx="10387566" cy="527067"/>
              </a:xfrm>
              <a:prstGeom prst="rect">
                <a:avLst/>
              </a:prstGeom>
              <a:blipFill>
                <a:blip r:embed="rId9"/>
                <a:stretch>
                  <a:fillRect l="-587" r="-587" b="-20930"/>
                </a:stretch>
              </a:blipFill>
            </p:spPr>
            <p:txBody>
              <a:bodyPr/>
              <a:lstStyle/>
              <a:p>
                <a:r>
                  <a:rPr lang="en-US">
                    <a:noFill/>
                  </a:rPr>
                  <a:t> </a:t>
                </a:r>
              </a:p>
            </p:txBody>
          </p:sp>
        </mc:Fallback>
      </mc:AlternateContent>
    </p:spTree>
    <p:extLst>
      <p:ext uri="{BB962C8B-B14F-4D97-AF65-F5344CB8AC3E}">
        <p14:creationId xmlns:p14="http://schemas.microsoft.com/office/powerpoint/2010/main" val="295738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(One-time) perfect secrecy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3392" y="1162373"/>
                <a:ext cx="11137237" cy="2913684"/>
              </a:xfrm>
            </p:spPr>
            <p:txBody>
              <a:bodyPr/>
              <a:lstStyle/>
              <a:p>
                <a:pPr>
                  <a:buFont typeface="Arial" panose="020B0604020202020204" pitchFamily="34" charset="0"/>
                  <a:buChar char="•"/>
                </a:pPr>
                <a:r>
                  <a:rPr lang="nb-NO" dirty="0"/>
                  <a:t>From adversary's POV the ciphertext is </a:t>
                </a:r>
                <a:r>
                  <a:rPr lang="nb-NO" i="1" dirty="0"/>
                  <a:t>uniformily </a:t>
                </a:r>
                <a:r>
                  <a:rPr lang="nb-NO" dirty="0"/>
                  <a:t>distributed over </a:t>
                </a:r>
                <a14:m>
                  <m:oMath xmlns:m="http://schemas.openxmlformats.org/officeDocument/2006/math">
                    <m:r>
                      <a:rPr lang="nb-NO" b="0" i="1" smtClean="0">
                        <a:latin typeface="Cambria Math" panose="02040503050406030204" pitchFamily="18" charset="0"/>
                      </a:rPr>
                      <m:t>𝒞</m:t>
                    </m:r>
                  </m:oMath>
                </a14:m>
                <a:endParaRPr lang="nb-NO" dirty="0"/>
              </a:p>
              <a:p>
                <a:pPr lvl="1">
                  <a:buFont typeface="Arial" panose="020B0604020202020204" pitchFamily="34" charset="0"/>
                  <a:buChar char="•"/>
                </a:pPr>
                <a14:m>
                  <m:oMath xmlns:m="http://schemas.openxmlformats.org/officeDocument/2006/math">
                    <m:r>
                      <a:rPr lang="nb-NO" b="0" i="1" smtClean="0">
                        <a:latin typeface="Cambria Math" panose="02040503050406030204" pitchFamily="18" charset="0"/>
                      </a:rPr>
                      <m:t>𝐶</m:t>
                    </m:r>
                  </m:oMath>
                </a14:m>
                <a:r>
                  <a:rPr lang="nb-NO" dirty="0"/>
                  <a:t> cannot give </a:t>
                </a:r>
                <a:r>
                  <a:rPr lang="nb-NO" i="1" dirty="0"/>
                  <a:t>any</a:t>
                </a:r>
                <a:r>
                  <a:rPr lang="nb-NO" dirty="0"/>
                  <a:t> information about </a:t>
                </a:r>
                <a14:m>
                  <m:oMath xmlns:m="http://schemas.openxmlformats.org/officeDocument/2006/math">
                    <m:r>
                      <a:rPr lang="nb-NO" b="0" i="1" smtClean="0">
                        <a:latin typeface="Cambria Math" panose="02040503050406030204" pitchFamily="18" charset="0"/>
                      </a:rPr>
                      <m:t>𝑀</m:t>
                    </m:r>
                  </m:oMath>
                </a14:m>
                <a:r>
                  <a:rPr lang="nb-NO" dirty="0"/>
                  <a:t>!</a:t>
                </a:r>
              </a:p>
              <a:p>
                <a:pPr>
                  <a:buFont typeface="Arial" panose="020B0604020202020204" pitchFamily="34" charset="0"/>
                  <a:buChar char="•"/>
                </a:pPr>
                <a:endParaRPr lang="nb-NO" dirty="0"/>
              </a:p>
              <a:p>
                <a:pPr>
                  <a:buFont typeface="Arial" panose="020B0604020202020204" pitchFamily="34" charset="0"/>
                  <a:buChar char="•"/>
                </a:pPr>
                <a:endParaRPr lang="nb-NO" dirty="0"/>
              </a:p>
              <a:p>
                <a:pPr>
                  <a:buFont typeface="Arial" panose="020B0604020202020204" pitchFamily="34" charset="0"/>
                  <a:buChar char="•"/>
                </a:pPr>
                <a:endParaRPr lang="nb-NO" dirty="0"/>
              </a:p>
              <a:p>
                <a:pPr>
                  <a:buFont typeface="Arial" panose="020B0604020202020204" pitchFamily="34" charset="0"/>
                  <a:buChar char="•"/>
                </a:pPr>
                <a:endParaRPr lang="nb-NO" dirty="0"/>
              </a:p>
              <a:p>
                <a:pPr>
                  <a:buFont typeface="Arial" panose="020B0604020202020204" pitchFamily="34" charset="0"/>
                  <a:buChar char="•"/>
                </a:pPr>
                <a:endParaRPr lang="nb-NO" dirty="0"/>
              </a:p>
              <a:p>
                <a:pPr>
                  <a:buFont typeface="Arial" panose="020B0604020202020204" pitchFamily="34" charset="0"/>
                  <a:buChar char="•"/>
                </a:pPr>
                <a:endParaRPr lang="nb-NO" dirty="0"/>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3392" y="1162373"/>
                <a:ext cx="11137237" cy="2913684"/>
              </a:xfrm>
              <a:blipFill rotWithShape="0">
                <a:blip r:embed="rId2"/>
                <a:stretch>
                  <a:fillRect l="-712" t="-1464"/>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F6590AF8-4F64-4D1C-B3C4-F65976908F52}" type="slidenum">
              <a:rPr lang="en-US" smtClean="0"/>
              <a:pPr/>
              <a:t>35</a:t>
            </a:fld>
            <a:endParaRPr lang="en-US"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736786524"/>
                  </p:ext>
                </p:extLst>
              </p:nvPr>
            </p:nvGraphicFramePr>
            <p:xfrm>
              <a:off x="1121929" y="2377440"/>
              <a:ext cx="4747633" cy="4480560"/>
            </p:xfrm>
            <a:graphic>
              <a:graphicData uri="http://schemas.openxmlformats.org/drawingml/2006/table">
                <a:tbl>
                  <a:tblPr firstRow="1" bandRow="1">
                    <a:tableStyleId>{5940675A-B579-460E-94D1-54222C63F5DA}</a:tableStyleId>
                  </a:tblPr>
                  <a:tblGrid>
                    <a:gridCol w="1539223">
                      <a:extLst>
                        <a:ext uri="{9D8B030D-6E8A-4147-A177-3AD203B41FA5}">
                          <a16:colId xmlns:a16="http://schemas.microsoft.com/office/drawing/2014/main" val="20000"/>
                        </a:ext>
                      </a:extLst>
                    </a:gridCol>
                    <a:gridCol w="1014272">
                      <a:extLst>
                        <a:ext uri="{9D8B030D-6E8A-4147-A177-3AD203B41FA5}">
                          <a16:colId xmlns:a16="http://schemas.microsoft.com/office/drawing/2014/main" val="20001"/>
                        </a:ext>
                      </a:extLst>
                    </a:gridCol>
                    <a:gridCol w="2194138">
                      <a:extLst>
                        <a:ext uri="{9D8B030D-6E8A-4147-A177-3AD203B41FA5}">
                          <a16:colId xmlns:a16="http://schemas.microsoft.com/office/drawing/2014/main" val="20002"/>
                        </a:ext>
                      </a:extLst>
                    </a:gridCol>
                  </a:tblGrid>
                  <a:tr h="322838">
                    <a:tc>
                      <a:txBody>
                        <a:bodyPr/>
                        <a:lstStyle/>
                        <a:p>
                          <a:pPr/>
                          <a14:m>
                            <m:oMathPara xmlns:m="http://schemas.openxmlformats.org/officeDocument/2006/math">
                              <m:oMathParaPr>
                                <m:jc m:val="centerGroup"/>
                              </m:oMathParaPr>
                              <m:oMath xmlns:m="http://schemas.openxmlformats.org/officeDocument/2006/math">
                                <m:r>
                                  <a:rPr lang="nb-NO" sz="2400" b="1" i="0" smtClean="0">
                                    <a:latin typeface="Cambria Math" panose="02040503050406030204" pitchFamily="18" charset="0"/>
                                  </a:rPr>
                                  <m:t>𝐏𝐫𝐨𝐛</m:t>
                                </m:r>
                              </m:oMath>
                            </m:oMathPara>
                          </a14:m>
                          <a:endParaRPr lang="en-US" sz="2400" b="1" i="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1" i="1" smtClean="0">
                                    <a:solidFill>
                                      <a:srgbClr val="FF0000"/>
                                    </a:solidFill>
                                    <a:latin typeface="Cambria Math" panose="02040503050406030204" pitchFamily="18" charset="0"/>
                                  </a:rPr>
                                  <m:t>𝑲</m:t>
                                </m:r>
                              </m:oMath>
                            </m:oMathPara>
                          </a14:m>
                          <a:endParaRPr lang="en-US" sz="2400" b="1" dirty="0">
                            <a:solidFill>
                              <a:srgbClr val="FF0000"/>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1" i="1" smtClean="0">
                                    <a:solidFill>
                                      <a:schemeClr val="accent1">
                                        <a:lumMod val="50000"/>
                                      </a:schemeClr>
                                    </a:solidFill>
                                    <a:latin typeface="Cambria Math" panose="02040503050406030204" pitchFamily="18" charset="0"/>
                                  </a:rPr>
                                  <m:t>𝑪</m:t>
                                </m:r>
                                <m:r>
                                  <a:rPr lang="nb-NO" sz="2400" b="1" i="1" smtClean="0">
                                    <a:latin typeface="Cambria Math" panose="02040503050406030204" pitchFamily="18" charset="0"/>
                                  </a:rPr>
                                  <m:t>=</m:t>
                                </m:r>
                                <m:r>
                                  <a:rPr lang="nb-NO" sz="2400" b="1" i="1" smtClean="0">
                                    <a:solidFill>
                                      <a:srgbClr val="FF0000"/>
                                    </a:solidFill>
                                    <a:latin typeface="Cambria Math" panose="02040503050406030204" pitchFamily="18" charset="0"/>
                                  </a:rPr>
                                  <m:t>𝑲</m:t>
                                </m:r>
                                <m:r>
                                  <a:rPr lang="nb-NO" sz="2400" b="1" i="1" smtClean="0">
                                    <a:latin typeface="Cambria Math" panose="02040503050406030204" pitchFamily="18" charset="0"/>
                                  </a:rPr>
                                  <m:t>⊕</m:t>
                                </m:r>
                                <m:r>
                                  <a:rPr lang="nb-NO" sz="2400" b="1" i="1" smtClean="0">
                                    <a:solidFill>
                                      <a:schemeClr val="accent2"/>
                                    </a:solidFill>
                                    <a:latin typeface="Cambria Math" panose="02040503050406030204" pitchFamily="18" charset="0"/>
                                  </a:rPr>
                                  <m:t>𝟏𝟎𝟏</m:t>
                                </m:r>
                              </m:oMath>
                            </m:oMathPara>
                          </a14:m>
                          <a:endParaRPr lang="en-US" sz="2400" b="1" dirty="0">
                            <a:solidFill>
                              <a:schemeClr val="accent2"/>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2838">
                    <a:tc>
                      <a:txBody>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000</m:t>
                                </m:r>
                              </m:oMath>
                            </m:oMathPara>
                          </a14:m>
                          <a:endParaRPr lang="en-US" sz="2400" dirty="0">
                            <a:solidFill>
                              <a:srgbClr val="FF0000"/>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101</m:t>
                                </m:r>
                              </m:oMath>
                            </m:oMathPara>
                          </a14:m>
                          <a:endParaRPr lang="en-US" sz="2400" dirty="0">
                            <a:solidFill>
                              <a:schemeClr val="accent1">
                                <a:lumMod val="50000"/>
                              </a:schemeClr>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2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001</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100</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2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010</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111</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2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011</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110</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2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100</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001</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2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101</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000</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2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110</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011</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2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111</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010</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736786524"/>
                  </p:ext>
                </p:extLst>
              </p:nvPr>
            </p:nvGraphicFramePr>
            <p:xfrm>
              <a:off x="1121929" y="2377440"/>
              <a:ext cx="4747633" cy="4480560"/>
            </p:xfrm>
            <a:graphic>
              <a:graphicData uri="http://schemas.openxmlformats.org/drawingml/2006/table">
                <a:tbl>
                  <a:tblPr firstRow="1" bandRow="1">
                    <a:tableStyleId>{5940675A-B579-460E-94D1-54222C63F5DA}</a:tableStyleId>
                  </a:tblPr>
                  <a:tblGrid>
                    <a:gridCol w="1539223"/>
                    <a:gridCol w="1014272"/>
                    <a:gridCol w="2194138"/>
                  </a:tblGrid>
                  <a:tr h="457200">
                    <a:tc>
                      <a:txBody>
                        <a:bodyPr/>
                        <a:lstStyle/>
                        <a:p>
                          <a:endParaRPr lang="en-US"/>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r="-208696" b="-880000"/>
                          </a:stretch>
                        </a:blipFill>
                      </a:tcPr>
                    </a:tc>
                    <a:tc>
                      <a:txBody>
                        <a:bodyPr/>
                        <a:lstStyle/>
                        <a:p>
                          <a:endParaRPr lang="en-US"/>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52410" r="-218072" b="-880000"/>
                          </a:stretch>
                        </a:blipFill>
                      </a:tcPr>
                    </a:tc>
                    <a:tc>
                      <a:txBody>
                        <a:bodyPr/>
                        <a:lstStyle/>
                        <a:p>
                          <a:endParaRPr lang="en-US"/>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16389" r="-556" b="-880000"/>
                          </a:stretch>
                        </a:blipFill>
                      </a:tcPr>
                    </a:tc>
                  </a:tr>
                  <a:tr h="457200">
                    <a:tc>
                      <a:txBody>
                        <a:bodyPr/>
                        <a:lstStyle/>
                        <a:p>
                          <a:endParaRPr lang="en-US"/>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rotWithShape="0">
                          <a:blip r:embed="rId3"/>
                          <a:stretch>
                            <a:fillRect t="-100000" r="-208696" b="-780000"/>
                          </a:stretch>
                        </a:blipFill>
                      </a:tcPr>
                    </a:tc>
                    <a:tc>
                      <a:txBody>
                        <a:bodyPr/>
                        <a:lstStyle/>
                        <a:p>
                          <a:endParaRPr lang="en-US"/>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rotWithShape="0">
                          <a:blip r:embed="rId3"/>
                          <a:stretch>
                            <a:fillRect l="-152410" t="-100000" r="-218072" b="-780000"/>
                          </a:stretch>
                        </a:blipFill>
                      </a:tcPr>
                    </a:tc>
                    <a:tc>
                      <a:txBody>
                        <a:bodyPr/>
                        <a:lstStyle/>
                        <a:p>
                          <a:endParaRPr lang="en-US"/>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rotWithShape="0">
                          <a:blip r:embed="rId3"/>
                          <a:stretch>
                            <a:fillRect l="-116389" t="-100000" r="-556" b="-780000"/>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t="-200000" r="-208696" b="-6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2410" t="-200000" r="-218072" b="-6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16389" t="-200000" r="-556" b="-680000"/>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t="-300000" r="-208696" b="-5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2410" t="-300000" r="-218072" b="-5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16389" t="-300000" r="-556" b="-580000"/>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t="-400000" r="-208696" b="-4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2410" t="-400000" r="-218072" b="-4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16389" t="-400000" r="-556" b="-480000"/>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t="-500000" r="-208696" b="-3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2410" t="-500000" r="-218072" b="-3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16389" t="-500000" r="-556" b="-380000"/>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t="-600000" r="-208696" b="-2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2410" t="-600000" r="-218072" b="-2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16389" t="-600000" r="-556" b="-280000"/>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t="-700000" r="-208696" b="-1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2410" t="-700000" r="-218072" b="-180000"/>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16389" t="-700000" r="-556" b="-180000"/>
                          </a:stretch>
                        </a:blipFill>
                      </a:tcPr>
                    </a:tc>
                  </a:tr>
                  <a:tr h="82296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t="-444444" r="-20869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2410" t="-444444" r="-218072"/>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16389" t="-444444" r="-556"/>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743114745"/>
                  </p:ext>
                </p:extLst>
              </p:nvPr>
            </p:nvGraphicFramePr>
            <p:xfrm>
              <a:off x="6616056" y="2377440"/>
              <a:ext cx="4659602" cy="4114800"/>
            </p:xfrm>
            <a:graphic>
              <a:graphicData uri="http://schemas.openxmlformats.org/drawingml/2006/table">
                <a:tbl>
                  <a:tblPr firstRow="1" bandRow="1">
                    <a:tableStyleId>{5940675A-B579-460E-94D1-54222C63F5DA}</a:tableStyleId>
                  </a:tblPr>
                  <a:tblGrid>
                    <a:gridCol w="1510683">
                      <a:extLst>
                        <a:ext uri="{9D8B030D-6E8A-4147-A177-3AD203B41FA5}">
                          <a16:colId xmlns:a16="http://schemas.microsoft.com/office/drawing/2014/main" val="20000"/>
                        </a:ext>
                      </a:extLst>
                    </a:gridCol>
                    <a:gridCol w="995465">
                      <a:extLst>
                        <a:ext uri="{9D8B030D-6E8A-4147-A177-3AD203B41FA5}">
                          <a16:colId xmlns:a16="http://schemas.microsoft.com/office/drawing/2014/main" val="20001"/>
                        </a:ext>
                      </a:extLst>
                    </a:gridCol>
                    <a:gridCol w="2153454">
                      <a:extLst>
                        <a:ext uri="{9D8B030D-6E8A-4147-A177-3AD203B41FA5}">
                          <a16:colId xmlns:a16="http://schemas.microsoft.com/office/drawing/2014/main" val="20002"/>
                        </a:ext>
                      </a:extLst>
                    </a:gridCol>
                  </a:tblGrid>
                  <a:tr h="322838">
                    <a:tc>
                      <a:txBody>
                        <a:bodyPr/>
                        <a:lstStyle/>
                        <a:p>
                          <a:pPr/>
                          <a14:m>
                            <m:oMathPara xmlns:m="http://schemas.openxmlformats.org/officeDocument/2006/math">
                              <m:oMathParaPr>
                                <m:jc m:val="centerGroup"/>
                              </m:oMathParaPr>
                              <m:oMath xmlns:m="http://schemas.openxmlformats.org/officeDocument/2006/math">
                                <m:r>
                                  <a:rPr lang="nb-NO" sz="2400" b="1" i="0" smtClean="0">
                                    <a:latin typeface="Cambria Math" panose="02040503050406030204" pitchFamily="18" charset="0"/>
                                  </a:rPr>
                                  <m:t>𝐏𝐫𝐨𝐛</m:t>
                                </m:r>
                              </m:oMath>
                            </m:oMathPara>
                          </a14:m>
                          <a:endParaRPr lang="en-US" sz="2400" b="1" i="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1" i="1" smtClean="0">
                                    <a:solidFill>
                                      <a:srgbClr val="FF0000"/>
                                    </a:solidFill>
                                    <a:latin typeface="Cambria Math" panose="02040503050406030204" pitchFamily="18" charset="0"/>
                                  </a:rPr>
                                  <m:t>𝑲</m:t>
                                </m:r>
                              </m:oMath>
                            </m:oMathPara>
                          </a14:m>
                          <a:endParaRPr lang="en-US" sz="2400" b="1" dirty="0">
                            <a:solidFill>
                              <a:srgbClr val="FF0000"/>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1" i="1" smtClean="0">
                                    <a:solidFill>
                                      <a:schemeClr val="accent1">
                                        <a:lumMod val="50000"/>
                                      </a:schemeClr>
                                    </a:solidFill>
                                    <a:latin typeface="Cambria Math" panose="02040503050406030204" pitchFamily="18" charset="0"/>
                                  </a:rPr>
                                  <m:t>𝑪</m:t>
                                </m:r>
                                <m:r>
                                  <a:rPr lang="nb-NO" sz="2400" b="1" i="1" smtClean="0">
                                    <a:latin typeface="Cambria Math" panose="02040503050406030204" pitchFamily="18" charset="0"/>
                                  </a:rPr>
                                  <m:t>=</m:t>
                                </m:r>
                                <m:r>
                                  <a:rPr lang="nb-NO" sz="2400" b="1" i="1" smtClean="0">
                                    <a:solidFill>
                                      <a:srgbClr val="FF0000"/>
                                    </a:solidFill>
                                    <a:latin typeface="Cambria Math" panose="02040503050406030204" pitchFamily="18" charset="0"/>
                                  </a:rPr>
                                  <m:t>𝑲</m:t>
                                </m:r>
                                <m:r>
                                  <a:rPr lang="nb-NO" sz="2400" b="1" i="1" smtClean="0">
                                    <a:latin typeface="Cambria Math" panose="02040503050406030204" pitchFamily="18" charset="0"/>
                                  </a:rPr>
                                  <m:t>⊕</m:t>
                                </m:r>
                                <m:r>
                                  <a:rPr lang="nb-NO" sz="2400" b="1" i="1" smtClean="0">
                                    <a:solidFill>
                                      <a:schemeClr val="accent2"/>
                                    </a:solidFill>
                                    <a:latin typeface="Cambria Math" panose="02040503050406030204" pitchFamily="18" charset="0"/>
                                  </a:rPr>
                                  <m:t>𝟎𝟎𝟏</m:t>
                                </m:r>
                              </m:oMath>
                            </m:oMathPara>
                          </a14:m>
                          <a:endParaRPr lang="en-US" sz="2400" b="1" dirty="0">
                            <a:solidFill>
                              <a:schemeClr val="accent2"/>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2838">
                    <a:tc>
                      <a:txBody>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000</m:t>
                                </m:r>
                              </m:oMath>
                            </m:oMathPara>
                          </a14:m>
                          <a:endParaRPr lang="en-US" sz="2400" dirty="0">
                            <a:solidFill>
                              <a:srgbClr val="FF0000"/>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001</m:t>
                                </m:r>
                              </m:oMath>
                            </m:oMathPara>
                          </a14:m>
                          <a:endParaRPr lang="en-US" sz="2400" dirty="0">
                            <a:solidFill>
                              <a:schemeClr val="accent1">
                                <a:lumMod val="50000"/>
                              </a:schemeClr>
                            </a:solidFill>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2838">
                    <a:tc>
                      <a:txBody>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001</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000</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2838">
                    <a:tc>
                      <a:txBody>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010</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011</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2838">
                    <a:tc>
                      <a:txBody>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011</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010</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2838">
                    <a:tc>
                      <a:txBody>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100</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101</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2838">
                    <a:tc>
                      <a:txBody>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101</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100</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2838">
                    <a:tc>
                      <a:txBody>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110</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111</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2838">
                    <a:tc>
                      <a:txBody>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r>
                                  <m:rPr>
                                    <m:lit/>
                                  </m:rPr>
                                  <a:rPr lang="nb-NO" sz="2400" b="0" i="1" smtClean="0">
                                    <a:latin typeface="Cambria Math" panose="02040503050406030204" pitchFamily="18" charset="0"/>
                                  </a:rPr>
                                  <m:t>/</m:t>
                                </m:r>
                                <m:r>
                                  <a:rPr lang="nb-NO" sz="2400" b="0" i="1" smtClean="0">
                                    <a:latin typeface="Cambria Math" panose="02040503050406030204" pitchFamily="18" charset="0"/>
                                  </a:rPr>
                                  <m:t>8</m:t>
                                </m:r>
                              </m:oMath>
                            </m:oMathPara>
                          </a14:m>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111</m:t>
                                </m:r>
                              </m:oMath>
                            </m:oMathPara>
                          </a14:m>
                          <a:endParaRPr lang="en-US" sz="24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nb-NO" sz="2400" b="0" i="1" smtClean="0">
                                    <a:solidFill>
                                      <a:schemeClr val="accent1">
                                        <a:lumMod val="50000"/>
                                      </a:schemeClr>
                                    </a:solidFill>
                                    <a:latin typeface="Cambria Math" panose="02040503050406030204" pitchFamily="18" charset="0"/>
                                  </a:rPr>
                                  <m:t>110</m:t>
                                </m:r>
                              </m:oMath>
                            </m:oMathPara>
                          </a14:m>
                          <a:endParaRPr lang="en-US" sz="240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743114745"/>
                  </p:ext>
                </p:extLst>
              </p:nvPr>
            </p:nvGraphicFramePr>
            <p:xfrm>
              <a:off x="6616056" y="2377440"/>
              <a:ext cx="4659602" cy="4114800"/>
            </p:xfrm>
            <a:graphic>
              <a:graphicData uri="http://schemas.openxmlformats.org/drawingml/2006/table">
                <a:tbl>
                  <a:tblPr firstRow="1" bandRow="1">
                    <a:tableStyleId>{5940675A-B579-460E-94D1-54222C63F5DA}</a:tableStyleId>
                  </a:tblPr>
                  <a:tblGrid>
                    <a:gridCol w="1510683"/>
                    <a:gridCol w="995465"/>
                    <a:gridCol w="2153454"/>
                  </a:tblGrid>
                  <a:tr h="457200">
                    <a:tc>
                      <a:txBody>
                        <a:bodyPr/>
                        <a:lstStyle/>
                        <a:p>
                          <a:endParaRPr lang="en-US"/>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r="-209274" b="-821333"/>
                          </a:stretch>
                        </a:blipFill>
                      </a:tcPr>
                    </a:tc>
                    <a:tc>
                      <a:txBody>
                        <a:bodyPr/>
                        <a:lstStyle/>
                        <a:p>
                          <a:endParaRPr lang="en-US"/>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52147" r="-218405" b="-821333"/>
                          </a:stretch>
                        </a:blipFill>
                      </a:tcPr>
                    </a:tc>
                    <a:tc>
                      <a:txBody>
                        <a:bodyPr/>
                        <a:lstStyle/>
                        <a:p>
                          <a:endParaRPr lang="en-US"/>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16102" r="-565" b="-821333"/>
                          </a:stretch>
                        </a:blipFill>
                      </a:tcPr>
                    </a:tc>
                  </a:tr>
                  <a:tr h="457200">
                    <a:tc>
                      <a:txBody>
                        <a:bodyPr/>
                        <a:lstStyle/>
                        <a:p>
                          <a:endParaRPr lang="en-US"/>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rotWithShape="0">
                          <a:blip r:embed="rId4"/>
                          <a:stretch>
                            <a:fillRect t="-100000" r="-209274" b="-721333"/>
                          </a:stretch>
                        </a:blipFill>
                      </a:tcPr>
                    </a:tc>
                    <a:tc>
                      <a:txBody>
                        <a:bodyPr/>
                        <a:lstStyle/>
                        <a:p>
                          <a:endParaRPr lang="en-US"/>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rotWithShape="0">
                          <a:blip r:embed="rId4"/>
                          <a:stretch>
                            <a:fillRect l="-152147" t="-100000" r="-218405" b="-721333"/>
                          </a:stretch>
                        </a:blipFill>
                      </a:tcPr>
                    </a:tc>
                    <a:tc>
                      <a:txBody>
                        <a:bodyPr/>
                        <a:lstStyle/>
                        <a:p>
                          <a:endParaRPr lang="en-US"/>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rotWithShape="0">
                          <a:blip r:embed="rId4"/>
                          <a:stretch>
                            <a:fillRect l="-116102" t="-100000" r="-565" b="-721333"/>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t="-200000" r="-209274" b="-6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52147" t="-200000" r="-218405" b="-6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16102" t="-200000" r="-565" b="-621333"/>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t="-300000" r="-209274" b="-5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52147" t="-300000" r="-218405" b="-5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16102" t="-300000" r="-565" b="-521333"/>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t="-400000" r="-209274" b="-4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52147" t="-400000" r="-218405" b="-4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16102" t="-400000" r="-565" b="-421333"/>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t="-500000" r="-209274" b="-3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52147" t="-500000" r="-218405" b="-3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16102" t="-500000" r="-565" b="-321333"/>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t="-600000" r="-209274" b="-2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52147" t="-600000" r="-218405" b="-2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16102" t="-600000" r="-565" b="-221333"/>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t="-700000" r="-209274" b="-1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52147" t="-700000" r="-218405" b="-1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16102" t="-700000" r="-565" b="-121333"/>
                          </a:stretch>
                        </a:blipFill>
                      </a:tcPr>
                    </a:tc>
                  </a:tr>
                  <a:tr h="4572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t="-800000" r="-209274" b="-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52147" t="-800000" r="-218405" b="-21333"/>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l="-116102" t="-800000" r="-565" b="-21333"/>
                          </a:stretch>
                        </a:blipFill>
                      </a:tcPr>
                    </a:tc>
                  </a:tr>
                </a:tbl>
              </a:graphicData>
            </a:graphic>
          </p:graphicFrame>
        </mc:Fallback>
      </mc:AlternateContent>
    </p:spTree>
    <p:extLst>
      <p:ext uri="{BB962C8B-B14F-4D97-AF65-F5344CB8AC3E}">
        <p14:creationId xmlns:p14="http://schemas.microsoft.com/office/powerpoint/2010/main" val="86825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OTP one-time perfect privacy</a:t>
            </a:r>
          </a:p>
        </p:txBody>
      </p:sp>
      <p:sp>
        <p:nvSpPr>
          <p:cNvPr id="4" name="Slide Number Placeholder 3"/>
          <p:cNvSpPr>
            <a:spLocks noGrp="1"/>
          </p:cNvSpPr>
          <p:nvPr>
            <p:ph type="sldNum" sz="quarter" idx="4"/>
          </p:nvPr>
        </p:nvSpPr>
        <p:spPr/>
        <p:txBody>
          <a:bodyPr/>
          <a:lstStyle/>
          <a:p>
            <a:fld id="{F6590AF8-4F64-4D1C-B3C4-F65976908F52}" type="slidenum">
              <a:rPr lang="en-US" smtClean="0"/>
              <a:pPr/>
              <a:t>36</a:t>
            </a:fld>
            <a:endParaRPr lang="en-US" dirty="0"/>
          </a:p>
        </p:txBody>
      </p:sp>
      <mc:AlternateContent xmlns:mc="http://schemas.openxmlformats.org/markup-compatibility/2006" xmlns:a14="http://schemas.microsoft.com/office/drawing/2010/main">
        <mc:Choice Requires="a14">
          <p:sp>
            <p:nvSpPr>
              <p:cNvPr id="7" name="Content Placeholder 4"/>
              <p:cNvSpPr txBox="1">
                <a:spLocks/>
              </p:cNvSpPr>
              <p:nvPr/>
            </p:nvSpPr>
            <p:spPr bwMode="auto">
              <a:xfrm>
                <a:off x="725756" y="1745879"/>
                <a:ext cx="10644972" cy="1577069"/>
              </a:xfrm>
              <a:prstGeom prst="roundRect">
                <a:avLst/>
              </a:prstGeom>
              <a:solidFill>
                <a:srgbClr val="ECECFA"/>
              </a:solidFill>
              <a:ln w="28575" cap="flat" cmpd="sng" algn="ctr">
                <a:solidFill>
                  <a:schemeClr val="accent2"/>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indent="-342900" algn="l" defTabSz="914400" rtl="0" eaLnBrk="1" fontAlgn="base" latinLnBrk="0" hangingPunct="1">
                  <a:spcBef>
                    <a:spcPct val="20000"/>
                  </a:spcBef>
                  <a:spcAft>
                    <a:spcPct val="0"/>
                  </a:spcAft>
                  <a:defRPr sz="1800" kern="1200">
                    <a:solidFill>
                      <a:schemeClr val="tx1"/>
                    </a:solidFill>
                    <a:latin typeface="+mn-lt"/>
                    <a:ea typeface="+mn-ea"/>
                    <a:cs typeface="+mn-cs"/>
                  </a:defRPr>
                </a:lvl1pPr>
                <a:lvl2pPr marL="457200" indent="-285750" algn="l" defTabSz="914400" rtl="0" eaLnBrk="1" fontAlgn="base" latinLnBrk="0" hangingPunct="1">
                  <a:spcBef>
                    <a:spcPct val="20000"/>
                  </a:spcBef>
                  <a:spcAft>
                    <a:spcPct val="0"/>
                  </a:spcAft>
                  <a:defRPr sz="1800" kern="1200">
                    <a:solidFill>
                      <a:schemeClr val="tx1"/>
                    </a:solidFill>
                    <a:latin typeface="+mn-lt"/>
                    <a:ea typeface="+mn-ea"/>
                    <a:cs typeface="+mn-cs"/>
                  </a:defRPr>
                </a:lvl2pPr>
                <a:lvl3pPr marL="914400" indent="-228600" algn="l" defTabSz="914400" rtl="0" eaLnBrk="1" fontAlgn="base" latinLnBrk="0" hangingPunct="1">
                  <a:spcBef>
                    <a:spcPct val="20000"/>
                  </a:spcBef>
                  <a:spcAft>
                    <a:spcPct val="0"/>
                  </a:spcAft>
                  <a:defRPr sz="1800" kern="1200">
                    <a:solidFill>
                      <a:schemeClr val="tx1"/>
                    </a:solidFill>
                    <a:latin typeface="+mn-lt"/>
                    <a:ea typeface="+mn-ea"/>
                    <a:cs typeface="+mn-cs"/>
                  </a:defRPr>
                </a:lvl3pPr>
                <a:lvl4pPr marL="1371600" indent="-228600" algn="l" defTabSz="914400" rtl="0" eaLnBrk="1" fontAlgn="base" latinLnBrk="0" hangingPunct="1">
                  <a:spcBef>
                    <a:spcPct val="20000"/>
                  </a:spcBef>
                  <a:spcAft>
                    <a:spcPct val="0"/>
                  </a:spcAft>
                  <a:defRPr sz="1800" kern="1200">
                    <a:solidFill>
                      <a:schemeClr val="tx1"/>
                    </a:solidFill>
                    <a:latin typeface="+mn-lt"/>
                    <a:ea typeface="+mn-ea"/>
                    <a:cs typeface="+mn-cs"/>
                  </a:defRPr>
                </a:lvl4pPr>
                <a:lvl5pPr marL="1828800" indent="-228600" algn="l" defTabSz="914400" rtl="0" eaLnBrk="1" fontAlgn="base" latinLnBrk="0" hangingPunct="1">
                  <a:spcBef>
                    <a:spcPct val="20000"/>
                  </a:spcBef>
                  <a:spcAft>
                    <a:spcPct val="0"/>
                  </a:spcAft>
                  <a:defRPr sz="1800" kern="1200">
                    <a:solidFill>
                      <a:schemeClr val="tx1"/>
                    </a:solidFill>
                    <a:latin typeface="+mn-lt"/>
                    <a:ea typeface="+mn-ea"/>
                    <a:cs typeface="+mn-cs"/>
                  </a:defRPr>
                </a:lvl5pPr>
                <a:lvl6pPr marL="2286000" indent="-228600" algn="l" defTabSz="914400" rtl="0" eaLnBrk="1" fontAlgn="base" latinLnBrk="0" hangingPunct="1">
                  <a:spcBef>
                    <a:spcPct val="20000"/>
                  </a:spcBef>
                  <a:spcAft>
                    <a:spcPct val="0"/>
                  </a:spcAft>
                  <a:defRPr sz="1800" kern="1200">
                    <a:solidFill>
                      <a:schemeClr val="tx1"/>
                    </a:solidFill>
                    <a:latin typeface="+mn-lt"/>
                    <a:ea typeface="+mn-ea"/>
                    <a:cs typeface="+mn-cs"/>
                  </a:defRPr>
                </a:lvl6pPr>
                <a:lvl7pPr marL="2743200" indent="-228600" algn="l" defTabSz="914400" rtl="0" eaLnBrk="1" fontAlgn="base" latinLnBrk="0" hangingPunct="1">
                  <a:spcBef>
                    <a:spcPct val="20000"/>
                  </a:spcBef>
                  <a:spcAft>
                    <a:spcPct val="0"/>
                  </a:spcAft>
                  <a:defRPr sz="1800" kern="1200">
                    <a:solidFill>
                      <a:schemeClr val="tx1"/>
                    </a:solidFill>
                    <a:latin typeface="+mn-lt"/>
                    <a:ea typeface="+mn-ea"/>
                    <a:cs typeface="+mn-cs"/>
                  </a:defRPr>
                </a:lvl7pPr>
                <a:lvl8pPr marL="3200400" indent="-228600" algn="l" defTabSz="914400" rtl="0" eaLnBrk="1" fontAlgn="base" latinLnBrk="0" hangingPunct="1">
                  <a:spcBef>
                    <a:spcPct val="20000"/>
                  </a:spcBef>
                  <a:spcAft>
                    <a:spcPct val="0"/>
                  </a:spcAft>
                  <a:defRPr sz="1800" kern="1200">
                    <a:solidFill>
                      <a:schemeClr val="tx1"/>
                    </a:solidFill>
                    <a:latin typeface="+mn-lt"/>
                    <a:ea typeface="+mn-ea"/>
                    <a:cs typeface="+mn-cs"/>
                  </a:defRPr>
                </a:lvl8pPr>
                <a:lvl9pPr marL="3657600" indent="-228600" algn="l" defTabSz="914400" rtl="0" eaLnBrk="1" fontAlgn="base" latinLnBrk="0" hangingPunct="1">
                  <a:spcBef>
                    <a:spcPct val="20000"/>
                  </a:spcBef>
                  <a:spcAft>
                    <a:spcPct val="0"/>
                  </a:spcAft>
                  <a:defRPr sz="1800" kern="1200">
                    <a:solidFill>
                      <a:schemeClr val="tx1"/>
                    </a:solidFill>
                    <a:latin typeface="+mn-lt"/>
                    <a:ea typeface="+mn-ea"/>
                    <a:cs typeface="+mn-cs"/>
                  </a:defRPr>
                </a:lvl9pPr>
              </a:lstStyle>
              <a:p>
                <a:pPr indent="0">
                  <a:spcBef>
                    <a:spcPct val="0"/>
                  </a:spcBef>
                </a:pPr>
                <a:r>
                  <a:rPr lang="en-US" b="1" dirty="0"/>
                  <a:t>Definition: </a:t>
                </a:r>
                <a:r>
                  <a:rPr lang="en-US" dirty="0"/>
                  <a:t>An encryption scheme has </a:t>
                </a:r>
                <a:r>
                  <a:rPr lang="nb-NO" b="1" dirty="0"/>
                  <a:t>one-time perfect privacy</a:t>
                </a:r>
                <a:r>
                  <a:rPr lang="nb-NO" dirty="0"/>
                  <a:t> if for </a:t>
                </a:r>
                <a:r>
                  <a:rPr lang="nb-NO" dirty="0" err="1"/>
                  <a:t>any</a:t>
                </a:r>
                <a:r>
                  <a:rPr lang="nb-NO" dirty="0"/>
                  <a:t> </a:t>
                </a:r>
                <a14:m>
                  <m:oMath xmlns:m="http://schemas.openxmlformats.org/officeDocument/2006/math">
                    <m:sSub>
                      <m:sSubPr>
                        <m:ctrlPr>
                          <a:rPr lang="nb-NO" i="1" smtClean="0">
                            <a:latin typeface="Cambria Math" panose="02040503050406030204" pitchFamily="18" charset="0"/>
                          </a:rPr>
                        </m:ctrlPr>
                      </m:sSubPr>
                      <m:e>
                        <m:r>
                          <a:rPr lang="nb-NO" i="1" smtClean="0">
                            <a:latin typeface="Cambria Math" panose="02040503050406030204" pitchFamily="18" charset="0"/>
                          </a:rPr>
                          <m:t>𝑀</m:t>
                        </m:r>
                      </m:e>
                      <m:sub>
                        <m:r>
                          <a:rPr lang="nb-NO" i="1" smtClean="0">
                            <a:latin typeface="Cambria Math" panose="02040503050406030204" pitchFamily="18" charset="0"/>
                          </a:rPr>
                          <m:t>1</m:t>
                        </m:r>
                      </m:sub>
                    </m:sSub>
                    <m:r>
                      <a:rPr lang="nb-NO" i="1" smtClean="0">
                        <a:latin typeface="Cambria Math" panose="02040503050406030204" pitchFamily="18" charset="0"/>
                      </a:rPr>
                      <m:t>, </m:t>
                    </m:r>
                    <m:sSub>
                      <m:sSubPr>
                        <m:ctrlPr>
                          <a:rPr lang="nb-NO" i="1" smtClean="0">
                            <a:latin typeface="Cambria Math" panose="02040503050406030204" pitchFamily="18" charset="0"/>
                          </a:rPr>
                        </m:ctrlPr>
                      </m:sSubPr>
                      <m:e>
                        <m:r>
                          <a:rPr lang="nb-NO" i="1" smtClean="0">
                            <a:latin typeface="Cambria Math" panose="02040503050406030204" pitchFamily="18" charset="0"/>
                          </a:rPr>
                          <m:t>𝑀</m:t>
                        </m:r>
                      </m:e>
                      <m:sub>
                        <m:r>
                          <a:rPr lang="nb-NO" i="1" smtClean="0">
                            <a:latin typeface="Cambria Math" panose="02040503050406030204" pitchFamily="18" charset="0"/>
                          </a:rPr>
                          <m:t>2</m:t>
                        </m:r>
                      </m:sub>
                    </m:sSub>
                    <m:r>
                      <a:rPr lang="nb-NO" i="1" smtClean="0">
                        <a:latin typeface="Cambria Math" panose="02040503050406030204" pitchFamily="18" charset="0"/>
                      </a:rPr>
                      <m:t>∈</m:t>
                    </m:r>
                    <m:r>
                      <a:rPr lang="nb-NO" i="1" smtClean="0">
                        <a:latin typeface="Cambria Math" panose="02040503050406030204" pitchFamily="18" charset="0"/>
                      </a:rPr>
                      <m:t>ℳ</m:t>
                    </m:r>
                  </m:oMath>
                </a14:m>
                <a:r>
                  <a:rPr lang="en-US" dirty="0"/>
                  <a:t> and any </a:t>
                </a:r>
                <a14:m>
                  <m:oMath xmlns:m="http://schemas.openxmlformats.org/officeDocument/2006/math">
                    <m:r>
                      <a:rPr lang="nb-NO" i="1" smtClean="0">
                        <a:latin typeface="Cambria Math" panose="02040503050406030204" pitchFamily="18" charset="0"/>
                      </a:rPr>
                      <m:t>𝐶</m:t>
                    </m:r>
                    <m:r>
                      <a:rPr lang="nb-NO" i="1" smtClean="0">
                        <a:latin typeface="Cambria Math" panose="02040503050406030204" pitchFamily="18" charset="0"/>
                      </a:rPr>
                      <m:t>∈</m:t>
                    </m:r>
                    <m:r>
                      <a:rPr lang="nb-NO" i="1" smtClean="0">
                        <a:latin typeface="Cambria Math" panose="02040503050406030204" pitchFamily="18" charset="0"/>
                      </a:rPr>
                      <m:t>𝒞</m:t>
                    </m:r>
                  </m:oMath>
                </a14:m>
                <a:endParaRPr lang="nb-NO" dirty="0"/>
              </a:p>
              <a:p>
                <a:pPr indent="0">
                  <a:spcBef>
                    <a:spcPct val="0"/>
                  </a:spcBef>
                </a:pPr>
                <a:endParaRPr lang="en-US" dirty="0"/>
              </a:p>
              <a:p>
                <a:pPr indent="0">
                  <a:spcBef>
                    <a:spcPct val="0"/>
                  </a:spcBef>
                </a:pPr>
                <a14:m>
                  <m:oMathPara xmlns:m="http://schemas.openxmlformats.org/officeDocument/2006/math">
                    <m:oMathParaPr>
                      <m:jc m:val="centerGroup"/>
                    </m:oMathParaPr>
                    <m:oMath xmlns:m="http://schemas.openxmlformats.org/officeDocument/2006/math">
                      <m:r>
                        <m:rPr>
                          <m:sty m:val="p"/>
                        </m:rPr>
                        <a:rPr lang="nb-NO" smtClean="0">
                          <a:latin typeface="Cambria Math" panose="02040503050406030204" pitchFamily="18" charset="0"/>
                        </a:rPr>
                        <m:t>Pr</m:t>
                      </m:r>
                      <m:d>
                        <m:dPr>
                          <m:begChr m:val="["/>
                          <m:endChr m:val="]"/>
                          <m:ctrlPr>
                            <a:rPr lang="nb-NO" i="1" smtClean="0">
                              <a:latin typeface="Cambria Math" panose="02040503050406030204" pitchFamily="18" charset="0"/>
                            </a:rPr>
                          </m:ctrlPr>
                        </m:dPr>
                        <m:e>
                          <m:sSub>
                            <m:sSubPr>
                              <m:ctrlPr>
                                <a:rPr lang="nb-NO" i="1" smtClean="0">
                                  <a:latin typeface="Cambria Math" panose="02040503050406030204" pitchFamily="18" charset="0"/>
                                </a:rPr>
                              </m:ctrlPr>
                            </m:sSubPr>
                            <m:e>
                              <m:r>
                                <a:rPr lang="nb-NO" i="1" smtClean="0">
                                  <a:latin typeface="Cambria Math" panose="02040503050406030204" pitchFamily="18" charset="0"/>
                                </a:rPr>
                                <m:t>ℰ</m:t>
                              </m:r>
                            </m:e>
                            <m:sub>
                              <m:r>
                                <a:rPr lang="nb-NO" i="1" smtClean="0">
                                  <a:latin typeface="Cambria Math" panose="02040503050406030204" pitchFamily="18" charset="0"/>
                                </a:rPr>
                                <m:t>𝐾</m:t>
                              </m:r>
                            </m:sub>
                          </m:sSub>
                          <m:d>
                            <m:dPr>
                              <m:ctrlPr>
                                <a:rPr lang="nb-NO" i="1" smtClean="0">
                                  <a:latin typeface="Cambria Math" panose="02040503050406030204" pitchFamily="18" charset="0"/>
                                </a:rPr>
                              </m:ctrlPr>
                            </m:dPr>
                            <m:e>
                              <m:sSub>
                                <m:sSubPr>
                                  <m:ctrlPr>
                                    <a:rPr lang="nb-NO" i="1" smtClean="0">
                                      <a:latin typeface="Cambria Math" panose="02040503050406030204" pitchFamily="18" charset="0"/>
                                    </a:rPr>
                                  </m:ctrlPr>
                                </m:sSubPr>
                                <m:e>
                                  <m:r>
                                    <a:rPr lang="nb-NO" i="1" smtClean="0">
                                      <a:latin typeface="Cambria Math" panose="02040503050406030204" pitchFamily="18" charset="0"/>
                                    </a:rPr>
                                    <m:t>𝑀</m:t>
                                  </m:r>
                                </m:e>
                                <m:sub>
                                  <m:r>
                                    <a:rPr lang="nb-NO" i="1" smtClean="0">
                                      <a:latin typeface="Cambria Math" panose="02040503050406030204" pitchFamily="18" charset="0"/>
                                    </a:rPr>
                                    <m:t>1</m:t>
                                  </m:r>
                                </m:sub>
                              </m:sSub>
                            </m:e>
                          </m:d>
                          <m:r>
                            <a:rPr lang="nb-NO" i="1" smtClean="0">
                              <a:latin typeface="Cambria Math" panose="02040503050406030204" pitchFamily="18" charset="0"/>
                            </a:rPr>
                            <m:t>=</m:t>
                          </m:r>
                          <m:r>
                            <a:rPr lang="nb-NO" i="1" smtClean="0">
                              <a:latin typeface="Cambria Math" panose="02040503050406030204" pitchFamily="18" charset="0"/>
                            </a:rPr>
                            <m:t>𝐶</m:t>
                          </m:r>
                        </m:e>
                      </m:d>
                      <m:r>
                        <a:rPr lang="nb-NO" i="1" smtClean="0">
                          <a:latin typeface="Cambria Math" panose="02040503050406030204" pitchFamily="18" charset="0"/>
                        </a:rPr>
                        <m:t>=</m:t>
                      </m:r>
                      <m:r>
                        <m:rPr>
                          <m:sty m:val="p"/>
                        </m:rPr>
                        <a:rPr lang="nb-NO" smtClean="0">
                          <a:latin typeface="Cambria Math" panose="02040503050406030204" pitchFamily="18" charset="0"/>
                        </a:rPr>
                        <m:t>Pr</m:t>
                      </m:r>
                      <m:d>
                        <m:dPr>
                          <m:begChr m:val="["/>
                          <m:endChr m:val="]"/>
                          <m:ctrlPr>
                            <a:rPr lang="nb-NO" i="1" smtClean="0">
                              <a:latin typeface="Cambria Math" panose="02040503050406030204" pitchFamily="18" charset="0"/>
                            </a:rPr>
                          </m:ctrlPr>
                        </m:dPr>
                        <m:e>
                          <m:sSub>
                            <m:sSubPr>
                              <m:ctrlPr>
                                <a:rPr lang="nb-NO" i="1" smtClean="0">
                                  <a:latin typeface="Cambria Math" panose="02040503050406030204" pitchFamily="18" charset="0"/>
                                </a:rPr>
                              </m:ctrlPr>
                            </m:sSubPr>
                            <m:e>
                              <m:r>
                                <a:rPr lang="nb-NO" i="1" smtClean="0">
                                  <a:latin typeface="Cambria Math" panose="02040503050406030204" pitchFamily="18" charset="0"/>
                                </a:rPr>
                                <m:t>ℰ</m:t>
                              </m:r>
                            </m:e>
                            <m:sub>
                              <m:r>
                                <a:rPr lang="nb-NO" i="1" smtClean="0">
                                  <a:latin typeface="Cambria Math" panose="02040503050406030204" pitchFamily="18" charset="0"/>
                                </a:rPr>
                                <m:t>𝐾</m:t>
                              </m:r>
                            </m:sub>
                          </m:sSub>
                          <m:d>
                            <m:dPr>
                              <m:ctrlPr>
                                <a:rPr lang="nb-NO" i="1" smtClean="0">
                                  <a:latin typeface="Cambria Math" panose="02040503050406030204" pitchFamily="18" charset="0"/>
                                </a:rPr>
                              </m:ctrlPr>
                            </m:dPr>
                            <m:e>
                              <m:sSub>
                                <m:sSubPr>
                                  <m:ctrlPr>
                                    <a:rPr lang="nb-NO" i="1" smtClean="0">
                                      <a:latin typeface="Cambria Math" panose="02040503050406030204" pitchFamily="18" charset="0"/>
                                    </a:rPr>
                                  </m:ctrlPr>
                                </m:sSubPr>
                                <m:e>
                                  <m:r>
                                    <a:rPr lang="nb-NO" i="1" smtClean="0">
                                      <a:latin typeface="Cambria Math" panose="02040503050406030204" pitchFamily="18" charset="0"/>
                                    </a:rPr>
                                    <m:t>𝑀</m:t>
                                  </m:r>
                                </m:e>
                                <m:sub>
                                  <m:r>
                                    <a:rPr lang="nb-NO" i="1" smtClean="0">
                                      <a:latin typeface="Cambria Math" panose="02040503050406030204" pitchFamily="18" charset="0"/>
                                    </a:rPr>
                                    <m:t>2</m:t>
                                  </m:r>
                                </m:sub>
                              </m:sSub>
                            </m:e>
                          </m:d>
                          <m:r>
                            <a:rPr lang="nb-NO" i="1" smtClean="0">
                              <a:latin typeface="Cambria Math" panose="02040503050406030204" pitchFamily="18" charset="0"/>
                            </a:rPr>
                            <m:t>=</m:t>
                          </m:r>
                          <m:r>
                            <a:rPr lang="nb-NO" i="1" smtClean="0">
                              <a:latin typeface="Cambria Math" panose="02040503050406030204" pitchFamily="18" charset="0"/>
                            </a:rPr>
                            <m:t>𝐶</m:t>
                          </m:r>
                        </m:e>
                      </m:d>
                    </m:oMath>
                  </m:oMathPara>
                </a14:m>
                <a:endParaRPr lang="en-US" dirty="0"/>
              </a:p>
              <a:p>
                <a:pPr indent="0">
                  <a:lnSpc>
                    <a:spcPct val="150000"/>
                  </a:lnSpc>
                  <a:spcBef>
                    <a:spcPct val="0"/>
                  </a:spcBef>
                </a:pPr>
                <a:r>
                  <a:rPr lang="en-US" dirty="0"/>
                  <a:t>with probability taken over the random choice </a:t>
                </a:r>
                <a14:m>
                  <m:oMath xmlns:m="http://schemas.openxmlformats.org/officeDocument/2006/math">
                    <m:r>
                      <a:rPr lang="nb-NO" i="1">
                        <a:latin typeface="Cambria Math" panose="02040503050406030204" pitchFamily="18" charset="0"/>
                      </a:rPr>
                      <m:t>𝐾</m:t>
                    </m:r>
                    <m:groupChr>
                      <m:groupChrPr>
                        <m:chr m:val="←"/>
                        <m:vertJc m:val="bot"/>
                        <m:ctrlPr>
                          <a:rPr lang="nb-NO" i="1">
                            <a:latin typeface="Cambria Math" panose="02040503050406030204" pitchFamily="18" charset="0"/>
                          </a:rPr>
                        </m:ctrlPr>
                      </m:groupChrPr>
                      <m:e>
                        <m:r>
                          <a:rPr lang="nb-NO" i="1">
                            <a:latin typeface="Cambria Math" panose="02040503050406030204" pitchFamily="18" charset="0"/>
                          </a:rPr>
                          <m:t>$</m:t>
                        </m:r>
                      </m:e>
                    </m:groupChr>
                    <m:r>
                      <a:rPr lang="nb-NO" i="1">
                        <a:latin typeface="Cambria Math" panose="02040503050406030204" pitchFamily="18" charset="0"/>
                      </a:rPr>
                      <m:t>𝒦</m:t>
                    </m:r>
                  </m:oMath>
                </a14:m>
                <a:r>
                  <a:rPr lang="en-US" dirty="0"/>
                  <a:t> and the random coins used by </a:t>
                </a:r>
                <a14:m>
                  <m:oMath xmlns:m="http://schemas.openxmlformats.org/officeDocument/2006/math">
                    <m:r>
                      <a:rPr lang="nb-NO" i="1">
                        <a:latin typeface="Cambria Math" panose="02040503050406030204" pitchFamily="18" charset="0"/>
                      </a:rPr>
                      <m:t>ℰ</m:t>
                    </m:r>
                  </m:oMath>
                </a14:m>
                <a:r>
                  <a:rPr lang="en-US" dirty="0"/>
                  <a:t> (if any))</a:t>
                </a:r>
              </a:p>
            </p:txBody>
          </p:sp>
        </mc:Choice>
        <mc:Fallback xmlns="">
          <p:sp>
            <p:nvSpPr>
              <p:cNvPr id="7" name="Content Placeholder 4"/>
              <p:cNvSpPr txBox="1">
                <a:spLocks noRot="1" noChangeAspect="1" noMove="1" noResize="1" noEditPoints="1" noAdjustHandles="1" noChangeArrowheads="1" noChangeShapeType="1" noTextEdit="1"/>
              </p:cNvSpPr>
              <p:nvPr/>
            </p:nvSpPr>
            <p:spPr bwMode="auto">
              <a:xfrm>
                <a:off x="725756" y="1745879"/>
                <a:ext cx="10644972" cy="1577069"/>
              </a:xfrm>
              <a:prstGeom prst="roundRect">
                <a:avLst/>
              </a:prstGeom>
              <a:blipFill>
                <a:blip r:embed="rId2"/>
                <a:stretch>
                  <a:fillRect/>
                </a:stretch>
              </a:blipFill>
              <a:ln w="2857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51565" y="4292136"/>
                <a:ext cx="7000186" cy="369332"/>
              </a:xfrm>
              <a:prstGeom prst="rect">
                <a:avLst/>
              </a:prstGeom>
              <a:noFill/>
            </p:spPr>
            <p:txBody>
              <a:bodyPr wrap="none" lIns="0" tIns="0" rIns="0" bIns="0" rtlCol="0">
                <a:spAutoFit/>
              </a:bodyPr>
              <a:lstStyle/>
              <a:p>
                <a:r>
                  <a:rPr lang="nb-NO" sz="2400" b="1" dirty="0" err="1"/>
                  <a:t>Need</a:t>
                </a:r>
                <a:r>
                  <a:rPr lang="nb-NO" sz="2400" b="1" dirty="0"/>
                  <a:t> to show:</a:t>
                </a:r>
                <a:r>
                  <a:rPr lang="nb-NO" sz="2400" b="0" dirty="0"/>
                  <a:t>  </a:t>
                </a:r>
                <a14:m>
                  <m:oMath xmlns:m="http://schemas.openxmlformats.org/officeDocument/2006/math">
                    <m:func>
                      <m:funcPr>
                        <m:ctrlPr>
                          <a:rPr lang="nb-NO" sz="2400" b="0" i="1" smtClean="0">
                            <a:latin typeface="Cambria Math" panose="02040503050406030204" pitchFamily="18" charset="0"/>
                          </a:rPr>
                        </m:ctrlPr>
                      </m:funcPr>
                      <m:fName>
                        <m:r>
                          <m:rPr>
                            <m:sty m:val="p"/>
                          </m:rPr>
                          <a:rPr lang="nb-NO" sz="2400" b="0" i="0" smtClean="0">
                            <a:latin typeface="Cambria Math" panose="02040503050406030204" pitchFamily="18" charset="0"/>
                          </a:rPr>
                          <m:t>Pr</m:t>
                        </m:r>
                      </m:fName>
                      <m:e>
                        <m:d>
                          <m:dPr>
                            <m:begChr m:val="["/>
                            <m:endChr m:val="]"/>
                            <m:ctrlPr>
                              <a:rPr lang="nb-NO" sz="2400" b="0" i="1" smtClean="0">
                                <a:latin typeface="Cambria Math" panose="02040503050406030204" pitchFamily="18" charset="0"/>
                              </a:rPr>
                            </m:ctrlPr>
                          </m:dPr>
                          <m:e>
                            <m:r>
                              <a:rPr lang="nb-NO" sz="2400" b="0" i="1" smtClean="0">
                                <a:latin typeface="Cambria Math" panose="02040503050406030204" pitchFamily="18" charset="0"/>
                              </a:rPr>
                              <m:t>𝐾</m:t>
                            </m:r>
                            <m:r>
                              <a:rPr lang="nb-NO" sz="2400" b="0" i="1" smtClean="0">
                                <a:latin typeface="Cambria Math" panose="02040503050406030204" pitchFamily="18" charset="0"/>
                              </a:rPr>
                              <m:t>⊕</m:t>
                            </m:r>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𝑀</m:t>
                                </m:r>
                              </m:e>
                              <m:sub>
                                <m:r>
                                  <a:rPr lang="nb-NO" sz="2400" b="0" i="1" smtClean="0">
                                    <a:latin typeface="Cambria Math" panose="02040503050406030204" pitchFamily="18" charset="0"/>
                                  </a:rPr>
                                  <m:t>1</m:t>
                                </m:r>
                              </m:sub>
                            </m:sSub>
                            <m:r>
                              <a:rPr lang="nb-NO" sz="2400" b="0" i="1" smtClean="0">
                                <a:latin typeface="Cambria Math" panose="02040503050406030204" pitchFamily="18" charset="0"/>
                              </a:rPr>
                              <m:t>=</m:t>
                            </m:r>
                            <m:r>
                              <a:rPr lang="nb-NO" sz="2400" b="0" i="1" smtClean="0">
                                <a:latin typeface="Cambria Math" panose="02040503050406030204" pitchFamily="18" charset="0"/>
                              </a:rPr>
                              <m:t>𝐶</m:t>
                            </m:r>
                          </m:e>
                        </m:d>
                        <m:r>
                          <a:rPr lang="nb-NO" sz="2400" b="0" i="1" smtClean="0">
                            <a:latin typeface="Cambria Math" panose="02040503050406030204" pitchFamily="18" charset="0"/>
                          </a:rPr>
                          <m:t>=</m:t>
                        </m:r>
                        <m:func>
                          <m:funcPr>
                            <m:ctrlPr>
                              <a:rPr lang="nb-NO" sz="2400" b="0" i="1" smtClean="0">
                                <a:latin typeface="Cambria Math" panose="02040503050406030204" pitchFamily="18" charset="0"/>
                              </a:rPr>
                            </m:ctrlPr>
                          </m:funcPr>
                          <m:fName>
                            <m:r>
                              <m:rPr>
                                <m:sty m:val="p"/>
                              </m:rPr>
                              <a:rPr lang="nb-NO" sz="2400" b="0" i="0" smtClean="0">
                                <a:latin typeface="Cambria Math" panose="02040503050406030204" pitchFamily="18" charset="0"/>
                              </a:rPr>
                              <m:t>Pr</m:t>
                            </m:r>
                          </m:fName>
                          <m:e>
                            <m:d>
                              <m:dPr>
                                <m:begChr m:val="["/>
                                <m:endChr m:val="]"/>
                                <m:ctrlPr>
                                  <a:rPr lang="nb-NO" sz="2400" b="0" i="1" smtClean="0">
                                    <a:latin typeface="Cambria Math" panose="02040503050406030204" pitchFamily="18" charset="0"/>
                                  </a:rPr>
                                </m:ctrlPr>
                              </m:dPr>
                              <m:e>
                                <m:r>
                                  <a:rPr lang="nb-NO" sz="2400" b="0" i="1" smtClean="0">
                                    <a:latin typeface="Cambria Math" panose="02040503050406030204" pitchFamily="18" charset="0"/>
                                  </a:rPr>
                                  <m:t>𝐾</m:t>
                                </m:r>
                                <m:r>
                                  <a:rPr lang="nb-NO" sz="2400" b="0" i="1" smtClean="0">
                                    <a:latin typeface="Cambria Math" panose="02040503050406030204" pitchFamily="18" charset="0"/>
                                  </a:rPr>
                                  <m:t>⊕</m:t>
                                </m:r>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𝑀</m:t>
                                    </m:r>
                                  </m:e>
                                  <m:sub>
                                    <m:r>
                                      <a:rPr lang="nb-NO" sz="2400" b="0" i="1" smtClean="0">
                                        <a:latin typeface="Cambria Math" panose="02040503050406030204" pitchFamily="18" charset="0"/>
                                      </a:rPr>
                                      <m:t>2</m:t>
                                    </m:r>
                                  </m:sub>
                                </m:sSub>
                                <m:r>
                                  <a:rPr lang="nb-NO" sz="2400" b="0" i="1" smtClean="0">
                                    <a:latin typeface="Cambria Math" panose="02040503050406030204" pitchFamily="18" charset="0"/>
                                  </a:rPr>
                                  <m:t>=</m:t>
                                </m:r>
                                <m:r>
                                  <a:rPr lang="nb-NO" sz="2400" b="0" i="1" smtClean="0">
                                    <a:latin typeface="Cambria Math" panose="02040503050406030204" pitchFamily="18" charset="0"/>
                                  </a:rPr>
                                  <m:t>𝐶</m:t>
                                </m:r>
                              </m:e>
                            </m:d>
                          </m:e>
                        </m:func>
                      </m:e>
                    </m:func>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651565" y="4292136"/>
                <a:ext cx="7000186" cy="369332"/>
              </a:xfrm>
              <a:prstGeom prst="rect">
                <a:avLst/>
              </a:prstGeom>
              <a:blipFill>
                <a:blip r:embed="rId3"/>
                <a:stretch>
                  <a:fillRect l="-2700" t="-22951" b="-508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51565" y="3621114"/>
                <a:ext cx="2988254" cy="369332"/>
              </a:xfrm>
              <a:prstGeom prst="rect">
                <a:avLst/>
              </a:prstGeom>
              <a:noFill/>
            </p:spPr>
            <p:txBody>
              <a:bodyPr wrap="none" lIns="0" tIns="0" rIns="0" bIns="0" rtlCol="0">
                <a:spAutoFit/>
              </a:bodyPr>
              <a:lstStyle/>
              <a:p>
                <a:r>
                  <a:rPr lang="nb-NO" sz="2400" b="1" dirty="0"/>
                  <a:t>Fix: </a:t>
                </a:r>
                <a14:m>
                  <m:oMath xmlns:m="http://schemas.openxmlformats.org/officeDocument/2006/math">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𝑀</m:t>
                        </m:r>
                      </m:e>
                      <m:sub>
                        <m:r>
                          <a:rPr lang="nb-NO" sz="2400" b="0" i="1" smtClean="0">
                            <a:latin typeface="Cambria Math" panose="02040503050406030204" pitchFamily="18" charset="0"/>
                          </a:rPr>
                          <m:t>1</m:t>
                        </m:r>
                      </m:sub>
                    </m:sSub>
                    <m:r>
                      <a:rPr lang="nb-NO" sz="2400" b="0" i="1" smtClean="0">
                        <a:latin typeface="Cambria Math" panose="02040503050406030204" pitchFamily="18" charset="0"/>
                      </a:rPr>
                      <m:t>, </m:t>
                    </m:r>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𝑀</m:t>
                        </m:r>
                      </m:e>
                      <m:sub>
                        <m:r>
                          <a:rPr lang="nb-NO" sz="2400" b="0" i="1" smtClean="0">
                            <a:latin typeface="Cambria Math" panose="02040503050406030204" pitchFamily="18" charset="0"/>
                          </a:rPr>
                          <m:t>2</m:t>
                        </m:r>
                      </m:sub>
                    </m:sSub>
                    <m:r>
                      <a:rPr lang="nb-NO" sz="2400" b="0" i="1" smtClean="0">
                        <a:latin typeface="Cambria Math" panose="02040503050406030204" pitchFamily="18" charset="0"/>
                      </a:rPr>
                      <m:t>, </m:t>
                    </m:r>
                    <m:r>
                      <a:rPr lang="nb-NO" sz="2400" b="0" i="1" smtClean="0">
                        <a:latin typeface="Cambria Math" panose="02040503050406030204" pitchFamily="18" charset="0"/>
                      </a:rPr>
                      <m:t>𝐶</m:t>
                    </m:r>
                    <m:r>
                      <a:rPr lang="nb-NO" sz="2400" b="0" i="1" smtClean="0">
                        <a:latin typeface="Cambria Math" panose="02040503050406030204" pitchFamily="18" charset="0"/>
                      </a:rPr>
                      <m:t>∈</m:t>
                    </m:r>
                    <m:sSup>
                      <m:sSupPr>
                        <m:ctrlPr>
                          <a:rPr lang="nb-NO" sz="2400" b="0" i="1" smtClean="0">
                            <a:latin typeface="Cambria Math" panose="02040503050406030204" pitchFamily="18" charset="0"/>
                          </a:rPr>
                        </m:ctrlPr>
                      </m:sSupPr>
                      <m:e>
                        <m:d>
                          <m:dPr>
                            <m:begChr m:val="{"/>
                            <m:endChr m:val="}"/>
                            <m:ctrlPr>
                              <a:rPr lang="nb-NO" sz="2400" b="0" i="1" smtClean="0">
                                <a:latin typeface="Cambria Math" panose="02040503050406030204" pitchFamily="18" charset="0"/>
                              </a:rPr>
                            </m:ctrlPr>
                          </m:dPr>
                          <m:e>
                            <m:r>
                              <a:rPr lang="nb-NO" sz="2400" b="0" i="1" smtClean="0">
                                <a:latin typeface="Cambria Math" panose="02040503050406030204" pitchFamily="18" charset="0"/>
                              </a:rPr>
                              <m:t>0,1</m:t>
                            </m:r>
                          </m:e>
                        </m:d>
                      </m:e>
                      <m:sup>
                        <m:r>
                          <a:rPr lang="nb-NO" sz="2400" b="0" i="1" smtClean="0">
                            <a:latin typeface="Cambria Math" panose="02040503050406030204" pitchFamily="18" charset="0"/>
                          </a:rPr>
                          <m:t>𝑛</m:t>
                        </m:r>
                      </m:sup>
                    </m:sSup>
                  </m:oMath>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651565" y="3621114"/>
                <a:ext cx="2988254" cy="369332"/>
              </a:xfrm>
              <a:prstGeom prst="rect">
                <a:avLst/>
              </a:prstGeom>
              <a:blipFill>
                <a:blip r:embed="rId4"/>
                <a:stretch>
                  <a:fillRect l="-6327" t="-22951" r="-408" b="-508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621384" y="5200224"/>
                <a:ext cx="22456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nb-NO" sz="2400" b="0" i="1" smtClean="0">
                              <a:latin typeface="Cambria Math" panose="02040503050406030204" pitchFamily="18" charset="0"/>
                            </a:rPr>
                          </m:ctrlPr>
                        </m:funcPr>
                        <m:fName>
                          <m:r>
                            <m:rPr>
                              <m:sty m:val="p"/>
                            </m:rPr>
                            <a:rPr lang="nb-NO" sz="2400" b="0" i="0" smtClean="0">
                              <a:latin typeface="Cambria Math" panose="02040503050406030204" pitchFamily="18" charset="0"/>
                            </a:rPr>
                            <m:t>Pr</m:t>
                          </m:r>
                        </m:fName>
                        <m:e>
                          <m:d>
                            <m:dPr>
                              <m:begChr m:val="["/>
                              <m:endChr m:val="]"/>
                              <m:ctrlPr>
                                <a:rPr lang="nb-NO" sz="2400" b="0" i="1" smtClean="0">
                                  <a:latin typeface="Cambria Math" panose="02040503050406030204" pitchFamily="18" charset="0"/>
                                </a:rPr>
                              </m:ctrlPr>
                            </m:dPr>
                            <m:e>
                              <m:r>
                                <a:rPr lang="nb-NO" sz="2400" b="0" i="1" smtClean="0">
                                  <a:latin typeface="Cambria Math" panose="02040503050406030204" pitchFamily="18" charset="0"/>
                                </a:rPr>
                                <m:t>𝐾</m:t>
                              </m:r>
                              <m:r>
                                <a:rPr lang="nb-NO" sz="2400" b="0" i="1" smtClean="0">
                                  <a:latin typeface="Cambria Math" panose="02040503050406030204" pitchFamily="18" charset="0"/>
                                </a:rPr>
                                <m:t>⊕</m:t>
                              </m:r>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𝑀</m:t>
                                  </m:r>
                                </m:e>
                                <m:sub>
                                  <m:r>
                                    <a:rPr lang="nb-NO" sz="2400" b="0" i="1" smtClean="0">
                                      <a:latin typeface="Cambria Math" panose="02040503050406030204" pitchFamily="18" charset="0"/>
                                    </a:rPr>
                                    <m:t>1</m:t>
                                  </m:r>
                                </m:sub>
                              </m:sSub>
                              <m:r>
                                <a:rPr lang="nb-NO" sz="2400" b="0" i="1" smtClean="0">
                                  <a:latin typeface="Cambria Math" panose="02040503050406030204" pitchFamily="18" charset="0"/>
                                </a:rPr>
                                <m:t>=</m:t>
                              </m:r>
                              <m:r>
                                <a:rPr lang="nb-NO" sz="2400" b="0" i="1" smtClean="0">
                                  <a:latin typeface="Cambria Math" panose="02040503050406030204" pitchFamily="18" charset="0"/>
                                </a:rPr>
                                <m:t>𝐶</m:t>
                              </m:r>
                            </m:e>
                          </m:d>
                        </m:e>
                      </m:func>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621384" y="5200224"/>
                <a:ext cx="2245678" cy="369332"/>
              </a:xfrm>
              <a:prstGeom prst="rect">
                <a:avLst/>
              </a:prstGeom>
              <a:blipFill>
                <a:blip r:embed="rId5"/>
                <a:stretch>
                  <a:fillRect l="-2174"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767170" y="5154056"/>
                <a:ext cx="27450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nb-NO" sz="2400" i="1" smtClean="0">
                              <a:latin typeface="Cambria Math" panose="02040503050406030204" pitchFamily="18" charset="0"/>
                            </a:rPr>
                          </m:ctrlPr>
                        </m:funcPr>
                        <m:fName>
                          <m:r>
                            <a:rPr lang="nb-NO" sz="2400" b="0" i="0" smtClean="0">
                              <a:latin typeface="Cambria Math" panose="02040503050406030204" pitchFamily="18" charset="0"/>
                            </a:rPr>
                            <m:t>=</m:t>
                          </m:r>
                          <m:r>
                            <m:rPr>
                              <m:sty m:val="p"/>
                            </m:rPr>
                            <a:rPr lang="nb-NO" sz="2400">
                              <a:latin typeface="Cambria Math" panose="02040503050406030204" pitchFamily="18" charset="0"/>
                            </a:rPr>
                            <m:t>Pr</m:t>
                          </m:r>
                        </m:fName>
                        <m:e>
                          <m:d>
                            <m:dPr>
                              <m:begChr m:val="["/>
                              <m:endChr m:val="]"/>
                              <m:ctrlPr>
                                <a:rPr lang="nb-NO" sz="2400" i="1">
                                  <a:latin typeface="Cambria Math" panose="02040503050406030204" pitchFamily="18" charset="0"/>
                                </a:rPr>
                              </m:ctrlPr>
                            </m:dPr>
                            <m:e>
                              <m:r>
                                <a:rPr lang="nb-NO" sz="2400" i="1">
                                  <a:latin typeface="Cambria Math" panose="02040503050406030204" pitchFamily="18" charset="0"/>
                                </a:rPr>
                                <m:t>𝐾</m:t>
                              </m:r>
                              <m:r>
                                <a:rPr lang="nb-NO" sz="2400" i="1">
                                  <a:latin typeface="Cambria Math" panose="02040503050406030204" pitchFamily="18" charset="0"/>
                                </a:rPr>
                                <m:t>=</m:t>
                              </m:r>
                              <m:sSub>
                                <m:sSubPr>
                                  <m:ctrlPr>
                                    <a:rPr lang="nb-NO" sz="2400" i="1">
                                      <a:latin typeface="Cambria Math" panose="02040503050406030204" pitchFamily="18" charset="0"/>
                                    </a:rPr>
                                  </m:ctrlPr>
                                </m:sSubPr>
                                <m:e>
                                  <m:r>
                                    <a:rPr lang="nb-NO" sz="2400" i="1">
                                      <a:latin typeface="Cambria Math" panose="02040503050406030204" pitchFamily="18" charset="0"/>
                                    </a:rPr>
                                    <m:t>𝑀</m:t>
                                  </m:r>
                                </m:e>
                                <m:sub>
                                  <m:r>
                                    <a:rPr lang="nb-NO" sz="2400" i="1">
                                      <a:latin typeface="Cambria Math" panose="02040503050406030204" pitchFamily="18" charset="0"/>
                                    </a:rPr>
                                    <m:t>1</m:t>
                                  </m:r>
                                </m:sub>
                              </m:sSub>
                              <m:r>
                                <a:rPr lang="nb-NO" sz="2400" i="1">
                                  <a:latin typeface="Cambria Math" panose="02040503050406030204" pitchFamily="18" charset="0"/>
                                </a:rPr>
                                <m:t>⊕</m:t>
                              </m:r>
                              <m:r>
                                <a:rPr lang="nb-NO" sz="2400" i="1">
                                  <a:latin typeface="Cambria Math" panose="02040503050406030204" pitchFamily="18" charset="0"/>
                                </a:rPr>
                                <m:t>𝐶</m:t>
                              </m:r>
                            </m:e>
                          </m:d>
                        </m:e>
                      </m:func>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4767170" y="5154056"/>
                <a:ext cx="2745047" cy="461665"/>
              </a:xfrm>
              <a:prstGeom prst="rect">
                <a:avLst/>
              </a:prstGeom>
              <a:blipFill>
                <a:blip r:embed="rId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312954" y="5144221"/>
                <a:ext cx="20345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nb-NO" sz="2400" i="1" smtClean="0">
                              <a:latin typeface="Cambria Math" panose="02040503050406030204" pitchFamily="18" charset="0"/>
                            </a:rPr>
                          </m:ctrlPr>
                        </m:funcPr>
                        <m:fName>
                          <m:r>
                            <a:rPr lang="nb-NO" sz="2400" b="0" i="0" smtClean="0">
                              <a:latin typeface="Cambria Math" panose="02040503050406030204" pitchFamily="18" charset="0"/>
                            </a:rPr>
                            <m:t>=</m:t>
                          </m:r>
                          <m:r>
                            <m:rPr>
                              <m:sty m:val="p"/>
                            </m:rPr>
                            <a:rPr lang="nb-NO" sz="2400">
                              <a:latin typeface="Cambria Math" panose="02040503050406030204" pitchFamily="18" charset="0"/>
                            </a:rPr>
                            <m:t>Pr</m:t>
                          </m:r>
                        </m:fName>
                        <m:e>
                          <m:d>
                            <m:dPr>
                              <m:begChr m:val="["/>
                              <m:endChr m:val="]"/>
                              <m:ctrlPr>
                                <a:rPr lang="nb-NO" sz="2400" i="1">
                                  <a:latin typeface="Cambria Math" panose="02040503050406030204" pitchFamily="18" charset="0"/>
                                </a:rPr>
                              </m:ctrlPr>
                            </m:dPr>
                            <m:e>
                              <m:r>
                                <a:rPr lang="nb-NO" sz="2400" i="1">
                                  <a:latin typeface="Cambria Math" panose="02040503050406030204" pitchFamily="18" charset="0"/>
                                </a:rPr>
                                <m:t>𝐾</m:t>
                              </m:r>
                              <m:r>
                                <a:rPr lang="nb-NO" sz="2400" i="1">
                                  <a:latin typeface="Cambria Math" panose="02040503050406030204" pitchFamily="18" charset="0"/>
                                </a:rPr>
                                <m:t>=</m:t>
                              </m:r>
                              <m:sSub>
                                <m:sSubPr>
                                  <m:ctrlPr>
                                    <a:rPr lang="nb-NO" sz="2400" i="1">
                                      <a:latin typeface="Cambria Math" panose="02040503050406030204" pitchFamily="18" charset="0"/>
                                    </a:rPr>
                                  </m:ctrlPr>
                                </m:sSubPr>
                                <m:e>
                                  <m:r>
                                    <a:rPr lang="nb-NO" sz="2400" i="1">
                                      <a:latin typeface="Cambria Math" panose="02040503050406030204" pitchFamily="18" charset="0"/>
                                    </a:rPr>
                                    <m:t>𝑍</m:t>
                                  </m:r>
                                </m:e>
                                <m:sub>
                                  <m:r>
                                    <a:rPr lang="nb-NO" sz="2400" i="1">
                                      <a:latin typeface="Cambria Math" panose="02040503050406030204" pitchFamily="18" charset="0"/>
                                    </a:rPr>
                                    <m:t>1</m:t>
                                  </m:r>
                                </m:sub>
                              </m:sSub>
                            </m:e>
                          </m:d>
                        </m:e>
                      </m:func>
                    </m:oMath>
                  </m:oMathPara>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7312954" y="5144221"/>
                <a:ext cx="2034596"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9148286" y="4962774"/>
                <a:ext cx="916726"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nb-NO" sz="2400" i="1">
                          <a:latin typeface="Cambria Math" panose="02040503050406030204" pitchFamily="18" charset="0"/>
                        </a:rPr>
                        <m:t>=</m:t>
                      </m:r>
                      <m:f>
                        <m:fPr>
                          <m:ctrlPr>
                            <a:rPr lang="nb-NO" sz="2400" i="1">
                              <a:latin typeface="Cambria Math" panose="02040503050406030204" pitchFamily="18" charset="0"/>
                            </a:rPr>
                          </m:ctrlPr>
                        </m:fPr>
                        <m:num>
                          <m:r>
                            <a:rPr lang="nb-NO" sz="2400" i="1">
                              <a:latin typeface="Cambria Math" panose="02040503050406030204" pitchFamily="18" charset="0"/>
                            </a:rPr>
                            <m:t>1</m:t>
                          </m:r>
                        </m:num>
                        <m:den>
                          <m:sSup>
                            <m:sSupPr>
                              <m:ctrlPr>
                                <a:rPr lang="nb-NO" sz="2400" i="1">
                                  <a:latin typeface="Cambria Math" panose="02040503050406030204" pitchFamily="18" charset="0"/>
                                </a:rPr>
                              </m:ctrlPr>
                            </m:sSupPr>
                            <m:e>
                              <m:r>
                                <a:rPr lang="nb-NO" sz="2400" i="1">
                                  <a:latin typeface="Cambria Math" panose="02040503050406030204" pitchFamily="18" charset="0"/>
                                </a:rPr>
                                <m:t>2</m:t>
                              </m:r>
                            </m:e>
                            <m:sup>
                              <m:r>
                                <a:rPr lang="nb-NO" sz="2400" i="1">
                                  <a:latin typeface="Cambria Math" panose="02040503050406030204" pitchFamily="18" charset="0"/>
                                </a:rPr>
                                <m:t>𝑛</m:t>
                              </m:r>
                            </m:sup>
                          </m:sSup>
                        </m:den>
                      </m:f>
                    </m:oMath>
                  </m:oMathPara>
                </a14:m>
                <a:endParaRPr lang="en-US" sz="2400" dirty="0"/>
              </a:p>
            </p:txBody>
          </p:sp>
        </mc:Choice>
        <mc:Fallback xmlns="">
          <p:sp>
            <p:nvSpPr>
              <p:cNvPr id="15" name="Rectangle 14"/>
              <p:cNvSpPr>
                <a:spLocks noRot="1" noChangeAspect="1" noMove="1" noResize="1" noEditPoints="1" noAdjustHandles="1" noChangeArrowheads="1" noChangeShapeType="1" noTextEdit="1"/>
              </p:cNvSpPr>
              <p:nvPr/>
            </p:nvSpPr>
            <p:spPr>
              <a:xfrm>
                <a:off x="9148286" y="4962774"/>
                <a:ext cx="916726" cy="783804"/>
              </a:xfrm>
              <a:prstGeom prst="rect">
                <a:avLst/>
              </a:prstGeom>
              <a:blipFill>
                <a:blip r:embed="rId8"/>
                <a:stretch>
                  <a:fillRect/>
                </a:stretch>
              </a:blipFill>
            </p:spPr>
            <p:txBody>
              <a:bodyPr/>
              <a:lstStyle/>
              <a:p>
                <a:r>
                  <a:rPr lang="en-US">
                    <a:noFill/>
                  </a:rPr>
                  <a:t> </a:t>
                </a:r>
              </a:p>
            </p:txBody>
          </p:sp>
        </mc:Fallback>
      </mc:AlternateContent>
      <p:grpSp>
        <p:nvGrpSpPr>
          <p:cNvPr id="20" name="Group 19"/>
          <p:cNvGrpSpPr/>
          <p:nvPr/>
        </p:nvGrpSpPr>
        <p:grpSpPr>
          <a:xfrm>
            <a:off x="2621384" y="6097061"/>
            <a:ext cx="6740294" cy="461665"/>
            <a:chOff x="1586913" y="5432045"/>
            <a:chExt cx="6740294" cy="461665"/>
          </a:xfrm>
        </p:grpSpPr>
        <mc:AlternateContent xmlns:mc="http://schemas.openxmlformats.org/markup-compatibility/2006" xmlns:a14="http://schemas.microsoft.com/office/drawing/2010/main">
          <mc:Choice Requires="a14">
            <p:sp>
              <p:nvSpPr>
                <p:cNvPr id="16" name="TextBox 15"/>
                <p:cNvSpPr txBox="1"/>
                <p:nvPr/>
              </p:nvSpPr>
              <p:spPr>
                <a:xfrm>
                  <a:off x="1586913" y="5478213"/>
                  <a:ext cx="26624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nb-NO" sz="2400" b="0" i="1" smtClean="0">
                                <a:latin typeface="Cambria Math" panose="02040503050406030204" pitchFamily="18" charset="0"/>
                              </a:rPr>
                            </m:ctrlPr>
                          </m:funcPr>
                          <m:fName>
                            <m:r>
                              <m:rPr>
                                <m:sty m:val="p"/>
                              </m:rPr>
                              <a:rPr lang="nb-NO" sz="2400" b="0" i="0" smtClean="0">
                                <a:latin typeface="Cambria Math" panose="02040503050406030204" pitchFamily="18" charset="0"/>
                              </a:rPr>
                              <m:t>Pr</m:t>
                            </m:r>
                          </m:fName>
                          <m:e>
                            <m:d>
                              <m:dPr>
                                <m:begChr m:val="["/>
                                <m:endChr m:val="]"/>
                                <m:ctrlPr>
                                  <a:rPr lang="nb-NO" sz="2400" b="0" i="1" smtClean="0">
                                    <a:latin typeface="Cambria Math" panose="02040503050406030204" pitchFamily="18" charset="0"/>
                                  </a:rPr>
                                </m:ctrlPr>
                              </m:dPr>
                              <m:e>
                                <m:r>
                                  <a:rPr lang="nb-NO" sz="2400" b="0" i="1" smtClean="0">
                                    <a:latin typeface="Cambria Math" panose="02040503050406030204" pitchFamily="18" charset="0"/>
                                  </a:rPr>
                                  <m:t>𝐾</m:t>
                                </m:r>
                                <m:r>
                                  <a:rPr lang="nb-NO" sz="2400" b="0" i="1" smtClean="0">
                                    <a:latin typeface="Cambria Math" panose="02040503050406030204" pitchFamily="18" charset="0"/>
                                  </a:rPr>
                                  <m:t>⊕</m:t>
                                </m:r>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𝑀</m:t>
                                    </m:r>
                                  </m:e>
                                  <m:sub>
                                    <m:r>
                                      <a:rPr lang="nb-NO" sz="2400" b="0" i="1" smtClean="0">
                                        <a:latin typeface="Cambria Math" panose="02040503050406030204" pitchFamily="18" charset="0"/>
                                      </a:rPr>
                                      <m:t>2</m:t>
                                    </m:r>
                                  </m:sub>
                                </m:sSub>
                                <m:r>
                                  <a:rPr lang="nb-NO" sz="2400" b="0" i="1" smtClean="0">
                                    <a:latin typeface="Cambria Math" panose="02040503050406030204" pitchFamily="18" charset="0"/>
                                  </a:rPr>
                                  <m:t>=</m:t>
                                </m:r>
                                <m:r>
                                  <a:rPr lang="nb-NO" sz="2400" b="0" i="1" smtClean="0">
                                    <a:latin typeface="Cambria Math" panose="02040503050406030204" pitchFamily="18" charset="0"/>
                                  </a:rPr>
                                  <m:t>𝐶</m:t>
                                </m:r>
                              </m:e>
                            </m:d>
                            <m:r>
                              <a:rPr lang="nb-NO" sz="2400" b="0" i="1" smtClean="0">
                                <a:latin typeface="Cambria Math" panose="02040503050406030204" pitchFamily="18" charset="0"/>
                              </a:rPr>
                              <m:t>=</m:t>
                            </m:r>
                          </m:e>
                        </m:func>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586913" y="5478213"/>
                  <a:ext cx="2662459" cy="369332"/>
                </a:xfrm>
                <a:prstGeom prst="rect">
                  <a:avLst/>
                </a:prstGeom>
                <a:blipFill>
                  <a:blip r:embed="rId9"/>
                  <a:stretch>
                    <a:fillRect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4015329" y="5432045"/>
                  <a:ext cx="25324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nb-NO" sz="2400" i="1" smtClean="0">
                                <a:latin typeface="Cambria Math" panose="02040503050406030204" pitchFamily="18" charset="0"/>
                              </a:rPr>
                            </m:ctrlPr>
                          </m:funcPr>
                          <m:fName>
                            <m:r>
                              <m:rPr>
                                <m:sty m:val="p"/>
                              </m:rPr>
                              <a:rPr lang="nb-NO" sz="2400">
                                <a:latin typeface="Cambria Math" panose="02040503050406030204" pitchFamily="18" charset="0"/>
                              </a:rPr>
                              <m:t>Pr</m:t>
                            </m:r>
                          </m:fName>
                          <m:e>
                            <m:d>
                              <m:dPr>
                                <m:begChr m:val="["/>
                                <m:endChr m:val="]"/>
                                <m:ctrlPr>
                                  <a:rPr lang="nb-NO" sz="2400" i="1">
                                    <a:latin typeface="Cambria Math" panose="02040503050406030204" pitchFamily="18" charset="0"/>
                                  </a:rPr>
                                </m:ctrlPr>
                              </m:dPr>
                              <m:e>
                                <m:r>
                                  <a:rPr lang="nb-NO" sz="2400" i="1">
                                    <a:latin typeface="Cambria Math" panose="02040503050406030204" pitchFamily="18" charset="0"/>
                                  </a:rPr>
                                  <m:t>𝐾</m:t>
                                </m:r>
                                <m:r>
                                  <a:rPr lang="nb-NO" sz="2400" i="1">
                                    <a:latin typeface="Cambria Math" panose="02040503050406030204" pitchFamily="18" charset="0"/>
                                  </a:rPr>
                                  <m:t>=</m:t>
                                </m:r>
                                <m:sSub>
                                  <m:sSubPr>
                                    <m:ctrlPr>
                                      <a:rPr lang="nb-NO" sz="2400" i="1">
                                        <a:latin typeface="Cambria Math" panose="02040503050406030204" pitchFamily="18" charset="0"/>
                                      </a:rPr>
                                    </m:ctrlPr>
                                  </m:sSubPr>
                                  <m:e>
                                    <m:r>
                                      <a:rPr lang="nb-NO" sz="2400" i="1">
                                        <a:latin typeface="Cambria Math" panose="02040503050406030204" pitchFamily="18" charset="0"/>
                                      </a:rPr>
                                      <m:t>𝑀</m:t>
                                    </m:r>
                                  </m:e>
                                  <m:sub>
                                    <m:r>
                                      <a:rPr lang="nb-NO" sz="2400" b="0" i="1" smtClean="0">
                                        <a:latin typeface="Cambria Math" panose="02040503050406030204" pitchFamily="18" charset="0"/>
                                      </a:rPr>
                                      <m:t>2</m:t>
                                    </m:r>
                                  </m:sub>
                                </m:sSub>
                                <m:r>
                                  <a:rPr lang="nb-NO" sz="2400" i="1">
                                    <a:latin typeface="Cambria Math" panose="02040503050406030204" pitchFamily="18" charset="0"/>
                                  </a:rPr>
                                  <m:t>⊕</m:t>
                                </m:r>
                                <m:r>
                                  <a:rPr lang="nb-NO" sz="2400" i="1">
                                    <a:latin typeface="Cambria Math" panose="02040503050406030204" pitchFamily="18" charset="0"/>
                                  </a:rPr>
                                  <m:t>𝐶</m:t>
                                </m:r>
                              </m:e>
                            </m:d>
                          </m:e>
                        </m:func>
                      </m:oMath>
                    </m:oMathPara>
                  </a14:m>
                  <a:endParaRPr lang="en-US" sz="2400" dirty="0"/>
                </a:p>
              </p:txBody>
            </p:sp>
          </mc:Choice>
          <mc:Fallback xmlns="">
            <p:sp>
              <p:nvSpPr>
                <p:cNvPr id="17" name="Rectangle 16"/>
                <p:cNvSpPr>
                  <a:spLocks noRot="1" noChangeAspect="1" noMove="1" noResize="1" noEditPoints="1" noAdjustHandles="1" noChangeArrowheads="1" noChangeShapeType="1" noTextEdit="1"/>
                </p:cNvSpPr>
                <p:nvPr/>
              </p:nvSpPr>
              <p:spPr>
                <a:xfrm>
                  <a:off x="4015329" y="5432045"/>
                  <a:ext cx="2532425" cy="461665"/>
                </a:xfrm>
                <a:prstGeom prst="rect">
                  <a:avLst/>
                </a:prstGeom>
                <a:blipFill>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285494" y="5432045"/>
                  <a:ext cx="20417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nb-NO" sz="2400" i="1" smtClean="0">
                                <a:latin typeface="Cambria Math" panose="02040503050406030204" pitchFamily="18" charset="0"/>
                              </a:rPr>
                            </m:ctrlPr>
                          </m:funcPr>
                          <m:fName>
                            <m:r>
                              <a:rPr lang="nb-NO" sz="2400" b="0" i="0" smtClean="0">
                                <a:latin typeface="Cambria Math" panose="02040503050406030204" pitchFamily="18" charset="0"/>
                              </a:rPr>
                              <m:t>=</m:t>
                            </m:r>
                            <m:r>
                              <m:rPr>
                                <m:sty m:val="p"/>
                              </m:rPr>
                              <a:rPr lang="nb-NO" sz="2400">
                                <a:latin typeface="Cambria Math" panose="02040503050406030204" pitchFamily="18" charset="0"/>
                              </a:rPr>
                              <m:t>Pr</m:t>
                            </m:r>
                          </m:fName>
                          <m:e>
                            <m:d>
                              <m:dPr>
                                <m:begChr m:val="["/>
                                <m:endChr m:val="]"/>
                                <m:ctrlPr>
                                  <a:rPr lang="nb-NO" sz="2400" i="1">
                                    <a:latin typeface="Cambria Math" panose="02040503050406030204" pitchFamily="18" charset="0"/>
                                  </a:rPr>
                                </m:ctrlPr>
                              </m:dPr>
                              <m:e>
                                <m:r>
                                  <a:rPr lang="nb-NO" sz="2400" i="1">
                                    <a:latin typeface="Cambria Math" panose="02040503050406030204" pitchFamily="18" charset="0"/>
                                  </a:rPr>
                                  <m:t>𝐾</m:t>
                                </m:r>
                                <m:r>
                                  <a:rPr lang="nb-NO" sz="2400" i="1">
                                    <a:latin typeface="Cambria Math" panose="02040503050406030204" pitchFamily="18" charset="0"/>
                                  </a:rPr>
                                  <m:t>=</m:t>
                                </m:r>
                                <m:sSub>
                                  <m:sSubPr>
                                    <m:ctrlPr>
                                      <a:rPr lang="nb-NO" sz="2400" i="1">
                                        <a:latin typeface="Cambria Math" panose="02040503050406030204" pitchFamily="18" charset="0"/>
                                      </a:rPr>
                                    </m:ctrlPr>
                                  </m:sSubPr>
                                  <m:e>
                                    <m:r>
                                      <a:rPr lang="nb-NO" sz="2400" i="1">
                                        <a:latin typeface="Cambria Math" panose="02040503050406030204" pitchFamily="18" charset="0"/>
                                      </a:rPr>
                                      <m:t>𝑍</m:t>
                                    </m:r>
                                  </m:e>
                                  <m:sub>
                                    <m:r>
                                      <a:rPr lang="nb-NO" sz="2400" b="0" i="1" smtClean="0">
                                        <a:latin typeface="Cambria Math" panose="02040503050406030204" pitchFamily="18" charset="0"/>
                                      </a:rPr>
                                      <m:t>2</m:t>
                                    </m:r>
                                  </m:sub>
                                </m:sSub>
                              </m:e>
                            </m:d>
                          </m:e>
                        </m:func>
                      </m:oMath>
                    </m:oMathPara>
                  </a14:m>
                  <a:endParaRPr lang="en-US" sz="2400" dirty="0"/>
                </a:p>
              </p:txBody>
            </p:sp>
          </mc:Choice>
          <mc:Fallback xmlns="">
            <p:sp>
              <p:nvSpPr>
                <p:cNvPr id="18" name="Rectangle 17"/>
                <p:cNvSpPr>
                  <a:spLocks noRot="1" noChangeAspect="1" noMove="1" noResize="1" noEditPoints="1" noAdjustHandles="1" noChangeArrowheads="1" noChangeShapeType="1" noTextEdit="1"/>
                </p:cNvSpPr>
                <p:nvPr/>
              </p:nvSpPr>
              <p:spPr>
                <a:xfrm>
                  <a:off x="6285494" y="5432045"/>
                  <a:ext cx="2041713" cy="461665"/>
                </a:xfrm>
                <a:prstGeom prst="rect">
                  <a:avLst/>
                </a:prstGeom>
                <a:blipFill>
                  <a:blip r:embed="rId11"/>
                  <a:stretch>
                    <a:fillRect b="-394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Rectangle 18"/>
              <p:cNvSpPr/>
              <p:nvPr/>
            </p:nvSpPr>
            <p:spPr>
              <a:xfrm>
                <a:off x="9148286" y="5909643"/>
                <a:ext cx="916726"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nb-NO" sz="2400" i="1">
                          <a:latin typeface="Cambria Math" panose="02040503050406030204" pitchFamily="18" charset="0"/>
                        </a:rPr>
                        <m:t>=</m:t>
                      </m:r>
                      <m:f>
                        <m:fPr>
                          <m:ctrlPr>
                            <a:rPr lang="nb-NO" sz="2400" i="1">
                              <a:latin typeface="Cambria Math" panose="02040503050406030204" pitchFamily="18" charset="0"/>
                            </a:rPr>
                          </m:ctrlPr>
                        </m:fPr>
                        <m:num>
                          <m:r>
                            <a:rPr lang="nb-NO" sz="2400" i="1">
                              <a:latin typeface="Cambria Math" panose="02040503050406030204" pitchFamily="18" charset="0"/>
                            </a:rPr>
                            <m:t>1</m:t>
                          </m:r>
                        </m:num>
                        <m:den>
                          <m:sSup>
                            <m:sSupPr>
                              <m:ctrlPr>
                                <a:rPr lang="nb-NO" sz="2400" i="1">
                                  <a:latin typeface="Cambria Math" panose="02040503050406030204" pitchFamily="18" charset="0"/>
                                </a:rPr>
                              </m:ctrlPr>
                            </m:sSupPr>
                            <m:e>
                              <m:r>
                                <a:rPr lang="nb-NO" sz="2400" i="1">
                                  <a:latin typeface="Cambria Math" panose="02040503050406030204" pitchFamily="18" charset="0"/>
                                </a:rPr>
                                <m:t>2</m:t>
                              </m:r>
                            </m:e>
                            <m:sup>
                              <m:r>
                                <a:rPr lang="nb-NO" sz="2400" i="1">
                                  <a:latin typeface="Cambria Math" panose="02040503050406030204" pitchFamily="18" charset="0"/>
                                </a:rPr>
                                <m:t>𝑛</m:t>
                              </m:r>
                            </m:sup>
                          </m:sSup>
                        </m:den>
                      </m:f>
                    </m:oMath>
                  </m:oMathPara>
                </a14:m>
                <a:endParaRPr 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9148286" y="5909643"/>
                <a:ext cx="916726" cy="783804"/>
              </a:xfrm>
              <a:prstGeom prst="rect">
                <a:avLst/>
              </a:prstGeom>
              <a:blipFill>
                <a:blip r:embed="rId12"/>
                <a:stretch>
                  <a:fillRect/>
                </a:stretch>
              </a:blipFill>
            </p:spPr>
            <p:txBody>
              <a:bodyPr/>
              <a:lstStyle/>
              <a:p>
                <a:r>
                  <a:rPr lang="en-US">
                    <a:noFill/>
                  </a:rPr>
                  <a:t> </a:t>
                </a:r>
              </a:p>
            </p:txBody>
          </p:sp>
        </mc:Fallback>
      </mc:AlternateContent>
      <p:sp>
        <p:nvSpPr>
          <p:cNvPr id="21" name="Rounded Rectangle 20"/>
          <p:cNvSpPr/>
          <p:nvPr/>
        </p:nvSpPr>
        <p:spPr bwMode="auto">
          <a:xfrm>
            <a:off x="725756" y="1013646"/>
            <a:ext cx="10644972" cy="599355"/>
          </a:xfrm>
          <a:prstGeom prst="roundRect">
            <a:avLst/>
          </a:prstGeom>
          <a:solidFill>
            <a:schemeClr val="accent5">
              <a:lumMod val="20000"/>
              <a:lumOff val="80000"/>
            </a:schemeClr>
          </a:solid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t>Theorem: </a:t>
            </a:r>
            <a:r>
              <a:rPr lang="nb-NO" dirty="0"/>
              <a:t>The OTP encryption scheme has </a:t>
            </a:r>
            <a:r>
              <a:rPr lang="nb-NO" b="1" dirty="0"/>
              <a:t>one-time </a:t>
            </a:r>
            <a:r>
              <a:rPr lang="nb-NO" b="1" dirty="0" err="1"/>
              <a:t>perfect</a:t>
            </a:r>
            <a:r>
              <a:rPr lang="nb-NO" b="1" dirty="0"/>
              <a:t> </a:t>
            </a:r>
            <a:r>
              <a:rPr lang="nb-NO" b="1" dirty="0" err="1"/>
              <a:t>privacy</a:t>
            </a:r>
            <a:endParaRPr lang="en-US" dirty="0"/>
          </a:p>
        </p:txBody>
      </p:sp>
      <p:sp>
        <p:nvSpPr>
          <p:cNvPr id="22" name="TextBox 21"/>
          <p:cNvSpPr txBox="1"/>
          <p:nvPr/>
        </p:nvSpPr>
        <p:spPr>
          <a:xfrm>
            <a:off x="10578892" y="6188199"/>
            <a:ext cx="1080654" cy="461665"/>
          </a:xfrm>
          <a:prstGeom prst="rect">
            <a:avLst/>
          </a:prstGeom>
          <a:noFill/>
        </p:spPr>
        <p:txBody>
          <a:bodyPr wrap="square" rtlCol="0">
            <a:spAutoFit/>
          </a:bodyPr>
          <a:lstStyle/>
          <a:p>
            <a:r>
              <a:rPr lang="en-US" sz="2400" b="1" dirty="0"/>
              <a:t>QED</a:t>
            </a:r>
          </a:p>
        </p:txBody>
      </p:sp>
    </p:spTree>
    <p:extLst>
      <p:ext uri="{BB962C8B-B14F-4D97-AF65-F5344CB8AC3E}">
        <p14:creationId xmlns:p14="http://schemas.microsoft.com/office/powerpoint/2010/main" val="162938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3" grpId="0"/>
      <p:bldP spid="14" grpId="0"/>
      <p:bldP spid="15" grpId="0"/>
      <p:bldP spid="19" grpId="0"/>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One-time pad – perfect?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OTP gives perfect privacy…for </a:t>
                </a:r>
                <a:r>
                  <a:rPr lang="en-US" i="1" dirty="0"/>
                  <a:t>one</a:t>
                </a:r>
                <a:r>
                  <a:rPr lang="en-US" dirty="0"/>
                  <a:t> message</a:t>
                </a:r>
              </a:p>
              <a:p>
                <a:pPr lvl="1">
                  <a:buFont typeface="Arial" panose="020B0604020202020204" pitchFamily="34" charset="0"/>
                  <a:buChar char="•"/>
                </a:pPr>
                <a:r>
                  <a:rPr lang="nb-NO" dirty="0"/>
                  <a:t>What happens if you reuse the same key for two messages?</a:t>
                </a:r>
              </a:p>
              <a:p>
                <a:pPr lvl="1">
                  <a:buFont typeface="Arial" panose="020B0604020202020204" pitchFamily="34" charset="0"/>
                  <a:buChar char="•"/>
                </a:pPr>
                <a14:m>
                  <m:oMath xmlns:m="http://schemas.openxmlformats.org/officeDocument/2006/math">
                    <m:sSub>
                      <m:sSubPr>
                        <m:ctrlPr>
                          <a:rPr lang="nb-NO" b="0" i="1" smtClean="0">
                            <a:latin typeface="Cambria Math" panose="02040503050406030204" pitchFamily="18" charset="0"/>
                          </a:rPr>
                        </m:ctrlPr>
                      </m:sSubPr>
                      <m:e>
                        <m:r>
                          <a:rPr lang="nb-NO" b="0" i="1" smtClean="0">
                            <a:latin typeface="Cambria Math" panose="02040503050406030204" pitchFamily="18" charset="0"/>
                          </a:rPr>
                          <m:t>𝐶</m:t>
                        </m:r>
                      </m:e>
                      <m:sub>
                        <m:r>
                          <a:rPr lang="nb-NO" b="0" i="1" smtClean="0">
                            <a:latin typeface="Cambria Math" panose="02040503050406030204" pitchFamily="18" charset="0"/>
                          </a:rPr>
                          <m:t>1</m:t>
                        </m:r>
                      </m:sub>
                    </m:sSub>
                  </m:oMath>
                </a14:m>
                <a:r>
                  <a:rPr lang="nb-NO" dirty="0"/>
                  <a:t>, </a:t>
                </a:r>
                <a14:m>
                  <m:oMath xmlns:m="http://schemas.openxmlformats.org/officeDocument/2006/math">
                    <m:sSub>
                      <m:sSubPr>
                        <m:ctrlPr>
                          <a:rPr lang="nb-NO" b="0" i="1" smtClean="0">
                            <a:latin typeface="Cambria Math" panose="02040503050406030204" pitchFamily="18" charset="0"/>
                          </a:rPr>
                        </m:ctrlPr>
                      </m:sSubPr>
                      <m:e>
                        <m:r>
                          <a:rPr lang="nb-NO" b="0" i="1" smtClean="0">
                            <a:latin typeface="Cambria Math" panose="02040503050406030204" pitchFamily="18" charset="0"/>
                          </a:rPr>
                          <m:t>𝐶</m:t>
                        </m:r>
                      </m:e>
                      <m:sub>
                        <m:r>
                          <a:rPr lang="nb-NO" b="0" i="1" smtClean="0">
                            <a:latin typeface="Cambria Math" panose="02040503050406030204" pitchFamily="18" charset="0"/>
                          </a:rPr>
                          <m:t>2</m:t>
                        </m:r>
                      </m:sub>
                    </m:sSub>
                  </m:oMath>
                </a14:m>
                <a:r>
                  <a:rPr lang="nb-NO" dirty="0"/>
                  <a:t>,  </a:t>
                </a:r>
                <a14:m>
                  <m:oMath xmlns:m="http://schemas.openxmlformats.org/officeDocument/2006/math">
                    <m:sSub>
                      <m:sSubPr>
                        <m:ctrlPr>
                          <a:rPr lang="nb-NO" b="0" i="1" smtClean="0">
                            <a:latin typeface="Cambria Math" panose="02040503050406030204" pitchFamily="18" charset="0"/>
                          </a:rPr>
                        </m:ctrlPr>
                      </m:sSubPr>
                      <m:e>
                        <m:r>
                          <a:rPr lang="nb-NO" b="0" i="1" smtClean="0">
                            <a:latin typeface="Cambria Math" panose="02040503050406030204" pitchFamily="18" charset="0"/>
                          </a:rPr>
                          <m:t>𝐶</m:t>
                        </m:r>
                      </m:e>
                      <m:sub>
                        <m:r>
                          <a:rPr lang="nb-NO" b="0" i="1" smtClean="0">
                            <a:latin typeface="Cambria Math" panose="02040503050406030204" pitchFamily="18" charset="0"/>
                          </a:rPr>
                          <m:t>1</m:t>
                        </m:r>
                      </m:sub>
                    </m:sSub>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𝐶</m:t>
                        </m:r>
                      </m:e>
                      <m:sub>
                        <m:r>
                          <a:rPr lang="nb-NO" b="0" i="1" smtClean="0">
                            <a:latin typeface="Cambria Math" panose="02040503050406030204" pitchFamily="18" charset="0"/>
                          </a:rPr>
                          <m:t>2</m:t>
                        </m:r>
                      </m:sub>
                    </m:sSub>
                  </m:oMath>
                </a14:m>
                <a:endParaRPr lang="nb-NO" dirty="0"/>
              </a:p>
              <a:p>
                <a:pPr lvl="1">
                  <a:buFont typeface="Arial" panose="020B0604020202020204" pitchFamily="34" charset="0"/>
                  <a:buChar char="•"/>
                </a:pPr>
                <a14:m>
                  <m:oMath xmlns:m="http://schemas.openxmlformats.org/officeDocument/2006/math">
                    <m:sSub>
                      <m:sSubPr>
                        <m:ctrlPr>
                          <a:rPr lang="nb-NO" b="0" i="1" smtClean="0">
                            <a:latin typeface="Cambria Math" panose="02040503050406030204" pitchFamily="18" charset="0"/>
                          </a:rPr>
                        </m:ctrlPr>
                      </m:sSubPr>
                      <m:e>
                        <m:r>
                          <a:rPr lang="nb-NO" b="0" i="1" smtClean="0">
                            <a:latin typeface="Cambria Math" panose="02040503050406030204" pitchFamily="18" charset="0"/>
                          </a:rPr>
                          <m:t>𝐶</m:t>
                        </m:r>
                      </m:e>
                      <m:sub>
                        <m:r>
                          <a:rPr lang="nb-NO" b="0" i="1" smtClean="0">
                            <a:latin typeface="Cambria Math" panose="02040503050406030204" pitchFamily="18" charset="0"/>
                          </a:rPr>
                          <m:t>1</m:t>
                        </m:r>
                      </m:sub>
                    </m:sSub>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𝐶</m:t>
                        </m:r>
                      </m:e>
                      <m:sub>
                        <m:r>
                          <a:rPr lang="nb-NO" b="0" i="1" smtClean="0">
                            <a:latin typeface="Cambria Math" panose="02040503050406030204" pitchFamily="18" charset="0"/>
                          </a:rPr>
                          <m:t>2</m:t>
                        </m:r>
                      </m:sub>
                    </m:sSub>
                    <m:r>
                      <a:rPr lang="nb-NO" b="0" i="1" smtClean="0">
                        <a:latin typeface="Cambria Math" panose="02040503050406030204" pitchFamily="18" charset="0"/>
                      </a:rPr>
                      <m:t>=</m:t>
                    </m:r>
                    <m:d>
                      <m:dPr>
                        <m:ctrlPr>
                          <a:rPr lang="nb-NO" b="0" i="1" smtClean="0">
                            <a:latin typeface="Cambria Math" panose="02040503050406030204" pitchFamily="18" charset="0"/>
                          </a:rPr>
                        </m:ctrlPr>
                      </m:dPr>
                      <m:e>
                        <m:r>
                          <a:rPr lang="nb-NO" b="0" i="1" smtClean="0">
                            <a:latin typeface="Cambria Math" panose="02040503050406030204" pitchFamily="18" charset="0"/>
                          </a:rPr>
                          <m:t>𝐾</m:t>
                        </m:r>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𝑀</m:t>
                            </m:r>
                          </m:e>
                          <m:sub>
                            <m:r>
                              <a:rPr lang="nb-NO" b="0" i="1" smtClean="0">
                                <a:latin typeface="Cambria Math" panose="02040503050406030204" pitchFamily="18" charset="0"/>
                              </a:rPr>
                              <m:t>1</m:t>
                            </m:r>
                          </m:sub>
                        </m:sSub>
                      </m:e>
                    </m:d>
                    <m:r>
                      <a:rPr lang="nb-NO" b="0" i="1" smtClean="0">
                        <a:latin typeface="Cambria Math" panose="02040503050406030204" pitchFamily="18" charset="0"/>
                      </a:rPr>
                      <m:t>⊕</m:t>
                    </m:r>
                    <m:d>
                      <m:dPr>
                        <m:ctrlPr>
                          <a:rPr lang="nb-NO" b="0" i="1" smtClean="0">
                            <a:latin typeface="Cambria Math" panose="02040503050406030204" pitchFamily="18" charset="0"/>
                          </a:rPr>
                        </m:ctrlPr>
                      </m:dPr>
                      <m:e>
                        <m:r>
                          <a:rPr lang="nb-NO" b="0" i="1" smtClean="0">
                            <a:latin typeface="Cambria Math" panose="02040503050406030204" pitchFamily="18" charset="0"/>
                          </a:rPr>
                          <m:t>𝐾</m:t>
                        </m:r>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𝑀</m:t>
                            </m:r>
                          </m:e>
                          <m:sub>
                            <m:r>
                              <a:rPr lang="nb-NO" b="0" i="1" smtClean="0">
                                <a:latin typeface="Cambria Math" panose="02040503050406030204" pitchFamily="18" charset="0"/>
                              </a:rPr>
                              <m:t>2</m:t>
                            </m:r>
                          </m:sub>
                        </m:sSub>
                      </m:e>
                    </m:d>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𝑀</m:t>
                        </m:r>
                      </m:e>
                      <m:sub>
                        <m:r>
                          <a:rPr lang="nb-NO" b="0" i="1" smtClean="0">
                            <a:latin typeface="Cambria Math" panose="02040503050406030204" pitchFamily="18" charset="0"/>
                          </a:rPr>
                          <m:t>1</m:t>
                        </m:r>
                      </m:sub>
                    </m:sSub>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𝑀</m:t>
                        </m:r>
                      </m:e>
                      <m:sub>
                        <m:r>
                          <a:rPr lang="nb-NO" b="0" i="1" smtClean="0">
                            <a:latin typeface="Cambria Math" panose="02040503050406030204" pitchFamily="18" charset="0"/>
                          </a:rPr>
                          <m:t>2</m:t>
                        </m:r>
                      </m:sub>
                    </m:sSub>
                  </m:oMath>
                </a14:m>
                <a:endParaRPr lang="nb-NO" dirty="0"/>
              </a:p>
              <a:p>
                <a:pPr marL="0" indent="0"/>
                <a:endParaRPr lang="nb-NO" dirty="0"/>
              </a:p>
              <a:p>
                <a:pPr>
                  <a:buFont typeface="Arial" panose="020B0604020202020204" pitchFamily="34" charset="0"/>
                  <a:buChar char="•"/>
                </a:pPr>
                <a:r>
                  <a:rPr lang="nb-NO" dirty="0"/>
                  <a:t>Key is as long as the message</a:t>
                </a:r>
              </a:p>
              <a:p>
                <a:pPr lvl="1">
                  <a:buFont typeface="Arial" panose="020B0604020202020204" pitchFamily="34" charset="0"/>
                  <a:buChar char="•"/>
                </a:pPr>
                <a:r>
                  <a:rPr lang="nb-NO" dirty="0"/>
                  <a:t>What happens if it is </a:t>
                </a:r>
                <a:r>
                  <a:rPr lang="nb-NO" dirty="0" err="1"/>
                  <a:t>shorter</a:t>
                </a:r>
                <a:r>
                  <a:rPr lang="nb-NO" dirty="0"/>
                  <a:t>?</a:t>
                </a:r>
              </a:p>
              <a:p>
                <a:pPr lvl="1">
                  <a:buFont typeface="Arial" panose="020B0604020202020204" pitchFamily="34" charset="0"/>
                  <a:buChar char="•"/>
                </a:pPr>
                <a:r>
                  <a:rPr lang="nb-NO" dirty="0"/>
                  <a:t>Key management </a:t>
                </a:r>
                <a:r>
                  <a:rPr lang="nb-NO" dirty="0" err="1"/>
                  <a:t>becomes</a:t>
                </a:r>
                <a:r>
                  <a:rPr lang="nb-NO" dirty="0"/>
                  <a:t> </a:t>
                </a:r>
                <a:r>
                  <a:rPr lang="nb-NO" dirty="0" err="1"/>
                  <a:t>very</a:t>
                </a:r>
                <a:r>
                  <a:rPr lang="nb-NO" dirty="0"/>
                  <a:t> </a:t>
                </a:r>
                <a:r>
                  <a:rPr lang="nb-NO" dirty="0" err="1"/>
                  <a:t>difficult</a:t>
                </a:r>
                <a:endParaRPr lang="nb-NO" dirty="0"/>
              </a:p>
              <a:p>
                <a:pPr lvl="1">
                  <a:buFont typeface="Arial" panose="020B0604020202020204" pitchFamily="34" charset="0"/>
                  <a:buChar char="•"/>
                </a:pPr>
                <a:r>
                  <a:rPr lang="nb-NO" dirty="0"/>
                  <a:t>Sort of defeats the purpose</a:t>
                </a:r>
              </a:p>
              <a:p>
                <a:pPr marL="474663" lvl="1" indent="0"/>
                <a:endParaRPr lang="nb-NO" dirty="0"/>
              </a:p>
              <a:p>
                <a:pPr lvl="1">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83"/>
                </a:stretch>
              </a:blipFill>
            </p:spPr>
            <p:txBody>
              <a:bodyPr/>
              <a:lstStyle/>
              <a:p>
                <a:r>
                  <a:rPr lang="en-TR">
                    <a:noFill/>
                  </a:rPr>
                  <a:t> </a:t>
                </a:r>
              </a:p>
            </p:txBody>
          </p:sp>
        </mc:Fallback>
      </mc:AlternateContent>
      <p:sp>
        <p:nvSpPr>
          <p:cNvPr id="4" name="Slide Number Placeholder 3"/>
          <p:cNvSpPr>
            <a:spLocks noGrp="1"/>
          </p:cNvSpPr>
          <p:nvPr>
            <p:ph type="sldNum" sz="quarter" idx="4"/>
          </p:nvPr>
        </p:nvSpPr>
        <p:spPr/>
        <p:txBody>
          <a:bodyPr/>
          <a:lstStyle/>
          <a:p>
            <a:fld id="{F6590AF8-4F64-4D1C-B3C4-F65976908F52}" type="slidenum">
              <a:rPr lang="en-US" smtClean="0"/>
              <a:pPr/>
              <a:t>37</a:t>
            </a:fld>
            <a:endParaRPr lang="en-US" dirty="0"/>
          </a:p>
        </p:txBody>
      </p:sp>
      <mc:AlternateContent xmlns:mc="http://schemas.openxmlformats.org/markup-compatibility/2006" xmlns:a14="http://schemas.microsoft.com/office/drawing/2010/main">
        <mc:Choice Requires="a14">
          <p:sp>
            <p:nvSpPr>
              <p:cNvPr id="5" name="Rounded Rectangular Callout 4"/>
              <p:cNvSpPr/>
              <p:nvPr/>
            </p:nvSpPr>
            <p:spPr bwMode="auto">
              <a:xfrm>
                <a:off x="6420858" y="3119603"/>
                <a:ext cx="5504871" cy="1108365"/>
              </a:xfrm>
              <a:prstGeom prst="wedgeRoundRectCallout">
                <a:avLst>
                  <a:gd name="adj1" fmla="val -76016"/>
                  <a:gd name="adj2" fmla="val 37260"/>
                  <a:gd name="adj3" fmla="val 16667"/>
                </a:avLst>
              </a:prstGeom>
              <a:solidFill>
                <a:schemeClr val="accent5">
                  <a:lumMod val="40000"/>
                  <a:lumOff val="60000"/>
                </a:schemeClr>
              </a:solidFill>
              <a:ln w="28575" cap="flat" cmpd="sng" algn="ctr">
                <a:solidFill>
                  <a:schemeClr val="accent5">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b="1" dirty="0"/>
                  <a:t>Theorem: </a:t>
                </a:r>
                <a:r>
                  <a:rPr lang="en-US" sz="2400" dirty="0"/>
                  <a:t>No encryption scheme can have perfect secrecy if </a:t>
                </a:r>
                <a14:m>
                  <m:oMath xmlns:m="http://schemas.openxmlformats.org/officeDocument/2006/math">
                    <m:d>
                      <m:dPr>
                        <m:begChr m:val="|"/>
                        <m:endChr m:val="|"/>
                        <m:ctrlPr>
                          <a:rPr lang="nb-NO" sz="2400" b="0" i="1" smtClean="0">
                            <a:latin typeface="Cambria Math" panose="02040503050406030204" pitchFamily="18" charset="0"/>
                          </a:rPr>
                        </m:ctrlPr>
                      </m:dPr>
                      <m:e>
                        <m:r>
                          <a:rPr lang="nb-NO" sz="2400" b="0" i="1" smtClean="0">
                            <a:latin typeface="Cambria Math" panose="02040503050406030204" pitchFamily="18" charset="0"/>
                          </a:rPr>
                          <m:t>𝒦</m:t>
                        </m:r>
                      </m:e>
                    </m:d>
                    <m:r>
                      <a:rPr lang="nb-NO" sz="2400" b="0" i="1" smtClean="0">
                        <a:latin typeface="Cambria Math" panose="02040503050406030204" pitchFamily="18" charset="0"/>
                      </a:rPr>
                      <m:t>&lt;</m:t>
                    </m:r>
                    <m:d>
                      <m:dPr>
                        <m:begChr m:val="|"/>
                        <m:endChr m:val="|"/>
                        <m:ctrlPr>
                          <a:rPr lang="nb-NO" sz="2400" b="0" i="1" smtClean="0">
                            <a:latin typeface="Cambria Math" panose="02040503050406030204" pitchFamily="18" charset="0"/>
                          </a:rPr>
                        </m:ctrlPr>
                      </m:dPr>
                      <m:e>
                        <m:r>
                          <a:rPr lang="nb-NO" sz="2400" b="0" i="1" smtClean="0">
                            <a:latin typeface="Cambria Math" panose="02040503050406030204" pitchFamily="18" charset="0"/>
                          </a:rPr>
                          <m:t>ℳ</m:t>
                        </m:r>
                      </m:e>
                    </m:d>
                  </m:oMath>
                </a14:m>
                <a:endParaRPr lang="en-US" sz="2400" dirty="0"/>
              </a:p>
            </p:txBody>
          </p:sp>
        </mc:Choice>
        <mc:Fallback xmlns="">
          <p:sp>
            <p:nvSpPr>
              <p:cNvPr id="5" name="Rounded Rectangular Callout 4"/>
              <p:cNvSpPr>
                <a:spLocks noRot="1" noChangeAspect="1" noMove="1" noResize="1" noEditPoints="1" noAdjustHandles="1" noChangeArrowheads="1" noChangeShapeType="1" noTextEdit="1"/>
              </p:cNvSpPr>
              <p:nvPr/>
            </p:nvSpPr>
            <p:spPr bwMode="auto">
              <a:xfrm>
                <a:off x="6420858" y="3119603"/>
                <a:ext cx="5504871" cy="1108365"/>
              </a:xfrm>
              <a:prstGeom prst="wedgeRoundRectCallout">
                <a:avLst>
                  <a:gd name="adj1" fmla="val -76016"/>
                  <a:gd name="adj2" fmla="val 37260"/>
                  <a:gd name="adj3" fmla="val 16667"/>
                </a:avLst>
              </a:prstGeom>
              <a:blipFill rotWithShape="0">
                <a:blip r:embed="rId4"/>
                <a:stretch>
                  <a:fillRect/>
                </a:stretch>
              </a:blipFill>
              <a:ln w="28575" cap="flat" cmpd="sng" algn="ctr">
                <a:solidFill>
                  <a:schemeClr val="accent5">
                    <a:lumMod val="50000"/>
                  </a:schemeClr>
                </a:solidFill>
                <a:prstDash val="solid"/>
                <a:round/>
                <a:headEnd type="none" w="med" len="med"/>
                <a:tailEnd type="none" w="med" len="med"/>
              </a:ln>
              <a:effectLst/>
              <a:extLst/>
            </p:spPr>
            <p:txBody>
              <a:bodyPr/>
              <a:lstStyle/>
              <a:p>
                <a:r>
                  <a:rPr lang="en-US">
                    <a:noFill/>
                  </a:rPr>
                  <a:t> </a:t>
                </a:r>
              </a:p>
            </p:txBody>
          </p:sp>
        </mc:Fallback>
      </mc:AlternateContent>
      <p:pic>
        <p:nvPicPr>
          <p:cNvPr id="1026" name="Picture 2" descr="Truth table of the logical operator XOR. | Download Table">
            <a:extLst>
              <a:ext uri="{FF2B5EF4-FFF2-40B4-BE49-F238E27FC236}">
                <a16:creationId xmlns:a16="http://schemas.microsoft.com/office/drawing/2014/main" id="{7C49217C-2A65-2806-8F40-08023A0F2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4711" y="576247"/>
            <a:ext cx="3025918" cy="1698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25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stand?</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We defined the notion of perfect secrecy</a:t>
            </a:r>
          </a:p>
          <a:p>
            <a:pPr>
              <a:buFont typeface="Arial" panose="020B0604020202020204" pitchFamily="34" charset="0"/>
              <a:buChar char="•"/>
            </a:pPr>
            <a:r>
              <a:rPr lang="en-US" dirty="0"/>
              <a:t>We proved that the one-time pad achieves it!</a:t>
            </a:r>
          </a:p>
          <a:p>
            <a:pPr>
              <a:buFont typeface="Arial" panose="020B0604020202020204" pitchFamily="34" charset="0"/>
              <a:buChar char="•"/>
            </a:pPr>
            <a:r>
              <a:rPr lang="en-US" dirty="0"/>
              <a:t>We proved that the one-time pad is optimal!</a:t>
            </a:r>
          </a:p>
          <a:p>
            <a:pPr marL="817563" lvl="1" indent="-342900">
              <a:buFont typeface="Arial" panose="020B0604020202020204" pitchFamily="34" charset="0"/>
              <a:buChar char="•"/>
            </a:pPr>
            <a:r>
              <a:rPr lang="en-US" sz="2400" dirty="0"/>
              <a:t>I.e., we cannot improve the key length</a:t>
            </a:r>
          </a:p>
          <a:p>
            <a:pPr>
              <a:buFont typeface="Arial" panose="020B0604020202020204" pitchFamily="34" charset="0"/>
              <a:buChar char="•"/>
            </a:pPr>
            <a:r>
              <a:rPr lang="en-US" dirty="0"/>
              <a:t>We saw other drawbacks of perfect secrecy</a:t>
            </a:r>
          </a:p>
          <a:p>
            <a:pPr>
              <a:buFont typeface="Arial" panose="020B0604020202020204" pitchFamily="34" charset="0"/>
              <a:buChar char="•"/>
            </a:pPr>
            <a:endParaRPr lang="en-US" dirty="0"/>
          </a:p>
          <a:p>
            <a:pPr>
              <a:buFont typeface="Arial" panose="020B0604020202020204" pitchFamily="34" charset="0"/>
              <a:buChar char="•"/>
            </a:pPr>
            <a:r>
              <a:rPr lang="en-US" dirty="0"/>
              <a:t>If we want to do better, </a:t>
            </a:r>
            <a:r>
              <a:rPr lang="en-US" i="1" dirty="0"/>
              <a:t>we need to relax the definition </a:t>
            </a:r>
            <a:endParaRPr lang="en-US" dirty="0"/>
          </a:p>
          <a:p>
            <a:pPr marL="817563" lvl="1" indent="-342900">
              <a:buFont typeface="Arial" panose="020B0604020202020204" pitchFamily="34" charset="0"/>
              <a:buChar char="•"/>
            </a:pPr>
            <a:r>
              <a:rPr lang="en-US" sz="2400" dirty="0"/>
              <a:t>But in a meaningful way…</a:t>
            </a:r>
            <a:endParaRPr lang="en-US" sz="2400" i="1" dirty="0"/>
          </a:p>
        </p:txBody>
      </p:sp>
    </p:spTree>
    <p:extLst>
      <p:ext uri="{BB962C8B-B14F-4D97-AF65-F5344CB8AC3E}">
        <p14:creationId xmlns:p14="http://schemas.microsoft.com/office/powerpoint/2010/main" val="179477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 secrecy</a:t>
            </a:r>
          </a:p>
        </p:txBody>
      </p:sp>
      <p:sp>
        <p:nvSpPr>
          <p:cNvPr id="3" name="Content Placeholder 2"/>
          <p:cNvSpPr>
            <a:spLocks noGrp="1"/>
          </p:cNvSpPr>
          <p:nvPr>
            <p:ph idx="1"/>
          </p:nvPr>
        </p:nvSpPr>
        <p:spPr/>
        <p:txBody>
          <a:bodyPr/>
          <a:lstStyle/>
          <a:p>
            <a:r>
              <a:rPr lang="en-US" dirty="0"/>
              <a:t>Requires that </a:t>
            </a:r>
            <a:r>
              <a:rPr lang="en-US" i="1" dirty="0"/>
              <a:t>absolutely no information</a:t>
            </a:r>
            <a:r>
              <a:rPr lang="en-US" dirty="0"/>
              <a:t> about the plaintext is leaked, even to eavesdroppers </a:t>
            </a:r>
            <a:r>
              <a:rPr lang="en-US" i="1" dirty="0"/>
              <a:t>with unlimited computational power</a:t>
            </a:r>
            <a:endParaRPr lang="en-US" dirty="0"/>
          </a:p>
          <a:p>
            <a:pPr lvl="1"/>
            <a:r>
              <a:rPr lang="en-US" dirty="0"/>
              <a:t>Seems unnecessarily strong</a:t>
            </a:r>
          </a:p>
        </p:txBody>
      </p:sp>
    </p:spTree>
    <p:extLst>
      <p:ext uri="{BB962C8B-B14F-4D97-AF65-F5344CB8AC3E}">
        <p14:creationId xmlns:p14="http://schemas.microsoft.com/office/powerpoint/2010/main" val="181850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4"/>
          </p:nvPr>
        </p:nvSpPr>
        <p:spPr/>
        <p:txBody>
          <a:bodyPr/>
          <a:lstStyle/>
          <a:p>
            <a:fld id="{F6590AF8-4F64-4D1C-B3C4-F65976908F52}" type="slidenum">
              <a:rPr lang="en-US" smtClean="0"/>
              <a:pPr/>
              <a:t>4</a:t>
            </a:fld>
            <a:endParaRPr lang="en-US" dirty="0"/>
          </a:p>
        </p:txBody>
      </p:sp>
      <p:sp>
        <p:nvSpPr>
          <p:cNvPr id="2" name="Title 1"/>
          <p:cNvSpPr>
            <a:spLocks noGrp="1"/>
          </p:cNvSpPr>
          <p:nvPr>
            <p:ph type="title" idx="4294967295"/>
          </p:nvPr>
        </p:nvSpPr>
        <p:spPr>
          <a:xfrm>
            <a:off x="550863" y="333375"/>
            <a:ext cx="11136312" cy="457200"/>
          </a:xfrm>
        </p:spPr>
        <p:txBody>
          <a:bodyPr/>
          <a:lstStyle/>
          <a:p>
            <a:r>
              <a:rPr lang="nb-NO" dirty="0"/>
              <a:t>Ceasar cipher</a:t>
            </a:r>
            <a:endParaRPr lang="en-US" dirty="0"/>
          </a:p>
        </p:txBody>
      </p:sp>
      <p:sp>
        <p:nvSpPr>
          <p:cNvPr id="3" name="Content Placeholder 2"/>
          <p:cNvSpPr>
            <a:spLocks noGrp="1"/>
          </p:cNvSpPr>
          <p:nvPr>
            <p:ph idx="4294967295"/>
          </p:nvPr>
        </p:nvSpPr>
        <p:spPr>
          <a:xfrm>
            <a:off x="522287" y="1054340"/>
            <a:ext cx="11346292" cy="2050809"/>
          </a:xfrm>
        </p:spPr>
        <p:txBody>
          <a:bodyPr>
            <a:noAutofit/>
          </a:bodyPr>
          <a:lstStyle/>
          <a:p>
            <a:r>
              <a:rPr lang="pt-BR" sz="2700" b="1" spc="600" dirty="0">
                <a:solidFill>
                  <a:schemeClr val="accent5">
                    <a:lumMod val="50000"/>
                  </a:schemeClr>
                </a:solidFill>
              </a:rPr>
              <a:t>a b c d e f g h i j k l m n o p q r s t u v w x y z</a:t>
            </a:r>
          </a:p>
          <a:p>
            <a:endParaRPr lang="pt-BR" sz="2700" b="1" spc="600" dirty="0">
              <a:solidFill>
                <a:schemeClr val="accent5">
                  <a:lumMod val="50000"/>
                </a:schemeClr>
              </a:solidFill>
            </a:endParaRPr>
          </a:p>
          <a:p>
            <a:endParaRPr lang="pt-BR" sz="2700" b="1" spc="600" dirty="0">
              <a:solidFill>
                <a:schemeClr val="accent5">
                  <a:lumMod val="50000"/>
                </a:schemeClr>
              </a:solidFill>
            </a:endParaRPr>
          </a:p>
          <a:p>
            <a:r>
              <a:rPr lang="pt-BR" sz="2700" b="1" spc="600" dirty="0">
                <a:solidFill>
                  <a:srgbClr val="FF0000"/>
                </a:solidFill>
              </a:rPr>
              <a:t>a b c d e f g h i j k l m n o p q r s t u v w x y z</a:t>
            </a:r>
          </a:p>
          <a:p>
            <a:endParaRPr lang="pt-BR" sz="2700" b="1" spc="600" dirty="0">
              <a:solidFill>
                <a:schemeClr val="accent5">
                  <a:lumMod val="50000"/>
                </a:schemeClr>
              </a:solidFill>
            </a:endParaRPr>
          </a:p>
          <a:p>
            <a:endParaRPr lang="nb-NO" sz="2700" spc="600" dirty="0"/>
          </a:p>
        </p:txBody>
      </p:sp>
      <p:sp>
        <p:nvSpPr>
          <p:cNvPr id="8" name="TextBox 7"/>
          <p:cNvSpPr txBox="1"/>
          <p:nvPr/>
        </p:nvSpPr>
        <p:spPr>
          <a:xfrm>
            <a:off x="2607393" y="4820633"/>
            <a:ext cx="7951355" cy="923330"/>
          </a:xfrm>
          <a:prstGeom prst="rect">
            <a:avLst/>
          </a:prstGeom>
          <a:noFill/>
        </p:spPr>
        <p:txBody>
          <a:bodyPr wrap="square" rtlCol="0" anchor="ctr">
            <a:spAutoFit/>
          </a:bodyPr>
          <a:lstStyle/>
          <a:p>
            <a:r>
              <a:rPr lang="en-US" dirty="0" err="1">
                <a:solidFill>
                  <a:srgbClr val="FF0000"/>
                </a:solidFill>
              </a:rPr>
              <a:t>lq</a:t>
            </a:r>
            <a:r>
              <a:rPr lang="en-US" dirty="0">
                <a:solidFill>
                  <a:srgbClr val="FF0000"/>
                </a:solidFill>
              </a:rPr>
              <a:t> </a:t>
            </a:r>
            <a:r>
              <a:rPr lang="en-US" dirty="0" err="1">
                <a:solidFill>
                  <a:srgbClr val="FF0000"/>
                </a:solidFill>
              </a:rPr>
              <a:t>wkh</a:t>
            </a:r>
            <a:r>
              <a:rPr lang="en-US" dirty="0">
                <a:solidFill>
                  <a:srgbClr val="FF0000"/>
                </a:solidFill>
              </a:rPr>
              <a:t> </a:t>
            </a:r>
            <a:r>
              <a:rPr lang="en-US" dirty="0" err="1">
                <a:solidFill>
                  <a:srgbClr val="FF0000"/>
                </a:solidFill>
              </a:rPr>
              <a:t>idu</a:t>
            </a:r>
            <a:r>
              <a:rPr lang="en-US" dirty="0">
                <a:solidFill>
                  <a:srgbClr val="FF0000"/>
                </a:solidFill>
              </a:rPr>
              <a:t> </a:t>
            </a:r>
            <a:r>
              <a:rPr lang="en-US" dirty="0" err="1">
                <a:solidFill>
                  <a:srgbClr val="FF0000"/>
                </a:solidFill>
              </a:rPr>
              <a:t>glvwdqfh</a:t>
            </a:r>
            <a:r>
              <a:rPr lang="en-US" dirty="0">
                <a:solidFill>
                  <a:srgbClr val="FF0000"/>
                </a:solidFill>
              </a:rPr>
              <a:t> d </a:t>
            </a:r>
            <a:r>
              <a:rPr lang="en-US" dirty="0" err="1">
                <a:solidFill>
                  <a:srgbClr val="FF0000"/>
                </a:solidFill>
              </a:rPr>
              <a:t>kholfrswhu</a:t>
            </a:r>
            <a:r>
              <a:rPr lang="en-US" dirty="0">
                <a:solidFill>
                  <a:srgbClr val="FF0000"/>
                </a:solidFill>
              </a:rPr>
              <a:t> </a:t>
            </a:r>
            <a:r>
              <a:rPr lang="en-US" dirty="0" err="1">
                <a:solidFill>
                  <a:srgbClr val="FF0000"/>
                </a:solidFill>
              </a:rPr>
              <a:t>vnlpphg</a:t>
            </a:r>
            <a:r>
              <a:rPr lang="en-US" dirty="0">
                <a:solidFill>
                  <a:srgbClr val="FF0000"/>
                </a:solidFill>
              </a:rPr>
              <a:t> </a:t>
            </a:r>
            <a:r>
              <a:rPr lang="en-US" dirty="0" err="1">
                <a:solidFill>
                  <a:srgbClr val="FF0000"/>
                </a:solidFill>
              </a:rPr>
              <a:t>grzq</a:t>
            </a:r>
            <a:r>
              <a:rPr lang="en-US" dirty="0">
                <a:solidFill>
                  <a:srgbClr val="FF0000"/>
                </a:solidFill>
              </a:rPr>
              <a:t> </a:t>
            </a:r>
            <a:r>
              <a:rPr lang="en-US" dirty="0" err="1">
                <a:solidFill>
                  <a:srgbClr val="FF0000"/>
                </a:solidFill>
              </a:rPr>
              <a:t>ehwzhhq</a:t>
            </a:r>
            <a:r>
              <a:rPr lang="en-US" dirty="0">
                <a:solidFill>
                  <a:srgbClr val="FF0000"/>
                </a:solidFill>
              </a:rPr>
              <a:t> </a:t>
            </a:r>
            <a:r>
              <a:rPr lang="en-US" dirty="0" err="1">
                <a:solidFill>
                  <a:srgbClr val="FF0000"/>
                </a:solidFill>
              </a:rPr>
              <a:t>wkh</a:t>
            </a:r>
            <a:r>
              <a:rPr lang="en-US" dirty="0">
                <a:solidFill>
                  <a:srgbClr val="FF0000"/>
                </a:solidFill>
              </a:rPr>
              <a:t> </a:t>
            </a:r>
            <a:r>
              <a:rPr lang="en-US" dirty="0" err="1">
                <a:solidFill>
                  <a:srgbClr val="FF0000"/>
                </a:solidFill>
              </a:rPr>
              <a:t>urriv</a:t>
            </a:r>
            <a:r>
              <a:rPr lang="en-US" dirty="0">
                <a:solidFill>
                  <a:srgbClr val="FF0000"/>
                </a:solidFill>
              </a:rPr>
              <a:t>, </a:t>
            </a:r>
            <a:br>
              <a:rPr lang="en-US" dirty="0">
                <a:solidFill>
                  <a:srgbClr val="FF0000"/>
                </a:solidFill>
              </a:rPr>
            </a:br>
            <a:r>
              <a:rPr lang="en-US" dirty="0" err="1">
                <a:solidFill>
                  <a:srgbClr val="FF0000"/>
                </a:solidFill>
              </a:rPr>
              <a:t>kryhuhg</a:t>
            </a:r>
            <a:r>
              <a:rPr lang="en-US" dirty="0">
                <a:solidFill>
                  <a:srgbClr val="FF0000"/>
                </a:solidFill>
              </a:rPr>
              <a:t> </a:t>
            </a:r>
            <a:r>
              <a:rPr lang="en-US" dirty="0" err="1">
                <a:solidFill>
                  <a:srgbClr val="FF0000"/>
                </a:solidFill>
              </a:rPr>
              <a:t>iru</a:t>
            </a:r>
            <a:r>
              <a:rPr lang="en-US" dirty="0">
                <a:solidFill>
                  <a:srgbClr val="FF0000"/>
                </a:solidFill>
              </a:rPr>
              <a:t> </a:t>
            </a:r>
            <a:r>
              <a:rPr lang="en-US" dirty="0" err="1">
                <a:solidFill>
                  <a:srgbClr val="FF0000"/>
                </a:solidFill>
              </a:rPr>
              <a:t>dq</a:t>
            </a:r>
            <a:r>
              <a:rPr lang="en-US" dirty="0">
                <a:solidFill>
                  <a:srgbClr val="FF0000"/>
                </a:solidFill>
              </a:rPr>
              <a:t> </a:t>
            </a:r>
            <a:r>
              <a:rPr lang="en-US" dirty="0" err="1">
                <a:solidFill>
                  <a:srgbClr val="FF0000"/>
                </a:solidFill>
              </a:rPr>
              <a:t>lqvwdqw</a:t>
            </a:r>
            <a:r>
              <a:rPr lang="en-US" dirty="0">
                <a:solidFill>
                  <a:srgbClr val="FF0000"/>
                </a:solidFill>
              </a:rPr>
              <a:t> </a:t>
            </a:r>
            <a:r>
              <a:rPr lang="en-US" dirty="0" err="1">
                <a:solidFill>
                  <a:srgbClr val="FF0000"/>
                </a:solidFill>
              </a:rPr>
              <a:t>olnh</a:t>
            </a:r>
            <a:r>
              <a:rPr lang="en-US" dirty="0">
                <a:solidFill>
                  <a:srgbClr val="FF0000"/>
                </a:solidFill>
              </a:rPr>
              <a:t> d </a:t>
            </a:r>
            <a:r>
              <a:rPr lang="en-US" dirty="0" err="1">
                <a:solidFill>
                  <a:srgbClr val="FF0000"/>
                </a:solidFill>
              </a:rPr>
              <a:t>eoxherwwoh</a:t>
            </a:r>
            <a:r>
              <a:rPr lang="en-US" dirty="0">
                <a:solidFill>
                  <a:srgbClr val="FF0000"/>
                </a:solidFill>
              </a:rPr>
              <a:t>, </a:t>
            </a:r>
            <a:r>
              <a:rPr lang="en-US" dirty="0" err="1">
                <a:solidFill>
                  <a:srgbClr val="FF0000"/>
                </a:solidFill>
              </a:rPr>
              <a:t>dqg</a:t>
            </a:r>
            <a:r>
              <a:rPr lang="en-US" dirty="0">
                <a:solidFill>
                  <a:srgbClr val="FF0000"/>
                </a:solidFill>
              </a:rPr>
              <a:t> </a:t>
            </a:r>
            <a:r>
              <a:rPr lang="en-US" dirty="0" err="1">
                <a:solidFill>
                  <a:srgbClr val="FF0000"/>
                </a:solidFill>
              </a:rPr>
              <a:t>gduwhg</a:t>
            </a:r>
            <a:r>
              <a:rPr lang="en-US" dirty="0">
                <a:solidFill>
                  <a:srgbClr val="FF0000"/>
                </a:solidFill>
              </a:rPr>
              <a:t> </a:t>
            </a:r>
            <a:r>
              <a:rPr lang="en-US" dirty="0" err="1">
                <a:solidFill>
                  <a:srgbClr val="FF0000"/>
                </a:solidFill>
              </a:rPr>
              <a:t>dzdb</a:t>
            </a:r>
            <a:r>
              <a:rPr lang="en-US" dirty="0">
                <a:solidFill>
                  <a:srgbClr val="FF0000"/>
                </a:solidFill>
              </a:rPr>
              <a:t> </a:t>
            </a:r>
            <a:r>
              <a:rPr lang="en-US" dirty="0" err="1">
                <a:solidFill>
                  <a:srgbClr val="FF0000"/>
                </a:solidFill>
              </a:rPr>
              <a:t>djdlq</a:t>
            </a:r>
            <a:r>
              <a:rPr lang="en-US" dirty="0">
                <a:solidFill>
                  <a:srgbClr val="FF0000"/>
                </a:solidFill>
              </a:rPr>
              <a:t> </a:t>
            </a:r>
            <a:r>
              <a:rPr lang="en-US" dirty="0" err="1">
                <a:solidFill>
                  <a:srgbClr val="FF0000"/>
                </a:solidFill>
              </a:rPr>
              <a:t>zlwk</a:t>
            </a:r>
            <a:r>
              <a:rPr lang="en-US" dirty="0">
                <a:solidFill>
                  <a:srgbClr val="FF0000"/>
                </a:solidFill>
              </a:rPr>
              <a:t> d </a:t>
            </a:r>
            <a:r>
              <a:rPr lang="en-US" dirty="0" err="1">
                <a:solidFill>
                  <a:srgbClr val="FF0000"/>
                </a:solidFill>
              </a:rPr>
              <a:t>fxuylqj</a:t>
            </a:r>
            <a:r>
              <a:rPr lang="en-US" dirty="0">
                <a:solidFill>
                  <a:srgbClr val="FF0000"/>
                </a:solidFill>
              </a:rPr>
              <a:t> </a:t>
            </a:r>
            <a:r>
              <a:rPr lang="en-US" dirty="0" err="1">
                <a:solidFill>
                  <a:srgbClr val="FF0000"/>
                </a:solidFill>
              </a:rPr>
              <a:t>ioljkw</a:t>
            </a:r>
            <a:r>
              <a:rPr lang="en-US" dirty="0">
                <a:solidFill>
                  <a:srgbClr val="FF0000"/>
                </a:solidFill>
              </a:rPr>
              <a:t>. </a:t>
            </a:r>
            <a:r>
              <a:rPr lang="en-US" dirty="0" err="1">
                <a:solidFill>
                  <a:srgbClr val="FF0000"/>
                </a:solidFill>
              </a:rPr>
              <a:t>Lw</a:t>
            </a:r>
            <a:r>
              <a:rPr lang="en-US" dirty="0">
                <a:solidFill>
                  <a:srgbClr val="FF0000"/>
                </a:solidFill>
              </a:rPr>
              <a:t> </a:t>
            </a:r>
            <a:r>
              <a:rPr lang="en-US" dirty="0" err="1">
                <a:solidFill>
                  <a:srgbClr val="FF0000"/>
                </a:solidFill>
              </a:rPr>
              <a:t>zdv</a:t>
            </a:r>
            <a:r>
              <a:rPr lang="en-US" dirty="0">
                <a:solidFill>
                  <a:srgbClr val="FF0000"/>
                </a:solidFill>
              </a:rPr>
              <a:t> </a:t>
            </a:r>
            <a:r>
              <a:rPr lang="en-US" dirty="0" err="1">
                <a:solidFill>
                  <a:srgbClr val="FF0000"/>
                </a:solidFill>
              </a:rPr>
              <a:t>wkh</a:t>
            </a:r>
            <a:r>
              <a:rPr lang="en-US" dirty="0">
                <a:solidFill>
                  <a:srgbClr val="FF0000"/>
                </a:solidFill>
              </a:rPr>
              <a:t> </a:t>
            </a:r>
            <a:r>
              <a:rPr lang="en-US" dirty="0" err="1">
                <a:solidFill>
                  <a:srgbClr val="FF0000"/>
                </a:solidFill>
              </a:rPr>
              <a:t>srolfh</a:t>
            </a:r>
            <a:r>
              <a:rPr lang="en-US" dirty="0">
                <a:solidFill>
                  <a:srgbClr val="FF0000"/>
                </a:solidFill>
              </a:rPr>
              <a:t> </a:t>
            </a:r>
            <a:r>
              <a:rPr lang="en-US" dirty="0" err="1">
                <a:solidFill>
                  <a:srgbClr val="FF0000"/>
                </a:solidFill>
              </a:rPr>
              <a:t>sdwuro</a:t>
            </a:r>
            <a:r>
              <a:rPr lang="en-US" dirty="0">
                <a:solidFill>
                  <a:srgbClr val="FF0000"/>
                </a:solidFill>
              </a:rPr>
              <a:t>, </a:t>
            </a:r>
            <a:r>
              <a:rPr lang="en-US" dirty="0" err="1">
                <a:solidFill>
                  <a:srgbClr val="FF0000"/>
                </a:solidFill>
              </a:rPr>
              <a:t>vqrrslqj</a:t>
            </a:r>
            <a:r>
              <a:rPr lang="en-US" dirty="0">
                <a:solidFill>
                  <a:srgbClr val="FF0000"/>
                </a:solidFill>
              </a:rPr>
              <a:t> </a:t>
            </a:r>
            <a:r>
              <a:rPr lang="en-US" dirty="0" err="1">
                <a:solidFill>
                  <a:srgbClr val="FF0000"/>
                </a:solidFill>
              </a:rPr>
              <a:t>lqwr</a:t>
            </a:r>
            <a:r>
              <a:rPr lang="en-US" dirty="0">
                <a:solidFill>
                  <a:srgbClr val="FF0000"/>
                </a:solidFill>
              </a:rPr>
              <a:t> </a:t>
            </a:r>
            <a:r>
              <a:rPr lang="en-US" dirty="0" err="1">
                <a:solidFill>
                  <a:srgbClr val="FF0000"/>
                </a:solidFill>
              </a:rPr>
              <a:t>shrsoh'v</a:t>
            </a:r>
            <a:r>
              <a:rPr lang="en-US" dirty="0">
                <a:solidFill>
                  <a:srgbClr val="FF0000"/>
                </a:solidFill>
              </a:rPr>
              <a:t> </a:t>
            </a:r>
            <a:r>
              <a:rPr lang="en-US" dirty="0" err="1">
                <a:solidFill>
                  <a:srgbClr val="FF0000"/>
                </a:solidFill>
              </a:rPr>
              <a:t>zlqgrzv</a:t>
            </a:r>
            <a:endParaRPr lang="en-US" dirty="0">
              <a:solidFill>
                <a:srgbClr val="FF0000"/>
              </a:solidFill>
            </a:endParaRPr>
          </a:p>
        </p:txBody>
      </p:sp>
      <p:sp>
        <p:nvSpPr>
          <p:cNvPr id="9" name="TextBox 8"/>
          <p:cNvSpPr txBox="1"/>
          <p:nvPr/>
        </p:nvSpPr>
        <p:spPr>
          <a:xfrm>
            <a:off x="2607393" y="3656699"/>
            <a:ext cx="7565307" cy="923330"/>
          </a:xfrm>
          <a:prstGeom prst="rect">
            <a:avLst/>
          </a:prstGeom>
          <a:noFill/>
        </p:spPr>
        <p:txBody>
          <a:bodyPr wrap="square" rtlCol="0" anchor="ctr">
            <a:spAutoFit/>
          </a:bodyPr>
          <a:lstStyle/>
          <a:p>
            <a:r>
              <a:rPr lang="en-US" dirty="0">
                <a:solidFill>
                  <a:schemeClr val="accent1">
                    <a:lumMod val="50000"/>
                  </a:schemeClr>
                </a:solidFill>
              </a:rPr>
              <a:t>in the far distance a helicopter skimmed down between the roofs, hovered for an instant like a bluebottle, and darted away again with a curving flight. It was the police patrol, snooping into people's windows</a:t>
            </a:r>
          </a:p>
        </p:txBody>
      </p:sp>
      <p:cxnSp>
        <p:nvCxnSpPr>
          <p:cNvPr id="11" name="Straight Arrow Connector 10"/>
          <p:cNvCxnSpPr/>
          <p:nvPr/>
        </p:nvCxnSpPr>
        <p:spPr bwMode="auto">
          <a:xfrm>
            <a:off x="755650" y="1520944"/>
            <a:ext cx="1187450" cy="10698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11787443" y="2535983"/>
            <a:ext cx="461986" cy="523220"/>
          </a:xfrm>
          <a:prstGeom prst="rect">
            <a:avLst/>
          </a:prstGeom>
        </p:spPr>
        <p:txBody>
          <a:bodyPr wrap="none">
            <a:spAutoFit/>
          </a:bodyPr>
          <a:lstStyle/>
          <a:p>
            <a:r>
              <a:rPr lang="pt-BR" sz="2700" b="1" spc="600" dirty="0">
                <a:solidFill>
                  <a:srgbClr val="FCB4AA"/>
                </a:solidFill>
              </a:rPr>
              <a:t>a</a:t>
            </a:r>
            <a:endParaRPr lang="en-US" sz="2700" spc="600" dirty="0">
              <a:solidFill>
                <a:srgbClr val="FCB4AA"/>
              </a:solidFill>
            </a:endParaRPr>
          </a:p>
        </p:txBody>
      </p:sp>
      <p:cxnSp>
        <p:nvCxnSpPr>
          <p:cNvPr id="32" name="Straight Arrow Connector 31"/>
          <p:cNvCxnSpPr/>
          <p:nvPr/>
        </p:nvCxnSpPr>
        <p:spPr bwMode="auto">
          <a:xfrm>
            <a:off x="1193800" y="1520944"/>
            <a:ext cx="1187450" cy="10698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bwMode="auto">
          <a:xfrm>
            <a:off x="1631950" y="1520944"/>
            <a:ext cx="1187450" cy="10698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bwMode="auto">
          <a:xfrm>
            <a:off x="10709704" y="1520944"/>
            <a:ext cx="1187450" cy="10698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37" name="Group 36"/>
          <p:cNvGrpSpPr/>
          <p:nvPr/>
        </p:nvGrpSpPr>
        <p:grpSpPr>
          <a:xfrm>
            <a:off x="6276975" y="1520944"/>
            <a:ext cx="5154827" cy="1069856"/>
            <a:chOff x="6276975" y="1520944"/>
            <a:chExt cx="5154827" cy="1069856"/>
          </a:xfrm>
        </p:grpSpPr>
        <p:cxnSp>
          <p:nvCxnSpPr>
            <p:cNvPr id="34" name="Straight Arrow Connector 33"/>
            <p:cNvCxnSpPr/>
            <p:nvPr/>
          </p:nvCxnSpPr>
          <p:spPr bwMode="auto">
            <a:xfrm>
              <a:off x="10244352" y="1520944"/>
              <a:ext cx="1187450" cy="10698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6276975" y="1851412"/>
              <a:ext cx="819150" cy="400110"/>
            </a:xfrm>
            <a:prstGeom prst="rect">
              <a:avLst/>
            </a:prstGeom>
            <a:noFill/>
          </p:spPr>
          <p:txBody>
            <a:bodyPr wrap="square" rtlCol="0">
              <a:spAutoFit/>
            </a:bodyPr>
            <a:lstStyle/>
            <a:p>
              <a:r>
                <a:rPr lang="en-US" sz="2000" b="1" dirty="0"/>
                <a:t>…</a:t>
              </a:r>
            </a:p>
          </p:txBody>
        </p:sp>
      </p:grpSp>
    </p:spTree>
    <p:extLst>
      <p:ext uri="{BB962C8B-B14F-4D97-AF65-F5344CB8AC3E}">
        <p14:creationId xmlns:p14="http://schemas.microsoft.com/office/powerpoint/2010/main" val="29231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Computational secrecy</a:t>
            </a:r>
          </a:p>
        </p:txBody>
      </p:sp>
      <p:sp>
        <p:nvSpPr>
          <p:cNvPr id="3" name="Content Placeholder 2"/>
          <p:cNvSpPr>
            <a:spLocks noGrp="1"/>
          </p:cNvSpPr>
          <p:nvPr>
            <p:ph idx="1"/>
          </p:nvPr>
        </p:nvSpPr>
        <p:spPr/>
        <p:txBody>
          <a:bodyPr>
            <a:normAutofit/>
          </a:bodyPr>
          <a:lstStyle/>
          <a:p>
            <a:r>
              <a:rPr lang="en-US" dirty="0"/>
              <a:t>Would be ok if a scheme leaked information </a:t>
            </a:r>
            <a:r>
              <a:rPr lang="en-US" i="1" dirty="0"/>
              <a:t>with tiny probability</a:t>
            </a:r>
            <a:r>
              <a:rPr lang="en-US" dirty="0"/>
              <a:t> to eavesdroppers </a:t>
            </a:r>
            <a:r>
              <a:rPr lang="en-US" i="1" dirty="0"/>
              <a:t>with bounded computational resources</a:t>
            </a:r>
            <a:endParaRPr lang="en-US" dirty="0"/>
          </a:p>
          <a:p>
            <a:r>
              <a:rPr lang="en-US" dirty="0"/>
              <a:t>I.e., we can relax perfect secrecy by</a:t>
            </a:r>
          </a:p>
          <a:p>
            <a:pPr lvl="1"/>
            <a:r>
              <a:rPr lang="en-US" dirty="0"/>
              <a:t>Allowing security to “fail” with tiny probability </a:t>
            </a:r>
          </a:p>
          <a:p>
            <a:pPr lvl="1"/>
            <a:r>
              <a:rPr lang="en-US" dirty="0"/>
              <a:t>Restricting attention to “efficient” attackers</a:t>
            </a:r>
          </a:p>
        </p:txBody>
      </p:sp>
    </p:spTree>
    <p:extLst>
      <p:ext uri="{BB962C8B-B14F-4D97-AF65-F5344CB8AC3E}">
        <p14:creationId xmlns:p14="http://schemas.microsoft.com/office/powerpoint/2010/main" val="106441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Tiny probability of failure?</a:t>
            </a:r>
          </a:p>
        </p:txBody>
      </p:sp>
      <p:sp>
        <p:nvSpPr>
          <p:cNvPr id="3" name="Content Placeholder 2"/>
          <p:cNvSpPr>
            <a:spLocks noGrp="1"/>
          </p:cNvSpPr>
          <p:nvPr>
            <p:ph idx="1"/>
          </p:nvPr>
        </p:nvSpPr>
        <p:spPr/>
        <p:txBody>
          <a:bodyPr/>
          <a:lstStyle/>
          <a:p>
            <a:r>
              <a:rPr lang="en-US" dirty="0"/>
              <a:t>Say security fails with probability 2</a:t>
            </a:r>
            <a:r>
              <a:rPr lang="en-US" baseline="30000" dirty="0"/>
              <a:t>-60</a:t>
            </a:r>
            <a:endParaRPr lang="en-US" dirty="0"/>
          </a:p>
          <a:p>
            <a:pPr lvl="1"/>
            <a:r>
              <a:rPr lang="en-US" dirty="0"/>
              <a:t>Should we be concerned about this?</a:t>
            </a:r>
          </a:p>
          <a:p>
            <a:pPr lvl="1"/>
            <a:r>
              <a:rPr lang="en-US" dirty="0"/>
              <a:t>With probability &gt; 2</a:t>
            </a:r>
            <a:r>
              <a:rPr lang="en-US" baseline="30000" dirty="0"/>
              <a:t>-60</a:t>
            </a:r>
            <a:r>
              <a:rPr lang="en-US" dirty="0"/>
              <a:t>, the sender and receiver will both be struck by lightning in the next year…</a:t>
            </a:r>
          </a:p>
          <a:p>
            <a:pPr lvl="1"/>
            <a:r>
              <a:rPr lang="en-US" dirty="0"/>
              <a:t>Something that occurs with probability 2</a:t>
            </a:r>
            <a:r>
              <a:rPr lang="en-US" baseline="30000" dirty="0"/>
              <a:t>-60</a:t>
            </a:r>
            <a:r>
              <a:rPr lang="en-US" dirty="0"/>
              <a:t>/sec is expected to occur once every 100 billion years</a:t>
            </a:r>
          </a:p>
          <a:p>
            <a:pPr lvl="1"/>
            <a:endParaRPr lang="en-US" dirty="0"/>
          </a:p>
        </p:txBody>
      </p:sp>
    </p:spTree>
    <p:extLst>
      <p:ext uri="{BB962C8B-B14F-4D97-AF65-F5344CB8AC3E}">
        <p14:creationId xmlns:p14="http://schemas.microsoft.com/office/powerpoint/2010/main" val="251701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attackers?</a:t>
            </a:r>
          </a:p>
        </p:txBody>
      </p:sp>
      <p:sp>
        <p:nvSpPr>
          <p:cNvPr id="3" name="Content Placeholder 2"/>
          <p:cNvSpPr>
            <a:spLocks noGrp="1"/>
          </p:cNvSpPr>
          <p:nvPr>
            <p:ph idx="1"/>
          </p:nvPr>
        </p:nvSpPr>
        <p:spPr/>
        <p:txBody>
          <a:bodyPr>
            <a:normAutofit/>
          </a:bodyPr>
          <a:lstStyle/>
          <a:p>
            <a:r>
              <a:rPr lang="en-US" dirty="0">
                <a:highlight>
                  <a:srgbClr val="FFFF00"/>
                </a:highlight>
              </a:rPr>
              <a:t>Consider brute-force search of key space; assume one key can be tested per clock cycle</a:t>
            </a:r>
          </a:p>
          <a:p>
            <a:r>
              <a:rPr lang="en-US" dirty="0"/>
              <a:t>Desktop computer </a:t>
            </a:r>
            <a:r>
              <a:rPr lang="en-US" dirty="0">
                <a:sym typeface="Symbol"/>
              </a:rPr>
              <a:t> 2</a:t>
            </a:r>
            <a:r>
              <a:rPr lang="en-US" baseline="30000" dirty="0">
                <a:sym typeface="Symbol"/>
              </a:rPr>
              <a:t>57</a:t>
            </a:r>
            <a:r>
              <a:rPr lang="en-US" dirty="0">
                <a:sym typeface="Symbol"/>
              </a:rPr>
              <a:t> keys/year</a:t>
            </a:r>
          </a:p>
          <a:p>
            <a:r>
              <a:rPr lang="en-US" dirty="0">
                <a:sym typeface="Symbol"/>
              </a:rPr>
              <a:t>Supercomputer  2</a:t>
            </a:r>
            <a:r>
              <a:rPr lang="en-US" baseline="30000" dirty="0">
                <a:sym typeface="Symbol"/>
              </a:rPr>
              <a:t>80</a:t>
            </a:r>
            <a:r>
              <a:rPr lang="en-US" dirty="0">
                <a:sym typeface="Symbol"/>
              </a:rPr>
              <a:t> keys/year</a:t>
            </a:r>
          </a:p>
          <a:p>
            <a:r>
              <a:rPr lang="en-US" dirty="0">
                <a:sym typeface="Symbol"/>
              </a:rPr>
              <a:t>Supercomputer since Big Bang  2</a:t>
            </a:r>
            <a:r>
              <a:rPr lang="en-US" baseline="30000" dirty="0">
                <a:sym typeface="Symbol"/>
              </a:rPr>
              <a:t>112</a:t>
            </a:r>
            <a:r>
              <a:rPr lang="en-US" dirty="0">
                <a:sym typeface="Symbol"/>
              </a:rPr>
              <a:t> keys</a:t>
            </a:r>
          </a:p>
          <a:p>
            <a:pPr lvl="1"/>
            <a:r>
              <a:rPr lang="en-US" dirty="0">
                <a:highlight>
                  <a:srgbClr val="FFFF00"/>
                </a:highlight>
                <a:sym typeface="Symbol"/>
              </a:rPr>
              <a:t>Restricting attention to attackers who can try 2</a:t>
            </a:r>
            <a:r>
              <a:rPr lang="en-US" baseline="30000" dirty="0">
                <a:highlight>
                  <a:srgbClr val="FFFF00"/>
                </a:highlight>
                <a:sym typeface="Symbol"/>
              </a:rPr>
              <a:t>112</a:t>
            </a:r>
            <a:r>
              <a:rPr lang="en-US" dirty="0">
                <a:highlight>
                  <a:srgbClr val="FFFF00"/>
                </a:highlight>
                <a:sym typeface="Symbol"/>
              </a:rPr>
              <a:t> keys is fine!</a:t>
            </a:r>
          </a:p>
          <a:p>
            <a:endParaRPr lang="en-US" dirty="0">
              <a:sym typeface="Symbol"/>
            </a:endParaRPr>
          </a:p>
          <a:p>
            <a:r>
              <a:rPr lang="en-US" dirty="0">
                <a:sym typeface="Symbol"/>
              </a:rPr>
              <a:t>Modern key space: 2</a:t>
            </a:r>
            <a:r>
              <a:rPr lang="en-US" baseline="30000" dirty="0">
                <a:sym typeface="Symbol"/>
              </a:rPr>
              <a:t>128</a:t>
            </a:r>
            <a:r>
              <a:rPr lang="en-US" dirty="0">
                <a:sym typeface="Symbol"/>
              </a:rPr>
              <a:t> keys or more…</a:t>
            </a:r>
          </a:p>
        </p:txBody>
      </p:sp>
    </p:spTree>
    <p:extLst>
      <p:ext uri="{BB962C8B-B14F-4D97-AF65-F5344CB8AC3E}">
        <p14:creationId xmlns:p14="http://schemas.microsoft.com/office/powerpoint/2010/main" val="408975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Outline of course</a:t>
            </a:r>
            <a:endParaRPr lang="en-US" dirty="0"/>
          </a:p>
        </p:txBody>
      </p:sp>
      <p:sp>
        <p:nvSpPr>
          <p:cNvPr id="9" name="Slide Number Placeholder 8"/>
          <p:cNvSpPr>
            <a:spLocks noGrp="1"/>
          </p:cNvSpPr>
          <p:nvPr>
            <p:ph type="sldNum" sz="quarter" idx="4"/>
          </p:nvPr>
        </p:nvSpPr>
        <p:spPr/>
        <p:txBody>
          <a:bodyPr/>
          <a:lstStyle/>
          <a:p>
            <a:fld id="{F6590AF8-4F64-4D1C-B3C4-F65976908F52}" type="slidenum">
              <a:rPr lang="en-US" smtClean="0"/>
              <a:pPr/>
              <a:t>43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16318092"/>
              </p:ext>
            </p:extLst>
          </p:nvPr>
        </p:nvGraphicFramePr>
        <p:xfrm>
          <a:off x="1893392" y="1863323"/>
          <a:ext cx="8078358" cy="2908701"/>
        </p:xfrm>
        <a:graphic>
          <a:graphicData uri="http://schemas.openxmlformats.org/drawingml/2006/table">
            <a:tbl>
              <a:tblPr firstRow="1" bandRow="1">
                <a:tableStyleId>{C083E6E3-FA7D-4D7B-A595-EF9225AFEA82}</a:tableStyleId>
              </a:tblPr>
              <a:tblGrid>
                <a:gridCol w="2692786">
                  <a:extLst>
                    <a:ext uri="{9D8B030D-6E8A-4147-A177-3AD203B41FA5}">
                      <a16:colId xmlns:a16="http://schemas.microsoft.com/office/drawing/2014/main" val="20000"/>
                    </a:ext>
                  </a:extLst>
                </a:gridCol>
                <a:gridCol w="2692786">
                  <a:extLst>
                    <a:ext uri="{9D8B030D-6E8A-4147-A177-3AD203B41FA5}">
                      <a16:colId xmlns:a16="http://schemas.microsoft.com/office/drawing/2014/main" val="20001"/>
                    </a:ext>
                  </a:extLst>
                </a:gridCol>
                <a:gridCol w="2692786">
                  <a:extLst>
                    <a:ext uri="{9D8B030D-6E8A-4147-A177-3AD203B41FA5}">
                      <a16:colId xmlns:a16="http://schemas.microsoft.com/office/drawing/2014/main" val="20002"/>
                    </a:ext>
                  </a:extLst>
                </a:gridCol>
              </a:tblGrid>
              <a:tr h="969567">
                <a:tc>
                  <a:txBody>
                    <a:bodyPr/>
                    <a:lstStyle/>
                    <a:p>
                      <a:pPr algn="ctr"/>
                      <a:endParaRPr lang="en-US" dirty="0"/>
                    </a:p>
                  </a:txBody>
                  <a:tcPr anchor="ct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dirty="0"/>
                        <a:t>Message</a:t>
                      </a:r>
                      <a:r>
                        <a:rPr lang="nb-NO" baseline="0" dirty="0"/>
                        <a:t> privacy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dirty="0"/>
                        <a:t>Message integrity</a:t>
                      </a:r>
                      <a:r>
                        <a:rPr lang="nb-NO" baseline="0" dirty="0"/>
                        <a:t> / authentication</a:t>
                      </a:r>
                      <a:endParaRPr lang="en-US" dirty="0"/>
                    </a:p>
                  </a:txBody>
                  <a:tcPr anchor="ctr">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69567">
                <a:tc>
                  <a:txBody>
                    <a:bodyPr/>
                    <a:lstStyle/>
                    <a:p>
                      <a:pPr algn="ctr"/>
                      <a:r>
                        <a:rPr lang="nb-NO" b="1" dirty="0"/>
                        <a:t>Symmetric</a:t>
                      </a:r>
                      <a:r>
                        <a:rPr lang="nb-NO" b="1" baseline="0" dirty="0"/>
                        <a:t> keys</a:t>
                      </a:r>
                      <a:endParaRPr lang="en-US" b="1"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dirty="0"/>
                        <a:t>Symmetric encryption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dirty="0">
                          <a:highlight>
                            <a:srgbClr val="FFFF00"/>
                          </a:highlight>
                        </a:rPr>
                        <a:t>Message authentication codes (MAC)</a:t>
                      </a:r>
                      <a:endParaRPr lang="en-US" dirty="0">
                        <a:highlight>
                          <a:srgbClr val="FFFF00"/>
                        </a:highlight>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69567">
                <a:tc>
                  <a:txBody>
                    <a:bodyPr/>
                    <a:lstStyle/>
                    <a:p>
                      <a:pPr algn="ctr"/>
                      <a:r>
                        <a:rPr lang="nb-NO" b="1" dirty="0"/>
                        <a:t>Asymmetric</a:t>
                      </a:r>
                      <a:r>
                        <a:rPr lang="nb-NO" b="1" baseline="0" dirty="0"/>
                        <a:t> keys </a:t>
                      </a:r>
                      <a:endParaRPr lang="en-US" b="1"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nb-NO" dirty="0"/>
                        <a:t>Asymmetric</a:t>
                      </a:r>
                      <a:r>
                        <a:rPr lang="nb-NO" baseline="0" dirty="0"/>
                        <a:t> encryption (a.k.a. public-key encryption)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nb-NO" dirty="0"/>
                        <a:t>Digital signatures</a:t>
                      </a:r>
                      <a:endParaRPr lang="en-US"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89241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Much more to cryptography</a:t>
            </a:r>
          </a:p>
        </p:txBody>
      </p:sp>
      <p:sp>
        <p:nvSpPr>
          <p:cNvPr id="4" name="Content Placeholder 3"/>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Zero-knowledge proofs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Fully-homomorphic encryption</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Multi-party computation</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err="1"/>
              <a:t>Blockchain</a:t>
            </a:r>
            <a:endParaRPr lang="en-US" dirty="0"/>
          </a:p>
        </p:txBody>
      </p:sp>
      <p:sp>
        <p:nvSpPr>
          <p:cNvPr id="3" name="Slide Number Placeholder 2"/>
          <p:cNvSpPr>
            <a:spLocks noGrp="1"/>
          </p:cNvSpPr>
          <p:nvPr>
            <p:ph type="sldNum" sz="quarter" idx="4"/>
          </p:nvPr>
        </p:nvSpPr>
        <p:spPr/>
        <p:txBody>
          <a:bodyPr/>
          <a:lstStyle/>
          <a:p>
            <a:fld id="{F6590AF8-4F64-4D1C-B3C4-F65976908F52}" type="slidenum">
              <a:rPr lang="en-US" smtClean="0"/>
              <a:pPr/>
              <a:t>44</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540404" y="2848493"/>
                <a:ext cx="61245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𝐸𝑛𝑐</m:t>
                      </m:r>
                      <m:d>
                        <m:dPr>
                          <m:ctrlPr>
                            <a:rPr lang="nb-NO" sz="2400" b="0" i="1" smtClean="0">
                              <a:solidFill>
                                <a:srgbClr val="FF0000"/>
                              </a:solidFill>
                              <a:latin typeface="Cambria Math" panose="02040503050406030204" pitchFamily="18" charset="0"/>
                            </a:rPr>
                          </m:ctrlPr>
                        </m:dPr>
                        <m:e>
                          <m:r>
                            <a:rPr lang="nb-NO" sz="2400" b="0" i="1" smtClean="0">
                              <a:solidFill>
                                <a:srgbClr val="FF0000"/>
                              </a:solidFill>
                              <a:latin typeface="Cambria Math" panose="02040503050406030204" pitchFamily="18" charset="0"/>
                            </a:rPr>
                            <m:t>𝐾</m:t>
                          </m:r>
                          <m:r>
                            <a:rPr lang="nb-NO" sz="2400" b="0" i="1" smtClean="0">
                              <a:solidFill>
                                <a:srgbClr val="FF0000"/>
                              </a:solidFill>
                              <a:latin typeface="Cambria Math" panose="02040503050406030204" pitchFamily="18" charset="0"/>
                            </a:rPr>
                            <m:t>, </m:t>
                          </m:r>
                          <m:sSub>
                            <m:sSubPr>
                              <m:ctrlPr>
                                <a:rPr lang="nb-NO" sz="2400" b="0" i="1" smtClean="0">
                                  <a:solidFill>
                                    <a:srgbClr val="FF0000"/>
                                  </a:solidFill>
                                  <a:latin typeface="Cambria Math" panose="02040503050406030204" pitchFamily="18" charset="0"/>
                                </a:rPr>
                              </m:ctrlPr>
                            </m:sSubPr>
                            <m:e>
                              <m:r>
                                <a:rPr lang="nb-NO" sz="2400" b="0" i="1" smtClean="0">
                                  <a:solidFill>
                                    <a:srgbClr val="FF0000"/>
                                  </a:solidFill>
                                  <a:latin typeface="Cambria Math" panose="02040503050406030204" pitchFamily="18" charset="0"/>
                                </a:rPr>
                                <m:t>𝑀</m:t>
                              </m:r>
                            </m:e>
                            <m:sub>
                              <m:r>
                                <a:rPr lang="nb-NO" sz="2400" b="0" i="1" smtClean="0">
                                  <a:solidFill>
                                    <a:srgbClr val="FF0000"/>
                                  </a:solidFill>
                                  <a:latin typeface="Cambria Math" panose="02040503050406030204" pitchFamily="18" charset="0"/>
                                </a:rPr>
                                <m:t>1</m:t>
                              </m:r>
                            </m:sub>
                          </m:sSub>
                          <m:r>
                            <a:rPr lang="nb-NO" sz="2400" b="0" i="1" smtClean="0">
                              <a:solidFill>
                                <a:srgbClr val="FF0000"/>
                              </a:solidFill>
                              <a:latin typeface="Cambria Math" panose="02040503050406030204" pitchFamily="18" charset="0"/>
                            </a:rPr>
                            <m:t>+</m:t>
                          </m:r>
                          <m:sSub>
                            <m:sSubPr>
                              <m:ctrlPr>
                                <a:rPr lang="nb-NO" sz="2400" b="0" i="1" smtClean="0">
                                  <a:solidFill>
                                    <a:srgbClr val="FF0000"/>
                                  </a:solidFill>
                                  <a:latin typeface="Cambria Math" panose="02040503050406030204" pitchFamily="18" charset="0"/>
                                </a:rPr>
                              </m:ctrlPr>
                            </m:sSubPr>
                            <m:e>
                              <m:r>
                                <a:rPr lang="nb-NO" sz="2400" b="0" i="1" smtClean="0">
                                  <a:solidFill>
                                    <a:srgbClr val="FF0000"/>
                                  </a:solidFill>
                                  <a:latin typeface="Cambria Math" panose="02040503050406030204" pitchFamily="18" charset="0"/>
                                </a:rPr>
                                <m:t>𝑀</m:t>
                              </m:r>
                            </m:e>
                            <m:sub>
                              <m:r>
                                <a:rPr lang="nb-NO" sz="2400" b="0" i="1" smtClean="0">
                                  <a:solidFill>
                                    <a:srgbClr val="FF0000"/>
                                  </a:solidFill>
                                  <a:latin typeface="Cambria Math" panose="02040503050406030204" pitchFamily="18" charset="0"/>
                                </a:rPr>
                                <m:t>2</m:t>
                              </m:r>
                            </m:sub>
                          </m:sSub>
                        </m:e>
                      </m:d>
                      <m:r>
                        <a:rPr lang="nb-NO" sz="2400" b="0" i="1" smtClean="0">
                          <a:solidFill>
                            <a:srgbClr val="FF0000"/>
                          </a:solidFill>
                          <a:latin typeface="Cambria Math" panose="02040503050406030204" pitchFamily="18" charset="0"/>
                        </a:rPr>
                        <m:t>=</m:t>
                      </m:r>
                      <m:r>
                        <a:rPr lang="nb-NO" sz="2400" b="0" i="1" smtClean="0">
                          <a:solidFill>
                            <a:srgbClr val="FF0000"/>
                          </a:solidFill>
                          <a:latin typeface="Cambria Math" panose="02040503050406030204" pitchFamily="18" charset="0"/>
                        </a:rPr>
                        <m:t>𝐸𝑛𝑐</m:t>
                      </m:r>
                      <m:d>
                        <m:dPr>
                          <m:ctrlPr>
                            <a:rPr lang="nb-NO" sz="2400" b="0" i="1" smtClean="0">
                              <a:solidFill>
                                <a:srgbClr val="FF0000"/>
                              </a:solidFill>
                              <a:latin typeface="Cambria Math" panose="02040503050406030204" pitchFamily="18" charset="0"/>
                            </a:rPr>
                          </m:ctrlPr>
                        </m:dPr>
                        <m:e>
                          <m:r>
                            <a:rPr lang="nb-NO" sz="2400" b="0" i="1" smtClean="0">
                              <a:solidFill>
                                <a:srgbClr val="FF0000"/>
                              </a:solidFill>
                              <a:latin typeface="Cambria Math" panose="02040503050406030204" pitchFamily="18" charset="0"/>
                            </a:rPr>
                            <m:t>𝐾</m:t>
                          </m:r>
                          <m:r>
                            <a:rPr lang="nb-NO" sz="2400" b="0" i="1" smtClean="0">
                              <a:solidFill>
                                <a:srgbClr val="FF0000"/>
                              </a:solidFill>
                              <a:latin typeface="Cambria Math" panose="02040503050406030204" pitchFamily="18" charset="0"/>
                            </a:rPr>
                            <m:t>,</m:t>
                          </m:r>
                          <m:sSub>
                            <m:sSubPr>
                              <m:ctrlPr>
                                <a:rPr lang="nb-NO" sz="2400" b="0" i="1" smtClean="0">
                                  <a:solidFill>
                                    <a:srgbClr val="FF0000"/>
                                  </a:solidFill>
                                  <a:latin typeface="Cambria Math" panose="02040503050406030204" pitchFamily="18" charset="0"/>
                                </a:rPr>
                              </m:ctrlPr>
                            </m:sSubPr>
                            <m:e>
                              <m:r>
                                <a:rPr lang="nb-NO" sz="2400" b="0" i="1" smtClean="0">
                                  <a:solidFill>
                                    <a:srgbClr val="FF0000"/>
                                  </a:solidFill>
                                  <a:latin typeface="Cambria Math" panose="02040503050406030204" pitchFamily="18" charset="0"/>
                                </a:rPr>
                                <m:t>𝑀</m:t>
                              </m:r>
                            </m:e>
                            <m:sub>
                              <m:r>
                                <a:rPr lang="nb-NO" sz="2400" b="0" i="1" smtClean="0">
                                  <a:solidFill>
                                    <a:srgbClr val="FF0000"/>
                                  </a:solidFill>
                                  <a:latin typeface="Cambria Math" panose="02040503050406030204" pitchFamily="18" charset="0"/>
                                </a:rPr>
                                <m:t>1</m:t>
                              </m:r>
                            </m:sub>
                          </m:sSub>
                        </m:e>
                      </m:d>
                      <m:r>
                        <a:rPr lang="nb-NO" sz="2400" b="0" i="1" smtClean="0">
                          <a:solidFill>
                            <a:srgbClr val="FF0000"/>
                          </a:solidFill>
                          <a:latin typeface="Cambria Math" panose="02040503050406030204" pitchFamily="18" charset="0"/>
                        </a:rPr>
                        <m:t>+</m:t>
                      </m:r>
                      <m:r>
                        <a:rPr lang="nb-NO" sz="2400" b="0" i="1" smtClean="0">
                          <a:solidFill>
                            <a:srgbClr val="FF0000"/>
                          </a:solidFill>
                          <a:latin typeface="Cambria Math" panose="02040503050406030204" pitchFamily="18" charset="0"/>
                        </a:rPr>
                        <m:t>𝐸𝑛𝑐</m:t>
                      </m:r>
                      <m:d>
                        <m:dPr>
                          <m:ctrlPr>
                            <a:rPr lang="nb-NO" sz="2400" b="0" i="1" smtClean="0">
                              <a:solidFill>
                                <a:srgbClr val="FF0000"/>
                              </a:solidFill>
                              <a:latin typeface="Cambria Math" panose="02040503050406030204" pitchFamily="18" charset="0"/>
                            </a:rPr>
                          </m:ctrlPr>
                        </m:dPr>
                        <m:e>
                          <m:r>
                            <a:rPr lang="nb-NO" sz="2400" b="0" i="1" smtClean="0">
                              <a:solidFill>
                                <a:srgbClr val="FF0000"/>
                              </a:solidFill>
                              <a:latin typeface="Cambria Math" panose="02040503050406030204" pitchFamily="18" charset="0"/>
                            </a:rPr>
                            <m:t>𝐾</m:t>
                          </m:r>
                          <m:r>
                            <a:rPr lang="nb-NO" sz="2400" b="0" i="1" smtClean="0">
                              <a:solidFill>
                                <a:srgbClr val="FF0000"/>
                              </a:solidFill>
                              <a:latin typeface="Cambria Math" panose="02040503050406030204" pitchFamily="18" charset="0"/>
                            </a:rPr>
                            <m:t>, </m:t>
                          </m:r>
                          <m:sSub>
                            <m:sSubPr>
                              <m:ctrlPr>
                                <a:rPr lang="nb-NO" sz="2400" b="0" i="1" smtClean="0">
                                  <a:solidFill>
                                    <a:srgbClr val="FF0000"/>
                                  </a:solidFill>
                                  <a:latin typeface="Cambria Math" panose="02040503050406030204" pitchFamily="18" charset="0"/>
                                </a:rPr>
                              </m:ctrlPr>
                            </m:sSubPr>
                            <m:e>
                              <m:r>
                                <a:rPr lang="nb-NO" sz="2400" b="0" i="1" smtClean="0">
                                  <a:solidFill>
                                    <a:srgbClr val="FF0000"/>
                                  </a:solidFill>
                                  <a:latin typeface="Cambria Math" panose="02040503050406030204" pitchFamily="18" charset="0"/>
                                </a:rPr>
                                <m:t>𝑀</m:t>
                              </m:r>
                            </m:e>
                            <m:sub>
                              <m:r>
                                <a:rPr lang="nb-NO" sz="2400" b="0" i="1" smtClean="0">
                                  <a:solidFill>
                                    <a:srgbClr val="FF0000"/>
                                  </a:solidFill>
                                  <a:latin typeface="Cambria Math" panose="02040503050406030204" pitchFamily="18" charset="0"/>
                                </a:rPr>
                                <m:t>2</m:t>
                              </m:r>
                            </m:sub>
                          </m:sSub>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540404" y="2848493"/>
                <a:ext cx="6124562" cy="369332"/>
              </a:xfrm>
              <a:prstGeom prst="rect">
                <a:avLst/>
              </a:prstGeom>
              <a:blipFill rotWithShape="0">
                <a:blip r:embed="rId2"/>
                <a:stretch>
                  <a:fillRect l="-299" b="-16393"/>
                </a:stretch>
              </a:blipFill>
            </p:spPr>
            <p:txBody>
              <a:bodyPr/>
              <a:lstStyle/>
              <a:p>
                <a:r>
                  <a:rPr lang="en-US">
                    <a:noFill/>
                  </a:rPr>
                  <a:t> </a:t>
                </a:r>
              </a:p>
            </p:txBody>
          </p:sp>
        </mc:Fallback>
      </mc:AlternateContent>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238" r="31792"/>
          <a:stretch/>
        </p:blipFill>
        <p:spPr>
          <a:xfrm>
            <a:off x="5417820" y="1207520"/>
            <a:ext cx="1295400" cy="1331976"/>
          </a:xfrm>
          <a:prstGeom prst="rect">
            <a:avLst/>
          </a:prstGeom>
        </p:spPr>
      </p:pic>
      <p:sp>
        <p:nvSpPr>
          <p:cNvPr id="8" name="Oval Callout 7"/>
          <p:cNvSpPr/>
          <p:nvPr/>
        </p:nvSpPr>
        <p:spPr bwMode="auto">
          <a:xfrm>
            <a:off x="6065520" y="1143000"/>
            <a:ext cx="1043940" cy="297180"/>
          </a:xfrm>
          <a:prstGeom prst="wedgeEllipseCallout">
            <a:avLst>
              <a:gd name="adj1" fmla="val -45154"/>
              <a:gd name="adj2" fmla="val 165065"/>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dirty="0">
                <a:latin typeface="Comic Sans MS" panose="030F0702030302020204" pitchFamily="66" charset="0"/>
              </a:rPr>
              <a:t>Password?</a:t>
            </a: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238" r="31792"/>
          <a:stretch/>
        </p:blipFill>
        <p:spPr>
          <a:xfrm>
            <a:off x="7695573" y="1206913"/>
            <a:ext cx="1295400" cy="1331976"/>
          </a:xfrm>
          <a:prstGeom prst="rect">
            <a:avLst/>
          </a:prstGeom>
        </p:spPr>
      </p:pic>
      <p:sp>
        <p:nvSpPr>
          <p:cNvPr id="10" name="Oval Callout 9"/>
          <p:cNvSpPr/>
          <p:nvPr/>
        </p:nvSpPr>
        <p:spPr bwMode="auto">
          <a:xfrm>
            <a:off x="7757160" y="1080240"/>
            <a:ext cx="1043940" cy="297180"/>
          </a:xfrm>
          <a:prstGeom prst="wedgeEllipseCallout">
            <a:avLst>
              <a:gd name="adj1" fmla="val 47546"/>
              <a:gd name="adj2" fmla="val 172758"/>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dirty="0">
                <a:latin typeface="Comic Sans MS" panose="030F0702030302020204" pitchFamily="66" charset="0"/>
              </a:rPr>
              <a:t>I know it</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238" r="31792"/>
          <a:stretch/>
        </p:blipFill>
        <p:spPr>
          <a:xfrm>
            <a:off x="9973326" y="1206913"/>
            <a:ext cx="1295400" cy="1331976"/>
          </a:xfrm>
          <a:prstGeom prst="rect">
            <a:avLst/>
          </a:prstGeom>
        </p:spPr>
      </p:pic>
      <p:sp>
        <p:nvSpPr>
          <p:cNvPr id="12" name="Oval Callout 11"/>
          <p:cNvSpPr/>
          <p:nvPr/>
        </p:nvSpPr>
        <p:spPr bwMode="auto">
          <a:xfrm>
            <a:off x="10621026" y="1142393"/>
            <a:ext cx="1043940" cy="297180"/>
          </a:xfrm>
          <a:prstGeom prst="wedgeEllipseCallout">
            <a:avLst>
              <a:gd name="adj1" fmla="val -45154"/>
              <a:gd name="adj2" fmla="val 165065"/>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900" dirty="0">
                <a:latin typeface="Comic Sans MS" panose="030F0702030302020204" pitchFamily="66" charset="0"/>
              </a:rPr>
              <a:t>Welcome!</a:t>
            </a:r>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l="12300" t="4573" r="10208" b="4314"/>
          <a:stretch/>
        </p:blipFill>
        <p:spPr>
          <a:xfrm>
            <a:off x="7017360" y="3749770"/>
            <a:ext cx="2743200" cy="1814286"/>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84950" y="4804229"/>
            <a:ext cx="2710512" cy="1807008"/>
          </a:xfrm>
          <a:prstGeom prst="rect">
            <a:avLst/>
          </a:prstGeom>
        </p:spPr>
      </p:pic>
    </p:spTree>
    <p:extLst>
      <p:ext uri="{BB962C8B-B14F-4D97-AF65-F5344CB8AC3E}">
        <p14:creationId xmlns:p14="http://schemas.microsoft.com/office/powerpoint/2010/main" val="411132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nchor="ctr"/>
          <a:lstStyle/>
          <a:p>
            <a:pPr algn="ctr"/>
            <a:r>
              <a:rPr lang="nb-NO" dirty="0" err="1"/>
              <a:t>Reminders</a:t>
            </a:r>
            <a:r>
              <a:rPr lang="nb-NO" dirty="0"/>
              <a:t>: Modular </a:t>
            </a:r>
            <a:r>
              <a:rPr lang="nb-NO" dirty="0" err="1"/>
              <a:t>arithmetic</a:t>
            </a:r>
            <a:r>
              <a:rPr lang="nb-NO" dirty="0"/>
              <a:t>, </a:t>
            </a:r>
            <a:r>
              <a:rPr lang="nb-NO" dirty="0" err="1"/>
              <a:t>Randomized</a:t>
            </a:r>
            <a:r>
              <a:rPr lang="nb-NO" dirty="0"/>
              <a:t> </a:t>
            </a:r>
            <a:r>
              <a:rPr lang="nb-NO" dirty="0" err="1"/>
              <a:t>Algorithms</a:t>
            </a:r>
            <a:endParaRPr lang="nb-NO" dirty="0"/>
          </a:p>
          <a:p>
            <a:pPr algn="ctr"/>
            <a:r>
              <a:rPr lang="nb-NO" dirty="0"/>
              <a:t>And</a:t>
            </a:r>
          </a:p>
          <a:p>
            <a:pPr algn="ctr"/>
            <a:r>
              <a:rPr lang="nb-NO" dirty="0" err="1"/>
              <a:t>What</a:t>
            </a:r>
            <a:r>
              <a:rPr lang="nb-NO" dirty="0"/>
              <a:t> is an </a:t>
            </a:r>
            <a:r>
              <a:rPr lang="nb-NO" dirty="0" err="1"/>
              <a:t>adversary</a:t>
            </a:r>
            <a:r>
              <a:rPr lang="nb-NO" dirty="0"/>
              <a:t>?</a:t>
            </a:r>
          </a:p>
        </p:txBody>
      </p:sp>
    </p:spTree>
    <p:extLst>
      <p:ext uri="{BB962C8B-B14F-4D97-AF65-F5344CB8AC3E}">
        <p14:creationId xmlns:p14="http://schemas.microsoft.com/office/powerpoint/2010/main" val="1038299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arithmetic </a:t>
            </a:r>
          </a:p>
        </p:txBody>
      </p:sp>
      <p:sp>
        <p:nvSpPr>
          <p:cNvPr id="4" name="Slide Number Placeholder 3"/>
          <p:cNvSpPr>
            <a:spLocks noGrp="1"/>
          </p:cNvSpPr>
          <p:nvPr>
            <p:ph type="sldNum" sz="quarter" idx="4"/>
          </p:nvPr>
        </p:nvSpPr>
        <p:spPr/>
        <p:txBody>
          <a:bodyPr/>
          <a:lstStyle/>
          <a:p>
            <a:fld id="{F6590AF8-4F64-4D1C-B3C4-F65976908F52}" type="slidenum">
              <a:rPr lang="en-US" smtClean="0"/>
              <a:pPr/>
              <a:t>46</a:t>
            </a:fld>
            <a:endParaRPr lang="en-US" dirty="0"/>
          </a:p>
        </p:txBody>
      </p:sp>
      <p:cxnSp>
        <p:nvCxnSpPr>
          <p:cNvPr id="6" name="Straight Connector 5"/>
          <p:cNvCxnSpPr/>
          <p:nvPr/>
        </p:nvCxnSpPr>
        <p:spPr bwMode="auto">
          <a:xfrm>
            <a:off x="858982" y="4673606"/>
            <a:ext cx="10132291" cy="0"/>
          </a:xfrm>
          <a:prstGeom prst="line">
            <a:avLst/>
          </a:prstGeom>
          <a:solidFill>
            <a:schemeClr val="accent1"/>
          </a:solidFill>
          <a:ln w="38100" cap="flat" cmpd="sng" algn="ctr">
            <a:solidFill>
              <a:schemeClr val="tx1"/>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5356003" y="4578522"/>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5868622" y="4578521"/>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6380153" y="4569276"/>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6889508" y="4578521"/>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7403215" y="4578521"/>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7916922" y="4569275"/>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2285729" y="4587767"/>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2798348" y="4587766"/>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3309879" y="4578521"/>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819234" y="4587766"/>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332941" y="4587766"/>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4846648" y="4578520"/>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a:off x="8426277" y="4578520"/>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a:off x="8939984" y="4578520"/>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9453691" y="4569274"/>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1" name="TextBox 30"/>
              <p:cNvSpPr txBox="1"/>
              <p:nvPr/>
            </p:nvSpPr>
            <p:spPr>
              <a:xfrm>
                <a:off x="4205502"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0</m:t>
                      </m:r>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4205502" y="4894747"/>
                <a:ext cx="254878" cy="369332"/>
              </a:xfrm>
              <a:prstGeom prst="rect">
                <a:avLst/>
              </a:prstGeom>
              <a:blipFill>
                <a:blip r:embed="rId3"/>
                <a:stretch>
                  <a:fillRect l="-26190" r="-2381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719209"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4719209" y="4894747"/>
                <a:ext cx="254878" cy="369332"/>
              </a:xfrm>
              <a:prstGeom prst="rect">
                <a:avLst/>
              </a:prstGeom>
              <a:blipFill>
                <a:blip r:embed="rId4"/>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5232916" y="4900903"/>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m:t>
                      </m:r>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5232916" y="4900903"/>
                <a:ext cx="254878" cy="369332"/>
              </a:xfrm>
              <a:prstGeom prst="rect">
                <a:avLst/>
              </a:prstGeom>
              <a:blipFill>
                <a:blip r:embed="rId5"/>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741183"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3</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741183" y="4894747"/>
                <a:ext cx="254878" cy="369332"/>
              </a:xfrm>
              <a:prstGeom prst="rect">
                <a:avLst/>
              </a:prstGeom>
              <a:blipFill>
                <a:blip r:embed="rId6"/>
                <a:stretch>
                  <a:fillRect l="-26190" r="-2381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249450" y="4888891"/>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4</m:t>
                      </m:r>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6249450" y="4888891"/>
                <a:ext cx="254878" cy="369332"/>
              </a:xfrm>
              <a:prstGeom prst="rect">
                <a:avLst/>
              </a:prstGeom>
              <a:blipFill>
                <a:blip r:embed="rId7"/>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762069" y="4888891"/>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5</m:t>
                      </m:r>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6762069" y="4888891"/>
                <a:ext cx="254878" cy="369332"/>
              </a:xfrm>
              <a:prstGeom prst="rect">
                <a:avLst/>
              </a:prstGeom>
              <a:blipFill>
                <a:blip r:embed="rId8"/>
                <a:stretch>
                  <a:fillRect l="-26190" r="-28571"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7275776" y="4888891"/>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6</m:t>
                      </m:r>
                    </m:oMath>
                  </m:oMathPara>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7275776" y="4888891"/>
                <a:ext cx="254878" cy="369332"/>
              </a:xfrm>
              <a:prstGeom prst="rect">
                <a:avLst/>
              </a:prstGeom>
              <a:blipFill>
                <a:blip r:embed="rId9"/>
                <a:stretch>
                  <a:fillRect l="-26829" r="-26829"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770761" y="490370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7</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7770761" y="4903700"/>
                <a:ext cx="254878" cy="369332"/>
              </a:xfrm>
              <a:prstGeom prst="rect">
                <a:avLst/>
              </a:prstGeom>
              <a:blipFill>
                <a:blip r:embed="rId10"/>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8298838" y="4888891"/>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8</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8298838" y="4888891"/>
                <a:ext cx="254878" cy="369332"/>
              </a:xfrm>
              <a:prstGeom prst="rect">
                <a:avLst/>
              </a:prstGeom>
              <a:blipFill>
                <a:blip r:embed="rId11"/>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972826" y="4888891"/>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−4</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972826" y="4888891"/>
                <a:ext cx="484107" cy="369332"/>
              </a:xfrm>
              <a:prstGeom prst="rect">
                <a:avLst/>
              </a:prstGeom>
              <a:blipFill>
                <a:blip r:embed="rId12"/>
                <a:stretch>
                  <a:fillRect l="-2532" r="-12658"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483487" y="4888085"/>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−3</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2483487" y="4888085"/>
                <a:ext cx="484107" cy="369332"/>
              </a:xfrm>
              <a:prstGeom prst="rect">
                <a:avLst/>
              </a:prstGeom>
              <a:blipFill>
                <a:blip r:embed="rId13"/>
                <a:stretch>
                  <a:fillRect l="-1250" r="-1250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2976536" y="4894747"/>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2976536" y="4894747"/>
                <a:ext cx="484107" cy="369332"/>
              </a:xfrm>
              <a:prstGeom prst="rect">
                <a:avLst/>
              </a:prstGeom>
              <a:blipFill>
                <a:blip r:embed="rId14"/>
                <a:stretch>
                  <a:fillRect l="-1250" r="-1250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487197" y="4895429"/>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oMath>
                  </m:oMathPara>
                </a14:m>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3487197" y="4895429"/>
                <a:ext cx="484107" cy="369332"/>
              </a:xfrm>
              <a:prstGeom prst="rect">
                <a:avLst/>
              </a:prstGeom>
              <a:blipFill>
                <a:blip r:embed="rId15"/>
                <a:stretch>
                  <a:fillRect l="-1266" r="-13924" b="-9836"/>
                </a:stretch>
              </a:blipFill>
            </p:spPr>
            <p:txBody>
              <a:bodyPr/>
              <a:lstStyle/>
              <a:p>
                <a:r>
                  <a:rPr lang="en-US">
                    <a:noFill/>
                  </a:rPr>
                  <a:t> </a:t>
                </a:r>
              </a:p>
            </p:txBody>
          </p:sp>
        </mc:Fallback>
      </mc:AlternateContent>
      <p:cxnSp>
        <p:nvCxnSpPr>
          <p:cNvPr id="45" name="Straight Connector 44"/>
          <p:cNvCxnSpPr/>
          <p:nvPr/>
        </p:nvCxnSpPr>
        <p:spPr bwMode="auto">
          <a:xfrm>
            <a:off x="1770934" y="4588697"/>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6" name="TextBox 45"/>
              <p:cNvSpPr txBox="1"/>
              <p:nvPr/>
            </p:nvSpPr>
            <p:spPr>
              <a:xfrm>
                <a:off x="8826915"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9</m:t>
                      </m:r>
                    </m:oMath>
                  </m:oMathPara>
                </a14:m>
                <a:endParaRPr lang="en-US" sz="2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8826915" y="4894747"/>
                <a:ext cx="254878" cy="369332"/>
              </a:xfrm>
              <a:prstGeom prst="rect">
                <a:avLst/>
              </a:prstGeom>
              <a:blipFill>
                <a:blip r:embed="rId16"/>
                <a:stretch>
                  <a:fillRect l="-26190" r="-23810" b="-8197"/>
                </a:stretch>
              </a:blipFill>
            </p:spPr>
            <p:txBody>
              <a:bodyPr/>
              <a:lstStyle/>
              <a:p>
                <a:r>
                  <a:rPr lang="en-US">
                    <a:noFill/>
                  </a:rPr>
                  <a:t> </a:t>
                </a:r>
              </a:p>
            </p:txBody>
          </p:sp>
        </mc:Fallback>
      </mc:AlternateContent>
    </p:spTree>
    <p:extLst>
      <p:ext uri="{BB962C8B-B14F-4D97-AF65-F5344CB8AC3E}">
        <p14:creationId xmlns:p14="http://schemas.microsoft.com/office/powerpoint/2010/main" val="1658029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arithmetic </a:t>
            </a:r>
          </a:p>
        </p:txBody>
      </p:sp>
      <p:sp>
        <p:nvSpPr>
          <p:cNvPr id="4" name="Slide Number Placeholder 3"/>
          <p:cNvSpPr>
            <a:spLocks noGrp="1"/>
          </p:cNvSpPr>
          <p:nvPr>
            <p:ph type="sldNum" sz="quarter" idx="4"/>
          </p:nvPr>
        </p:nvSpPr>
        <p:spPr/>
        <p:txBody>
          <a:bodyPr/>
          <a:lstStyle/>
          <a:p>
            <a:fld id="{F6590AF8-4F64-4D1C-B3C4-F65976908F52}" type="slidenum">
              <a:rPr lang="en-US" smtClean="0"/>
              <a:pPr/>
              <a:t>47</a:t>
            </a:fld>
            <a:endParaRPr lang="en-US" dirty="0"/>
          </a:p>
        </p:txBody>
      </p:sp>
      <p:cxnSp>
        <p:nvCxnSpPr>
          <p:cNvPr id="6" name="Straight Connector 5"/>
          <p:cNvCxnSpPr/>
          <p:nvPr/>
        </p:nvCxnSpPr>
        <p:spPr bwMode="auto">
          <a:xfrm>
            <a:off x="858982" y="4673606"/>
            <a:ext cx="10132291" cy="0"/>
          </a:xfrm>
          <a:prstGeom prst="line">
            <a:avLst/>
          </a:prstGeom>
          <a:solidFill>
            <a:schemeClr val="accent1"/>
          </a:solidFill>
          <a:ln w="38100" cap="flat" cmpd="sng" algn="ctr">
            <a:solidFill>
              <a:schemeClr val="tx1"/>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5356003" y="4578522"/>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5868622" y="4578521"/>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6380153" y="4569276"/>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6889508" y="4578521"/>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7403215" y="4578521"/>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7916922" y="4569275"/>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2285729" y="4587767"/>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2798348" y="4587766"/>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3309879" y="4578521"/>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819234" y="4587766"/>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332941" y="4587766"/>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4846648" y="4578520"/>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a:off x="8426277" y="4578520"/>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a:off x="8939984" y="4578520"/>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9453691" y="4569274"/>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1" name="TextBox 30"/>
              <p:cNvSpPr txBox="1"/>
              <p:nvPr/>
            </p:nvSpPr>
            <p:spPr>
              <a:xfrm>
                <a:off x="4205502"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0</m:t>
                      </m:r>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4205502" y="4894747"/>
                <a:ext cx="254878" cy="369332"/>
              </a:xfrm>
              <a:prstGeom prst="rect">
                <a:avLst/>
              </a:prstGeom>
              <a:blipFill>
                <a:blip r:embed="rId2"/>
                <a:stretch>
                  <a:fillRect l="-26190" r="-2381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719209"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4719209" y="4894747"/>
                <a:ext cx="254878" cy="369332"/>
              </a:xfrm>
              <a:prstGeom prst="rect">
                <a:avLst/>
              </a:prstGeom>
              <a:blipFill>
                <a:blip r:embed="rId3"/>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5232916" y="4900903"/>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m:t>
                      </m:r>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5232916" y="4900903"/>
                <a:ext cx="254878" cy="369332"/>
              </a:xfrm>
              <a:prstGeom prst="rect">
                <a:avLst/>
              </a:prstGeom>
              <a:blipFill>
                <a:blip r:embed="rId4"/>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741183"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3</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741183" y="4894747"/>
                <a:ext cx="254878" cy="369332"/>
              </a:xfrm>
              <a:prstGeom prst="rect">
                <a:avLst/>
              </a:prstGeom>
              <a:blipFill>
                <a:blip r:embed="rId5"/>
                <a:stretch>
                  <a:fillRect l="-26190" r="-2381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249450" y="4888891"/>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4</m:t>
                      </m:r>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6249450" y="4888891"/>
                <a:ext cx="254878" cy="369332"/>
              </a:xfrm>
              <a:prstGeom prst="rect">
                <a:avLst/>
              </a:prstGeom>
              <a:blipFill>
                <a:blip r:embed="rId6"/>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762069" y="4888891"/>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5</m:t>
                      </m:r>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6762069" y="4888891"/>
                <a:ext cx="254878" cy="369332"/>
              </a:xfrm>
              <a:prstGeom prst="rect">
                <a:avLst/>
              </a:prstGeom>
              <a:blipFill>
                <a:blip r:embed="rId7"/>
                <a:stretch>
                  <a:fillRect l="-26190" r="-28571"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7275776" y="4888891"/>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6</m:t>
                      </m:r>
                    </m:oMath>
                  </m:oMathPara>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7275776" y="4888891"/>
                <a:ext cx="254878" cy="369332"/>
              </a:xfrm>
              <a:prstGeom prst="rect">
                <a:avLst/>
              </a:prstGeom>
              <a:blipFill>
                <a:blip r:embed="rId8"/>
                <a:stretch>
                  <a:fillRect l="-26829" r="-26829"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770761" y="490370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7</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7770761" y="4903700"/>
                <a:ext cx="254878" cy="369332"/>
              </a:xfrm>
              <a:prstGeom prst="rect">
                <a:avLst/>
              </a:prstGeom>
              <a:blipFill>
                <a:blip r:embed="rId9"/>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8298838" y="4888891"/>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8</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8298838" y="4888891"/>
                <a:ext cx="254878" cy="369332"/>
              </a:xfrm>
              <a:prstGeom prst="rect">
                <a:avLst/>
              </a:prstGeom>
              <a:blipFill>
                <a:blip r:embed="rId10"/>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972826" y="4888891"/>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−4</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972826" y="4888891"/>
                <a:ext cx="484107" cy="369332"/>
              </a:xfrm>
              <a:prstGeom prst="rect">
                <a:avLst/>
              </a:prstGeom>
              <a:blipFill>
                <a:blip r:embed="rId11"/>
                <a:stretch>
                  <a:fillRect l="-2532" r="-12658"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483487" y="4888085"/>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−3</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2483487" y="4888085"/>
                <a:ext cx="484107" cy="369332"/>
              </a:xfrm>
              <a:prstGeom prst="rect">
                <a:avLst/>
              </a:prstGeom>
              <a:blipFill>
                <a:blip r:embed="rId12"/>
                <a:stretch>
                  <a:fillRect l="-1250" r="-1250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2976536" y="4894747"/>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2976536" y="4894747"/>
                <a:ext cx="484107" cy="369332"/>
              </a:xfrm>
              <a:prstGeom prst="rect">
                <a:avLst/>
              </a:prstGeom>
              <a:blipFill>
                <a:blip r:embed="rId13"/>
                <a:stretch>
                  <a:fillRect l="-1250" r="-1250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487197" y="4895429"/>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oMath>
                  </m:oMathPara>
                </a14:m>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3487197" y="4895429"/>
                <a:ext cx="484107" cy="369332"/>
              </a:xfrm>
              <a:prstGeom prst="rect">
                <a:avLst/>
              </a:prstGeom>
              <a:blipFill>
                <a:blip r:embed="rId14"/>
                <a:stretch>
                  <a:fillRect l="-1266" r="-13924" b="-9836"/>
                </a:stretch>
              </a:blipFill>
            </p:spPr>
            <p:txBody>
              <a:bodyPr/>
              <a:lstStyle/>
              <a:p>
                <a:r>
                  <a:rPr lang="en-US">
                    <a:noFill/>
                  </a:rPr>
                  <a:t> </a:t>
                </a:r>
              </a:p>
            </p:txBody>
          </p:sp>
        </mc:Fallback>
      </mc:AlternateContent>
      <p:cxnSp>
        <p:nvCxnSpPr>
          <p:cNvPr id="45" name="Straight Connector 44"/>
          <p:cNvCxnSpPr/>
          <p:nvPr/>
        </p:nvCxnSpPr>
        <p:spPr bwMode="auto">
          <a:xfrm>
            <a:off x="1770934" y="4588697"/>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6" name="TextBox 45"/>
              <p:cNvSpPr txBox="1"/>
              <p:nvPr/>
            </p:nvSpPr>
            <p:spPr>
              <a:xfrm>
                <a:off x="8826915"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9</m:t>
                      </m:r>
                    </m:oMath>
                  </m:oMathPara>
                </a14:m>
                <a:endParaRPr lang="en-US" sz="2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8826915" y="4894747"/>
                <a:ext cx="254878" cy="369332"/>
              </a:xfrm>
              <a:prstGeom prst="rect">
                <a:avLst/>
              </a:prstGeom>
              <a:blipFill>
                <a:blip r:embed="rId15"/>
                <a:stretch>
                  <a:fillRect l="-26190" r="-23810" b="-8197"/>
                </a:stretch>
              </a:blipFill>
            </p:spPr>
            <p:txBody>
              <a:bodyPr/>
              <a:lstStyle/>
              <a:p>
                <a:r>
                  <a:rPr lang="en-US">
                    <a:noFill/>
                  </a:rPr>
                  <a:t> </a:t>
                </a:r>
              </a:p>
            </p:txBody>
          </p:sp>
        </mc:Fallback>
      </mc:AlternateContent>
      <p:cxnSp>
        <p:nvCxnSpPr>
          <p:cNvPr id="47" name="Straight Connector 46"/>
          <p:cNvCxnSpPr/>
          <p:nvPr/>
        </p:nvCxnSpPr>
        <p:spPr bwMode="auto">
          <a:xfrm>
            <a:off x="4335117" y="4673606"/>
            <a:ext cx="4619237" cy="0"/>
          </a:xfrm>
          <a:prstGeom prst="line">
            <a:avLst/>
          </a:prstGeom>
          <a:solidFill>
            <a:schemeClr val="accent1"/>
          </a:solidFill>
          <a:ln w="38100" cap="flat" cmpd="sng" algn="ctr">
            <a:solidFill>
              <a:srgbClr val="FF0000"/>
            </a:solidFill>
            <a:prstDash val="solid"/>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48008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bwMode="auto">
          <a:xfrm>
            <a:off x="2771452" y="1761419"/>
            <a:ext cx="3051552" cy="2890988"/>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2" name="Title 1"/>
          <p:cNvSpPr>
            <a:spLocks noGrp="1"/>
          </p:cNvSpPr>
          <p:nvPr>
            <p:ph type="title"/>
          </p:nvPr>
        </p:nvSpPr>
        <p:spPr/>
        <p:txBody>
          <a:bodyPr/>
          <a:lstStyle/>
          <a:p>
            <a:r>
              <a:rPr lang="en-US" dirty="0"/>
              <a:t>Modular arithmetic </a:t>
            </a:r>
          </a:p>
        </p:txBody>
      </p:sp>
      <p:sp>
        <p:nvSpPr>
          <p:cNvPr id="4" name="Slide Number Placeholder 3"/>
          <p:cNvSpPr>
            <a:spLocks noGrp="1"/>
          </p:cNvSpPr>
          <p:nvPr>
            <p:ph type="sldNum" sz="quarter" idx="4"/>
          </p:nvPr>
        </p:nvSpPr>
        <p:spPr/>
        <p:txBody>
          <a:bodyPr/>
          <a:lstStyle/>
          <a:p>
            <a:fld id="{F6590AF8-4F64-4D1C-B3C4-F65976908F52}" type="slidenum">
              <a:rPr lang="en-US" smtClean="0"/>
              <a:pPr/>
              <a:t>48</a:t>
            </a:fld>
            <a:endParaRPr lang="en-US" dirty="0"/>
          </a:p>
        </p:txBody>
      </p:sp>
      <p:cxnSp>
        <p:nvCxnSpPr>
          <p:cNvPr id="6" name="Straight Connector 5"/>
          <p:cNvCxnSpPr/>
          <p:nvPr/>
        </p:nvCxnSpPr>
        <p:spPr bwMode="auto">
          <a:xfrm flipV="1">
            <a:off x="858982" y="4664361"/>
            <a:ext cx="3473959" cy="9245"/>
          </a:xfrm>
          <a:prstGeom prst="line">
            <a:avLst/>
          </a:prstGeom>
          <a:solidFill>
            <a:schemeClr val="accent1"/>
          </a:solidFill>
          <a:ln w="38100" cap="flat" cmpd="sng" algn="ctr">
            <a:solidFill>
              <a:schemeClr val="tx1"/>
            </a:solidFill>
            <a:prstDash val="solid"/>
            <a:round/>
            <a:headEnd type="triangl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2285729" y="4587767"/>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2798348" y="4587766"/>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3309879" y="4578521"/>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819234" y="4587766"/>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332941" y="4587766"/>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1" name="TextBox 30"/>
              <p:cNvSpPr txBox="1"/>
              <p:nvPr/>
            </p:nvSpPr>
            <p:spPr>
              <a:xfrm>
                <a:off x="4205502"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0</m:t>
                      </m:r>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4205502" y="4894747"/>
                <a:ext cx="254878" cy="369332"/>
              </a:xfrm>
              <a:prstGeom prst="rect">
                <a:avLst/>
              </a:prstGeom>
              <a:blipFill>
                <a:blip r:embed="rId2"/>
                <a:stretch>
                  <a:fillRect l="-26190" r="-2381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358522" y="4336595"/>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358522" y="4336595"/>
                <a:ext cx="254878" cy="369332"/>
              </a:xfrm>
              <a:prstGeom prst="rect">
                <a:avLst/>
              </a:prstGeom>
              <a:blipFill>
                <a:blip r:embed="rId3"/>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095926" y="3226883"/>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m:t>
                      </m:r>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095926" y="3226883"/>
                <a:ext cx="254878" cy="369332"/>
              </a:xfrm>
              <a:prstGeom prst="rect">
                <a:avLst/>
              </a:prstGeom>
              <a:blipFill>
                <a:blip r:embed="rId4"/>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820229" y="197977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3</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820229" y="1979770"/>
                <a:ext cx="254878" cy="369332"/>
              </a:xfrm>
              <a:prstGeom prst="rect">
                <a:avLst/>
              </a:prstGeom>
              <a:blipFill>
                <a:blip r:embed="rId5"/>
                <a:stretch>
                  <a:fillRect l="-26190" r="-2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883230" y="135379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4</m:t>
                      </m:r>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4883230" y="1353790"/>
                <a:ext cx="254878" cy="369332"/>
              </a:xfrm>
              <a:prstGeom prst="rect">
                <a:avLst/>
              </a:prstGeom>
              <a:blipFill>
                <a:blip r:embed="rId6"/>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456726" y="135379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5</m:t>
                      </m:r>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3456726" y="1353790"/>
                <a:ext cx="254878" cy="369332"/>
              </a:xfrm>
              <a:prstGeom prst="rect">
                <a:avLst/>
              </a:prstGeom>
              <a:blipFill>
                <a:blip r:embed="rId7"/>
                <a:stretch>
                  <a:fillRect l="-26190" r="-28571"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421880" y="2250134"/>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6</m:t>
                      </m:r>
                    </m:oMath>
                  </m:oMathPara>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2421880" y="2250134"/>
                <a:ext cx="254878" cy="369332"/>
              </a:xfrm>
              <a:prstGeom prst="rect">
                <a:avLst/>
              </a:prstGeom>
              <a:blipFill>
                <a:blip r:embed="rId8"/>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263025" y="3261182"/>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7</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2263025" y="3261182"/>
                <a:ext cx="254878" cy="369332"/>
              </a:xfrm>
              <a:prstGeom prst="rect">
                <a:avLst/>
              </a:prstGeom>
              <a:blipFill>
                <a:blip r:embed="rId9"/>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601693" y="4079744"/>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8</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601693" y="4079744"/>
                <a:ext cx="254878" cy="369332"/>
              </a:xfrm>
              <a:prstGeom prst="rect">
                <a:avLst/>
              </a:prstGeom>
              <a:blipFill>
                <a:blip r:embed="rId10"/>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972826" y="4888891"/>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−4</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972826" y="4888891"/>
                <a:ext cx="484107" cy="369332"/>
              </a:xfrm>
              <a:prstGeom prst="rect">
                <a:avLst/>
              </a:prstGeom>
              <a:blipFill>
                <a:blip r:embed="rId11"/>
                <a:stretch>
                  <a:fillRect l="-2532" r="-12658"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483487" y="4888085"/>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−3</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2483487" y="4888085"/>
                <a:ext cx="484107" cy="369332"/>
              </a:xfrm>
              <a:prstGeom prst="rect">
                <a:avLst/>
              </a:prstGeom>
              <a:blipFill>
                <a:blip r:embed="rId12"/>
                <a:stretch>
                  <a:fillRect l="-1250" r="-1250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2976536" y="4894747"/>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2976536" y="4894747"/>
                <a:ext cx="484107" cy="369332"/>
              </a:xfrm>
              <a:prstGeom prst="rect">
                <a:avLst/>
              </a:prstGeom>
              <a:blipFill>
                <a:blip r:embed="rId13"/>
                <a:stretch>
                  <a:fillRect l="-1250" r="-1250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487197" y="4895429"/>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oMath>
                  </m:oMathPara>
                </a14:m>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3487197" y="4895429"/>
                <a:ext cx="484107" cy="369332"/>
              </a:xfrm>
              <a:prstGeom prst="rect">
                <a:avLst/>
              </a:prstGeom>
              <a:blipFill>
                <a:blip r:embed="rId14"/>
                <a:stretch>
                  <a:fillRect l="-1266" r="-13924" b="-9836"/>
                </a:stretch>
              </a:blipFill>
            </p:spPr>
            <p:txBody>
              <a:bodyPr/>
              <a:lstStyle/>
              <a:p>
                <a:r>
                  <a:rPr lang="en-US">
                    <a:noFill/>
                  </a:rPr>
                  <a:t> </a:t>
                </a:r>
              </a:p>
            </p:txBody>
          </p:sp>
        </mc:Fallback>
      </mc:AlternateContent>
      <p:cxnSp>
        <p:nvCxnSpPr>
          <p:cNvPr id="45" name="Straight Connector 44"/>
          <p:cNvCxnSpPr/>
          <p:nvPr/>
        </p:nvCxnSpPr>
        <p:spPr bwMode="auto">
          <a:xfrm>
            <a:off x="1770934" y="4588697"/>
            <a:ext cx="1088" cy="17168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2" name="TextBox 51"/>
              <p:cNvSpPr txBox="1"/>
              <p:nvPr/>
            </p:nvSpPr>
            <p:spPr>
              <a:xfrm>
                <a:off x="4205549" y="5257417"/>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85000"/>
                              <a:lumOff val="15000"/>
                            </a:schemeClr>
                          </a:solidFill>
                          <a:latin typeface="Cambria Math" panose="02040503050406030204" pitchFamily="18" charset="0"/>
                        </a:rPr>
                        <m:t>9</m:t>
                      </m:r>
                    </m:oMath>
                  </m:oMathPara>
                </a14:m>
                <a:endParaRPr lang="en-US" sz="2400" dirty="0">
                  <a:solidFill>
                    <a:schemeClr val="tx1">
                      <a:lumMod val="85000"/>
                      <a:lumOff val="15000"/>
                    </a:schemeClr>
                  </a:solidFill>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4205549" y="5257417"/>
                <a:ext cx="254878" cy="369332"/>
              </a:xfrm>
              <a:prstGeom prst="rect">
                <a:avLst/>
              </a:prstGeom>
              <a:blipFill rotWithShape="0">
                <a:blip r:embed="rId15"/>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662820" y="4505845"/>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75000"/>
                              <a:lumOff val="25000"/>
                            </a:schemeClr>
                          </a:solidFill>
                          <a:latin typeface="Cambria Math" panose="02040503050406030204" pitchFamily="18" charset="0"/>
                        </a:rPr>
                        <m:t>10</m:t>
                      </m:r>
                    </m:oMath>
                  </m:oMathPara>
                </a14:m>
                <a:endParaRPr lang="en-US" sz="2400" dirty="0">
                  <a:solidFill>
                    <a:schemeClr val="tx1">
                      <a:lumMod val="75000"/>
                      <a:lumOff val="25000"/>
                    </a:schemeClr>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662820" y="4505845"/>
                <a:ext cx="254878" cy="369332"/>
              </a:xfrm>
              <a:prstGeom prst="rect">
                <a:avLst/>
              </a:prstGeom>
              <a:blipFill rotWithShape="0">
                <a:blip r:embed="rId16"/>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6389168" y="3332638"/>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11</m:t>
                      </m:r>
                    </m:oMath>
                  </m:oMathPara>
                </a14:m>
                <a:endParaRPr lang="en-US" sz="2400" dirty="0">
                  <a:solidFill>
                    <a:schemeClr val="tx1">
                      <a:lumMod val="65000"/>
                      <a:lumOff val="35000"/>
                    </a:schemeClr>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6389168" y="3332638"/>
                <a:ext cx="254878" cy="369332"/>
              </a:xfrm>
              <a:prstGeom prst="rect">
                <a:avLst/>
              </a:prstGeom>
              <a:blipFill rotWithShape="0">
                <a:blip r:embed="rId17"/>
                <a:stretch>
                  <a:fillRect l="-40476" r="-7619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095926" y="1823703"/>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12</m:t>
                      </m:r>
                    </m:oMath>
                  </m:oMathPara>
                </a14:m>
                <a:endParaRPr lang="en-US" sz="2400" dirty="0">
                  <a:solidFill>
                    <a:schemeClr val="tx1">
                      <a:lumMod val="65000"/>
                      <a:lumOff val="35000"/>
                    </a:schemeClr>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6095926" y="1823703"/>
                <a:ext cx="254878" cy="369332"/>
              </a:xfrm>
              <a:prstGeom prst="rect">
                <a:avLst/>
              </a:prstGeom>
              <a:blipFill rotWithShape="0">
                <a:blip r:embed="rId18"/>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4977337" y="1062084"/>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13</m:t>
                      </m:r>
                    </m:oMath>
                  </m:oMathPara>
                </a14:m>
                <a:endParaRPr lang="en-US" sz="2400" dirty="0">
                  <a:solidFill>
                    <a:schemeClr val="tx1">
                      <a:lumMod val="65000"/>
                      <a:lumOff val="35000"/>
                    </a:schemeClr>
                  </a:solidFill>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4977337" y="1062084"/>
                <a:ext cx="254878" cy="369332"/>
              </a:xfrm>
              <a:prstGeom prst="rect">
                <a:avLst/>
              </a:prstGeom>
              <a:blipFill rotWithShape="0">
                <a:blip r:embed="rId19"/>
                <a:stretch>
                  <a:fillRect l="-40476" r="-7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241409" y="1068143"/>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50000"/>
                            </a:schemeClr>
                          </a:solidFill>
                          <a:latin typeface="Cambria Math" panose="02040503050406030204" pitchFamily="18" charset="0"/>
                        </a:rPr>
                        <m:t>14</m:t>
                      </m:r>
                    </m:oMath>
                  </m:oMathPara>
                </a14:m>
                <a:endParaRPr lang="en-US" sz="2400" dirty="0">
                  <a:solidFill>
                    <a:schemeClr val="bg2">
                      <a:lumMod val="50000"/>
                    </a:schemeClr>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3241409" y="1068143"/>
                <a:ext cx="254878" cy="369332"/>
              </a:xfrm>
              <a:prstGeom prst="rect">
                <a:avLst/>
              </a:prstGeom>
              <a:blipFill rotWithShape="0">
                <a:blip r:embed="rId20"/>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2030541" y="2042669"/>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75000"/>
                            </a:schemeClr>
                          </a:solidFill>
                          <a:latin typeface="Cambria Math" panose="02040503050406030204" pitchFamily="18" charset="0"/>
                        </a:rPr>
                        <m:t>15</m:t>
                      </m:r>
                    </m:oMath>
                  </m:oMathPara>
                </a14:m>
                <a:endParaRPr lang="en-US" sz="2400" dirty="0">
                  <a:solidFill>
                    <a:schemeClr val="bg2">
                      <a:lumMod val="75000"/>
                    </a:schemeClr>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2030541" y="2042669"/>
                <a:ext cx="254878" cy="369332"/>
              </a:xfrm>
              <a:prstGeom prst="rect">
                <a:avLst/>
              </a:prstGeom>
              <a:blipFill rotWithShape="0">
                <a:blip r:embed="rId21"/>
                <a:stretch>
                  <a:fillRect l="-42857" r="-78571"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803828" y="327258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75000"/>
                            </a:schemeClr>
                          </a:solidFill>
                          <a:latin typeface="Cambria Math" panose="02040503050406030204" pitchFamily="18" charset="0"/>
                        </a:rPr>
                        <m:t>16</m:t>
                      </m:r>
                    </m:oMath>
                  </m:oMathPara>
                </a14:m>
                <a:endParaRPr lang="en-US" sz="2400" dirty="0">
                  <a:solidFill>
                    <a:schemeClr val="bg2">
                      <a:lumMod val="75000"/>
                    </a:schemeClr>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1803828" y="3272582"/>
                <a:ext cx="254878" cy="369332"/>
              </a:xfrm>
              <a:prstGeom prst="rect">
                <a:avLst/>
              </a:prstGeom>
              <a:blipFill rotWithShape="0">
                <a:blip r:embed="rId22"/>
                <a:stretch>
                  <a:fillRect l="-42857" r="-7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260265" y="430712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60000"/>
                              <a:lumOff val="40000"/>
                            </a:schemeClr>
                          </a:solidFill>
                          <a:latin typeface="Cambria Math" panose="02040503050406030204" pitchFamily="18" charset="0"/>
                        </a:rPr>
                        <m:t>17</m:t>
                      </m:r>
                    </m:oMath>
                  </m:oMathPara>
                </a14:m>
                <a:endParaRPr lang="en-US" sz="2400" dirty="0">
                  <a:solidFill>
                    <a:schemeClr val="bg2">
                      <a:lumMod val="60000"/>
                      <a:lumOff val="40000"/>
                    </a:schemeClr>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2260265" y="4307122"/>
                <a:ext cx="254878" cy="369332"/>
              </a:xfrm>
              <a:prstGeom prst="rect">
                <a:avLst/>
              </a:prstGeom>
              <a:blipFill rotWithShape="0">
                <a:blip r:embed="rId23"/>
                <a:stretch>
                  <a:fillRect l="-42857" r="-7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169789" y="5623970"/>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40000"/>
                              <a:lumOff val="60000"/>
                            </a:schemeClr>
                          </a:solidFill>
                          <a:latin typeface="Cambria Math" panose="02040503050406030204" pitchFamily="18" charset="0"/>
                        </a:rPr>
                        <m:t>18</m:t>
                      </m:r>
                    </m:oMath>
                  </m:oMathPara>
                </a14:m>
                <a:endParaRPr lang="en-US" sz="2400" dirty="0">
                  <a:solidFill>
                    <a:schemeClr val="bg2">
                      <a:lumMod val="40000"/>
                      <a:lumOff val="60000"/>
                    </a:schemeClr>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169789" y="5623970"/>
                <a:ext cx="254878" cy="369332"/>
              </a:xfrm>
              <a:prstGeom prst="rect">
                <a:avLst/>
              </a:prstGeom>
              <a:blipFill rotWithShape="0">
                <a:blip r:embed="rId24"/>
                <a:stretch>
                  <a:fillRect l="-40476" r="-7619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6038809" y="475020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40000"/>
                              <a:lumOff val="60000"/>
                            </a:schemeClr>
                          </a:solidFill>
                          <a:latin typeface="Cambria Math" panose="02040503050406030204" pitchFamily="18" charset="0"/>
                        </a:rPr>
                        <m:t>19</m:t>
                      </m:r>
                    </m:oMath>
                  </m:oMathPara>
                </a14:m>
                <a:endParaRPr lang="en-US" sz="2400" dirty="0">
                  <a:solidFill>
                    <a:schemeClr val="bg2">
                      <a:lumMod val="40000"/>
                      <a:lumOff val="60000"/>
                    </a:schemeClr>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6038809" y="4750202"/>
                <a:ext cx="254878" cy="369332"/>
              </a:xfrm>
              <a:prstGeom prst="rect">
                <a:avLst/>
              </a:prstGeom>
              <a:blipFill rotWithShape="0">
                <a:blip r:embed="rId25"/>
                <a:stretch>
                  <a:fillRect l="-43902" r="-78049"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6789529" y="3434036"/>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20000"/>
                              <a:lumOff val="80000"/>
                            </a:schemeClr>
                          </a:solidFill>
                          <a:latin typeface="Cambria Math" panose="02040503050406030204" pitchFamily="18" charset="0"/>
                        </a:rPr>
                        <m:t>20</m:t>
                      </m:r>
                    </m:oMath>
                  </m:oMathPara>
                </a14:m>
                <a:endParaRPr lang="en-US" sz="2400" dirty="0">
                  <a:solidFill>
                    <a:schemeClr val="bg2">
                      <a:lumMod val="20000"/>
                      <a:lumOff val="80000"/>
                    </a:schemeClr>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6789529" y="3434036"/>
                <a:ext cx="254878" cy="369332"/>
              </a:xfrm>
              <a:prstGeom prst="rect">
                <a:avLst/>
              </a:prstGeom>
              <a:blipFill rotWithShape="0">
                <a:blip r:embed="rId26"/>
                <a:stretch>
                  <a:fillRect l="-42857" r="-73810" b="-9836"/>
                </a:stretch>
              </a:blipFill>
            </p:spPr>
            <p:txBody>
              <a:bodyPr/>
              <a:lstStyle/>
              <a:p>
                <a:r>
                  <a:rPr lang="en-US">
                    <a:noFill/>
                  </a:rPr>
                  <a:t> </a:t>
                </a:r>
              </a:p>
            </p:txBody>
          </p:sp>
        </mc:Fallback>
      </mc:AlternateContent>
      <p:sp>
        <p:nvSpPr>
          <p:cNvPr id="68" name="Arc 67"/>
          <p:cNvSpPr/>
          <p:nvPr/>
        </p:nvSpPr>
        <p:spPr bwMode="auto">
          <a:xfrm rot="16200000" flipV="1">
            <a:off x="-842124" y="-559501"/>
            <a:ext cx="7598676" cy="7987075"/>
          </a:xfrm>
          <a:prstGeom prst="arc">
            <a:avLst>
              <a:gd name="adj1" fmla="val 16200000"/>
              <a:gd name="adj2" fmla="val 17898103"/>
            </a:avLst>
          </a:prstGeom>
          <a:noFill/>
          <a:ln w="38100" cap="flat" cmpd="sng" algn="ctr">
            <a:solidFill>
              <a:srgbClr val="FF0000"/>
            </a:solidFill>
            <a:prstDash val="solid"/>
            <a:round/>
            <a:headEnd type="none" w="med" len="med"/>
            <a:tailEnd type="triangle" w="lg" len="lg"/>
          </a:ln>
          <a:effectLst/>
        </p:spPr>
        <p:txBody>
          <a:bodyPr rtlCol="0" anchor="ctr"/>
          <a:lstStyle/>
          <a:p>
            <a:pPr algn="ctr"/>
            <a:endParaRPr lang="en-US"/>
          </a:p>
        </p:txBody>
      </p:sp>
    </p:spTree>
    <p:extLst>
      <p:ext uri="{BB962C8B-B14F-4D97-AF65-F5344CB8AC3E}">
        <p14:creationId xmlns:p14="http://schemas.microsoft.com/office/powerpoint/2010/main" val="152592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61" grpId="0"/>
      <p:bldP spid="62" grpId="0"/>
      <p:bldP spid="63" grpId="0"/>
      <p:bldP spid="64" grpId="0"/>
      <p:bldP spid="65" grpId="0"/>
      <p:bldP spid="66" grpId="0"/>
      <p:bldP spid="6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bwMode="auto">
          <a:xfrm>
            <a:off x="2771452" y="1761419"/>
            <a:ext cx="3051552" cy="2890988"/>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2" name="Title 1"/>
          <p:cNvSpPr>
            <a:spLocks noGrp="1"/>
          </p:cNvSpPr>
          <p:nvPr>
            <p:ph type="title"/>
          </p:nvPr>
        </p:nvSpPr>
        <p:spPr/>
        <p:txBody>
          <a:bodyPr/>
          <a:lstStyle/>
          <a:p>
            <a:r>
              <a:rPr lang="en-US" dirty="0"/>
              <a:t>Modular arithmetic </a:t>
            </a:r>
          </a:p>
        </p:txBody>
      </p:sp>
      <p:sp>
        <p:nvSpPr>
          <p:cNvPr id="4" name="Slide Number Placeholder 3"/>
          <p:cNvSpPr>
            <a:spLocks noGrp="1"/>
          </p:cNvSpPr>
          <p:nvPr>
            <p:ph type="sldNum" sz="quarter" idx="4"/>
          </p:nvPr>
        </p:nvSpPr>
        <p:spPr/>
        <p:txBody>
          <a:bodyPr/>
          <a:lstStyle/>
          <a:p>
            <a:fld id="{F6590AF8-4F64-4D1C-B3C4-F65976908F52}" type="slidenum">
              <a:rPr lang="en-US" smtClean="0"/>
              <a:pPr/>
              <a:t>49</a:t>
            </a:fld>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4205502"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0</m:t>
                      </m:r>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4205502" y="4894747"/>
                <a:ext cx="254878" cy="369332"/>
              </a:xfrm>
              <a:prstGeom prst="rect">
                <a:avLst/>
              </a:prstGeom>
              <a:blipFill>
                <a:blip r:embed="rId3"/>
                <a:stretch>
                  <a:fillRect l="-26190" r="-2381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358522" y="4336595"/>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358522" y="4336595"/>
                <a:ext cx="254878" cy="369332"/>
              </a:xfrm>
              <a:prstGeom prst="rect">
                <a:avLst/>
              </a:prstGeom>
              <a:blipFill>
                <a:blip r:embed="rId4"/>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095926" y="3226883"/>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m:t>
                      </m:r>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095926" y="3226883"/>
                <a:ext cx="254878" cy="369332"/>
              </a:xfrm>
              <a:prstGeom prst="rect">
                <a:avLst/>
              </a:prstGeom>
              <a:blipFill>
                <a:blip r:embed="rId5"/>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820229" y="197977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3</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820229" y="1979770"/>
                <a:ext cx="254878" cy="369332"/>
              </a:xfrm>
              <a:prstGeom prst="rect">
                <a:avLst/>
              </a:prstGeom>
              <a:blipFill>
                <a:blip r:embed="rId6"/>
                <a:stretch>
                  <a:fillRect l="-26190" r="-2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883230" y="135379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4</m:t>
                      </m:r>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4883230" y="1353790"/>
                <a:ext cx="254878" cy="369332"/>
              </a:xfrm>
              <a:prstGeom prst="rect">
                <a:avLst/>
              </a:prstGeom>
              <a:blipFill>
                <a:blip r:embed="rId7"/>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456726" y="135379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5</m:t>
                      </m:r>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3456726" y="1353790"/>
                <a:ext cx="254878" cy="369332"/>
              </a:xfrm>
              <a:prstGeom prst="rect">
                <a:avLst/>
              </a:prstGeom>
              <a:blipFill>
                <a:blip r:embed="rId8"/>
                <a:stretch>
                  <a:fillRect l="-26190" r="-28571"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421880" y="2250134"/>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6</m:t>
                      </m:r>
                    </m:oMath>
                  </m:oMathPara>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2421880" y="2250134"/>
                <a:ext cx="254878" cy="369332"/>
              </a:xfrm>
              <a:prstGeom prst="rect">
                <a:avLst/>
              </a:prstGeom>
              <a:blipFill>
                <a:blip r:embed="rId9"/>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263025" y="3261182"/>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7</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2263025" y="3261182"/>
                <a:ext cx="254878" cy="369332"/>
              </a:xfrm>
              <a:prstGeom prst="rect">
                <a:avLst/>
              </a:prstGeom>
              <a:blipFill>
                <a:blip r:embed="rId10"/>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601693" y="4079744"/>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8</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601693" y="4079744"/>
                <a:ext cx="254878" cy="369332"/>
              </a:xfrm>
              <a:prstGeom prst="rect">
                <a:avLst/>
              </a:prstGeom>
              <a:blipFill>
                <a:blip r:embed="rId11"/>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537776" y="1922025"/>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60000"/>
                              <a:lumOff val="40000"/>
                            </a:schemeClr>
                          </a:solidFill>
                          <a:latin typeface="Cambria Math" panose="02040503050406030204" pitchFamily="18" charset="0"/>
                        </a:rPr>
                        <m:t>−4</m:t>
                      </m:r>
                    </m:oMath>
                  </m:oMathPara>
                </a14:m>
                <a:endParaRPr lang="en-US" sz="2400" dirty="0">
                  <a:solidFill>
                    <a:schemeClr val="bg2">
                      <a:lumMod val="60000"/>
                      <a:lumOff val="40000"/>
                    </a:schemeClr>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3537776" y="1922025"/>
                <a:ext cx="484107" cy="369332"/>
              </a:xfrm>
              <a:prstGeom prst="rect">
                <a:avLst/>
              </a:prstGeom>
              <a:blipFill rotWithShape="0">
                <a:blip r:embed="rId12"/>
                <a:stretch>
                  <a:fillRect l="-1250" r="-1250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2963372" y="2409038"/>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50000"/>
                              <a:lumOff val="50000"/>
                            </a:schemeClr>
                          </a:solidFill>
                          <a:latin typeface="Cambria Math" panose="02040503050406030204" pitchFamily="18" charset="0"/>
                        </a:rPr>
                        <m:t>−3</m:t>
                      </m:r>
                    </m:oMath>
                  </m:oMathPara>
                </a14:m>
                <a:endParaRPr lang="en-US" sz="2400" dirty="0">
                  <a:solidFill>
                    <a:schemeClr val="tx1">
                      <a:lumMod val="50000"/>
                      <a:lumOff val="50000"/>
                    </a:schemeClr>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2963372" y="2409038"/>
                <a:ext cx="484107" cy="369332"/>
              </a:xfrm>
              <a:prstGeom prst="rect">
                <a:avLst/>
              </a:prstGeom>
              <a:blipFill rotWithShape="0">
                <a:blip r:embed="rId13"/>
                <a:stretch>
                  <a:fillRect l="-1250" r="-1250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2854367" y="3129806"/>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50000"/>
                              <a:lumOff val="50000"/>
                            </a:schemeClr>
                          </a:solidFill>
                          <a:latin typeface="Cambria Math" panose="02040503050406030204" pitchFamily="18" charset="0"/>
                        </a:rPr>
                        <m:t>−2</m:t>
                      </m:r>
                    </m:oMath>
                  </m:oMathPara>
                </a14:m>
                <a:endParaRPr lang="en-US" sz="2400" dirty="0">
                  <a:solidFill>
                    <a:schemeClr val="tx1">
                      <a:lumMod val="50000"/>
                      <a:lumOff val="50000"/>
                    </a:schemeClr>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2854367" y="3129806"/>
                <a:ext cx="484107" cy="369332"/>
              </a:xfrm>
              <a:prstGeom prst="rect">
                <a:avLst/>
              </a:prstGeom>
              <a:blipFill rotWithShape="0">
                <a:blip r:embed="rId14"/>
                <a:stretch>
                  <a:fillRect l="-1250" r="-1250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3163013" y="3824983"/>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m:t>
                      </m:r>
                    </m:oMath>
                  </m:oMathPara>
                </a14:m>
                <a:endParaRPr lang="en-US" sz="2400" dirty="0">
                  <a:solidFill>
                    <a:schemeClr val="tx1">
                      <a:lumMod val="65000"/>
                      <a:lumOff val="35000"/>
                    </a:schemeClr>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3163013" y="3824983"/>
                <a:ext cx="484107" cy="369332"/>
              </a:xfrm>
              <a:prstGeom prst="rect">
                <a:avLst/>
              </a:prstGeom>
              <a:blipFill rotWithShape="0">
                <a:blip r:embed="rId15"/>
                <a:stretch>
                  <a:fillRect l="-2532" r="-12658" b="-9836"/>
                </a:stretch>
              </a:blipFill>
            </p:spPr>
            <p:txBody>
              <a:bodyPr/>
              <a:lstStyle/>
              <a:p>
                <a:r>
                  <a:rPr lang="en-US">
                    <a:noFill/>
                  </a:rPr>
                  <a:t> </a:t>
                </a:r>
              </a:p>
            </p:txBody>
          </p:sp>
        </mc:Fallback>
      </mc:AlternateContent>
      <p:sp>
        <p:nvSpPr>
          <p:cNvPr id="58" name="Arc 57"/>
          <p:cNvSpPr/>
          <p:nvPr/>
        </p:nvSpPr>
        <p:spPr bwMode="auto">
          <a:xfrm rot="16200000" flipV="1">
            <a:off x="-842124" y="-559501"/>
            <a:ext cx="7598676" cy="7987075"/>
          </a:xfrm>
          <a:prstGeom prst="arc">
            <a:avLst>
              <a:gd name="adj1" fmla="val 16200000"/>
              <a:gd name="adj2" fmla="val 17898103"/>
            </a:avLst>
          </a:prstGeom>
          <a:noFill/>
          <a:ln w="38100" cap="flat" cmpd="sng" algn="ctr">
            <a:solidFill>
              <a:srgbClr val="FF0000"/>
            </a:solidFill>
            <a:prstDash val="solid"/>
            <a:round/>
            <a:headEnd type="none" w="med" len="med"/>
            <a:tailEnd type="triangle" w="lg" len="lg"/>
          </a:ln>
          <a:effectLst/>
        </p:spPr>
        <p:txBody>
          <a:bodyPr rtlCol="0" anchor="ctr"/>
          <a:lstStyle/>
          <a:p>
            <a:pPr algn="ctr"/>
            <a:endParaRPr lang="en-US"/>
          </a:p>
        </p:txBody>
      </p:sp>
      <p:sp>
        <p:nvSpPr>
          <p:cNvPr id="3" name="Arc 2"/>
          <p:cNvSpPr/>
          <p:nvPr/>
        </p:nvSpPr>
        <p:spPr bwMode="auto">
          <a:xfrm>
            <a:off x="2928377" y="2047066"/>
            <a:ext cx="2592275" cy="2444704"/>
          </a:xfrm>
          <a:prstGeom prst="arc">
            <a:avLst>
              <a:gd name="adj1" fmla="val 16200000"/>
              <a:gd name="adj2" fmla="val 18702315"/>
            </a:avLst>
          </a:prstGeom>
          <a:noFill/>
          <a:ln w="38100" cap="flat" cmpd="sng" algn="ctr">
            <a:solidFill>
              <a:schemeClr val="accent2"/>
            </a:solidFill>
            <a:prstDash val="solid"/>
            <a:round/>
            <a:headEnd type="none" w="med" len="med"/>
            <a:tailEnd type="triangle" w="lg" len="lg"/>
          </a:ln>
          <a:effectLst/>
        </p:spPr>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4205549" y="5257417"/>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85000"/>
                              <a:lumOff val="15000"/>
                            </a:schemeClr>
                          </a:solidFill>
                          <a:latin typeface="Cambria Math" panose="02040503050406030204" pitchFamily="18" charset="0"/>
                        </a:rPr>
                        <m:t>9</m:t>
                      </m:r>
                    </m:oMath>
                  </m:oMathPara>
                </a14:m>
                <a:endParaRPr lang="en-US" sz="2400" dirty="0">
                  <a:solidFill>
                    <a:schemeClr val="tx1">
                      <a:lumMod val="85000"/>
                      <a:lumOff val="15000"/>
                    </a:schemeClr>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4205549" y="5257417"/>
                <a:ext cx="254878" cy="369332"/>
              </a:xfrm>
              <a:prstGeom prst="rect">
                <a:avLst/>
              </a:prstGeom>
              <a:blipFill rotWithShape="0">
                <a:blip r:embed="rId16"/>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662820" y="4505845"/>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75000"/>
                              <a:lumOff val="25000"/>
                            </a:schemeClr>
                          </a:solidFill>
                          <a:latin typeface="Cambria Math" panose="02040503050406030204" pitchFamily="18" charset="0"/>
                        </a:rPr>
                        <m:t>10</m:t>
                      </m:r>
                    </m:oMath>
                  </m:oMathPara>
                </a14:m>
                <a:endParaRPr lang="en-US" sz="2400" dirty="0">
                  <a:solidFill>
                    <a:schemeClr val="tx1">
                      <a:lumMod val="75000"/>
                      <a:lumOff val="25000"/>
                    </a:schemeClr>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5662820" y="4505845"/>
                <a:ext cx="254878" cy="369332"/>
              </a:xfrm>
              <a:prstGeom prst="rect">
                <a:avLst/>
              </a:prstGeom>
              <a:blipFill rotWithShape="0">
                <a:blip r:embed="rId17"/>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389168" y="3332638"/>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11</m:t>
                      </m:r>
                    </m:oMath>
                  </m:oMathPara>
                </a14:m>
                <a:endParaRPr lang="en-US" sz="2400" dirty="0">
                  <a:solidFill>
                    <a:schemeClr val="tx1">
                      <a:lumMod val="65000"/>
                      <a:lumOff val="35000"/>
                    </a:schemeClr>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389168" y="3332638"/>
                <a:ext cx="254878" cy="369332"/>
              </a:xfrm>
              <a:prstGeom prst="rect">
                <a:avLst/>
              </a:prstGeom>
              <a:blipFill rotWithShape="0">
                <a:blip r:embed="rId18"/>
                <a:stretch>
                  <a:fillRect l="-40476" r="-7619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095926" y="1823703"/>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12</m:t>
                      </m:r>
                    </m:oMath>
                  </m:oMathPara>
                </a14:m>
                <a:endParaRPr lang="en-US" sz="2400" dirty="0">
                  <a:solidFill>
                    <a:schemeClr val="tx1">
                      <a:lumMod val="65000"/>
                      <a:lumOff val="35000"/>
                    </a:schemeClr>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095926" y="1823703"/>
                <a:ext cx="254878" cy="369332"/>
              </a:xfrm>
              <a:prstGeom prst="rect">
                <a:avLst/>
              </a:prstGeom>
              <a:blipFill rotWithShape="0">
                <a:blip r:embed="rId19"/>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977337" y="1062084"/>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13</m:t>
                      </m:r>
                    </m:oMath>
                  </m:oMathPara>
                </a14:m>
                <a:endParaRPr lang="en-US" sz="2400" dirty="0">
                  <a:solidFill>
                    <a:schemeClr val="tx1">
                      <a:lumMod val="65000"/>
                      <a:lumOff val="35000"/>
                    </a:schemeClr>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4977337" y="1062084"/>
                <a:ext cx="254878" cy="369332"/>
              </a:xfrm>
              <a:prstGeom prst="rect">
                <a:avLst/>
              </a:prstGeom>
              <a:blipFill rotWithShape="0">
                <a:blip r:embed="rId20"/>
                <a:stretch>
                  <a:fillRect l="-40476" r="-7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241409" y="1068143"/>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50000"/>
                            </a:schemeClr>
                          </a:solidFill>
                          <a:latin typeface="Cambria Math" panose="02040503050406030204" pitchFamily="18" charset="0"/>
                        </a:rPr>
                        <m:t>14</m:t>
                      </m:r>
                    </m:oMath>
                  </m:oMathPara>
                </a14:m>
                <a:endParaRPr lang="en-US" sz="2400" dirty="0">
                  <a:solidFill>
                    <a:schemeClr val="bg2">
                      <a:lumMod val="50000"/>
                    </a:schemeClr>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3241409" y="1068143"/>
                <a:ext cx="254878" cy="369332"/>
              </a:xfrm>
              <a:prstGeom prst="rect">
                <a:avLst/>
              </a:prstGeom>
              <a:blipFill rotWithShape="0">
                <a:blip r:embed="rId21"/>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2030541" y="2042669"/>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75000"/>
                            </a:schemeClr>
                          </a:solidFill>
                          <a:latin typeface="Cambria Math" panose="02040503050406030204" pitchFamily="18" charset="0"/>
                        </a:rPr>
                        <m:t>15</m:t>
                      </m:r>
                    </m:oMath>
                  </m:oMathPara>
                </a14:m>
                <a:endParaRPr lang="en-US" sz="2400" dirty="0">
                  <a:solidFill>
                    <a:schemeClr val="bg2">
                      <a:lumMod val="75000"/>
                    </a:schemeClr>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2030541" y="2042669"/>
                <a:ext cx="254878" cy="369332"/>
              </a:xfrm>
              <a:prstGeom prst="rect">
                <a:avLst/>
              </a:prstGeom>
              <a:blipFill rotWithShape="0">
                <a:blip r:embed="rId22"/>
                <a:stretch>
                  <a:fillRect l="-42857" r="-78571"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1803828" y="327258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75000"/>
                            </a:schemeClr>
                          </a:solidFill>
                          <a:latin typeface="Cambria Math" panose="02040503050406030204" pitchFamily="18" charset="0"/>
                        </a:rPr>
                        <m:t>16</m:t>
                      </m:r>
                    </m:oMath>
                  </m:oMathPara>
                </a14:m>
                <a:endParaRPr lang="en-US" sz="2400" dirty="0">
                  <a:solidFill>
                    <a:schemeClr val="bg2">
                      <a:lumMod val="75000"/>
                    </a:schemeClr>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1803828" y="3272582"/>
                <a:ext cx="254878" cy="369332"/>
              </a:xfrm>
              <a:prstGeom prst="rect">
                <a:avLst/>
              </a:prstGeom>
              <a:blipFill rotWithShape="0">
                <a:blip r:embed="rId23"/>
                <a:stretch>
                  <a:fillRect l="-42857" r="-7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2260265" y="430712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60000"/>
                              <a:lumOff val="40000"/>
                            </a:schemeClr>
                          </a:solidFill>
                          <a:latin typeface="Cambria Math" panose="02040503050406030204" pitchFamily="18" charset="0"/>
                        </a:rPr>
                        <m:t>17</m:t>
                      </m:r>
                    </m:oMath>
                  </m:oMathPara>
                </a14:m>
                <a:endParaRPr lang="en-US" sz="2400" dirty="0">
                  <a:solidFill>
                    <a:schemeClr val="bg2">
                      <a:lumMod val="60000"/>
                      <a:lumOff val="40000"/>
                    </a:schemeClr>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2260265" y="4307122"/>
                <a:ext cx="254878" cy="369332"/>
              </a:xfrm>
              <a:prstGeom prst="rect">
                <a:avLst/>
              </a:prstGeom>
              <a:blipFill rotWithShape="0">
                <a:blip r:embed="rId24"/>
                <a:stretch>
                  <a:fillRect l="-42857" r="-7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4169789" y="5623970"/>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40000"/>
                              <a:lumOff val="60000"/>
                            </a:schemeClr>
                          </a:solidFill>
                          <a:latin typeface="Cambria Math" panose="02040503050406030204" pitchFamily="18" charset="0"/>
                        </a:rPr>
                        <m:t>18</m:t>
                      </m:r>
                    </m:oMath>
                  </m:oMathPara>
                </a14:m>
                <a:endParaRPr lang="en-US" sz="2400" dirty="0">
                  <a:solidFill>
                    <a:schemeClr val="bg2">
                      <a:lumMod val="40000"/>
                      <a:lumOff val="60000"/>
                    </a:schemeClr>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4169789" y="5623970"/>
                <a:ext cx="254878" cy="369332"/>
              </a:xfrm>
              <a:prstGeom prst="rect">
                <a:avLst/>
              </a:prstGeom>
              <a:blipFill rotWithShape="0">
                <a:blip r:embed="rId25"/>
                <a:stretch>
                  <a:fillRect l="-40476" r="-7619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6038809" y="475020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40000"/>
                              <a:lumOff val="60000"/>
                            </a:schemeClr>
                          </a:solidFill>
                          <a:latin typeface="Cambria Math" panose="02040503050406030204" pitchFamily="18" charset="0"/>
                        </a:rPr>
                        <m:t>19</m:t>
                      </m:r>
                    </m:oMath>
                  </m:oMathPara>
                </a14:m>
                <a:endParaRPr lang="en-US" sz="2400" dirty="0">
                  <a:solidFill>
                    <a:schemeClr val="bg2">
                      <a:lumMod val="40000"/>
                      <a:lumOff val="60000"/>
                    </a:schemeClr>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6038809" y="4750202"/>
                <a:ext cx="254878" cy="369332"/>
              </a:xfrm>
              <a:prstGeom prst="rect">
                <a:avLst/>
              </a:prstGeom>
              <a:blipFill rotWithShape="0">
                <a:blip r:embed="rId26"/>
                <a:stretch>
                  <a:fillRect l="-43902" r="-78049"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6789529" y="3434036"/>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20000"/>
                              <a:lumOff val="80000"/>
                            </a:schemeClr>
                          </a:solidFill>
                          <a:latin typeface="Cambria Math" panose="02040503050406030204" pitchFamily="18" charset="0"/>
                        </a:rPr>
                        <m:t>20</m:t>
                      </m:r>
                    </m:oMath>
                  </m:oMathPara>
                </a14:m>
                <a:endParaRPr lang="en-US" sz="2400" dirty="0">
                  <a:solidFill>
                    <a:schemeClr val="bg2">
                      <a:lumMod val="20000"/>
                      <a:lumOff val="80000"/>
                    </a:schemeClr>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6789529" y="3434036"/>
                <a:ext cx="254878" cy="369332"/>
              </a:xfrm>
              <a:prstGeom prst="rect">
                <a:avLst/>
              </a:prstGeom>
              <a:blipFill rotWithShape="0">
                <a:blip r:embed="rId27"/>
                <a:stretch>
                  <a:fillRect l="-42857" r="-73810" b="-9836"/>
                </a:stretch>
              </a:blipFill>
            </p:spPr>
            <p:txBody>
              <a:bodyPr/>
              <a:lstStyle/>
              <a:p>
                <a:r>
                  <a:rPr lang="en-US">
                    <a:noFill/>
                  </a:rPr>
                  <a:t> </a:t>
                </a:r>
              </a:p>
            </p:txBody>
          </p:sp>
        </mc:Fallback>
      </mc:AlternateContent>
    </p:spTree>
    <p:extLst>
      <p:ext uri="{BB962C8B-B14F-4D97-AF65-F5344CB8AC3E}">
        <p14:creationId xmlns:p14="http://schemas.microsoft.com/office/powerpoint/2010/main" val="164186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4"/>
          </p:nvPr>
        </p:nvSpPr>
        <p:spPr/>
        <p:txBody>
          <a:bodyPr/>
          <a:lstStyle/>
          <a:p>
            <a:fld id="{F6590AF8-4F64-4D1C-B3C4-F65976908F52}" type="slidenum">
              <a:rPr lang="en-US" smtClean="0"/>
              <a:pPr/>
              <a:t>5</a:t>
            </a:fld>
            <a:endParaRPr lang="en-US" dirty="0"/>
          </a:p>
        </p:txBody>
      </p:sp>
      <p:sp>
        <p:nvSpPr>
          <p:cNvPr id="2" name="Title 1"/>
          <p:cNvSpPr>
            <a:spLocks noGrp="1"/>
          </p:cNvSpPr>
          <p:nvPr>
            <p:ph type="title" idx="4294967295"/>
          </p:nvPr>
        </p:nvSpPr>
        <p:spPr>
          <a:xfrm>
            <a:off x="550863" y="333375"/>
            <a:ext cx="11136312" cy="457200"/>
          </a:xfrm>
        </p:spPr>
        <p:txBody>
          <a:bodyPr/>
          <a:lstStyle/>
          <a:p>
            <a:r>
              <a:rPr lang="nb-NO" dirty="0" err="1"/>
              <a:t>Ceasar</a:t>
            </a:r>
            <a:r>
              <a:rPr lang="nb-NO" dirty="0"/>
              <a:t> </a:t>
            </a:r>
            <a:r>
              <a:rPr lang="nb-NO" dirty="0" err="1"/>
              <a:t>cipher</a:t>
            </a:r>
            <a:r>
              <a:rPr lang="nb-NO" dirty="0"/>
              <a:t> (ROT-13)</a:t>
            </a:r>
            <a:endParaRPr lang="en-US" dirty="0"/>
          </a:p>
        </p:txBody>
      </p:sp>
      <p:sp>
        <p:nvSpPr>
          <p:cNvPr id="3" name="Content Placeholder 2"/>
          <p:cNvSpPr>
            <a:spLocks noGrp="1"/>
          </p:cNvSpPr>
          <p:nvPr>
            <p:ph idx="4294967295"/>
          </p:nvPr>
        </p:nvSpPr>
        <p:spPr>
          <a:xfrm>
            <a:off x="522287" y="1054340"/>
            <a:ext cx="11346292" cy="2050809"/>
          </a:xfrm>
        </p:spPr>
        <p:txBody>
          <a:bodyPr>
            <a:noAutofit/>
          </a:bodyPr>
          <a:lstStyle/>
          <a:p>
            <a:r>
              <a:rPr lang="pt-BR" sz="2700" b="1" spc="600" dirty="0">
                <a:solidFill>
                  <a:schemeClr val="accent5">
                    <a:lumMod val="50000"/>
                  </a:schemeClr>
                </a:solidFill>
              </a:rPr>
              <a:t>a b c d e f g h i j k l m n o p q r s t u v w x y z</a:t>
            </a:r>
          </a:p>
          <a:p>
            <a:endParaRPr lang="pt-BR" sz="2700" b="1" spc="600" dirty="0">
              <a:solidFill>
                <a:schemeClr val="accent5">
                  <a:lumMod val="50000"/>
                </a:schemeClr>
              </a:solidFill>
            </a:endParaRPr>
          </a:p>
          <a:p>
            <a:endParaRPr lang="pt-BR" sz="2700" b="1" spc="600" dirty="0">
              <a:solidFill>
                <a:schemeClr val="accent5">
                  <a:lumMod val="50000"/>
                </a:schemeClr>
              </a:solidFill>
            </a:endParaRPr>
          </a:p>
          <a:p>
            <a:r>
              <a:rPr lang="pt-BR" sz="2700" b="1" spc="600" dirty="0">
                <a:solidFill>
                  <a:srgbClr val="FF0000"/>
                </a:solidFill>
              </a:rPr>
              <a:t>a b c d e f g h i j k l m n o p q r s t u v w x y z</a:t>
            </a:r>
          </a:p>
          <a:p>
            <a:endParaRPr lang="pt-BR" sz="2700" b="1" spc="600" dirty="0">
              <a:solidFill>
                <a:schemeClr val="accent5">
                  <a:lumMod val="50000"/>
                </a:schemeClr>
              </a:solidFill>
            </a:endParaRPr>
          </a:p>
          <a:p>
            <a:endParaRPr lang="nb-NO" sz="2700" spc="600" dirty="0"/>
          </a:p>
        </p:txBody>
      </p:sp>
      <p:sp>
        <p:nvSpPr>
          <p:cNvPr id="8" name="TextBox 7"/>
          <p:cNvSpPr txBox="1"/>
          <p:nvPr/>
        </p:nvSpPr>
        <p:spPr>
          <a:xfrm>
            <a:off x="2607393" y="4802160"/>
            <a:ext cx="7951355" cy="923330"/>
          </a:xfrm>
          <a:prstGeom prst="rect">
            <a:avLst/>
          </a:prstGeom>
          <a:noFill/>
        </p:spPr>
        <p:txBody>
          <a:bodyPr wrap="square" rtlCol="0">
            <a:spAutoFit/>
          </a:bodyPr>
          <a:lstStyle/>
          <a:p>
            <a:r>
              <a:rPr lang="en-US" dirty="0" err="1">
                <a:solidFill>
                  <a:srgbClr val="FF0000"/>
                </a:solidFill>
              </a:rPr>
              <a:t>va</a:t>
            </a:r>
            <a:r>
              <a:rPr lang="en-US" dirty="0">
                <a:solidFill>
                  <a:srgbClr val="FF0000"/>
                </a:solidFill>
              </a:rPr>
              <a:t> </a:t>
            </a:r>
            <a:r>
              <a:rPr lang="en-US" dirty="0" err="1">
                <a:solidFill>
                  <a:srgbClr val="FF0000"/>
                </a:solidFill>
              </a:rPr>
              <a:t>gur</a:t>
            </a:r>
            <a:r>
              <a:rPr lang="en-US" dirty="0">
                <a:solidFill>
                  <a:srgbClr val="FF0000"/>
                </a:solidFill>
              </a:rPr>
              <a:t> </a:t>
            </a:r>
            <a:r>
              <a:rPr lang="en-US" dirty="0" err="1">
                <a:solidFill>
                  <a:srgbClr val="FF0000"/>
                </a:solidFill>
              </a:rPr>
              <a:t>sne</a:t>
            </a:r>
            <a:r>
              <a:rPr lang="en-US" dirty="0">
                <a:solidFill>
                  <a:srgbClr val="FF0000"/>
                </a:solidFill>
              </a:rPr>
              <a:t> </a:t>
            </a:r>
            <a:r>
              <a:rPr lang="en-US" dirty="0" err="1">
                <a:solidFill>
                  <a:srgbClr val="FF0000"/>
                </a:solidFill>
              </a:rPr>
              <a:t>qvfgnapr</a:t>
            </a:r>
            <a:r>
              <a:rPr lang="en-US" dirty="0">
                <a:solidFill>
                  <a:srgbClr val="FF0000"/>
                </a:solidFill>
              </a:rPr>
              <a:t> n </a:t>
            </a:r>
            <a:r>
              <a:rPr lang="en-US" dirty="0" err="1">
                <a:solidFill>
                  <a:srgbClr val="FF0000"/>
                </a:solidFill>
              </a:rPr>
              <a:t>uryvpbcgre</a:t>
            </a:r>
            <a:r>
              <a:rPr lang="en-US" dirty="0">
                <a:solidFill>
                  <a:srgbClr val="FF0000"/>
                </a:solidFill>
              </a:rPr>
              <a:t> </a:t>
            </a:r>
            <a:r>
              <a:rPr lang="en-US" dirty="0" err="1">
                <a:solidFill>
                  <a:srgbClr val="FF0000"/>
                </a:solidFill>
              </a:rPr>
              <a:t>fxvzzrq</a:t>
            </a:r>
            <a:r>
              <a:rPr lang="en-US" dirty="0">
                <a:solidFill>
                  <a:srgbClr val="FF0000"/>
                </a:solidFill>
              </a:rPr>
              <a:t> </a:t>
            </a:r>
            <a:r>
              <a:rPr lang="en-US" dirty="0" err="1">
                <a:solidFill>
                  <a:srgbClr val="FF0000"/>
                </a:solidFill>
              </a:rPr>
              <a:t>qbja</a:t>
            </a:r>
            <a:r>
              <a:rPr lang="en-US" dirty="0">
                <a:solidFill>
                  <a:srgbClr val="FF0000"/>
                </a:solidFill>
              </a:rPr>
              <a:t> </a:t>
            </a:r>
            <a:r>
              <a:rPr lang="en-US" dirty="0" err="1">
                <a:solidFill>
                  <a:srgbClr val="FF0000"/>
                </a:solidFill>
              </a:rPr>
              <a:t>orgjrra</a:t>
            </a:r>
            <a:r>
              <a:rPr lang="en-US" dirty="0">
                <a:solidFill>
                  <a:srgbClr val="FF0000"/>
                </a:solidFill>
              </a:rPr>
              <a:t> </a:t>
            </a:r>
            <a:r>
              <a:rPr lang="en-US" dirty="0" err="1">
                <a:solidFill>
                  <a:srgbClr val="FF0000"/>
                </a:solidFill>
              </a:rPr>
              <a:t>gur</a:t>
            </a:r>
            <a:r>
              <a:rPr lang="en-US" dirty="0">
                <a:solidFill>
                  <a:srgbClr val="FF0000"/>
                </a:solidFill>
              </a:rPr>
              <a:t> </a:t>
            </a:r>
            <a:r>
              <a:rPr lang="en-US" dirty="0" err="1">
                <a:solidFill>
                  <a:srgbClr val="FF0000"/>
                </a:solidFill>
              </a:rPr>
              <a:t>ebbsf</a:t>
            </a:r>
            <a:r>
              <a:rPr lang="en-US" dirty="0">
                <a:solidFill>
                  <a:srgbClr val="FF0000"/>
                </a:solidFill>
              </a:rPr>
              <a:t>, </a:t>
            </a:r>
          </a:p>
          <a:p>
            <a:r>
              <a:rPr lang="en-US" dirty="0" err="1">
                <a:solidFill>
                  <a:srgbClr val="FF0000"/>
                </a:solidFill>
              </a:rPr>
              <a:t>ubirerq</a:t>
            </a:r>
            <a:r>
              <a:rPr lang="en-US" dirty="0">
                <a:solidFill>
                  <a:srgbClr val="FF0000"/>
                </a:solidFill>
              </a:rPr>
              <a:t> </a:t>
            </a:r>
            <a:r>
              <a:rPr lang="en-US" dirty="0" err="1">
                <a:solidFill>
                  <a:srgbClr val="FF0000"/>
                </a:solidFill>
              </a:rPr>
              <a:t>sbe</a:t>
            </a:r>
            <a:r>
              <a:rPr lang="en-US" dirty="0">
                <a:solidFill>
                  <a:srgbClr val="FF0000"/>
                </a:solidFill>
              </a:rPr>
              <a:t> </a:t>
            </a:r>
            <a:r>
              <a:rPr lang="en-US" dirty="0" err="1">
                <a:solidFill>
                  <a:srgbClr val="FF0000"/>
                </a:solidFill>
              </a:rPr>
              <a:t>na</a:t>
            </a:r>
            <a:r>
              <a:rPr lang="en-US" dirty="0">
                <a:solidFill>
                  <a:srgbClr val="FF0000"/>
                </a:solidFill>
              </a:rPr>
              <a:t> </a:t>
            </a:r>
            <a:r>
              <a:rPr lang="en-US" dirty="0" err="1">
                <a:solidFill>
                  <a:srgbClr val="FF0000"/>
                </a:solidFill>
              </a:rPr>
              <a:t>vafgnag</a:t>
            </a:r>
            <a:r>
              <a:rPr lang="en-US" dirty="0">
                <a:solidFill>
                  <a:srgbClr val="FF0000"/>
                </a:solidFill>
              </a:rPr>
              <a:t> </a:t>
            </a:r>
            <a:r>
              <a:rPr lang="en-US" dirty="0" err="1">
                <a:solidFill>
                  <a:srgbClr val="FF0000"/>
                </a:solidFill>
              </a:rPr>
              <a:t>yvxr</a:t>
            </a:r>
            <a:r>
              <a:rPr lang="en-US" dirty="0">
                <a:solidFill>
                  <a:srgbClr val="FF0000"/>
                </a:solidFill>
              </a:rPr>
              <a:t> n </a:t>
            </a:r>
            <a:r>
              <a:rPr lang="en-US" dirty="0" err="1">
                <a:solidFill>
                  <a:srgbClr val="FF0000"/>
                </a:solidFill>
              </a:rPr>
              <a:t>oyhrobggyr</a:t>
            </a:r>
            <a:r>
              <a:rPr lang="en-US" dirty="0">
                <a:solidFill>
                  <a:srgbClr val="FF0000"/>
                </a:solidFill>
              </a:rPr>
              <a:t>, </a:t>
            </a:r>
            <a:r>
              <a:rPr lang="en-US" dirty="0" err="1">
                <a:solidFill>
                  <a:srgbClr val="FF0000"/>
                </a:solidFill>
              </a:rPr>
              <a:t>naq</a:t>
            </a:r>
            <a:r>
              <a:rPr lang="en-US" dirty="0">
                <a:solidFill>
                  <a:srgbClr val="FF0000"/>
                </a:solidFill>
              </a:rPr>
              <a:t> </a:t>
            </a:r>
            <a:r>
              <a:rPr lang="en-US" dirty="0" err="1">
                <a:solidFill>
                  <a:srgbClr val="FF0000"/>
                </a:solidFill>
              </a:rPr>
              <a:t>qnegrq</a:t>
            </a:r>
            <a:r>
              <a:rPr lang="en-US" dirty="0">
                <a:solidFill>
                  <a:srgbClr val="FF0000"/>
                </a:solidFill>
              </a:rPr>
              <a:t> </a:t>
            </a:r>
            <a:r>
              <a:rPr lang="en-US" dirty="0" err="1">
                <a:solidFill>
                  <a:srgbClr val="FF0000"/>
                </a:solidFill>
              </a:rPr>
              <a:t>njnl</a:t>
            </a:r>
            <a:r>
              <a:rPr lang="en-US" dirty="0">
                <a:solidFill>
                  <a:srgbClr val="FF0000"/>
                </a:solidFill>
              </a:rPr>
              <a:t> </a:t>
            </a:r>
            <a:r>
              <a:rPr lang="en-US" dirty="0" err="1">
                <a:solidFill>
                  <a:srgbClr val="FF0000"/>
                </a:solidFill>
              </a:rPr>
              <a:t>ntnva</a:t>
            </a:r>
            <a:r>
              <a:rPr lang="en-US" dirty="0">
                <a:solidFill>
                  <a:srgbClr val="FF0000"/>
                </a:solidFill>
              </a:rPr>
              <a:t> </a:t>
            </a:r>
            <a:r>
              <a:rPr lang="en-US" dirty="0" err="1">
                <a:solidFill>
                  <a:srgbClr val="FF0000"/>
                </a:solidFill>
              </a:rPr>
              <a:t>jvgu</a:t>
            </a:r>
            <a:r>
              <a:rPr lang="en-US" dirty="0">
                <a:solidFill>
                  <a:srgbClr val="FF0000"/>
                </a:solidFill>
              </a:rPr>
              <a:t> n </a:t>
            </a:r>
            <a:r>
              <a:rPr lang="en-US" dirty="0" err="1">
                <a:solidFill>
                  <a:srgbClr val="FF0000"/>
                </a:solidFill>
              </a:rPr>
              <a:t>pheivat</a:t>
            </a:r>
            <a:r>
              <a:rPr lang="en-US" dirty="0">
                <a:solidFill>
                  <a:srgbClr val="FF0000"/>
                </a:solidFill>
              </a:rPr>
              <a:t> </a:t>
            </a:r>
            <a:r>
              <a:rPr lang="en-US" dirty="0" err="1">
                <a:solidFill>
                  <a:srgbClr val="FF0000"/>
                </a:solidFill>
              </a:rPr>
              <a:t>syvtug</a:t>
            </a:r>
            <a:r>
              <a:rPr lang="en-US" dirty="0">
                <a:solidFill>
                  <a:srgbClr val="FF0000"/>
                </a:solidFill>
              </a:rPr>
              <a:t>. Vg </a:t>
            </a:r>
            <a:r>
              <a:rPr lang="en-US" dirty="0" err="1">
                <a:solidFill>
                  <a:srgbClr val="FF0000"/>
                </a:solidFill>
              </a:rPr>
              <a:t>jnf</a:t>
            </a:r>
            <a:r>
              <a:rPr lang="en-US" dirty="0">
                <a:solidFill>
                  <a:srgbClr val="FF0000"/>
                </a:solidFill>
              </a:rPr>
              <a:t> </a:t>
            </a:r>
            <a:r>
              <a:rPr lang="en-US" dirty="0" err="1">
                <a:solidFill>
                  <a:srgbClr val="FF0000"/>
                </a:solidFill>
              </a:rPr>
              <a:t>gur</a:t>
            </a:r>
            <a:r>
              <a:rPr lang="en-US" dirty="0">
                <a:solidFill>
                  <a:srgbClr val="FF0000"/>
                </a:solidFill>
              </a:rPr>
              <a:t> </a:t>
            </a:r>
            <a:r>
              <a:rPr lang="en-US" dirty="0" err="1">
                <a:solidFill>
                  <a:srgbClr val="FF0000"/>
                </a:solidFill>
              </a:rPr>
              <a:t>cbyvpr</a:t>
            </a:r>
            <a:r>
              <a:rPr lang="en-US" dirty="0">
                <a:solidFill>
                  <a:srgbClr val="FF0000"/>
                </a:solidFill>
              </a:rPr>
              <a:t> </a:t>
            </a:r>
            <a:r>
              <a:rPr lang="en-US" dirty="0" err="1">
                <a:solidFill>
                  <a:srgbClr val="FF0000"/>
                </a:solidFill>
              </a:rPr>
              <a:t>cngeby</a:t>
            </a:r>
            <a:r>
              <a:rPr lang="en-US" dirty="0">
                <a:solidFill>
                  <a:srgbClr val="FF0000"/>
                </a:solidFill>
              </a:rPr>
              <a:t>, </a:t>
            </a:r>
            <a:r>
              <a:rPr lang="en-US" dirty="0" err="1">
                <a:solidFill>
                  <a:srgbClr val="FF0000"/>
                </a:solidFill>
              </a:rPr>
              <a:t>fabbcvat</a:t>
            </a:r>
            <a:r>
              <a:rPr lang="en-US" dirty="0">
                <a:solidFill>
                  <a:srgbClr val="FF0000"/>
                </a:solidFill>
              </a:rPr>
              <a:t> </a:t>
            </a:r>
            <a:r>
              <a:rPr lang="en-US" dirty="0" err="1">
                <a:solidFill>
                  <a:srgbClr val="FF0000"/>
                </a:solidFill>
              </a:rPr>
              <a:t>vagb</a:t>
            </a:r>
            <a:r>
              <a:rPr lang="en-US" dirty="0">
                <a:solidFill>
                  <a:srgbClr val="FF0000"/>
                </a:solidFill>
              </a:rPr>
              <a:t> </a:t>
            </a:r>
            <a:r>
              <a:rPr lang="en-US" dirty="0" err="1">
                <a:solidFill>
                  <a:srgbClr val="FF0000"/>
                </a:solidFill>
              </a:rPr>
              <a:t>crbcyr'f</a:t>
            </a:r>
            <a:r>
              <a:rPr lang="en-US" dirty="0">
                <a:solidFill>
                  <a:srgbClr val="FF0000"/>
                </a:solidFill>
              </a:rPr>
              <a:t> </a:t>
            </a:r>
            <a:r>
              <a:rPr lang="en-US" dirty="0" err="1">
                <a:solidFill>
                  <a:srgbClr val="FF0000"/>
                </a:solidFill>
              </a:rPr>
              <a:t>jvaqbjf</a:t>
            </a:r>
            <a:endParaRPr lang="en-US" dirty="0">
              <a:solidFill>
                <a:srgbClr val="FF0000"/>
              </a:solidFill>
            </a:endParaRPr>
          </a:p>
        </p:txBody>
      </p:sp>
      <p:cxnSp>
        <p:nvCxnSpPr>
          <p:cNvPr id="11" name="Straight Arrow Connector 10"/>
          <p:cNvCxnSpPr/>
          <p:nvPr/>
        </p:nvCxnSpPr>
        <p:spPr bwMode="auto">
          <a:xfrm>
            <a:off x="822325" y="1513752"/>
            <a:ext cx="5277644" cy="119134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bwMode="auto">
          <a:xfrm>
            <a:off x="1270000" y="1475652"/>
            <a:ext cx="5277644" cy="119134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bwMode="auto">
          <a:xfrm>
            <a:off x="1784350" y="1475652"/>
            <a:ext cx="5277644" cy="119134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607393" y="3656699"/>
            <a:ext cx="7565307" cy="923330"/>
          </a:xfrm>
          <a:prstGeom prst="rect">
            <a:avLst/>
          </a:prstGeom>
          <a:noFill/>
        </p:spPr>
        <p:txBody>
          <a:bodyPr wrap="square" rtlCol="0" anchor="ctr">
            <a:spAutoFit/>
          </a:bodyPr>
          <a:lstStyle/>
          <a:p>
            <a:r>
              <a:rPr lang="en-US" dirty="0">
                <a:solidFill>
                  <a:schemeClr val="accent1">
                    <a:lumMod val="50000"/>
                  </a:schemeClr>
                </a:solidFill>
              </a:rPr>
              <a:t>in the far distance a helicopter skimmed down between the roofs, hovered for an instant like a bluebottle, and darted away again with a curving flight. It was the police patrol, snooping into people's windows</a:t>
            </a:r>
          </a:p>
        </p:txBody>
      </p:sp>
    </p:spTree>
    <p:extLst>
      <p:ext uri="{BB962C8B-B14F-4D97-AF65-F5344CB8AC3E}">
        <p14:creationId xmlns:p14="http://schemas.microsoft.com/office/powerpoint/2010/main" val="1329573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bwMode="auto">
          <a:xfrm>
            <a:off x="2771452" y="1761419"/>
            <a:ext cx="3051552" cy="2890988"/>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2" name="Title 1"/>
          <p:cNvSpPr>
            <a:spLocks noGrp="1"/>
          </p:cNvSpPr>
          <p:nvPr>
            <p:ph type="title"/>
          </p:nvPr>
        </p:nvSpPr>
        <p:spPr/>
        <p:txBody>
          <a:bodyPr/>
          <a:lstStyle/>
          <a:p>
            <a:r>
              <a:rPr lang="en-US" dirty="0"/>
              <a:t>Modular arithmetic </a:t>
            </a:r>
          </a:p>
        </p:txBody>
      </p:sp>
      <p:sp>
        <p:nvSpPr>
          <p:cNvPr id="4" name="Slide Number Placeholder 3"/>
          <p:cNvSpPr>
            <a:spLocks noGrp="1"/>
          </p:cNvSpPr>
          <p:nvPr>
            <p:ph type="sldNum" sz="quarter" idx="4"/>
          </p:nvPr>
        </p:nvSpPr>
        <p:spPr/>
        <p:txBody>
          <a:bodyPr/>
          <a:lstStyle/>
          <a:p>
            <a:fld id="{F6590AF8-4F64-4D1C-B3C4-F65976908F52}" type="slidenum">
              <a:rPr lang="en-US" smtClean="0"/>
              <a:pPr/>
              <a:t>50</a:t>
            </a:fld>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4205502"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0</m:t>
                      </m:r>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4205502" y="4894747"/>
                <a:ext cx="254878" cy="369332"/>
              </a:xfrm>
              <a:prstGeom prst="rect">
                <a:avLst/>
              </a:prstGeom>
              <a:blipFill>
                <a:blip r:embed="rId2"/>
                <a:stretch>
                  <a:fillRect l="-26190" r="-2381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358522" y="4336595"/>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358522" y="4336595"/>
                <a:ext cx="254878" cy="369332"/>
              </a:xfrm>
              <a:prstGeom prst="rect">
                <a:avLst/>
              </a:prstGeom>
              <a:blipFill>
                <a:blip r:embed="rId3"/>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095926" y="3226883"/>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m:t>
                      </m:r>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095926" y="3226883"/>
                <a:ext cx="254878" cy="369332"/>
              </a:xfrm>
              <a:prstGeom prst="rect">
                <a:avLst/>
              </a:prstGeom>
              <a:blipFill>
                <a:blip r:embed="rId4"/>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820229" y="197977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3</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820229" y="1979770"/>
                <a:ext cx="254878" cy="369332"/>
              </a:xfrm>
              <a:prstGeom prst="rect">
                <a:avLst/>
              </a:prstGeom>
              <a:blipFill>
                <a:blip r:embed="rId5"/>
                <a:stretch>
                  <a:fillRect l="-26190" r="-2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883230" y="135379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4</m:t>
                      </m:r>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4883230" y="1353790"/>
                <a:ext cx="254878" cy="369332"/>
              </a:xfrm>
              <a:prstGeom prst="rect">
                <a:avLst/>
              </a:prstGeom>
              <a:blipFill>
                <a:blip r:embed="rId6"/>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456726" y="135379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5</m:t>
                      </m:r>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3456726" y="1353790"/>
                <a:ext cx="254878" cy="369332"/>
              </a:xfrm>
              <a:prstGeom prst="rect">
                <a:avLst/>
              </a:prstGeom>
              <a:blipFill>
                <a:blip r:embed="rId7"/>
                <a:stretch>
                  <a:fillRect l="-26190" r="-28571"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421880" y="2250134"/>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6</m:t>
                      </m:r>
                    </m:oMath>
                  </m:oMathPara>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2421880" y="2250134"/>
                <a:ext cx="254878" cy="369332"/>
              </a:xfrm>
              <a:prstGeom prst="rect">
                <a:avLst/>
              </a:prstGeom>
              <a:blipFill>
                <a:blip r:embed="rId8"/>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263025" y="3261182"/>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7</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2263025" y="3261182"/>
                <a:ext cx="254878" cy="369332"/>
              </a:xfrm>
              <a:prstGeom prst="rect">
                <a:avLst/>
              </a:prstGeom>
              <a:blipFill>
                <a:blip r:embed="rId9"/>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601693" y="4079744"/>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8</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601693" y="4079744"/>
                <a:ext cx="254878" cy="369332"/>
              </a:xfrm>
              <a:prstGeom prst="rect">
                <a:avLst/>
              </a:prstGeom>
              <a:blipFill>
                <a:blip r:embed="rId10"/>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280992" y="1417752"/>
                <a:ext cx="13609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1+3=4</m:t>
                      </m:r>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8280992" y="1417752"/>
                <a:ext cx="1360950" cy="369332"/>
              </a:xfrm>
              <a:prstGeom prst="rect">
                <a:avLst/>
              </a:prstGeom>
              <a:blipFill rotWithShape="0">
                <a:blip r:embed="rId27"/>
                <a:stretch>
                  <a:fillRect l="-4018" r="-4464"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8280992" y="1937946"/>
                <a:ext cx="1530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i="1" smtClean="0">
                          <a:latin typeface="Cambria Math" panose="02040503050406030204" pitchFamily="18" charset="0"/>
                        </a:rPr>
                        <m:t>5</m:t>
                      </m:r>
                      <m:r>
                        <a:rPr lang="nb-NO" sz="2400" b="0" i="1" smtClean="0">
                          <a:latin typeface="Cambria Math" panose="02040503050406030204" pitchFamily="18" charset="0"/>
                        </a:rPr>
                        <m:t>+8=13</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8280992" y="1937946"/>
                <a:ext cx="1530868" cy="369332"/>
              </a:xfrm>
              <a:prstGeom prst="rect">
                <a:avLst/>
              </a:prstGeom>
              <a:blipFill rotWithShape="0">
                <a:blip r:embed="rId28"/>
                <a:stretch>
                  <a:fillRect l="-3968" r="-3968"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9811860" y="1937946"/>
                <a:ext cx="14496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≡4 </m:t>
                      </m:r>
                      <m:r>
                        <m:rPr>
                          <m:sty m:val="p"/>
                        </m:rPr>
                        <a:rPr lang="nb-NO" sz="2400" b="0" i="0" smtClean="0">
                          <a:latin typeface="Cambria Math" panose="02040503050406030204" pitchFamily="18" charset="0"/>
                        </a:rPr>
                        <m:t>mod</m:t>
                      </m:r>
                      <m:r>
                        <a:rPr lang="nb-NO" sz="2400" b="0" i="1" smtClean="0">
                          <a:latin typeface="Cambria Math" panose="02040503050406030204" pitchFamily="18" charset="0"/>
                        </a:rPr>
                        <m:t>⁡9</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9811860" y="1937946"/>
                <a:ext cx="1449628" cy="369332"/>
              </a:xfrm>
              <a:prstGeom prst="rect">
                <a:avLst/>
              </a:prstGeom>
              <a:blipFill rotWithShape="0">
                <a:blip r:embed="rId29"/>
                <a:stretch>
                  <a:fillRect l="-2532" r="-4219"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8423147" y="2516193"/>
                <a:ext cx="28383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i="1" smtClean="0">
                          <a:latin typeface="Cambria Math" panose="02040503050406030204" pitchFamily="18" charset="0"/>
                        </a:rPr>
                        <m:t>5</m:t>
                      </m:r>
                      <m:r>
                        <a:rPr lang="nb-NO" sz="2400" b="0" i="1" smtClean="0">
                          <a:latin typeface="Cambria Math" panose="02040503050406030204" pitchFamily="18" charset="0"/>
                        </a:rPr>
                        <m:t>⋅4=20≡2 </m:t>
                      </m:r>
                      <m:r>
                        <m:rPr>
                          <m:sty m:val="p"/>
                        </m:rPr>
                        <a:rPr lang="nb-NO" sz="2400" b="0" i="0" smtClean="0">
                          <a:latin typeface="Cambria Math" panose="02040503050406030204" pitchFamily="18" charset="0"/>
                        </a:rPr>
                        <m:t>mod</m:t>
                      </m:r>
                      <m:r>
                        <a:rPr lang="nb-NO" sz="2400" b="0" i="1" smtClean="0">
                          <a:latin typeface="Cambria Math" panose="02040503050406030204" pitchFamily="18" charset="0"/>
                        </a:rPr>
                        <m:t>⁡9</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8423147" y="2516193"/>
                <a:ext cx="2838341" cy="369332"/>
              </a:xfrm>
              <a:prstGeom prst="rect">
                <a:avLst/>
              </a:prstGeom>
              <a:blipFill rotWithShape="0">
                <a:blip r:embed="rId30"/>
                <a:stretch>
                  <a:fillRect l="-2151" r="-1935"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8291700" y="3050609"/>
                <a:ext cx="30403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i="1" smtClean="0">
                          <a:latin typeface="Cambria Math" panose="02040503050406030204" pitchFamily="18" charset="0"/>
                        </a:rPr>
                        <m:t>2</m:t>
                      </m:r>
                      <m:r>
                        <a:rPr lang="nb-NO" sz="2400" b="0" i="1" smtClean="0">
                          <a:latin typeface="Cambria Math" panose="02040503050406030204" pitchFamily="18" charset="0"/>
                        </a:rPr>
                        <m:t>−5=−3≡6 </m:t>
                      </m:r>
                      <m:r>
                        <m:rPr>
                          <m:sty m:val="p"/>
                        </m:rPr>
                        <a:rPr lang="nb-NO" sz="2400" b="0" i="0" smtClean="0">
                          <a:latin typeface="Cambria Math" panose="02040503050406030204" pitchFamily="18" charset="0"/>
                        </a:rPr>
                        <m:t>mod</m:t>
                      </m:r>
                      <m:r>
                        <a:rPr lang="nb-NO" sz="2400" b="0" i="1" smtClean="0">
                          <a:latin typeface="Cambria Math" panose="02040503050406030204" pitchFamily="18" charset="0"/>
                        </a:rPr>
                        <m:t>⁡9</m:t>
                      </m:r>
                    </m:oMath>
                  </m:oMathPara>
                </a14:m>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8291700" y="3050609"/>
                <a:ext cx="3040319" cy="369332"/>
              </a:xfrm>
              <a:prstGeom prst="rect">
                <a:avLst/>
              </a:prstGeom>
              <a:blipFill rotWithShape="0">
                <a:blip r:embed="rId31"/>
                <a:stretch>
                  <a:fillRect l="-1603" r="-1804"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8542825" y="3649720"/>
                <a:ext cx="30507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nb-NO" sz="2400" b="0" i="1" smtClean="0">
                              <a:latin typeface="Cambria Math" panose="02040503050406030204" pitchFamily="18" charset="0"/>
                            </a:rPr>
                          </m:ctrlPr>
                        </m:sSupPr>
                        <m:e>
                          <m:r>
                            <a:rPr lang="nb-NO" sz="2400" i="1" smtClean="0">
                              <a:latin typeface="Cambria Math" panose="02040503050406030204" pitchFamily="18" charset="0"/>
                            </a:rPr>
                            <m:t>2</m:t>
                          </m:r>
                        </m:e>
                        <m:sup>
                          <m:r>
                            <a:rPr lang="nb-NO" sz="2400" b="0" i="1" smtClean="0">
                              <a:latin typeface="Cambria Math" panose="02040503050406030204" pitchFamily="18" charset="0"/>
                            </a:rPr>
                            <m:t>10</m:t>
                          </m:r>
                        </m:sup>
                      </m:sSup>
                      <m:r>
                        <a:rPr lang="nb-NO" sz="2400" b="0" i="1" smtClean="0">
                          <a:latin typeface="Cambria Math" panose="02040503050406030204" pitchFamily="18" charset="0"/>
                        </a:rPr>
                        <m:t>=1024≡7 </m:t>
                      </m:r>
                      <m:r>
                        <m:rPr>
                          <m:sty m:val="p"/>
                        </m:rPr>
                        <a:rPr lang="nb-NO" sz="2400" b="0" i="0" smtClean="0">
                          <a:latin typeface="Cambria Math" panose="02040503050406030204" pitchFamily="18" charset="0"/>
                        </a:rPr>
                        <m:t>mod</m:t>
                      </m:r>
                      <m:r>
                        <a:rPr lang="nb-NO" sz="2400" b="0" i="1" smtClean="0">
                          <a:latin typeface="Cambria Math" panose="02040503050406030204" pitchFamily="18" charset="0"/>
                        </a:rPr>
                        <m:t>⁡9</m:t>
                      </m:r>
                    </m:oMath>
                  </m:oMathPara>
                </a14:m>
                <a:endParaRPr lang="en-US" sz="2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8542825" y="3649720"/>
                <a:ext cx="3050707" cy="369332"/>
              </a:xfrm>
              <a:prstGeom prst="rect">
                <a:avLst/>
              </a:prstGeom>
              <a:blipFill rotWithShape="0">
                <a:blip r:embed="rId32"/>
                <a:stretch>
                  <a:fillRect l="-1597" r="-1597"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962800" y="4604719"/>
                <a:ext cx="59471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158</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962800" y="4604719"/>
                <a:ext cx="594714" cy="369332"/>
              </a:xfrm>
              <a:prstGeom prst="rect">
                <a:avLst/>
              </a:prstGeom>
              <a:blipFill rotWithShape="0">
                <a:blip r:embed="rId33"/>
                <a:stretch>
                  <a:fillRect l="-11224" r="-12245"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350804" y="5913257"/>
                <a:ext cx="51309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i="1" smtClean="0">
                          <a:latin typeface="Cambria Math" panose="02040503050406030204" pitchFamily="18" charset="0"/>
                        </a:rPr>
                        <m:t>9→18→27→36→…→</m:t>
                      </m:r>
                      <m:r>
                        <a:rPr lang="nb-NO" sz="2400" b="1" i="1" smtClean="0">
                          <a:latin typeface="Cambria Math" panose="02040503050406030204" pitchFamily="18" charset="0"/>
                        </a:rPr>
                        <m:t>𝟏𝟓𝟑</m:t>
                      </m:r>
                      <m:r>
                        <a:rPr lang="nb-NO" sz="2400" b="0" i="1" smtClean="0">
                          <a:latin typeface="Cambria Math" panose="02040503050406030204" pitchFamily="18" charset="0"/>
                        </a:rPr>
                        <m:t>→162</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350804" y="5913257"/>
                <a:ext cx="5130956" cy="369332"/>
              </a:xfrm>
              <a:prstGeom prst="rect">
                <a:avLst/>
              </a:prstGeom>
              <a:blipFill>
                <a:blip r:embed="rId34"/>
                <a:stretch>
                  <a:fillRect l="-1238" r="-1238" b="-10000"/>
                </a:stretch>
              </a:blipFill>
            </p:spPr>
            <p:txBody>
              <a:bodyPr/>
              <a:lstStyle/>
              <a:p>
                <a:r>
                  <a:rPr lang="en-TR">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87100" y="4592221"/>
                <a:ext cx="14280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=153+</m:t>
                      </m:r>
                      <m:r>
                        <a:rPr lang="nb-NO" sz="2400" b="0" i="1" smtClean="0">
                          <a:solidFill>
                            <a:srgbClr val="FF0000"/>
                          </a:solidFill>
                          <a:latin typeface="Cambria Math" panose="02040503050406030204" pitchFamily="18" charset="0"/>
                        </a:rPr>
                        <m:t>𝑟</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7587100" y="4592221"/>
                <a:ext cx="1428083" cy="369332"/>
              </a:xfrm>
              <a:prstGeom prst="rect">
                <a:avLst/>
              </a:prstGeom>
              <a:blipFill rotWithShape="0">
                <a:blip r:embed="rId35"/>
                <a:stretch>
                  <a:fillRect l="-1282" r="-128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045662" y="4600443"/>
                <a:ext cx="28664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m:t>
                      </m:r>
                      <m:r>
                        <a:rPr lang="nb-NO" sz="2400" b="0" i="1" smtClean="0">
                          <a:solidFill>
                            <a:srgbClr val="FF0000"/>
                          </a:solidFill>
                          <a:latin typeface="Cambria Math" panose="02040503050406030204" pitchFamily="18" charset="0"/>
                        </a:rPr>
                        <m:t>𝑟</m:t>
                      </m:r>
                      <m:func>
                        <m:funcPr>
                          <m:ctrlPr>
                            <a:rPr lang="nb-NO" sz="2400" b="0" i="1" smtClean="0">
                              <a:latin typeface="Cambria Math" panose="02040503050406030204" pitchFamily="18" charset="0"/>
                            </a:rPr>
                          </m:ctrlPr>
                        </m:funcPr>
                        <m:fName>
                          <m:r>
                            <m:rPr>
                              <m:sty m:val="p"/>
                            </m:rPr>
                            <a:rPr lang="nb-NO" sz="2400" b="0" i="0" smtClean="0">
                              <a:latin typeface="Cambria Math" panose="02040503050406030204" pitchFamily="18" charset="0"/>
                            </a:rPr>
                            <m:t>mod</m:t>
                          </m:r>
                        </m:fName>
                        <m:e>
                          <m:r>
                            <a:rPr lang="nb-NO" sz="2400" b="0" i="1" smtClean="0">
                              <a:latin typeface="Cambria Math" panose="02040503050406030204" pitchFamily="18" charset="0"/>
                            </a:rPr>
                            <m:t>9≡5 </m:t>
                          </m:r>
                          <m:r>
                            <m:rPr>
                              <m:sty m:val="p"/>
                            </m:rPr>
                            <a:rPr lang="nb-NO" sz="2400" b="0" i="0" smtClean="0">
                              <a:latin typeface="Cambria Math" panose="02040503050406030204" pitchFamily="18" charset="0"/>
                            </a:rPr>
                            <m:t>mod</m:t>
                          </m:r>
                          <m:r>
                            <a:rPr lang="nb-NO" sz="2400" b="0" i="1" smtClean="0">
                              <a:latin typeface="Cambria Math" panose="02040503050406030204" pitchFamily="18" charset="0"/>
                            </a:rPr>
                            <m:t>⁡9</m:t>
                          </m:r>
                        </m:e>
                      </m:func>
                    </m:oMath>
                  </m:oMathPara>
                </a14:m>
                <a:endParaRPr lang="en-US"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9045662" y="4600443"/>
                <a:ext cx="2866426" cy="369332"/>
              </a:xfrm>
              <a:prstGeom prst="rect">
                <a:avLst/>
              </a:prstGeom>
              <a:blipFill>
                <a:blip r:embed="rId36"/>
                <a:stretch>
                  <a:fillRect l="-1064" r="-1702"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8107021" y="5123882"/>
                <a:ext cx="8092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rgbClr val="FF0000"/>
                          </a:solidFill>
                          <a:latin typeface="Cambria Math" panose="02040503050406030204" pitchFamily="18" charset="0"/>
                        </a:rPr>
                        <m:t>𝑟</m:t>
                      </m:r>
                      <m:r>
                        <a:rPr lang="nb-NO" sz="2400" b="0" i="1" smtClean="0">
                          <a:latin typeface="Cambria Math" panose="02040503050406030204" pitchFamily="18" charset="0"/>
                        </a:rPr>
                        <m:t>&lt;9</m:t>
                      </m:r>
                    </m:oMath>
                  </m:oMathPara>
                </a14:m>
                <a:endParaRPr lang="en-US" sz="2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8107021" y="5123882"/>
                <a:ext cx="809261" cy="369332"/>
              </a:xfrm>
              <a:prstGeom prst="rect">
                <a:avLst/>
              </a:prstGeom>
              <a:blipFill rotWithShape="0">
                <a:blip r:embed="rId37"/>
                <a:stretch>
                  <a:fillRect l="-4511" r="-751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4205549" y="5257417"/>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85000"/>
                              <a:lumOff val="15000"/>
                            </a:schemeClr>
                          </a:solidFill>
                          <a:latin typeface="Cambria Math" panose="02040503050406030204" pitchFamily="18" charset="0"/>
                        </a:rPr>
                        <m:t>9</m:t>
                      </m:r>
                    </m:oMath>
                  </m:oMathPara>
                </a14:m>
                <a:endParaRPr lang="en-US" sz="2400" dirty="0">
                  <a:solidFill>
                    <a:schemeClr val="tx1">
                      <a:lumMod val="85000"/>
                      <a:lumOff val="15000"/>
                    </a:schemeClr>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4205549" y="5257417"/>
                <a:ext cx="254878" cy="369332"/>
              </a:xfrm>
              <a:prstGeom prst="rect">
                <a:avLst/>
              </a:prstGeom>
              <a:blipFill rotWithShape="0">
                <a:blip r:embed="rId27"/>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5662820" y="4505845"/>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75000"/>
                              <a:lumOff val="25000"/>
                            </a:schemeClr>
                          </a:solidFill>
                          <a:latin typeface="Cambria Math" panose="02040503050406030204" pitchFamily="18" charset="0"/>
                        </a:rPr>
                        <m:t>10</m:t>
                      </m:r>
                    </m:oMath>
                  </m:oMathPara>
                </a14:m>
                <a:endParaRPr lang="en-US" sz="2400" dirty="0">
                  <a:solidFill>
                    <a:schemeClr val="tx1">
                      <a:lumMod val="75000"/>
                      <a:lumOff val="25000"/>
                    </a:schemeClr>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5662820" y="4505845"/>
                <a:ext cx="254878" cy="369332"/>
              </a:xfrm>
              <a:prstGeom prst="rect">
                <a:avLst/>
              </a:prstGeom>
              <a:blipFill rotWithShape="0">
                <a:blip r:embed="rId38"/>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6389168" y="3332638"/>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11</m:t>
                      </m:r>
                    </m:oMath>
                  </m:oMathPara>
                </a14:m>
                <a:endParaRPr lang="en-US" sz="2400" dirty="0">
                  <a:solidFill>
                    <a:schemeClr val="tx1">
                      <a:lumMod val="65000"/>
                      <a:lumOff val="35000"/>
                    </a:schemeClr>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6389168" y="3332638"/>
                <a:ext cx="254878" cy="369332"/>
              </a:xfrm>
              <a:prstGeom prst="rect">
                <a:avLst/>
              </a:prstGeom>
              <a:blipFill rotWithShape="0">
                <a:blip r:embed="rId39"/>
                <a:stretch>
                  <a:fillRect l="-40476" r="-7619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6095926" y="1823703"/>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12</m:t>
                      </m:r>
                    </m:oMath>
                  </m:oMathPara>
                </a14:m>
                <a:endParaRPr lang="en-US" sz="2400" dirty="0">
                  <a:solidFill>
                    <a:schemeClr val="tx1">
                      <a:lumMod val="65000"/>
                      <a:lumOff val="35000"/>
                    </a:schemeClr>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6095926" y="1823703"/>
                <a:ext cx="254878" cy="369332"/>
              </a:xfrm>
              <a:prstGeom prst="rect">
                <a:avLst/>
              </a:prstGeom>
              <a:blipFill rotWithShape="0">
                <a:blip r:embed="rId40"/>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4977337" y="1062084"/>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13</m:t>
                      </m:r>
                    </m:oMath>
                  </m:oMathPara>
                </a14:m>
                <a:endParaRPr lang="en-US" sz="2400" dirty="0">
                  <a:solidFill>
                    <a:schemeClr val="tx1">
                      <a:lumMod val="65000"/>
                      <a:lumOff val="35000"/>
                    </a:schemeClr>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4977337" y="1062084"/>
                <a:ext cx="254878" cy="369332"/>
              </a:xfrm>
              <a:prstGeom prst="rect">
                <a:avLst/>
              </a:prstGeom>
              <a:blipFill rotWithShape="0">
                <a:blip r:embed="rId41"/>
                <a:stretch>
                  <a:fillRect l="-40476" r="-7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3241409" y="1068143"/>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50000"/>
                            </a:schemeClr>
                          </a:solidFill>
                          <a:latin typeface="Cambria Math" panose="02040503050406030204" pitchFamily="18" charset="0"/>
                        </a:rPr>
                        <m:t>14</m:t>
                      </m:r>
                    </m:oMath>
                  </m:oMathPara>
                </a14:m>
                <a:endParaRPr lang="en-US" sz="2400" dirty="0">
                  <a:solidFill>
                    <a:schemeClr val="bg2">
                      <a:lumMod val="50000"/>
                    </a:schemeClr>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3241409" y="1068143"/>
                <a:ext cx="254878" cy="369332"/>
              </a:xfrm>
              <a:prstGeom prst="rect">
                <a:avLst/>
              </a:prstGeom>
              <a:blipFill rotWithShape="0">
                <a:blip r:embed="rId42"/>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2030541" y="2042669"/>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75000"/>
                            </a:schemeClr>
                          </a:solidFill>
                          <a:latin typeface="Cambria Math" panose="02040503050406030204" pitchFamily="18" charset="0"/>
                        </a:rPr>
                        <m:t>15</m:t>
                      </m:r>
                    </m:oMath>
                  </m:oMathPara>
                </a14:m>
                <a:endParaRPr lang="en-US" sz="2400" dirty="0">
                  <a:solidFill>
                    <a:schemeClr val="bg2">
                      <a:lumMod val="75000"/>
                    </a:schemeClr>
                  </a:solidFill>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2030541" y="2042669"/>
                <a:ext cx="254878" cy="369332"/>
              </a:xfrm>
              <a:prstGeom prst="rect">
                <a:avLst/>
              </a:prstGeom>
              <a:blipFill rotWithShape="0">
                <a:blip r:embed="rId43"/>
                <a:stretch>
                  <a:fillRect l="-42857" r="-78571"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1803828" y="327258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75000"/>
                            </a:schemeClr>
                          </a:solidFill>
                          <a:latin typeface="Cambria Math" panose="02040503050406030204" pitchFamily="18" charset="0"/>
                        </a:rPr>
                        <m:t>16</m:t>
                      </m:r>
                    </m:oMath>
                  </m:oMathPara>
                </a14:m>
                <a:endParaRPr lang="en-US" sz="2400" dirty="0">
                  <a:solidFill>
                    <a:schemeClr val="bg2">
                      <a:lumMod val="75000"/>
                    </a:schemeClr>
                  </a:solidFill>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1803828" y="3272582"/>
                <a:ext cx="254878" cy="369332"/>
              </a:xfrm>
              <a:prstGeom prst="rect">
                <a:avLst/>
              </a:prstGeom>
              <a:blipFill rotWithShape="0">
                <a:blip r:embed="rId44"/>
                <a:stretch>
                  <a:fillRect l="-42857" r="-7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2260265" y="430712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60000"/>
                              <a:lumOff val="40000"/>
                            </a:schemeClr>
                          </a:solidFill>
                          <a:latin typeface="Cambria Math" panose="02040503050406030204" pitchFamily="18" charset="0"/>
                        </a:rPr>
                        <m:t>17</m:t>
                      </m:r>
                    </m:oMath>
                  </m:oMathPara>
                </a14:m>
                <a:endParaRPr lang="en-US" sz="2400" dirty="0">
                  <a:solidFill>
                    <a:schemeClr val="bg2">
                      <a:lumMod val="60000"/>
                      <a:lumOff val="40000"/>
                    </a:schemeClr>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2260265" y="4307122"/>
                <a:ext cx="254878" cy="369332"/>
              </a:xfrm>
              <a:prstGeom prst="rect">
                <a:avLst/>
              </a:prstGeom>
              <a:blipFill rotWithShape="0">
                <a:blip r:embed="rId45"/>
                <a:stretch>
                  <a:fillRect l="-42857" r="-7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4169789" y="5623970"/>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40000"/>
                              <a:lumOff val="60000"/>
                            </a:schemeClr>
                          </a:solidFill>
                          <a:latin typeface="Cambria Math" panose="02040503050406030204" pitchFamily="18" charset="0"/>
                        </a:rPr>
                        <m:t>18</m:t>
                      </m:r>
                    </m:oMath>
                  </m:oMathPara>
                </a14:m>
                <a:endParaRPr lang="en-US" sz="2400" dirty="0">
                  <a:solidFill>
                    <a:schemeClr val="bg2">
                      <a:lumMod val="40000"/>
                      <a:lumOff val="60000"/>
                    </a:schemeClr>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4169789" y="5623970"/>
                <a:ext cx="254878" cy="369332"/>
              </a:xfrm>
              <a:prstGeom prst="rect">
                <a:avLst/>
              </a:prstGeom>
              <a:blipFill rotWithShape="0">
                <a:blip r:embed="rId46"/>
                <a:stretch>
                  <a:fillRect l="-40476" r="-7619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038809" y="475020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40000"/>
                              <a:lumOff val="60000"/>
                            </a:schemeClr>
                          </a:solidFill>
                          <a:latin typeface="Cambria Math" panose="02040503050406030204" pitchFamily="18" charset="0"/>
                        </a:rPr>
                        <m:t>19</m:t>
                      </m:r>
                    </m:oMath>
                  </m:oMathPara>
                </a14:m>
                <a:endParaRPr lang="en-US" sz="2400" dirty="0">
                  <a:solidFill>
                    <a:schemeClr val="bg2">
                      <a:lumMod val="40000"/>
                      <a:lumOff val="60000"/>
                    </a:schemeClr>
                  </a:solidFill>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6038809" y="4750202"/>
                <a:ext cx="254878" cy="369332"/>
              </a:xfrm>
              <a:prstGeom prst="rect">
                <a:avLst/>
              </a:prstGeom>
              <a:blipFill rotWithShape="0">
                <a:blip r:embed="rId47"/>
                <a:stretch>
                  <a:fillRect l="-43902" r="-78049"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6789529" y="3434036"/>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20000"/>
                              <a:lumOff val="80000"/>
                            </a:schemeClr>
                          </a:solidFill>
                          <a:latin typeface="Cambria Math" panose="02040503050406030204" pitchFamily="18" charset="0"/>
                        </a:rPr>
                        <m:t>20</m:t>
                      </m:r>
                    </m:oMath>
                  </m:oMathPara>
                </a14:m>
                <a:endParaRPr lang="en-US" sz="2400" dirty="0">
                  <a:solidFill>
                    <a:schemeClr val="bg2">
                      <a:lumMod val="20000"/>
                      <a:lumOff val="80000"/>
                    </a:schemeClr>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6789529" y="3434036"/>
                <a:ext cx="254878" cy="369332"/>
              </a:xfrm>
              <a:prstGeom prst="rect">
                <a:avLst/>
              </a:prstGeom>
              <a:blipFill rotWithShape="0">
                <a:blip r:embed="rId48"/>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3537776" y="1922025"/>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60000"/>
                              <a:lumOff val="40000"/>
                            </a:schemeClr>
                          </a:solidFill>
                          <a:latin typeface="Cambria Math" panose="02040503050406030204" pitchFamily="18" charset="0"/>
                        </a:rPr>
                        <m:t>−4</m:t>
                      </m:r>
                    </m:oMath>
                  </m:oMathPara>
                </a14:m>
                <a:endParaRPr lang="en-US" sz="2400" dirty="0">
                  <a:solidFill>
                    <a:schemeClr val="bg2">
                      <a:lumMod val="60000"/>
                      <a:lumOff val="40000"/>
                    </a:schemeClr>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3537776" y="1922025"/>
                <a:ext cx="484107" cy="369332"/>
              </a:xfrm>
              <a:prstGeom prst="rect">
                <a:avLst/>
              </a:prstGeom>
              <a:blipFill rotWithShape="0">
                <a:blip r:embed="rId49"/>
                <a:stretch>
                  <a:fillRect l="-1250" r="-1250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2963372" y="2409038"/>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50000"/>
                              <a:lumOff val="50000"/>
                            </a:schemeClr>
                          </a:solidFill>
                          <a:latin typeface="Cambria Math" panose="02040503050406030204" pitchFamily="18" charset="0"/>
                        </a:rPr>
                        <m:t>−3</m:t>
                      </m:r>
                    </m:oMath>
                  </m:oMathPara>
                </a14:m>
                <a:endParaRPr lang="en-US" sz="2400" dirty="0">
                  <a:solidFill>
                    <a:schemeClr val="tx1">
                      <a:lumMod val="50000"/>
                      <a:lumOff val="50000"/>
                    </a:schemeClr>
                  </a:solidFill>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2963372" y="2409038"/>
                <a:ext cx="484107" cy="369332"/>
              </a:xfrm>
              <a:prstGeom prst="rect">
                <a:avLst/>
              </a:prstGeom>
              <a:blipFill rotWithShape="0">
                <a:blip r:embed="rId50"/>
                <a:stretch>
                  <a:fillRect l="-1250" r="-1250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854367" y="3129806"/>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50000"/>
                              <a:lumOff val="50000"/>
                            </a:schemeClr>
                          </a:solidFill>
                          <a:latin typeface="Cambria Math" panose="02040503050406030204" pitchFamily="18" charset="0"/>
                        </a:rPr>
                        <m:t>−2</m:t>
                      </m:r>
                    </m:oMath>
                  </m:oMathPara>
                </a14:m>
                <a:endParaRPr lang="en-US" sz="2400" dirty="0">
                  <a:solidFill>
                    <a:schemeClr val="tx1">
                      <a:lumMod val="50000"/>
                      <a:lumOff val="50000"/>
                    </a:schemeClr>
                  </a:solidFill>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854367" y="3129806"/>
                <a:ext cx="484107" cy="369332"/>
              </a:xfrm>
              <a:prstGeom prst="rect">
                <a:avLst/>
              </a:prstGeom>
              <a:blipFill rotWithShape="0">
                <a:blip r:embed="rId51"/>
                <a:stretch>
                  <a:fillRect l="-1250" r="-1250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163013" y="3824983"/>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m:t>
                      </m:r>
                    </m:oMath>
                  </m:oMathPara>
                </a14:m>
                <a:endParaRPr lang="en-US" sz="2400" dirty="0">
                  <a:solidFill>
                    <a:schemeClr val="tx1">
                      <a:lumMod val="65000"/>
                      <a:lumOff val="35000"/>
                    </a:schemeClr>
                  </a:solidFill>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3163013" y="3824983"/>
                <a:ext cx="484107" cy="369332"/>
              </a:xfrm>
              <a:prstGeom prst="rect">
                <a:avLst/>
              </a:prstGeom>
              <a:blipFill rotWithShape="0">
                <a:blip r:embed="rId52"/>
                <a:stretch>
                  <a:fillRect l="-2532" r="-12658" b="-9836"/>
                </a:stretch>
              </a:blipFill>
            </p:spPr>
            <p:txBody>
              <a:bodyPr/>
              <a:lstStyle/>
              <a:p>
                <a:r>
                  <a:rPr lang="en-US">
                    <a:noFill/>
                  </a:rPr>
                  <a:t> </a:t>
                </a:r>
              </a:p>
            </p:txBody>
          </p:sp>
        </mc:Fallback>
      </mc:AlternateContent>
    </p:spTree>
    <p:extLst>
      <p:ext uri="{BB962C8B-B14F-4D97-AF65-F5344CB8AC3E}">
        <p14:creationId xmlns:p14="http://schemas.microsoft.com/office/powerpoint/2010/main" val="174842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1" grpId="0"/>
      <p:bldP spid="42" grpId="0"/>
      <p:bldP spid="43" grpId="0"/>
      <p:bldP spid="44" grpId="0"/>
      <p:bldP spid="45" grpId="0"/>
      <p:bldP spid="6" grpId="0"/>
      <p:bldP spid="50" grpId="0"/>
      <p:bldP spid="7" grpId="0"/>
      <p:bldP spid="51" grpId="0"/>
      <p:bldP spid="5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bwMode="auto">
          <a:xfrm>
            <a:off x="2771452" y="1761419"/>
            <a:ext cx="3051552" cy="2890988"/>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2" name="Title 1"/>
          <p:cNvSpPr>
            <a:spLocks noGrp="1"/>
          </p:cNvSpPr>
          <p:nvPr>
            <p:ph type="title"/>
          </p:nvPr>
        </p:nvSpPr>
        <p:spPr/>
        <p:txBody>
          <a:bodyPr/>
          <a:lstStyle/>
          <a:p>
            <a:r>
              <a:rPr lang="en-US" dirty="0"/>
              <a:t>Modular arithmetic </a:t>
            </a:r>
          </a:p>
        </p:txBody>
      </p:sp>
      <p:sp>
        <p:nvSpPr>
          <p:cNvPr id="4" name="Slide Number Placeholder 3"/>
          <p:cNvSpPr>
            <a:spLocks noGrp="1"/>
          </p:cNvSpPr>
          <p:nvPr>
            <p:ph type="sldNum" sz="quarter" idx="4"/>
          </p:nvPr>
        </p:nvSpPr>
        <p:spPr/>
        <p:txBody>
          <a:bodyPr/>
          <a:lstStyle/>
          <a:p>
            <a:fld id="{F6590AF8-4F64-4D1C-B3C4-F65976908F52}" type="slidenum">
              <a:rPr lang="en-US" smtClean="0"/>
              <a:pPr/>
              <a:t>51</a:t>
            </a:fld>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4205502" y="4894747"/>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0</m:t>
                      </m:r>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4205502" y="4894747"/>
                <a:ext cx="254878" cy="369332"/>
              </a:xfrm>
              <a:prstGeom prst="rect">
                <a:avLst/>
              </a:prstGeom>
              <a:blipFill>
                <a:blip r:embed="rId2"/>
                <a:stretch>
                  <a:fillRect l="-26190" r="-2381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358522" y="4336595"/>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358522" y="4336595"/>
                <a:ext cx="254878" cy="369332"/>
              </a:xfrm>
              <a:prstGeom prst="rect">
                <a:avLst/>
              </a:prstGeom>
              <a:blipFill>
                <a:blip r:embed="rId3"/>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095926" y="3226883"/>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2</m:t>
                      </m:r>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095926" y="3226883"/>
                <a:ext cx="254878" cy="369332"/>
              </a:xfrm>
              <a:prstGeom prst="rect">
                <a:avLst/>
              </a:prstGeom>
              <a:blipFill>
                <a:blip r:embed="rId4"/>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820229" y="197977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3</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820229" y="1979770"/>
                <a:ext cx="254878" cy="369332"/>
              </a:xfrm>
              <a:prstGeom prst="rect">
                <a:avLst/>
              </a:prstGeom>
              <a:blipFill>
                <a:blip r:embed="rId5"/>
                <a:stretch>
                  <a:fillRect l="-26190" r="-2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883230" y="135379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4</m:t>
                      </m:r>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4883230" y="1353790"/>
                <a:ext cx="254878" cy="369332"/>
              </a:xfrm>
              <a:prstGeom prst="rect">
                <a:avLst/>
              </a:prstGeom>
              <a:blipFill>
                <a:blip r:embed="rId6"/>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456726" y="1353790"/>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5</m:t>
                      </m:r>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3456726" y="1353790"/>
                <a:ext cx="254878" cy="369332"/>
              </a:xfrm>
              <a:prstGeom prst="rect">
                <a:avLst/>
              </a:prstGeom>
              <a:blipFill>
                <a:blip r:embed="rId7"/>
                <a:stretch>
                  <a:fillRect l="-26190" r="-28571"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421880" y="2250134"/>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6</m:t>
                      </m:r>
                    </m:oMath>
                  </m:oMathPara>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2421880" y="2250134"/>
                <a:ext cx="254878" cy="369332"/>
              </a:xfrm>
              <a:prstGeom prst="rect">
                <a:avLst/>
              </a:prstGeom>
              <a:blipFill>
                <a:blip r:embed="rId8"/>
                <a:stretch>
                  <a:fillRect l="-23810" r="-2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263025" y="3261182"/>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7</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2263025" y="3261182"/>
                <a:ext cx="254878" cy="369332"/>
              </a:xfrm>
              <a:prstGeom prst="rect">
                <a:avLst/>
              </a:prstGeom>
              <a:blipFill>
                <a:blip r:embed="rId9"/>
                <a:stretch>
                  <a:fillRect l="-23810" r="-261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601693" y="4079744"/>
                <a:ext cx="254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8</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601693" y="4079744"/>
                <a:ext cx="254878" cy="369332"/>
              </a:xfrm>
              <a:prstGeom prst="rect">
                <a:avLst/>
              </a:prstGeom>
              <a:blipFill>
                <a:blip r:embed="rId10"/>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280992" y="1417752"/>
                <a:ext cx="13609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1+3=4</m:t>
                      </m:r>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8280992" y="1417752"/>
                <a:ext cx="1360950" cy="369332"/>
              </a:xfrm>
              <a:prstGeom prst="rect">
                <a:avLst/>
              </a:prstGeom>
              <a:blipFill rotWithShape="0">
                <a:blip r:embed="rId27"/>
                <a:stretch>
                  <a:fillRect l="-4018" r="-4464"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8280992" y="1937946"/>
                <a:ext cx="1530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i="1" smtClean="0">
                          <a:latin typeface="Cambria Math" panose="02040503050406030204" pitchFamily="18" charset="0"/>
                        </a:rPr>
                        <m:t>5</m:t>
                      </m:r>
                      <m:r>
                        <a:rPr lang="nb-NO" sz="2400" b="0" i="1" smtClean="0">
                          <a:latin typeface="Cambria Math" panose="02040503050406030204" pitchFamily="18" charset="0"/>
                        </a:rPr>
                        <m:t>+8=13</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8280992" y="1937946"/>
                <a:ext cx="1530868" cy="369332"/>
              </a:xfrm>
              <a:prstGeom prst="rect">
                <a:avLst/>
              </a:prstGeom>
              <a:blipFill rotWithShape="0">
                <a:blip r:embed="rId28"/>
                <a:stretch>
                  <a:fillRect l="-3968" r="-3968"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9811860" y="1937946"/>
                <a:ext cx="14496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≡4 </m:t>
                      </m:r>
                      <m:r>
                        <m:rPr>
                          <m:sty m:val="p"/>
                        </m:rPr>
                        <a:rPr lang="nb-NO" sz="2400" b="0" i="0" smtClean="0">
                          <a:latin typeface="Cambria Math" panose="02040503050406030204" pitchFamily="18" charset="0"/>
                        </a:rPr>
                        <m:t>mod</m:t>
                      </m:r>
                      <m:r>
                        <a:rPr lang="nb-NO" sz="2400" b="0" i="1" smtClean="0">
                          <a:latin typeface="Cambria Math" panose="02040503050406030204" pitchFamily="18" charset="0"/>
                        </a:rPr>
                        <m:t>⁡9</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9811860" y="1937946"/>
                <a:ext cx="1449628" cy="369332"/>
              </a:xfrm>
              <a:prstGeom prst="rect">
                <a:avLst/>
              </a:prstGeom>
              <a:blipFill rotWithShape="0">
                <a:blip r:embed="rId29"/>
                <a:stretch>
                  <a:fillRect l="-2532" r="-4219"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8423147" y="2516193"/>
                <a:ext cx="28383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i="1" smtClean="0">
                          <a:latin typeface="Cambria Math" panose="02040503050406030204" pitchFamily="18" charset="0"/>
                        </a:rPr>
                        <m:t>5</m:t>
                      </m:r>
                      <m:r>
                        <a:rPr lang="nb-NO" sz="2400" b="0" i="1" smtClean="0">
                          <a:latin typeface="Cambria Math" panose="02040503050406030204" pitchFamily="18" charset="0"/>
                        </a:rPr>
                        <m:t>⋅4=20≡2 </m:t>
                      </m:r>
                      <m:r>
                        <m:rPr>
                          <m:sty m:val="p"/>
                        </m:rPr>
                        <a:rPr lang="nb-NO" sz="2400" b="0" i="0" smtClean="0">
                          <a:latin typeface="Cambria Math" panose="02040503050406030204" pitchFamily="18" charset="0"/>
                        </a:rPr>
                        <m:t>mod</m:t>
                      </m:r>
                      <m:r>
                        <a:rPr lang="nb-NO" sz="2400" b="0" i="1" smtClean="0">
                          <a:latin typeface="Cambria Math" panose="02040503050406030204" pitchFamily="18" charset="0"/>
                        </a:rPr>
                        <m:t>⁡9</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8423147" y="2516193"/>
                <a:ext cx="2838341" cy="369332"/>
              </a:xfrm>
              <a:prstGeom prst="rect">
                <a:avLst/>
              </a:prstGeom>
              <a:blipFill rotWithShape="0">
                <a:blip r:embed="rId30"/>
                <a:stretch>
                  <a:fillRect l="-2151" r="-1935"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8291700" y="3050609"/>
                <a:ext cx="30403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i="1" smtClean="0">
                          <a:latin typeface="Cambria Math" panose="02040503050406030204" pitchFamily="18" charset="0"/>
                        </a:rPr>
                        <m:t>2</m:t>
                      </m:r>
                      <m:r>
                        <a:rPr lang="nb-NO" sz="2400" b="0" i="1" smtClean="0">
                          <a:latin typeface="Cambria Math" panose="02040503050406030204" pitchFamily="18" charset="0"/>
                        </a:rPr>
                        <m:t>−5=−3≡6 </m:t>
                      </m:r>
                      <m:r>
                        <m:rPr>
                          <m:sty m:val="p"/>
                        </m:rPr>
                        <a:rPr lang="nb-NO" sz="2400" b="0" i="0" smtClean="0">
                          <a:latin typeface="Cambria Math" panose="02040503050406030204" pitchFamily="18" charset="0"/>
                        </a:rPr>
                        <m:t>mod</m:t>
                      </m:r>
                      <m:r>
                        <a:rPr lang="nb-NO" sz="2400" b="0" i="1" smtClean="0">
                          <a:latin typeface="Cambria Math" panose="02040503050406030204" pitchFamily="18" charset="0"/>
                        </a:rPr>
                        <m:t>⁡9</m:t>
                      </m:r>
                    </m:oMath>
                  </m:oMathPara>
                </a14:m>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8291700" y="3050609"/>
                <a:ext cx="3040319" cy="369332"/>
              </a:xfrm>
              <a:prstGeom prst="rect">
                <a:avLst/>
              </a:prstGeom>
              <a:blipFill rotWithShape="0">
                <a:blip r:embed="rId31"/>
                <a:stretch>
                  <a:fillRect l="-1603" r="-1804"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8542825" y="3649720"/>
                <a:ext cx="30507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nb-NO" sz="2400" b="0" i="1" smtClean="0">
                              <a:latin typeface="Cambria Math" panose="02040503050406030204" pitchFamily="18" charset="0"/>
                            </a:rPr>
                          </m:ctrlPr>
                        </m:sSupPr>
                        <m:e>
                          <m:r>
                            <a:rPr lang="nb-NO" sz="2400" i="1" smtClean="0">
                              <a:latin typeface="Cambria Math" panose="02040503050406030204" pitchFamily="18" charset="0"/>
                            </a:rPr>
                            <m:t>2</m:t>
                          </m:r>
                        </m:e>
                        <m:sup>
                          <m:r>
                            <a:rPr lang="nb-NO" sz="2400" b="0" i="1" smtClean="0">
                              <a:latin typeface="Cambria Math" panose="02040503050406030204" pitchFamily="18" charset="0"/>
                            </a:rPr>
                            <m:t>10</m:t>
                          </m:r>
                        </m:sup>
                      </m:sSup>
                      <m:r>
                        <a:rPr lang="nb-NO" sz="2400" b="0" i="1" smtClean="0">
                          <a:latin typeface="Cambria Math" panose="02040503050406030204" pitchFamily="18" charset="0"/>
                        </a:rPr>
                        <m:t>=1024≡7 </m:t>
                      </m:r>
                      <m:r>
                        <m:rPr>
                          <m:sty m:val="p"/>
                        </m:rPr>
                        <a:rPr lang="nb-NO" sz="2400" b="0" i="0" smtClean="0">
                          <a:latin typeface="Cambria Math" panose="02040503050406030204" pitchFamily="18" charset="0"/>
                        </a:rPr>
                        <m:t>mod</m:t>
                      </m:r>
                      <m:r>
                        <a:rPr lang="nb-NO" sz="2400" b="0" i="1" smtClean="0">
                          <a:latin typeface="Cambria Math" panose="02040503050406030204" pitchFamily="18" charset="0"/>
                        </a:rPr>
                        <m:t>⁡9</m:t>
                      </m:r>
                    </m:oMath>
                  </m:oMathPara>
                </a14:m>
                <a:endParaRPr lang="en-US" sz="2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8542825" y="3649720"/>
                <a:ext cx="3050707" cy="369332"/>
              </a:xfrm>
              <a:prstGeom prst="rect">
                <a:avLst/>
              </a:prstGeom>
              <a:blipFill rotWithShape="0">
                <a:blip r:embed="rId32"/>
                <a:stretch>
                  <a:fillRect l="-1597" r="-1597"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4205549" y="5257417"/>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85000"/>
                              <a:lumOff val="15000"/>
                            </a:schemeClr>
                          </a:solidFill>
                          <a:latin typeface="Cambria Math" panose="02040503050406030204" pitchFamily="18" charset="0"/>
                        </a:rPr>
                        <m:t>9</m:t>
                      </m:r>
                    </m:oMath>
                  </m:oMathPara>
                </a14:m>
                <a:endParaRPr lang="en-US" sz="2400" dirty="0">
                  <a:solidFill>
                    <a:schemeClr val="tx1">
                      <a:lumMod val="85000"/>
                      <a:lumOff val="15000"/>
                    </a:schemeClr>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4205549" y="5257417"/>
                <a:ext cx="254878" cy="369332"/>
              </a:xfrm>
              <a:prstGeom prst="rect">
                <a:avLst/>
              </a:prstGeom>
              <a:blipFill rotWithShape="0">
                <a:blip r:embed="rId27"/>
                <a:stretch>
                  <a:fillRect l="-26190" r="-2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5662820" y="4505845"/>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75000"/>
                              <a:lumOff val="25000"/>
                            </a:schemeClr>
                          </a:solidFill>
                          <a:latin typeface="Cambria Math" panose="02040503050406030204" pitchFamily="18" charset="0"/>
                        </a:rPr>
                        <m:t>10</m:t>
                      </m:r>
                    </m:oMath>
                  </m:oMathPara>
                </a14:m>
                <a:endParaRPr lang="en-US" sz="2400" dirty="0">
                  <a:solidFill>
                    <a:schemeClr val="tx1">
                      <a:lumMod val="75000"/>
                      <a:lumOff val="25000"/>
                    </a:schemeClr>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5662820" y="4505845"/>
                <a:ext cx="254878" cy="369332"/>
              </a:xfrm>
              <a:prstGeom prst="rect">
                <a:avLst/>
              </a:prstGeom>
              <a:blipFill rotWithShape="0">
                <a:blip r:embed="rId33"/>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6389168" y="3332638"/>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11</m:t>
                      </m:r>
                    </m:oMath>
                  </m:oMathPara>
                </a14:m>
                <a:endParaRPr lang="en-US" sz="2400" dirty="0">
                  <a:solidFill>
                    <a:schemeClr val="tx1">
                      <a:lumMod val="65000"/>
                      <a:lumOff val="35000"/>
                    </a:schemeClr>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6389168" y="3332638"/>
                <a:ext cx="254878" cy="369332"/>
              </a:xfrm>
              <a:prstGeom prst="rect">
                <a:avLst/>
              </a:prstGeom>
              <a:blipFill rotWithShape="0">
                <a:blip r:embed="rId34"/>
                <a:stretch>
                  <a:fillRect l="-40476" r="-7619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6095926" y="1823703"/>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12</m:t>
                      </m:r>
                    </m:oMath>
                  </m:oMathPara>
                </a14:m>
                <a:endParaRPr lang="en-US" sz="2400" dirty="0">
                  <a:solidFill>
                    <a:schemeClr val="tx1">
                      <a:lumMod val="65000"/>
                      <a:lumOff val="35000"/>
                    </a:schemeClr>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6095926" y="1823703"/>
                <a:ext cx="254878" cy="369332"/>
              </a:xfrm>
              <a:prstGeom prst="rect">
                <a:avLst/>
              </a:prstGeom>
              <a:blipFill rotWithShape="0">
                <a:blip r:embed="rId35"/>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4977337" y="1062084"/>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13</m:t>
                      </m:r>
                    </m:oMath>
                  </m:oMathPara>
                </a14:m>
                <a:endParaRPr lang="en-US" sz="2400" dirty="0">
                  <a:solidFill>
                    <a:schemeClr val="tx1">
                      <a:lumMod val="65000"/>
                      <a:lumOff val="35000"/>
                    </a:schemeClr>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4977337" y="1062084"/>
                <a:ext cx="254878" cy="369332"/>
              </a:xfrm>
              <a:prstGeom prst="rect">
                <a:avLst/>
              </a:prstGeom>
              <a:blipFill rotWithShape="0">
                <a:blip r:embed="rId36"/>
                <a:stretch>
                  <a:fillRect l="-40476" r="-7619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3241409" y="1068143"/>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50000"/>
                            </a:schemeClr>
                          </a:solidFill>
                          <a:latin typeface="Cambria Math" panose="02040503050406030204" pitchFamily="18" charset="0"/>
                        </a:rPr>
                        <m:t>14</m:t>
                      </m:r>
                    </m:oMath>
                  </m:oMathPara>
                </a14:m>
                <a:endParaRPr lang="en-US" sz="2400" dirty="0">
                  <a:solidFill>
                    <a:schemeClr val="bg2">
                      <a:lumMod val="50000"/>
                    </a:schemeClr>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3241409" y="1068143"/>
                <a:ext cx="254878" cy="369332"/>
              </a:xfrm>
              <a:prstGeom prst="rect">
                <a:avLst/>
              </a:prstGeom>
              <a:blipFill rotWithShape="0">
                <a:blip r:embed="rId37"/>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2030541" y="2042669"/>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75000"/>
                            </a:schemeClr>
                          </a:solidFill>
                          <a:latin typeface="Cambria Math" panose="02040503050406030204" pitchFamily="18" charset="0"/>
                        </a:rPr>
                        <m:t>15</m:t>
                      </m:r>
                    </m:oMath>
                  </m:oMathPara>
                </a14:m>
                <a:endParaRPr lang="en-US" sz="2400" dirty="0">
                  <a:solidFill>
                    <a:schemeClr val="bg2">
                      <a:lumMod val="75000"/>
                    </a:schemeClr>
                  </a:solidFill>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2030541" y="2042669"/>
                <a:ext cx="254878" cy="369332"/>
              </a:xfrm>
              <a:prstGeom prst="rect">
                <a:avLst/>
              </a:prstGeom>
              <a:blipFill rotWithShape="0">
                <a:blip r:embed="rId38"/>
                <a:stretch>
                  <a:fillRect l="-42857" r="-78571"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1803828" y="327258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75000"/>
                            </a:schemeClr>
                          </a:solidFill>
                          <a:latin typeface="Cambria Math" panose="02040503050406030204" pitchFamily="18" charset="0"/>
                        </a:rPr>
                        <m:t>16</m:t>
                      </m:r>
                    </m:oMath>
                  </m:oMathPara>
                </a14:m>
                <a:endParaRPr lang="en-US" sz="2400" dirty="0">
                  <a:solidFill>
                    <a:schemeClr val="bg2">
                      <a:lumMod val="75000"/>
                    </a:schemeClr>
                  </a:solidFill>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1803828" y="3272582"/>
                <a:ext cx="254878" cy="369332"/>
              </a:xfrm>
              <a:prstGeom prst="rect">
                <a:avLst/>
              </a:prstGeom>
              <a:blipFill rotWithShape="0">
                <a:blip r:embed="rId39"/>
                <a:stretch>
                  <a:fillRect l="-42857" r="-7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2260265" y="430712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60000"/>
                              <a:lumOff val="40000"/>
                            </a:schemeClr>
                          </a:solidFill>
                          <a:latin typeface="Cambria Math" panose="02040503050406030204" pitchFamily="18" charset="0"/>
                        </a:rPr>
                        <m:t>17</m:t>
                      </m:r>
                    </m:oMath>
                  </m:oMathPara>
                </a14:m>
                <a:endParaRPr lang="en-US" sz="2400" dirty="0">
                  <a:solidFill>
                    <a:schemeClr val="bg2">
                      <a:lumMod val="60000"/>
                      <a:lumOff val="40000"/>
                    </a:schemeClr>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2260265" y="4307122"/>
                <a:ext cx="254878" cy="369332"/>
              </a:xfrm>
              <a:prstGeom prst="rect">
                <a:avLst/>
              </a:prstGeom>
              <a:blipFill rotWithShape="0">
                <a:blip r:embed="rId40"/>
                <a:stretch>
                  <a:fillRect l="-42857" r="-7381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4169789" y="5623970"/>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40000"/>
                              <a:lumOff val="60000"/>
                            </a:schemeClr>
                          </a:solidFill>
                          <a:latin typeface="Cambria Math" panose="02040503050406030204" pitchFamily="18" charset="0"/>
                        </a:rPr>
                        <m:t>18</m:t>
                      </m:r>
                    </m:oMath>
                  </m:oMathPara>
                </a14:m>
                <a:endParaRPr lang="en-US" sz="2400" dirty="0">
                  <a:solidFill>
                    <a:schemeClr val="bg2">
                      <a:lumMod val="40000"/>
                      <a:lumOff val="60000"/>
                    </a:schemeClr>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4169789" y="5623970"/>
                <a:ext cx="254878" cy="369332"/>
              </a:xfrm>
              <a:prstGeom prst="rect">
                <a:avLst/>
              </a:prstGeom>
              <a:blipFill rotWithShape="0">
                <a:blip r:embed="rId41"/>
                <a:stretch>
                  <a:fillRect l="-40476" r="-7619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038809" y="4750202"/>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40000"/>
                              <a:lumOff val="60000"/>
                            </a:schemeClr>
                          </a:solidFill>
                          <a:latin typeface="Cambria Math" panose="02040503050406030204" pitchFamily="18" charset="0"/>
                        </a:rPr>
                        <m:t>19</m:t>
                      </m:r>
                    </m:oMath>
                  </m:oMathPara>
                </a14:m>
                <a:endParaRPr lang="en-US" sz="2400" dirty="0">
                  <a:solidFill>
                    <a:schemeClr val="bg2">
                      <a:lumMod val="40000"/>
                      <a:lumOff val="60000"/>
                    </a:schemeClr>
                  </a:solidFill>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6038809" y="4750202"/>
                <a:ext cx="254878" cy="369332"/>
              </a:xfrm>
              <a:prstGeom prst="rect">
                <a:avLst/>
              </a:prstGeom>
              <a:blipFill rotWithShape="0">
                <a:blip r:embed="rId42"/>
                <a:stretch>
                  <a:fillRect l="-43902" r="-78049"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6789529" y="3434036"/>
                <a:ext cx="2548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20000"/>
                              <a:lumOff val="80000"/>
                            </a:schemeClr>
                          </a:solidFill>
                          <a:latin typeface="Cambria Math" panose="02040503050406030204" pitchFamily="18" charset="0"/>
                        </a:rPr>
                        <m:t>20</m:t>
                      </m:r>
                    </m:oMath>
                  </m:oMathPara>
                </a14:m>
                <a:endParaRPr lang="en-US" sz="2400" dirty="0">
                  <a:solidFill>
                    <a:schemeClr val="bg2">
                      <a:lumMod val="20000"/>
                      <a:lumOff val="80000"/>
                    </a:schemeClr>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6789529" y="3434036"/>
                <a:ext cx="254878" cy="369332"/>
              </a:xfrm>
              <a:prstGeom prst="rect">
                <a:avLst/>
              </a:prstGeom>
              <a:blipFill rotWithShape="0">
                <a:blip r:embed="rId43"/>
                <a:stretch>
                  <a:fillRect l="-42857" r="-738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ounded Rectangle 51"/>
              <p:cNvSpPr/>
              <p:nvPr/>
            </p:nvSpPr>
            <p:spPr bwMode="auto">
              <a:xfrm>
                <a:off x="5381649" y="4290100"/>
                <a:ext cx="6378980" cy="2296679"/>
              </a:xfrm>
              <a:prstGeom prst="roundRect">
                <a:avLst/>
              </a:prstGeom>
              <a:solidFill>
                <a:srgbClr val="ECECFA"/>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defTabSz="914400" rtl="0" eaLnBrk="1" fontAlgn="base" latinLnBrk="0" hangingPunct="1">
                  <a:lnSpc>
                    <a:spcPct val="100000"/>
                  </a:lnSpc>
                  <a:spcBef>
                    <a:spcPct val="0"/>
                  </a:spcBef>
                  <a:spcAft>
                    <a:spcPct val="0"/>
                  </a:spcAft>
                  <a:buClrTx/>
                  <a:buSzTx/>
                  <a:buFontTx/>
                  <a:buNone/>
                  <a:tabLst/>
                </a:pPr>
                <a:r>
                  <a:rPr lang="en-US" sz="2400" b="1" dirty="0"/>
                  <a:t>Definition:       </a:t>
                </a:r>
                <a14:m>
                  <m:oMath xmlns:m="http://schemas.openxmlformats.org/officeDocument/2006/math">
                    <m:r>
                      <a:rPr lang="nb-NO" sz="2400" b="0" i="1" smtClean="0">
                        <a:latin typeface="Cambria Math" panose="02040503050406030204" pitchFamily="18" charset="0"/>
                      </a:rPr>
                      <m:t>𝑟</m:t>
                    </m:r>
                    <m:r>
                      <a:rPr lang="nb-NO" sz="2400" b="0" i="1" smtClean="0">
                        <a:latin typeface="Cambria Math" panose="02040503050406030204" pitchFamily="18" charset="0"/>
                      </a:rPr>
                      <m:t>≡</m:t>
                    </m:r>
                    <m:r>
                      <a:rPr lang="nb-NO" sz="2400" b="0" i="1" smtClean="0">
                        <a:latin typeface="Cambria Math" panose="02040503050406030204" pitchFamily="18" charset="0"/>
                      </a:rPr>
                      <m:t>𝑛</m:t>
                    </m:r>
                    <m:r>
                      <a:rPr lang="nb-NO" sz="2400" b="0" i="1" smtClean="0">
                        <a:latin typeface="Cambria Math" panose="02040503050406030204" pitchFamily="18" charset="0"/>
                      </a:rPr>
                      <m:t> </m:t>
                    </m:r>
                    <m:r>
                      <m:rPr>
                        <m:sty m:val="p"/>
                      </m:rPr>
                      <a:rPr lang="nb-NO" sz="2400" b="0" i="0" smtClean="0">
                        <a:latin typeface="Cambria Math" panose="02040503050406030204" pitchFamily="18" charset="0"/>
                      </a:rPr>
                      <m:t>mod</m:t>
                    </m:r>
                    <m:r>
                      <a:rPr lang="nb-NO" sz="2400" b="0" i="0" smtClean="0">
                        <a:latin typeface="Cambria Math" panose="02040503050406030204" pitchFamily="18" charset="0"/>
                      </a:rPr>
                      <m:t> </m:t>
                    </m:r>
                    <m:r>
                      <a:rPr lang="nb-NO" sz="2400" b="0" i="1" smtClean="0">
                        <a:latin typeface="Cambria Math" panose="02040503050406030204" pitchFamily="18" charset="0"/>
                      </a:rPr>
                      <m:t>𝑚</m:t>
                    </m:r>
                  </m:oMath>
                </a14:m>
                <a:endParaRPr lang="nb-NO" sz="2400" b="0" dirty="0"/>
              </a:p>
              <a:p>
                <a:pPr marL="0" marR="0" indent="0" defTabSz="914400" rtl="0" eaLnBrk="1" fontAlgn="base" latinLnBrk="0" hangingPunct="1">
                  <a:lnSpc>
                    <a:spcPct val="100000"/>
                  </a:lnSpc>
                  <a:spcBef>
                    <a:spcPct val="0"/>
                  </a:spcBef>
                  <a:spcAft>
                    <a:spcPct val="0"/>
                  </a:spcAft>
                  <a:buClrTx/>
                  <a:buSzTx/>
                  <a:buFontTx/>
                  <a:buNone/>
                  <a:tabLst/>
                </a:pPr>
                <a:endParaRPr lang="en-US" sz="2400" dirty="0"/>
              </a:p>
              <a:p>
                <a:pPr marL="0" marR="0" indent="0" defTabSz="914400" rtl="0" eaLnBrk="1" fontAlgn="base" latinLnBrk="0" hangingPunct="1">
                  <a:lnSpc>
                    <a:spcPct val="100000"/>
                  </a:lnSpc>
                  <a:spcBef>
                    <a:spcPct val="0"/>
                  </a:spcBef>
                  <a:spcAft>
                    <a:spcPct val="0"/>
                  </a:spcAft>
                  <a:buClrTx/>
                  <a:buSzTx/>
                  <a:buFontTx/>
                  <a:buNone/>
                  <a:tabLst/>
                </a:pPr>
                <a:r>
                  <a:rPr lang="en-US" sz="2400" dirty="0"/>
                  <a:t>is the </a:t>
                </a:r>
                <a:r>
                  <a:rPr lang="en-US" sz="2400" i="1" dirty="0"/>
                  <a:t>unique </a:t>
                </a:r>
                <a:r>
                  <a:rPr lang="en-US" sz="2400" dirty="0"/>
                  <a:t>integer </a:t>
                </a:r>
                <a14:m>
                  <m:oMath xmlns:m="http://schemas.openxmlformats.org/officeDocument/2006/math">
                    <m:r>
                      <a:rPr lang="nb-NO" sz="2400" b="0" i="0" smtClean="0">
                        <a:latin typeface="Cambria Math" panose="02040503050406030204" pitchFamily="18" charset="0"/>
                      </a:rPr>
                      <m:t>0</m:t>
                    </m:r>
                    <m:r>
                      <a:rPr lang="nb-NO" sz="2400" b="0" i="1" smtClean="0">
                        <a:latin typeface="Cambria Math" panose="02040503050406030204" pitchFamily="18" charset="0"/>
                      </a:rPr>
                      <m:t>≤</m:t>
                    </m:r>
                    <m:r>
                      <a:rPr lang="nb-NO" sz="2400" b="0" i="1" smtClean="0">
                        <a:latin typeface="Cambria Math" panose="02040503050406030204" pitchFamily="18" charset="0"/>
                      </a:rPr>
                      <m:t>𝑟</m:t>
                    </m:r>
                    <m:r>
                      <a:rPr lang="nb-NO" sz="2400" b="0" i="1" smtClean="0">
                        <a:latin typeface="Cambria Math" panose="02040503050406030204" pitchFamily="18" charset="0"/>
                      </a:rPr>
                      <m:t>&lt;</m:t>
                    </m:r>
                    <m:r>
                      <a:rPr lang="nb-NO" sz="2400" b="0" i="1" smtClean="0">
                        <a:latin typeface="Cambria Math" panose="02040503050406030204" pitchFamily="18" charset="0"/>
                      </a:rPr>
                      <m:t>𝑚</m:t>
                    </m:r>
                  </m:oMath>
                </a14:m>
                <a:r>
                  <a:rPr lang="en-US" sz="2400" dirty="0"/>
                  <a:t> such that</a:t>
                </a:r>
              </a:p>
              <a:p>
                <a:pPr marL="0" marR="0" indent="0" defTabSz="914400" rtl="0" eaLnBrk="1" fontAlgn="base" latinLnBrk="0" hangingPunct="1">
                  <a:lnSpc>
                    <a:spcPct val="100000"/>
                  </a:lnSpc>
                  <a:spcBef>
                    <a:spcPct val="0"/>
                  </a:spcBef>
                  <a:spcAft>
                    <a:spcPct val="0"/>
                  </a:spcAft>
                  <a:buClrTx/>
                  <a:buSzTx/>
                  <a:buFontTx/>
                  <a:buNone/>
                  <a:tabLst/>
                </a:pPr>
                <a:endParaRPr lang="en-US" sz="2400" dirty="0"/>
              </a:p>
              <a:p>
                <a:pPr marL="0" marR="0" indent="0"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𝑛</m:t>
                      </m:r>
                      <m:r>
                        <a:rPr lang="nb-NO" sz="2400" b="0" i="1" smtClean="0">
                          <a:latin typeface="Cambria Math" panose="02040503050406030204" pitchFamily="18" charset="0"/>
                        </a:rPr>
                        <m:t>=</m:t>
                      </m:r>
                      <m:r>
                        <a:rPr lang="nb-NO" sz="2400" b="0" i="1" smtClean="0">
                          <a:latin typeface="Cambria Math" panose="02040503050406030204" pitchFamily="18" charset="0"/>
                        </a:rPr>
                        <m:t>𝑞</m:t>
                      </m:r>
                      <m:r>
                        <a:rPr lang="nb-NO" sz="2400" b="0" i="1" smtClean="0">
                          <a:latin typeface="Cambria Math" panose="02040503050406030204" pitchFamily="18" charset="0"/>
                        </a:rPr>
                        <m:t>⋅</m:t>
                      </m:r>
                      <m:r>
                        <a:rPr lang="nb-NO" sz="2400" b="0" i="1" smtClean="0">
                          <a:latin typeface="Cambria Math" panose="02040503050406030204" pitchFamily="18" charset="0"/>
                        </a:rPr>
                        <m:t>𝑚</m:t>
                      </m:r>
                      <m:r>
                        <a:rPr lang="nb-NO" sz="2400" b="0" i="1" smtClean="0">
                          <a:latin typeface="Cambria Math" panose="02040503050406030204" pitchFamily="18" charset="0"/>
                        </a:rPr>
                        <m:t>+</m:t>
                      </m:r>
                      <m:r>
                        <a:rPr lang="nb-NO" sz="2400" b="0" i="1" smtClean="0">
                          <a:latin typeface="Cambria Math" panose="02040503050406030204" pitchFamily="18" charset="0"/>
                        </a:rPr>
                        <m:t>𝑟</m:t>
                      </m:r>
                    </m:oMath>
                  </m:oMathPara>
                </a14:m>
                <a:endParaRPr lang="en-US" sz="2400" dirty="0"/>
              </a:p>
            </p:txBody>
          </p:sp>
        </mc:Choice>
        <mc:Fallback xmlns="">
          <p:sp>
            <p:nvSpPr>
              <p:cNvPr id="52" name="Rounded Rectangle 51"/>
              <p:cNvSpPr>
                <a:spLocks noRot="1" noChangeAspect="1" noMove="1" noResize="1" noEditPoints="1" noAdjustHandles="1" noChangeArrowheads="1" noChangeShapeType="1" noTextEdit="1"/>
              </p:cNvSpPr>
              <p:nvPr/>
            </p:nvSpPr>
            <p:spPr bwMode="auto">
              <a:xfrm>
                <a:off x="5381649" y="4290100"/>
                <a:ext cx="6378980" cy="2296679"/>
              </a:xfrm>
              <a:prstGeom prst="roundRect">
                <a:avLst/>
              </a:prstGeom>
              <a:blipFill rotWithShape="0">
                <a:blip r:embed="rId44"/>
                <a:stretch>
                  <a:fillRect/>
                </a:stretch>
              </a:blipFill>
              <a:ln w="28575" cap="flat" cmpd="sng" algn="ctr">
                <a:solidFill>
                  <a:schemeClr val="accent2"/>
                </a:solidFill>
                <a:prstDash val="solid"/>
                <a:round/>
                <a:headEnd type="none" w="med" len="med"/>
                <a:tailEnd type="none" w="med" len="me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3537776" y="1922025"/>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60000"/>
                              <a:lumOff val="40000"/>
                            </a:schemeClr>
                          </a:solidFill>
                          <a:latin typeface="Cambria Math" panose="02040503050406030204" pitchFamily="18" charset="0"/>
                        </a:rPr>
                        <m:t>−4</m:t>
                      </m:r>
                    </m:oMath>
                  </m:oMathPara>
                </a14:m>
                <a:endParaRPr lang="en-US" sz="2400" dirty="0">
                  <a:solidFill>
                    <a:schemeClr val="bg2">
                      <a:lumMod val="60000"/>
                      <a:lumOff val="40000"/>
                    </a:schemeClr>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537776" y="1922025"/>
                <a:ext cx="484107" cy="369332"/>
              </a:xfrm>
              <a:prstGeom prst="rect">
                <a:avLst/>
              </a:prstGeom>
              <a:blipFill rotWithShape="0">
                <a:blip r:embed="rId45"/>
                <a:stretch>
                  <a:fillRect l="-1250" r="-1250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2963372" y="2409038"/>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50000"/>
                              <a:lumOff val="50000"/>
                            </a:schemeClr>
                          </a:solidFill>
                          <a:latin typeface="Cambria Math" panose="02040503050406030204" pitchFamily="18" charset="0"/>
                        </a:rPr>
                        <m:t>−3</m:t>
                      </m:r>
                    </m:oMath>
                  </m:oMathPara>
                </a14:m>
                <a:endParaRPr lang="en-US" sz="2400" dirty="0">
                  <a:solidFill>
                    <a:schemeClr val="tx1">
                      <a:lumMod val="50000"/>
                      <a:lumOff val="50000"/>
                    </a:schemeClr>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2963372" y="2409038"/>
                <a:ext cx="484107" cy="369332"/>
              </a:xfrm>
              <a:prstGeom prst="rect">
                <a:avLst/>
              </a:prstGeom>
              <a:blipFill rotWithShape="0">
                <a:blip r:embed="rId46"/>
                <a:stretch>
                  <a:fillRect l="-1250" r="-1250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2854367" y="3129806"/>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50000"/>
                              <a:lumOff val="50000"/>
                            </a:schemeClr>
                          </a:solidFill>
                          <a:latin typeface="Cambria Math" panose="02040503050406030204" pitchFamily="18" charset="0"/>
                        </a:rPr>
                        <m:t>−2</m:t>
                      </m:r>
                    </m:oMath>
                  </m:oMathPara>
                </a14:m>
                <a:endParaRPr lang="en-US" sz="2400" dirty="0">
                  <a:solidFill>
                    <a:schemeClr val="tx1">
                      <a:lumMod val="50000"/>
                      <a:lumOff val="50000"/>
                    </a:schemeClr>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2854367" y="3129806"/>
                <a:ext cx="484107" cy="369332"/>
              </a:xfrm>
              <a:prstGeom prst="rect">
                <a:avLst/>
              </a:prstGeom>
              <a:blipFill rotWithShape="0">
                <a:blip r:embed="rId47"/>
                <a:stretch>
                  <a:fillRect l="-1250" r="-1250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163013" y="3824983"/>
                <a:ext cx="4841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lumMod val="65000"/>
                              <a:lumOff val="35000"/>
                            </a:schemeClr>
                          </a:solidFill>
                          <a:latin typeface="Cambria Math" panose="02040503050406030204" pitchFamily="18" charset="0"/>
                        </a:rPr>
                        <m:t>−1</m:t>
                      </m:r>
                    </m:oMath>
                  </m:oMathPara>
                </a14:m>
                <a:endParaRPr lang="en-US" sz="2400" dirty="0">
                  <a:solidFill>
                    <a:schemeClr val="tx1">
                      <a:lumMod val="65000"/>
                      <a:lumOff val="35000"/>
                    </a:schemeClr>
                  </a:solidFill>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3163013" y="3824983"/>
                <a:ext cx="484107" cy="369332"/>
              </a:xfrm>
              <a:prstGeom prst="rect">
                <a:avLst/>
              </a:prstGeom>
              <a:blipFill rotWithShape="0">
                <a:blip r:embed="rId48"/>
                <a:stretch>
                  <a:fillRect l="-2532" r="-12658" b="-9836"/>
                </a:stretch>
              </a:blipFill>
            </p:spPr>
            <p:txBody>
              <a:bodyPr/>
              <a:lstStyle/>
              <a:p>
                <a:r>
                  <a:rPr lang="en-US">
                    <a:noFill/>
                  </a:rPr>
                  <a:t> </a:t>
                </a:r>
              </a:p>
            </p:txBody>
          </p:sp>
        </mc:Fallback>
      </mc:AlternateContent>
    </p:spTree>
    <p:extLst>
      <p:ext uri="{BB962C8B-B14F-4D97-AF65-F5344CB8AC3E}">
        <p14:creationId xmlns:p14="http://schemas.microsoft.com/office/powerpoint/2010/main" val="1662258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Deterministic algorithm:         </a:t>
                </a:r>
                <a14:m>
                  <m:oMath xmlns:m="http://schemas.openxmlformats.org/officeDocument/2006/math">
                    <m:r>
                      <a:rPr lang="nb-NO" b="0" i="1" smtClean="0">
                        <a:latin typeface="Cambria Math" panose="02040503050406030204" pitchFamily="18" charset="0"/>
                      </a:rPr>
                      <m:t>𝑦</m:t>
                    </m:r>
                    <m:r>
                      <a:rPr lang="nb-NO" b="0" i="1" smtClean="0">
                        <a:latin typeface="Cambria Math" panose="02040503050406030204" pitchFamily="18" charset="0"/>
                      </a:rPr>
                      <m:t>←</m:t>
                    </m:r>
                    <m:r>
                      <a:rPr lang="nb-NO" b="0" i="1" smtClean="0">
                        <a:latin typeface="Cambria Math" panose="02040503050406030204" pitchFamily="18" charset="0"/>
                      </a:rPr>
                      <m:t>𝐴</m:t>
                    </m:r>
                    <m:r>
                      <a:rPr lang="nb-NO" b="0" i="1" smtClean="0">
                        <a:latin typeface="Cambria Math" panose="02040503050406030204" pitchFamily="18" charset="0"/>
                      </a:rPr>
                      <m:t>(</m:t>
                    </m:r>
                    <m:r>
                      <a:rPr lang="nb-NO" b="0" i="1" smtClean="0">
                        <a:latin typeface="Cambria Math" panose="02040503050406030204" pitchFamily="18" charset="0"/>
                      </a:rPr>
                      <m:t>𝑥</m:t>
                    </m:r>
                    <m:r>
                      <a:rPr lang="nb-NO" b="0" i="1" smtClean="0">
                        <a:latin typeface="Cambria Math" panose="02040503050406030204" pitchFamily="18" charset="0"/>
                      </a:rPr>
                      <m:t>)</m:t>
                    </m:r>
                  </m:oMath>
                </a14:m>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Randomized algorithm:      </a:t>
                </a:r>
              </a:p>
              <a:p>
                <a:pPr marL="0" indent="0"/>
                <a:r>
                  <a:rPr lang="en-US" dirty="0"/>
                  <a:t>	</a:t>
                </a:r>
                <a14:m>
                  <m:oMath xmlns:m="http://schemas.openxmlformats.org/officeDocument/2006/math">
                    <m:r>
                      <a:rPr lang="nb-NO" i="1">
                        <a:latin typeface="Cambria Math" panose="02040503050406030204" pitchFamily="18" charset="0"/>
                      </a:rPr>
                      <m:t>𝑦</m:t>
                    </m:r>
                    <m:r>
                      <a:rPr lang="nb-NO" i="1">
                        <a:latin typeface="Cambria Math" panose="02040503050406030204" pitchFamily="18" charset="0"/>
                      </a:rPr>
                      <m:t>←</m:t>
                    </m:r>
                    <m:r>
                      <a:rPr lang="nb-NO" i="1">
                        <a:latin typeface="Cambria Math" panose="02040503050406030204" pitchFamily="18" charset="0"/>
                      </a:rPr>
                      <m:t>𝐴</m:t>
                    </m:r>
                    <m:r>
                      <a:rPr lang="nb-NO" i="1">
                        <a:latin typeface="Cambria Math" panose="02040503050406030204" pitchFamily="18" charset="0"/>
                      </a:rPr>
                      <m:t>(</m:t>
                    </m:r>
                    <m:r>
                      <a:rPr lang="nb-NO" i="1">
                        <a:latin typeface="Cambria Math" panose="02040503050406030204" pitchFamily="18" charset="0"/>
                      </a:rPr>
                      <m:t>𝑥</m:t>
                    </m:r>
                    <m:r>
                      <a:rPr lang="nb-NO" b="0" i="1" smtClean="0">
                        <a:latin typeface="Cambria Math" panose="02040503050406030204" pitchFamily="18" charset="0"/>
                      </a:rPr>
                      <m:t>;</m:t>
                    </m:r>
                    <m:r>
                      <a:rPr lang="nb-NO" b="0" i="1" smtClean="0">
                        <a:latin typeface="Cambria Math" panose="02040503050406030204" pitchFamily="18" charset="0"/>
                      </a:rPr>
                      <m:t>𝑟</m:t>
                    </m:r>
                    <m:r>
                      <a:rPr lang="nb-NO" i="1">
                        <a:latin typeface="Cambria Math" panose="02040503050406030204" pitchFamily="18" charset="0"/>
                      </a:rPr>
                      <m:t>)</m:t>
                    </m:r>
                  </m:oMath>
                </a14:m>
                <a:r>
                  <a:rPr lang="en-US" dirty="0"/>
                  <a:t> 	where </a:t>
                </a:r>
                <a14:m>
                  <m:oMath xmlns:m="http://schemas.openxmlformats.org/officeDocument/2006/math">
                    <m:r>
                      <a:rPr lang="nb-NO" b="0" i="1" smtClean="0">
                        <a:latin typeface="Cambria Math" panose="02040503050406030204" pitchFamily="18" charset="0"/>
                      </a:rPr>
                      <m:t>𝑟</m:t>
                    </m:r>
                    <m:groupChr>
                      <m:groupChrPr>
                        <m:chr m:val="←"/>
                        <m:vertJc m:val="bot"/>
                        <m:ctrlPr>
                          <a:rPr lang="nb-NO" b="0" i="1" smtClean="0">
                            <a:latin typeface="Cambria Math" panose="02040503050406030204" pitchFamily="18" charset="0"/>
                          </a:rPr>
                        </m:ctrlPr>
                      </m:groupChrPr>
                      <m:e>
                        <m:r>
                          <m:rPr>
                            <m:brk m:alnAt="2"/>
                          </m:rPr>
                          <a:rPr lang="nb-NO" b="0" i="1" smtClean="0">
                            <a:latin typeface="Cambria Math" panose="02040503050406030204" pitchFamily="18" charset="0"/>
                          </a:rPr>
                          <m:t>$</m:t>
                        </m:r>
                      </m:e>
                    </m:groupChr>
                    <m:sSup>
                      <m:sSupPr>
                        <m:ctrlPr>
                          <a:rPr lang="nb-NO" b="0" i="1" smtClean="0">
                            <a:latin typeface="Cambria Math" panose="02040503050406030204" pitchFamily="18" charset="0"/>
                          </a:rPr>
                        </m:ctrlPr>
                      </m:sSupPr>
                      <m:e>
                        <m:d>
                          <m:dPr>
                            <m:begChr m:val="{"/>
                            <m:endChr m:val="}"/>
                            <m:ctrlPr>
                              <a:rPr lang="nb-NO" b="0" i="1" smtClean="0">
                                <a:latin typeface="Cambria Math" panose="02040503050406030204" pitchFamily="18" charset="0"/>
                              </a:rPr>
                            </m:ctrlPr>
                          </m:dPr>
                          <m:e>
                            <m:r>
                              <a:rPr lang="nb-NO" b="0" i="1" smtClean="0">
                                <a:latin typeface="Cambria Math" panose="02040503050406030204" pitchFamily="18" charset="0"/>
                              </a:rPr>
                              <m:t>0,1</m:t>
                            </m:r>
                          </m:e>
                        </m:d>
                      </m:e>
                      <m:sup>
                        <m:r>
                          <a:rPr lang="nb-NO" b="0" i="1" smtClean="0">
                            <a:latin typeface="Cambria Math" panose="02040503050406030204" pitchFamily="18" charset="0"/>
                          </a:rPr>
                          <m:t>𝑛</m:t>
                        </m:r>
                      </m:sup>
                    </m:sSup>
                  </m:oMath>
                </a14:m>
                <a:endParaRPr lang="en-US" dirty="0"/>
              </a:p>
              <a:p>
                <a:pPr marL="0" indent="0"/>
                <a:r>
                  <a:rPr lang="en-US" dirty="0"/>
                  <a:t>	</a:t>
                </a:r>
                <a14:m>
                  <m:oMath xmlns:m="http://schemas.openxmlformats.org/officeDocument/2006/math">
                    <m:r>
                      <a:rPr lang="nb-NO" b="0" i="1" smtClean="0">
                        <a:latin typeface="Cambria Math" panose="02040503050406030204" pitchFamily="18" charset="0"/>
                      </a:rPr>
                      <m:t>𝑦</m:t>
                    </m:r>
                    <m:groupChr>
                      <m:groupChrPr>
                        <m:chr m:val="←"/>
                        <m:vertJc m:val="bot"/>
                        <m:ctrlPr>
                          <a:rPr lang="nb-NO" b="0" i="1" smtClean="0">
                            <a:latin typeface="Cambria Math" panose="02040503050406030204" pitchFamily="18" charset="0"/>
                          </a:rPr>
                        </m:ctrlPr>
                      </m:groupChrPr>
                      <m:e>
                        <m:r>
                          <a:rPr lang="nb-NO" b="0" i="1" smtClean="0">
                            <a:latin typeface="Cambria Math" panose="02040503050406030204" pitchFamily="18" charset="0"/>
                          </a:rPr>
                          <m:t>$</m:t>
                        </m:r>
                      </m:e>
                    </m:groupChr>
                    <m:r>
                      <a:rPr lang="nb-NO" b="0" i="1" smtClean="0">
                        <a:latin typeface="Cambria Math" panose="02040503050406030204" pitchFamily="18" charset="0"/>
                      </a:rPr>
                      <m:t>𝐴</m:t>
                    </m:r>
                    <m:r>
                      <a:rPr lang="nb-NO" b="0" i="1" smtClean="0">
                        <a:latin typeface="Cambria Math" panose="02040503050406030204" pitchFamily="18" charset="0"/>
                      </a:rPr>
                      <m:t>(</m:t>
                    </m:r>
                    <m:r>
                      <a:rPr lang="nb-NO" b="0" i="1" smtClean="0">
                        <a:latin typeface="Cambria Math" panose="02040503050406030204" pitchFamily="18" charset="0"/>
                      </a:rPr>
                      <m:t>𝑥</m:t>
                    </m:r>
                    <m:r>
                      <a:rPr lang="nb-NO" b="0" i="1" smtClean="0">
                        <a:latin typeface="Cambria Math" panose="02040503050406030204" pitchFamily="18" charset="0"/>
                      </a:rPr>
                      <m:t>)</m:t>
                    </m:r>
                  </m:oMath>
                </a14:m>
                <a:endParaRPr lang="en-US" dirty="0"/>
              </a:p>
              <a:p>
                <a:pPr marL="0" indent="0"/>
                <a:r>
                  <a:rPr lang="en-US" dirty="0"/>
                  <a:t>	  </a:t>
                </a: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2"/>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F6590AF8-4F64-4D1C-B3C4-F65976908F52}" type="slidenum">
              <a:rPr lang="en-US" smtClean="0"/>
              <a:pPr/>
              <a:t>52</a:t>
            </a:fld>
            <a:endParaRPr lang="en-US" dirty="0"/>
          </a:p>
        </p:txBody>
      </p:sp>
      <p:sp>
        <p:nvSpPr>
          <p:cNvPr id="5" name="Rounded Rectangle 4"/>
          <p:cNvSpPr/>
          <p:nvPr/>
        </p:nvSpPr>
        <p:spPr bwMode="auto">
          <a:xfrm>
            <a:off x="7559040" y="1493520"/>
            <a:ext cx="1264920" cy="1905000"/>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6" name="Rounded Rectangle 5"/>
          <p:cNvSpPr/>
          <p:nvPr/>
        </p:nvSpPr>
        <p:spPr bwMode="auto">
          <a:xfrm>
            <a:off x="10023269" y="1493520"/>
            <a:ext cx="1264920" cy="1905000"/>
          </a:xfrm>
          <a:prstGeom prst="roundRect">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7" name="TextBox 6"/>
          <p:cNvSpPr txBox="1"/>
          <p:nvPr/>
        </p:nvSpPr>
        <p:spPr>
          <a:xfrm>
            <a:off x="7716775" y="971696"/>
            <a:ext cx="2214370" cy="461665"/>
          </a:xfrm>
          <a:prstGeom prst="rect">
            <a:avLst/>
          </a:prstGeom>
          <a:noFill/>
        </p:spPr>
        <p:txBody>
          <a:bodyPr wrap="square" rtlCol="0">
            <a:spAutoFit/>
          </a:bodyPr>
          <a:lstStyle/>
          <a:p>
            <a:r>
              <a:rPr lang="en-US" sz="2400" dirty="0"/>
              <a:t>Inputs</a:t>
            </a:r>
          </a:p>
        </p:txBody>
      </p:sp>
      <p:sp>
        <p:nvSpPr>
          <p:cNvPr id="8" name="TextBox 7"/>
          <p:cNvSpPr txBox="1"/>
          <p:nvPr/>
        </p:nvSpPr>
        <p:spPr>
          <a:xfrm>
            <a:off x="10023269" y="971696"/>
            <a:ext cx="2214370" cy="461665"/>
          </a:xfrm>
          <a:prstGeom prst="rect">
            <a:avLst/>
          </a:prstGeom>
          <a:noFill/>
        </p:spPr>
        <p:txBody>
          <a:bodyPr wrap="square" rtlCol="0">
            <a:spAutoFit/>
          </a:bodyPr>
          <a:lstStyle/>
          <a:p>
            <a:r>
              <a:rPr lang="en-US" sz="2400" dirty="0"/>
              <a:t>Outputs</a:t>
            </a:r>
          </a:p>
        </p:txBody>
      </p:sp>
      <mc:AlternateContent xmlns:mc="http://schemas.openxmlformats.org/markup-compatibility/2006" xmlns:a14="http://schemas.microsoft.com/office/drawing/2010/main">
        <mc:Choice Requires="a14">
          <p:sp>
            <p:nvSpPr>
              <p:cNvPr id="9" name="TextBox 8"/>
              <p:cNvSpPr txBox="1"/>
              <p:nvPr/>
            </p:nvSpPr>
            <p:spPr>
              <a:xfrm>
                <a:off x="8033764" y="2226317"/>
                <a:ext cx="2577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𝑥</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8033764" y="2226317"/>
                <a:ext cx="257763" cy="369332"/>
              </a:xfrm>
              <a:prstGeom prst="rect">
                <a:avLst/>
              </a:prstGeom>
              <a:blipFill rotWithShape="0">
                <a:blip r:embed="rId3"/>
                <a:stretch>
                  <a:fillRect l="-14286" r="-952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417630" y="2410983"/>
                <a:ext cx="7128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𝐴</m:t>
                      </m:r>
                      <m:r>
                        <a:rPr lang="nb-NO" sz="2400" b="0" i="1" smtClean="0">
                          <a:latin typeface="Cambria Math" panose="02040503050406030204" pitchFamily="18" charset="0"/>
                        </a:rPr>
                        <m:t>(</m:t>
                      </m:r>
                      <m:r>
                        <a:rPr lang="nb-NO" sz="2400" b="0" i="1" smtClean="0">
                          <a:latin typeface="Cambria Math" panose="02040503050406030204" pitchFamily="18" charset="0"/>
                        </a:rPr>
                        <m:t>𝑥</m:t>
                      </m:r>
                      <m:r>
                        <a:rPr lang="nb-NO" sz="2400" b="0" i="1" smtClean="0">
                          <a:latin typeface="Cambria Math" panose="02040503050406030204" pitchFamily="18" charset="0"/>
                        </a:rPr>
                        <m:t>)</m:t>
                      </m:r>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0417630" y="2410983"/>
                <a:ext cx="712824" cy="369332"/>
              </a:xfrm>
              <a:prstGeom prst="rect">
                <a:avLst/>
              </a:prstGeom>
              <a:blipFill rotWithShape="0">
                <a:blip r:embed="rId4"/>
                <a:stretch>
                  <a:fillRect l="-9402" r="-13675" b="-38333"/>
                </a:stretch>
              </a:blipFill>
            </p:spPr>
            <p:txBody>
              <a:bodyPr/>
              <a:lstStyle/>
              <a:p>
                <a:r>
                  <a:rPr lang="en-US">
                    <a:noFill/>
                  </a:rPr>
                  <a:t> </a:t>
                </a:r>
              </a:p>
            </p:txBody>
          </p:sp>
        </mc:Fallback>
      </mc:AlternateContent>
      <p:cxnSp>
        <p:nvCxnSpPr>
          <p:cNvPr id="11" name="Straight Arrow Connector 10"/>
          <p:cNvCxnSpPr>
            <a:stCxn id="20" idx="6"/>
            <a:endCxn id="21" idx="2"/>
          </p:cNvCxnSpPr>
          <p:nvPr/>
        </p:nvCxnSpPr>
        <p:spPr bwMode="auto">
          <a:xfrm>
            <a:off x="8236596" y="2142259"/>
            <a:ext cx="2363467" cy="10974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bwMode="auto">
          <a:xfrm>
            <a:off x="7559040" y="3864454"/>
            <a:ext cx="1264920" cy="1905000"/>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16" name="Rounded Rectangle 15"/>
          <p:cNvSpPr/>
          <p:nvPr/>
        </p:nvSpPr>
        <p:spPr bwMode="auto">
          <a:xfrm>
            <a:off x="10023269" y="3864454"/>
            <a:ext cx="1264920" cy="1905000"/>
          </a:xfrm>
          <a:prstGeom prst="roundRect">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20" name="Oval 19"/>
          <p:cNvSpPr/>
          <p:nvPr/>
        </p:nvSpPr>
        <p:spPr bwMode="auto">
          <a:xfrm>
            <a:off x="8062617" y="2058201"/>
            <a:ext cx="173979" cy="168116"/>
          </a:xfrm>
          <a:prstGeom prst="ellipse">
            <a:avLst/>
          </a:prstGeom>
          <a:solidFill>
            <a:srgbClr val="FCB4A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21" name="Oval 20"/>
          <p:cNvSpPr/>
          <p:nvPr/>
        </p:nvSpPr>
        <p:spPr bwMode="auto">
          <a:xfrm>
            <a:off x="10600063" y="2167944"/>
            <a:ext cx="173979" cy="168116"/>
          </a:xfrm>
          <a:prstGeom prst="ellipse">
            <a:avLst/>
          </a:prstGeom>
          <a:solidFill>
            <a:srgbClr val="FCB4A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mc:AlternateContent xmlns:mc="http://schemas.openxmlformats.org/markup-compatibility/2006" xmlns:a14="http://schemas.microsoft.com/office/drawing/2010/main">
        <mc:Choice Requires="a14">
          <p:sp>
            <p:nvSpPr>
              <p:cNvPr id="24" name="TextBox 23"/>
              <p:cNvSpPr txBox="1"/>
              <p:nvPr/>
            </p:nvSpPr>
            <p:spPr>
              <a:xfrm>
                <a:off x="8001163" y="4597251"/>
                <a:ext cx="2577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𝑥</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8001163" y="4597251"/>
                <a:ext cx="257763" cy="369332"/>
              </a:xfrm>
              <a:prstGeom prst="rect">
                <a:avLst/>
              </a:prstGeom>
              <a:blipFill rotWithShape="0">
                <a:blip r:embed="rId5"/>
                <a:stretch>
                  <a:fillRect l="-14286" r="-952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0417630" y="4885034"/>
                <a:ext cx="7128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𝐴</m:t>
                      </m:r>
                      <m:r>
                        <a:rPr lang="nb-NO" sz="2400" b="0" i="1" smtClean="0">
                          <a:latin typeface="Cambria Math" panose="02040503050406030204" pitchFamily="18" charset="0"/>
                        </a:rPr>
                        <m:t>(</m:t>
                      </m:r>
                      <m:r>
                        <a:rPr lang="nb-NO" sz="2400" b="0" i="1" smtClean="0">
                          <a:latin typeface="Cambria Math" panose="02040503050406030204" pitchFamily="18" charset="0"/>
                        </a:rPr>
                        <m:t>𝑥</m:t>
                      </m:r>
                      <m:r>
                        <a:rPr lang="nb-NO" sz="2400" b="0" i="1" smtClean="0">
                          <a:latin typeface="Cambria Math" panose="02040503050406030204" pitchFamily="18" charset="0"/>
                        </a:rPr>
                        <m:t>)</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0417630" y="4885034"/>
                <a:ext cx="712824" cy="369332"/>
              </a:xfrm>
              <a:prstGeom prst="rect">
                <a:avLst/>
              </a:prstGeom>
              <a:blipFill rotWithShape="0">
                <a:blip r:embed="rId6"/>
                <a:stretch>
                  <a:fillRect l="-9402" r="-13675" b="-37705"/>
                </a:stretch>
              </a:blipFill>
            </p:spPr>
            <p:txBody>
              <a:bodyPr/>
              <a:lstStyle/>
              <a:p>
                <a:r>
                  <a:rPr lang="en-US">
                    <a:noFill/>
                  </a:rPr>
                  <a:t> </a:t>
                </a:r>
              </a:p>
            </p:txBody>
          </p:sp>
        </mc:Fallback>
      </mc:AlternateContent>
      <p:cxnSp>
        <p:nvCxnSpPr>
          <p:cNvPr id="26" name="Straight Arrow Connector 25"/>
          <p:cNvCxnSpPr>
            <a:stCxn id="27" idx="6"/>
            <a:endCxn id="29" idx="2"/>
          </p:cNvCxnSpPr>
          <p:nvPr/>
        </p:nvCxnSpPr>
        <p:spPr bwMode="auto">
          <a:xfrm flipV="1">
            <a:off x="8203995" y="4461815"/>
            <a:ext cx="2022106" cy="5137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7" name="Oval 26"/>
          <p:cNvSpPr/>
          <p:nvPr/>
        </p:nvSpPr>
        <p:spPr bwMode="auto">
          <a:xfrm>
            <a:off x="8030016" y="4429135"/>
            <a:ext cx="173979" cy="168116"/>
          </a:xfrm>
          <a:prstGeom prst="ellipse">
            <a:avLst/>
          </a:prstGeom>
          <a:solidFill>
            <a:srgbClr val="FCB4A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29" name="Oval 28"/>
          <p:cNvSpPr/>
          <p:nvPr/>
        </p:nvSpPr>
        <p:spPr bwMode="auto">
          <a:xfrm>
            <a:off x="10226101" y="4094486"/>
            <a:ext cx="814411" cy="734658"/>
          </a:xfrm>
          <a:prstGeom prst="ellipse">
            <a:avLst/>
          </a:prstGeom>
          <a:solidFill>
            <a:srgbClr val="FCB4A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31" name="5-Point Star 30"/>
          <p:cNvSpPr/>
          <p:nvPr/>
        </p:nvSpPr>
        <p:spPr bwMode="auto">
          <a:xfrm>
            <a:off x="10464934" y="4209195"/>
            <a:ext cx="168372" cy="164615"/>
          </a:xfrm>
          <a:prstGeom prst="star5">
            <a:avLst/>
          </a:prstGeom>
          <a:solidFill>
            <a:srgbClr val="FF00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32" name="5-Point Star 31"/>
          <p:cNvSpPr/>
          <p:nvPr/>
        </p:nvSpPr>
        <p:spPr bwMode="auto">
          <a:xfrm>
            <a:off x="10703767" y="4299353"/>
            <a:ext cx="168372" cy="164615"/>
          </a:xfrm>
          <a:prstGeom prst="star5">
            <a:avLst/>
          </a:prstGeom>
          <a:solidFill>
            <a:srgbClr val="FF00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33" name="5-Point Star 32"/>
          <p:cNvSpPr/>
          <p:nvPr/>
        </p:nvSpPr>
        <p:spPr bwMode="auto">
          <a:xfrm>
            <a:off x="10492644" y="4545112"/>
            <a:ext cx="168372" cy="164615"/>
          </a:xfrm>
          <a:prstGeom prst="star5">
            <a:avLst/>
          </a:prstGeom>
          <a:solidFill>
            <a:srgbClr val="FF00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mc:AlternateContent xmlns:mc="http://schemas.openxmlformats.org/markup-compatibility/2006" xmlns:a14="http://schemas.microsoft.com/office/drawing/2010/main">
        <mc:Choice Requires="a14">
          <p:sp>
            <p:nvSpPr>
              <p:cNvPr id="35" name="TextBox 34"/>
              <p:cNvSpPr txBox="1"/>
              <p:nvPr/>
            </p:nvSpPr>
            <p:spPr>
              <a:xfrm>
                <a:off x="10347355" y="5330120"/>
                <a:ext cx="7128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𝐴</m:t>
                      </m:r>
                      <m:r>
                        <a:rPr lang="nb-NO" sz="2400" b="0" i="1" smtClean="0">
                          <a:latin typeface="Cambria Math" panose="02040503050406030204" pitchFamily="18" charset="0"/>
                        </a:rPr>
                        <m:t>(</m:t>
                      </m:r>
                      <m:r>
                        <a:rPr lang="nb-NO" sz="2400" b="0" i="1" smtClean="0">
                          <a:latin typeface="Cambria Math" panose="02040503050406030204" pitchFamily="18" charset="0"/>
                        </a:rPr>
                        <m:t>𝑥</m:t>
                      </m:r>
                      <m:r>
                        <a:rPr lang="nb-NO" sz="2400" b="0" i="1" smtClean="0">
                          <a:latin typeface="Cambria Math" panose="02040503050406030204" pitchFamily="18" charset="0"/>
                        </a:rPr>
                        <m:t>)</m:t>
                      </m:r>
                    </m:oMath>
                  </m:oMathPara>
                </a14:m>
                <a:endParaRPr lang="en-US" sz="2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10347355" y="5330120"/>
                <a:ext cx="712824" cy="369332"/>
              </a:xfrm>
              <a:prstGeom prst="rect">
                <a:avLst/>
              </a:prstGeom>
              <a:blipFill rotWithShape="0">
                <a:blip r:embed="rId7"/>
                <a:stretch>
                  <a:fillRect l="-8547" r="-14530"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8001163" y="5299092"/>
                <a:ext cx="3286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𝑥</m:t>
                      </m:r>
                      <m:r>
                        <a:rPr lang="nb-NO" sz="2400" b="0" i="1" smtClean="0">
                          <a:latin typeface="Cambria Math" panose="02040503050406030204" pitchFamily="18" charset="0"/>
                        </a:rPr>
                        <m:t>′</m:t>
                      </m:r>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8001163" y="5299092"/>
                <a:ext cx="328615" cy="369332"/>
              </a:xfrm>
              <a:prstGeom prst="rect">
                <a:avLst/>
              </a:prstGeom>
              <a:blipFill rotWithShape="0">
                <a:blip r:embed="rId8"/>
                <a:stretch>
                  <a:fillRect l="-24528" r="-24528" b="-13115"/>
                </a:stretch>
              </a:blipFill>
            </p:spPr>
            <p:txBody>
              <a:bodyPr/>
              <a:lstStyle/>
              <a:p>
                <a:r>
                  <a:rPr lang="en-US">
                    <a:noFill/>
                  </a:rPr>
                  <a:t> </a:t>
                </a:r>
              </a:p>
            </p:txBody>
          </p:sp>
        </mc:Fallback>
      </mc:AlternateContent>
      <p:sp>
        <p:nvSpPr>
          <p:cNvPr id="37" name="Oval 36"/>
          <p:cNvSpPr/>
          <p:nvPr/>
        </p:nvSpPr>
        <p:spPr bwMode="auto">
          <a:xfrm>
            <a:off x="8075655" y="5170308"/>
            <a:ext cx="173979" cy="168116"/>
          </a:xfrm>
          <a:prstGeom prst="ellipse">
            <a:avLst/>
          </a:prstGeom>
          <a:solidFill>
            <a:srgbClr val="FCB4AA"/>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sp>
        <p:nvSpPr>
          <p:cNvPr id="38" name="Oval 37"/>
          <p:cNvSpPr/>
          <p:nvPr/>
        </p:nvSpPr>
        <p:spPr bwMode="auto">
          <a:xfrm>
            <a:off x="10302793" y="4628753"/>
            <a:ext cx="814411" cy="734658"/>
          </a:xfrm>
          <a:prstGeom prst="ellipse">
            <a:avLst/>
          </a:prstGeom>
          <a:solidFill>
            <a:srgbClr val="FFFF00">
              <a:alpha val="94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2400" b="1" dirty="0"/>
          </a:p>
        </p:txBody>
      </p:sp>
      <p:cxnSp>
        <p:nvCxnSpPr>
          <p:cNvPr id="39" name="Straight Arrow Connector 38"/>
          <p:cNvCxnSpPr/>
          <p:nvPr/>
        </p:nvCxnSpPr>
        <p:spPr bwMode="auto">
          <a:xfrm flipV="1">
            <a:off x="8267437" y="5059176"/>
            <a:ext cx="2022106" cy="16901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461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P spid="25" grpId="0"/>
      <p:bldP spid="25" grpId="1"/>
      <p:bldP spid="27" grpId="0" animBg="1"/>
      <p:bldP spid="29" grpId="0" animBg="1"/>
      <p:bldP spid="31" grpId="0" animBg="1"/>
      <p:bldP spid="32" grpId="0" animBg="1"/>
      <p:bldP spid="33" grpId="0" animBg="1"/>
      <p:bldP spid="35" grpId="0"/>
      <p:bldP spid="36" grpId="0"/>
      <p:bldP spid="37" grpId="0" animBg="1"/>
      <p:bldP spid="3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42240" y="0"/>
            <a:ext cx="10220960" cy="914400"/>
          </a:xfrm>
        </p:spPr>
        <p:txBody>
          <a:bodyPr/>
          <a:lstStyle/>
          <a:p>
            <a:r>
              <a:rPr lang="en-US" sz="3600" dirty="0"/>
              <a:t>The wiretap channel: “In the beginning”</a:t>
            </a:r>
          </a:p>
        </p:txBody>
      </p:sp>
      <p:sp>
        <p:nvSpPr>
          <p:cNvPr id="18437" name="Oval 3"/>
          <p:cNvSpPr>
            <a:spLocks noChangeArrowheads="1"/>
          </p:cNvSpPr>
          <p:nvPr/>
        </p:nvSpPr>
        <p:spPr bwMode="auto">
          <a:xfrm>
            <a:off x="1752600" y="2331127"/>
            <a:ext cx="1752600" cy="519351"/>
          </a:xfrm>
          <a:prstGeom prst="ellipse">
            <a:avLst/>
          </a:prstGeom>
          <a:noFill/>
          <a:ln w="12700" cap="sq" algn="ctr">
            <a:solidFill>
              <a:schemeClr val="tx1"/>
            </a:solidFill>
            <a:round/>
            <a:headEnd/>
            <a:tailEnd/>
          </a:ln>
        </p:spPr>
        <p:txBody>
          <a:bodyPr anchor="ctr">
            <a:spAutoFit/>
          </a:bodyPr>
          <a:lstStyle/>
          <a:p>
            <a:endParaRPr lang="en-US"/>
          </a:p>
        </p:txBody>
      </p:sp>
      <p:sp>
        <p:nvSpPr>
          <p:cNvPr id="18441" name="Text Box 7"/>
          <p:cNvSpPr txBox="1">
            <a:spLocks noChangeArrowheads="1"/>
          </p:cNvSpPr>
          <p:nvPr/>
        </p:nvSpPr>
        <p:spPr bwMode="auto">
          <a:xfrm>
            <a:off x="3962402" y="3521075"/>
            <a:ext cx="1039067" cy="369332"/>
          </a:xfrm>
          <a:prstGeom prst="rect">
            <a:avLst/>
          </a:prstGeom>
          <a:noFill/>
          <a:ln w="12700" cap="sq" algn="ctr">
            <a:noFill/>
            <a:miter lim="800000"/>
            <a:headEnd/>
            <a:tailEnd/>
          </a:ln>
        </p:spPr>
        <p:txBody>
          <a:bodyPr wrap="none">
            <a:spAutoFit/>
          </a:bodyPr>
          <a:lstStyle/>
          <a:p>
            <a:r>
              <a:rPr lang="en-US" dirty="0">
                <a:latin typeface="Arial" charset="0"/>
                <a:cs typeface="Arial" charset="0"/>
              </a:rPr>
              <a:t>Key (K</a:t>
            </a:r>
            <a:r>
              <a:rPr lang="en-US" baseline="-25000" dirty="0">
                <a:latin typeface="Arial" charset="0"/>
                <a:cs typeface="Arial" charset="0"/>
              </a:rPr>
              <a:t>1</a:t>
            </a:r>
            <a:r>
              <a:rPr lang="en-US" dirty="0">
                <a:latin typeface="Arial" charset="0"/>
                <a:cs typeface="Arial" charset="0"/>
              </a:rPr>
              <a:t>)</a:t>
            </a:r>
          </a:p>
        </p:txBody>
      </p:sp>
      <p:sp>
        <p:nvSpPr>
          <p:cNvPr id="18442" name="Text Box 8"/>
          <p:cNvSpPr txBox="1">
            <a:spLocks noChangeArrowheads="1"/>
          </p:cNvSpPr>
          <p:nvPr/>
        </p:nvSpPr>
        <p:spPr bwMode="auto">
          <a:xfrm>
            <a:off x="7104065" y="3470275"/>
            <a:ext cx="1039067" cy="369332"/>
          </a:xfrm>
          <a:prstGeom prst="rect">
            <a:avLst/>
          </a:prstGeom>
          <a:noFill/>
          <a:ln w="12700" cap="sq" algn="ctr">
            <a:noFill/>
            <a:miter lim="800000"/>
            <a:headEnd/>
            <a:tailEnd/>
          </a:ln>
        </p:spPr>
        <p:txBody>
          <a:bodyPr wrap="none">
            <a:spAutoFit/>
          </a:bodyPr>
          <a:lstStyle/>
          <a:p>
            <a:r>
              <a:rPr lang="en-US" dirty="0">
                <a:latin typeface="Arial" charset="0"/>
                <a:cs typeface="Arial" charset="0"/>
              </a:rPr>
              <a:t>Key (K</a:t>
            </a:r>
            <a:r>
              <a:rPr lang="en-US" baseline="-25000" dirty="0">
                <a:latin typeface="Arial" charset="0"/>
                <a:cs typeface="Arial" charset="0"/>
              </a:rPr>
              <a:t>2</a:t>
            </a:r>
            <a:r>
              <a:rPr lang="en-US" dirty="0">
                <a:latin typeface="Arial" charset="0"/>
                <a:cs typeface="Arial" charset="0"/>
              </a:rPr>
              <a:t>)</a:t>
            </a:r>
          </a:p>
        </p:txBody>
      </p:sp>
      <p:sp>
        <p:nvSpPr>
          <p:cNvPr id="18443" name="Rectangle 9"/>
          <p:cNvSpPr>
            <a:spLocks noChangeArrowheads="1"/>
          </p:cNvSpPr>
          <p:nvPr/>
        </p:nvSpPr>
        <p:spPr bwMode="auto">
          <a:xfrm>
            <a:off x="5029200" y="4006334"/>
            <a:ext cx="1981200" cy="369332"/>
          </a:xfrm>
          <a:prstGeom prst="rect">
            <a:avLst/>
          </a:prstGeom>
          <a:noFill/>
          <a:ln w="12700" cap="sq" algn="ctr">
            <a:solidFill>
              <a:schemeClr val="tx1"/>
            </a:solidFill>
            <a:miter lim="800000"/>
            <a:headEnd/>
            <a:tailEnd/>
          </a:ln>
        </p:spPr>
        <p:txBody>
          <a:bodyPr wrap="square" anchor="ctr">
            <a:spAutoFit/>
          </a:bodyPr>
          <a:lstStyle/>
          <a:p>
            <a:endParaRPr lang="en-US"/>
          </a:p>
        </p:txBody>
      </p:sp>
      <p:sp>
        <p:nvSpPr>
          <p:cNvPr id="18444" name="Text Box 10"/>
          <p:cNvSpPr txBox="1">
            <a:spLocks noChangeArrowheads="1"/>
          </p:cNvSpPr>
          <p:nvPr/>
        </p:nvSpPr>
        <p:spPr bwMode="auto">
          <a:xfrm>
            <a:off x="5181601" y="4038600"/>
            <a:ext cx="1466235" cy="369332"/>
          </a:xfrm>
          <a:prstGeom prst="rect">
            <a:avLst/>
          </a:prstGeom>
          <a:noFill/>
          <a:ln w="12700" cap="sq" algn="ctr">
            <a:noFill/>
            <a:miter lim="800000"/>
            <a:headEnd/>
            <a:tailEnd/>
          </a:ln>
        </p:spPr>
        <p:txBody>
          <a:bodyPr wrap="none">
            <a:spAutoFit/>
          </a:bodyPr>
          <a:lstStyle/>
          <a:p>
            <a:r>
              <a:rPr lang="en-US" dirty="0">
                <a:latin typeface="Calibri" pitchFamily="34" charset="0"/>
              </a:rPr>
              <a:t>Eavesdropper</a:t>
            </a:r>
            <a:endParaRPr lang="en-US" sz="1400" dirty="0">
              <a:latin typeface="Calibri" pitchFamily="34" charset="0"/>
              <a:cs typeface="Arial" charset="0"/>
            </a:endParaRPr>
          </a:p>
        </p:txBody>
      </p:sp>
      <p:sp>
        <p:nvSpPr>
          <p:cNvPr id="18447" name="Line 13"/>
          <p:cNvSpPr>
            <a:spLocks noChangeShapeType="1"/>
          </p:cNvSpPr>
          <p:nvPr/>
        </p:nvSpPr>
        <p:spPr bwMode="auto">
          <a:xfrm>
            <a:off x="3505200" y="2606675"/>
            <a:ext cx="457200" cy="0"/>
          </a:xfrm>
          <a:prstGeom prst="line">
            <a:avLst/>
          </a:prstGeom>
          <a:noFill/>
          <a:ln w="12700" cap="sq">
            <a:solidFill>
              <a:schemeClr val="accent6"/>
            </a:solidFill>
            <a:round/>
            <a:headEnd/>
            <a:tailEnd type="triangle" w="med" len="med"/>
          </a:ln>
        </p:spPr>
        <p:txBody>
          <a:bodyPr anchor="ctr">
            <a:spAutoFit/>
          </a:bodyPr>
          <a:lstStyle/>
          <a:p>
            <a:endParaRPr lang="en-US"/>
          </a:p>
        </p:txBody>
      </p:sp>
      <p:sp>
        <p:nvSpPr>
          <p:cNvPr id="18448" name="Line 14"/>
          <p:cNvSpPr>
            <a:spLocks noChangeShapeType="1"/>
          </p:cNvSpPr>
          <p:nvPr/>
        </p:nvSpPr>
        <p:spPr bwMode="auto">
          <a:xfrm>
            <a:off x="8077200" y="2590800"/>
            <a:ext cx="457200" cy="0"/>
          </a:xfrm>
          <a:prstGeom prst="line">
            <a:avLst/>
          </a:prstGeom>
          <a:noFill/>
          <a:ln w="12700" cap="sq">
            <a:solidFill>
              <a:schemeClr val="accent6"/>
            </a:solidFill>
            <a:round/>
            <a:headEnd/>
            <a:tailEnd type="triangle" w="med" len="med"/>
          </a:ln>
        </p:spPr>
        <p:txBody>
          <a:bodyPr anchor="ctr">
            <a:spAutoFit/>
          </a:bodyPr>
          <a:lstStyle/>
          <a:p>
            <a:endParaRPr lang="en-US"/>
          </a:p>
        </p:txBody>
      </p:sp>
      <p:sp>
        <p:nvSpPr>
          <p:cNvPr id="18452" name="Line 18"/>
          <p:cNvSpPr>
            <a:spLocks noChangeShapeType="1"/>
          </p:cNvSpPr>
          <p:nvPr/>
        </p:nvSpPr>
        <p:spPr bwMode="auto">
          <a:xfrm flipV="1">
            <a:off x="7620000" y="2835276"/>
            <a:ext cx="0" cy="669925"/>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8453" name="Text Box 19"/>
          <p:cNvSpPr txBox="1">
            <a:spLocks noChangeArrowheads="1"/>
          </p:cNvSpPr>
          <p:nvPr/>
        </p:nvSpPr>
        <p:spPr bwMode="auto">
          <a:xfrm>
            <a:off x="2059214" y="2286002"/>
            <a:ext cx="1069524" cy="646331"/>
          </a:xfrm>
          <a:prstGeom prst="rect">
            <a:avLst/>
          </a:prstGeom>
          <a:noFill/>
          <a:ln w="12700" cap="sq" algn="ctr">
            <a:noFill/>
            <a:miter lim="800000"/>
            <a:headEnd/>
            <a:tailEnd/>
          </a:ln>
        </p:spPr>
        <p:txBody>
          <a:bodyPr wrap="none">
            <a:spAutoFit/>
          </a:bodyPr>
          <a:lstStyle/>
          <a:p>
            <a:pPr algn="ctr"/>
            <a:r>
              <a:rPr lang="en-US" dirty="0">
                <a:solidFill>
                  <a:schemeClr val="accent6"/>
                </a:solidFill>
                <a:latin typeface="Arial" charset="0"/>
                <a:cs typeface="Arial" charset="0"/>
              </a:rPr>
              <a:t>Plaintext</a:t>
            </a:r>
          </a:p>
          <a:p>
            <a:pPr algn="ctr"/>
            <a:r>
              <a:rPr lang="en-US" dirty="0">
                <a:solidFill>
                  <a:schemeClr val="accent6"/>
                </a:solidFill>
                <a:latin typeface="Arial" charset="0"/>
                <a:cs typeface="Arial" charset="0"/>
              </a:rPr>
              <a:t> (P)</a:t>
            </a:r>
          </a:p>
        </p:txBody>
      </p:sp>
      <p:sp>
        <p:nvSpPr>
          <p:cNvPr id="18454" name="Line 20"/>
          <p:cNvSpPr>
            <a:spLocks noChangeShapeType="1"/>
          </p:cNvSpPr>
          <p:nvPr/>
        </p:nvSpPr>
        <p:spPr bwMode="auto">
          <a:xfrm>
            <a:off x="5105400" y="2606675"/>
            <a:ext cx="18288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8455" name="Text Box 21"/>
          <p:cNvSpPr txBox="1">
            <a:spLocks noChangeArrowheads="1"/>
          </p:cNvSpPr>
          <p:nvPr/>
        </p:nvSpPr>
        <p:spPr bwMode="auto">
          <a:xfrm>
            <a:off x="5334000" y="2057400"/>
            <a:ext cx="1457450" cy="523220"/>
          </a:xfrm>
          <a:prstGeom prst="rect">
            <a:avLst/>
          </a:prstGeom>
          <a:noFill/>
          <a:ln w="12700" cap="sq" algn="ctr">
            <a:noFill/>
            <a:miter lim="800000"/>
            <a:headEnd/>
            <a:tailEnd/>
          </a:ln>
        </p:spPr>
        <p:txBody>
          <a:bodyPr wrap="none">
            <a:spAutoFit/>
          </a:bodyPr>
          <a:lstStyle/>
          <a:p>
            <a:r>
              <a:rPr lang="en-US" sz="1400" b="1" dirty="0">
                <a:latin typeface="Arial" charset="0"/>
                <a:cs typeface="Arial" charset="0"/>
              </a:rPr>
              <a:t>Noisy insecure</a:t>
            </a:r>
          </a:p>
          <a:p>
            <a:r>
              <a:rPr lang="en-US" sz="1400" b="1" dirty="0">
                <a:latin typeface="Arial" charset="0"/>
                <a:cs typeface="Arial" charset="0"/>
              </a:rPr>
              <a:t>channel</a:t>
            </a:r>
          </a:p>
        </p:txBody>
      </p:sp>
      <p:sp>
        <p:nvSpPr>
          <p:cNvPr id="18456" name="Line 22"/>
          <p:cNvSpPr>
            <a:spLocks noChangeShapeType="1"/>
          </p:cNvSpPr>
          <p:nvPr/>
        </p:nvSpPr>
        <p:spPr bwMode="auto">
          <a:xfrm flipV="1">
            <a:off x="5943600" y="2606676"/>
            <a:ext cx="0" cy="1355725"/>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8457" name="Text Box 23"/>
          <p:cNvSpPr txBox="1">
            <a:spLocks noChangeArrowheads="1"/>
          </p:cNvSpPr>
          <p:nvPr/>
        </p:nvSpPr>
        <p:spPr bwMode="auto">
          <a:xfrm>
            <a:off x="4038601" y="2376488"/>
            <a:ext cx="966931" cy="36933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r>
              <a:rPr lang="en-US" dirty="0">
                <a:latin typeface="Arial" charset="0"/>
                <a:cs typeface="Arial" charset="0"/>
              </a:rPr>
              <a:t>Encrypt</a:t>
            </a:r>
          </a:p>
        </p:txBody>
      </p:sp>
      <p:sp>
        <p:nvSpPr>
          <p:cNvPr id="18458" name="Text Box 24"/>
          <p:cNvSpPr txBox="1">
            <a:spLocks noChangeArrowheads="1"/>
          </p:cNvSpPr>
          <p:nvPr/>
        </p:nvSpPr>
        <p:spPr bwMode="auto">
          <a:xfrm>
            <a:off x="6994526" y="2362200"/>
            <a:ext cx="979755" cy="36933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r>
              <a:rPr lang="en-US" dirty="0">
                <a:latin typeface="Arial" charset="0"/>
                <a:cs typeface="Arial" charset="0"/>
              </a:rPr>
              <a:t>Decrypt</a:t>
            </a:r>
          </a:p>
        </p:txBody>
      </p:sp>
      <p:sp>
        <p:nvSpPr>
          <p:cNvPr id="18459" name="Text Box 25"/>
          <p:cNvSpPr txBox="1">
            <a:spLocks noChangeArrowheads="1"/>
          </p:cNvSpPr>
          <p:nvPr/>
        </p:nvSpPr>
        <p:spPr bwMode="auto">
          <a:xfrm>
            <a:off x="1981200" y="1447802"/>
            <a:ext cx="1390124" cy="646331"/>
          </a:xfrm>
          <a:prstGeom prst="rect">
            <a:avLst/>
          </a:prstGeom>
          <a:noFill/>
          <a:ln w="12700" cap="sq" algn="ctr">
            <a:noFill/>
            <a:miter lim="800000"/>
            <a:headEnd/>
            <a:tailEnd/>
          </a:ln>
        </p:spPr>
        <p:txBody>
          <a:bodyPr wrap="none">
            <a:spAutoFit/>
          </a:bodyPr>
          <a:lstStyle/>
          <a:p>
            <a:r>
              <a:rPr lang="en-US">
                <a:latin typeface="Arial" charset="0"/>
                <a:cs typeface="Arial" charset="0"/>
              </a:rPr>
              <a:t>The Sender</a:t>
            </a:r>
          </a:p>
          <a:p>
            <a:r>
              <a:rPr lang="en-US">
                <a:latin typeface="Arial" charset="0"/>
                <a:cs typeface="Arial" charset="0"/>
              </a:rPr>
              <a:t>Alice</a:t>
            </a:r>
          </a:p>
        </p:txBody>
      </p:sp>
      <p:sp>
        <p:nvSpPr>
          <p:cNvPr id="18460" name="Text Box 26"/>
          <p:cNvSpPr txBox="1">
            <a:spLocks noChangeArrowheads="1"/>
          </p:cNvSpPr>
          <p:nvPr/>
        </p:nvSpPr>
        <p:spPr bwMode="auto">
          <a:xfrm>
            <a:off x="8382000" y="1524002"/>
            <a:ext cx="1556836" cy="646331"/>
          </a:xfrm>
          <a:prstGeom prst="rect">
            <a:avLst/>
          </a:prstGeom>
          <a:noFill/>
          <a:ln w="12700" cap="sq" algn="ctr">
            <a:noFill/>
            <a:miter lim="800000"/>
            <a:headEnd/>
            <a:tailEnd/>
          </a:ln>
        </p:spPr>
        <p:txBody>
          <a:bodyPr wrap="none">
            <a:spAutoFit/>
          </a:bodyPr>
          <a:lstStyle/>
          <a:p>
            <a:r>
              <a:rPr lang="en-US">
                <a:latin typeface="Arial" charset="0"/>
                <a:cs typeface="Arial" charset="0"/>
              </a:rPr>
              <a:t>The Receiver</a:t>
            </a:r>
          </a:p>
          <a:p>
            <a:r>
              <a:rPr lang="en-US">
                <a:latin typeface="Arial" charset="0"/>
                <a:cs typeface="Arial" charset="0"/>
              </a:rPr>
              <a:t>Bob</a:t>
            </a:r>
          </a:p>
        </p:txBody>
      </p:sp>
      <p:sp>
        <p:nvSpPr>
          <p:cNvPr id="18461" name="Text Box 27"/>
          <p:cNvSpPr txBox="1">
            <a:spLocks noChangeArrowheads="1"/>
          </p:cNvSpPr>
          <p:nvPr/>
        </p:nvSpPr>
        <p:spPr bwMode="auto">
          <a:xfrm>
            <a:off x="8845551" y="2286002"/>
            <a:ext cx="1069524" cy="646331"/>
          </a:xfrm>
          <a:prstGeom prst="rect">
            <a:avLst/>
          </a:prstGeom>
          <a:noFill/>
          <a:ln w="12700" cap="sq" algn="ctr">
            <a:noFill/>
            <a:miter lim="800000"/>
            <a:headEnd/>
            <a:tailEnd/>
          </a:ln>
        </p:spPr>
        <p:txBody>
          <a:bodyPr wrap="none">
            <a:spAutoFit/>
          </a:bodyPr>
          <a:lstStyle/>
          <a:p>
            <a:pPr algn="ctr"/>
            <a:r>
              <a:rPr lang="en-US" dirty="0">
                <a:solidFill>
                  <a:schemeClr val="accent6"/>
                </a:solidFill>
                <a:latin typeface="Arial" charset="0"/>
                <a:cs typeface="Arial" charset="0"/>
              </a:rPr>
              <a:t>Plaintext</a:t>
            </a:r>
          </a:p>
          <a:p>
            <a:pPr algn="ctr"/>
            <a:r>
              <a:rPr lang="en-US" dirty="0">
                <a:solidFill>
                  <a:schemeClr val="accent6"/>
                </a:solidFill>
                <a:latin typeface="Arial" charset="0"/>
                <a:cs typeface="Arial" charset="0"/>
              </a:rPr>
              <a:t>(P</a:t>
            </a:r>
            <a:r>
              <a:rPr lang="en-US" sz="1400" dirty="0">
                <a:solidFill>
                  <a:schemeClr val="accent6"/>
                </a:solidFill>
                <a:latin typeface="Arial" charset="0"/>
                <a:cs typeface="Arial" charset="0"/>
              </a:rPr>
              <a:t>)</a:t>
            </a:r>
          </a:p>
        </p:txBody>
      </p:sp>
      <p:sp>
        <p:nvSpPr>
          <p:cNvPr id="18466" name="Text Box 32"/>
          <p:cNvSpPr txBox="1">
            <a:spLocks noChangeArrowheads="1"/>
          </p:cNvSpPr>
          <p:nvPr/>
        </p:nvSpPr>
        <p:spPr bwMode="auto">
          <a:xfrm>
            <a:off x="1828800" y="4114800"/>
            <a:ext cx="3429000" cy="2031325"/>
          </a:xfrm>
          <a:prstGeom prst="rect">
            <a:avLst/>
          </a:prstGeom>
          <a:noFill/>
          <a:ln w="9525">
            <a:noFill/>
            <a:miter lim="800000"/>
            <a:headEnd/>
            <a:tailEnd/>
          </a:ln>
        </p:spPr>
        <p:txBody>
          <a:bodyPr wrap="square">
            <a:spAutoFit/>
          </a:bodyPr>
          <a:lstStyle/>
          <a:p>
            <a:pPr algn="l" eaLnBrk="1" hangingPunct="1"/>
            <a:r>
              <a:rPr lang="en-US" dirty="0">
                <a:latin typeface="Arial" charset="0"/>
                <a:cs typeface="Arial" charset="0"/>
              </a:rPr>
              <a:t>Message sent is:</a:t>
            </a:r>
          </a:p>
          <a:p>
            <a:pPr lvl="1" algn="l" eaLnBrk="1" hangingPunct="1"/>
            <a:r>
              <a:rPr lang="en-US" dirty="0">
                <a:latin typeface="Arial" charset="0"/>
                <a:cs typeface="Arial" charset="0"/>
              </a:rPr>
              <a:t>C= E</a:t>
            </a:r>
            <a:r>
              <a:rPr lang="en-US" baseline="-25000" dirty="0">
                <a:latin typeface="Arial" charset="0"/>
                <a:cs typeface="Arial" charset="0"/>
              </a:rPr>
              <a:t>K1</a:t>
            </a:r>
            <a:r>
              <a:rPr lang="en-US" dirty="0">
                <a:latin typeface="Arial" charset="0"/>
                <a:cs typeface="Arial" charset="0"/>
              </a:rPr>
              <a:t>(P)</a:t>
            </a:r>
          </a:p>
          <a:p>
            <a:pPr algn="l" eaLnBrk="1" hangingPunct="1"/>
            <a:r>
              <a:rPr lang="en-US" dirty="0">
                <a:latin typeface="Arial" charset="0"/>
                <a:cs typeface="Arial" charset="0"/>
              </a:rPr>
              <a:t>Decrypted as:</a:t>
            </a:r>
          </a:p>
          <a:p>
            <a:pPr lvl="1" algn="l" eaLnBrk="1" hangingPunct="1"/>
            <a:r>
              <a:rPr lang="en-US" dirty="0">
                <a:latin typeface="Arial" charset="0"/>
                <a:cs typeface="Arial" charset="0"/>
              </a:rPr>
              <a:t>P=D</a:t>
            </a:r>
            <a:r>
              <a:rPr lang="en-US" baseline="-25000" dirty="0">
                <a:latin typeface="Arial" charset="0"/>
                <a:cs typeface="Arial" charset="0"/>
              </a:rPr>
              <a:t>K2</a:t>
            </a:r>
            <a:r>
              <a:rPr lang="en-US" dirty="0">
                <a:latin typeface="Arial" charset="0"/>
                <a:cs typeface="Arial" charset="0"/>
              </a:rPr>
              <a:t>(C)</a:t>
            </a:r>
          </a:p>
          <a:p>
            <a:pPr lvl="1" algn="l" eaLnBrk="1" hangingPunct="1"/>
            <a:endParaRPr lang="en-US" dirty="0">
              <a:latin typeface="Arial" charset="0"/>
              <a:cs typeface="Arial" charset="0"/>
            </a:endParaRPr>
          </a:p>
          <a:p>
            <a:pPr algn="l" eaLnBrk="1" hangingPunct="1"/>
            <a:r>
              <a:rPr lang="en-US" dirty="0">
                <a:latin typeface="Arial" charset="0"/>
                <a:cs typeface="Arial" charset="0"/>
              </a:rPr>
              <a:t>P is called plaintext.</a:t>
            </a:r>
          </a:p>
          <a:p>
            <a:pPr algn="l" eaLnBrk="1" hangingPunct="1"/>
            <a:r>
              <a:rPr lang="en-US" dirty="0">
                <a:latin typeface="Arial" charset="0"/>
                <a:cs typeface="Arial" charset="0"/>
              </a:rPr>
              <a:t>C is called </a:t>
            </a:r>
            <a:r>
              <a:rPr lang="en-US" dirty="0" err="1">
                <a:latin typeface="Arial" charset="0"/>
                <a:cs typeface="Arial" charset="0"/>
              </a:rPr>
              <a:t>ciphertext</a:t>
            </a:r>
            <a:r>
              <a:rPr lang="en-US" dirty="0">
                <a:latin typeface="Arial" charset="0"/>
                <a:cs typeface="Arial" charset="0"/>
              </a:rPr>
              <a:t>.</a:t>
            </a:r>
          </a:p>
        </p:txBody>
      </p:sp>
      <p:sp>
        <p:nvSpPr>
          <p:cNvPr id="18467" name="Text Box 33"/>
          <p:cNvSpPr txBox="1">
            <a:spLocks noChangeArrowheads="1"/>
          </p:cNvSpPr>
          <p:nvPr/>
        </p:nvSpPr>
        <p:spPr bwMode="auto">
          <a:xfrm>
            <a:off x="8205220" y="5133944"/>
            <a:ext cx="2476960" cy="369332"/>
          </a:xfrm>
          <a:prstGeom prst="rect">
            <a:avLst/>
          </a:prstGeom>
          <a:noFill/>
          <a:ln w="9525">
            <a:noFill/>
            <a:miter lim="800000"/>
            <a:headEnd/>
            <a:tailEnd/>
          </a:ln>
        </p:spPr>
        <p:txBody>
          <a:bodyPr wrap="none">
            <a:spAutoFit/>
          </a:bodyPr>
          <a:lstStyle/>
          <a:p>
            <a:pPr algn="l" eaLnBrk="1" hangingPunct="1"/>
            <a:r>
              <a:rPr lang="en-US" dirty="0">
                <a:latin typeface="Arial" charset="0"/>
                <a:cs typeface="Arial" charset="0"/>
              </a:rPr>
              <a:t>Symmetric Key: K</a:t>
            </a:r>
            <a:r>
              <a:rPr lang="en-US" baseline="-25000" dirty="0">
                <a:latin typeface="Arial" charset="0"/>
                <a:cs typeface="Arial" charset="0"/>
              </a:rPr>
              <a:t>1</a:t>
            </a:r>
            <a:r>
              <a:rPr lang="en-US" dirty="0">
                <a:latin typeface="Arial" charset="0"/>
                <a:cs typeface="Arial" charset="0"/>
              </a:rPr>
              <a:t>=K</a:t>
            </a:r>
            <a:r>
              <a:rPr lang="en-US" baseline="-25000" dirty="0">
                <a:latin typeface="Arial" charset="0"/>
                <a:cs typeface="Arial" charset="0"/>
              </a:rPr>
              <a:t>2</a:t>
            </a:r>
          </a:p>
        </p:txBody>
      </p:sp>
      <p:sp>
        <p:nvSpPr>
          <p:cNvPr id="37" name="Line 18"/>
          <p:cNvSpPr>
            <a:spLocks noChangeShapeType="1"/>
          </p:cNvSpPr>
          <p:nvPr/>
        </p:nvSpPr>
        <p:spPr bwMode="auto">
          <a:xfrm flipV="1">
            <a:off x="4495800" y="2835276"/>
            <a:ext cx="0" cy="669925"/>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38" name="Oval 3"/>
          <p:cNvSpPr>
            <a:spLocks noChangeArrowheads="1"/>
          </p:cNvSpPr>
          <p:nvPr/>
        </p:nvSpPr>
        <p:spPr bwMode="auto">
          <a:xfrm>
            <a:off x="8534400" y="2331127"/>
            <a:ext cx="1752600" cy="519351"/>
          </a:xfrm>
          <a:prstGeom prst="ellipse">
            <a:avLst/>
          </a:prstGeom>
          <a:noFill/>
          <a:ln w="12700" cap="sq" algn="ctr">
            <a:solidFill>
              <a:schemeClr val="tx1"/>
            </a:solidFill>
            <a:round/>
            <a:headEnd/>
            <a:tailEnd/>
          </a:ln>
        </p:spPr>
        <p:txBody>
          <a:bodyPr anchor="ctr">
            <a:spAutoFit/>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2209800" y="152400"/>
            <a:ext cx="7772400" cy="533400"/>
          </a:xfrm>
        </p:spPr>
        <p:txBody>
          <a:bodyPr>
            <a:normAutofit fontScale="90000"/>
          </a:bodyPr>
          <a:lstStyle/>
          <a:p>
            <a:r>
              <a:rPr lang="en-US" sz="3600" dirty="0"/>
              <a:t>Cryptography and adversaries</a:t>
            </a:r>
          </a:p>
        </p:txBody>
      </p:sp>
      <p:sp>
        <p:nvSpPr>
          <p:cNvPr id="19461" name="Rectangle 3"/>
          <p:cNvSpPr>
            <a:spLocks noGrp="1" noChangeArrowheads="1"/>
          </p:cNvSpPr>
          <p:nvPr>
            <p:ph type="body" idx="1"/>
          </p:nvPr>
        </p:nvSpPr>
        <p:spPr>
          <a:xfrm>
            <a:off x="1564640" y="1224280"/>
            <a:ext cx="9733280" cy="5181600"/>
          </a:xfrm>
        </p:spPr>
        <p:txBody>
          <a:bodyPr/>
          <a:lstStyle/>
          <a:p>
            <a:pPr>
              <a:buFont typeface="Arial" panose="020B0604020202020204" pitchFamily="34" charset="0"/>
              <a:buChar char="•"/>
            </a:pPr>
            <a:r>
              <a:rPr lang="en-US" dirty="0"/>
              <a:t>Cryptography is computing in the presence of an </a:t>
            </a:r>
            <a:r>
              <a:rPr lang="en-US" dirty="0">
                <a:solidFill>
                  <a:srgbClr val="C00000"/>
                </a:solidFill>
              </a:rPr>
              <a:t>adversary</a:t>
            </a:r>
            <a:r>
              <a:rPr lang="en-US" dirty="0"/>
              <a:t>.</a:t>
            </a:r>
          </a:p>
          <a:p>
            <a:pPr>
              <a:buFont typeface="Arial" panose="020B0604020202020204" pitchFamily="34" charset="0"/>
              <a:buChar char="•"/>
            </a:pPr>
            <a:r>
              <a:rPr lang="en-US" dirty="0"/>
              <a:t>What do you want to protect?</a:t>
            </a:r>
          </a:p>
          <a:p>
            <a:pPr>
              <a:buFont typeface="Arial" panose="020B0604020202020204" pitchFamily="34" charset="0"/>
              <a:buChar char="•"/>
            </a:pPr>
            <a:r>
              <a:rPr lang="en-US" dirty="0"/>
              <a:t>Against who? </a:t>
            </a:r>
          </a:p>
          <a:p>
            <a:pPr>
              <a:buFont typeface="Arial" panose="020B0604020202020204" pitchFamily="34" charset="0"/>
              <a:buChar char="•"/>
            </a:pPr>
            <a:r>
              <a:rPr lang="en-US" dirty="0"/>
              <a:t>Under what circumstances?</a:t>
            </a:r>
          </a:p>
          <a:p>
            <a:r>
              <a:rPr lang="en-US" dirty="0">
                <a:highlight>
                  <a:srgbClr val="FFFF00"/>
                </a:highlight>
              </a:rPr>
              <a:t>An adversary is characterized by:</a:t>
            </a:r>
          </a:p>
          <a:p>
            <a:pPr marL="931863" lvl="1" indent="-457200">
              <a:buFont typeface="+mj-lt"/>
              <a:buAutoNum type="arabicPeriod"/>
            </a:pPr>
            <a:r>
              <a:rPr lang="en-US" sz="2400" dirty="0">
                <a:solidFill>
                  <a:srgbClr val="FF0000"/>
                </a:solidFill>
              </a:rPr>
              <a:t>Talent</a:t>
            </a:r>
          </a:p>
          <a:p>
            <a:pPr marL="931863" lvl="1" indent="-457200">
              <a:buFont typeface="+mj-lt"/>
              <a:buAutoNum type="arabicPeriod"/>
            </a:pPr>
            <a:r>
              <a:rPr lang="en-US" sz="2400" dirty="0">
                <a:solidFill>
                  <a:srgbClr val="FF0000"/>
                </a:solidFill>
              </a:rPr>
              <a:t>Access to information</a:t>
            </a:r>
          </a:p>
          <a:p>
            <a:pPr marL="1408113" lvl="2" indent="-457200">
              <a:buFont typeface="Arial" panose="020B0604020202020204" pitchFamily="34" charset="0"/>
              <a:buChar char="•"/>
            </a:pPr>
            <a:r>
              <a:rPr lang="en-US" sz="2400" dirty="0"/>
              <a:t>Probable plaintext attacks.</a:t>
            </a:r>
          </a:p>
          <a:p>
            <a:pPr marL="1408113" lvl="2" indent="-457200">
              <a:buFont typeface="Arial" panose="020B0604020202020204" pitchFamily="34" charset="0"/>
              <a:buChar char="•"/>
            </a:pPr>
            <a:r>
              <a:rPr lang="en-US" sz="2400" dirty="0"/>
              <a:t>Known plaintext/</a:t>
            </a:r>
            <a:r>
              <a:rPr lang="en-US" sz="2400" dirty="0" err="1"/>
              <a:t>ciphertext</a:t>
            </a:r>
            <a:r>
              <a:rPr lang="en-US" sz="2400" dirty="0"/>
              <a:t> attacks.</a:t>
            </a:r>
          </a:p>
          <a:p>
            <a:pPr marL="1408113" lvl="2" indent="-457200">
              <a:buFont typeface="Arial" panose="020B0604020202020204" pitchFamily="34" charset="0"/>
              <a:buChar char="•"/>
            </a:pPr>
            <a:r>
              <a:rPr lang="en-US" sz="2400" dirty="0"/>
              <a:t>Chosen plaintext attacks.</a:t>
            </a:r>
          </a:p>
          <a:p>
            <a:pPr marL="1408113" lvl="2" indent="-457200">
              <a:buFont typeface="Arial" panose="020B0604020202020204" pitchFamily="34" charset="0"/>
              <a:buChar char="•"/>
            </a:pPr>
            <a:r>
              <a:rPr lang="en-US" sz="2400" dirty="0"/>
              <a:t>Adaptive interactive chosen plaintext attacks (oracle model).</a:t>
            </a:r>
          </a:p>
          <a:p>
            <a:pPr marL="931863" lvl="1" indent="-457200">
              <a:buFont typeface="+mj-lt"/>
              <a:buAutoNum type="arabicPeriod"/>
            </a:pPr>
            <a:r>
              <a:rPr lang="en-US" sz="2400" dirty="0">
                <a:solidFill>
                  <a:srgbClr val="FF0000"/>
                </a:solidFill>
              </a:rPr>
              <a:t>Computational resources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812800" y="0"/>
            <a:ext cx="9128760" cy="914400"/>
          </a:xfrm>
        </p:spPr>
        <p:txBody>
          <a:bodyPr/>
          <a:lstStyle/>
          <a:p>
            <a:r>
              <a:rPr lang="en-US" sz="3600" dirty="0"/>
              <a:t>Computational strength of adversary</a:t>
            </a:r>
          </a:p>
        </p:txBody>
      </p:sp>
      <p:sp>
        <p:nvSpPr>
          <p:cNvPr id="26629" name="Rectangle 3"/>
          <p:cNvSpPr>
            <a:spLocks noGrp="1" noChangeArrowheads="1"/>
          </p:cNvSpPr>
          <p:nvPr>
            <p:ph type="body" idx="1"/>
          </p:nvPr>
        </p:nvSpPr>
        <p:spPr>
          <a:xfrm>
            <a:off x="995680" y="1564640"/>
            <a:ext cx="10810240" cy="3870960"/>
          </a:xfrm>
        </p:spPr>
        <p:txBody>
          <a:bodyPr>
            <a:noAutofit/>
          </a:bodyPr>
          <a:lstStyle/>
          <a:p>
            <a:r>
              <a:rPr lang="en-US" b="1" dirty="0"/>
              <a:t>Infinite - Perfect Security</a:t>
            </a:r>
          </a:p>
          <a:p>
            <a:pPr lvl="1"/>
            <a:r>
              <a:rPr lang="en-US" sz="2400" dirty="0"/>
              <a:t>Information Theoretic</a:t>
            </a:r>
          </a:p>
          <a:p>
            <a:pPr lvl="1"/>
            <a:r>
              <a:rPr lang="en-US" sz="2400" dirty="0"/>
              <a:t>Doesn’t depend on computing resources or time available</a:t>
            </a:r>
          </a:p>
          <a:p>
            <a:r>
              <a:rPr lang="en-US" b="1" dirty="0"/>
              <a:t>Polynomial</a:t>
            </a:r>
          </a:p>
          <a:p>
            <a:pPr lvl="1"/>
            <a:r>
              <a:rPr lang="en-US" sz="2400" dirty="0"/>
              <a:t>Asymptotic measure of computing power</a:t>
            </a:r>
          </a:p>
          <a:p>
            <a:pPr lvl="1"/>
            <a:r>
              <a:rPr lang="en-US" sz="2400" dirty="0"/>
              <a:t>Indicative but not dispositive</a:t>
            </a:r>
          </a:p>
          <a:p>
            <a:r>
              <a:rPr lang="en-US" b="1" dirty="0"/>
              <a:t>Realistic</a:t>
            </a:r>
          </a:p>
          <a:p>
            <a:pPr lvl="1"/>
            <a:r>
              <a:rPr lang="en-US" sz="2400" dirty="0"/>
              <a:t>The actual computing resources under known or suspected attacks.</a:t>
            </a:r>
          </a:p>
          <a:p>
            <a:pPr lvl="1"/>
            <a:r>
              <a:rPr lang="en-US" sz="2400" dirty="0"/>
              <a:t>This is us.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043A558-56C3-499B-89A2-59E5853E6BB4}" type="slidenum">
              <a:rPr lang="en-US" smtClean="0">
                <a:solidFill>
                  <a:prstClr val="black">
                    <a:tint val="75000"/>
                  </a:prstClr>
                </a:solidFill>
              </a:rPr>
              <a:pPr>
                <a:defRPr/>
              </a:pPr>
              <a:t>56</a:t>
            </a:fld>
            <a:endParaRPr lang="en-US"/>
          </a:p>
        </p:txBody>
      </p:sp>
      <p:sp>
        <p:nvSpPr>
          <p:cNvPr id="37892" name="Rectangle 2"/>
          <p:cNvSpPr>
            <a:spLocks noGrp="1" noChangeArrowheads="1"/>
          </p:cNvSpPr>
          <p:nvPr>
            <p:ph type="title"/>
          </p:nvPr>
        </p:nvSpPr>
        <p:spPr>
          <a:xfrm>
            <a:off x="2209800" y="152400"/>
            <a:ext cx="7772400" cy="533400"/>
          </a:xfrm>
        </p:spPr>
        <p:txBody>
          <a:bodyPr>
            <a:normAutofit fontScale="90000"/>
          </a:bodyPr>
          <a:lstStyle/>
          <a:p>
            <a:r>
              <a:rPr lang="en-US" sz="3600" dirty="0"/>
              <a:t>Cipher Requirements</a:t>
            </a:r>
          </a:p>
        </p:txBody>
      </p:sp>
      <p:sp>
        <p:nvSpPr>
          <p:cNvPr id="37893" name="Rectangle 3"/>
          <p:cNvSpPr>
            <a:spLocks noGrp="1" noChangeArrowheads="1"/>
          </p:cNvSpPr>
          <p:nvPr>
            <p:ph type="body" idx="1"/>
          </p:nvPr>
        </p:nvSpPr>
        <p:spPr>
          <a:xfrm>
            <a:off x="264160" y="1295400"/>
            <a:ext cx="11927840" cy="5410200"/>
          </a:xfrm>
        </p:spPr>
        <p:txBody>
          <a:bodyPr>
            <a:noAutofit/>
          </a:bodyPr>
          <a:lstStyle/>
          <a:p>
            <a:r>
              <a:rPr lang="en-US" sz="2200" b="1" dirty="0"/>
              <a:t>Before</a:t>
            </a:r>
          </a:p>
          <a:p>
            <a:pPr lvl="1"/>
            <a:r>
              <a:rPr lang="en-US" sz="2200" dirty="0"/>
              <a:t>Universally available (simple, light instrumentation) – interoperability.</a:t>
            </a:r>
          </a:p>
          <a:p>
            <a:pPr lvl="1"/>
            <a:r>
              <a:rPr lang="en-US" sz="2200" dirty="0"/>
              <a:t>Compact, rugged: easy for people (soldiers) to use.</a:t>
            </a:r>
          </a:p>
          <a:p>
            <a:pPr lvl="1"/>
            <a:r>
              <a:rPr lang="en-US" sz="2200" dirty="0"/>
              <a:t>Adversary has access to some corresponding plain and ciphertext</a:t>
            </a:r>
          </a:p>
          <a:p>
            <a:r>
              <a:rPr lang="en-US" sz="2200" b="1" dirty="0"/>
              <a:t>Now </a:t>
            </a:r>
          </a:p>
          <a:p>
            <a:pPr lvl="1"/>
            <a:r>
              <a:rPr lang="en-US" sz="2200" dirty="0"/>
              <a:t>Adversary has access to unlimited ciphertext and lots of chosen text.</a:t>
            </a:r>
          </a:p>
          <a:p>
            <a:pPr lvl="1"/>
            <a:r>
              <a:rPr lang="en-US" sz="2200" dirty="0"/>
              <a:t>Implementation in digital devices (power/speed) paramount.</a:t>
            </a:r>
          </a:p>
          <a:p>
            <a:pPr lvl="1"/>
            <a:r>
              <a:rPr lang="en-US" sz="2200" dirty="0"/>
              <a:t>Easy for computers to use.</a:t>
            </a:r>
          </a:p>
          <a:p>
            <a:pPr lvl="1"/>
            <a:r>
              <a:rPr lang="en-US" sz="2200" dirty="0"/>
              <a:t>Resistant to ridiculous amount of computing power.</a:t>
            </a:r>
          </a:p>
          <a:p>
            <a:pPr lvl="1"/>
            <a:endParaRPr lang="en-US" sz="2200" b="1" dirty="0"/>
          </a:p>
          <a:p>
            <a:pPr lvl="1"/>
            <a:r>
              <a:rPr lang="en-US" sz="2400" b="1" dirty="0" err="1"/>
              <a:t>Kerckhoff’s</a:t>
            </a:r>
            <a:r>
              <a:rPr lang="en-US" sz="2400" b="1" dirty="0"/>
              <a:t> Principle: </a:t>
            </a:r>
            <a:r>
              <a:rPr lang="en-US" sz="2400" dirty="0"/>
              <a:t>Security in key only: </a:t>
            </a:r>
            <a:r>
              <a:rPr lang="en-US" altLang="zh-TW" sz="2400" dirty="0">
                <a:ea typeface="新細明體" pitchFamily="18" charset="-120"/>
              </a:rPr>
              <a:t>We assume that the attacker knows the complete details of the cryptographic algorithm and implementation</a:t>
            </a:r>
            <a:endParaRPr lang="en-US" sz="2400" dirty="0"/>
          </a:p>
          <a:p>
            <a:pPr lvl="1"/>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Ceasar</a:t>
            </a:r>
            <a:r>
              <a:rPr lang="nb-NO" dirty="0"/>
              <a:t> </a:t>
            </a:r>
            <a:r>
              <a:rPr lang="nb-NO" dirty="0" err="1"/>
              <a:t>cipher</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nb-NO" dirty="0"/>
              <a:t>a ↔ 0</a:t>
            </a:r>
          </a:p>
          <a:p>
            <a:pPr>
              <a:buFont typeface="Arial" panose="020B0604020202020204" pitchFamily="34" charset="0"/>
              <a:buChar char="•"/>
            </a:pPr>
            <a:r>
              <a:rPr lang="nb-NO" dirty="0"/>
              <a:t>b ↔ 1</a:t>
            </a:r>
          </a:p>
          <a:p>
            <a:pPr>
              <a:buFont typeface="Arial" panose="020B0604020202020204" pitchFamily="34" charset="0"/>
              <a:buChar char="•"/>
            </a:pPr>
            <a:r>
              <a:rPr lang="nb-NO" dirty="0"/>
              <a:t>c ↔ 2</a:t>
            </a:r>
          </a:p>
          <a:p>
            <a:pPr>
              <a:buFont typeface="Arial" panose="020B0604020202020204" pitchFamily="34" charset="0"/>
              <a:buChar char="•"/>
            </a:pPr>
            <a:r>
              <a:rPr lang="nb-NO" dirty="0"/>
              <a:t>d ↔ 3</a:t>
            </a:r>
          </a:p>
          <a:p>
            <a:pPr>
              <a:buFont typeface="Arial" panose="020B0604020202020204" pitchFamily="34" charset="0"/>
              <a:buChar char="•"/>
            </a:pPr>
            <a:r>
              <a:rPr lang="nb-NO" dirty="0"/>
              <a:t>e ↔ 4</a:t>
            </a:r>
          </a:p>
          <a:p>
            <a:pPr>
              <a:buFont typeface="Arial" panose="020B0604020202020204" pitchFamily="34" charset="0"/>
              <a:buChar char="•"/>
            </a:pPr>
            <a:endParaRPr lang="nb-NO" dirty="0"/>
          </a:p>
          <a:p>
            <a:pPr>
              <a:buFont typeface="Arial" panose="020B0604020202020204" pitchFamily="34" charset="0"/>
              <a:buChar char="•"/>
            </a:pPr>
            <a:endParaRPr lang="nb-NO" dirty="0"/>
          </a:p>
          <a:p>
            <a:pPr marL="0" indent="0"/>
            <a:r>
              <a:rPr lang="nb-NO" dirty="0"/>
              <a:t>        ⁞</a:t>
            </a:r>
          </a:p>
          <a:p>
            <a:pPr marL="0" indent="0"/>
            <a:endParaRPr lang="nb-NO" dirty="0"/>
          </a:p>
          <a:p>
            <a:pPr>
              <a:buFont typeface="Arial" panose="020B0604020202020204" pitchFamily="34" charset="0"/>
              <a:buChar char="•"/>
            </a:pPr>
            <a:r>
              <a:rPr lang="nb-NO" dirty="0"/>
              <a:t>z ↔ 25</a:t>
            </a:r>
          </a:p>
        </p:txBody>
      </p:sp>
      <p:sp>
        <p:nvSpPr>
          <p:cNvPr id="10" name="Slide Number Placeholder 9"/>
          <p:cNvSpPr>
            <a:spLocks noGrp="1"/>
          </p:cNvSpPr>
          <p:nvPr>
            <p:ph type="sldNum" sz="quarter" idx="4"/>
          </p:nvPr>
        </p:nvSpPr>
        <p:spPr/>
        <p:txBody>
          <a:bodyPr/>
          <a:lstStyle/>
          <a:p>
            <a:fld id="{F6590AF8-4F64-4D1C-B3C4-F65976908F52}" type="slidenum">
              <a:rPr lang="en-US" smtClean="0"/>
              <a:pPr/>
              <a:t>6</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832192" y="2712362"/>
                <a:ext cx="32935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800" b="0" i="1" smtClean="0">
                          <a:solidFill>
                            <a:schemeClr val="accent2"/>
                          </a:solidFill>
                          <a:latin typeface="Cambria Math" panose="02040503050406030204" pitchFamily="18" charset="0"/>
                        </a:rPr>
                        <m:t>𝐶</m:t>
                      </m:r>
                      <m:r>
                        <a:rPr lang="nb-NO" sz="2800" b="0" i="1" smtClean="0">
                          <a:latin typeface="Cambria Math" panose="02040503050406030204" pitchFamily="18" charset="0"/>
                        </a:rPr>
                        <m:t>←</m:t>
                      </m:r>
                      <m:r>
                        <a:rPr lang="nb-NO" sz="2800" b="0" i="1" smtClean="0">
                          <a:solidFill>
                            <a:schemeClr val="accent1">
                              <a:lumMod val="50000"/>
                            </a:schemeClr>
                          </a:solidFill>
                          <a:latin typeface="Cambria Math" panose="02040503050406030204" pitchFamily="18" charset="0"/>
                        </a:rPr>
                        <m:t>𝑀</m:t>
                      </m:r>
                      <m:r>
                        <a:rPr lang="nb-NO" sz="2800" b="0" i="1" smtClean="0">
                          <a:latin typeface="Cambria Math" panose="02040503050406030204" pitchFamily="18" charset="0"/>
                        </a:rPr>
                        <m:t>+</m:t>
                      </m:r>
                      <m:r>
                        <a:rPr lang="nb-NO" sz="2800" b="0" i="1" smtClean="0">
                          <a:solidFill>
                            <a:srgbClr val="FF0000"/>
                          </a:solidFill>
                          <a:latin typeface="Cambria Math" panose="02040503050406030204" pitchFamily="18" charset="0"/>
                        </a:rPr>
                        <m:t>3</m:t>
                      </m:r>
                      <m:r>
                        <a:rPr lang="nb-NO" sz="2800" b="0" i="1" smtClean="0">
                          <a:latin typeface="Cambria Math" panose="02040503050406030204" pitchFamily="18" charset="0"/>
                        </a:rPr>
                        <m:t> </m:t>
                      </m:r>
                      <m:r>
                        <a:rPr lang="nb-NO" sz="2800" b="0" i="0" smtClean="0">
                          <a:latin typeface="Cambria Math" panose="02040503050406030204" pitchFamily="18" charset="0"/>
                        </a:rPr>
                        <m:t>(</m:t>
                      </m:r>
                      <m:func>
                        <m:funcPr>
                          <m:ctrlPr>
                            <a:rPr lang="nb-NO" sz="2800" b="0" i="1" smtClean="0">
                              <a:latin typeface="Cambria Math" panose="02040503050406030204" pitchFamily="18" charset="0"/>
                            </a:rPr>
                          </m:ctrlPr>
                        </m:funcPr>
                        <m:fName>
                          <m:r>
                            <m:rPr>
                              <m:sty m:val="p"/>
                            </m:rPr>
                            <a:rPr lang="nb-NO" sz="2800" b="0" i="0" smtClean="0">
                              <a:latin typeface="Cambria Math" panose="02040503050406030204" pitchFamily="18" charset="0"/>
                            </a:rPr>
                            <m:t>mod</m:t>
                          </m:r>
                        </m:fName>
                        <m:e>
                          <m:r>
                            <a:rPr lang="nb-NO" sz="2800" b="0" i="1" smtClean="0">
                              <a:latin typeface="Cambria Math" panose="02040503050406030204" pitchFamily="18" charset="0"/>
                            </a:rPr>
                            <m:t>26</m:t>
                          </m:r>
                        </m:e>
                      </m:func>
                      <m:r>
                        <a:rPr lang="nb-NO" sz="2800" b="0" i="1" smtClean="0">
                          <a:latin typeface="Cambria Math" panose="02040503050406030204" pitchFamily="18" charset="0"/>
                        </a:rPr>
                        <m:t>)</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4832192" y="2712362"/>
                <a:ext cx="3293594" cy="43088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637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ROT-13</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nb-NO" dirty="0"/>
              <a:t>a ↔ 0</a:t>
            </a:r>
          </a:p>
          <a:p>
            <a:pPr>
              <a:buFont typeface="Arial" panose="020B0604020202020204" pitchFamily="34" charset="0"/>
              <a:buChar char="•"/>
            </a:pPr>
            <a:r>
              <a:rPr lang="nb-NO" dirty="0"/>
              <a:t>b ↔ 1</a:t>
            </a:r>
          </a:p>
          <a:p>
            <a:pPr>
              <a:buFont typeface="Arial" panose="020B0604020202020204" pitchFamily="34" charset="0"/>
              <a:buChar char="•"/>
            </a:pPr>
            <a:r>
              <a:rPr lang="nb-NO" dirty="0"/>
              <a:t>c ↔ 2</a:t>
            </a:r>
          </a:p>
          <a:p>
            <a:pPr>
              <a:buFont typeface="Arial" panose="020B0604020202020204" pitchFamily="34" charset="0"/>
              <a:buChar char="•"/>
            </a:pPr>
            <a:r>
              <a:rPr lang="nb-NO" dirty="0"/>
              <a:t>d ↔ 3</a:t>
            </a:r>
          </a:p>
          <a:p>
            <a:pPr>
              <a:buFont typeface="Arial" panose="020B0604020202020204" pitchFamily="34" charset="0"/>
              <a:buChar char="•"/>
            </a:pPr>
            <a:r>
              <a:rPr lang="nb-NO" dirty="0"/>
              <a:t>e ↔ 4</a:t>
            </a:r>
          </a:p>
          <a:p>
            <a:pPr>
              <a:buFont typeface="Arial" panose="020B0604020202020204" pitchFamily="34" charset="0"/>
              <a:buChar char="•"/>
            </a:pPr>
            <a:endParaRPr lang="nb-NO" dirty="0"/>
          </a:p>
          <a:p>
            <a:pPr>
              <a:buFont typeface="Arial" panose="020B0604020202020204" pitchFamily="34" charset="0"/>
              <a:buChar char="•"/>
            </a:pPr>
            <a:endParaRPr lang="nb-NO" dirty="0"/>
          </a:p>
          <a:p>
            <a:pPr marL="0" indent="0"/>
            <a:r>
              <a:rPr lang="nb-NO" dirty="0"/>
              <a:t>        ⁞</a:t>
            </a:r>
          </a:p>
          <a:p>
            <a:pPr marL="0" indent="0"/>
            <a:endParaRPr lang="nb-NO" dirty="0"/>
          </a:p>
          <a:p>
            <a:pPr>
              <a:buFont typeface="Arial" panose="020B0604020202020204" pitchFamily="34" charset="0"/>
              <a:buChar char="•"/>
            </a:pPr>
            <a:r>
              <a:rPr lang="nb-NO" dirty="0"/>
              <a:t>z ↔ 25</a:t>
            </a:r>
          </a:p>
        </p:txBody>
      </p:sp>
      <p:sp>
        <p:nvSpPr>
          <p:cNvPr id="10" name="Slide Number Placeholder 9"/>
          <p:cNvSpPr>
            <a:spLocks noGrp="1"/>
          </p:cNvSpPr>
          <p:nvPr>
            <p:ph type="sldNum" sz="quarter" idx="4"/>
          </p:nvPr>
        </p:nvSpPr>
        <p:spPr/>
        <p:txBody>
          <a:bodyPr/>
          <a:lstStyle/>
          <a:p>
            <a:fld id="{F6590AF8-4F64-4D1C-B3C4-F65976908F52}" type="slidenum">
              <a:rPr lang="en-US" smtClean="0"/>
              <a:pPr/>
              <a:t>7</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832192" y="2712362"/>
                <a:ext cx="34923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800" b="0" i="1" smtClean="0">
                          <a:solidFill>
                            <a:schemeClr val="accent2"/>
                          </a:solidFill>
                          <a:latin typeface="Cambria Math" panose="02040503050406030204" pitchFamily="18" charset="0"/>
                        </a:rPr>
                        <m:t>𝐶</m:t>
                      </m:r>
                      <m:r>
                        <a:rPr lang="nb-NO" sz="2800" b="0" i="1" smtClean="0">
                          <a:latin typeface="Cambria Math" panose="02040503050406030204" pitchFamily="18" charset="0"/>
                        </a:rPr>
                        <m:t>←</m:t>
                      </m:r>
                      <m:r>
                        <a:rPr lang="nb-NO" sz="2800" b="0" i="1" smtClean="0">
                          <a:solidFill>
                            <a:schemeClr val="accent1">
                              <a:lumMod val="50000"/>
                            </a:schemeClr>
                          </a:solidFill>
                          <a:latin typeface="Cambria Math" panose="02040503050406030204" pitchFamily="18" charset="0"/>
                        </a:rPr>
                        <m:t>𝑀</m:t>
                      </m:r>
                      <m:r>
                        <a:rPr lang="nb-NO" sz="2800" b="0" i="1" smtClean="0">
                          <a:latin typeface="Cambria Math" panose="02040503050406030204" pitchFamily="18" charset="0"/>
                        </a:rPr>
                        <m:t>+</m:t>
                      </m:r>
                      <m:r>
                        <a:rPr lang="nb-NO" sz="2800" b="0" i="1" smtClean="0">
                          <a:solidFill>
                            <a:srgbClr val="FF0000"/>
                          </a:solidFill>
                          <a:latin typeface="Cambria Math" panose="02040503050406030204" pitchFamily="18" charset="0"/>
                        </a:rPr>
                        <m:t>13</m:t>
                      </m:r>
                      <m:r>
                        <a:rPr lang="nb-NO" sz="2800" b="0" i="1" smtClean="0">
                          <a:latin typeface="Cambria Math" panose="02040503050406030204" pitchFamily="18" charset="0"/>
                        </a:rPr>
                        <m:t> </m:t>
                      </m:r>
                      <m:r>
                        <a:rPr lang="nb-NO" sz="2800" b="0" i="0" smtClean="0">
                          <a:latin typeface="Cambria Math" panose="02040503050406030204" pitchFamily="18" charset="0"/>
                        </a:rPr>
                        <m:t>(</m:t>
                      </m:r>
                      <m:func>
                        <m:funcPr>
                          <m:ctrlPr>
                            <a:rPr lang="nb-NO" sz="2800" b="0" i="1" smtClean="0">
                              <a:latin typeface="Cambria Math" panose="02040503050406030204" pitchFamily="18" charset="0"/>
                            </a:rPr>
                          </m:ctrlPr>
                        </m:funcPr>
                        <m:fName>
                          <m:r>
                            <m:rPr>
                              <m:sty m:val="p"/>
                            </m:rPr>
                            <a:rPr lang="nb-NO" sz="2800" b="0" i="0" smtClean="0">
                              <a:latin typeface="Cambria Math" panose="02040503050406030204" pitchFamily="18" charset="0"/>
                            </a:rPr>
                            <m:t>mod</m:t>
                          </m:r>
                        </m:fName>
                        <m:e>
                          <m:r>
                            <a:rPr lang="nb-NO" sz="2800" b="0" i="1" smtClean="0">
                              <a:latin typeface="Cambria Math" panose="02040503050406030204" pitchFamily="18" charset="0"/>
                            </a:rPr>
                            <m:t>26</m:t>
                          </m:r>
                        </m:e>
                      </m:func>
                      <m:r>
                        <a:rPr lang="nb-NO" sz="2800" b="0" i="1" smtClean="0">
                          <a:latin typeface="Cambria Math" panose="02040503050406030204" pitchFamily="18" charset="0"/>
                        </a:rPr>
                        <m:t>)</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4832192" y="2712362"/>
                <a:ext cx="3492366"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832192" y="3165535"/>
                <a:ext cx="34923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800" b="0" i="1" smtClean="0">
                          <a:solidFill>
                            <a:schemeClr val="accent1">
                              <a:lumMod val="50000"/>
                            </a:schemeClr>
                          </a:solidFill>
                          <a:latin typeface="Cambria Math" panose="02040503050406030204" pitchFamily="18" charset="0"/>
                        </a:rPr>
                        <m:t>𝑀</m:t>
                      </m:r>
                      <m:r>
                        <a:rPr lang="nb-NO" sz="2800" b="0" i="1" smtClean="0">
                          <a:latin typeface="Cambria Math" panose="02040503050406030204" pitchFamily="18" charset="0"/>
                        </a:rPr>
                        <m:t>←</m:t>
                      </m:r>
                      <m:r>
                        <a:rPr lang="nb-NO" sz="2800" b="0" i="1" smtClean="0">
                          <a:solidFill>
                            <a:schemeClr val="accent2"/>
                          </a:solidFill>
                          <a:latin typeface="Cambria Math" panose="02040503050406030204" pitchFamily="18" charset="0"/>
                        </a:rPr>
                        <m:t>𝐶</m:t>
                      </m:r>
                      <m:r>
                        <a:rPr lang="nb-NO" sz="2800" b="0" i="1" smtClean="0">
                          <a:solidFill>
                            <a:schemeClr val="accent2"/>
                          </a:solidFill>
                          <a:latin typeface="Cambria Math" panose="02040503050406030204" pitchFamily="18" charset="0"/>
                        </a:rPr>
                        <m:t>−13 </m:t>
                      </m:r>
                      <m:r>
                        <a:rPr lang="nb-NO" sz="2800" b="0" i="0" smtClean="0">
                          <a:latin typeface="Cambria Math" panose="02040503050406030204" pitchFamily="18" charset="0"/>
                        </a:rPr>
                        <m:t>(</m:t>
                      </m:r>
                      <m:func>
                        <m:funcPr>
                          <m:ctrlPr>
                            <a:rPr lang="nb-NO" sz="2800" b="0" i="1" smtClean="0">
                              <a:latin typeface="Cambria Math" panose="02040503050406030204" pitchFamily="18" charset="0"/>
                            </a:rPr>
                          </m:ctrlPr>
                        </m:funcPr>
                        <m:fName>
                          <m:r>
                            <m:rPr>
                              <m:sty m:val="p"/>
                            </m:rPr>
                            <a:rPr lang="nb-NO" sz="2800" b="0" i="0" smtClean="0">
                              <a:latin typeface="Cambria Math" panose="02040503050406030204" pitchFamily="18" charset="0"/>
                            </a:rPr>
                            <m:t>mod</m:t>
                          </m:r>
                        </m:fName>
                        <m:e>
                          <m:r>
                            <a:rPr lang="nb-NO" sz="2800" b="0" i="1" smtClean="0">
                              <a:latin typeface="Cambria Math" panose="02040503050406030204" pitchFamily="18" charset="0"/>
                            </a:rPr>
                            <m:t>26</m:t>
                          </m:r>
                        </m:e>
                      </m:func>
                      <m:r>
                        <a:rPr lang="nb-NO" sz="2800" b="0" i="1" smtClean="0">
                          <a:latin typeface="Cambria Math" panose="02040503050406030204" pitchFamily="18" charset="0"/>
                        </a:rPr>
                        <m:t>)</m:t>
                      </m:r>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832192" y="3165535"/>
                <a:ext cx="3492366" cy="430887"/>
              </a:xfrm>
              <a:prstGeom prst="rect">
                <a:avLst/>
              </a:prstGeom>
              <a:blipFill rotWithShape="0">
                <a:blip r:embed="rId4"/>
                <a:stretch>
                  <a:fillRect/>
                </a:stretch>
              </a:blipFill>
            </p:spPr>
            <p:txBody>
              <a:bodyPr/>
              <a:lstStyle/>
              <a:p>
                <a:r>
                  <a:rPr lang="en-US">
                    <a:noFill/>
                  </a:rPr>
                  <a:t> </a:t>
                </a:r>
              </a:p>
            </p:txBody>
          </p:sp>
        </mc:Fallback>
      </mc:AlternateContent>
      <p:grpSp>
        <p:nvGrpSpPr>
          <p:cNvPr id="15" name="Group 14"/>
          <p:cNvGrpSpPr/>
          <p:nvPr/>
        </p:nvGrpSpPr>
        <p:grpSpPr>
          <a:xfrm>
            <a:off x="4911435" y="4303050"/>
            <a:ext cx="2561150" cy="989597"/>
            <a:chOff x="5138024" y="4272833"/>
            <a:chExt cx="2561150" cy="989597"/>
          </a:xfrm>
        </p:grpSpPr>
        <mc:AlternateContent xmlns:mc="http://schemas.openxmlformats.org/markup-compatibility/2006" xmlns:a14="http://schemas.microsoft.com/office/drawing/2010/main">
          <mc:Choice Requires="a14">
            <p:sp>
              <p:nvSpPr>
                <p:cNvPr id="16" name="TextBox 15"/>
                <p:cNvSpPr txBox="1"/>
                <p:nvPr/>
              </p:nvSpPr>
              <p:spPr>
                <a:xfrm>
                  <a:off x="5183549" y="4272833"/>
                  <a:ext cx="2506905" cy="430887"/>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800" b="0" i="1" smtClean="0">
                            <a:latin typeface="Cambria Math" panose="02040503050406030204" pitchFamily="18" charset="0"/>
                          </a:rPr>
                          <m:t>ℰ</m:t>
                        </m:r>
                        <m:r>
                          <a:rPr lang="nb-NO" sz="2800" b="0" i="1" smtClean="0">
                            <a:latin typeface="Cambria Math" panose="02040503050406030204" pitchFamily="18" charset="0"/>
                          </a:rPr>
                          <m:t> :</m:t>
                        </m:r>
                        <m:r>
                          <a:rPr lang="nb-NO" sz="2800" b="0" i="1" smtClean="0">
                            <a:solidFill>
                              <a:srgbClr val="FF0000"/>
                            </a:solidFill>
                            <a:latin typeface="Cambria Math" panose="02040503050406030204" pitchFamily="18" charset="0"/>
                          </a:rPr>
                          <m:t>𝒦</m:t>
                        </m:r>
                        <m:r>
                          <a:rPr lang="nb-NO" sz="2800" b="0" i="1" smtClean="0">
                            <a:latin typeface="Cambria Math" panose="02040503050406030204" pitchFamily="18" charset="0"/>
                          </a:rPr>
                          <m:t>×</m:t>
                        </m:r>
                        <m:r>
                          <a:rPr lang="nb-NO" sz="2800" b="0" i="1" smtClean="0">
                            <a:solidFill>
                              <a:schemeClr val="accent1">
                                <a:lumMod val="50000"/>
                              </a:schemeClr>
                            </a:solidFill>
                            <a:latin typeface="Cambria Math" panose="02040503050406030204" pitchFamily="18" charset="0"/>
                          </a:rPr>
                          <m:t>ℳ</m:t>
                        </m:r>
                        <m:r>
                          <a:rPr lang="nb-NO" sz="2800" b="0" i="1" smtClean="0">
                            <a:latin typeface="Cambria Math" panose="02040503050406030204" pitchFamily="18" charset="0"/>
                          </a:rPr>
                          <m:t>→</m:t>
                        </m:r>
                        <m:r>
                          <a:rPr lang="nb-NO" sz="2800" b="0" i="1" smtClean="0">
                            <a:solidFill>
                              <a:schemeClr val="accent2"/>
                            </a:solidFill>
                            <a:latin typeface="Cambria Math" panose="02040503050406030204" pitchFamily="18" charset="0"/>
                          </a:rPr>
                          <m:t>𝒞</m:t>
                        </m:r>
                      </m:oMath>
                    </m:oMathPara>
                  </a14:m>
                  <a:endParaRPr lang="en-US" sz="2000" dirty="0">
                    <a:solidFill>
                      <a:schemeClr val="accent2"/>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183549" y="4303610"/>
                  <a:ext cx="2150076" cy="369332"/>
                </a:xfrm>
                <a:prstGeom prst="rect">
                  <a:avLst/>
                </a:prstGeom>
                <a:blipFill>
                  <a:blip r:embed="rId7"/>
                  <a:stretch>
                    <a:fillRect l="-4816"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38024" y="4831543"/>
                  <a:ext cx="2561150" cy="430887"/>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800" i="1" smtClean="0">
                            <a:latin typeface="Cambria Math" panose="02040503050406030204" pitchFamily="18" charset="0"/>
                          </a:rPr>
                          <m:t>𝒟</m:t>
                        </m:r>
                        <m:r>
                          <a:rPr lang="nb-NO" sz="2800" b="0" i="1" smtClean="0">
                            <a:latin typeface="Cambria Math" panose="02040503050406030204" pitchFamily="18" charset="0"/>
                          </a:rPr>
                          <m:t> :</m:t>
                        </m:r>
                        <m:r>
                          <a:rPr lang="nb-NO" sz="2800" b="0" i="1" smtClean="0">
                            <a:solidFill>
                              <a:srgbClr val="FF0000"/>
                            </a:solidFill>
                            <a:latin typeface="Cambria Math" panose="02040503050406030204" pitchFamily="18" charset="0"/>
                          </a:rPr>
                          <m:t>𝒦</m:t>
                        </m:r>
                        <m:r>
                          <a:rPr lang="nb-NO" sz="2800" b="0" i="1" smtClean="0">
                            <a:latin typeface="Cambria Math" panose="02040503050406030204" pitchFamily="18" charset="0"/>
                          </a:rPr>
                          <m:t>×</m:t>
                        </m:r>
                        <m:r>
                          <a:rPr lang="nb-NO" sz="2800" b="0" i="1" smtClean="0">
                            <a:solidFill>
                              <a:schemeClr val="accent2"/>
                            </a:solidFill>
                            <a:latin typeface="Cambria Math" panose="02040503050406030204" pitchFamily="18" charset="0"/>
                          </a:rPr>
                          <m:t>𝒞</m:t>
                        </m:r>
                        <m:r>
                          <a:rPr lang="nb-NO" sz="2800" b="0" i="1" smtClean="0">
                            <a:latin typeface="Cambria Math" panose="02040503050406030204" pitchFamily="18" charset="0"/>
                          </a:rPr>
                          <m:t>→</m:t>
                        </m:r>
                        <m:r>
                          <a:rPr lang="nb-NO" sz="2800" b="0" i="1" smtClean="0">
                            <a:solidFill>
                              <a:schemeClr val="accent1">
                                <a:lumMod val="50000"/>
                              </a:schemeClr>
                            </a:solidFill>
                            <a:latin typeface="Cambria Math" panose="02040503050406030204" pitchFamily="18" charset="0"/>
                          </a:rPr>
                          <m:t>ℳ</m:t>
                        </m:r>
                      </m:oMath>
                    </m:oMathPara>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138024" y="4862320"/>
                  <a:ext cx="2195601" cy="369332"/>
                </a:xfrm>
                <a:prstGeom prst="rect">
                  <a:avLst/>
                </a:prstGeom>
                <a:blipFill>
                  <a:blip r:embed="rId8"/>
                  <a:stretch>
                    <a:fillRect l="-5000" b="-10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p:cNvSpPr txBox="1"/>
              <p:nvPr/>
            </p:nvSpPr>
            <p:spPr>
              <a:xfrm>
                <a:off x="8850857" y="3934600"/>
                <a:ext cx="125072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800" b="0" i="1" smtClean="0">
                          <a:solidFill>
                            <a:srgbClr val="FF0000"/>
                          </a:solidFill>
                          <a:latin typeface="Cambria Math" panose="02040503050406030204" pitchFamily="18" charset="0"/>
                        </a:rPr>
                        <m:t>𝒦</m:t>
                      </m:r>
                      <m:r>
                        <a:rPr lang="nb-NO" sz="2800" b="0" i="1" smtClean="0">
                          <a:solidFill>
                            <a:srgbClr val="FF0000"/>
                          </a:solidFill>
                          <a:latin typeface="Cambria Math" panose="02040503050406030204" pitchFamily="18" charset="0"/>
                        </a:rPr>
                        <m:t>={ }</m:t>
                      </m:r>
                    </m:oMath>
                  </m:oMathPara>
                </a14:m>
                <a:endParaRPr lang="en-US" sz="2800"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850857" y="3934600"/>
                <a:ext cx="1250727"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765129" y="4488122"/>
                <a:ext cx="299312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800" b="0" i="1" smtClean="0">
                          <a:solidFill>
                            <a:schemeClr val="accent1">
                              <a:lumMod val="50000"/>
                            </a:schemeClr>
                          </a:solidFill>
                          <a:latin typeface="Cambria Math" panose="02040503050406030204" pitchFamily="18" charset="0"/>
                        </a:rPr>
                        <m:t>ℳ</m:t>
                      </m:r>
                      <m:r>
                        <a:rPr lang="nb-NO" sz="2800" b="0" i="1" smtClean="0">
                          <a:solidFill>
                            <a:schemeClr val="accent1">
                              <a:lumMod val="50000"/>
                            </a:schemeClr>
                          </a:solidFill>
                          <a:latin typeface="Cambria Math" panose="02040503050406030204" pitchFamily="18" charset="0"/>
                        </a:rPr>
                        <m:t>={0,1,2,…, 25}</m:t>
                      </m:r>
                    </m:oMath>
                  </m:oMathPara>
                </a14:m>
                <a:endParaRPr lang="en-US" sz="2800" dirty="0">
                  <a:solidFill>
                    <a:schemeClr val="accent1">
                      <a:lumMod val="50000"/>
                    </a:schemeClr>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765129" y="4488122"/>
                <a:ext cx="2993127"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8922297" y="5041644"/>
                <a:ext cx="28109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800" b="0" i="1" smtClean="0">
                          <a:solidFill>
                            <a:schemeClr val="accent2"/>
                          </a:solidFill>
                          <a:latin typeface="Cambria Math" panose="02040503050406030204" pitchFamily="18" charset="0"/>
                        </a:rPr>
                        <m:t>𝒞</m:t>
                      </m:r>
                      <m:r>
                        <a:rPr lang="nb-NO" sz="2800" b="0" i="1" smtClean="0">
                          <a:solidFill>
                            <a:schemeClr val="accent2"/>
                          </a:solidFill>
                          <a:latin typeface="Cambria Math" panose="02040503050406030204" pitchFamily="18" charset="0"/>
                        </a:rPr>
                        <m:t>={0,1,2,…, 25}</m:t>
                      </m:r>
                    </m:oMath>
                  </m:oMathPara>
                </a14:m>
                <a:endParaRPr lang="en-US" sz="2800" dirty="0">
                  <a:solidFill>
                    <a:schemeClr val="accent2"/>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8922297" y="5041644"/>
                <a:ext cx="2810962" cy="430887"/>
              </a:xfrm>
              <a:prstGeom prst="rect">
                <a:avLst/>
              </a:prstGeom>
              <a:blipFill rotWithShape="0">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45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ROT-K</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nb-NO" dirty="0"/>
              <a:t>a ↔ 0</a:t>
            </a:r>
          </a:p>
          <a:p>
            <a:pPr>
              <a:buFont typeface="Arial" panose="020B0604020202020204" pitchFamily="34" charset="0"/>
              <a:buChar char="•"/>
            </a:pPr>
            <a:r>
              <a:rPr lang="nb-NO" dirty="0"/>
              <a:t>b ↔ 1</a:t>
            </a:r>
          </a:p>
          <a:p>
            <a:pPr>
              <a:buFont typeface="Arial" panose="020B0604020202020204" pitchFamily="34" charset="0"/>
              <a:buChar char="•"/>
            </a:pPr>
            <a:r>
              <a:rPr lang="nb-NO" dirty="0"/>
              <a:t>c ↔ 2</a:t>
            </a:r>
          </a:p>
          <a:p>
            <a:pPr>
              <a:buFont typeface="Arial" panose="020B0604020202020204" pitchFamily="34" charset="0"/>
              <a:buChar char="•"/>
            </a:pPr>
            <a:r>
              <a:rPr lang="nb-NO" dirty="0"/>
              <a:t>d ↔ 3</a:t>
            </a:r>
          </a:p>
          <a:p>
            <a:pPr>
              <a:buFont typeface="Arial" panose="020B0604020202020204" pitchFamily="34" charset="0"/>
              <a:buChar char="•"/>
            </a:pPr>
            <a:r>
              <a:rPr lang="nb-NO" dirty="0"/>
              <a:t>e ↔ 4</a:t>
            </a:r>
          </a:p>
          <a:p>
            <a:pPr>
              <a:buFont typeface="Arial" panose="020B0604020202020204" pitchFamily="34" charset="0"/>
              <a:buChar char="•"/>
            </a:pPr>
            <a:endParaRPr lang="nb-NO" dirty="0"/>
          </a:p>
          <a:p>
            <a:pPr>
              <a:buFont typeface="Arial" panose="020B0604020202020204" pitchFamily="34" charset="0"/>
              <a:buChar char="•"/>
            </a:pPr>
            <a:endParaRPr lang="nb-NO" dirty="0"/>
          </a:p>
          <a:p>
            <a:pPr marL="0" indent="0"/>
            <a:r>
              <a:rPr lang="nb-NO" dirty="0"/>
              <a:t>        ⁞</a:t>
            </a:r>
          </a:p>
          <a:p>
            <a:pPr marL="0" indent="0"/>
            <a:endParaRPr lang="nb-NO" dirty="0"/>
          </a:p>
          <a:p>
            <a:pPr>
              <a:buFont typeface="Arial" panose="020B0604020202020204" pitchFamily="34" charset="0"/>
              <a:buChar char="•"/>
            </a:pPr>
            <a:r>
              <a:rPr lang="nb-NO" dirty="0"/>
              <a:t>z ↔ 25</a:t>
            </a:r>
          </a:p>
        </p:txBody>
      </p:sp>
      <p:sp>
        <p:nvSpPr>
          <p:cNvPr id="10" name="Slide Number Placeholder 9"/>
          <p:cNvSpPr>
            <a:spLocks noGrp="1"/>
          </p:cNvSpPr>
          <p:nvPr>
            <p:ph type="sldNum" sz="quarter" idx="4"/>
          </p:nvPr>
        </p:nvSpPr>
        <p:spPr/>
        <p:txBody>
          <a:bodyPr/>
          <a:lstStyle/>
          <a:p>
            <a:fld id="{F6590AF8-4F64-4D1C-B3C4-F65976908F52}" type="slidenum">
              <a:rPr lang="en-US" smtClean="0"/>
              <a:pPr/>
              <a:t>8</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832192" y="2712362"/>
                <a:ext cx="33557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800" b="0" i="1" smtClean="0">
                          <a:solidFill>
                            <a:schemeClr val="accent2"/>
                          </a:solidFill>
                          <a:latin typeface="Cambria Math" panose="02040503050406030204" pitchFamily="18" charset="0"/>
                        </a:rPr>
                        <m:t>𝐶</m:t>
                      </m:r>
                      <m:r>
                        <a:rPr lang="nb-NO" sz="2800" b="0" i="1" smtClean="0">
                          <a:latin typeface="Cambria Math" panose="02040503050406030204" pitchFamily="18" charset="0"/>
                        </a:rPr>
                        <m:t>←</m:t>
                      </m:r>
                      <m:r>
                        <a:rPr lang="nb-NO" sz="2800" b="0" i="1" smtClean="0">
                          <a:solidFill>
                            <a:schemeClr val="accent1">
                              <a:lumMod val="50000"/>
                            </a:schemeClr>
                          </a:solidFill>
                          <a:latin typeface="Cambria Math" panose="02040503050406030204" pitchFamily="18" charset="0"/>
                        </a:rPr>
                        <m:t>𝑀</m:t>
                      </m:r>
                      <m:r>
                        <a:rPr lang="nb-NO" sz="2800" b="0" i="1" smtClean="0">
                          <a:latin typeface="Cambria Math" panose="02040503050406030204" pitchFamily="18" charset="0"/>
                        </a:rPr>
                        <m:t>+</m:t>
                      </m:r>
                      <m:r>
                        <a:rPr lang="nb-NO" sz="2800" b="0" i="1" smtClean="0">
                          <a:solidFill>
                            <a:srgbClr val="FF0000"/>
                          </a:solidFill>
                          <a:latin typeface="Cambria Math" panose="02040503050406030204" pitchFamily="18" charset="0"/>
                        </a:rPr>
                        <m:t>𝐾</m:t>
                      </m:r>
                      <m:r>
                        <a:rPr lang="nb-NO" sz="2800" b="0" i="1" smtClean="0">
                          <a:latin typeface="Cambria Math" panose="02040503050406030204" pitchFamily="18" charset="0"/>
                        </a:rPr>
                        <m:t> </m:t>
                      </m:r>
                      <m:r>
                        <a:rPr lang="nb-NO" sz="2800" b="0" i="0" smtClean="0">
                          <a:latin typeface="Cambria Math" panose="02040503050406030204" pitchFamily="18" charset="0"/>
                        </a:rPr>
                        <m:t>(</m:t>
                      </m:r>
                      <m:func>
                        <m:funcPr>
                          <m:ctrlPr>
                            <a:rPr lang="nb-NO" sz="2800" b="0" i="1" smtClean="0">
                              <a:latin typeface="Cambria Math" panose="02040503050406030204" pitchFamily="18" charset="0"/>
                            </a:rPr>
                          </m:ctrlPr>
                        </m:funcPr>
                        <m:fName>
                          <m:r>
                            <m:rPr>
                              <m:sty m:val="p"/>
                            </m:rPr>
                            <a:rPr lang="nb-NO" sz="2800" b="0" i="0" smtClean="0">
                              <a:latin typeface="Cambria Math" panose="02040503050406030204" pitchFamily="18" charset="0"/>
                            </a:rPr>
                            <m:t>mod</m:t>
                          </m:r>
                        </m:fName>
                        <m:e>
                          <m:r>
                            <a:rPr lang="nb-NO" sz="2800" b="0" i="1" smtClean="0">
                              <a:latin typeface="Cambria Math" panose="02040503050406030204" pitchFamily="18" charset="0"/>
                            </a:rPr>
                            <m:t>26</m:t>
                          </m:r>
                        </m:e>
                      </m:func>
                      <m:r>
                        <a:rPr lang="nb-NO" sz="2800" b="0" i="1" smtClean="0">
                          <a:latin typeface="Cambria Math" panose="02040503050406030204" pitchFamily="18" charset="0"/>
                        </a:rPr>
                        <m:t>)</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4832192" y="2712362"/>
                <a:ext cx="3355790"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850857" y="3934600"/>
                <a:ext cx="290977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800" b="0" i="1" smtClean="0">
                          <a:solidFill>
                            <a:srgbClr val="FF0000"/>
                          </a:solidFill>
                          <a:latin typeface="Cambria Math" panose="02040503050406030204" pitchFamily="18" charset="0"/>
                        </a:rPr>
                        <m:t>𝒦</m:t>
                      </m:r>
                      <m:r>
                        <a:rPr lang="nb-NO" sz="2800" b="0" i="1" smtClean="0">
                          <a:solidFill>
                            <a:srgbClr val="FF0000"/>
                          </a:solidFill>
                          <a:latin typeface="Cambria Math" panose="02040503050406030204" pitchFamily="18" charset="0"/>
                        </a:rPr>
                        <m:t>={0,1,2,…, 25}</m:t>
                      </m:r>
                    </m:oMath>
                  </m:oMathPara>
                </a14:m>
                <a:endParaRPr lang="en-US" sz="28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850857" y="3934600"/>
                <a:ext cx="2909771"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765129" y="4488122"/>
                <a:ext cx="299312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800" b="0" i="1" smtClean="0">
                          <a:solidFill>
                            <a:schemeClr val="accent1">
                              <a:lumMod val="50000"/>
                            </a:schemeClr>
                          </a:solidFill>
                          <a:latin typeface="Cambria Math" panose="02040503050406030204" pitchFamily="18" charset="0"/>
                        </a:rPr>
                        <m:t>ℳ</m:t>
                      </m:r>
                      <m:r>
                        <a:rPr lang="nb-NO" sz="2800" b="0" i="1" smtClean="0">
                          <a:solidFill>
                            <a:schemeClr val="accent1">
                              <a:lumMod val="50000"/>
                            </a:schemeClr>
                          </a:solidFill>
                          <a:latin typeface="Cambria Math" panose="02040503050406030204" pitchFamily="18" charset="0"/>
                        </a:rPr>
                        <m:t>={0,1,2,…, 25}</m:t>
                      </m:r>
                    </m:oMath>
                  </m:oMathPara>
                </a14:m>
                <a:endParaRPr lang="en-US" sz="2800" dirty="0">
                  <a:solidFill>
                    <a:schemeClr val="accent1">
                      <a:lumMod val="50000"/>
                    </a:schemeClr>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765129" y="4488122"/>
                <a:ext cx="2993127"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922297" y="5041644"/>
                <a:ext cx="28109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800" b="0" i="1" smtClean="0">
                          <a:solidFill>
                            <a:schemeClr val="accent2"/>
                          </a:solidFill>
                          <a:latin typeface="Cambria Math" panose="02040503050406030204" pitchFamily="18" charset="0"/>
                        </a:rPr>
                        <m:t>𝒞</m:t>
                      </m:r>
                      <m:r>
                        <a:rPr lang="nb-NO" sz="2800" b="0" i="1" smtClean="0">
                          <a:solidFill>
                            <a:schemeClr val="accent2"/>
                          </a:solidFill>
                          <a:latin typeface="Cambria Math" panose="02040503050406030204" pitchFamily="18" charset="0"/>
                        </a:rPr>
                        <m:t>={0,1,2,…, 25}</m:t>
                      </m:r>
                    </m:oMath>
                  </m:oMathPara>
                </a14:m>
                <a:endParaRPr lang="en-US" sz="2800" dirty="0">
                  <a:solidFill>
                    <a:schemeClr val="accent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922297" y="5041644"/>
                <a:ext cx="2810962" cy="430887"/>
              </a:xfrm>
              <a:prstGeom prst="rect">
                <a:avLst/>
              </a:prstGeom>
              <a:blipFill rotWithShape="0">
                <a:blip r:embed="rId3"/>
                <a:stretch>
                  <a:fillRect/>
                </a:stretch>
              </a:blipFill>
            </p:spPr>
            <p:txBody>
              <a:bodyPr/>
              <a:lstStyle/>
              <a:p>
                <a:r>
                  <a:rPr lang="en-US">
                    <a:noFill/>
                  </a:rPr>
                  <a:t> </a:t>
                </a:r>
              </a:p>
            </p:txBody>
          </p:sp>
        </mc:Fallback>
      </mc:AlternateContent>
      <p:grpSp>
        <p:nvGrpSpPr>
          <p:cNvPr id="16" name="Group 15"/>
          <p:cNvGrpSpPr/>
          <p:nvPr/>
        </p:nvGrpSpPr>
        <p:grpSpPr>
          <a:xfrm>
            <a:off x="4911435" y="4303050"/>
            <a:ext cx="2561150" cy="989597"/>
            <a:chOff x="5138024" y="4272833"/>
            <a:chExt cx="2561150" cy="989597"/>
          </a:xfrm>
        </p:grpSpPr>
        <mc:AlternateContent xmlns:mc="http://schemas.openxmlformats.org/markup-compatibility/2006" xmlns:a14="http://schemas.microsoft.com/office/drawing/2010/main">
          <mc:Choice Requires="a14">
            <p:sp>
              <p:nvSpPr>
                <p:cNvPr id="17" name="TextBox 16"/>
                <p:cNvSpPr txBox="1"/>
                <p:nvPr/>
              </p:nvSpPr>
              <p:spPr>
                <a:xfrm>
                  <a:off x="5183549" y="4272833"/>
                  <a:ext cx="2506905" cy="430887"/>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800" b="0" i="1" smtClean="0">
                            <a:latin typeface="Cambria Math" panose="02040503050406030204" pitchFamily="18" charset="0"/>
                          </a:rPr>
                          <m:t>ℰ</m:t>
                        </m:r>
                        <m:r>
                          <a:rPr lang="nb-NO" sz="2800" b="0" i="1" smtClean="0">
                            <a:latin typeface="Cambria Math" panose="02040503050406030204" pitchFamily="18" charset="0"/>
                          </a:rPr>
                          <m:t> :</m:t>
                        </m:r>
                        <m:r>
                          <a:rPr lang="nb-NO" sz="2800" b="0" i="1" smtClean="0">
                            <a:solidFill>
                              <a:srgbClr val="FF0000"/>
                            </a:solidFill>
                            <a:latin typeface="Cambria Math" panose="02040503050406030204" pitchFamily="18" charset="0"/>
                          </a:rPr>
                          <m:t>𝒦</m:t>
                        </m:r>
                        <m:r>
                          <a:rPr lang="nb-NO" sz="2800" b="0" i="1" smtClean="0">
                            <a:latin typeface="Cambria Math" panose="02040503050406030204" pitchFamily="18" charset="0"/>
                          </a:rPr>
                          <m:t>×</m:t>
                        </m:r>
                        <m:r>
                          <a:rPr lang="nb-NO" sz="2800" b="0" i="1" smtClean="0">
                            <a:solidFill>
                              <a:schemeClr val="accent1">
                                <a:lumMod val="50000"/>
                              </a:schemeClr>
                            </a:solidFill>
                            <a:latin typeface="Cambria Math" panose="02040503050406030204" pitchFamily="18" charset="0"/>
                          </a:rPr>
                          <m:t>ℳ</m:t>
                        </m:r>
                        <m:r>
                          <a:rPr lang="nb-NO" sz="2800" b="0" i="1" smtClean="0">
                            <a:latin typeface="Cambria Math" panose="02040503050406030204" pitchFamily="18" charset="0"/>
                          </a:rPr>
                          <m:t>→</m:t>
                        </m:r>
                        <m:r>
                          <a:rPr lang="nb-NO" sz="2800" b="0" i="1" smtClean="0">
                            <a:solidFill>
                              <a:schemeClr val="accent2"/>
                            </a:solidFill>
                            <a:latin typeface="Cambria Math" panose="02040503050406030204" pitchFamily="18" charset="0"/>
                          </a:rPr>
                          <m:t>𝒞</m:t>
                        </m:r>
                      </m:oMath>
                    </m:oMathPara>
                  </a14:m>
                  <a:endParaRPr lang="en-US" sz="2000" dirty="0">
                    <a:solidFill>
                      <a:schemeClr val="accent2"/>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183549" y="4303610"/>
                  <a:ext cx="2150076" cy="369332"/>
                </a:xfrm>
                <a:prstGeom prst="rect">
                  <a:avLst/>
                </a:prstGeom>
                <a:blipFill>
                  <a:blip r:embed="rId7"/>
                  <a:stretch>
                    <a:fillRect l="-4816"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138024" y="4831543"/>
                  <a:ext cx="2561150" cy="430887"/>
                </a:xfrm>
                <a:prstGeom prst="rect">
                  <a:avLst/>
                </a:prstGeom>
                <a:noFill/>
              </p:spPr>
              <p:txBody>
                <a:bodyPr wrap="none" lIns="0" tIns="0" rIns="0" bIns="0" rtlCol="0" anchor="ctr">
                  <a:spAutoFit/>
                </a:bodyPr>
                <a:lstStyle/>
                <a:p>
                  <a:pPr/>
                  <a14:m>
                    <m:oMathPara xmlns:m="http://schemas.openxmlformats.org/officeDocument/2006/math">
                      <m:oMathParaPr>
                        <m:jc m:val="left"/>
                      </m:oMathParaPr>
                      <m:oMath xmlns:m="http://schemas.openxmlformats.org/officeDocument/2006/math">
                        <m:r>
                          <a:rPr lang="nb-NO" sz="2800" i="1" smtClean="0">
                            <a:latin typeface="Cambria Math" panose="02040503050406030204" pitchFamily="18" charset="0"/>
                          </a:rPr>
                          <m:t>𝒟</m:t>
                        </m:r>
                        <m:r>
                          <a:rPr lang="nb-NO" sz="2800" b="0" i="1" smtClean="0">
                            <a:latin typeface="Cambria Math" panose="02040503050406030204" pitchFamily="18" charset="0"/>
                          </a:rPr>
                          <m:t> :</m:t>
                        </m:r>
                        <m:r>
                          <a:rPr lang="nb-NO" sz="2800" b="0" i="1" smtClean="0">
                            <a:solidFill>
                              <a:srgbClr val="FF0000"/>
                            </a:solidFill>
                            <a:latin typeface="Cambria Math" panose="02040503050406030204" pitchFamily="18" charset="0"/>
                          </a:rPr>
                          <m:t>𝒦</m:t>
                        </m:r>
                        <m:r>
                          <a:rPr lang="nb-NO" sz="2800" b="0" i="1" smtClean="0">
                            <a:latin typeface="Cambria Math" panose="02040503050406030204" pitchFamily="18" charset="0"/>
                          </a:rPr>
                          <m:t>×</m:t>
                        </m:r>
                        <m:r>
                          <a:rPr lang="nb-NO" sz="2800" b="0" i="1" smtClean="0">
                            <a:solidFill>
                              <a:schemeClr val="accent2"/>
                            </a:solidFill>
                            <a:latin typeface="Cambria Math" panose="02040503050406030204" pitchFamily="18" charset="0"/>
                          </a:rPr>
                          <m:t>𝒞</m:t>
                        </m:r>
                        <m:r>
                          <a:rPr lang="nb-NO" sz="2800" b="0" i="1" smtClean="0">
                            <a:latin typeface="Cambria Math" panose="02040503050406030204" pitchFamily="18" charset="0"/>
                          </a:rPr>
                          <m:t>→</m:t>
                        </m:r>
                        <m:r>
                          <a:rPr lang="nb-NO" sz="2800" b="0" i="1" smtClean="0">
                            <a:solidFill>
                              <a:schemeClr val="accent1">
                                <a:lumMod val="50000"/>
                              </a:schemeClr>
                            </a:solidFill>
                            <a:latin typeface="Cambria Math" panose="02040503050406030204" pitchFamily="18" charset="0"/>
                          </a:rPr>
                          <m:t>ℳ</m:t>
                        </m:r>
                      </m:oMath>
                    </m:oMathPara>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138024" y="4862320"/>
                  <a:ext cx="2195601" cy="369332"/>
                </a:xfrm>
                <a:prstGeom prst="rect">
                  <a:avLst/>
                </a:prstGeom>
                <a:blipFill>
                  <a:blip r:embed="rId8"/>
                  <a:stretch>
                    <a:fillRect l="-5000" b="-1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65753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Attacking ROT-K</a:t>
            </a:r>
            <a:endParaRPr lang="en-US" dirty="0"/>
          </a:p>
        </p:txBody>
      </p:sp>
      <p:sp>
        <p:nvSpPr>
          <p:cNvPr id="3" name="Content Placeholder 2"/>
          <p:cNvSpPr>
            <a:spLocks noGrp="1"/>
          </p:cNvSpPr>
          <p:nvPr>
            <p:ph idx="1"/>
          </p:nvPr>
        </p:nvSpPr>
        <p:spPr/>
        <p:txBody>
          <a:bodyPr/>
          <a:lstStyle/>
          <a:p>
            <a:endParaRPr lang="nb-NO" dirty="0"/>
          </a:p>
          <a:p>
            <a:endParaRPr lang="nb-NO" dirty="0"/>
          </a:p>
          <a:p>
            <a:endParaRPr lang="nb-NO" dirty="0"/>
          </a:p>
        </p:txBody>
      </p:sp>
      <p:sp>
        <p:nvSpPr>
          <p:cNvPr id="12" name="Slide Number Placeholder 11"/>
          <p:cNvSpPr>
            <a:spLocks noGrp="1"/>
          </p:cNvSpPr>
          <p:nvPr>
            <p:ph type="sldNum" sz="quarter" idx="4"/>
          </p:nvPr>
        </p:nvSpPr>
        <p:spPr/>
        <p:txBody>
          <a:bodyPr/>
          <a:lstStyle/>
          <a:p>
            <a:fld id="{F6590AF8-4F64-4D1C-B3C4-F65976908F52}" type="slidenum">
              <a:rPr lang="en-US" smtClean="0"/>
              <a:pPr/>
              <a:t>9</a:t>
            </a:fld>
            <a:endParaRPr lang="en-US" dirty="0"/>
          </a:p>
        </p:txBody>
      </p:sp>
      <mc:AlternateContent xmlns:mc="http://schemas.openxmlformats.org/markup-compatibility/2006" xmlns:a14="http://schemas.microsoft.com/office/drawing/2010/main">
        <mc:Choice Requires="a14">
          <p:sp>
            <p:nvSpPr>
              <p:cNvPr id="7" name="Rectangle 6"/>
              <p:cNvSpPr/>
              <p:nvPr/>
            </p:nvSpPr>
            <p:spPr>
              <a:xfrm>
                <a:off x="623392" y="3198167"/>
                <a:ext cx="5712526" cy="461665"/>
              </a:xfrm>
              <a:prstGeom prst="rect">
                <a:avLst/>
              </a:prstGeom>
            </p:spPr>
            <p:txBody>
              <a:bodyPr wrap="none">
                <a:spAutoFit/>
              </a:bodyPr>
              <a:lstStyle/>
              <a:p>
                <a14:m>
                  <m:oMath xmlns:m="http://schemas.openxmlformats.org/officeDocument/2006/math">
                    <m:r>
                      <a:rPr lang="nb-NO" sz="2400" b="0" i="1" smtClean="0">
                        <a:solidFill>
                          <a:schemeClr val="accent2"/>
                        </a:solidFill>
                        <a:latin typeface="Cambria Math" panose="02040503050406030204" pitchFamily="18" charset="0"/>
                      </a:rPr>
                      <m:t>𝐶</m:t>
                    </m:r>
                  </m:oMath>
                </a14:m>
                <a:r>
                  <a:rPr lang="en-US" sz="2400" dirty="0">
                    <a:solidFill>
                      <a:schemeClr val="accent2"/>
                    </a:solidFill>
                  </a:rPr>
                  <a:t> </a:t>
                </a:r>
                <a:r>
                  <a:rPr lang="en-US" sz="2400" dirty="0"/>
                  <a:t>=</a:t>
                </a:r>
                <a:r>
                  <a:rPr lang="en-US" sz="2400" dirty="0">
                    <a:solidFill>
                      <a:schemeClr val="accent2"/>
                    </a:solidFill>
                  </a:rPr>
                  <a:t> </a:t>
                </a:r>
                <a:r>
                  <a:rPr lang="en-US" sz="2400" dirty="0" err="1">
                    <a:solidFill>
                      <a:schemeClr val="accent2"/>
                    </a:solidFill>
                  </a:rPr>
                  <a:t>va</a:t>
                </a:r>
                <a:r>
                  <a:rPr lang="en-US" sz="2400" dirty="0">
                    <a:solidFill>
                      <a:schemeClr val="accent2"/>
                    </a:solidFill>
                  </a:rPr>
                  <a:t> </a:t>
                </a:r>
                <a:r>
                  <a:rPr lang="en-US" sz="2400" dirty="0" err="1">
                    <a:solidFill>
                      <a:schemeClr val="accent2"/>
                    </a:solidFill>
                  </a:rPr>
                  <a:t>gur</a:t>
                </a:r>
                <a:r>
                  <a:rPr lang="en-US" sz="2400" dirty="0">
                    <a:solidFill>
                      <a:schemeClr val="accent2"/>
                    </a:solidFill>
                  </a:rPr>
                  <a:t> </a:t>
                </a:r>
                <a:r>
                  <a:rPr lang="en-US" sz="2400" dirty="0" err="1">
                    <a:solidFill>
                      <a:schemeClr val="accent2"/>
                    </a:solidFill>
                  </a:rPr>
                  <a:t>sne</a:t>
                </a:r>
                <a:r>
                  <a:rPr lang="en-US" sz="2400" dirty="0">
                    <a:solidFill>
                      <a:schemeClr val="accent2"/>
                    </a:solidFill>
                  </a:rPr>
                  <a:t> </a:t>
                </a:r>
                <a:r>
                  <a:rPr lang="en-US" sz="2400" dirty="0" err="1">
                    <a:solidFill>
                      <a:schemeClr val="accent2"/>
                    </a:solidFill>
                  </a:rPr>
                  <a:t>qvfgnapr</a:t>
                </a:r>
                <a:r>
                  <a:rPr lang="en-US" sz="2400" dirty="0">
                    <a:solidFill>
                      <a:schemeClr val="accent2"/>
                    </a:solidFill>
                  </a:rPr>
                  <a:t> n </a:t>
                </a:r>
                <a:r>
                  <a:rPr lang="en-US" sz="2400" dirty="0" err="1">
                    <a:solidFill>
                      <a:schemeClr val="accent2"/>
                    </a:solidFill>
                  </a:rPr>
                  <a:t>uryvpbcgre</a:t>
                </a:r>
                <a:r>
                  <a:rPr lang="en-US" sz="2400" dirty="0">
                    <a:solidFill>
                      <a:schemeClr val="accent2"/>
                    </a:solidFill>
                  </a:rPr>
                  <a:t>… </a:t>
                </a:r>
              </a:p>
            </p:txBody>
          </p:sp>
        </mc:Choice>
        <mc:Fallback xmlns="">
          <p:sp>
            <p:nvSpPr>
              <p:cNvPr id="7" name="Rectangle 6"/>
              <p:cNvSpPr>
                <a:spLocks noRot="1" noChangeAspect="1" noMove="1" noResize="1" noEditPoints="1" noAdjustHandles="1" noChangeArrowheads="1" noChangeShapeType="1" noTextEdit="1"/>
              </p:cNvSpPr>
              <p:nvPr/>
            </p:nvSpPr>
            <p:spPr>
              <a:xfrm>
                <a:off x="623392" y="3198167"/>
                <a:ext cx="5712526" cy="461665"/>
              </a:xfrm>
              <a:prstGeom prst="rect">
                <a:avLst/>
              </a:prstGeom>
              <a:blipFill rotWithShape="0">
                <a:blip r:embed="rId2"/>
                <a:stretch>
                  <a:fillRect l="-213" t="-9333" r="-747"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435281088"/>
                  </p:ext>
                </p:extLst>
              </p:nvPr>
            </p:nvGraphicFramePr>
            <p:xfrm>
              <a:off x="6870174" y="1165968"/>
              <a:ext cx="4683126" cy="5191760"/>
            </p:xfrm>
            <a:graphic>
              <a:graphicData uri="http://schemas.openxmlformats.org/drawingml/2006/table">
                <a:tbl>
                  <a:tblPr firstRow="1" bandRow="1">
                    <a:tableStyleId>{5940675A-B579-460E-94D1-54222C63F5DA}</a:tableStyleId>
                  </a:tblPr>
                  <a:tblGrid>
                    <a:gridCol w="539373">
                      <a:extLst>
                        <a:ext uri="{9D8B030D-6E8A-4147-A177-3AD203B41FA5}">
                          <a16:colId xmlns:a16="http://schemas.microsoft.com/office/drawing/2014/main" val="20000"/>
                        </a:ext>
                      </a:extLst>
                    </a:gridCol>
                    <a:gridCol w="4143753">
                      <a:extLst>
                        <a:ext uri="{9D8B030D-6E8A-4147-A177-3AD203B41FA5}">
                          <a16:colId xmlns:a16="http://schemas.microsoft.com/office/drawing/2014/main" val="20001"/>
                        </a:ext>
                      </a:extLst>
                    </a:gridCol>
                  </a:tblGrid>
                  <a:tr h="370840">
                    <a:tc>
                      <a:txBody>
                        <a:bodyPr/>
                        <a:lstStyle/>
                        <a:p>
                          <a:pPr algn="ctr"/>
                          <a14:m>
                            <m:oMathPara xmlns:m="http://schemas.openxmlformats.org/officeDocument/2006/math">
                              <m:oMathParaPr>
                                <m:jc m:val="center"/>
                              </m:oMathParaPr>
                              <m:oMath xmlns:m="http://schemas.openxmlformats.org/officeDocument/2006/math">
                                <m:r>
                                  <a:rPr lang="nb-NO" b="0" i="0" smtClean="0">
                                    <a:solidFill>
                                      <a:srgbClr val="FF0000"/>
                                    </a:solidFill>
                                    <a:latin typeface="Cambria Math" panose="02040503050406030204" pitchFamily="18" charset="0"/>
                                  </a:rPr>
                                  <m:t> </m:t>
                                </m:r>
                                <m:r>
                                  <a:rPr lang="nb-NO" smtClean="0">
                                    <a:solidFill>
                                      <a:srgbClr val="FF0000"/>
                                    </a:solidFill>
                                    <a:latin typeface="Cambria Math" panose="02040503050406030204" pitchFamily="18" charset="0"/>
                                  </a:rPr>
                                  <m:t>𝑲</m:t>
                                </m:r>
                              </m:oMath>
                            </m:oMathPara>
                          </a14:m>
                          <a:endParaRPr lang="en-US" dirty="0">
                            <a:solidFill>
                              <a:srgbClr val="FF0000"/>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
                              </m:oMathParaPr>
                              <m:oMath xmlns:m="http://schemas.openxmlformats.org/officeDocument/2006/math">
                                <m:r>
                                  <a:rPr lang="nb-NO" smtClean="0">
                                    <a:solidFill>
                                      <a:schemeClr val="accent1">
                                        <a:lumMod val="50000"/>
                                      </a:schemeClr>
                                    </a:solidFill>
                                    <a:latin typeface="Cambria Math" panose="02040503050406030204" pitchFamily="18" charset="0"/>
                                  </a:rPr>
                                  <m:t>𝑴</m:t>
                                </m:r>
                              </m:oMath>
                            </m:oMathPara>
                          </a14:m>
                          <a:endParaRPr lang="en-US" dirty="0">
                            <a:solidFill>
                              <a:schemeClr val="accent1">
                                <a:lumMod val="50000"/>
                              </a:schemeClr>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nb-NO" dirty="0">
                              <a:solidFill>
                                <a:srgbClr val="FF0000"/>
                              </a:solidFill>
                            </a:rPr>
                            <a:t>0</a:t>
                          </a:r>
                          <a:endParaRPr lang="en-US" dirty="0">
                            <a:solidFill>
                              <a:srgbClr val="FF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err="1">
                              <a:solidFill>
                                <a:schemeClr val="accent1">
                                  <a:lumMod val="50000"/>
                                </a:schemeClr>
                              </a:solidFill>
                            </a:rPr>
                            <a:t>va</a:t>
                          </a:r>
                          <a:r>
                            <a:rPr lang="en-US" dirty="0">
                              <a:solidFill>
                                <a:schemeClr val="accent1">
                                  <a:lumMod val="50000"/>
                                </a:schemeClr>
                              </a:solidFill>
                            </a:rPr>
                            <a:t> </a:t>
                          </a:r>
                          <a:r>
                            <a:rPr lang="en-US" dirty="0" err="1">
                              <a:solidFill>
                                <a:schemeClr val="accent1">
                                  <a:lumMod val="50000"/>
                                </a:schemeClr>
                              </a:solidFill>
                            </a:rPr>
                            <a:t>gur</a:t>
                          </a:r>
                          <a:r>
                            <a:rPr lang="en-US" dirty="0">
                              <a:solidFill>
                                <a:schemeClr val="accent1">
                                  <a:lumMod val="50000"/>
                                </a:schemeClr>
                              </a:solidFill>
                            </a:rPr>
                            <a:t> </a:t>
                          </a:r>
                          <a:r>
                            <a:rPr lang="en-US" dirty="0" err="1">
                              <a:solidFill>
                                <a:schemeClr val="accent1">
                                  <a:lumMod val="50000"/>
                                </a:schemeClr>
                              </a:solidFill>
                            </a:rPr>
                            <a:t>sne</a:t>
                          </a:r>
                          <a:r>
                            <a:rPr lang="en-US" dirty="0">
                              <a:solidFill>
                                <a:schemeClr val="accent1">
                                  <a:lumMod val="50000"/>
                                </a:schemeClr>
                              </a:solidFill>
                            </a:rPr>
                            <a:t> </a:t>
                          </a:r>
                          <a:r>
                            <a:rPr lang="en-US" dirty="0" err="1">
                              <a:solidFill>
                                <a:schemeClr val="accent1">
                                  <a:lumMod val="50000"/>
                                </a:schemeClr>
                              </a:solidFill>
                            </a:rPr>
                            <a:t>qvfgnapr</a:t>
                          </a:r>
                          <a:r>
                            <a:rPr lang="en-US" dirty="0">
                              <a:solidFill>
                                <a:schemeClr val="accent1">
                                  <a:lumMod val="50000"/>
                                </a:schemeClr>
                              </a:solidFill>
                            </a:rPr>
                            <a:t> n </a:t>
                          </a:r>
                          <a:r>
                            <a:rPr lang="en-US" dirty="0" err="1">
                              <a:solidFill>
                                <a:schemeClr val="accent1">
                                  <a:lumMod val="50000"/>
                                </a:schemeClr>
                              </a:solidFill>
                            </a:rPr>
                            <a:t>uryvpbcgre</a:t>
                          </a:r>
                          <a:r>
                            <a:rPr lang="en-US" dirty="0">
                              <a:solidFill>
                                <a:schemeClr val="accent1">
                                  <a:lumMod val="50000"/>
                                </a:schemeClr>
                              </a:solidFill>
                            </a:rPr>
                            <a:t>.… </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nb-NO" dirty="0">
                              <a:solidFill>
                                <a:srgbClr val="FF0000"/>
                              </a:solidFill>
                            </a:rPr>
                            <a:t>1</a:t>
                          </a:r>
                          <a:endParaRPr lang="en-US"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solidFill>
                                <a:schemeClr val="accent1">
                                  <a:lumMod val="50000"/>
                                </a:schemeClr>
                              </a:solidFill>
                            </a:rPr>
                            <a:t>wb </a:t>
                          </a:r>
                          <a:r>
                            <a:rPr lang="en-US" dirty="0" err="1">
                              <a:solidFill>
                                <a:schemeClr val="accent1">
                                  <a:lumMod val="50000"/>
                                </a:schemeClr>
                              </a:solidFill>
                            </a:rPr>
                            <a:t>hvs</a:t>
                          </a:r>
                          <a:r>
                            <a:rPr lang="en-US" dirty="0">
                              <a:solidFill>
                                <a:schemeClr val="accent1">
                                  <a:lumMod val="50000"/>
                                </a:schemeClr>
                              </a:solidFill>
                            </a:rPr>
                            <a:t> </a:t>
                          </a:r>
                          <a:r>
                            <a:rPr lang="en-US" err="1">
                              <a:solidFill>
                                <a:schemeClr val="accent1">
                                  <a:lumMod val="50000"/>
                                </a:schemeClr>
                              </a:solidFill>
                            </a:rPr>
                            <a:t>tof</a:t>
                          </a:r>
                          <a:r>
                            <a:rPr lang="en-US">
                              <a:solidFill>
                                <a:schemeClr val="accent1">
                                  <a:lumMod val="50000"/>
                                </a:schemeClr>
                              </a:solidFill>
                            </a:rPr>
                            <a:t> rwghobqs o vszwqcdhsf </a:t>
                          </a:r>
                          <a:r>
                            <a:rPr lang="en-US" dirty="0">
                              <a:solidFill>
                                <a:schemeClr val="accent1">
                                  <a:lumMod val="50000"/>
                                </a:schemeClr>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nb-NO" dirty="0">
                              <a:solidFill>
                                <a:srgbClr val="FF0000"/>
                              </a:solidFill>
                            </a:rPr>
                            <a:t>2</a:t>
                          </a:r>
                          <a:endParaRPr lang="en-US"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50000"/>
                                </a:schemeClr>
                              </a:solidFill>
                            </a:rPr>
                            <a:t>xc </a:t>
                          </a:r>
                          <a:r>
                            <a:rPr lang="en-US" dirty="0" err="1">
                              <a:solidFill>
                                <a:schemeClr val="accent1">
                                  <a:lumMod val="50000"/>
                                </a:schemeClr>
                              </a:solidFill>
                            </a:rPr>
                            <a:t>iwt</a:t>
                          </a:r>
                          <a:r>
                            <a:rPr lang="en-US" dirty="0">
                              <a:solidFill>
                                <a:schemeClr val="accent1">
                                  <a:lumMod val="50000"/>
                                </a:schemeClr>
                              </a:solidFill>
                            </a:rPr>
                            <a:t> </a:t>
                          </a:r>
                          <a:r>
                            <a:rPr lang="en-US" dirty="0" err="1">
                              <a:solidFill>
                                <a:schemeClr val="accent1">
                                  <a:lumMod val="50000"/>
                                </a:schemeClr>
                              </a:solidFill>
                            </a:rPr>
                            <a:t>upg</a:t>
                          </a:r>
                          <a:r>
                            <a:rPr lang="en-US" dirty="0">
                              <a:solidFill>
                                <a:schemeClr val="accent1">
                                  <a:lumMod val="50000"/>
                                </a:schemeClr>
                              </a:solidFill>
                            </a:rPr>
                            <a:t> </a:t>
                          </a:r>
                          <a:r>
                            <a:rPr lang="en-US" dirty="0" err="1">
                              <a:solidFill>
                                <a:schemeClr val="accent1">
                                  <a:lumMod val="50000"/>
                                </a:schemeClr>
                              </a:solidFill>
                            </a:rPr>
                            <a:t>sxhipcrt</a:t>
                          </a:r>
                          <a:r>
                            <a:rPr lang="en-US" dirty="0">
                              <a:solidFill>
                                <a:schemeClr val="accent1">
                                  <a:lumMod val="50000"/>
                                </a:schemeClr>
                              </a:solidFill>
                            </a:rPr>
                            <a:t> p </a:t>
                          </a:r>
                          <a:r>
                            <a:rPr lang="en-US" dirty="0" err="1">
                              <a:solidFill>
                                <a:schemeClr val="accent1">
                                  <a:lumMod val="50000"/>
                                </a:schemeClr>
                              </a:solidFill>
                            </a:rPr>
                            <a:t>wtaxrdeitg</a:t>
                          </a:r>
                          <a:r>
                            <a:rPr lang="en-US" dirty="0">
                              <a:solidFill>
                                <a:schemeClr val="accent1">
                                  <a:lumMod val="50000"/>
                                </a:schemeClr>
                              </a:solidFill>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nb-NO" dirty="0">
                              <a:solidFill>
                                <a:srgbClr val="FF0000"/>
                              </a:solidFill>
                            </a:rPr>
                            <a:t>3</a:t>
                          </a:r>
                          <a:endParaRPr lang="en-US"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err="1">
                              <a:solidFill>
                                <a:schemeClr val="accent1">
                                  <a:lumMod val="50000"/>
                                </a:schemeClr>
                              </a:solidFill>
                            </a:rPr>
                            <a:t>yd</a:t>
                          </a:r>
                          <a:r>
                            <a:rPr lang="en-US" dirty="0">
                              <a:solidFill>
                                <a:schemeClr val="accent1">
                                  <a:lumMod val="50000"/>
                                </a:schemeClr>
                              </a:solidFill>
                            </a:rPr>
                            <a:t> </a:t>
                          </a:r>
                          <a:r>
                            <a:rPr lang="en-US" dirty="0" err="1">
                              <a:solidFill>
                                <a:schemeClr val="accent1">
                                  <a:lumMod val="50000"/>
                                </a:schemeClr>
                              </a:solidFill>
                            </a:rPr>
                            <a:t>jxu</a:t>
                          </a:r>
                          <a:r>
                            <a:rPr lang="en-US" dirty="0">
                              <a:solidFill>
                                <a:schemeClr val="accent1">
                                  <a:lumMod val="50000"/>
                                </a:schemeClr>
                              </a:solidFill>
                            </a:rPr>
                            <a:t> </a:t>
                          </a:r>
                          <a:r>
                            <a:rPr lang="en-US" dirty="0" err="1">
                              <a:solidFill>
                                <a:schemeClr val="accent1">
                                  <a:lumMod val="50000"/>
                                </a:schemeClr>
                              </a:solidFill>
                            </a:rPr>
                            <a:t>vqh</a:t>
                          </a:r>
                          <a:r>
                            <a:rPr lang="en-US" dirty="0">
                              <a:solidFill>
                                <a:schemeClr val="accent1">
                                  <a:lumMod val="50000"/>
                                </a:schemeClr>
                              </a:solidFill>
                            </a:rPr>
                            <a:t> </a:t>
                          </a:r>
                          <a:r>
                            <a:rPr lang="en-US" dirty="0" err="1">
                              <a:solidFill>
                                <a:schemeClr val="accent1">
                                  <a:lumMod val="50000"/>
                                </a:schemeClr>
                              </a:solidFill>
                            </a:rPr>
                            <a:t>tyijqdsu</a:t>
                          </a:r>
                          <a:r>
                            <a:rPr lang="en-US" dirty="0">
                              <a:solidFill>
                                <a:schemeClr val="accent1">
                                  <a:lumMod val="50000"/>
                                </a:schemeClr>
                              </a:solidFill>
                            </a:rPr>
                            <a:t> q </a:t>
                          </a:r>
                          <a:r>
                            <a:rPr lang="en-US" dirty="0" err="1">
                              <a:solidFill>
                                <a:schemeClr val="accent1">
                                  <a:lumMod val="50000"/>
                                </a:schemeClr>
                              </a:solidFill>
                            </a:rPr>
                            <a:t>xubysefjuh</a:t>
                          </a:r>
                          <a:r>
                            <a:rPr lang="en-US" dirty="0">
                              <a:solidFill>
                                <a:schemeClr val="accent1">
                                  <a:lumMod val="50000"/>
                                </a:schemeClr>
                              </a:solidFill>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endParaRPr lang="en-US"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ctr"/>
                          <a14:m>
                            <m:oMathPara xmlns:m="http://schemas.openxmlformats.org/officeDocument/2006/math">
                              <m:oMathParaPr>
                                <m:jc m:val="centerGroup"/>
                              </m:oMathParaPr>
                              <m:oMath xmlns:m="http://schemas.openxmlformats.org/officeDocument/2006/math">
                                <m:r>
                                  <a:rPr lang="nb-NO" b="0" i="1" smtClean="0">
                                    <a:solidFill>
                                      <a:srgbClr val="FF0000"/>
                                    </a:solidFill>
                                    <a:latin typeface="Cambria Math" panose="02040503050406030204" pitchFamily="18" charset="0"/>
                                  </a:rPr>
                                  <m:t>⋮</m:t>
                                </m:r>
                              </m:oMath>
                            </m:oMathPara>
                          </a14:m>
                          <a:endParaRPr lang="en-US"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ctr"/>
                          <a:endParaRPr lang="en-US"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algn="ctr"/>
                          <a:r>
                            <a:rPr lang="nb-NO" b="0" dirty="0">
                              <a:solidFill>
                                <a:srgbClr val="FF0000"/>
                              </a:solidFill>
                            </a:rPr>
                            <a:t>12</a:t>
                          </a:r>
                          <a:endParaRPr lang="en-US"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0" dirty="0" err="1">
                              <a:solidFill>
                                <a:schemeClr val="accent1">
                                  <a:lumMod val="50000"/>
                                </a:schemeClr>
                              </a:solidFill>
                            </a:rPr>
                            <a:t>hm</a:t>
                          </a:r>
                          <a:r>
                            <a:rPr lang="en-US" b="0" dirty="0">
                              <a:solidFill>
                                <a:schemeClr val="accent1">
                                  <a:lumMod val="50000"/>
                                </a:schemeClr>
                              </a:solidFill>
                            </a:rPr>
                            <a:t> </a:t>
                          </a:r>
                          <a:r>
                            <a:rPr lang="en-US" b="0" dirty="0" err="1">
                              <a:solidFill>
                                <a:schemeClr val="accent1">
                                  <a:lumMod val="50000"/>
                                </a:schemeClr>
                              </a:solidFill>
                            </a:rPr>
                            <a:t>sgd</a:t>
                          </a:r>
                          <a:r>
                            <a:rPr lang="en-US" b="0" dirty="0">
                              <a:solidFill>
                                <a:schemeClr val="accent1">
                                  <a:lumMod val="50000"/>
                                </a:schemeClr>
                              </a:solidFill>
                            </a:rPr>
                            <a:t> </a:t>
                          </a:r>
                          <a:r>
                            <a:rPr lang="en-US" b="0" dirty="0" err="1">
                              <a:solidFill>
                                <a:schemeClr val="accent1">
                                  <a:lumMod val="50000"/>
                                </a:schemeClr>
                              </a:solidFill>
                            </a:rPr>
                            <a:t>ezq</a:t>
                          </a:r>
                          <a:r>
                            <a:rPr lang="en-US" b="0" dirty="0">
                              <a:solidFill>
                                <a:schemeClr val="accent1">
                                  <a:lumMod val="50000"/>
                                </a:schemeClr>
                              </a:solidFill>
                            </a:rPr>
                            <a:t> </a:t>
                          </a:r>
                          <a:r>
                            <a:rPr lang="en-US" b="0" dirty="0" err="1">
                              <a:solidFill>
                                <a:schemeClr val="accent1">
                                  <a:lumMod val="50000"/>
                                </a:schemeClr>
                              </a:solidFill>
                            </a:rPr>
                            <a:t>chrszmbd</a:t>
                          </a:r>
                          <a:r>
                            <a:rPr lang="en-US" b="0" dirty="0">
                              <a:solidFill>
                                <a:schemeClr val="accent1">
                                  <a:lumMod val="50000"/>
                                </a:schemeClr>
                              </a:solidFill>
                            </a:rPr>
                            <a:t> z </a:t>
                          </a:r>
                          <a:r>
                            <a:rPr lang="en-US" b="0" dirty="0" err="1">
                              <a:solidFill>
                                <a:schemeClr val="accent1">
                                  <a:lumMod val="50000"/>
                                </a:schemeClr>
                              </a:solidFill>
                            </a:rPr>
                            <a:t>gdkhbnosdq</a:t>
                          </a:r>
                          <a:r>
                            <a:rPr lang="en-US" b="0" dirty="0">
                              <a:solidFill>
                                <a:schemeClr val="accent1">
                                  <a:lumMod val="50000"/>
                                </a:schemeClr>
                              </a:solidFill>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pPr algn="ctr"/>
                          <a:r>
                            <a:rPr lang="nb-NO" b="1" dirty="0">
                              <a:solidFill>
                                <a:srgbClr val="FF0000"/>
                              </a:solidFill>
                            </a:rPr>
                            <a:t>13</a:t>
                          </a:r>
                          <a:endParaRPr lang="en-US" b="1"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dirty="0">
                              <a:solidFill>
                                <a:schemeClr val="accent1">
                                  <a:lumMod val="50000"/>
                                </a:schemeClr>
                              </a:solidFill>
                            </a:rPr>
                            <a:t>in the far distance a helicopter…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pPr algn="ctr"/>
                          <a:r>
                            <a:rPr lang="nb-NO" b="0" dirty="0">
                              <a:solidFill>
                                <a:srgbClr val="FF0000"/>
                              </a:solidFill>
                            </a:rPr>
                            <a:t>14</a:t>
                          </a:r>
                          <a:endParaRPr lang="en-US"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0" dirty="0">
                              <a:solidFill>
                                <a:schemeClr val="accent1">
                                  <a:lumMod val="50000"/>
                                </a:schemeClr>
                              </a:solidFill>
                            </a:rPr>
                            <a:t>jo </a:t>
                          </a:r>
                          <a:r>
                            <a:rPr lang="en-US" b="0" dirty="0" err="1">
                              <a:solidFill>
                                <a:schemeClr val="accent1">
                                  <a:lumMod val="50000"/>
                                </a:schemeClr>
                              </a:solidFill>
                            </a:rPr>
                            <a:t>uif</a:t>
                          </a:r>
                          <a:r>
                            <a:rPr lang="en-US" b="0" dirty="0">
                              <a:solidFill>
                                <a:schemeClr val="accent1">
                                  <a:lumMod val="50000"/>
                                </a:schemeClr>
                              </a:solidFill>
                            </a:rPr>
                            <a:t> </a:t>
                          </a:r>
                          <a:r>
                            <a:rPr lang="en-US" b="0" dirty="0" err="1">
                              <a:solidFill>
                                <a:schemeClr val="accent1">
                                  <a:lumMod val="50000"/>
                                </a:schemeClr>
                              </a:solidFill>
                            </a:rPr>
                            <a:t>gbs</a:t>
                          </a:r>
                          <a:r>
                            <a:rPr lang="en-US" b="0" dirty="0">
                              <a:solidFill>
                                <a:schemeClr val="accent1">
                                  <a:lumMod val="50000"/>
                                </a:schemeClr>
                              </a:solidFill>
                            </a:rPr>
                            <a:t> </a:t>
                          </a:r>
                          <a:r>
                            <a:rPr lang="en-US" b="0" dirty="0" err="1">
                              <a:solidFill>
                                <a:schemeClr val="accent1">
                                  <a:lumMod val="50000"/>
                                </a:schemeClr>
                              </a:solidFill>
                            </a:rPr>
                            <a:t>ejtubodf</a:t>
                          </a:r>
                          <a:r>
                            <a:rPr lang="en-US" b="0" dirty="0">
                              <a:solidFill>
                                <a:schemeClr val="accent1">
                                  <a:lumMod val="50000"/>
                                </a:schemeClr>
                              </a:solidFill>
                            </a:rPr>
                            <a:t> b </a:t>
                          </a:r>
                          <a:r>
                            <a:rPr lang="en-US" b="0" dirty="0" err="1">
                              <a:solidFill>
                                <a:schemeClr val="accent1">
                                  <a:lumMod val="50000"/>
                                </a:schemeClr>
                              </a:solidFill>
                            </a:rPr>
                            <a:t>ifmjdpqufs</a:t>
                          </a:r>
                          <a:r>
                            <a:rPr lang="en-US" b="0" dirty="0">
                              <a:solidFill>
                                <a:schemeClr val="accent1">
                                  <a:lumMod val="50000"/>
                                </a:schemeClr>
                              </a:solidFill>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0840">
                    <a:tc>
                      <a:txBody>
                        <a:bodyPr/>
                        <a:lstStyle/>
                        <a:p>
                          <a:pPr algn="ctr"/>
                          <a:endParaRPr lang="en-US"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b="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70840">
                    <a:tc>
                      <a:txBody>
                        <a:bodyPr/>
                        <a:lstStyle/>
                        <a:p>
                          <a:pPr algn="ctr"/>
                          <a:endParaRPr lang="en-US"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b="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70840">
                    <a:tc>
                      <a:txBody>
                        <a:bodyPr/>
                        <a:lstStyle/>
                        <a:p>
                          <a:pPr algn="ctr"/>
                          <a:r>
                            <a:rPr lang="nb-NO" b="0" dirty="0">
                              <a:solidFill>
                                <a:srgbClr val="FF0000"/>
                              </a:solidFill>
                            </a:rPr>
                            <a:t>25</a:t>
                          </a:r>
                          <a:endParaRPr lang="en-US"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0" dirty="0" err="1">
                              <a:solidFill>
                                <a:schemeClr val="accent1">
                                  <a:lumMod val="50000"/>
                                </a:schemeClr>
                              </a:solidFill>
                            </a:rPr>
                            <a:t>uz</a:t>
                          </a:r>
                          <a:r>
                            <a:rPr lang="en-US" b="0" dirty="0">
                              <a:solidFill>
                                <a:schemeClr val="accent1">
                                  <a:lumMod val="50000"/>
                                </a:schemeClr>
                              </a:solidFill>
                            </a:rPr>
                            <a:t> </a:t>
                          </a:r>
                          <a:r>
                            <a:rPr lang="en-US" b="0" dirty="0" err="1">
                              <a:solidFill>
                                <a:schemeClr val="accent1">
                                  <a:lumMod val="50000"/>
                                </a:schemeClr>
                              </a:solidFill>
                            </a:rPr>
                            <a:t>ftq</a:t>
                          </a:r>
                          <a:r>
                            <a:rPr lang="en-US" b="0" dirty="0">
                              <a:solidFill>
                                <a:schemeClr val="accent1">
                                  <a:lumMod val="50000"/>
                                </a:schemeClr>
                              </a:solidFill>
                            </a:rPr>
                            <a:t> </a:t>
                          </a:r>
                          <a:r>
                            <a:rPr lang="en-US" b="0" dirty="0" err="1">
                              <a:solidFill>
                                <a:schemeClr val="accent1">
                                  <a:lumMod val="50000"/>
                                </a:schemeClr>
                              </a:solidFill>
                            </a:rPr>
                            <a:t>rmd</a:t>
                          </a:r>
                          <a:r>
                            <a:rPr lang="en-US" b="0" dirty="0">
                              <a:solidFill>
                                <a:schemeClr val="accent1">
                                  <a:lumMod val="50000"/>
                                </a:schemeClr>
                              </a:solidFill>
                            </a:rPr>
                            <a:t> </a:t>
                          </a:r>
                          <a:r>
                            <a:rPr lang="en-US" b="0" dirty="0" err="1">
                              <a:solidFill>
                                <a:schemeClr val="accent1">
                                  <a:lumMod val="50000"/>
                                </a:schemeClr>
                              </a:solidFill>
                            </a:rPr>
                            <a:t>puefmzoq</a:t>
                          </a:r>
                          <a:r>
                            <a:rPr lang="en-US" b="0" dirty="0">
                              <a:solidFill>
                                <a:schemeClr val="accent1">
                                  <a:lumMod val="50000"/>
                                </a:schemeClr>
                              </a:solidFill>
                            </a:rPr>
                            <a:t> m </a:t>
                          </a:r>
                          <a:r>
                            <a:rPr lang="en-US" b="0" dirty="0" err="1">
                              <a:solidFill>
                                <a:schemeClr val="accent1">
                                  <a:lumMod val="50000"/>
                                </a:schemeClr>
                              </a:solidFill>
                            </a:rPr>
                            <a:t>tqxuoabfqd</a:t>
                          </a:r>
                          <a:r>
                            <a:rPr lang="en-US" b="0" dirty="0">
                              <a:solidFill>
                                <a:schemeClr val="accent1">
                                  <a:lumMod val="50000"/>
                                </a:schemeClr>
                              </a:solidFill>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435281088"/>
                  </p:ext>
                </p:extLst>
              </p:nvPr>
            </p:nvGraphicFramePr>
            <p:xfrm>
              <a:off x="6870174" y="1165968"/>
              <a:ext cx="4683126" cy="5191760"/>
            </p:xfrm>
            <a:graphic>
              <a:graphicData uri="http://schemas.openxmlformats.org/drawingml/2006/table">
                <a:tbl>
                  <a:tblPr firstRow="1" bandRow="1">
                    <a:tableStyleId>{5940675A-B579-460E-94D1-54222C63F5DA}</a:tableStyleId>
                  </a:tblPr>
                  <a:tblGrid>
                    <a:gridCol w="539373">
                      <a:extLst>
                        <a:ext uri="{9D8B030D-6E8A-4147-A177-3AD203B41FA5}">
                          <a16:colId xmlns:a16="http://schemas.microsoft.com/office/drawing/2014/main" val="20000"/>
                        </a:ext>
                      </a:extLst>
                    </a:gridCol>
                    <a:gridCol w="4143753">
                      <a:extLst>
                        <a:ext uri="{9D8B030D-6E8A-4147-A177-3AD203B41FA5}">
                          <a16:colId xmlns:a16="http://schemas.microsoft.com/office/drawing/2014/main" val="20001"/>
                        </a:ext>
                      </a:extLst>
                    </a:gridCol>
                  </a:tblGrid>
                  <a:tr h="370840">
                    <a:tc>
                      <a:txBody>
                        <a:bodyPr/>
                        <a:lstStyle/>
                        <a:p>
                          <a:endParaRPr lang="nb-NO"/>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r="-766292" b="-1321311"/>
                          </a:stretch>
                        </a:blipFill>
                      </a:tcPr>
                    </a:tc>
                    <a:tc>
                      <a:txBody>
                        <a:bodyPr/>
                        <a:lstStyle/>
                        <a:p>
                          <a:endParaRPr lang="nb-NO"/>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3069" r="-147" b="-1321311"/>
                          </a:stretch>
                        </a:blipFill>
                      </a:tcPr>
                    </a:tc>
                    <a:extLst>
                      <a:ext uri="{0D108BD9-81ED-4DB2-BD59-A6C34878D82A}">
                        <a16:rowId xmlns:a16="http://schemas.microsoft.com/office/drawing/2014/main" val="10000"/>
                      </a:ext>
                    </a:extLst>
                  </a:tr>
                  <a:tr h="370840">
                    <a:tc>
                      <a:txBody>
                        <a:bodyPr/>
                        <a:lstStyle/>
                        <a:p>
                          <a:pPr algn="ctr"/>
                          <a:r>
                            <a:rPr lang="nb-NO" dirty="0" smtClean="0">
                              <a:solidFill>
                                <a:srgbClr val="FF0000"/>
                              </a:solidFill>
                            </a:rPr>
                            <a:t>0</a:t>
                          </a:r>
                          <a:endParaRPr lang="en-US" dirty="0">
                            <a:solidFill>
                              <a:srgbClr val="FF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err="1" smtClean="0">
                              <a:solidFill>
                                <a:schemeClr val="accent1">
                                  <a:lumMod val="50000"/>
                                </a:schemeClr>
                              </a:solidFill>
                            </a:rPr>
                            <a:t>va</a:t>
                          </a:r>
                          <a:r>
                            <a:rPr lang="en-US" dirty="0" smtClean="0">
                              <a:solidFill>
                                <a:schemeClr val="accent1">
                                  <a:lumMod val="50000"/>
                                </a:schemeClr>
                              </a:solidFill>
                            </a:rPr>
                            <a:t> </a:t>
                          </a:r>
                          <a:r>
                            <a:rPr lang="en-US" dirty="0" err="1" smtClean="0">
                              <a:solidFill>
                                <a:schemeClr val="accent1">
                                  <a:lumMod val="50000"/>
                                </a:schemeClr>
                              </a:solidFill>
                            </a:rPr>
                            <a:t>gur</a:t>
                          </a:r>
                          <a:r>
                            <a:rPr lang="en-US" dirty="0" smtClean="0">
                              <a:solidFill>
                                <a:schemeClr val="accent1">
                                  <a:lumMod val="50000"/>
                                </a:schemeClr>
                              </a:solidFill>
                            </a:rPr>
                            <a:t> </a:t>
                          </a:r>
                          <a:r>
                            <a:rPr lang="en-US" dirty="0" err="1" smtClean="0">
                              <a:solidFill>
                                <a:schemeClr val="accent1">
                                  <a:lumMod val="50000"/>
                                </a:schemeClr>
                              </a:solidFill>
                            </a:rPr>
                            <a:t>sne</a:t>
                          </a:r>
                          <a:r>
                            <a:rPr lang="en-US" dirty="0" smtClean="0">
                              <a:solidFill>
                                <a:schemeClr val="accent1">
                                  <a:lumMod val="50000"/>
                                </a:schemeClr>
                              </a:solidFill>
                            </a:rPr>
                            <a:t> </a:t>
                          </a:r>
                          <a:r>
                            <a:rPr lang="en-US" dirty="0" err="1" smtClean="0">
                              <a:solidFill>
                                <a:schemeClr val="accent1">
                                  <a:lumMod val="50000"/>
                                </a:schemeClr>
                              </a:solidFill>
                            </a:rPr>
                            <a:t>qvfgnapr</a:t>
                          </a:r>
                          <a:r>
                            <a:rPr lang="en-US" dirty="0" smtClean="0">
                              <a:solidFill>
                                <a:schemeClr val="accent1">
                                  <a:lumMod val="50000"/>
                                </a:schemeClr>
                              </a:solidFill>
                            </a:rPr>
                            <a:t> n </a:t>
                          </a:r>
                          <a:r>
                            <a:rPr lang="en-US" dirty="0" err="1" smtClean="0">
                              <a:solidFill>
                                <a:schemeClr val="accent1">
                                  <a:lumMod val="50000"/>
                                </a:schemeClr>
                              </a:solidFill>
                            </a:rPr>
                            <a:t>uryvpbcgre</a:t>
                          </a:r>
                          <a:r>
                            <a:rPr lang="en-US" dirty="0" smtClean="0">
                              <a:solidFill>
                                <a:schemeClr val="accent1">
                                  <a:lumMod val="50000"/>
                                </a:schemeClr>
                              </a:solidFill>
                            </a:rPr>
                            <a:t>.… </a:t>
                          </a:r>
                          <a:endParaRPr lang="en-US" dirty="0">
                            <a:solidFill>
                              <a:schemeClr val="accent1">
                                <a:lumMod val="50000"/>
                              </a:schemeClr>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nb-NO" dirty="0" smtClean="0">
                              <a:solidFill>
                                <a:srgbClr val="FF0000"/>
                              </a:solidFill>
                            </a:rPr>
                            <a:t>1</a:t>
                          </a:r>
                          <a:endParaRPr lang="en-US"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mtClean="0">
                              <a:solidFill>
                                <a:schemeClr val="accent1">
                                  <a:lumMod val="50000"/>
                                </a:schemeClr>
                              </a:solidFill>
                            </a:rPr>
                            <a:t>wb </a:t>
                          </a:r>
                          <a:r>
                            <a:rPr lang="en-US" dirty="0" err="1" smtClean="0">
                              <a:solidFill>
                                <a:schemeClr val="accent1">
                                  <a:lumMod val="50000"/>
                                </a:schemeClr>
                              </a:solidFill>
                            </a:rPr>
                            <a:t>hvs</a:t>
                          </a:r>
                          <a:r>
                            <a:rPr lang="en-US" dirty="0" smtClean="0">
                              <a:solidFill>
                                <a:schemeClr val="accent1">
                                  <a:lumMod val="50000"/>
                                </a:schemeClr>
                              </a:solidFill>
                            </a:rPr>
                            <a:t> </a:t>
                          </a:r>
                          <a:r>
                            <a:rPr lang="en-US" err="1" smtClean="0">
                              <a:solidFill>
                                <a:schemeClr val="accent1">
                                  <a:lumMod val="50000"/>
                                </a:schemeClr>
                              </a:solidFill>
                            </a:rPr>
                            <a:t>tof</a:t>
                          </a:r>
                          <a:r>
                            <a:rPr lang="en-US" smtClean="0">
                              <a:solidFill>
                                <a:schemeClr val="accent1">
                                  <a:lumMod val="50000"/>
                                </a:schemeClr>
                              </a:solidFill>
                            </a:rPr>
                            <a:t> rwghobqs o vszwqcdhsf </a:t>
                          </a:r>
                          <a:r>
                            <a:rPr lang="en-US" dirty="0" smtClean="0">
                              <a:solidFill>
                                <a:schemeClr val="accent1">
                                  <a:lumMod val="50000"/>
                                </a:schemeClr>
                              </a:solidFill>
                            </a:rPr>
                            <a:t>…</a:t>
                          </a:r>
                          <a:endParaRPr lang="en-US"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nb-NO" dirty="0" smtClean="0">
                              <a:solidFill>
                                <a:srgbClr val="FF0000"/>
                              </a:solidFill>
                            </a:rPr>
                            <a:t>2</a:t>
                          </a:r>
                          <a:endParaRPr lang="en-US"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solidFill>
                                <a:schemeClr val="accent1">
                                  <a:lumMod val="50000"/>
                                </a:schemeClr>
                              </a:solidFill>
                            </a:rPr>
                            <a:t>xc </a:t>
                          </a:r>
                          <a:r>
                            <a:rPr lang="en-US" dirty="0" err="1" smtClean="0">
                              <a:solidFill>
                                <a:schemeClr val="accent1">
                                  <a:lumMod val="50000"/>
                                </a:schemeClr>
                              </a:solidFill>
                            </a:rPr>
                            <a:t>iwt</a:t>
                          </a:r>
                          <a:r>
                            <a:rPr lang="en-US" dirty="0" smtClean="0">
                              <a:solidFill>
                                <a:schemeClr val="accent1">
                                  <a:lumMod val="50000"/>
                                </a:schemeClr>
                              </a:solidFill>
                            </a:rPr>
                            <a:t> </a:t>
                          </a:r>
                          <a:r>
                            <a:rPr lang="en-US" dirty="0" err="1" smtClean="0">
                              <a:solidFill>
                                <a:schemeClr val="accent1">
                                  <a:lumMod val="50000"/>
                                </a:schemeClr>
                              </a:solidFill>
                            </a:rPr>
                            <a:t>upg</a:t>
                          </a:r>
                          <a:r>
                            <a:rPr lang="en-US" dirty="0" smtClean="0">
                              <a:solidFill>
                                <a:schemeClr val="accent1">
                                  <a:lumMod val="50000"/>
                                </a:schemeClr>
                              </a:solidFill>
                            </a:rPr>
                            <a:t> </a:t>
                          </a:r>
                          <a:r>
                            <a:rPr lang="en-US" dirty="0" err="1" smtClean="0">
                              <a:solidFill>
                                <a:schemeClr val="accent1">
                                  <a:lumMod val="50000"/>
                                </a:schemeClr>
                              </a:solidFill>
                            </a:rPr>
                            <a:t>sxhipcrt</a:t>
                          </a:r>
                          <a:r>
                            <a:rPr lang="en-US" dirty="0" smtClean="0">
                              <a:solidFill>
                                <a:schemeClr val="accent1">
                                  <a:lumMod val="50000"/>
                                </a:schemeClr>
                              </a:solidFill>
                            </a:rPr>
                            <a:t> p </a:t>
                          </a:r>
                          <a:r>
                            <a:rPr lang="en-US" dirty="0" err="1" smtClean="0">
                              <a:solidFill>
                                <a:schemeClr val="accent1">
                                  <a:lumMod val="50000"/>
                                </a:schemeClr>
                              </a:solidFill>
                            </a:rPr>
                            <a:t>wtaxrdeitg</a:t>
                          </a:r>
                          <a:r>
                            <a:rPr lang="en-US" dirty="0" smtClean="0">
                              <a:solidFill>
                                <a:schemeClr val="accent1">
                                  <a:lumMod val="50000"/>
                                </a:schemeClr>
                              </a:solidFill>
                            </a:rPr>
                            <a:t>  …</a:t>
                          </a:r>
                          <a:endParaRPr lang="en-US"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nb-NO" dirty="0" smtClean="0">
                              <a:solidFill>
                                <a:srgbClr val="FF0000"/>
                              </a:solidFill>
                            </a:rPr>
                            <a:t>3</a:t>
                          </a:r>
                          <a:endParaRPr lang="en-US"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err="1" smtClean="0">
                              <a:solidFill>
                                <a:schemeClr val="accent1">
                                  <a:lumMod val="50000"/>
                                </a:schemeClr>
                              </a:solidFill>
                            </a:rPr>
                            <a:t>yd</a:t>
                          </a:r>
                          <a:r>
                            <a:rPr lang="en-US" dirty="0" smtClean="0">
                              <a:solidFill>
                                <a:schemeClr val="accent1">
                                  <a:lumMod val="50000"/>
                                </a:schemeClr>
                              </a:solidFill>
                            </a:rPr>
                            <a:t> </a:t>
                          </a:r>
                          <a:r>
                            <a:rPr lang="en-US" dirty="0" err="1" smtClean="0">
                              <a:solidFill>
                                <a:schemeClr val="accent1">
                                  <a:lumMod val="50000"/>
                                </a:schemeClr>
                              </a:solidFill>
                            </a:rPr>
                            <a:t>jxu</a:t>
                          </a:r>
                          <a:r>
                            <a:rPr lang="en-US" dirty="0" smtClean="0">
                              <a:solidFill>
                                <a:schemeClr val="accent1">
                                  <a:lumMod val="50000"/>
                                </a:schemeClr>
                              </a:solidFill>
                            </a:rPr>
                            <a:t> </a:t>
                          </a:r>
                          <a:r>
                            <a:rPr lang="en-US" dirty="0" err="1" smtClean="0">
                              <a:solidFill>
                                <a:schemeClr val="accent1">
                                  <a:lumMod val="50000"/>
                                </a:schemeClr>
                              </a:solidFill>
                            </a:rPr>
                            <a:t>vqh</a:t>
                          </a:r>
                          <a:r>
                            <a:rPr lang="en-US" dirty="0" smtClean="0">
                              <a:solidFill>
                                <a:schemeClr val="accent1">
                                  <a:lumMod val="50000"/>
                                </a:schemeClr>
                              </a:solidFill>
                            </a:rPr>
                            <a:t> </a:t>
                          </a:r>
                          <a:r>
                            <a:rPr lang="en-US" dirty="0" err="1" smtClean="0">
                              <a:solidFill>
                                <a:schemeClr val="accent1">
                                  <a:lumMod val="50000"/>
                                </a:schemeClr>
                              </a:solidFill>
                            </a:rPr>
                            <a:t>tyijqdsu</a:t>
                          </a:r>
                          <a:r>
                            <a:rPr lang="en-US" dirty="0" smtClean="0">
                              <a:solidFill>
                                <a:schemeClr val="accent1">
                                  <a:lumMod val="50000"/>
                                </a:schemeClr>
                              </a:solidFill>
                            </a:rPr>
                            <a:t> q </a:t>
                          </a:r>
                          <a:r>
                            <a:rPr lang="en-US" dirty="0" err="1" smtClean="0">
                              <a:solidFill>
                                <a:schemeClr val="accent1">
                                  <a:lumMod val="50000"/>
                                </a:schemeClr>
                              </a:solidFill>
                            </a:rPr>
                            <a:t>xubysefjuh</a:t>
                          </a:r>
                          <a:r>
                            <a:rPr lang="en-US" dirty="0" smtClean="0">
                              <a:solidFill>
                                <a:schemeClr val="accent1">
                                  <a:lumMod val="50000"/>
                                </a:schemeClr>
                              </a:solidFill>
                            </a:rPr>
                            <a:t>  …</a:t>
                          </a:r>
                          <a:endParaRPr lang="en-US"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endParaRPr lang="en-US"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endParaRPr lang="nb-NO"/>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598361" r="-766292" b="-722951"/>
                          </a:stretch>
                        </a:blipFill>
                      </a:tcPr>
                    </a:tc>
                    <a:tc>
                      <a:txBody>
                        <a:bodyPr/>
                        <a:lstStyle/>
                        <a:p>
                          <a:endParaRPr lang="en-US"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ctr"/>
                          <a:endParaRPr lang="en-US"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algn="ctr"/>
                          <a:r>
                            <a:rPr lang="nb-NO" b="0" dirty="0" smtClean="0">
                              <a:solidFill>
                                <a:srgbClr val="FF0000"/>
                              </a:solidFill>
                            </a:rPr>
                            <a:t>12</a:t>
                          </a:r>
                          <a:endParaRPr lang="en-US"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0" dirty="0" err="1" smtClean="0">
                              <a:solidFill>
                                <a:schemeClr val="accent1">
                                  <a:lumMod val="50000"/>
                                </a:schemeClr>
                              </a:solidFill>
                            </a:rPr>
                            <a:t>hm</a:t>
                          </a:r>
                          <a:r>
                            <a:rPr lang="en-US" b="0" dirty="0" smtClean="0">
                              <a:solidFill>
                                <a:schemeClr val="accent1">
                                  <a:lumMod val="50000"/>
                                </a:schemeClr>
                              </a:solidFill>
                            </a:rPr>
                            <a:t> </a:t>
                          </a:r>
                          <a:r>
                            <a:rPr lang="en-US" b="0" dirty="0" err="1" smtClean="0">
                              <a:solidFill>
                                <a:schemeClr val="accent1">
                                  <a:lumMod val="50000"/>
                                </a:schemeClr>
                              </a:solidFill>
                            </a:rPr>
                            <a:t>sgd</a:t>
                          </a:r>
                          <a:r>
                            <a:rPr lang="en-US" b="0" dirty="0" smtClean="0">
                              <a:solidFill>
                                <a:schemeClr val="accent1">
                                  <a:lumMod val="50000"/>
                                </a:schemeClr>
                              </a:solidFill>
                            </a:rPr>
                            <a:t> </a:t>
                          </a:r>
                          <a:r>
                            <a:rPr lang="en-US" b="0" dirty="0" err="1" smtClean="0">
                              <a:solidFill>
                                <a:schemeClr val="accent1">
                                  <a:lumMod val="50000"/>
                                </a:schemeClr>
                              </a:solidFill>
                            </a:rPr>
                            <a:t>ezq</a:t>
                          </a:r>
                          <a:r>
                            <a:rPr lang="en-US" b="0" dirty="0" smtClean="0">
                              <a:solidFill>
                                <a:schemeClr val="accent1">
                                  <a:lumMod val="50000"/>
                                </a:schemeClr>
                              </a:solidFill>
                            </a:rPr>
                            <a:t> </a:t>
                          </a:r>
                          <a:r>
                            <a:rPr lang="en-US" b="0" dirty="0" err="1" smtClean="0">
                              <a:solidFill>
                                <a:schemeClr val="accent1">
                                  <a:lumMod val="50000"/>
                                </a:schemeClr>
                              </a:solidFill>
                            </a:rPr>
                            <a:t>chrszmbd</a:t>
                          </a:r>
                          <a:r>
                            <a:rPr lang="en-US" b="0" dirty="0" smtClean="0">
                              <a:solidFill>
                                <a:schemeClr val="accent1">
                                  <a:lumMod val="50000"/>
                                </a:schemeClr>
                              </a:solidFill>
                            </a:rPr>
                            <a:t> z </a:t>
                          </a:r>
                          <a:r>
                            <a:rPr lang="en-US" b="0" dirty="0" err="1" smtClean="0">
                              <a:solidFill>
                                <a:schemeClr val="accent1">
                                  <a:lumMod val="50000"/>
                                </a:schemeClr>
                              </a:solidFill>
                            </a:rPr>
                            <a:t>gdkhbnosdq</a:t>
                          </a:r>
                          <a:r>
                            <a:rPr lang="en-US" b="0" dirty="0" smtClean="0">
                              <a:solidFill>
                                <a:schemeClr val="accent1">
                                  <a:lumMod val="50000"/>
                                </a:schemeClr>
                              </a:solidFill>
                            </a:rPr>
                            <a:t>  </a:t>
                          </a:r>
                          <a:endParaRPr lang="en-US" b="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pPr algn="ctr"/>
                          <a:r>
                            <a:rPr lang="nb-NO" b="1" dirty="0" smtClean="0">
                              <a:solidFill>
                                <a:srgbClr val="FF0000"/>
                              </a:solidFill>
                            </a:rPr>
                            <a:t>13</a:t>
                          </a:r>
                          <a:endParaRPr lang="en-US" b="1"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dirty="0" smtClean="0">
                              <a:solidFill>
                                <a:schemeClr val="accent1">
                                  <a:lumMod val="50000"/>
                                </a:schemeClr>
                              </a:solidFill>
                            </a:rPr>
                            <a:t>in the far distance a helicopter… </a:t>
                          </a:r>
                          <a:endParaRPr lang="en-US" b="1"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pPr algn="ctr"/>
                          <a:r>
                            <a:rPr lang="nb-NO" b="0" dirty="0" smtClean="0">
                              <a:solidFill>
                                <a:srgbClr val="FF0000"/>
                              </a:solidFill>
                            </a:rPr>
                            <a:t>14</a:t>
                          </a:r>
                          <a:endParaRPr lang="en-US"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0" dirty="0" smtClean="0">
                              <a:solidFill>
                                <a:schemeClr val="accent1">
                                  <a:lumMod val="50000"/>
                                </a:schemeClr>
                              </a:solidFill>
                            </a:rPr>
                            <a:t>jo </a:t>
                          </a:r>
                          <a:r>
                            <a:rPr lang="en-US" b="0" dirty="0" err="1" smtClean="0">
                              <a:solidFill>
                                <a:schemeClr val="accent1">
                                  <a:lumMod val="50000"/>
                                </a:schemeClr>
                              </a:solidFill>
                            </a:rPr>
                            <a:t>uif</a:t>
                          </a:r>
                          <a:r>
                            <a:rPr lang="en-US" b="0" dirty="0" smtClean="0">
                              <a:solidFill>
                                <a:schemeClr val="accent1">
                                  <a:lumMod val="50000"/>
                                </a:schemeClr>
                              </a:solidFill>
                            </a:rPr>
                            <a:t> </a:t>
                          </a:r>
                          <a:r>
                            <a:rPr lang="en-US" b="0" dirty="0" err="1" smtClean="0">
                              <a:solidFill>
                                <a:schemeClr val="accent1">
                                  <a:lumMod val="50000"/>
                                </a:schemeClr>
                              </a:solidFill>
                            </a:rPr>
                            <a:t>gbs</a:t>
                          </a:r>
                          <a:r>
                            <a:rPr lang="en-US" b="0" dirty="0" smtClean="0">
                              <a:solidFill>
                                <a:schemeClr val="accent1">
                                  <a:lumMod val="50000"/>
                                </a:schemeClr>
                              </a:solidFill>
                            </a:rPr>
                            <a:t> </a:t>
                          </a:r>
                          <a:r>
                            <a:rPr lang="en-US" b="0" dirty="0" err="1" smtClean="0">
                              <a:solidFill>
                                <a:schemeClr val="accent1">
                                  <a:lumMod val="50000"/>
                                </a:schemeClr>
                              </a:solidFill>
                            </a:rPr>
                            <a:t>ejtubodf</a:t>
                          </a:r>
                          <a:r>
                            <a:rPr lang="en-US" b="0" dirty="0" smtClean="0">
                              <a:solidFill>
                                <a:schemeClr val="accent1">
                                  <a:lumMod val="50000"/>
                                </a:schemeClr>
                              </a:solidFill>
                            </a:rPr>
                            <a:t> b </a:t>
                          </a:r>
                          <a:r>
                            <a:rPr lang="en-US" b="0" dirty="0" err="1" smtClean="0">
                              <a:solidFill>
                                <a:schemeClr val="accent1">
                                  <a:lumMod val="50000"/>
                                </a:schemeClr>
                              </a:solidFill>
                            </a:rPr>
                            <a:t>ifmjdpqufs</a:t>
                          </a:r>
                          <a:r>
                            <a:rPr lang="en-US" b="0" dirty="0" smtClean="0">
                              <a:solidFill>
                                <a:schemeClr val="accent1">
                                  <a:lumMod val="50000"/>
                                </a:schemeClr>
                              </a:solidFill>
                            </a:rPr>
                            <a:t>…  </a:t>
                          </a:r>
                          <a:endParaRPr lang="en-US" b="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0840">
                    <a:tc>
                      <a:txBody>
                        <a:bodyPr/>
                        <a:lstStyle/>
                        <a:p>
                          <a:pPr algn="ctr"/>
                          <a:endParaRPr lang="en-US"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b="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70840">
                    <a:tc>
                      <a:txBody>
                        <a:bodyPr/>
                        <a:lstStyle/>
                        <a:p>
                          <a:pPr algn="ctr"/>
                          <a:endParaRPr lang="en-US"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b="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70840">
                    <a:tc>
                      <a:txBody>
                        <a:bodyPr/>
                        <a:lstStyle/>
                        <a:p>
                          <a:pPr algn="ctr"/>
                          <a:r>
                            <a:rPr lang="nb-NO" b="0" dirty="0" smtClean="0">
                              <a:solidFill>
                                <a:srgbClr val="FF0000"/>
                              </a:solidFill>
                            </a:rPr>
                            <a:t>25</a:t>
                          </a:r>
                          <a:endParaRPr lang="en-US"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0" dirty="0" err="1" smtClean="0">
                              <a:solidFill>
                                <a:schemeClr val="accent1">
                                  <a:lumMod val="50000"/>
                                </a:schemeClr>
                              </a:solidFill>
                            </a:rPr>
                            <a:t>uz</a:t>
                          </a:r>
                          <a:r>
                            <a:rPr lang="en-US" b="0" dirty="0" smtClean="0">
                              <a:solidFill>
                                <a:schemeClr val="accent1">
                                  <a:lumMod val="50000"/>
                                </a:schemeClr>
                              </a:solidFill>
                            </a:rPr>
                            <a:t> </a:t>
                          </a:r>
                          <a:r>
                            <a:rPr lang="en-US" b="0" dirty="0" err="1" smtClean="0">
                              <a:solidFill>
                                <a:schemeClr val="accent1">
                                  <a:lumMod val="50000"/>
                                </a:schemeClr>
                              </a:solidFill>
                            </a:rPr>
                            <a:t>ftq</a:t>
                          </a:r>
                          <a:r>
                            <a:rPr lang="en-US" b="0" dirty="0" smtClean="0">
                              <a:solidFill>
                                <a:schemeClr val="accent1">
                                  <a:lumMod val="50000"/>
                                </a:schemeClr>
                              </a:solidFill>
                            </a:rPr>
                            <a:t> </a:t>
                          </a:r>
                          <a:r>
                            <a:rPr lang="en-US" b="0" dirty="0" err="1" smtClean="0">
                              <a:solidFill>
                                <a:schemeClr val="accent1">
                                  <a:lumMod val="50000"/>
                                </a:schemeClr>
                              </a:solidFill>
                            </a:rPr>
                            <a:t>rmd</a:t>
                          </a:r>
                          <a:r>
                            <a:rPr lang="en-US" b="0" dirty="0" smtClean="0">
                              <a:solidFill>
                                <a:schemeClr val="accent1">
                                  <a:lumMod val="50000"/>
                                </a:schemeClr>
                              </a:solidFill>
                            </a:rPr>
                            <a:t> </a:t>
                          </a:r>
                          <a:r>
                            <a:rPr lang="en-US" b="0" dirty="0" err="1" smtClean="0">
                              <a:solidFill>
                                <a:schemeClr val="accent1">
                                  <a:lumMod val="50000"/>
                                </a:schemeClr>
                              </a:solidFill>
                            </a:rPr>
                            <a:t>puefmzoq</a:t>
                          </a:r>
                          <a:r>
                            <a:rPr lang="en-US" b="0" dirty="0" smtClean="0">
                              <a:solidFill>
                                <a:schemeClr val="accent1">
                                  <a:lumMod val="50000"/>
                                </a:schemeClr>
                              </a:solidFill>
                            </a:rPr>
                            <a:t> m </a:t>
                          </a:r>
                          <a:r>
                            <a:rPr lang="en-US" b="0" dirty="0" err="1" smtClean="0">
                              <a:solidFill>
                                <a:schemeClr val="accent1">
                                  <a:lumMod val="50000"/>
                                </a:schemeClr>
                              </a:solidFill>
                            </a:rPr>
                            <a:t>tqxuoabfqd</a:t>
                          </a:r>
                          <a:r>
                            <a:rPr lang="en-US" b="0" dirty="0" smtClean="0">
                              <a:solidFill>
                                <a:schemeClr val="accent1">
                                  <a:lumMod val="50000"/>
                                </a:schemeClr>
                              </a:solidFill>
                            </a:rPr>
                            <a:t>…  </a:t>
                          </a:r>
                          <a:endParaRPr lang="en-US" b="0" dirty="0">
                            <a:solidFill>
                              <a:schemeClr val="accent1">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p:cNvSpPr/>
              <p:nvPr/>
            </p:nvSpPr>
            <p:spPr>
              <a:xfrm>
                <a:off x="912546" y="1569358"/>
                <a:ext cx="14841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nb-NO" sz="2400" i="1">
                              <a:latin typeface="Cambria Math" panose="02040503050406030204" pitchFamily="18" charset="0"/>
                            </a:rPr>
                          </m:ctrlPr>
                        </m:dPr>
                        <m:e>
                          <m:r>
                            <a:rPr lang="nb-NO" sz="2400" i="1" smtClean="0">
                              <a:solidFill>
                                <a:srgbClr val="FF0000"/>
                              </a:solidFill>
                              <a:latin typeface="Cambria Math" panose="02040503050406030204" pitchFamily="18" charset="0"/>
                            </a:rPr>
                            <m:t>𝒦</m:t>
                          </m:r>
                        </m:e>
                      </m:d>
                      <m:r>
                        <a:rPr lang="nb-NO" sz="2400" i="1">
                          <a:latin typeface="Cambria Math" panose="02040503050406030204" pitchFamily="18" charset="0"/>
                        </a:rPr>
                        <m:t>=26</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912546" y="1569358"/>
                <a:ext cx="1484189" cy="46166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195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TEK4500-UIO">
  <a:themeElements>
    <a:clrScheme name="UIO">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0000E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sz="2400" b="1" dirty="0"/>
        </a:defPPr>
      </a:lstStyle>
    </a:spDef>
    <a:lnDef>
      <a:spPr bwMode="auto">
        <a:solidFill>
          <a:schemeClr val="accent1"/>
        </a:solidFill>
        <a:ln w="38100" cap="flat" cmpd="sng" algn="ctr">
          <a:solidFill>
            <a:schemeClr val="accent2"/>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rtlCol="0">
        <a:spAutoFit/>
      </a:bodyPr>
      <a:lstStyle>
        <a:defPPr>
          <a:defRPr sz="2400" dirty="0" smtClean="0"/>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K4500-UIO" id="{7956CE9B-5D63-4B87-A989-DA7CD1F170FB}" vid="{1AE45AA9-27B5-4B56-B075-B66CFC0D7770}"/>
    </a:ext>
  </a:extLst>
</a:theme>
</file>

<file path=ppt/theme/theme2.xml><?xml version="1.0" encoding="utf-8"?>
<a:theme xmlns:a="http://schemas.openxmlformats.org/drawingml/2006/main" name="1_TEK4500-UIO">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sz="2400" b="1" dirty="0"/>
        </a:defPPr>
      </a:lstStyle>
    </a:spDef>
    <a:lnDef>
      <a:spPr bwMode="auto">
        <a:solidFill>
          <a:schemeClr val="accent1"/>
        </a:solidFill>
        <a:ln w="38100" cap="flat" cmpd="sng" algn="ctr">
          <a:solidFill>
            <a:schemeClr val="accent2"/>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rtlCol="0">
        <a:spAutoFit/>
      </a:bodyPr>
      <a:lstStyle>
        <a:defPPr>
          <a:defRPr sz="2400" dirty="0" smtClean="0"/>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K4500-UIO" id="{DEB81B55-F791-4803-888B-7743A58A759A}" vid="{F26A13B7-FD25-4D65-8304-6D437B4B287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16822</TotalTime>
  <Words>3557</Words>
  <Application>Microsoft Office PowerPoint</Application>
  <PresentationFormat>Geniş ekran</PresentationFormat>
  <Paragraphs>830</Paragraphs>
  <Slides>56</Slides>
  <Notes>18</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56</vt:i4>
      </vt:variant>
    </vt:vector>
  </HeadingPairs>
  <TitlesOfParts>
    <vt:vector size="65" baseType="lpstr">
      <vt:lpstr>Arial</vt:lpstr>
      <vt:lpstr>Calibri</vt:lpstr>
      <vt:lpstr>Cambria Math</vt:lpstr>
      <vt:lpstr>Comic Sans MS</vt:lpstr>
      <vt:lpstr>Nunito</vt:lpstr>
      <vt:lpstr>Söhne</vt:lpstr>
      <vt:lpstr>Times New Roman</vt:lpstr>
      <vt:lpstr>TEK4500-UIO</vt:lpstr>
      <vt:lpstr>1_TEK4500-UIO</vt:lpstr>
      <vt:lpstr>PowerPoint Sunusu</vt:lpstr>
      <vt:lpstr>PowerPoint Sunusu</vt:lpstr>
      <vt:lpstr>Ceasar cipher:  Example of a Substitution Cipher</vt:lpstr>
      <vt:lpstr>Ceasar cipher</vt:lpstr>
      <vt:lpstr>Ceasar cipher (ROT-13)</vt:lpstr>
      <vt:lpstr>Ceasar cipher</vt:lpstr>
      <vt:lpstr>ROT-13</vt:lpstr>
      <vt:lpstr>ROT-K</vt:lpstr>
      <vt:lpstr>Attacking ROT-K</vt:lpstr>
      <vt:lpstr>Substitution cipher </vt:lpstr>
      <vt:lpstr>Substitution cipher – formal syntax</vt:lpstr>
      <vt:lpstr>Attacking the substitution cipher</vt:lpstr>
      <vt:lpstr>Attacking the substitution cipher</vt:lpstr>
      <vt:lpstr>Attacking the substitution cipher</vt:lpstr>
      <vt:lpstr>Attacking the substitution cipher</vt:lpstr>
      <vt:lpstr>Attacking the substitution cipher</vt:lpstr>
      <vt:lpstr>Attacking the substitution cipher</vt:lpstr>
      <vt:lpstr>Attacking the substitution cipher</vt:lpstr>
      <vt:lpstr>Attacking the substitution cipher</vt:lpstr>
      <vt:lpstr>Attacking the substitution cipher</vt:lpstr>
      <vt:lpstr>Conclusions</vt:lpstr>
      <vt:lpstr>Playfair Cipher</vt:lpstr>
      <vt:lpstr>Playfair Cipher</vt:lpstr>
      <vt:lpstr>Cryptoanalysis of Playfair Cipher</vt:lpstr>
      <vt:lpstr>Historical approach to crypto development</vt:lpstr>
      <vt:lpstr>Modern approach</vt:lpstr>
      <vt:lpstr>PowerPoint Sunusu</vt:lpstr>
      <vt:lpstr>PowerPoint Sunusu</vt:lpstr>
      <vt:lpstr>Stream and Block Ciphers</vt:lpstr>
      <vt:lpstr>PowerPoint Sunusu</vt:lpstr>
      <vt:lpstr>PowerPoint Sunusu</vt:lpstr>
      <vt:lpstr>PowerPoint Sunusu</vt:lpstr>
      <vt:lpstr>The one-time-pad (OTP)= Vernam Cipher</vt:lpstr>
      <vt:lpstr>The one-time-pad (OTP)= Vernam Cipher</vt:lpstr>
      <vt:lpstr>(One-time) perfect secrecy</vt:lpstr>
      <vt:lpstr>Proof of OTP one-time perfect privacy</vt:lpstr>
      <vt:lpstr>One-time pad – perfect?</vt:lpstr>
      <vt:lpstr>Where do we stand?</vt:lpstr>
      <vt:lpstr>Perfect secrecy</vt:lpstr>
      <vt:lpstr>Computational secrecy</vt:lpstr>
      <vt:lpstr>Tiny probability of failure?</vt:lpstr>
      <vt:lpstr>Bounded attackers?</vt:lpstr>
      <vt:lpstr>Outline of course</vt:lpstr>
      <vt:lpstr>Much more to cryptography</vt:lpstr>
      <vt:lpstr>PowerPoint Sunusu</vt:lpstr>
      <vt:lpstr>Modular arithmetic </vt:lpstr>
      <vt:lpstr>Modular arithmetic </vt:lpstr>
      <vt:lpstr>Modular arithmetic </vt:lpstr>
      <vt:lpstr>Modular arithmetic </vt:lpstr>
      <vt:lpstr>Modular arithmetic </vt:lpstr>
      <vt:lpstr>Modular arithmetic </vt:lpstr>
      <vt:lpstr>Randomized algorithms</vt:lpstr>
      <vt:lpstr>The wiretap channel: “In the beginning”</vt:lpstr>
      <vt:lpstr>Cryptography and adversaries</vt:lpstr>
      <vt:lpstr>Computational strength of adversary</vt:lpstr>
      <vt:lpstr>Cipher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hakoja</dc:creator>
  <cp:lastModifiedBy>Dilek Taylı</cp:lastModifiedBy>
  <cp:revision>236</cp:revision>
  <dcterms:created xsi:type="dcterms:W3CDTF">2020-06-02T10:31:43Z</dcterms:created>
  <dcterms:modified xsi:type="dcterms:W3CDTF">2023-11-28T07:53:28Z</dcterms:modified>
</cp:coreProperties>
</file>