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notesSlides/notesSlide6.xml" ContentType="application/vnd.openxmlformats-officedocument.presentationml.notesSlide+xml"/>
  <Override PartName="/ppt/ink/ink9.xml" ContentType="application/inkml+xml"/>
  <Override PartName="/ppt/ink/ink10.xml" ContentType="application/inkml+xml"/>
  <Override PartName="/ppt/notesSlides/notesSlide7.xml" ContentType="application/vnd.openxmlformats-officedocument.presentationml.notesSlide+xml"/>
  <Override PartName="/ppt/ink/ink1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2.xml" ContentType="application/inkml+xml"/>
  <Override PartName="/ppt/ink/ink13.xml" ContentType="application/inkml+xml"/>
  <Override PartName="/ppt/notesSlides/notesSlide10.xml" ContentType="application/vnd.openxmlformats-officedocument.presentationml.notesSlide+xml"/>
  <Override PartName="/ppt/ink/ink14.xml" ContentType="application/inkml+xml"/>
  <Override PartName="/ppt/ink/ink15.xml" ContentType="application/inkml+xml"/>
  <Override PartName="/ppt/notesSlides/notesSlide11.xml" ContentType="application/vnd.openxmlformats-officedocument.presentationml.notesSlide+xml"/>
  <Override PartName="/ppt/ink/ink16.xml" ContentType="application/inkml+xml"/>
  <Override PartName="/ppt/ink/ink17.xml" ContentType="application/inkml+xml"/>
  <Override PartName="/ppt/notesSlides/notesSlide12.xml" ContentType="application/vnd.openxmlformats-officedocument.presentationml.notesSlide+xml"/>
  <Override PartName="/ppt/ink/ink1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0.xml" ContentType="application/inkml+xml"/>
  <Override PartName="/ppt/notesSlides/notesSlide21.xml" ContentType="application/vnd.openxmlformats-officedocument.presentationml.notesSlide+xml"/>
  <Override PartName="/ppt/ink/ink21.xml" ContentType="application/inkml+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72"/>
  </p:notesMasterIdLst>
  <p:handoutMasterIdLst>
    <p:handoutMasterId r:id="rId73"/>
  </p:handoutMasterIdLst>
  <p:sldIdLst>
    <p:sldId id="300" r:id="rId4"/>
    <p:sldId id="375" r:id="rId5"/>
    <p:sldId id="376" r:id="rId6"/>
    <p:sldId id="258" r:id="rId7"/>
    <p:sldId id="259" r:id="rId8"/>
    <p:sldId id="320" r:id="rId9"/>
    <p:sldId id="440" r:id="rId10"/>
    <p:sldId id="448" r:id="rId11"/>
    <p:sldId id="457" r:id="rId12"/>
    <p:sldId id="449" r:id="rId13"/>
    <p:sldId id="450" r:id="rId14"/>
    <p:sldId id="451" r:id="rId15"/>
    <p:sldId id="452" r:id="rId16"/>
    <p:sldId id="501" r:id="rId17"/>
    <p:sldId id="458" r:id="rId18"/>
    <p:sldId id="498" r:id="rId19"/>
    <p:sldId id="424" r:id="rId20"/>
    <p:sldId id="426" r:id="rId21"/>
    <p:sldId id="476" r:id="rId22"/>
    <p:sldId id="507" r:id="rId23"/>
    <p:sldId id="459" r:id="rId24"/>
    <p:sldId id="263" r:id="rId25"/>
    <p:sldId id="460" r:id="rId26"/>
    <p:sldId id="464" r:id="rId27"/>
    <p:sldId id="489" r:id="rId28"/>
    <p:sldId id="465" r:id="rId29"/>
    <p:sldId id="461" r:id="rId30"/>
    <p:sldId id="508" r:id="rId31"/>
    <p:sldId id="462" r:id="rId32"/>
    <p:sldId id="265" r:id="rId33"/>
    <p:sldId id="490" r:id="rId34"/>
    <p:sldId id="477" r:id="rId35"/>
    <p:sldId id="380" r:id="rId36"/>
    <p:sldId id="429" r:id="rId37"/>
    <p:sldId id="466" r:id="rId38"/>
    <p:sldId id="468" r:id="rId39"/>
    <p:sldId id="469" r:id="rId40"/>
    <p:sldId id="470" r:id="rId41"/>
    <p:sldId id="471" r:id="rId42"/>
    <p:sldId id="479" r:id="rId43"/>
    <p:sldId id="480" r:id="rId44"/>
    <p:sldId id="472" r:id="rId45"/>
    <p:sldId id="436" r:id="rId46"/>
    <p:sldId id="433" r:id="rId47"/>
    <p:sldId id="435" r:id="rId48"/>
    <p:sldId id="483" r:id="rId49"/>
    <p:sldId id="474" r:id="rId50"/>
    <p:sldId id="430" r:id="rId51"/>
    <p:sldId id="437" r:id="rId52"/>
    <p:sldId id="484" r:id="rId53"/>
    <p:sldId id="485" r:id="rId54"/>
    <p:sldId id="488" r:id="rId55"/>
    <p:sldId id="502" r:id="rId56"/>
    <p:sldId id="493" r:id="rId57"/>
    <p:sldId id="487" r:id="rId58"/>
    <p:sldId id="494" r:id="rId59"/>
    <p:sldId id="486" r:id="rId60"/>
    <p:sldId id="439" r:id="rId61"/>
    <p:sldId id="495" r:id="rId62"/>
    <p:sldId id="500" r:id="rId63"/>
    <p:sldId id="499" r:id="rId64"/>
    <p:sldId id="503" r:id="rId65"/>
    <p:sldId id="504" r:id="rId66"/>
    <p:sldId id="505" r:id="rId67"/>
    <p:sldId id="509" r:id="rId68"/>
    <p:sldId id="510" r:id="rId69"/>
    <p:sldId id="511" r:id="rId70"/>
    <p:sldId id="496" r:id="rId71"/>
  </p:sldIdLst>
  <p:sldSz cx="9144000" cy="5143500" type="screen16x9"/>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3649"/>
  </p:normalViewPr>
  <p:slideViewPr>
    <p:cSldViewPr>
      <p:cViewPr varScale="1">
        <p:scale>
          <a:sx n="105" d="100"/>
          <a:sy n="105" d="100"/>
        </p:scale>
        <p:origin x="184" y="52"/>
      </p:cViewPr>
      <p:guideLst>
        <p:guide orient="horz" pos="1620"/>
        <p:guide pos="2880"/>
      </p:guideLst>
    </p:cSldViewPr>
  </p:slideViewPr>
  <p:notesTextViewPr>
    <p:cViewPr>
      <p:scale>
        <a:sx n="1" d="1"/>
        <a:sy n="1" d="1"/>
      </p:scale>
      <p:origin x="0" y="0"/>
    </p:cViewPr>
  </p:notesTextViewPr>
  <p:sorterViewPr>
    <p:cViewPr>
      <p:scale>
        <a:sx n="66" d="100"/>
        <a:sy n="66" d="100"/>
      </p:scale>
      <p:origin x="0" y="18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gs" Target="tags/tag1.xml"/><Relationship Id="rId79"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ek Taylı" userId="e2384369a52e64c0" providerId="LiveId" clId="{DF8F647C-5C8E-4A63-8B6A-1FBF3CE6210F}"/>
    <pc:docChg chg="modSld">
      <pc:chgData name="Dilek Taylı" userId="e2384369a52e64c0" providerId="LiveId" clId="{DF8F647C-5C8E-4A63-8B6A-1FBF3CE6210F}" dt="2023-11-29T12:19:08.227" v="0" actId="1076"/>
      <pc:docMkLst>
        <pc:docMk/>
      </pc:docMkLst>
      <pc:sldChg chg="modSp mod">
        <pc:chgData name="Dilek Taylı" userId="e2384369a52e64c0" providerId="LiveId" clId="{DF8F647C-5C8E-4A63-8B6A-1FBF3CE6210F}" dt="2023-11-29T12:19:08.227" v="0" actId="1076"/>
        <pc:sldMkLst>
          <pc:docMk/>
          <pc:sldMk cId="3388174673" sldId="300"/>
        </pc:sldMkLst>
        <pc:picChg chg="mod">
          <ac:chgData name="Dilek Taylı" userId="e2384369a52e64c0" providerId="LiveId" clId="{DF8F647C-5C8E-4A63-8B6A-1FBF3CE6210F}" dt="2023-11-29T12:19:08.227" v="0" actId="1076"/>
          <ac:picMkLst>
            <pc:docMk/>
            <pc:sldMk cId="3388174673" sldId="300"/>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A2F7B-37AB-E64A-BDC2-BD96FF957116}" type="datetimeFigureOut">
              <a:rPr lang="en-US" smtClean="0"/>
              <a:t>11/29/2023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A5EBE8-F4B4-1840-AEB3-DB83FC3EE933}" type="slidenum">
              <a:rPr lang="en-US" smtClean="0"/>
              <a:t>‹#›</a:t>
            </a:fld>
            <a:endParaRPr lang="en-US"/>
          </a:p>
        </p:txBody>
      </p:sp>
    </p:spTree>
    <p:extLst>
      <p:ext uri="{BB962C8B-B14F-4D97-AF65-F5344CB8AC3E}">
        <p14:creationId xmlns:p14="http://schemas.microsoft.com/office/powerpoint/2010/main" val="9333657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3:53:33.99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4498 12394 6758,'0'0'1217,"0"0"-224,0 0 64,0 0 64,0 0-64,19-20-192,-19 20-160,0 0-65,0 0-159,0 0-65,0 0-32,0 0 33,0 0-1,0 0-96,0 0-31,0 0 63,0 0-128,20 0 65,-20 0-65,0 0-32,19 0-32,-19 0-160,0 0 160,21 20 129,-21-20-161,20 0-160,-20 0 128,19 0 0,1 0 0,-20 0-64,21 0 224,-2 19-192,-19-19-128,20 0 160,-1 0 0,0 0 32,3 0 33,-3 0-161,0 0 0,1 0 96,1 0-64,18 0 64,-20 0-64,3 0 64,16 0-64,-18 0 96,20 0-64,-20 0 0,20-19 0,-1 19 32,-19 0-160,20-20 224,-1 20-192,2 0 161,-2 0-129,1-20 32,-1 20 0,2-20 0,-3 20 160,-18 0-288,21-20 256,-22 20-224,22-20 224,-3 1-160,3-2-160,-2 2 192,2 19 128,-3-21-256,-18 2 96,20-1 192,-20 20-160,20-20-96,-20 0 192,19 1-192,-18 19 128,-2-21-128,1 2 96,20-1 128,-20 0-256,-1 0 128,0 0 64,22 0 32,-21 1-192,-1-2 64,0 2-160,3-1 384,-22 0-224,19 0 0,0-20 193,1 21-97,1-1-96,-2 0-96,1-20 128,-1 20 0,3 1 128,-22-21-160,19 20 32,0 0 96,-19-19-192,20 18 160,-20 2 32,21-21-64,-21 20-224,19 1 320,-19-2-256,0 1 224,20 0-192,-20-19 128,0 19-160,0 0 288,19 0-384,-19 0 416,0 20-416,0-19 288,0-1 0,0 0-128,21 0 64,-21 20-160,0-20 160,0 0 96,0 20-256,0-19 128,0-2 0,0 21-32,0-19 64,0 19 96,0-20-128,20 0-128,-20 0 224,0 1-160,0 19 64,0-21-32,0 1 192,0 1-320,0-1 160,0 20 0,0-20 192,0 1-384,0-2 352,0 1-320,0 1 160,0 19 192,-20-20-192,20 20-128,0-20 96,0 20 0,0 0 96,0-20-96,0 20 96,0 0-160,0 0 32,0 20 0,-21-20 96,21 20 64,-19 0-32,-1-1-32,1 1 0,19 20-32,-21-40 64,21 20-64,-20 0 32,20-20 33,0 0 127,-19 19-224,19-19 96,0 0 96,0 0-128,0-19-128,19 19-64,-19-20 128,20 0-193,1 1-159,-2-2 160,1 1 160,-20 1 64,19-1-32,2 0-32,-21 20-64,20 0 224,-20 0-256,0 0 256,19 20 96,-19 0-32,20-1-32,1 22-32,-21-22-64,19 1-32,1 19-32,-1-19-640,-19 1-866,21-2-1921,-1 1-7944</inkml:trace>
  <inkml:trace contextRef="#ctx0" brushRef="#br0" timeOffset="1110.06">1221 12135 11530,'21'0'0,"-1"0"897,-20-19 1153,0 19 224,0 0-736,0 0-705,0 0-97,0 0-319,-20 0-1,20 0-128,-21 0-31,2 0-1,-1 0-288,1 0 128,-22 0-32,22 0 0,-20 0 64,18 0-288,1 0 224,1 0-224,-1 0 96,20-21 32,-21 21-64,21 0-193,0 0 193,0 0-160,0 21 256,0-2 256,0 1-192,0 0 0,0 19 161,21 1 95,-21 0-224,0 0 96,0 0 0,0-1-256,20-19 128,-20 20-32,0 0 1,0-21-290,0 1-479,0 0-1,0 0-576,19-20-193,-19 0-608,0 0-1858</inkml:trace>
  <inkml:trace contextRef="#ctx0" brushRef="#br0" timeOffset="1300.07">864 12413 13228,'0'-19'-416,"0"19"640,0 0 929,0-20 96,20 20-224,1 0-256,-21 20-417,39-20-224,-20 0 0,2 0-416,18 19-673,-19-19-1345,20 20-3075</inkml:trace>
  <inkml:trace contextRef="#ctx0" brushRef="#br0" timeOffset="1716.09">1678 11877 9993,'0'0'256,"0"0"129,0 0 864,-19 0 897,-1 0-577,-1 40-223,2-21-193,-1 21-160,1 20-97,-22-1 290,3 1-642,-3 20-128,21-21-384,20 1 33,-19-1 159,38 1-384,1-1-737,-1-19-416,22 0-1058,-2-1-2241</inkml:trace>
  <inkml:trace contextRef="#ctx0" brushRef="#br0" timeOffset="4389.25">1777 12076 9192,'0'0'-224,"0"0"32,0 19 1057,0-19 1409,0 21-641,0-2-640,0 1-96,0 20-160,0-21-225,0 21-159,0-19-161,0-2-96,-19 1-64,19 0-64,0 0-449,0-20-928,0 20-1057,0-20-801,19 0-801</inkml:trace>
  <inkml:trace contextRef="#ctx0" brushRef="#br0" timeOffset="4673.26">2015 12056 7174,'20'-20'1282,"-20"20"-962,-20 0 513,20 0 768,-19 20 225,19-20-929,-19 20-321,-3-1 1,3 21 63,0-20-63,-1 20-33,-1-21-127,2 2-161,-1-2-160,20 2 0,0-21 32,0 19 1,0-19-1,20 0 0,-20 0-64,19 0-32,2 20-352,-21-20-545,20 0-833,-1 20-1409,0-20-2242</inkml:trace>
  <inkml:trace contextRef="#ctx0" brushRef="#br0" timeOffset="5024.28">2114 12433 10025,'-19'20'96,"19"-20"32,0-20 865,0 20 352,0-20-448,0 20-576,0-19-257,0-1-96,19 0 64,-19 0 32,22 20-64,-3-20 64,-19 20 32,0 0 160,19 0 257,-19 20 95,0-20 1,0 20-161,0 0-63,0 0-129,-19-1-64,19 1-32,-19 0-64,-3-20-128,22 20-352,-19-20-513,19 0-897,-19 0-1857</inkml:trace>
  <inkml:trace contextRef="#ctx0" brushRef="#br0" timeOffset="5243.29">2374 12433 8744,'19'20'640,"1"-20"1442,-20 20 769,0 0-513,-20 0-864,20-20-577,-19 39-513,-2-19-96,1 0-128,1 0-128,-22 0-96,22-1-576,-1 2-1122,1-2-3267</inkml:trace>
  <inkml:trace contextRef="#ctx0" brushRef="#br0" timeOffset="6314.36">2731 12036 5765,'19'0'-256,"-19"0"352,0 0 1185,0 0 641,0 20-321,0 0-480,0 20-64,19-21-32,-19 21-288,22-20-160,-22-1-65,0 2-192,0-2-31,0 2-193,19-21 0,-19 19 0,0 1 0,0-20 96,0 0 193,0 20 95,0-20-256,0 0-64,0-20 1,0 20 63,0 0 0,-19-20-160,19 20 160,0-19 97,0-21-225,19 0 128,0 20-32,1-20-32,20 21-64,-20-2-32,-1 2-32,3-1 129,-3 0-322,0 20 161,1-20-832,-20 20-354,21 0-928,-21 0-1505,19 0-2755</inkml:trace>
  <inkml:trace contextRef="#ctx0" brushRef="#br0" timeOffset="7833.44">2769 12016 5829,'0'-20'1794,"0"20"-801,0 0-225,0 0 33,0 20-224,0-20-97,0 0 289,0 0 352,0 0-224,0 20 0,0 0 32,0 19-65,0-18-223,0 18-129,0-19-127,0 0 31,0 20-63,0-21-193,0 2 32,22-2-64,-22 1 64,0 0-224,0 20 64,0-20 192,0-1-128,0 1-224,0 0 192,19 0 0,-19-20 97,0 0-33,0 20-160,0-20 256,0 0 224,0-20-223,0 20-65,0 0-288,-19-20 160,19 0 96,0 0-160,0 1-32,0-1 64,0 0 0,-22-20 96,22 20-128,0-20 64,0-19-32,0 19-192,0-20 127,22 21 33,-22 19 0,19-20 64,0 20 0,1 1-256,1-2 352,-2 2-320,20-1-96,-17 20 576,-3-20-736,0 20 544,-19 20-320,20 0 448,1-20-288,-21 40 64,19-21 32,-19 1 0,0 0 0,0 0-32,0 0 64,-19 0-64,19 20 0,-21-21-288,1-19 352,-18 40-160,16-40 32,3 20-225,-20-20 225,18 0 192,21 19-128,-20-19-224,20 0 64,0 0 0,0 0 352,0 21-96,0-21 289,20 0-321,-20 19 224,21 2-32,-21-2 160,19 21-31,1-20-33,-1 0 33,3 0-193,-3-1-192,0 1 192,1-20-128,1 20 0,-21 0-384,19-20-225,-19 0-704,0 20-320,20-20-1442,-20 0-3523</inkml:trace>
  <inkml:trace contextRef="#ctx0" brushRef="#br0" timeOffset="8402.48">3345 12453 9064,'0'-20'1089,"0"20"1442,0-20-578,-20 20-351,20 0-801,-19 0-321,0 0 193,-1 20-65,-1 0 97,-18 20 224,20-1-417,-2 1-159,1 0-289,1-20 0,19 20 96,0-21-320,0 1 384,19 0-224,1-20-480,1 0 223,18-20-383,21 0 415,-22 1 65,3-2-96,-2-18 288,-20 19 32,3-20 64,-22 20-32,0 1 129,-22-1-129,3 0-96,0 0-192,-1 0-65,-1 20-1024,1 0-3043</inkml:trace>
  <inkml:trace contextRef="#ctx0" brushRef="#br0" timeOffset="8919.51">3504 11738 7431,'21'-20'1953,"-2"20"-1024,1 0 1538,-1 0-738,-19 20 289,22 0-512,-3 20-321,0 0-513,1 19-31,1 1-321,-21 39 225,0-20-481,0 0 288,0 1 65,0-40 287,0 0-191,0-1-33,-21 21-416,21-20 64,-20 19 0,1-19-192,0-1-352,-3 1-1282,3 0-480,-1-1-1986</inkml:trace>
  <inkml:trace contextRef="#ctx0" brushRef="#br0" timeOffset="13212.75">9420 12473 7046,'0'0'2146,"0"0"-1121,0 0 449,0 0 127,20 0-416,-20 0-128,19 0-192,2-20-224,-1 20-97,18-20-95,3 20-65,-2-20-160,2 20 128,-3-19-159,22-1-33,1 20 128,-3-40-160,2 20 64,19-19-256,1 18 257,-20-19-129,0 1 64,-21 19-96,21-19-96,-22-1 96,3 0 224,-2 0-224,2 1 96,-3-1-128,-18-20-352,20 20 640,-20 1-256,20-1-32,-20 0 32,-1 0 96,22 1-192,-22-1 224,1 0-288,-1 1 320,2-1-192,-21 0-32,20 0-64,-1 1 160,-19-1-64,20 20 64,-20-19-160,21-1 96,-21 20 128,19-20-192,-19 21 0,0-21 160,20 20-96,-20-20 0,0 21-64,19-22 64,-19 22 32,21-1 96,-21-19-288,0 18 320,0 1-352,0 1 256,0 19 96,0-20-160,0 0-128,0 20 128,0-20 0,0 20 0,0-20 96,0 20-224,0-20 288,0 20-288,0-20 256,0 20-128,0-19 0,0 19-160,0 0 320,0-20-320,0 20 192,-21 0 64,21 0-224,0-21 192,0 21 32,0 0-128,0 0-128,0 0 128,0 0 192,-19 21-96,19-1 65,-20-1-1,-20 1-160,20 0 160,1 20 64,-1-20-160,-1 0 128,2-1-224,19-19 96,-20 0 0,20 20 64,0-20 64,0 0-63,0-20-258,0 1-31,20-1 0,-20 0 0,19 0 0,2 0 192,-1 0-96,-20 0 64,19 20-33,1-19-127,-20 19 192,21 0 289,-2 0-193,1 19 288,-1 1-96,2-20-31,18 20 159,-20 0-192,22-20 32,-22 20-224,1 0-128,1 0-160,-1-20-833,-20 19-993,0 1-3427</inkml:trace>
  <inkml:trace contextRef="#ctx0" brushRef="#br0" timeOffset="14281.81">8428 12632 9192,'19'0'769,"-19"0"2210,0 0-705,0 0-256,0 0-705,0 0-544,0 0-97,0 0-351,0 0-65,0 0 32,-19-20-352,-2 20 96,1 0-32,1-20 160,-22 20-224,3 0-32,-1 0 224,-2-20-384,22 20 224,-1 0 32,-1-20-96,2 20 96,19 20-192,0-20 192,0 20 160,0 0-64,0 0 32,0 20 96,0-1 97,0 1-193,0 20 192,0-1-320,0 1 320,0-21-288,0 1 0,0 0 0,0-1-96,0-19-544,0 1-321,0-2-192,0-19-288,0 0-1859,0 0-3650</inkml:trace>
  <inkml:trace contextRef="#ctx0" brushRef="#br0" timeOffset="14450.82">7990 12930 13805,'0'-40'-193,"0"40"225,21-20 353,-21 20 608,39 0 0,-19 0-577,1 0-320,18 20-224,1-20-673,-20 20-1056,18-20-1667</inkml:trace>
  <inkml:trace contextRef="#ctx0" brushRef="#br0" timeOffset="14772.84">8785 12532 12171,'19'-19'224,"-38"-1"417,19 20 1121,-20 0-353,1 0 192,-2 20-512,-18-1-128,19 21-128,-20 0-224,20 20-1,1-21-127,-2 41-1,1-21-352,20 1-160,0-1-32,0 1 64,0-1-416,20-18-385,1-22-480,18 1-321,-20 0-640,22-1-1441,-22-19-3044</inkml:trace>
  <inkml:trace contextRef="#ctx0" brushRef="#br0" timeOffset="15037.84">8883 12751 10954,'22'-40'576,"-22"20"257,0 20 833,0 0-65,0 0 97,0 0-641,0 20-577,0 0 161,0 19-289,-22 2-160,22-2-159,0 1-33,-19 0-289,19-1-351,0-19-385,0 0-929,0 0-1281,19-20-1121</inkml:trace>
  <inkml:trace contextRef="#ctx0" brushRef="#br0" timeOffset="15336.87">9182 12632 11819,'0'-20'576,"0"20"-287,0 0 1440,-19 20-287,-3-20-33,3 19-416,-1 2-385,-20 18 65,20-19-225,1 0 129,0 20-97,19-20 33,0-1-417,0 1 32,0-20 0,19 20-64,-19-20 161,19 20-386,22-20 1,-22 20-288,1-20 31,-1 20-511,22-20-258,-22 0-511,1 0-1602,1 0-3844</inkml:trace>
  <inkml:trace contextRef="#ctx0" brushRef="#br0" timeOffset="15664.89">9420 12890 12395,'0'0'705,"0"0"384,0 0 1025,0 0-481,0 0-576,0 20-224,0 0-512,-19 0-225,19-1 32,0 1-160,0 0-257,0 0-383,0 0-1346,0 0-2210</inkml:trace>
  <inkml:trace contextRef="#ctx0" brushRef="#br0" timeOffset="15824.9">9538 13029 8744,'0'20'3940,"0"0"-3140,0-1 1282,-19 1-448,0 1-161,-1 18-1024,-1-19-353,2-1-192,-1 2-1186,1-21-2241</inkml:trace>
  <inkml:trace contextRef="#ctx0" brushRef="#br0" timeOffset="16446.94">10035 12711 10089,'0'-20'160,"-20"20"1346,20 20 287,0-20 97,0 20-609,-19 0-384,19 20-64,-20-20-224,20 19 95,-21 21-576,21-20-32,-19-1-32,19-19 65,0 20-354,0-20-127,0-1-417,0 1-256,0-20-672,0 0-1314,0-20-2690</inkml:trace>
  <inkml:trace contextRef="#ctx0" brushRef="#br0" timeOffset="16840.96">9976 12672 8423,'20'-40'865,"-1"20"1666,1 0-738,1-20-479,18 40-1,-20-20-512,22 20-321,-22 0-256,0 20 65,22-20-1,-21 20-160,-20 0-64,19 0 0,-19 0-160,0-1-64,-19 2-32,19-2 96,-20-19-1,-21 20-127,22-20 128,-20 20 96,18 0 32,-18-1-64,20-19 128,-2 21 128,21-1 1,0-20 159,0 19 193,0 1-1,21 0-256,-2 0 129,1 0 63,20 0-448,-20 0 33,18-20-65,-16 19-161,-3-19-383,1 20-417,-1-20-704,2 0-1410,-1 20-2627</inkml:trace>
  <inkml:trace contextRef="#ctx0" brushRef="#br0" timeOffset="17138.98">10492 12870 12940,'19'0'320,"-19"0"1474,0 0-97,0 20 33,-19 0-705,19 0-352,-19 19-161,19-19-128,0 20-512,0-20 160,-22 19-256,22-19-352,0 1-930,0-21-1280,22 0-3492</inkml:trace>
  <inkml:trace contextRef="#ctx0" brushRef="#br0" timeOffset="17554">10690 12433 12491,'40'-20'801,"-20"20"544,-1 0 545,2 0-128,-1 20-161,-1 0-127,1 20-321,-20-1-384,0 41-257,21-20-128,-42 19-255,21 0-65,-20 1 224,1-1-352,19 1 256,-20-41-128,-1 21-224,2-40-385,19 20-416,-20-20-352,20-1-513,0-19-1889</inkml:trace>
  <inkml:trace contextRef="#ctx0" brushRef="#br0" timeOffset="20528.16">14441 12294 6149,'0'0'64,"22"0"609,-22 0 1217,19-19-193,0 19 1,1-21-385,21 21-544,-22-19-64,22-2 31,17 2-159,-18-1-1,-1 0-191,2 0-33,17-20-96,-17 21 33,-2-1-1,21-20-96,-20 20-96,-1-19 192,21-1-480,-21 0 481,21-20-161,-19 1-64,17 19-96,-18-20 0,19 21 192,-19-20-64,-1 19-32,2 0 0,-22 1-32,22-22 128,-22 22-64,20-1-64,-18-19-32,-1 19-128,-1 0 128,0 1-32,3-1 160,-22 0-32,19 1-256,-19 18 224,20-18-64,-20 19 0,0 0 96,0-20 1,0 20-194,0 1 226,0-21-161,0 20-65,0 0 97,0 0-32,0 0 32,0 1 32,0 19 32,0-20-96,0 20 193,0-21-257,0 21 96,0 0 128,0 0-96,0 0 0,0 0-160,0 0 64,0 0 224,-20 21-96,20-21-128,-19 20 128,-22-1 0,22 1 32,-1 20 192,-1-20-320,-18 0 128,20 0 128,-2-1-192,21-19 33,-20 20-33,20-20 256,-19 0-352,19 0 224,0 0-96,0-20 64,0 20-320,19-19 128,-19-1 96,20-20-192,1 20-32,-2 0-1,1 0 161,-1 1-32,2-1 192,-21-1-160,20 21-96,-20-19 160,19 19 64,0 0 0,-19 0 65,22 19-33,-3-19 32,-19 21 224,20-1-320,-1-1 225,2 1-386,-1 0 130,-1 0-1,0 0-801,3-20-128,-3 20-1537,-19 0-4581</inkml:trace>
  <inkml:trace contextRef="#ctx0" brushRef="#br0" timeOffset="21361.22">13271 12493 10634,'19'-20'352,"-19"20"545,0 0 832,0 0-479,-19-20 95,19 20-480,-19 0-321,-1 0-63,-1 0-129,1 0-96,1 0-96,0 0-32,-3 0-288,3 0 224,0-20-64,-22 20 32,22 0 97,-1 0-65,20-20-289,-19 20 354,19 0-450,0 0 225,-22 20 256,22 0-128,0 0 64,0 0 289,0 19 31,0 1-64,0 0-95,0 20-129,0-1 96,0-20-160,0 21-160,0-20 160,0 0-384,0-20-161,0 0-736,0-1-609,0-19-608,0 0-1666</inkml:trace>
  <inkml:trace contextRef="#ctx0" brushRef="#br0" timeOffset="21511.23">12893 12850 6982,'-39'-39'1698,"39"19"256,0-1-161,-19 21-640,19-19 97,19 19-514,-19-20-480,20 20-223,20 0-33,-20 20-737,18-20-1377,3 19-2210</inkml:trace>
  <inkml:trace contextRef="#ctx0" brushRef="#br0" timeOffset="21814.24">13608 12413 13004,'19'-19'192,"-38"19"128,19 0 865,-19 0 257,-1 19 159,-1 1-448,-18 0-352,20 20 160,-22 19-256,22-19-289,-1 19-160,-1 1-160,2-1 97,19-18-450,0-2-383,0 1-481,19 0-353,2-20-992,18-1-2242</inkml:trace>
  <inkml:trace contextRef="#ctx0" brushRef="#br0" timeOffset="22836.3">13728 12632 7847,'0'-40'1858,"0"20"-1698,0 20 1634,0 0-545,20 0 993,-20 0-865,0 20-384,0 0-192,0 0-225,0-1-191,0 21-161,0 0-128,0-20-64,0 20-32,0-20-192,0-1-737,0 1-352,0 0-513,0-20-288,0 0-224,0-20-32,19 20-481</inkml:trace>
  <inkml:trace contextRef="#ctx0" brushRef="#br0" timeOffset="23065.31">13967 12572 9352,'19'-40'801,"0"40"1537,-19 0-448,0 0-256,0 0-673,-19 20-129,0 0-95,-22 0 32,22 0-225,-22 0 257,21 20-320,-18-21-65,16 1-96,22 0-448,0 0 192,0-20 96,0 0-384,22 19-449,-3-19-768,20 0-897,2 0-1794,-3 21-2851</inkml:trace>
  <inkml:trace contextRef="#ctx0" brushRef="#br0" timeOffset="23422.33">14104 12791 8071,'0'-21'-32,"0"21"961,0 0 769,0 0 63,0 0-191,20 0-705,1 21-65,-21-21 33,19 0-96,1 20-65,-1-20-223,-19 0-97,21 19 65,-21-19-161,0 20 256,-21 0-352,21 0 161,-39 0 287,20-20-255,-2 20-289,-18 0 128,19-1-160,20 1 96,-21 0-224,21 0 192,0 0-640,21-20-577,-1 20-1154,-1-20-2241</inkml:trace>
  <inkml:trace contextRef="#ctx0" brushRef="#br0" timeOffset="23603.35">14383 13029 12748,'20'0'352,"-20"20"1217,-20 0 706,20-1-706,-21 1-576,2 1-384,-1-2-706,1 1 258,-2 0-898,1-1-1441,1-19-5381</inkml:trace>
  <inkml:trace contextRef="#ctx0" brushRef="#br0" timeOffset="24160.38">14819 12651 13997,'0'21'384,"0"-2"-640,-19-19 640,19 20 129,-21 0 1088,21 0-640,-20 20-512,20-20-289,-19 19-64,19-19-96,-20 0-160,20 0-449,0 0-896,0 0-1634,20-20-1442</inkml:trace>
  <inkml:trace contextRef="#ctx0" brushRef="#br0" timeOffset="24515.4">14819 12592 6053,'20'-60'224,"-1"41"2083,2-1-418,-1 20 642,-1-20-802,1 20-672,1 0-128,-2 0-256,1 20 0,-1-20-225,2 0-160,-21 20-320,0-20 609,20 19-417,-40 1 224,20-20-480,-21 20 256,2 0 65,-1 0 319,1 0-416,-2-20 96,-18 19 193,39 2-161,-20-2 32,-1 1-160,21-20 97,0 20-1,0 0-192,0-1 32,21 2 32,-21-1-865,20-1-512,-1-19-769,22 20-929,-22-20-3555</inkml:trace>
  <inkml:trace contextRef="#ctx0" brushRef="#br0" timeOffset="24845.42">15118 12830 7463,'19'-19'704,"-19"-1"1763,20 20-930,-1-21 801,22 21-608,-22 0-673,0 0-224,3 0-257,-3 0-255,-19 0 63,19 0 96,-19 21-95,-19-1-97,19-1-128,-19 1 96,-3 0 161,-16 20-321,18-20 320,-1 0-256,21-1-96,-19 1-160,38 0 353,-19-20-289,21 0-641,18 20-480,-20-20-737,22-20-1729,-2 20-5126</inkml:trace>
  <inkml:trace contextRef="#ctx0" brushRef="#br0" timeOffset="25162.43">15653 12314 14125,'40'0'96,"-20"20"961,18 20 769,-16-20-289,-22-1 289,19 21-737,-19-20 384,0 20-992,-19 19 320,19 20-609,-41 1 192,22 0-288,-22-1-192,22-19 288,-20-1-384,18-19-1025,1-1-224,1-19-898,19-20-2946</inkml:trace>
  <inkml:trace contextRef="#ctx0" brushRef="#br1" timeOffset="28479.62">16724 12572 10762,'0'0'4228,"0"0"-4164,22 0 1729,16 0-415,3-20-33,17 20 96,2 0-992,39-20 448,-19 1-545,18 19-480,3-20 576,-2 0-480,-20 20 256,20-20-352,-19 20 224,-20 0-256,19 0 32,-21 0-673,-17-20 417,-2 20-545,-18 0-640,-1 0 223,-20 0-896,0 20-2018,-20-20-768</inkml:trace>
  <inkml:trace contextRef="#ctx0" brushRef="#br1" timeOffset="28767.64">17141 12651 14349,'-99'21'288,"60"-2"1,-1-19 992,20 0 128,20 20-160,0-20-480,20 0 64,20-20 0,18 20-193,22-19-448,-1-2 417,1 21-193,21-19-191,-3-1 127,1 20-512,0-20 256,-19 20 256,-1 0-960,0-20 287,-18 20-928,-1 0 416,-22 0-864,-18-20-449,20 20-1314,-40-20-2401</inkml:trace>
  <inkml:trace contextRef="#ctx0" brushRef="#br1" timeOffset="29121.66">17717 12214 11723,'-20'0'3299,"20"0"-3267,0 0 608,20 0 610,1 0 127,37 0-384,2 21-577,0-2 129,20-19-257,-1 21 96,-19-2-544,-2 1 352,2 0 225,-21 20-673,-18-20 544,-1-1-96,-1 1 64,-19 20 193,0-20-321,0 19 640,-39 1-479,-1-20 319,1 20-383,-21-21-97,0 21 96,-20-20 96,22 0-160,-21 0-320,38-1-256,2 2-97,-1-21-768,40 20-449,-20-1-1184,20-19-4293</inkml:trace>
  <inkml:trace contextRef="#ctx0" brushRef="#br1" timeOffset="31275.78">19484 11957 14445,'-19'0'0,"19"0"545,0 0 512,19 0 128,0 0-192,22 0-449,-2 0-416,1 0 545,-1 0-545,21 19 160,-40 1-256,20-20 33,-20 20-33,-20 0-353,0 0 770,0-20-321,-20 20-32,-1-1-352,2 2 736,-20-21-448,20 19-352,-3-19 384,22 0 256,0 0-352,0 20-64,22-20-96,-3 20 0,0 0 608,20-1-416,2 2-64,-22-2-288,22 2 768,-22 18-448,-19-19 256,0 0 129,0 0 255,-19 0-31,-3-20-289,3 0 192,0 0-63,-22 0-129,2 0-224,1 0-352,-23 0 0,42-20-289,-22 20-864,41 0-2019,0 0-5348</inkml:trace>
  <inkml:trace contextRef="#ctx0" brushRef="#br1" timeOffset="31819.82">20654 12076 15118,'-19'0'320,"19"0"-224,-19 19 1314,19-19-65,-20 21 128,-1-2-448,2 21-448,19-20-449,-20 20 384,20-21-672,20 21 320,-1-20-1185,2-20-320,18 0-865,21 0-4709</inkml:trace>
  <inkml:trace contextRef="#ctx0" brushRef="#br1" timeOffset="31971.82">20794 11877 12619,'-39'-20'-608,"18"1"928,21 19-256,0 0-192,-20 0-769,20 0-1857</inkml:trace>
  <inkml:trace contextRef="#ctx0" brushRef="#br1" timeOffset="32342.84">20794 11877 6758,'60'59'4452,"-60"-59"-3779,0 21 2081,0-21-800,-19 19-352,19 1-898,-22 0 1,22 0 128,0 0-481,0 0-512,0-1 576,22 2-736,-22-2 480,0-19-128,19 0-512,-19 0 832,19 0-832,1-19 832,1-2-800,18 2 768,-20-1-352,3 0 0,-3 0 32,0 20 0,-19 0 96,20 0-32,-20 20 384,0 0-63,0 0-385,0-1 224,0 2 160,0-2-320,0 1 65,0 0-354,0-20-736,0 20 97,0-20-1122,0 0-1441,21 0-3524</inkml:trace>
  <inkml:trace contextRef="#ctx0" brushRef="#br1" timeOffset="32823.87">21410 12016 6277,'20'0'7528,"-20"0"-7528,0 0 1153,-20 0 224,-1 20 321,2 0-385,-1 0-544,-21 20 480,22-21-769,0 1 353,-1 20-641,20-21-288,0 2-64,0-21 192,20 0 320,-20 0-736,19-21 448,22 2-897,-22-1 321,20-20 127,2 0-31,-3 1 64,-16-21 31,16 21 257,-18-21-512,1 20-289,-2-19 352,20-1 161,-17 20 288,-3 0 160,0 1 288,1 19 257,-20 20 128,0-20-65,0 40-31,0-20-289,0 20 257,-20 19 0,1 1-1,-22 20-63,2-1-129,20-19-224,-22 20-63,22-20-33,19 19-32,-19-39-545,19 20 1,0-21-673,0-19-609,19 21-544,0-21-1377</inkml:trace>
  <inkml:trace contextRef="#ctx0" brushRef="#br1" timeOffset="33206.89">21707 12036 15438,'-20'0'160,"20"20"-32,0-20 801,0 20 0,0-20-288,0 0-385,20 0-96,1 0-96,18 0-320,-20 0 480,22-20-384,-22 0-64,20 20-129,-18-20 257,-1 0-32,-20 0 64,0 1 0,0-2 64,-20 21-32,20-19 96,-21 19 224,2 0-31,-1 0 479,1 0-255,-1 0 320,-1 19 448,2 21-448,-1-20-33,20 20-255,-19 0-33,19 0 1,0-21-770,0 21 482,0-20-578,19-20-736,1 19-512,20 2-802,-20-21-2305</inkml:trace>
  <inkml:trace contextRef="#ctx0" brushRef="#br1" timeOffset="33448.91">21986 12056 13004,'0'20'-64,"-22"20"1665,22-1 225,-19 1-32,0 19-705,19-19-1089,-20 0 448,20 0-512,0-1-64,0-19-577,0 20-127,0 0-290,0-21-1056,0 1-1857,0-20-738</inkml:trace>
  <inkml:trace contextRef="#ctx0" brushRef="#br1" timeOffset="33739.92">22005 12155 7847,'20'-99'32,"-1"59"993,2 0 705,-1 0 416,-1 21-417,22-1-640,-22 20-352,0 0 352,-19 0-801,20 0 705,-20 20-769,21 20 769,-21-21-576,-21 21-289,1 0 737,1-1-737,0 1 448,-22-20 1,2 0-1,18-20-319,-18 0-97,20 0-32,-3 0-480,3-20 95,19 0-928,19 20-384,-19-19-481,41 19-1922</inkml:trace>
  <inkml:trace contextRef="#ctx0" brushRef="#br1" timeOffset="34104.95">22342 12076 13196,'20'0'128,"-20"0"353,21 0 640,-2 0 32,1 0-160,-1 0-673,2-20-160,-1 20-96,-1 0-96,1-20 32,1 20-224,-2 0 0,-19-20 64,0 0-97,20 0 321,-20 20-64,-20-19 161,20-2 31,-19 21 384,-2 0 65,21 0 416,-20 0-32,1 0-64,-22 21 384,22-2-416,-20 1 224,18 20 32,-18 0-865,39 0-320,-19-1 321,38-19-481,0 0-865,41-1-737,-21-19-2210,21 0-7847</inkml:trace>
  <inkml:trace contextRef="#ctx0" brushRef="#br1" timeOffset="34767.98">22740 11936 9769,'0'-19'1281,"0"19"160,0 0 705,0 0-512,-20 0-161,20 19-416,-21 2 160,21 18-576,-19 1 64,19-20 31,-20 19-511,20 1-321,-19-20-1,19 20 322,0-21-65,0-19-352,0 0 192,0 0-257,19-19 161,1-1-32,-1 0-160,2-19 160,-1-1 320,18 20-544,-16-20 320,16 20-449,-18 20 769,1-20-320,-21 20-288,0 20 736,0-20-544,0 20 609,0 20-481,-21-20-128,21-1 320,-20 21-448,20-20-33,0 0-1312,0 0-1442,0-1-3779</inkml:trace>
  <inkml:trace contextRef="#ctx0" brushRef="#br1" timeOffset="35287.01">23274 11996 13997,'0'-20'929,"-19"20"-641,0 20 1217,-20-20-127,-2 20-97,3 0 32,-3 20-64,2-21-288,-2 21-480,22 0-385,19-1 192,-19-18-256,19-2-256,0 2 256,19-21 128,0 0-448,22-21-193,-2 2 33,2-2-289,-3 2 193,3-21 95,-2-20-95,-20 21 63,22-1 33,-22 0-257,1 0 289,-1 1-673,2-1 256,-1-19 160,-1-21 609,22 41 417,-22-21 447,0 40 193,1 0 96,-20 1-192,0 19-416,0 0 127,0 19 161,-20 1-32,1 20 159,0 0-351,-22 19-1,2 20-319,-1 1-33,-21-1-480,23 1 512,18-1-1057,1-19-801,19-20-1761,0-40-9000</inkml:trace>
  <inkml:trace contextRef="#ctx0" brushRef="#br1" timeOffset="35962.05">23474 12116 14189,'0'19'929,"-19"-19"-929,19 0 1185,0 0 32,0 0-224,0 0-705,19 0 33,-19 0-33,19 0-384,1-19 96,21 19 32,-22-21 32,0 21-320,22-19 128,-22-1-193,1 0 642,-20 0-706,0 0 449,0 0 417,0 20-609,0-19 768,-20 19-608,1 0 513,0 0 255,-3 19-319,-16 1 127,18 0 449,-21 0-608,22 20-65,0 0-224,-3-21 1,3 21-161,19-20-161,0-1-191,0 2-673,19-2-288,-19-19-641,22 0-769,-3 0-3394</inkml:trace>
  <inkml:trace contextRef="#ctx0" brushRef="#br1" timeOffset="36321.07">23852 11996 13708,'19'0'3204,"-19"0"-3333,0 20 1186,-19 0 353,-2 0-161,1 0 0,1-1-929,0 21 33,-3-20-289,3 0-192,19-20-65,0 20-447,0-1-97,19-19 385,3 0-289,-3 0 225,0-19-129,22-1 161,-22 0 96,20 0 160,-18 1 31,-1-2 65,-1 2 64,1 19 161,-1-20 159,-19 20 353,0 20-577,-19-1 512,19 2-415,-20-2 287,1 1-448,-1 0-128,20 19-128,-21-18-833,2-2-416,19 2-1570,0-21-2659</inkml:trace>
  <inkml:trace contextRef="#ctx0" brushRef="#br1" timeOffset="36617.08">24387 11718 14701,'60'-39'673,"-41"39"-609,-19 0 929,0 0 641,0 0-289,0 39-288,-19-19 64,-22 20-320,22 20-257,-20-21 129,18 20-865,-18 1 672,20-20-448,-22 19-32,22-19-128,19-20-513,0 0-608,0 0 64,19-1-833,0-19-1281,3 0-2947</inkml:trace>
  <inkml:trace contextRef="#ctx0" brushRef="#br1" timeOffset="36810.1">24288 11897 17840,'-19'0'225,"-3"0"287,22 0 801,22 0-224,-3 0-64,0 20-1025,1-20 225,20 19-129,-1-19-1185,2 21-1314,-2-21-6950</inkml:trace>
  <inkml:trace contextRef="#ctx0" brushRef="#br1" timeOffset="38713.21">19782 12811 13004,'-21'-41'288,"21"41"353,0-19 1377,0 19-673,0 0-288,0 19-288,-19-19 224,19 41-449,0-2-31,0 1-129,0 0-64,-20-1-160,20 1-288,0 0 320,0-1-416,0-19-448,0 1-321,0-2-289,0-19-223,0 0-769,0 0-1282,20-19-1696</inkml:trace>
  <inkml:trace contextRef="#ctx0" brushRef="#br1" timeOffset="38989.21">20040 12751 14765,'39'-20'-96,"-39"20"160,0 20 737,0-1 705,-39 2-449,20 18-385,-3 1-159,-16-20 288,-3 20-225,2-20 1,-2-1 31,3 1-63,18 0-129,-1-20-160,21 0 1,0 20-354,0-20 354,0 0-193,21 0-64,-1 20 0,-1-20-64,0 0-321,3 0-383,17 20-514,1-20 1,-20 0-929,18 19-1730</inkml:trace>
  <inkml:trace contextRef="#ctx0" brushRef="#br1" timeOffset="39377.25">20259 12989 13452,'0'0'256,"19"0"-159,-19 0 992,0 0 96,20 0-417,-1 0-415,3 0-225,16 0-64,-18 0-96,20-20 0,-20 1-64,-1 19-64,0-20 128,3-20 32,-22 20 64,0 0 0,0 20 0,-22-20 96,3 20 160,0-19 97,-1 19-97,-20 19 0,20-19 385,1 20-353,0 0 193,-3 0-225,3 0 64,19 20-159,0-21-161,0 21 0,0-20-128,19 20-321,3-21-415,-3-19-994,20 0-1313,-20 0-3395</inkml:trace>
  <inkml:trace contextRef="#ctx0" brushRef="#br1" timeOffset="39588.25">20635 12811 13548,'19'0'769,"-19"0"-609,22 19 929,-22-19 385,19 20-449,0 0-385,1 0-319,1 0-257,18 0-225,-20 0-639,22-1-706,-2 1-1441,1 0-2370</inkml:trace>
  <inkml:trace contextRef="#ctx0" brushRef="#br1" timeOffset="39844.25">21151 12830 14605,'0'0'96,"-20"20"833,1 0 1089,-20 20-224,-2 0-64,3 19-385,-23-19-288,1 40-192,0-21-129,2 1-640,17-21-160,3 21 257,-3-40-161,22 19-64,19-39-865,0 20-481,0-20 129,19 0-641,0 0-768,3 0-2755</inkml:trace>
  <inkml:trace contextRef="#ctx0" brushRef="#br1" timeOffset="40228.3">21588 12811 14637,'39'-20'897,"-17"-1"128,-22 2 1025,0 19-865,-22 0 193,3 0-129,-20 0-384,-2 40 31,-19-20-447,22-1-1,-3 21-256,22-20-95,-1 0 95,1 20-224,38-21 96,-19 1 32,39 0-224,-18 20 192,18-20-160,2-1 64,-22 22 0,0-22 160,1 1-96,-20 0 32,0-1 96,-20 2-160,1-1 96,0-20 96,-22 19-96,2-19 0,-1 0-544,20 0-1057,-21 0-1474,22-19-2787</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3:54:23.68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22065 4985 5893,'0'0'1730,"0"0"31,0 0-351,0 0-321,-21 0-64,21 0-128,0 0-193,-19 0-63,19 0 31,-20 0-63,20 0-96,-19 0-65,19 0 32,-22 0-31,3 0-161,0 0 0,-1 0-63,-1 0 223,2 0 32,-1 0-447,1 0 575,-1 0-768,-20 0 320,20 0 256,1 0-416,-22 0 65,22 0-1,-22 0 96,22 0-416,-20 0 288,-2 0 224,22 0-192,-22 0 0,3 0-32,18 0 160,-20 0-288,1 0 128,-2 0 128,2 0-224,-1 0-96,-20 0 448,21 0-128,-21 0-128,21 0-224,-21 0 481,0 0-289,2 0 160,17 0-417,-19 0 482,2 0-385,17 0 480,-19 0-544,21 0 224,-21 0 320,21 0-384,-21 0 192,22 0-96,-23 0-320,21 0 640,1 0-416,-2 0 96,3 0-192,-3 0 192,2 0 160,-2 0 0,-17 0-288,18 0-96,1 0 224,-2 0 224,2 0-352,18 0 288,-18 0-320,20 0 513,0 0-514,-3 0 129,3 0 193,19 0-225,-20-20 0,20 20 160,-19 0-481,19 0 546,0 0-386,-21 0 193,21 0 289,0 0-385,0 20 128,-20-20-64,20 0 32,0 0 160,0 0-224,0 0 224,0 0-128,0 0-128,0 0 288,0 0-352,0 0 128,0 0 64,0 0 32,0 0-96,0 0 160,0 0-256,0 0-32,0 0 576,0 0-544,0 0 320,0 0-192,0 0-96,0 0 416,0 0-288,0 0 481,0-20-577,0 20-128,0 0 224,0-20 320,-19 20-897,19-20 1090,0 20-353,0-20-128,0 0-160,0 0 128,0 1 160,0 19-256,0-20 128,0-1-64,0 2 193,0 19-193,0-20 32,0 0-32,0 1 160,0 19-288,0-20 256,0-1-96,0 2-192,0-1 192,0 0 64,0 20-192,0-20 96,0 1 160,0-2-128,0 21-128,0-19 96,0-1 0,0 0 32,0 20 96,0-20-288,0 0 192,0 0-64,0 20 32,0-19 96,0 19-64,0-20-160,0 20 128,0-20 96,0 20-224,0-20 160,0 20-64,0-20 64,0 20-32,0-20 0,0 20 128,0 0-160,0-19-64,0 19 96,0 0 96,0 0-64,0 0-64,0 0-64,0 0 96,0 0 64,0 0-128,0 0-32,0 0 160,0 0-321,0 0 65,-19 19 160,-3 1 224,22 0-256,-19 0-32,0 0 96,-1 0 192,20-20-352,-21 19 160,21 1 160,-20-20-320,20 20 192,0-20 96,-19 0-160,19 20-64,0-20 224,0 0-224,0 0 224,0 0-224,0 0 321,0 0-225,0 0 32,0 0 32,0-20-128,0 20 32,0-20 32,0 20 128,19-20-160,-19 20-128,0-19 31,20-1 225,-20 20-160,21-20-160,-1 0 352,-20 0-320,19 20 160,-19-20-32,19 20 96,-19 0-64,22 0-192,-3 0 320,0 20 224,1-20-96,20 20-63,-20 0-225,-1-20 96,3 20 0,-3-20-32,0 20-64,1-20-641,-1 19-993,-19 1-1409,21-20-4612</inkml:trace>
  <inkml:trace contextRef="#ctx0" brushRef="#br1" timeOffset="20403.16">21172 4488 7623,'19'0'833,"-19"0"1793,0 0-480,0-20-320,0 20-353,0 0-640,-19 0-160,19 0-97,-21 0-256,1 0 1,1 0 95,-20 0-256,18-20-96,-18 20-64,20 0 193,-22 0-322,21-19 129,20 19 129,-19 0-129,-2 0-257,21 0 129,0 19-64,-20-19 288,20 20-96,0 20-96,-19-20 192,19 19 96,-19 21-64,19-20 33,-22 0-1,22-1 128,0 20-352,-19-38 288,19 18-384,0-19 160,0 0 32,0 0 64,0-20-576,0 20-65,0-20-544,0 0-160,0 0-705,0 0-865,0 0-960</inkml:trace>
  <inkml:trace contextRef="#ctx0" brushRef="#br1" timeOffset="20598.16">20714 4786 6726,'0'-20'673,"0"0"2145,0 20-544,0 0-128,0 0-896,20 0-610,1 0-223,18 0-225,-20 0-192,22 0 0,-22 0-160,22 20-609,-22-20-801,1 0-1921</inkml:trace>
  <inkml:trace contextRef="#ctx0" brushRef="#br1" timeOffset="20952.18">21211 4667 9929,'0'-20'256,"0"20"1634,0 0-417,0 0 129,0 0-449,0 0-160,19 20-64,-19-1-257,0 22 161,0-22-224,0 1 127,0 19-191,0-18-225,-19-21-63,19 20-129,0-1 128,0-19-224,0 20-224,0-20-129,0 20-255,0-20-385,0 20-288,0-20-353,0 0-800,19 0-1954</inkml:trace>
  <inkml:trace contextRef="#ctx0" brushRef="#br1" timeOffset="21655.23">21251 4865 5765,'0'0'1986,"0"-19"512,0 19-512,0 0-545,0-20-287,0 20-162,20 0 33,-20-21-192,19 2-192,0 19-193,-19-20-288,22 20 33,-3-20-1,1 20-288,-1 0 192,-19-19-513,21 19-159,-1 0-801,-1 0-1410,0 0-2594</inkml:trace>
  <inkml:trace contextRef="#ctx0" brushRef="#br1" timeOffset="22109.26">21548 4885 13933,'-20'-39'192,"20"19"673,0-1 0,20 2 480,1-1-288,-2-19-609,1 19-160,21-1-255,-22 2-33,20 19 32,1-20 0,-20 20 128,-1 0-96,2 20-192,-1-1 224,-20 2 224,0 18-352,-20-19 160,-1 19 32,2-18 97,-1 18-1,-20-19 64,20-20 96,-18 20-351,-3-20 63,21 0 96,1 0-512,-2 0-225,21-20-608,0 20-1762,0 0-2914</inkml:trace>
  <inkml:trace contextRef="#ctx0" brushRef="#br1" timeOffset="22839.3">22005 4686 12555,'20'-19'577,"-20"-1"1665,0 20-929,0-20 449,0 20-577,0 0-576,0 0-321,0 20 32,0-20 385,0 20-225,0-1 161,-20 22-161,20-22-159,0 1-1,-19 0-192,19 20-32,-22-40 0,22 20-128,0-20 224,0 19-192,0-19-64,0 0 225,0 0-33,0-19-32,0-1-160,22 20 128,-3-40-385,1 20 289,20 0-256,-20 1 128,-1-22 256,0 41-320,3-19 128,-3 19 0,-19 0 96,19 0 64,-19 0 320,0 19-256,0 2 96,-19-1-31,19-1 31,0 1-128,-19 0-128,19-1 224,0-19-352,0 0 160,0 0-128,19 0 384,0-19-288,1 19 32,1-20-192,18 0 192,-20 1 0,22-1-64,-22 20 32,1-21-96,-20 21 192,21 0-160,-21 21 32,0-1 544,19-1-256,-19 1-160,-19 0 0,19-1 97,0 2-450,0-1-608,0-1-1345,0-19-1858</inkml:trace>
  <inkml:trace contextRef="#ctx0" brushRef="#br1" timeOffset="23529.34">20676 5263 11178,'0'-21'320,"0"21"577,0 0-192,0 0 1217,0 21 0,-22-1-833,22-1-289,0 2-223,0 17 384,-19 3-577,0-20-32,19 17-255,-20-17 95,20 18 64,-21-18-256,21-21 0,-19 18-512,19-18 127,0 0-768,0 0-320,0 0-930,19 0-1857</inkml:trace>
  <inkml:trace contextRef="#ctx0" brushRef="#br1" timeOffset="23824.36">20953 5263 14958,'0'20'-609,"-20"-20"545,1 19 192,-22 21 801,22-21 384,0 2-448,-22-1 96,41 1-32,-19-3-353,-1-18-127,20 0-97,0 20-256,0-20 193,0 21-65,0-21-192,0 19 192,0-19-224,20 20 448,-20-20-480,19 21 225,0-21-322,3 18 65,-3-18-768,0 0 31,1 0-608,1 0-1154,-2 0-2498</inkml:trace>
  <inkml:trace contextRef="#ctx0" brushRef="#br1" timeOffset="24228.38">21131 5423 12395,'0'0'1954,"0"0"-2530,0 0 576,0 0 160,0 18 288,20-18-31,1 0-193,-2 0 96,1 0-192,-1 0-96,2-18 32,-1-3-64,-20 21 0,19-20 160,-19-1-64,0 2 97,0 0-65,-19-2 0,19 21 224,-20-19 129,20 19-65,-21 0-64,21 0 33,-19 19-1,-1 2 129,1-2 63,-22 21-127,41-20 640,-19 19-897,-1-19 64,20 1 0,0-2-192,20 1-128,-20 1 32,19-21-384,-19 18-545,20-18-609,1 0-640,-2 0-2338</inkml:trace>
  <inkml:trace contextRef="#ctx0" brushRef="#br1" timeOffset="24436.39">21490 5323 14733,'19'0'1314,"-19"0"-1282,0 0 416,0 19 705,0 0 0,0-19-544,19 21-385,-19-1-192,20 1-128,1-3-384,-2-18-802,1 20-960,-1 1-2947</inkml:trace>
  <inkml:trace contextRef="#ctx0" brushRef="#br1" timeOffset="24638.4">21906 5342 10794,'-40'19'2658,"1"2"-1505,-2-1 513,-17 19 96,17 2 127,-19-2-63,2 0-897,-2 2-224,0-1-513,21-2-192,18-17-160,2-1-481,-1-1-544,20-19-897,0 21-2338</inkml:trace>
  <inkml:trace contextRef="#ctx0" brushRef="#br1" timeOffset="25192.44">22383 5283 12780,'19'-20'-64,"-19"20"1056,0 0-63,0 20 641,0-1-65,0 2-608,0 17-64,0-17 128,0 20-481,-19-3 1,19 2-481,-21-20 192,21 1-320,0-3-128,-20 3-449,20-1-448,0-20-993,0 0-481,0 0-704,20-20-2338</inkml:trace>
  <inkml:trace contextRef="#ctx0" brushRef="#br1" timeOffset="25464.45">22641 5302 11979,'0'-19'2370,"0"19"-1729,0 0-1,-22 19-255,3 2 832,0-2-160,-20 0-449,18 2 257,1-1-96,1 1-96,-1-3-193,20 2-32,-21-20-159,21 21-97,0-21 384,21 19 225,-21 1-96,20 1-225,19-3-320,-18 3 1,-2-21-1,1 20 0,-20-20-224,19 19-320,0-19-962,-19 0-736,22 21-1825</inkml:trace>
</inkml:ink>
</file>

<file path=ppt/ink/ink12.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3:59:23.95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17658 7746 6534,'-21'0'1857,"21"0"-159,0 0 1377,0 0-1121,0 0-225,21 0-447,-1 0-33,40-20-64,-21 20-352,40 0-129,0 0-95,-18-20-32,18 20-289,-19 0-288,-2 0 96,-17 0 32,-2 0-448,1-20 31,-1 20-575,-19 0 95,1 0-704,-21 0-289,0 0-1153,0 0-2274</inkml:trace>
  <inkml:trace contextRef="#ctx0" brushRef="#br0" timeOffset="351.02">17935 7746 9160,'0'0'1057,"0"0"1442,0 0-450,-19 0-511,19 20 31,0-20-800,-19 39 0,19-19-193,-22 0-191,22 20 31,-19-1-352,19-19 128,-19 0-256,19 20 64,0-20-480,0-20-225,0 20-320,0-20-768,0 0-834,19 0-1697</inkml:trace>
  <inkml:trace contextRef="#ctx0" brushRef="#br0" timeOffset="589.03">18114 7686 11370,'0'0'353,"-20"0"1697,20 20-289,0 0-255,-19 0-225,19 19-384,-19 1-385,19 0 161,-22 0-353,22-1-192,0-19 96,0 0-416,0 0 32,0-20-897,0 0-384,0 20-1442,0-20-3075</inkml:trace>
  <inkml:trace contextRef="#ctx0" brushRef="#br0" timeOffset="835.04">18174 7964 11050,'0'0'1666,"0"20"1440,0 0-1024,0 20-576,-20-21-449,20 21-417,-19-20-351,19 0-417,0 0 256,0 0-641,0-20-320,0 19-1088,19-19-1795,-19 0-4163</inkml:trace>
  <inkml:trace contextRef="#ctx0" brushRef="#br0" timeOffset="1058.06">18292 8163 7046,'0'20'1922,"-19"-20"576,19 19 321,-20 2-769,20-21-352,-19 19-1026,0-19-255,19 20-353,-22-20-417,22 0-415,0 0-1378,0 0-3139</inkml:trace>
  <inkml:trace contextRef="#ctx0" brushRef="#br0" timeOffset="1275.07">18492 8143 13548,'0'0'1762,"0"0"-1730,0 0 256,0 0-224,0 0-288,0 0-2755</inkml:trace>
  <inkml:trace contextRef="#ctx0" brushRef="#br0" timeOffset="1426.08">18591 8143 9929,'0'0'1633,"0"0"-287,0 0 351,0 0-1216,0 0-577,0 0-1538,19-20-4964</inkml:trace>
  <inkml:trace contextRef="#ctx0" brushRef="#br0" timeOffset="1566.08">18711 8123 11466,'0'0'705,"0"0"1825,0 0-928,0 0-801,0 0-673,19 0-416,-19-20-1474,0 20-3107</inkml:trace>
  <inkml:trace contextRef="#ctx0" brushRef="#br0" timeOffset="1766.1">18928 8103 14830,'-20'60'1089,"1"-40"1505,-22 20-640,22-1-705,0-19-320,-22 19-577,21-18-672,1-2-769,19-19-1441,-19 0-9450</inkml:trace>
  <inkml:trace contextRef="#ctx0" brushRef="#br0" timeOffset="2410.13">19048 7746 12075,'0'-20'1954,"19"20"-1538,1 0 1570,-1-20-192,41 20-417,-19 0-256,17-20-256,21 20-609,-19 0-192,20 0 32,-20 0-32,0 0 65,-21 0-610,2 0-192,-22 0-576,0 0-224,-19 0-1122,0 0-1280,0 0-1731</inkml:trace>
  <inkml:trace contextRef="#ctx0" brushRef="#br0" timeOffset="2687.15">19424 7746 8584,'-20'0'800,"20"20"2339,0-20-1153,-19 19-256,0 1-321,19 0-608,-22 0-128,22 20 31,-19-20-191,19-1-513,-19 21 96,19-20-128,-20-20-96,20 20-449,0 0-512,-21-20-576,21 0-1378,0 0-1666</inkml:trace>
  <inkml:trace contextRef="#ctx0" brushRef="#br0" timeOffset="2911.16">19503 7766 10505,'0'0'2275,"0"0"-1218,0 19 1217,-19 1-641,0 20-255,-1 0-385,-1-20-289,1 19 33,20 1-481,-19 0-128,0-20-96,19 19-96,0-39-384,0 20-833,0-20-1026,0 20-3746</inkml:trace>
  <inkml:trace contextRef="#ctx0" brushRef="#br0" timeOffset="3508.2">19484 8242 7815,'0'-19'2722,"0"19"-1056,0 0 896,0 0-736,0-21-481,0 21-768,19 0-225,-19 0 1,22 0 31,-3 0-192,-19 0 97,19 21-257,1-21 128,-20 19-32,0 1 0,0-20 0,0 20 0,0 0-32,-20-20 0,1 19 0,0-19-64,-3 21 129,3-2-289,0-19 192,19 0 96,-20 0-288,20 20 288,0-20-288,20 0 320,-20 0 128,19 0-64,22 0-63,-22 0-161,0 0 0,1 0 64,1 0-641,-2 0-159,1 0-546,-20 0-832,19 0-3171</inkml:trace>
  <inkml:trace contextRef="#ctx0" brushRef="#br0" timeOffset="4365.24">19802 7964 7431,'0'0'1345,"0"0"1762,0 0-577,19 0-704,-19 0-705,0 0-480,-19 0-33,19 0 65,0 0-257,0 0-128,0 0 161,0 0-193,-20 0-256,20 0 320,0 0-416,0 0 321,-21-20-290,21 20 33,0 0 64,-19 0-32,19 0 65,0 0-1,-20 0-225,20 0 129,0 0 193,0 0-322,0 20 322,0-20-258,0 0 290,-19 0-289,19 0 192,0 0 0,0 20-32,0-20-32,0 0 160,0 0-320,0 0 320,0 0-352,-19 20 320,19-20-128,0 0-32,0 0-96,0 0 96,0 0 192,0 0-384,0 0 192,0 0 0,0 0 0,0 0 192,0 0-352,0 0 288,19 0-288,-19 20 192,0-20-32,0 0-32,0 0 224,19 20-384,-19-20 192,0 19 0,0 1 160,0-20-192,0 20-96,0-20 128,0 0 32,0 20 32,0-20 32,0 0 0,-19 0 0,0 20 0,19-20 1,-22 0 127,3 0-352,19 0 128,-20 0 0,20 0-161,0 0 1,0 0-416,0 0-545,0 0-641,0 0-1185,0 0-2914</inkml:trace>
  <inkml:trace contextRef="#ctx0" brushRef="#br0" timeOffset="4710.26">20040 7944 6149,'0'0'6374,"-19"0"-5285,-3 0 1250,3 20-578,0 0-159,-22 0-289,22 20-480,-20-1-257,17-19 65,22 20-417,0-20-416,0 0 96,22-1-320,-3-19-225,1 0 160,-1 0-191,2-19 223,-1-1-95,-20 0 448,0 0 256,0 0-256,0 0 224,-20 0-224,20 1-641,-21 19-1569,21-20-3780</inkml:trace>
  <inkml:trace contextRef="#ctx0" brushRef="#br0" timeOffset="5112.29">20278 7865 16623,'0'0'801,"-19"0"897,19 0-449,0 0-929,0 0-320,0 20-416,0-20-1218,0 20-2017</inkml:trace>
  <inkml:trace contextRef="#ctx0" brushRef="#br0" timeOffset="5222.29">20278 7964 9993,'-19'0'4100,"19"0"-2563,0 0 577,0 20-768,0-20-1186,0 0-673,0 0-4355</inkml:trace>
  <inkml:trace contextRef="#ctx0" brushRef="#br0" timeOffset="6550.37">20835 7627 7559,'0'0'224,"0"-20"3267,0 20-1024,0 0-1539,0 0 33,0 0 128,0 0-352,0 0-224,0 0 31,0 0-192,0 0 1,0 0-1,0 0-64,0 0 129,0 0-353,0 0 288,0 0-384,0-20 256,0 20-288,-22 0 320,22 0-352,0 0 321,0 0-322,-19 0 97,19 20 33,-19-20-1,-1 0-32,20 0 32,-21 0 128,21 20-288,-20-20 160,20 19-32,0-19 0,-19 0 0,19 20-64,0-20 32,0 0 32,0 20-65,0-20 1,19 0 0,-19 20 64,0-20-64,20 20 64,-20-20-32,0 20 32,0-20 0,-20 20 0,20-20 64,-19 19-64,19 1 32,-19-20 96,19 20-288,-22 0 256,22-20-128,0 20-32,-19-20-128,19 20 320,0-20-288,0 20 320,-19-1-320,19 1 224,0-20 256,0 20-287,-20 0 287,-1 20 96,21-20-63,-19 19 319,19-19-287,-20 20 31,20-20-224,0 0 96,0-1-448,0 2 192,20-21-64,-20 19-416,19-19-897,2 0-193,-21 20-1217,20-20-4644</inkml:trace>
  <inkml:trace contextRef="#ctx0" brushRef="#br0" timeOffset="6880.39">20835 8044 8391,'-22'-40'3171,"22"20"-2242,0 0 1570,22 0-1250,-3 0-160,0 1-352,22-1-289,-22 0 129,20 20-1,-17 0-127,-3 0-385,-19 0 160,19 20 96,1 0-160,-20-1 225,-20 21-289,1-20 128,0 0-192,-3 0 96,-17 0 160,-1-1-320,1-19 32,20 0-160,-3 0-192,3 0-353,19 0-480,0 0-1409,0-19-3941</inkml:trace>
  <inkml:trace contextRef="#ctx0" brushRef="#br0" timeOffset="7092.4">21131 7964 11883,'20'20'2146,"-20"-20"-961,0 20 1217,-20 0-512,20-20-577,0 20-512,-19-1-481,19 1-31,-20 0-129,1 0-224,19 0-225,-21 0-127,21 0-897,0-20-449,0 0-961,0 19-2658</inkml:trace>
  <inkml:trace contextRef="#ctx0" brushRef="#br0" timeOffset="7360.42">21410 7746 9513,'0'0'3459,"0"0"-3203,0 0 1506,0 20 352,-21 19-609,2-19-224,-1 20-416,20 0 32,-19-1-256,-3-19-513,22 0 32,0 0-320,0-20-321,0 0-576,0 0-1089,0 0-1377,22 0-5798</inkml:trace>
  <inkml:trace contextRef="#ctx0" brushRef="#br0" timeOffset="8118.46">21490 7587 8007,'0'0'1089,"0"0"1986,0 0-416,0 0-866,0 0-383,0 0-417,0 0-65,0 0-63,0 0-320,0-20-193,0 20 32,0 0-159,0 0-1,0 0-64,0 0-64,0 0 192,19 0-256,-19 0 161,0 0-1,0 0 192,0 0-384,0 0 96,0 0 32,19 0-64,-19 0-64,20 0 193,-20 0-290,21 0 130,-21 0-66,19 0 33,-19 0 33,20 20-33,-20-20 0,0 0 64,0 20 0,0-20 32,0 20 160,-20-20-352,20 0 320,0 19-352,0-19 320,0 20-288,0-20 256,0 20-320,-19-20 192,19 20-64,0-20 0,0 20-32,0-20 64,-21 20-64,21 0 192,0-1-320,0 1 160,0 0 96,0 0 32,0 0-192,21 20 192,-21-21-32,-21 21-224,21-20 224,0 20-96,-20-20 256,20 19-192,0-19-128,-19 20 128,0-20 32,19 19 32,-22-18 64,3-2 97,0 1-33,19 0-160,-20-20 192,-1 20-32,2-20 33,-1 0-353,1 0-97,-3 0 1,-16 0-929,18 0-1185,-1-20-1217</inkml:trace>
  <inkml:trace contextRef="#ctx0" brushRef="#br0" timeOffset="8793.5">21964 7249 10954,'0'-20'1858,"-19"20"-353,0 0 897,-1 0-1185,-20 20-512,1 20 640,19-20-544,-20 40-160,20-21-97,1 1-287,-2 0-257,21-21 96,0 21-224,21-20-417,-2-20 65,1 0-33,-1 0-160,-19-20 385,21 0 128,-21 0 128,-21 1 64,21 19 0,-19-20 32,19 0-480,-20 20-353,20 0-1505,0 0-3011</inkml:trace>
  <inkml:trace contextRef="#ctx0" brushRef="#br0" timeOffset="9090.51">22085 7249 11210,'19'-20'2146,"-19"20"224,0 20-544,-19-20-256,19 20-609,-20 20-1,-1-20-223,2 20-224,-1-21-225,1 1-128,-3 20-64,22-20 64,-19-20-416,19 20 224,19-20 0,3 0 64,-3 0-160,20 0-417,-18 0-384,18 0-480,-20 0-673,3 0-2818</inkml:trace>
  <inkml:trace contextRef="#ctx0" brushRef="#br0" timeOffset="9291.53">22145 7369 13164,'0'0'1121,"0"0"705,-22 19 928,22 1-1088,-19 0-449,19 20-448,-19-20-97,-1 19-543,20-19-193,-21 0-897,2 0-1346,19-20-3522</inkml:trace>
  <inkml:trace contextRef="#ctx0" brushRef="#br0" timeOffset="10251.58">22104 7885 9352,'-19'0'2114,"19"0"-672,0 0 832,0 0-512,19 0-289,0 20-224,41-20-288,-19 0-32,17 0-449,2 0 321,0 0-449,0 0 289,-1 19-385,1-19 65,0 0-97,-2 0 32,-17 0-256,-3 0 96,-16 0 96,-3 0-160,0 0-96,-19 0 192,0-19-31,0 19-130,-19-20-127,0 0 64,-22 20 192,22 0-160,-1-20-96,-1 20 192,2 0 128,-1 0-320,20 0 256,0 0-192,0-20-32,0 20-224,0 0 224,20 20 288,-1-20-320,2 0 128,18 20 160,-20 0-128,3 0 0,-22-1-96,0 1 416,0 0-224,0 0 128,-22 0 64,3-20-63,0 20-97,-1-20-32,-1 0-64,2 0-352,-1 0-737,1 0-1025,19 0-1378</inkml:trace>
  <inkml:trace contextRef="#ctx0" brushRef="#br0" timeOffset="11442.65">23255 7666 5893,'0'0'2370,"0"0"321,19 0-769,-19 0-545,0 0-64,0 0-192,0 0-320,0 0-160,0-20-161,0 20 97,0 0-257,0 0 64,-19 0 97,19 0-289,0 0 96,0 0-96,0 0 33,0 0-33,0 0 64,0 0-288,0 0 192,0 0 0,0 0-32,0 0-31,0 0-1,0 0 64,-19 0 64,19 0-320,0 0 128,0 0 0,0 0 128,0 0-192,-20 0 128,20 0-32,0 0 64,-19 0 33,19 0 63,0 0-192,-21 0 0,21 0 0,-20 0 96,20 0 0,0 0-64,0 0-64,0 0-192,-19 0 288,19 20-192,0-20 192,0 0-320,0 0 320,0 20 32,0-20-320,0 20 384,0-20-416,0 20 416,0-20-416,0 20 192,0 0 0,19-1 32,-19-19 224,20 20-256,-20 0-96,0-20 384,0 20-192,0 0-128,-20 0 192,20-20 160,-19 20-384,-22-1 256,22 1-31,19-20-97,-20 20-160,20-20 224,-19 0-257,19 0-127,0 20-128,19-20 160,-19 0-33,0 20 161,20-20 64,-20 20 32,0 0 32,-20-20 64,20 19 0,-19 1 192,-2 0-192,1 20 193,1-20 31,0 19 0,-3-18 33,-16 18-1,38-19 64,-20 0-192,20-1 97,0 2-353,0-2 224,0 1-288,20 20-225,-1-40-928,0 20-416,3 0-802,-3-20-2690</inkml:trace>
  <inkml:trace contextRef="#ctx0" brushRef="#br0" timeOffset="12253.7">23773 8024 15406,'19'-20'224,"-19"20"993,0 20 1314,0-20-834,-19 20-319,-3-1-353,3 21-321,-1-20-415,1 0-161,-2 0-128,21 0-321,-20-1-575,20 2-706,0-21-352,0 0-800,0 0-3556</inkml:trace>
  <inkml:trace contextRef="#ctx0" brushRef="#br0" timeOffset="13185.75">23931 7746 6950,'0'0'2659,"0"0"-738,0 0-31,0 0-384,0 0-33,0 0-160,0 0-320,0-20-96,0 20 32,0 0-288,0 0 63,0 0-448,0 0-31,20 0-1,-20 0-128,0 0-64,19 0 32,-19-20 96,20 20-160,-1 0-32,-19 20-160,21-20 224,-21 0-64,0 0 64,20 20-32,-20 0 224,0-20-128,0 19-160,0 1 224,0 0 97,0 0-289,-20-20 96,-1 20 0,2 0-32,19 0-32,-20-20 0,20 19-64,-19 1 160,19-20-384,0 20 288,0 0-97,0-20 97,0 20-32,0 0 0,0 0 32,0-1 32,19 1-32,-19 0 64,0 0-31,0 0-1,0 20 0,0-21 64,-19 2 32,19-2 128,-20 21 32,20-20 1,-21 20 223,2-21-384,-1 21 128,1-20 129,-2 0-97,-18 0-96,20-1-96,-3-19-160,-17 0-416,-1 0-1090,20 0-736,1-19-2082</inkml:trace>
  <inkml:trace contextRef="#ctx0" brushRef="#br0" timeOffset="13933.79">24327 7388 8936,'0'-19'769,"0"-2"2306,0 21-929,-20 0-641,1 0-576,0 21 160,-3-2-128,-16 1-417,18 20 65,-1 0-289,1-21-224,20 21-288,0-20 128,0 0-256,20 0-65,-20 0 161,21-20 32,-1 0-32,-20 0 352,0-20-320,-20 0 160,-1 20-64,1-20-225,20 20-447,-19-20-1186,19 20-3619</inkml:trace>
  <inkml:trace contextRef="#ctx0" brushRef="#br0" timeOffset="14321.81">24466 7369 12267,'20'-21'1474,"-20"21"1280,-20 0-1537,20 21-128,-19-21 64,0 19-448,-3 1-128,3 0-225,-1 0-192,20 0-96,0 0-32,0-1 32,0-19-96,20 20 96,-20 0-64,19-20-384,3 20 192,16-20-353,-18 0-63,1 20-193,-2-20-480,1 0-801,-1 0-1794</inkml:trace>
  <inkml:trace contextRef="#ctx0" brushRef="#br0" timeOffset="14545.83">24526 7527 11883,'0'0'833,"0"0"2530,0 20-1025,-19-20-1089,-2 20-352,1 0-96,20 0-545,-19 0-224,19-1-192,-19 1-641,19 0-1089,-22-20-1473,22 20-6118</inkml:trace>
  <inkml:trace contextRef="#ctx0" brushRef="#br0" timeOffset="15828.9">24247 7428 6470,'0'0'1153,"0"0"0,0 0-160,0 0 224,0-20 32,0 20-128,0 0-256,0 0-128,0 0 31,0 0-63,0 0-128,0 0-129,0 0 32,0 0-127,0 0-129,0 0-64,0 0 0,0 20 161,-19-20 63,19 0-224,0 0 160,0 0-31,-19 20-129,19-20 128,-20 0-352,20 0 160,0 20 64,-21-20-320,21 0 160,0 20 64,0-20-32,-20 0 32,20 19 161,0-19-386,-19 0 225,19 20-64,0-20 0,-19 20 97,19-20 95,0 0-352,0 20 320,0-20-288,-22 0 96,22 0 64,0 20-32,0-20 0,0 0 0,-19 0 32,19 20 160,0-20-384,0 0 192,-19 20 0,19-20 0,0 0 0,0 19 0,-20-19 32,20 20-64,0-20 64,0 0-64,0 0 32,0 0 0,0 20 0,0-20 0,0 0 160,0 0-320,0 20 160,0-20 0,0 0 0,0 20-32,0-20 64,0 0-64,0 0 160,0 0-224,0 0 0,0 0 192,0 20-160,0-20 128,20 0-96,-20 0 64,0 0-64,0 0 64,19 0-64,-19 0-32,0 0 64,19 0 0,-19 0-97,0 0 97,0 0-32,22 0 32,-22 0-32,0 0 193,19 0-354,-19 0 289,0-20-160,0 20 128,19 0 65,-19 0-65,0 0-160,0-20 64,0 20 96,0 0 96,0 0-256,0-20 128,20 20 32,-20 0 32,0-20 0,-20 20 32,20-20 128,0 20 1,0-19-33,0 19-256,-19 0-32,19-20-257,0 20-736,0 0-1409,-19 0-5061</inkml:trace>
  <inkml:trace contextRef="#ctx0" brushRef="#br0" timeOffset="21369.22">23274 7964 6886,'0'0'1089,"0"0"-192,0 0-192,0-20 31,0 20 33,0 0-96,0 0-1,0 0 1,0 0-32,22 0-1,-22 0 97,0 0-225,0 0 161,0 0-32,0 0-193,0 0-192,0 0 0,0 0-31,0 0-33,0 0-32,0 0 0,-22 0-32,22 0 96,-19 0-31,19 20-1,-19-20 32,19 0-32,-20 20 129,1-20-257,19 20 320,-21 0-320,21-20 128,-20 20-96,20-1 32,0-19 97,0 20-33,-19-20-224,19 20 160,0 0-128,0-20 128,0 20-160,0-20 32,0 20 128,0 0-128,0-20-128,0 19 128,0-19 32,19 0-32,-19 21 32,0-21-32,20 0-32,-20 0 96,21 0-320,-21 0 160,19 0 64,-19 0-64,20 0 192,-20 0-128,19 0-32,0-21 64,-19 21 0,0 0 160,22 0-320,-22 0 128,0-19 64,19 19-64,-19 0-97,20-20 1,-20 20 224,0 0-128,19-20-32,-19 20-32,0-20 96,21 20 64,-21-20-128,0 0 192,0 0-64,0 20-64,0-19 97,0-1-226,0 20 258,-21-20-65,21 20-193,-19-20-127,19 20-512,-20 0-1090,20 0-3844</inkml:trace>
  <inkml:trace contextRef="#ctx0" brushRef="#br0" timeOffset="21943.25">23414 8282 8968,'0'0'3139,"0"0"-737,0 0-576,0 0-225,0 0-223,0 0-65,0 20-320,0-1-160,-19-19-257,-1 21-351,20-2-97,-21 1-32,2-20-929,19 0-1121,0 0-2498</inkml:trace>
  <inkml:trace contextRef="#ctx0" brushRef="#br1" timeOffset="28643.62">3643 11301 7879,'-19'-40'512,"19"21"962,-19-1 704,19 0-577,0 0 289,0 0-384,0 20-417,0 0-577,0 0-448,0 20 96,0 0 481,0 20-225,0-1-191,0 21-33,0-21-160,19 22-128,-19-2 256,0-20-320,0-18 128,0-2 96,0-19 0,-19 0 192,19 0 0,0-19-96,0-2-224,-22-18 64,22 19 128,0-19-160,0-22-64,0 2-32,22-1-384,-22 1 31,19-1-63,0 1 352,22 19-225,-22 1 417,1 18 64,-1 21 32,2 0 32,-21 21 289,20-2-225,-20 1 289,0 20-289,0 0 224,-20-1 161,-1 1-225,2 0-224,-20-21 96,18 1-96,1 0 65,1-20-546,19 20-415,0-20-802,0 0-1345,0 0-3299</inkml:trace>
  <inkml:trace contextRef="#ctx0" brushRef="#br1" timeOffset="28959.65">3843 11242 13612,'0'39'-96,"0"-19"160,0 20 961,0-20 609,0 19-129,0 2-768,0-22-609,0 21-32,0-20 0,0-1-32,0 2 0,0-21 65,0 0-129,0 0 384,0-21-288,19 21 160,-19-19-96,20-1-128,-1 0 257,2 0-193,-1 1 192,-1 19-64,-19-21 225,19 21-449,-19 0 32,20 0 0,-20 0 0,21 0-481,-21 0-640,20 0-672,-1-20-2243</inkml:trace>
  <inkml:trace contextRef="#ctx0" brushRef="#br1" timeOffset="29454.68">4636 10805 16976,'21'-20'192,"-21"20"256,0 0 609,-21-20 160,21 20-96,-20 0-768,1-20-289,-1 20 32,-1 0 64,2 0-128,-1 0-96,1 0 32,-2 0 160,1 0-320,20 0 160,-19 20 32,-1-20-64,20 40 0,-21-1 352,21 2-320,0 18 320,-19-20-288,19 41 192,0-20-127,-20-1-33,20 20 128,-19-19-288,-2-1 288,1 2-96,20-2-128,-19-20 256,0-18-192,19 18-64,-22-19-64,22 0 288,22-20-128,-22 19 352,19 2 1,0-21-161,22 0-64,-2 0-32,-20 0-32,22 0-64,-22 0-768,1 0-450,1-21-864,-2 21-4452</inkml:trace>
  <inkml:trace contextRef="#ctx0" brushRef="#br1" timeOffset="31333.79">4794 10944 8936,'-19'0'801,"0"0"-1,19 0 930,0-20-96,0 20-225,0 0-897,19 0-415,-19 0 287,19-20 32,1 20-63,21-19-33,-22 19-32,22 0 65,-22 0-129,0 0-32,1 0-64,1 0 64,-21 19 129,0 21 223,0-21-192,0 22 33,0 18-65,0 1 32,0-1-416,0 1 160,0-21-160,0 21 193,19-21-129,1 1 32,-20-19-225,19-2 161,2 1 160,-21-20-192,0 20 225,0-20-129,-21 20 320,2-20-96,-1 19-32,1-19 353,-22 0-1,3 0-287,16 21 31,-16-21 32,18 0-320,-1 0-128,1-21 32,20 21-1025,0 0-480,0-19-577,0 19-1346,0 0-4163</inkml:trace>
  <inkml:trace contextRef="#ctx0" brushRef="#br1" timeOffset="31531.8">4794 11301 12619,'0'-20'449,"-19"20"1377,19 0-129,19 0-864,-19 0-192,20 0-449,21 0-128,-22 20-352,22-20-1218,-3 0-2562</inkml:trace>
  <inkml:trace contextRef="#ctx0" brushRef="#br1" timeOffset="31822.82">5331 11063 12780,'20'0'160,"-20"20"705,0-20 992,0 40 33,-20-21-416,20 21-546,-19-20-351,19 20-1,-21-1-415,21 1-97,0-20-321,0 0-191,0-20-641,0 0-929,0 0-1697,21 0-3524</inkml:trace>
  <inkml:trace contextRef="#ctx0" brushRef="#br1" timeOffset="32090.83">5548 11102 12780,'-19'0'192,"0"21"993,-1-2 384,-1 1 129,1-20-481,1 20-448,0 0-545,-1 0 321,-1 0 31,21-20-352,0 19 225,0-19-193,21 20 64,-21-20-95,20 20-129,-1-20-96,0 0-96,1 20-97,1-20-479,-1 20-193,-1-20-576,0 0-994,3 0-2273</inkml:trace>
  <inkml:trace contextRef="#ctx0" brushRef="#br1" timeOffset="32305.84">5748 10864 15694,'-19'21'64,"-3"-2"961,3 21 353,19-21 159,-20 1-992,20 20-417,-19-20-416,19 0-417,0 0-1313,0-20-3812</inkml:trace>
  <inkml:trace contextRef="#ctx0" brushRef="#br1" timeOffset="32643.86">5827 11123 9320,'0'19'7912,"0"-19"-7624,0 0 961,0 0 225,39 0 31,-18 0-544,18 0-449,2 0-447,-2 0 31,1 0 0,-1 0-353,2-19-159,-2 19-769,-1 0-160,-16 0-481,-3 0-1409,-19-21-2691</inkml:trace>
  <inkml:trace contextRef="#ctx0" brushRef="#br1" timeOffset="32854.87">5847 11242 14733,'-39'39'737,"39"-19"1025,0-20-513,0 20 385,39-20-289,-20 0-801,22 0-159,-2 0-449,1 0 0,-1 0-257,-18-20-287,18 20-193,2-20-929,-22 20-608,1-20-2434</inkml:trace>
  <inkml:trace contextRef="#ctx0" brushRef="#br1" timeOffset="33105.89">6165 10944 12459,'-20'0'1057,"20"19"-224,-19 1 769,-3 1 159,-16 18-31,18 20-481,-20-19-448,1 20-545,18-20-96,-18-1-128,19 1-192,-1-20-256,2 0-801,19-1-929,0-19-2659</inkml:trace>
  <inkml:trace contextRef="#ctx0" brushRef="#br1" timeOffset="33483.91">6502 10904 16559,'19'0'-96,"-19"20"961,-19 19 800,19-19 129,-20 40-256,1-20-706,-2 19-383,1-19-321,1 20 96,0-21-384,19-19-160,-22 0-801,22 0-833,0-20-577,22 0-2305</inkml:trace>
  <inkml:trace contextRef="#ctx0" brushRef="#br1" timeOffset="33735.92">6721 10983 14541,'-60'40'192,"40"-20"1218,-20 20 383,1-21 225,19 21-897,-1-20-576,21 0-129,-19 0 97,19 0 95,19-20 129,2 20-417,18-1-127,2-19 63,-2 0-320,1 20-449,-1-20-768,2 0-737,-22 20-1121,1-20-6854</inkml:trace>
  <inkml:trace contextRef="#ctx0" brushRef="#br1" timeOffset="35317.01">7017 11123 18993,'-19'19'-128,"19"-19"-128,0 0 448,0 0-192,0 0 32,0 0-1409,19 0-3299</inkml:trace>
  <inkml:trace contextRef="#ctx0" brushRef="#br1" timeOffset="35431.01">7077 11242 14221,'0'0'192,"0"0"0,0 0 1025,-19 0-160,19 0-800,0 0-1346,0 0-5894</inkml:trace>
  <inkml:trace contextRef="#ctx0" brushRef="#br1" timeOffset="36079.06">8011 11102 7206,'-21'-19'1250,"2"19"1536,-1 0-992,-20 0 192,20 0-353,-19 19-416,18 2-224,-18-2 321,-1 1-257,20 20 128,1 0-352,0-21-289,19 1-160,0 20-288,19-20 97,0 0-129,1-20-353,20 19-351,-1-19-545,21 0-257,-19 0-832,-2 0-1473,1 0-5670</inkml:trace>
  <inkml:trace contextRef="#ctx0" brushRef="#br1" timeOffset="36310.07">8170 11142 13741,'0'20'800,"0"-20"578,20 0 223,-1 0-448,0 0-128,22 0-673,-2 0-63,2 0-385,-3 0-193,3 0-864,-22 0-576,1 0-2211</inkml:trace>
  <inkml:trace contextRef="#ctx0" brushRef="#br1" timeOffset="36474.08">8228 11261 11370,'-38'20'801,"18"0"1345,20-20-737,20 0 65,-1 0-257,22 0-705,-2-20-415,-1 20-482,3 0-1312,19 0-4613</inkml:trace>
  <inkml:trace contextRef="#ctx0" brushRef="#br1" timeOffset="37190.11">8924 11123 11979,'-19'-21'801,"19"2"320,0 19 288,0 0-608,0 0 256,-22 19-513,22-19-31,0 21 63,-19 18-159,19-19-129,0 20 96,0-1-384,-19 1 160,19 0-192,0-20 97,0-1 31,-20-19 192,20 0-32,0-19-416,0-1 224,0 0 0,0 0 64,0-20-320,0 21 192,20-21 32,-1 0-288,0 1-129,3-1-31,17 0 224,-20 20 64,22 1-64,-22-2 192,20 21-64,-18 21 128,-21-2 224,19 21-64,-19-1 64,0 1 1,-19 0-129,-2 0 160,1-1 193,-18 1 255,18 0-191,-20-20-257,1-1-288,-2 1 192,2 0-384,18-20 160,-18 0-672,39 0-642,-19 0-479,19 0-1442,0 0-5093</inkml:trace>
  <inkml:trace contextRef="#ctx0" brushRef="#br1" timeOffset="37432.14">9341 11023 16527,'0'40'0,"-20"-20"705,20-1 416,-21 21 480,2 0-255,-20-20-706,18 20-448,1-1 1,1-19-193,0 0-64,19 0-449,0-20-384,0 20-1025,0-20-544,0 0-2050</inkml:trace>
  <inkml:trace contextRef="#ctx0" brushRef="#br1" timeOffset="37646.15">9281 11023 12908,'19'0'2754,"2"0"-2561,-1 0 1344,-1-19-608,1 19 32,1 0-545,-2 0-256,1 0-160,20 0-96,-20 0-576,-1 19-449,-19-19-1058,19 0-2049</inkml:trace>
  <inkml:trace contextRef="#ctx0" brushRef="#br1" timeOffset="37838.15">9221 11182 13292,'-20'20'481,"40"-20"1472,1 0-159,18 0-481,1-20-448,-1 20-577,2 0-191,-22 0-65,20-20-129,2 20-351,-22 0-833,-19 0-865,0 20-1954</inkml:trace>
  <inkml:trace contextRef="#ctx0" brushRef="#br1" timeOffset="38014.17">9141 11341 14317,'-19'20'384,"19"-20"1506,19 0-448,3 0-193,-3 0-384,20 0-769,1 0 128,-1 0-416,2 0-545,-2 0-961,1-20-2466</inkml:trace>
  <inkml:trace contextRef="#ctx0" brushRef="#br1" timeOffset="38350.18">9916 11063 14253,'-19'-20'577,"-2"40"1088,-18-20-544,20 20 577,-22-1-321,2 2-672,-2-2-449,22 1-96,0 0 64,19 0-416,0 0 384,19 0-320,0-1 128,22 1-64,-22 0 160,1 0-32,-1 20-192,3-21 160,-22-19 0,0 20 96,-22 0 129,3-20-65,-20 21-64,18-21-64,-18 0 0,20 0-128,-1 0-737,-1 0-640,21 0-513,0-21-3139</inkml:trace>
  <inkml:trace contextRef="#ctx0" brushRef="#br1" timeOffset="38630.18">10314 10864 15758,'0'-20'961,"-20"40"353,-1-20-225,2 40 352,-42 0 385,23 20-609,-22-1 64,0 20-320,21 1-32,-2-1-577,22 0-64,-1-18-384,20 18-64,0-39-576,39-21-1250,-18 1-1153,18-20-4613</inkml:trace>
  <inkml:trace contextRef="#ctx0" brushRef="#br1" timeOffset="40622.32">10314 11102 15118,'0'0'32,"0"0"32,0 21 961,0-2 833,0 1-609,-20 20-320,-1 0-417,2-1-320,19 1-64,-20-20 97,1 0-193,19-1-128,0 1-769,0-20-448,19 0-609,1 0-1377,-1-20-1730</inkml:trace>
  <inkml:trace contextRef="#ctx0" brushRef="#br1" timeOffset="40849.33">10531 11102 10890,'0'0'1345,"-20"21"289,1-21 223,0 19-543,-3 1 191,-17 0-576,20 20-64,0-20-321,-3-1 97,3 1-129,19-20-255,19 20 95,-19-20-288,41 20 192,-22-20-192,20 0-256,-17 0-577,16 0-384,3 0-704,-22 20-1026,1-20-3107</inkml:trace>
  <inkml:trace contextRef="#ctx0" brushRef="#br1" timeOffset="41025.34">10670 11380 11434,'0'40'993,"0"-40"705,-19 21 288,-1-2-289,-1 1-159,21 0-481,-19-20-897,-1 20 32,1-1-128,19-19-704,0 0-417,0 0-1602,0 0-2690</inkml:trace>
  <inkml:trace contextRef="#ctx0" brushRef="#br1" timeOffset="41593.37">10928 11162 12011,'0'-20'1697,"21"1"1122,-21 19-737,0 19-416,-21-19-449,21 20-96,-19 0-128,19 20-224,-20-20 63,1 19-543,19-19-97,-21 20 32,21-20-288,0-1 224,0-19-320,0 0 256,0 0-320,0 0 64,21-19-65,-2-1-31,1 0 96,-1 0-288,2 0 255,18-19-63,-20 19 288,3 20-96,-22-20-96,19 20 160,-19 0 224,0 20 33,0 0 191,-19-20-320,19 19 96,-22 1 33,22 0-161,0 0 32,0-20-64,0 20-160,22-20 96,-3 0-32,0-20 32,22 20-257,-21-20 161,-1 20 0,0-20 96,1 20-32,1 20 0,-21-20 32,0 20 192,0 0-256,0 0 192,0-1-320,-21 1-384,21 0-1058,0-20-768,0 0-1538,21 0-6374</inkml:trace>
  <inkml:trace contextRef="#ctx0" brushRef="#br1" timeOffset="41824.39">11424 11023 7078,'41'-40'6598,"-2"20"-4355,-39 20-97,21 20-609,-21 1 321,0 18-257,0 20-384,-21 1-256,1 0-160,-19-1-513,-1 1 1,1-1-129,-2-18-224,22-2-417,-22-19-768,41 19-1505,-19-39-1987</inkml:trace>
  <inkml:trace contextRef="#ctx0" brushRef="#br1" timeOffset="42335.42">11783 11242 13324,'-20'0'1409,"20"0"-352,0 0 1282,20 0-994,-1 0 0,22 0-224,-3 0-800,1 0-161,2 0-128,-2 0-545,1 0-704,-1 0-609,-18 0-1761,-21 0-5061</inkml:trace>
  <inkml:trace contextRef="#ctx0" brushRef="#br1" timeOffset="42472.42">11862 11341 14605,'-19'20'737,"-3"-20"576,44 19 1,-3-19-290,0 0-543,20 0-353,21-19-416,0 19-1378,0 0-5060</inkml:trace>
  <inkml:trace contextRef="#ctx0" brushRef="#br1" timeOffset="43207.47">12476 11222 11627,'0'-40'544,"0"40"1314,0 0-705,0 0 128,0 20-32,0 0-416,0 0-256,0 19-1,-19-19-95,19 20-97,0-1-192,-19 1-96,19-19-64,-20-2 64,20 1 0,0-20 97,0 0 127,0 0-352,-21-20-128,21 1 128,0-2-32,0-19-64,21 21 31,-21-21-191,20 0 32,18 20-385,-16-19 257,16-1 64,1 20 416,-17 20-256,16 0 256,-18 0-32,1 0 192,-2 40 32,1-20 1,-20 19-225,0 1 448,-20 0-224,1-1 129,-22 1 159,3-19 65,-3 18-161,2-19-63,20-20-193,-22 20-352,2-1 224,18-19-224,21 0-321,-19 0-704,19 0-256,0 0-929,19-19-2723</inkml:trace>
  <inkml:trace contextRef="#ctx0" brushRef="#br1" timeOffset="43451.48">12972 11202 15855,'22'0'800,"-22"20"-704,-22 19 993,3-19 97,0 20 319,-22 0-352,22-21-416,-20 21-417,18 0-32,1-20-256,20-20-192,-19 20 160,19-20-608,19 0-706,-19 0-223,20-20-1122,1 20-3683</inkml:trace>
  <inkml:trace contextRef="#ctx0" brushRef="#br1" timeOffset="43660.49">12972 11182 13837,'0'0'1569,"0"0"-640,22 0 1153,-3 0-801,20 0-256,2 0-288,-3-20-673,3 20 64,-2 0-288,2 0-321,-3-20-800,-18 20-513,1 0-1505,-21 0-2882</inkml:trace>
  <inkml:trace contextRef="#ctx0" brushRef="#br1" timeOffset="43842.5">12874 11321 12267,'-20'20'705,"20"-20"576,20 20 224,20-20-223,-1-20-706,2 20-352,-2 0-160,21 0-256,-22 0-352,3 0-898,-22 0-1184,-19 0-1506</inkml:trace>
  <inkml:trace contextRef="#ctx0" brushRef="#br1" timeOffset="44008.51">12854 11480 10473,'-19'20'3171,"-2"-20"-2017,21 0 767,0 0-704,21 0-95,-2 0-546,20 0-640,2 0-192,-3-20-705,23 20-1890,-21 0-4388</inkml:trace>
  <inkml:trace contextRef="#ctx0" brushRef="#br1" timeOffset="44329.53">13608 11222 13644,'-19'0'385,"-1"0"736,-20 20 673,1-20-129,-2 19 97,22 1-865,-22 20-417,22-20 97,-1 0-385,20-1 32,0 1-32,20 0-128,-20 20-96,19-20-32,2 0 224,-21 0-160,20-1 32,-20 2 0,0-2-128,-20 1 224,-1 0-64,2-20 1,-1 0-65,-20 0-385,20 0-448,1 0-544,0 0-609,19-20-1601</inkml:trace>
  <inkml:trace contextRef="#ctx0" brushRef="#br1" timeOffset="44618.55">13926 11083 14926,'0'-20'1729,"0"20"-640,-19 0 64,-1 20-192,-1-1 673,-18 21-33,-2 0-608,3 0 160,-22 39-32,21-19-416,-21 20-64,19-21-385,22 20-224,-1-19 64,20-20-512,20-1-577,-1-19-801,41 0-1313,-19-20-3171</inkml:trace>
  <inkml:trace contextRef="#ctx0" brushRef="#br1" timeOffset="46599.66">13926 11321 5765,'0'-20'961,"0"0"1697,0 20 65,0 0 32,0 0-994,0 0-1120,0 20 416,0 0-64,0 20-289,-19-21 1,19 1-160,0 21-65,-20-22 33,20 21-481,0-20 0,-21-1 128,21-19-416,0 21-577,0-21-448,21 0-545,-1 0-1569,-1-21-4100</inkml:trace>
  <inkml:trace contextRef="#ctx0" brushRef="#br1" timeOffset="46861.68">14224 11321 13773,'0'0'256,"-21"0"737,2 20 128,-1 0 448,-20-1-480,1 1-96,-2 0-448,2 20 384,20-40-257,0 20-191,-3 0-97,22-20-128,0 0-224,0 0 64,22 0-31,16 0-33,-18 20-97,20-20 162,-1-20-610,2 20-320,-2 0-192,1 0-320,-20 0-641,-1 0-1313,1 0-2306</inkml:trace>
  <inkml:trace contextRef="#ctx0" brushRef="#br1" timeOffset="47077.68">14441 11142 15566,'-19'0'128,"19"20"609,-19 0 736,19 0-95,-20 0-481,20 0-641,0-1-128,0 21-128,0-20-769,0 0-1185,0 0-3395</inkml:trace>
  <inkml:trace contextRef="#ctx0" brushRef="#br1" timeOffset="47281.7">14542 11500 9545,'-21'60'5413,"1"-41"-4869,20 1 1442,-19 0-320,-22 0-289,22-1-1025,0-19-256,-22 21-128,22-21-288,19 19-801,-20-19-929,20 0-2306</inkml:trace>
  <inkml:trace contextRef="#ctx0" brushRef="#br1" timeOffset="47880.73">14800 11321 15086,'19'-20'865,"-19"0"1409,0 20-801,0 20 97,0 0-353,-19 0-352,-2 0 128,1-1-353,1 21 33,-1-19-481,20 18 64,-21-19-224,21-20 96,-19 20-224,19-1 128,0-19 64,19 0-224,-19-19 32,21 19-320,-1-20 192,19 20-321,-18-20 257,-2 0-65,1 1-191,-1-22 352,22 21-129,-41 20 225,19-19 64,-19 19 257,0 0-97,0 19 288,0 1 129,-19 0-417,-1-20 384,20 21-288,0-2-128,-21 1 129,21-20-257,0 0-64,21 0 128,-1 0 0,-1 0-64,22 0 32,-22-20-225,20 20 289,2-19-192,-22 19 288,0 0-320,3 0 320,-22 0-127,0 19-33,0-19 128,0 20 32,0 0-192,-22 0 192,22-1-480,-19-19-385,19 21-1089,0-21-704,0 0-1602</inkml:trace>
  <inkml:trace contextRef="#ctx0" brushRef="#br1" timeOffset="48136.75">15414 11162 10537,'60'0'6086,"-40"0"-5317,-20 20 1409,19 0-352,-19 20-33,0-1-191,0 1-577,-19 0-128,-1-1-353,-20 21-384,20 0 97,-19-20-257,20-1 0,-22 1-385,22 0-672,0-21-1057,-3 1-640,3 0-3076</inkml:trace>
  <inkml:trace contextRef="#ctx0" brushRef="#br1" timeOffset="51130.92">15513 11043 8359,'-19'0'225,"19"-20"1568,0 20 1,19 0 64,-19 0-353,41-19-448,-22 19-384,1 0-1,20 0-95,-20 0-193,20 0 1,-20 0-161,-20 0-160,19 0-128,-19 0 96,19 19 128,-19 1-224,0 0 128,0 0 224,0 20 193,-19-1 192,19 1-225,-19 0-128,19 19-96,-20 1-127,20-1-194,0 1 129,0-20 129,20 0-322,-1-1 226,-19-19-33,19 0-257,-19-1 225,0 2 128,0-21-160,-19 19 64,0 1 129,-1 0-225,-20-20 160,1 20 64,-2 0 64,-19-20 0,41 20-160,-20-20-96,18 0-192,21 0-769,0 0-704,21 0-866,-2-20-3587</inkml:trace>
  <inkml:trace contextRef="#ctx0" brushRef="#br1" timeOffset="51497.94">16348 11222 14413,'20'0'352,"-40"0"161,-1 0 1088,2 20-31,-1-1-289,-20 1-544,-19 0-161,19 0-383,1 0 223,20 0 64,-3-1-159,22-19-65,0 20-192,22 0 352,16-20 1,1 0-449,2 21 160,-2-21-96,1 0-224,-1 0-449,2 0-320,-22 0-256,22 0-865,-41 19-1089,19-19-2754</inkml:trace>
  <inkml:trace contextRef="#ctx0" brushRef="#br1" timeOffset="51680.95">16110 11520 17104,'-19'19'608,"38"2"545,0-21 993,20 19-640,2-19-641,-2 0-545,21 0-224,-20 0-801,18 0-1216,-17 0-2019</inkml:trace>
  <inkml:trace contextRef="#ctx0" brushRef="#br1" timeOffset="53932.08">2928 12453 14221,'22'-20'384,"-3"20"-480,-19-20 1217,0 20 32,0 0-96,-19 0-384,-3 20-289,3-20 33,-1 40-97,-20-20 161,20 0 191,-18 19 33,-3 1-321,22-20-224,-1 0-32,20-20-31,0 19-1,0-19 128,0 21-320,20-21 128,-1 0 0,0 19-32,22-19-256,-22 0-353,1 20-192,20-20-288,-20 20-224,-1-20-705,3 0-737,-3 0-1184</inkml:trace>
  <inkml:trace contextRef="#ctx0" brushRef="#br1" timeOffset="54106.09">2849 12770 5893,'-58'0'4644,"36"21"-2594,3-21 577,19 0-417,0-21-448,0 21-673,0 0-289,19 0-319,3 0-161,-3 0-192,20 21 97,-18-21-450,18 0-928,2 0-1665,-3 20-8649</inkml:trace>
  <inkml:trace contextRef="#ctx0" brushRef="#br1" timeOffset="55079.15">4438 12155 9993,'19'-20'1601,"-19"20"-1376,-19 0 864,-1 0-353,-20 0 738,1 20-225,-21 0-448,19 0 64,-17-1-1,17 2 65,22-2-96,-22-19-128,3 21-33,18-2-415,-21-19 63,3 20-192,18 0 0,20-20-384,0 20 288,0-20 96,20 0-96,18 0 0,3 20 160,-2-20-192,21 0-64,0 20 64,-21-20 0,21 19 0,-21-19 32,1 20-32,-20-20 192,-1 20-288,-19 0 385,0-20-289,0 20 64,-19 0-32,-20-20 64,-2 39-64,-19-19-32,2 0-32,-2 20 64,0-21-32,0 21 192,2-20-288,-2 20 0,21-21 384,18 2-480,1-1 224,20-1 320,0-19 33,41 0 223,-2 20-255,21-20-225,19-20 64,1 20 192,-1-19-224,1 19-31,-1-20 63,-21 20 96,2-21-320,0 21 0,-21-19-128,-18 19-545,-1 0-608,-1 0-737,-19 0-256,0 0-2403</inkml:trace>
  <inkml:trace contextRef="#ctx0" brushRef="#br1" timeOffset="56788.24">3525 13228 11466,'0'-21'161,"0"21"351,0 0 1057,-21 0 161,21 21-385,0-1-127,0-1-546,0 21-63,0 0-225,0-1-32,-20 1-384,20 0 64,0-20 33,0 1-65,0-3-161,-19 2-703,19-20-610,0 21-544,0-21-256,0 0-545,19-21-992</inkml:trace>
  <inkml:trace contextRef="#ctx0" brushRef="#br1" timeOffset="57043.25">3624 13386 6566,'39'-39'3203,"-39"39"-160,0 0-641,0 0-1153,0 0-768,0 0 31,0 0 161,-20 20-129,20-1-31,-19 1-129,19-20-32,-19 20-256,19-1 193,0 2-385,0-21 288,0 0-128,0 20 0,19-20-32,-19 0-128,19 21 96,1-21-64,20 0 0,-20 0-481,-1 0-159,2 0-674,-1 0-704,-20 0-1986</inkml:trace>
  <inkml:trace contextRef="#ctx0" brushRef="#br1" timeOffset="57275.27">3901 13069 13420,'0'0'417,"0"0"-834,0 0 1186,0 19 993,0 1-449,0 1-544,-19 18-513,19-19-160,0 20-64,0-20-480,0-1-962,0 1-1729,0-20-3843</inkml:trace>
  <inkml:trace contextRef="#ctx0" brushRef="#br1" timeOffset="57663.28">4318 13207 8712,'0'0'96,"0"-19"961,-20 19 833,20 0 224,-19 0-385,0 0-415,-3 0-290,3 0-63,-1 19-96,1 2-256,19-1-129,-21 19-256,1-19 65,20 20-353,0-20 224,0-1-160,0 1 0,20-20-385,1 20-287,-2-20-161,1 19-512,-1-19-673,3 0-1217,-3 0-1474</inkml:trace>
  <inkml:trace contextRef="#ctx0" brushRef="#br1" timeOffset="57866.3">4219 13326 12011,'-20'21'993,"1"-21"-481,19 0 962,0 0-193,0 20-288,0-20-449,19 0-351,1 0-97,-1 0-353,3-20-864,-3 20-1473,20 0-3075</inkml:trace>
  <inkml:trace contextRef="#ctx0" brushRef="#br1" timeOffset="58516.34">4657 13049 8712,'0'0'256,"0"0"1826,0 0 416,0 0-832,0-20-545,0 20-256,0 0-32,0 0-257,0 0-127,0-20-65,0 20-32,0 0 33,0 0-193,0 0-224,0 20 96,-21-20-32,21-20 0,0 20 128,0 0-32,-20 0-256,20 0 160,0 0 0,-19 20 160,19-20-352,0 0 160,-20 0 0,20 20 192,0-20-384,-21 0 320,21 0-288,0 20 224,0-20-256,0 19 128,0-19 32,0 20 128,0-20-256,0 21 96,21-2 96,-21-19-160,20 20 224,-20-20-256,0 20 192,0-1 0,0-19 64,0 21-32,0-21-32,-20 20 32,20-1 0,-21 1 96,21-20-64,-19 20 96,-1-1-31,20 2 223,-19 18-128,19-19 0,-21 0-224,21 20 193,0-20-225,0 19-96,0-19 64,21 1-513,-2-2-896,-19 1-449,20-20-2338</inkml:trace>
  <inkml:trace contextRef="#ctx0" brushRef="#br1" timeOffset="58811.36">4734 13445 9064,'-19'-19'1570,"19"-1"-1602,0 0 672,0-19 353,19 18 480,3-18-672,-22 19-288,19 1-1,0-1 65,1 20-65,-20-21-95,21 42 95,-1-21 97,-20 20-97,0-1 65,0 1-129,0 0-96,0-1-127,-20 2-65,20-1 96,-21-1-512,1-19-257,20 20-928,-19-20-993,19 0-3588</inkml:trace>
  <inkml:trace contextRef="#ctx0" brushRef="#br1" timeOffset="58984.37">4953 13267 10666,'41'20'448,"-41"0"-96,0-1 1890,-21 2 289,21-1-673,0-1-929,0 1-321,-20 0-608,20-1 32,0 2 96,0-1-1025,0-20-992,0 21-2083</inkml:trace>
  <inkml:trace contextRef="#ctx0" brushRef="#br1" timeOffset="59257.38">5252 13069 14541,'19'0'192,"-19"0"673,0 0 1377,-19 19-480,19 1-481,-20 20-512,-1-20-96,21 19-321,-19-18-224,19 18-128,-20-19 160,20 0-704,0-20-609,0 19-385,0-19-191,0 0-1058,0 21-2306</inkml:trace>
  <inkml:trace contextRef="#ctx0" brushRef="#br1" timeOffset="59907.42">5351 12969 6470,'0'-19'2050,"0"19"896,0 0-639,0-20-738,0 20-288,0 0-64,0 0-224,0-20 128,0 20-512,0 0 224,0 0-289,0 0 65,-20 0-353,20 0-32,0 0-64,0 0-160,0 0 257,20 0-353,-20 0 288,0 0-288,0 20 160,19-20-64,-19 0-128,21 0 128,-21 0 0,0 0 0,20 20 0,-20-1 0,0 1 192,0-20-288,0 20 288,19 0-320,-19 0 352,0 0-416,-19-1 192,19 1 192,0 1-416,0-2 192,0 1 128,0 0-224,0-1 320,0 2-384,19-1 192,0 19 96,-19 0 32,0-18-256,20 18 160,-20 1 160,0-21 321,0 22-97,0-2-64,0-19 321,-20 1-385,20-2 97,-19 1-257,0 1-256,-1-3 288,-1-18-769,2 0-1377,-1 0-1217,1 0-3075</inkml:trace>
  <inkml:trace contextRef="#ctx0" brushRef="#br1" timeOffset="62701.58">5707 12751 9160,'22'0'256,"-22"0"2371,0 0 256,0 0-801,0 0-993,0 0-289,0 0-95,0 0 64,0 0-161,0 0-287,0 0-129,0 0 32,-22 0 96,22 0-224,0 0-192,0 0 192,-19 0-96,19 0 97,-20 0-65,20 0-32,0 0 32,-19 0-32,19 0 32,0 0-32,0 0 0,0 0 192,-21 0-192,21 0-160,0 0 192,0 0 32,0 0-128,0 0 96,0 0 192,0 0-160,0 0-64,0 0 0,0 0 192,0 0-192,0 0 224,0 19-320,0-19 256,0 21-224,-20-21 64,20 20 32,0-20-32,0 19-32,0 1 32,0-20 0,0 20-32,0-20 32,20 0-32,-20 20 64,21-20-128,-21 0-96,19 20 192,-19-20-32,20 20 160,-20-20-192,19 20 32,-19-20 96,0 19 32,0-19 32,-19 20 0,19-20-95,0 0 31,-20 20 96,1-20-160,19 0-192,-21 0-225,21 0-352,-20 0-256,20 0-512,0 0-289,0 0-1056,0 0-2211</inkml:trace>
  <inkml:trace contextRef="#ctx0" brushRef="#br1" timeOffset="63017.6">6006 12731 9641,'0'0'3075,"0"0"-2915,0 0 1826,-20 20-1,1-1-223,-2 2-577,-18 18-800,19-19-65,-1 20-256,21-20-64,0 0-64,0 0 32,0-1-256,21-19-97,-1 0 129,-1 0-160,1-19 416,1-1-96,-21 0 96,0 0-33,0 0-31,0 0-192,0 0-577,-21 20-1985</inkml:trace>
  <inkml:trace contextRef="#ctx0" brushRef="#br1" timeOffset="63857.65">6839 12314 9929,'-19'-39'833,"-1"18"1633,20 21-480,-19 0-705,19 21-288,0-2 96,0 1-352,0 0-129,0 20-255,0-20 63,0 39-96,19-19-384,-19-1 160,0 1-96,0 20-32,0-20 32,0-21 96,0 1 129,0 0-33,0-20-384,-19-20 224,19 0-32,0-20 0,0 21 0,-22-21-96,22-20-97,0 21-191,0-41-289,22 1-63,-3-1-33,20-19 609,-20 39 96,3 41 96,-3-1 256,0 20 129,-19 0-33,0 20 0,0 20 161,0-1-33,0 1-159,-19 0 287,0 0-384,-3-1-31,3-19-129,0 0-32,19 0 96,-20 0-448,1-1-801,-3 1-673,22-20-1025,0 0-3330</inkml:trace>
  <inkml:trace contextRef="#ctx0" brushRef="#br1" timeOffset="64170.67">6978 12334 12972,'20'40'384,"-20"-20"-256,0-1 1218,0 21 159,19-20 96,-19 20-736,0-21-480,0 21-193,0 0-96,0-20 32,0-1-32,0 2 96,0-21 1,0 0-97,0 0-96,0-21 32,0 2 0,0-1 0,0-20 0,22 20 192,-3 0-32,-19 1 32,19-1-192,1 20 96,1 0-63,-2-20-65,1 20 0,-1 0 0,2 0-1025,-1 0-705,-1 0-2370</inkml:trace>
  <inkml:trace contextRef="#ctx0" brushRef="#br1" timeOffset="64672.68">7831 11877 18417,'-19'0'0,"-1"0"224,20 0 289,-40 0 608,20 0-256,1 0-513,0 0-320,-22-20 96,41 20-256,-20 0 160,1 0-32,19 0-96,-21 20 32,21 0 32,-20 0 160,20 20-64,-19 19-64,19 1-32,-19-1-32,19 20 64,-20-18 96,20-2 96,-21-19 128,21-1 33,-19 1-33,-1 20 32,20-1-63,-19 1-161,-2-1-32,1-19 96,20-1-320,0 21 64,0-40 160,0 20-128,0-20 224,20 0-160,1 0-32,-2-20-32,1 0 96,20 0 192,-20-20-256,-1 20-192,20-20-224,-18 20-1122,-21-20-736,19 20-4196</inkml:trace>
  <inkml:trace contextRef="#ctx0" brushRef="#br1" timeOffset="66563.8">8031 12235 7847,'0'19'5445,"0"2"-5541,0-2 673,0-19 512,0 20 544,0 20-704,0-20-513,0 19-255,0-19-33,0 20-96,0 0 64,-20-21 96,20 1 96,0 0 97,0-20-193,0 0-96,0-20 160,0 0-352,0-19 288,0 19-256,0-20 160,0 1-96,20-1-96,19-20-32,1 1-224,-1 19 160,21 0 256,-19 20-257,-22 20 129,1 0 32,-1 20 64,0 0 64,3 19 97,-3 1 159,-19 0-192,0-20-128,0 20 288,-19 0 1,-3-1 191,-16-19-63,-1 20-1,-2-1-480,2-19 96,-1 0-64,1-20-160,18 0-545,1 0-480,1 0-705,19-20-2242</inkml:trace>
  <inkml:trace contextRef="#ctx0" brushRef="#br1" timeOffset="66790.82">8566 12254 9961,'0'21'5990,"-20"-2"-5894,20 1 929,-19 0 352,19 20 160,-20-20-319,-1 19-770,2 1-480,-1 0 96,20-21-96,-19 21-160,19-20-481,0-20-416,0 0-993,0 0-2018</inkml:trace>
  <inkml:trace contextRef="#ctx0" brushRef="#br1" timeOffset="67005.83">8527 12254 12203,'0'0'1153,"19"-19"321,1 19 1120,1 0-1281,18 0-64,-20-21-672,22 21-257,-22 0-256,22 0-32,-2 0-32,-20 0-736,2 0-385,-1 0-961,-1 0-1890</inkml:trace>
  <inkml:trace contextRef="#ctx0" brushRef="#br1" timeOffset="67196.84">8566 12354 14605,'0'0'417,"0"20"1505,21-20-897,-2-20-97,1 20-511,20-20-161,-1 20-416,-19 0 64,20 0-96,-20 0-833,-1 0-1025,2 0-2435</inkml:trace>
  <inkml:trace contextRef="#ctx0" brushRef="#br1" timeOffset="67384.85">8507 12513 13933,'-21'19'672,"2"1"770,19-20 319,0 0-95,19 0-1025,-19 0-193,41 0-384,-22 0-448,22-20-353,-2 1-736,1 19-1859</inkml:trace>
  <inkml:trace contextRef="#ctx0" brushRef="#br1" timeOffset="67737.87">9321 12175 14125,'0'-20'897,"-21"20"608,2 20-192,-20-20 161,-21 39 159,19-18-704,2-2-288,-1 2-193,20-2 1,1 1-353,19 0-128,-19 0 32,19 0 224,0 0-256,19-1-96,20 1 256,-18 0-448,18 0 256,2-20 192,-22 20-256,0 0 160,-19-1 192,0-19-288,0 20 96,-38 0 0,16-20 128,-17 20-576,20-20-225,-22 20-544,3-20-289,18 0-832,20 0-3011</inkml:trace>
  <inkml:trace contextRef="#ctx0" brushRef="#br1" timeOffset="68019.89">9678 11996 10794,'19'-39'4644,"-19"39"-3331,0 0 257,-19 0-962,0 39 1282,-22-19-480,2 40-385,-2-1-353,3 1 449,-3-1-192,2 1-384,20 0-97,-2-21-224,21 21-320,-20-20-160,20 19-1025,20-19-1954,1-1-1538</inkml:trace>
  <inkml:trace contextRef="#ctx0" brushRef="#br1" timeOffset="68551.92">9818 12254 10602,'19'-40'1313,"-19"21"609,0 19 192,19 0-449,-19 0-223,0 19-225,0 2-352,0-2 31,0 21-255,0-20-193,0 20-352,0-20 161,0 19-385,-19 1-161,19 0-255,0-1-353,0-19-32,0 0-384,0-20-32,0 0-417,0 0-1217,19-20 417,1 0 512,1 1-1121</inkml:trace>
  <inkml:trace contextRef="#ctx0" brushRef="#br1" timeOffset="68741.92">10075 12235 8584,'39'-60'2786,"-39"60"-95,0 0-833,0 0-449,-39 20-224,20 20-160,-2-21 160,-18 21-256,19-20-64,-1 0-193,21 0-255,-19 0 63,19-20-544,0 20 288,0-1-384,0-19-224,19 20-705,2-20-545,18 20-704,2-20-2082</inkml:trace>
  <inkml:trace contextRef="#ctx0" brushRef="#br1" timeOffset="68909.92">10273 12493 14157,'0'39'705,"0"1"159,-19-20 898,-1 0-417,1 0 193,-3-1-641,3 21-673,0-20-160,-1-20-288,-1 20-417,2-20-704,19 0-833,0 0-3011</inkml:trace>
  <inkml:trace contextRef="#ctx0" brushRef="#br1" timeOffset="69509.97">10571 12235 14798,'20'-40'640,"-20"40"1154,0 0 288,0 0-417,0 19-512,-20 2-31,20-2-130,-19 21-159,19-20-352,-21 0 95,21 0-287,-20 20-129,20-21-256,-19 1 96,19 20 32,-19-20 32,19 0-64,0-20-64,0 0-32,0 0 63,19 0-447,0-20 96,-19 0 159,41 0-319,-22 0 192,1-19 127,20 19 225,-20-20-32,19 20-128,-18 0 256,-21 20 289,0 20 31,0-20-128,0 20 225,-21 0-161,1 0-64,20 0 65,-19-1-1,-1 1-480,20 0 128,0 0 0,0-20 32,0 0 0,20 0-256,19 0 0,-18 0-65,18-20 289,-20 0-192,22 20 32,-22-20 288,1 20-352,1 0 352,-21 0-96,0 0 64,0 20-160,0 0 128,0 0-192,-21-20-128,21 20-1314,-20 0-672,20-1-833,0-19-3715</inkml:trace>
  <inkml:trace contextRef="#ctx0" brushRef="#br1" timeOffset="69746.98">11128 12056 17232,'79'0'1185,"-60"20"352,20-1-95,-18 2 544,-21 18-385,0 20-448,-21 2-224,2-2-320,-1 1-225,1-21-384,-2 1 96,-18 0-32,0-1-897,-21 1-640,41 0-1153,-22 0-1346</inkml:trace>
  <inkml:trace contextRef="#ctx0" brushRef="#br1" timeOffset="70252">11583 12394 9320,'0'0'7303,"0"0"-6054,0 0 865,0 0-608,0 0-1,21 0-608,-1 19-192,18-19-321,-16 0-448,17 20 128,1-20-256,-1 0-769,2 0-801,-3-20-223,-18 20-1315,-1 0-3874</inkml:trace>
  <inkml:trace contextRef="#ctx0" brushRef="#br1" timeOffset="70387.02">11643 12532 15374,'-39'20'1249,"18"-20"609,21 20-64,21-20-417,-1-20-672,18 20-385,3 0-160,-2-20-512,21 20-1058,-19 0-1953</inkml:trace>
  <inkml:trace contextRef="#ctx0" brushRef="#br1" timeOffset="72532.14">12378 12354 11659,'-20'0'320,"20"20"128,0-20 994,0 20 319,0-20-255,0 19-770,0 21-223,-19-20-321,19 20 128,0-1-288,0 1 65,0 0-258,0-21 386,0 2-161,0-2 0,0-19 32,0-19-64,0-2-32,0 2 0,0-1 160,0-20-352,19 0 96,-19 1 96,0-21-417,20 1 289,20-1-128,-20 21 160,18-1 64,-16 40 0,-3 0 96,20 0 96,-20 19-96,3 2 449,-3 18-321,-19 1 160,0 0 32,0-21-191,0 21-1,0 0 160,-19-1-192,-3 21 32,3-20 225,-20-21-129,20 21-96,-22-20-96,22-20-64,-22 20 0,2-20-800,20 0 95,-3 0-480,3-20-352,19 20-1410,0-20-2498</inkml:trace>
  <inkml:trace contextRef="#ctx0" brushRef="#br1" timeOffset="72794.16">12854 12334 14125,'39'-40'801,"-39"40"-385,0 0 1186,-19 20-417,-1 20 192,20-20-64,-19 19-512,-2-19 32,1 20-321,1 0-63,-1-1-481,-1 1 96,2 0-64,-1 0 128,20-21-513,-19 1-832,19-20-128,0 20-417,0-20-736,0 0-2627</inkml:trace>
  <inkml:trace contextRef="#ctx0" brushRef="#br1" timeOffset="73008.17">12794 12294 11819,'20'0'1697,"-20"0"-960,21 0 1954,-2 0-994,1 0-159,20 0-834,-1 0-223,2 0-481,-2 0 192,21-19-384,-22 19-289,-16 0-191,16 0-610,-38 19-1024,20-19-2274</inkml:trace>
  <inkml:trace contextRef="#ctx0" brushRef="#br1" timeOffset="73206.18">12814 12453 9096,'-39'40'4709,"19"-40"-4613,20 20 2242,0-20-865,39 0-288,-19 0-800,20-20-449,-1 20 64,2-20 96,19 20-577,-21-20-608,1 20-608,-20 0-1026,-1 0-1537</inkml:trace>
  <inkml:trace contextRef="#ctx0" brushRef="#br1" timeOffset="73357.19">12794 12651 12716,'-60'40'992,"41"-20"674,-1 0-32,20-20-225,0 20-576,20-20-545,-1 0-256,22-20-480,-2 20-962,1-20-2273</inkml:trace>
  <inkml:trace contextRef="#ctx0" brushRef="#br1" timeOffset="73698.2">13509 12334 14221,'0'0'192,"-40"20"160,20-20 1346,1 20 128,-22 0-417,22-1-832,-1 1-289,1 0 224,19 0-415,-21 0-162,21 0 226,0-1-129,0 1 0,21 0-192,-2 0 224,1 0-64,-1 0 160,-19-1-32,21 2-96,-21-2 609,0 1-289,-21 0 0,2-20 97,-1 0-545,-20 20 63,1-20-255,20 19-769,-22-19-416,21 0-737,20 0-2883</inkml:trace>
  <inkml:trace contextRef="#ctx0" brushRef="#br1" timeOffset="73981.23">13926 12116 16143,'0'-21'736,"-19"21"-95,-1 21 832,-1-2 97,-18 21 31,20-1-447,-41 22-578,19-2 705,2 1-544,-2-1 192,22 1-481,0-21-448,-1 21 0,-1 0-160,21-1-929,0 1-833,21-21-1441,-1-19-4484</inkml:trace>
  <inkml:trace contextRef="#ctx0" brushRef="#br1" timeOffset="74540.25">14025 12493 7815,'0'-20'1121,"0"20"1409,0-20 545,19 20-929,-19 0-544,0 0-129,0 0-608,0 20 192,0 0-128,0 19-353,-19 1 1,-1 0-65,20-1-608,-19-18 96,0 18-32,19-19-544,-22 0-385,22-20-705,0 19-63,0-19-449,22 0-1378,-22-19-1953</inkml:trace>
  <inkml:trace contextRef="#ctx0" brushRef="#br1" timeOffset="74792.27">14244 12473 13036,'60'-20'1794,"-60"20"-834,0 0 482,0 20-129,-21 0 257,1 0-642,-19-1-511,18 1 191,-18 0 97,-1 0-353,20 0 33,1 0 63,-1-1-480,20-19 192,0 0 65,0 21-65,20-21-128,19 19-32,-18-19-32,-2 20-961,20-20-64,-18 20-449,-1-20-544,-1 0-1825,1 0-3716</inkml:trace>
  <inkml:trace contextRef="#ctx0" brushRef="#br1" timeOffset="75018.28">14542 12214 17328,'0'0'224,"0"21"577,0-2 544,-21 21 961,1 0-1089,20 0-736,-19-20-385,19 19-576,-19-39-225,19 20-1121,0 0-1121,0 0-5509</inkml:trace>
  <inkml:trace contextRef="#ctx0" brushRef="#br1" timeOffset="75189.3">14622 12632 15630,'0'40'1762,"-22"-1"384,22-19-256,-38 19-64,18-18-962,-1 18-704,-18 1-127,-2-20-514,22 0-1569,0 0-1761</inkml:trace>
  <inkml:trace contextRef="#ctx0" brushRef="#br1" timeOffset="76056.35">14858 12493 10537,'21'-20'2147,"-21"0"-642,0 20 897,0-20-640,0 20-321,0 0-544,0 20 224,0 0 96,-21 0-384,21 19-64,-19 1-129,19-20-415,-20 20 191,20 0-256,-19-1-32,19-19-224,-21 0 128,21-1 32,0-19 0,0 0 0,0 0 33,21 0-194,-2-19 161,-19-1-224,20-20-224,20 21 160,-20-21 128,-1 20 32,1 0 0,1 0-161,-2 0 321,-19 20-64,20 0 0,-20 0 321,-20 20-161,20 0 32,0 0 0,-19 0-127,19-1-33,0 2-64,0-2-129,0-19 322,0 0-354,19 0 65,20-19 32,-18 19-192,18-21 320,-20 2-192,22-1 128,-21 20 128,-1 0-96,2 0-32,-1 0 256,-20 0-159,0 20 31,0-1 32,0 2-320,0-2-65,0-19-511,0 20-642,0-20-736,0 20-288,0-20-1506,0 0-5316</inkml:trace>
  <inkml:trace contextRef="#ctx0" brushRef="#br1" timeOffset="76299.36">15513 12235 17840,'21'19'609,"-1"2"448,-20 18 897,0 1-96,0 0-1,0-1-672,0 1 33,0 19-450,-20 1-383,-1-1-321,2 21 224,-1 0-288,1-1-512,-2-39-289,1 19-865,1-19-960,-1-20-930,20 0-3618</inkml:trace>
  <inkml:trace contextRef="#ctx0" brushRef="#br1" timeOffset="78494.48">15513 12036 7366,'0'0'577,"0"-20"256,0 20 1601,0 0-320,21 0-416,-1 0-481,19 0-256,-18 0-225,18-20 1,1 20-513,-1 0 609,2 0-673,-2 20-256,-20-20 481,2 0-738,-1 0 385,-20 20 353,19 0-353,-19 0-128,0 20 160,-19-21 160,19 21 160,0 20-95,-20-20-354,-1 39 674,21-39-609,-19-1 384,19 1-288,0 0-128,0 19 64,0 1 33,0-1 95,0 1-352,0 0 127,0-1-127,19 1 320,-19-21-320,0 1 256,21 20-96,-21-41 64,0 22 64,0-22-96,0 1-64,-21 0 96,21-1 0,0 2 0,-19-21 0,19 0 0,-20 0 97,1 0-161,-3 20 128,-16-20-96,18 0-96,-20 0 96,20 0-513,-20 0-1217,20 0-1409</inkml:trace>
  <inkml:trace contextRef="#ctx0" brushRef="#br1" timeOffset="79100.52">16507 12513 12491,'39'-20'865,"-39"0"1473,19 20-512,-19 0-128,0 0-930,0 0-383,-19 20 608,19-20-481,-19 20 1,-22-1-193,22 1 289,-20 20-161,-2-20 0,22 0-512,-1-1 609,-1-19-481,21 21-160,0-2 320,0-19-128,21 20-96,-1-20-192,18 0-224,-16 0-33,17 0-416,1 20-320,-1-20-64,-20 0-673,3 0-993,-3 0-2241</inkml:trace>
  <inkml:trace contextRef="#ctx0" brushRef="#br1" timeOffset="79294.53">16387 12791 11050,'-39'20'2626,"18"-20"-447,21 0 383,-19 19-896,19-19 127,19 0-512,2 0-544,-1 0-288,-1 0-289,22 0-192,-2 20 64,1-20-417,-20 0-960,18 0-1474,3 0-4035</inkml:trace>
  <inkml:trace contextRef="#ctx0" brushRef="#br1" timeOffset="80128.58">17061 12473 8423,'-38'0'3236,"38"0"-2980,-20 0 1409,20 0-512,0-20-31,20 20-354,-1-20-159,0 20-161,3 0 161,17-20-385,-20 20 641,22 0-257,-3 20-287,-16-20-449,-3 20 640,0 0-320,1 0-64,-20 0 33,-20-1-354,20 21 578,-38-20-321,16 20 0,-16-21-32,-3 2-96,2-2 512,-2 1 65,22 0-33,0 0-384,-1-20 96,20 19 193,20-19 127,-1 0-191,0 0-225,22 0 192,-2 0-256,21 0-160,-19 0 160,-3 0 0,-18 0-320,21-19-513,-22 19-737,0 0 129,3 0-897,-22 0-2883</inkml:trace>
  <inkml:trace contextRef="#ctx0" brushRef="#br1" timeOffset="80992.63">17499 11996 8423,'20'0'897,"-20"0"2691,19 0-1058,-19 0-384,0 0-897,0 0-288,0 0-224,0 0-289,0 0 321,-19 0-481,19 0-352,-20 0 545,20 0-417,-19 0-32,-2 0-320,1 0 512,1 0-384,19 0 448,-19-20-384,-3 20 288,3 0-256,19 0 32,0 0-64,-19 0 256,19 0-128,0 20-32,0-20 32,0 0-32,-20 20 64,20-20-192,0 20 416,0 0-160,0-20-96,0 20-352,0-20 384,0 19 160,0-19-480,0 0 288,0 0 288,0 0-640,0 0 672,0 0-384,20 0-96,-1 21 224,-19-2-512,19 1 704,-19 0-288,22 0 0,-22-1-32,0-19 160,0 21-256,0-2 32,-22-19 449,22 0-514,-19 21 257,0-21 225,-1-21-577,-1 21 672,1 0-929,20 0 257,0 0-833,0-19 288,0 19-640,0 0-705,20 0-1922</inkml:trace>
  <inkml:trace contextRef="#ctx0" brushRef="#br1" timeOffset="81354.65">17837 11957 7174,'-20'0'1570,"-1"0"191,2 19 1603,-1 1-1058,-20 0-384,1 20-417,19-1-384,-1-18-769,21 18 321,0-19-577,21 0-32,-1-1-128,-1-19 0,-19 0-256,20 0-289,1-19 513,-21-1 0,-21 0-192,1 0 64,1 1 256,-1 19-128,-1-21 63,2 21-223,-1-19-1313,20 19-3908</inkml:trace>
  <inkml:trace contextRef="#ctx0" brushRef="#br1" timeOffset="81973.68">17796 12552 13164,'21'0'1057,"-21"0"288,0 0 1122,0 0-1154,-21 0-737,21 0 161,0 0-449,0 20-256,0-20 417,-19 0-705,19 20 608,0-20-320,0 0 64,0 0 32,0 0 32,19 0 449,-19 0-65,0 0-31,0 0-97,0 0-31,0 0-321,0 0 224,0 0 128,0 0-352,0 20 161,0-20 127,0 20-320,0-20 320,-19 0 257,19 0-353,0 0 32,0 0-544,0-20 641,0 0-546,0 20-127,-20-20-865,20 20-1730,0 0-1857</inkml:trace>
  <inkml:trace contextRef="#ctx0" brushRef="#br1" timeOffset="83713.78">18432 12116 8712,'0'-21'3651,"0"21"-3395,0 21 1955,0-21-194,0 19-255,0 1-481,0 0-416,0 0-224,0 20-321,0 0-288,0-21 256,0 21-192,0-20-384,0 0-577,0 0-416,0-20-929,0 19-2082</inkml:trace>
  <inkml:trace contextRef="#ctx0" brushRef="#br1" timeOffset="83985.8">18154 12513 15374,'-19'0'577,"19"19"1505,0-19 352,19 0-544,20 0-897,2 0 256,17 0-705,22 0 193,-1 0-353,0 0-416,1-19 192,-1 19 225,1-20-481,-39 20 128,19 0-737,-22-20-160,-18 20-896,-20 0-257,0 20-1345,-20-20-4965</inkml:trace>
  <inkml:trace contextRef="#ctx0" brushRef="#br1" timeOffset="84763.84">18215 13108 7078,'-22'0'1506,"22"0"1184,-19 0 673,19-20-1473,0 20-609,0 0-544,19-19 128,3 19-225,-3 0-63,0 0-97,20 0-223,2 0 63,-22 0 417,22 0-481,-22 19-256,20 1 224,-39 1-128,0-2-96,0 1 224,0 0-159,-39-1-162,20 2 226,-22-1-65,2 19-128,-1-19 224,20-1-481,-18 2 738,16-1-97,3-20-192,-1 19 32,20-19 129,20 20 127,-1-20-192,3 0-160,16 0 32,1 0-192,21 0 289,-19 0-161,-22 0-257,20-20 65,-18 20-544,-1 0-578,-1 0-191,-19 0-993,19 0-769,-19-19-5350</inkml:trace>
  <inkml:trace contextRef="#ctx0" brushRef="#br1" timeOffset="85297.87">18730 12751 7655,'-19'-20'1825,"19"20"1571,-22 0-738,3 0-288,0 20-704,-1-1-481,-20 2-288,20 18-224,1-19-417,19 0-160,0 20 32,0-20-128,19-20-160,1 20-224,-1-20-321,2 0 160,-1 0 289,-20-20-64,0 20 352,0-20-160,0 0 64,0 20 0,-20-20-385,20 0-223,-21 20-353,21 0-961,0 0-3556</inkml:trace>
  <inkml:trace contextRef="#ctx0" brushRef="#br1" timeOffset="85642.89">18889 12691 12876,'39'-19'640,"-39"19"1442,0 0-256,0 0-545,-20 19-128,20 1-672,-19 0 352,0 0-257,-3-1-95,3 2-353,0-1 192,-1-1-160,20 1-160,0-20 288,20 20-320,-20-20 128,38 0 1,-16 0-482,-3 0-544,20 0 129,-18 0-706,-2 0-640,20-20-1281,-39 20-2307</inkml:trace>
  <inkml:trace contextRef="#ctx0" brushRef="#br1" timeOffset="85836.9">19027 12770 10954,'0'-19'2050,"0"19"-96,0 0 832,0 0-832,-20 19-384,1 2-321,-1 18-384,1-19-769,-2 20 128,21-20-737,-20 0-1120,20 0-1218,0-1-4388</inkml:trace>
  <inkml:trace contextRef="#ctx0" brushRef="#br1" timeOffset="86291.93">19742 12453 9032,'-20'0'8584,"20"0"-7975,0 0 1441,20 0-673,-1 0 128,2 0-704,18 0-737,2 0 32,-2-20-32,1 20 65,18 0-1219,-36 0-255,16 0-288,-18 0-1090,1 0-2210</inkml:trace>
  <inkml:trace contextRef="#ctx0" brushRef="#br1" timeOffset="86477.93">19742 12532 15438,'-58'20'641,"58"0"2081,0 0-351,0-20-706,38 0-1024,1 0-225,21 0-128,0 0-384,20 0 96,-20-20 0,-22 20-1121,23 0-544,-42-20-994,0 20-4227</inkml:trace>
  <inkml:trace contextRef="#ctx0" brushRef="#br1" timeOffset="89393.11">21151 12056 12075,'0'0'801,"0"0"320,0 0 1153,0 20-480,0-1-545,-20 21-480,20-20 544,-19 20-673,19 0-608,0-21 129,0 21 223,0-20-384,0 0-673,0 0-160,0 0-1152,0-20-290,0 20-3202</inkml:trace>
  <inkml:trace contextRef="#ctx0" brushRef="#br1" timeOffset="89626.12">20835 12433 14221,'-41'20'2883,"41"-20"-2499,0 0 2307,0 0-834,19 0-447,22 0-385,19 0-417,-2 0 161,2-20-353,20 20-255,-1 0-1,1 0-128,-1-20-64,-19 20-449,-21 0-288,2 0-960,-22 0-545,0 0-609,-19 0-4164</inkml:trace>
  <inkml:trace contextRef="#ctx0" brushRef="#br1" timeOffset="90329.16">20835 12930 7270,'-22'0'2050,"3"0"224,19 0 1346,0 0-1410,-19 0-833,19 0-704,19 0 32,0-20 31,3 20-383,-3 0 255,20 0-127,1 0 63,-1 0-480,-17 20 225,-3-20-354,0 20 130,1-20 63,-20 19-64,0 1 0,-20 0 0,1 20 192,-22-20-384,2-1 288,20 1-224,-22 1 288,3-2-160,16-19 321,3 20-161,19-20-32,0 20 96,19-20 129,3 0-385,16 0 32,3 0-96,-2 0 32,21 0-32,-21 0-481,1 0-416,-20 0-544,19 0-289,-39 0-608,21 0-2210</inkml:trace>
  <inkml:trace contextRef="#ctx0" brushRef="#br1" timeOffset="102426.85">21211 12612 5893,'0'-20'1249,"0"20"32,0 0 1,0 0-1,0 0-96,0 0-96,0 0-192,0 0-128,0 0-161,0 0 1,0 0-33,0 0 33,0 0-129,0 0-31,0 0-33,0-20 1,0 20 95,-20 0-224,20 0 1,0 0-97,0-20-192,0 20 320,0 0-320,0 0 288,0-20-192,0 20-96,0 0 129,0-19-33,0 19-32,20 0 96,-20 0-320,0 0 352,0 0-192,0 0 0,19 0-96,-19 0 288,21 0-256,-1-20 32,-20 20 224,19 0-384,-19 0 256,0 0 64,19 0-128,-19 0 0,0 0-160,22 0 160,-22 20 0,0-20 32,0 0-64,19 0 64,-19 0 0,0 0-64,0 0 224,0 19-352,0-19 352,0 0-320,0 0 160,0 20-32,0-20 32,0 0-32,0 0 32,0 0 128,-19 20-160,19-20 32,0 0 0,0 0-192,-22 0 160,22 0 160,0 20-96,-19-20-224,19 0 352,0 0-384,0 0 384,-19 20-384,19-20 224,0 0 0,-20 20-64,20-20 32,0 0 32,-21 0 161,21 0-386,-19 19 418,19-19-322,0 0 322,-20 21-289,20-21 256,-19 0-32,19 19-224,0-19 96,0 0 224,0 0-224,-21 0-160,21 20 320,0-20-352,0 0 160,0 0 192,0 20-192,0-20-128,0 0 160,0 0-32,0 20 0,0-20 0,0 0 0,0 19 128,0-19-96,0 21-192,0-21 160,0 0 96,0 0-192,0 0 224,0 0-224,0 0 224,0 20-96,0-20-192,0 0 320,0 0-160,21 0-192,-21 0 352,0 19-320,0-19 352,0 0-192,0 0-64,0 0-64,0 0 160,19 0 0,-19 0-64,0 0 192,0 0-160,0 0-160,0 0 160,20 0 160,-20 0-320,0 0 320,0 0-352,0 0 192,0 0 0,19 0 192,-19 0-416,0 0 224,0-19 0,21 19 0,-21 0 160,0 0-320,0 0 320,20 0-320,-20 0 192,0-20-32,0 20 0,0 0 0,0 0 0,0 0 192,0-21-352,19 21 160,-19 0 160,0 0-160,0 0-128,0 0 160,0 0 96,0-19-256,0 19 288,0 0-320,0 0 224,0 0-96,0 0 192,0 0-128,0-20-160,0 20 321,0-20-354,0 20 322,0 0-258,0 0 65,-19 0 64,19-20-32,0 20 161,0 0-129,0 0 64,0 0-192,0 0 288,0 0-64,0 0-128,0-19 96,0 19 192,0 0-320,0-21 353,0 21-65,-20-19-192,20 19 96,-21 0-32,21-20 128,0 20-416,-19 0 160,19-20-416,0 20-1186,0 0-992,19 0-6118</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4:01:31.76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15633 8639 6342,'0'-20'2434,"0"20"224,0 0-800,0 0-705,0 20-96,-19 1 32,19 18-64,-21 1-224,1 0-64,1 19-225,-1 1-160,-20-21 193,20 21-225,1-21-128,-2-19 161,1 21-417,20-22 192,-19 1 32,19-1-288,-20-19-128,20 0-321,0 0-384,0 0-384,20-19-1121,-20-1-2851</inkml:trace>
  <inkml:trace contextRef="#ctx0" brushRef="#br0" timeOffset="284.01">15554 8679 9513,'-20'0'608,"20"0"833,0 0 898,0 0-514,20 0 65,19 0-769,1 0-288,-1-19 64,21 19-545,-19-21-96,17 21-127,2-20-1,-19 20-96,-3-20-32,3 20-417,-21 0-159,-20 0-353,0 0-705,0 20-1569,-20 0-3939</inkml:trace>
  <inkml:trace contextRef="#ctx0" brushRef="#br0" timeOffset="516.02">15513 8917 12651,'41'20'353,"-22"-40"1569,22 20-513,-2-19 96,1 19-480,-1-20-800,21 0-97,-21 20 64,21-20-288,-19 20 96,-3 0 32,3 0-288,-21 0-225,-20 0-480,0 0-576,0 0-962,-20 20-1312</inkml:trace>
  <inkml:trace contextRef="#ctx0" brushRef="#br0" timeOffset="716.04">15375 9196 11947,'0'20'544,"20"-20"2147,-1 0-609,22 0-865,-2 0-288,1 0-641,19-20-192,-19-1 0,20 21-160,-2-20-576,-17 20-994,-2-19-1217,2 19-4451</inkml:trace>
  <inkml:trace contextRef="#ctx0" brushRef="#br0" timeOffset="1059.06">16705 8282 12331,'0'0'353,"-19"0"1793,19 0-673,-20 20-128,-21 20 0,22-1-448,-41 41 64,21-21 32,-1 20 0,-21 21-288,3-1 128,18 1-65,-20-1-479,40-20 63,1 0-448,19-38 160,19-2-448,1 0-545,20-18-641,-1-1-1152,2-20-3236</inkml:trace>
  <inkml:trace contextRef="#ctx0" brushRef="#br0" timeOffset="1723.09">16765 8718 8968,'0'0'737,"0"-19"1088,0 19 257,0 19-736,0 2 319,0-2-672,0 21-224,0 0-257,-19 0-95,19 19-225,-22-19 32,22 0-192,-19-1-160,19-19 96,0 1-64,0-21-577,0 0-95,19-21-578,3 1-992,-3 0-2659</inkml:trace>
  <inkml:trace contextRef="#ctx0" brushRef="#br0" timeOffset="1964.11">17042 8639 10537,'0'21'417,"-19"-2"1537,-22 1-129,2 20-319,-1 0-33,1-1-480,0 1 64,-2-20-288,22 19-64,0-19-353,19 0 64,0 0-191,19-20-129,0 0 0,1 20 96,20-20-576,-20 0-385,19 0-320,-18 20-256,18-20-898,-20 19-1216,2-19-3107</inkml:trace>
  <inkml:trace contextRef="#ctx0" brushRef="#br0" timeOffset="2199.12">17122 8957 11723,'0'0'864,"0"0"1827,0 0-737,-20 20-577,20 20-256,0-21-544,0 1 63,-19 21-608,19-22 64,0 1-192,0-1-352,0 1-577,0-20-929,19 0-1665,-19 0-4677</inkml:trace>
  <inkml:trace contextRef="#ctx0" brushRef="#br0" timeOffset="2378.13">17321 9155 11114,'-21'41'1345,"21"-21"1474,-20-1-289,-18 20-928,16-18-545,3-1-352,-20 0-673,18-20 0,21 21-897,-19-21-1505,19 0-4581</inkml:trace>
  <inkml:trace contextRef="#ctx0" brushRef="#br0" timeOffset="4389.25">18034 8779 10954,'0'0'224,"-19"19"0,19 1 1154,0 0-97,-19 20 32,19-1-672,-20 1-353,20 0-160,-21 19-32,21-39-96,-20 20 96,20-20 417,0-20-65,0 0 641,0 0-608,0-20-225,0-20 224,0 0-416,0 1 65,20-1 31,-20-19-288,21 19 256,18-20-321,-20 20 65,22 0 128,-22 1-256,22 20 160,-22 19 64,1 0-32,21 19 0,-22 1 160,0 20-192,1 0 128,-20 19-96,0-19 160,0 19 64,-20 1-320,1-1 256,0-18 32,-22-22 160,2 20 65,-2-19-65,-19-20-160,22 21 0,-23-21-32,23-21-256,16 21-128,3-20-449,19 20-736,19-19-2018,-19-1-4133</inkml:trace>
  <inkml:trace contextRef="#ctx0" brushRef="#br0" timeOffset="4711.26">18829 8401 6342,'0'-20'7463,"-19"40"-7143,-1-20 1570,-1 40-289,1-1-95,-18 1-385,-3 20-64,2-1-353,-1 20 97,1 1-224,17 20 127,-16-21-447,38-20-1,-20 2-96,20-22-128,20 0 64,-1 2-192,0-22-256,3 1-673,-3-1-513,20-19-640,-18 0-1890</inkml:trace>
  <inkml:trace contextRef="#ctx0" brushRef="#br0" timeOffset="4997.28">18949 8599 11979,'0'0'1601,"0"0"-1280,0 20 1793,0 0-513,0 20-320,-21-1-384,21 1-352,-20 0 31,1 20-223,19-20-65,-19-1-192,19 1-192,0 0 0,0-40-705,0 19-480,0-19-385,0 0-832,19-19-2179</inkml:trace>
  <inkml:trace contextRef="#ctx0" brushRef="#br0" timeOffset="5245.3">19226 8619 14349,'-19'0'384,"-3"20"1602,3 1-288,-20-2-257,18 20 33,-18-18-513,-1 19-257,1-21 129,0 21-128,18-20-97,1 0-255,20 0-97,0-1-288,20-19 32,1 20 0,18-20-705,0 0-736,1 20-577,-1-20-929,2 0-2914</inkml:trace>
  <inkml:trace contextRef="#ctx0" brushRef="#br0" timeOffset="5546.31">19207 8937 11755,'0'0'1473,"0"-20"-1089,0 20 1122,19 0-609,1-19 128,-1 19-641,2 0-160,-21 0 64,20 0 65,-1 0-33,-19 19 129,0 1 287,0-20-255,0 20 319,-19 0-95,-1 0-64,-1 0-33,2-1 33,-1 1-97,1 0-95,-3 1-161,22-21-192,0 19-64,22 1 0,-3-20 96,1 19-576,-1-19-1250,22 0-1056,-3 0-3076</inkml:trace>
  <inkml:trace contextRef="#ctx0" brushRef="#br0" timeOffset="5731.32">19583 9116 16399,'-39'59'1345,"20"-38"-192,-3 18 833,-16-19-544,18 20-161,-21-20-961,22 0-448,0 1 64,-3-3-1345,3 1-1186,0-19-3330</inkml:trace>
  <inkml:trace contextRef="#ctx0" brushRef="#br0" timeOffset="8951.51">19961 8679 9320,'0'-19'897,"0"19"384,0 0 1122,0 0-866,0 19-128,0 20-448,-20-18-160,-1 38-256,2-19-161,-1 20 0,-21-21-384,22 1 96,0 0-31,19-21 95,0 1-256,-20 0 32,20-20-225,0 0-512,0 0-223,20-20-674,-20 0-1665,19 1-2883</inkml:trace>
  <inkml:trace contextRef="#ctx0" brushRef="#br0" timeOffset="9161.52">19901 8718 9705,'0'-19'416,"0"19"1442,19 0 1217,22 0-1410,-22 0-319,22-20-482,-3 20-191,3 0-128,-2 0-257,2 0-160,-3 0-128,3 0 64,-2 0-512,-20 0-417,-19 0-1217,0 0-2210</inkml:trace>
  <inkml:trace contextRef="#ctx0" brushRef="#br0" timeOffset="9350.53">19901 8917 11659,'0'20'64,"19"-20"2914,2 0-928,18 0-768,2-20-514,-3 20-351,3-19-353,-2 19 0,2-20 0,-3 20-128,-18 0-385,1 0-704,-21 0-1185,0 20-2338</inkml:trace>
  <inkml:trace contextRef="#ctx0" brushRef="#br0" timeOffset="9528.54">19901 9097 10634,'0'0'416,"0"0"1890,19 0-96,2 0-1057,18 0-544,-20 0-417,22 0-128,-2-21-160,2 21-993,-3 0-2114,-16 0-3427</inkml:trace>
  <inkml:trace contextRef="#ctx0" brushRef="#br0" timeOffset="10212.58">20734 8480 9384,'0'-19'801,"0"19"160,-20 19 1409,1-19-384,0 40-480,-3-20-97,-16 39-384,18-19 96,-20 20-128,20 20-224,-21-21-193,22 1-159,19-1-481,-19 1 96,19-21 0,19 2 0,-19-22-289,19 1-800,3-1-160,17-19-961,-20 0-1569,2 0-4453</inkml:trace>
  <inkml:trace contextRef="#ctx0" brushRef="#br0" timeOffset="10497.6">20873 8699 12043,'0'0'-64,"0"19"1185,0-19 1537,0 40-1216,0-19-385,0 18-160,0-19-65,0 20-511,-19-1-1,0 1-192,19 0-128,0-20-192,-22-1-256,22 1-1058,0-20-544,22 0-1313,-22 0-1570</inkml:trace>
  <inkml:trace contextRef="#ctx0" brushRef="#br0" timeOffset="10761.61">21191 8679 13452,'0'0'256,"-19"0"1858,-2 20-288,-18-1-256,0 21-321,18-19-288,-18 18 64,20-19 64,-3 20-577,3-20-95,19-1-97,0 1-128,0 0-288,19-20 128,3 20 64,-3-20-672,20 0-449,-18 20-513,18-20-191,-20 0-898,22 20-2209</inkml:trace>
  <inkml:trace contextRef="#ctx0" brushRef="#br0" timeOffset="11177.63">21230 8937 8968,'21'0'128,"-21"-20"897,20 20 1089,-1 0-608,-19 0-257,19 0-577,-19 20-95,22-20 128,-22 20-225,0 0 32,-22 0-63,22-20-65,-19 20 321,0-20-193,19 0-95,-20 0-33,20 0-160,0 0 33,0 0-289,0 0-321,0 0 193,20 0 0,-1 19-64,-19-19 64,19 20 256,-19 0-256,0 20 288,0-20-160,0-1 288,0 1 96,-19 1 193,19-21-1,-19 20-384,-1-1 1,-1-19-65,2 0 0,19 0-961,0 0-416,-20 0-897,20 0-3300</inkml:trace>
  <inkml:trace contextRef="#ctx0" brushRef="#br0" timeOffset="11358.64">21468 9216 13484,'0'39'1057,"0"-20"1634,-19 2-641,0-21-289,-22 20-287,2 21-802,20-23-672,-22 1 193,2 2-674,18-21-864,21 20-1506</inkml:trace>
  <inkml:trace contextRef="#ctx0" brushRef="#br0" timeOffset="12221.69">21767 8798 10441,'0'-40'929,"0"40"1698,0-19-33,0 19-960,0 0-769,0 0-449,0 19 257,0 2 31,0 18-63,-20 1-33,20-20-127,-19 19-193,-2-19-64,21 20-63,-20-40-1,20 20-64,0-20 32,0 0 192,20 0 33,-20-20-450,21 0 129,-2 0-128,1 0-32,-1 1-96,22-21 0,-22 20 96,1 20 192,-1-20-256,2 20 96,-21 0 128,0 20 32,0 0 64,0 0 0,-21 0 64,21-1-160,0 1 64,-19-20 0,19 20-64,0-20 96,0 0-320,19 0 256,2 0-32,-1 0-32,18-20-96,3 20 32,-21-20 32,20 20 128,-20 0-160,-1 0-160,0 0 384,-19 20-224,0 0 128,0 20 32,0-20-96,0-1 128,0 1-544,0 0-513,0-20-769,0 21-704,0-21-2146</inkml:trace>
  <inkml:trace contextRef="#ctx0" brushRef="#br0" timeOffset="12539.71">22482 8500 15118,'19'40'192,"1"0"288,-20-1 1410,21 2-320,-21 17-65,0 22-416,-21 0-320,1-1-577,-19 0-96,-1 1 0,20 0 0,-20-41-96,20 0-64,1-18-352,0-1-321,19-20-352,-22 0-801,22 0-2274</inkml:trace>
  <inkml:trace contextRef="#ctx0" brushRef="#br0" timeOffset="13664.78">22699 8421 6053,'21'20'2723,"-1"0"95,-1-1-479,-19 21-129,19 0-641,-19 19-255,0 21-257,-19 0-161,19 19-415,-19-20-1,-1-19 161,-1 20-1,21-22-95,-19-17-289,19-2-96,0 0-64,-20-18-256,20-1-480,-19 0-609,-3 1-513,3-3-352,0 1-2114</inkml:trace>
  <inkml:trace contextRef="#ctx0" brushRef="#br0" timeOffset="14173.81">22978 8202 8872,'39'0'416,"-18"21"2435,-2-2-769,20 1 96,-17 39-256,-22 21-481,0-1-128,0 1-640,0 20-128,-22 19-129,-17 0-192,-1 0-128,1 0 32,-2-20-128,3-19 161,18-2-290,-21-37-63,22 0-352,0-4-994,-3-16-736,3-1-3171</inkml:trace>
  <inkml:trace contextRef="#ctx0" brushRef="#br1" timeOffset="18438.05">12199 9951 5829,'0'-21'1505,"0"21"1026,-19 0-129,19 0-416,0 0-801,0 21-224,0-2 160,0 22-64,-21-3-512,21 2-129,-20 1-192,1-2 0,-1 0-95,20 2-97,-21-23-32,21 3-225,-19-1 33,19-20-769,0 0-480,19 0-353,2-20-1024,-1-1-1475</inkml:trace>
  <inkml:trace contextRef="#ctx0" brushRef="#br1" timeOffset="18661.06">12397 9951 12619,'21'19'609,"-42"-19"672,2 20-288,-1 21 384,1-23-223,-22 22-386,2 1 97,18-2-416,-18-19-129,39-1 32,-19 2-160,19-1-160,19-20 161,1 0-225,20 0 96,-1 0-929,2 0-352,-2 0-449,1 0-960,-1 0-1859</inkml:trace>
  <inkml:trace contextRef="#ctx0" brushRef="#br1" timeOffset="18862.07">12575 10229 8167,'0'20'1954,"0"-20"-192,-19 18 704,-1 3-896,20-1 63,-19 1-576,19 17-448,-19-17-225,19-2-256,-22 22 64,22-22-192,0-19-704,0 20-866,22-20-1473,-22 0-2754</inkml:trace>
  <inkml:trace contextRef="#ctx0" brushRef="#br1" timeOffset="19122.09">12755 10130 13068,'0'0'608,"20"0"1506,-20 0-384,39 0-609,-18 0-160,18 0-513,-20-20-351,22 20-1,-3 0 32,3 0-801,-2 0-512,-18 0-737,-1 0-1985</inkml:trace>
  <inkml:trace contextRef="#ctx0" brushRef="#br1" timeOffset="19301.09">12794 10208 14221,'-19'41'801,"19"-41"-289,0 0 801,19 0-640,22 0 288,-22 0-801,20 0 0,2 0-192,-3 0-768,3 0-898,-2 0-1793,-18-20-3364</inkml:trace>
  <inkml:trace contextRef="#ctx0" brushRef="#br1" timeOffset="19532.09">13350 9951 14061,'0'0'288,"0"19"32,0 1 609,0 1 352,0 17 321,-19 2-673,19 1-545,-21-2-384,1 0 192,20 2-160,-19-2-256,19-19-192,0-20-737,0 21-1474,19-21-2754</inkml:trace>
  <inkml:trace contextRef="#ctx0" brushRef="#br1" timeOffset="19777.12">13608 9970 5797,'-19'20'8712,"-1"1"-8359,-20-1 1248,20 19-544,-20-20 577,20 2-321,-19 17-416,18-17 64,21-1-545,-19-20-64,19 19 97,19-19-417,2 21 96,-1-21 32,-1 0-544,22 0-801,-2 0-449,1 0-576,-1 0-1986</inkml:trace>
  <inkml:trace contextRef="#ctx0" brushRef="#br1" timeOffset="20086.14">13649 10249 8423,'0'0'1186,"0"0"479,0 0 321,19 0-737,-19 0 289,20 0-738,-20 0-511,19 0-1,2 0-96,-21 18 193,0-18 127,0 21-32,0-1 33,0 1 256,-21-2-289,2 0 97,-1 2 255,1-2-223,-3 1 32,3-20-161,19 21-192,0-2-159,0-19-33,19 0 192,22 20-384,-2-20-449,2 0-1088,-3-20-673,3 20-1570</inkml:trace>
  <inkml:trace contextRef="#ctx0" brushRef="#br1" timeOffset="20579.16">14145 10110 15758,'-21'0'801,"42"0"-481,-21 0 866,19 0-546,20 0 641,2 0-800,-2 0-129,21 0-96,-20 0-416,-1 0-352,2 0-865,-3 0-609,-38 20-3107</inkml:trace>
  <inkml:trace contextRef="#ctx0" brushRef="#br1" timeOffset="20756.18">14244 10208 14509,'-20'21'1313,"40"-21"-672,-20 0 832,19 0-704,22 0 160,-22 20-545,20-20-191,21 0-129,-19 0-128,-3 0-641,3 0-832,-21 0-1026,-1 0-3074</inkml:trace>
  <inkml:trace contextRef="#ctx0" brushRef="#br1" timeOffset="20987.2">14800 9970 7014,'19'0'8008,"-19"20"-8008,0 1 865,-19-1 31,19 19 770,-21 1-545,1-2-512,1 3-321,19-1-128,-20-20-160,20-2-160,0 3-321,0-1-704,0-20-1153,20 0-2595</inkml:trace>
  <inkml:trace contextRef="#ctx0" brushRef="#br1" timeOffset="21226.21">15096 9990 14285,'-38'21'480,"18"-1"1090,-20 19-481,1-20 288,-2 22-31,2-2-321,-1-19-257,20-1-287,1 22-97,19-23-384,0-18 96,19 21 160,20-21-224,2 0-800,19 0-578,-21 0-383,21 0-1602,-22 0-4517</inkml:trace>
  <inkml:trace contextRef="#ctx0" brushRef="#br1" timeOffset="21627.23">15118 10288 12267,'0'-21'769,"19"21"1377,-19 0-705,20 0-352,-1 0 96,2 0-576,-1 21-481,-1-21 160,0 20-416,3-20 384,-22 21-416,0-21 160,0 19 32,0 0-192,-22-19 288,22 0-288,-19 21 352,19-21-320,-19 0 160,19 0-192,0 19 96,19-19 224,0 20-320,3-20 192,-3 21 0,-19-2 32,19 1 321,-19 0-33,0-1 256,0 2 193,-19-21-128,0 20 160,-3-20-193,-16 0-576,18 0 128,-1 0-256,2 0-864,-1-20-994,20 20-1698</inkml:trace>
  <inkml:trace contextRef="#ctx0" brushRef="#br1" timeOffset="22175.26">16069 10130 13100,'-19'0'705,"19"0"1184,19-20-447,22 20-33,-2 0 64,21 0-416,19 0 289,1 0-546,-1 0-479,1 0-97,-1 0-192,1 20 96,-20-20-64,-22 0-480,3 0-161,-41 0-480,19 0-544,-19 0-193,-19 18-1025,-2-18-2177</inkml:trace>
  <inkml:trace contextRef="#ctx0" brushRef="#br1" timeOffset="22408.28">16209 10208 14605,'-41'21'2018,"22"-21"-1313,38 20 993,2-20-770,-1 0 610,19 0-417,21 18-352,19-18-257,-19 0-31,20 0-257,-1-18-288,1 18 128,-20 0-64,-2 0-224,-18 0-673,-1 0-288,-19 0-257,1-20-608,-21 20-896,0-21-2788</inkml:trace>
  <inkml:trace contextRef="#ctx0" brushRef="#br1" timeOffset="22671.29">16746 9970 15054,'19'0'288,"0"0"833,1 0-256,20 20 192,-20 1 256,19-1-608,-18-2 64,18 22-385,-20-19-64,2 17 129,-21 3 287,0-1-383,-21-20 223,2-2-95,-20 23 63,-2-20-384,-17-2 97,17 0-129,3 2-96,-3-2-64,2 1-641,-2-20-1057,22 21-1409,0-21-4131</inkml:trace>
  <inkml:trace contextRef="#ctx0" brushRef="#br1" timeOffset="24367.39">17996 10031 11819,'0'0'544,"-20"0"-576,-1 0 1057,1 0-64,1 18 737,0 3-577,-22-2-385,22 2-287,-1-1-257,-1-20-96,21 18-96,0 3-32,21-21 32,-1 20 0,-1-1 0,0 2 32,22-1-32,-22-20 0,-19 18 32,20 3 481,-20-1-97,-20 1 289,1-2 95,-22-19-479,22 19-1,-20-19 64,-1 0-448,20 0 96,1 0-192,19 0-512,0 0-385,0-19-705,19 19-1025,1-19-2530</inkml:trace>
  <inkml:trace contextRef="#ctx0" brushRef="#br1" timeOffset="24551.4">18135 10130 11242,'-21'18'833,"1"3"384,1-1 609,19-1-417,-19 2 65,19 17-834,0-17-480,0-1-128,19 1-288,0-2-1185,22-19-1890,-2 0-5029</inkml:trace>
  <inkml:trace contextRef="#ctx0" brushRef="#br1" timeOffset="24642.4">18292 10070 5925</inkml:trace>
  <inkml:trace contextRef="#ctx0" brushRef="#br1" timeOffset="24978.42">18292 10070 11402,'21'19'1314,"-21"2"703,0-1-31,0-2-416,-21 3-129,21-1-608,0-1-192,-19 2-449,19-1-128,0-20-256,0 18 96,0-18-65,19 0-223,-19 0 384,21 0-288,-1-18 128,-1-2 31,1 20 65,1-21 32,-2 2-32,1 19 160,-1 0-224,-19 0 256,0 19 65,21-19 31,-21 21-160,20-1-32,-20-2 160,19 3-576,-19-1-769,19-20-1570,-19 21-3683</inkml:trace>
  <inkml:trace contextRef="#ctx0" brushRef="#br1" timeOffset="25447.45">18631 10208 6374,'20'-19'2114,"-1"-1"352,0 20-1025,-19 0-31,22 0-482,-3 0-191,0 20-160,-19-20-289,0 19 0,0 2-32,0-1-95,-19-2-65,0-18 0,-3 21 32,3-21-64,19 0-32,-19 0-32,19 0-32,0 0 0,0 0-64,0-21-64,19 21-64,22-18-129,-22 18 161,0 0 128,1 0 32,1 18 96,-1 3 32,-20 20 256,0-3 1,0 2-1,-20 1-128,-1 18-96,1 1-64,1-1-32,-22-19 97,22 19-1,-20-39 352,18 0 321,2-20-32,19 0-225,-20 0-256,20-20-31,0-20-289,0 21 128,20-1-417,-1-20-479,2 20-578,-1-19-896,18 19-2690</inkml:trace>
  <inkml:trace contextRef="#ctx0" brushRef="#br1" timeOffset="25705.47">19087 9911 14990,'0'0'704,"0"0"-576,0 19 577,0 21 608,0 1 321,-20 18-321,1-19-608,-2 19-481,1 1-64,1-22 64,19-17-352,-20 20 64,20-22-737,0-19-384,0 19-929,20-19-1473,-20 0-3332</inkml:trace>
  <inkml:trace contextRef="#ctx0" brushRef="#br1" timeOffset="26031.48">19166 10249 14029,'0'18'32,"0"-18"801,0 21-1,0-21-31,19 0-192,-19 0-257,22 0-192,-3 0 0,1 0-128,20 0-128,-20-21-32,-1 21-32,-19-18 64,19 18 64,-19-20 32,-19 20 64,19-21-32,-19 21-32,-1 0 64,-1 0 192,-18 0 385,20 21 224,-3-21 320,3 20 0,0 19-224,19-19-288,-20 1-353,40-2 0,-20 0-416,38 2 64,3-2-1730,-2 1-1216,2-20-4357</inkml:trace>
  <inkml:trace contextRef="#ctx0" brushRef="#br1" timeOffset="26706.52">20100 10148 15022,'0'-18'32,"0"18"-160,0 0 608,0 18 641,0 3 256,0-1-480,0 20-288,0-20-129,0 19-320,0-19 1,-21 20-65,21-21-32,0 2 32,0-2 192,0-19 289,-20-19-513,20-2 96,0 2-320,0 0 160,0-22 0,20 20-32,-20-17-64,21-2 160,-1-1-385,-1 3 193,22-2-32,-22 19 160,0 21-256,1 0 160,1 0 192,-2 21-224,1-2 160,-20 22 64,19-2 288,-19 0-320,-19 2 193,-1 18 63,-20-19 128,20 0 385,-18-21-256,-3 22-97,2-41 1,18 19-449,-18-19 224,20 0-384,-3 0-32,22-19-641,0-2-673,0 21-159,22-20-1090,-3 1-3202</inkml:trace>
  <inkml:trace contextRef="#ctx0" brushRef="#br1" timeOffset="26936.54">20556 10089 15438,'0'21'1409,"-20"-1"-1280,20-2 928,-19 3 288,-3 18 352,-16 2-543,18-2-546,-20 2-256,20-22-255,1 21-33,0-21-128,19-19-225,0 0-736,0 0-128,19 0-608,0 0-1346,1-19-4581</inkml:trace>
  <inkml:trace contextRef="#ctx0" brushRef="#br1" timeOffset="27145.55">20517 10089 14733,'0'0'449,"0"0"-161,19 0 1346,-19 0-225,20 0-160,20 0-800,-20 21-257,-1-21 96,22 0-416,-3 0 128,-18 0-737,1 0-416,-1 20-608,-20-20-1410,0 0-3043</inkml:trace>
  <inkml:trace contextRef="#ctx0" brushRef="#br1" timeOffset="27321.56">20437 10229 10153,'-21'20'4773,"21"-2"-4517,21-18 1762,18 0-609,2 0-416,-2 0-512,1 0-353,-1-18-64,2 18-32,-22 0-256,20 0-609,-39 0-801,21 0-1953,-42 18-3364</inkml:trace>
  <inkml:trace contextRef="#ctx0" brushRef="#br1" timeOffset="27489.57">20377 10407 14413,'-19'20'320,"19"-20"1282,19 0 160,1 0-289,-1 0-704,2 0-417,18 0-128,2 0-224,-2 0-448,21 0-737,-22 0-481,-16 0-2177</inkml:trace>
  <inkml:trace contextRef="#ctx0" brushRef="#br1" timeOffset="27823.59">21271 10070 15278,'-20'0'1345,"20"0"-704,-21 0 608,-18 19-128,-1 2 320,1-1-255,19-2-386,1 23-383,-2-22-193,21 2-224,0-1 192,21-2-320,-2 3 160,20-1 32,-19 1-64,1-2 192,-2 0-352,-19 2 224,0-2 160,0 1-192,-19-20 417,-2 21-193,-18-2 289,0-19-257,-2 0-96,3 0-192,-3 0-288,2 0-1186,-2 0-1697,22 0-2978</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4:02:11.29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9182 5679 6470,'0'-38'1986,"0"38"192,0-21-609,19 2-480,1-1-320,1-1-193,-2 3 65,20 18 0,-18-21-129,18 21 1,-19 21-161,1-21-32,-2 39 65,1 0-33,-20 0 0,0 2-224,-20-2 289,20-18-193,-19 18 96,-2-19-224,1 0 289,1-20-129,-1 0 0,-20 0-160,20 0-416,-20-20 320,20 0 0,1 0 288,19-20-736,0 1 576,0 18-128,19-17-448,1-2 319,20-1 258,-20 23-162,20 18-415,-20-21 672,19 21-512,-18 21 480,-2-21-128,1 18 160,-1 3-448,-19 18 737,0-18-449,0 17-160,-19-17 608,-1 18-448,1-18-160,-22-2 545,2 1-706,18-20 353,-18 0 257,-1 0-417,20-20 0,1 20 0,19-40-33,0 21-31,19-22 64,1 21 160,1-19-224,18 20 96,-20-1-32,22-1 0,-22 3-384,1 18 608,1 18-352,-2 3 576,1-1-544,-20-1 672,0 20-704,0-19 288,-20 21 353,20-22-513,-19 21 160,-2-20-160,1-20 480,-19 20-384,-1-20-128,20 0 352,-20-20-448,20 0 512,20 1-512,-19-2 96,19-18 192,19 18-320,1-17 352,1 17-192,18 2-352,-20-1 640,2-1-192,-1 21-481,19 0 449,-18 0 65,-2 21 351,-19-1-352,20-1-128,-20 20 448,0-19-192,-20 21-31,1-22-33,-2 2-160,1-2 352,1 1-160,-22-20 96,22 0-192,-20 0-256,18-20 481,1 1-321,20-2-289,0-18 385,20 18-64,20-17-128,-20 17 192,-1-18-128,22 39-352,-22-21 352,1 21 224,1 0-416,-2 0 672,-19 21-224,20-1 64,-20 20-63,0-22-65,0 2 96,-20 21-32,1-22-64,-2 2-64,1-2 257,-19-19-353,18 20 256,-18-20 0,20-20-544,-2 20 736,21-19-832,0-2 448,0 2-96,21-1-129,-2-1 193,20 1-32,-18 2-224,-1 18-32,-1 0 544,1 0-672,-20 18 416,21 2 64,-21-20 64,0 21 192,0-1-384,0-1 545,-21 2-321,1-21-192,1 19 320,19-19-160,-20 0-192,-1 0 96,2 0-128,-1-19 96,20 19 128,0-21-160,0 2-288,20-1 320,-1 20-288,2-21 31,-1 21 129,-1-20 416,1 20-384,-20 20 96,21 1 0,-21-21 96,0 20 1,0-1-386,0 2 674,0-2-161,-21-19-96,1 20-160,1-20 160,-1 0 192,20 0-95,-21 0-193,2-20 32,19 20-192,0-19-1,0-2-63,0 2 64,19-1 32,2-1-192,-1 21 192,-20-20 224,19 20-481,-19 20 546,0 1-289,0-1 576,0-1-256,0 2-64,-19-21 65,19 19-418,0-19-479,0 0-2179,-20 0-3075</inkml:trace>
  <inkml:trace contextRef="#ctx0" brushRef="#br0" timeOffset="639.03">9300 6137 6630,'0'-21'2466,"0"3"-512,0 18 128,0 0-897,0 0-672,0 18 479,0 3 226,21 19-33,-21-2-192,0 23 0,0-1-64,-21 39-257,21 1-159,-19-1-129,-1 0-192,1 0 705,19-20-513,-21-18 513,21-3-448,0-17-129,0-21-128,0 19-288,0-39 384,0 20-416,0-20-512,0 0-802,0-20-223,0 20-481,0-20-2114</inkml:trace>
  <inkml:trace contextRef="#ctx0" brushRef="#br0" timeOffset="1288.07">9102 6316 5829,'0'0'1698,"0"0"896,0 0-512,0 0 352,0 0-928,0 0-513,0 0-64,20 0-321,-20-19-288,19-2-191,3 1 319,-3 0-416,-19-1 288,19-17-288,1 18-192,1-21 352,-21 23-160,19-2 33,-19-1 159,20 21-320,-20-19 288,19 19 352,-19 19-351,21-19 415,-1 21-31,-1 17-225,-19 3 545,20-1-193,1-1-255,-21 1 31,0-19-191,19-2-65,-19 1-128,0-1 32,20-19-160,-20 20-641,0-20-512,0 0-1121,19 0-545,-19 0-8776</inkml:trace>
  <inkml:trace contextRef="#ctx0" brushRef="#br0" timeOffset="10520.6">24743 5183 5765,'-38'0'1089,"38"0"-160,-20 0-32,1 0-32,19 0-129,-21-19 33,1 19-257,1 0-63,-1 0-33,-1 0-63,2 0-65,-20 0-64,18 0-32,-18 0 0,20 0-31,-22 0 31,2 0 0,-2 0-96,3 0 0,16 0 0,-36-21 0,17 21 32,3 0-96,-3 0 97,2 0-97,-21 0-32,0 0 192,21 0 224,-21 0-256,-19 0-96,19 0 0,-20 0-64,22 0 33,-43 0-1,22-20 0,-20 20 0,-19 0-32,19 0 96,-2 0-32,22 0-32,-1 0-32,-18 0 64,37 0-32,-16 0 0,-3 0 0,20-19 0,-38 19-32,18 0 0,1 0 0,-22 0 0,21 0 32,-18 0-32,18-20 0,1 20 32,-1 0-32,-19 0 32,20 0-32,0-20-32,-1 20 32,20 0 32,-19 0-64,1 0 96,-23 0-96,22 0 32,-1 0 32,1 0-32,-20-19-32,20 19 32,-1 0 32,1 0-64,-1 0 32,1 0 64,21 0-96,-22 0 32,1 0 0,-1 0-32,1 0 96,-1-21-128,1 21 64,19 0 32,-20 0-64,20 0 32,-19 0 0,-1 0-64,22 0 128,-2 0-64,0 0 0,0 0 0,2 0 0,17 0 0,-17 0 0,-2 0 0,19 0 0,3 0 0,-3 0 0,2 0 0,-2 0-32,3 0 64,18 0-32,-1 0 0,2 0 0,-1 0 0,1 0 0,-3 0-32,22 0 32,-19 0-64,19 0 0,0 0-32,-19 0 64,19 0-32,0 21 32,0-21 0,-20 0-32,20 19 32,0-19 32,0 20 32,-21-20-64,21 20 32,0-1 0,0 1 0,-19 1 32,19-2-64,-20 2 128,20 17-160,-19-17 128,19 18 0,-21 1-96,21-21 64,0 22 32,-20-2 0,20 2-96,-19-2 128,19 0-64,-20 21-64,20-21 96,0 22-64,-21-21 96,21-1-64,0 22 0,-19-23-32,19 2 32,0 19 64,-20-18-96,20 19 0,0-21 0,0 21 96,0-21-96,0 22 0,-19-3 0,19-18 64,0 20-64,0-21 64,0 21-32,0-21-64,0 2 129,0 18-33,0-19-64,-19 0 96,19-1-64,0 21-32,0-21 32,0 1 32,0 20 0,0-20-64,0 0 32,0 19 64,0-19-96,0-1 0,0 21 0,0-20 0,0 0 32,0 19-32,0-19 64,0-1-64,0 21 0,0-20 0,0-1 32,0 1 32,-22 0 0,22 0 64,0-1-96,-19 1 32,19 0-32,0 19 33,-20-19-65,20 0 0,0-1 0,-19 1 32,19 0-32,0 0 0,0-21 0,-21 21 32,21 0 0,0-1 0,0 1-32,-20 0 0,20-20 0,0 20 32,0-21 0,0 21-32,-19-20 0,19 20 32,0-21-32,0 21 0,-19 0 0,19-20 0,0 20 0,0 0 0,-22-1 0,22-19 0,0 20 0,0-1 0,-19 1 0,19-20 0,0 20 0,0-21 0,-19 21-32,19-19 32,0 18 0,0-20 0,0 1 0,-20 1 32,20-1-64,0-1 32,0 1 32,0-1-32,0 2 96,0-21-160,0 20 32,0-20 64,0 0 32,0 0-64,0 0 128,0 0 0,0 0-224,0 0 512,0 0-416,0 0 129,0 0 191,0 0-480,-21 0 384,21 0-128,0 0-96,0 0 96,0 0-288,0-20-1185,0 20-4229</inkml:trace>
  <inkml:trace contextRef="#ctx0" brushRef="#br0" timeOffset="11978.68">17916 9393 6053,'19'0'833,"1"0"128,1 0 0,18 21 96,-20-21-288,22 0-225,-2 20-31,1-20 63,21 0-159,-3 20 31,2-20 0,19 0-191,-19 0 31,20 0 32,-1 21 33,1-21-129,19 0-32,-1 0 0,-18 18-32,19-18 0,-1 0-31,3 0-65,-2 19 96,0-19-64,21 21-32,-21-21 0,19 0 0,-19 20 32,21-20 0,-2 0-32,2 21 32,-1-21 32,1 18-31,-2-18-33,22 0-32,-22 20 32,21-20-32,-20 0 0,1 21-32,-2-21 32,2 0 0,-2 19 0,2-19-32,18 0 32,-18 0 0,-2 0-32,3 0 32,-23 20 0,1-20-32,2 0 32,-2 0-32,0 0 96,19 21-96,-17-21 0,-3 0 0,1 0 64,-19 0-32,-1 0-32,-19 0 0,-21 18 96,40-18 0,1 0-32,-1 0 0,20 0 33,2 0-1,-22 0 0,20 0 0,-19 0 0,-1 0 0,1 0 32,-22 0-32,21 0-96,-19 0 289,20 0-514,-1 21 321,-19-21-96,-2 0 0,-17 0 96,19 0-63,-21 0 63,-20 0 0,3 0 32,-3 0 32,0-21-64,1 21-64,-20 0 32,21 0-96,-21 0 32,0 0-160,19 0-545,-19-18-384,0 18-1313,0 0-3588</inkml:trace>
  <inkml:trace contextRef="#ctx0" brushRef="#br0" timeOffset="14297.81">18988 5283 6117,'19'0'1506,"-19"-20"159,20 20 802,-20 0 159,0 0-832,0 0-545,0 0-256,0 0-288,0 0-129,-20 0-384,20 0-32,-19 0-127,-20 0-33,18 0 64,1 0-64,1 0-161,-22 0 97,22-21 0,0 21 321,-1 0-386,-1 0-63,21 0 0,0 0 96,-20 0-256,20 0-97,0 21 353,-19-1 352,19 20-128,0-2 97,0 3-353,-19-2 512,19 2-160,-22 19-352,3-21 480,19 0-352,-19 0 0,19-19-32,0 1-256,-20-21-513,20 20-576,0-20-737,-21 0-1730,21-20-1793</inkml:trace>
  <inkml:trace contextRef="#ctx0" brushRef="#br0" timeOffset="14444.82">18591 5581 6918,'0'-21'2402,"0"21"-480,0-18-128,19 18-577,-19 0-32,21 0-480,-21 0-353,20 18-128,-1-18-31,0 21-193,3-1-417,-3-1-1120,0 2-3172</inkml:trace>
  <inkml:trace contextRef="#ctx0" brushRef="#br0" timeOffset="14628.83">18988 5542 11370,'0'39'0,"-20"-19"865,20 20 737,0-22-706,20 2-767,-20 1-930,19-1-2370</inkml:trace>
  <inkml:trace contextRef="#ctx0" brushRef="#br0" timeOffset="14789.84">19106 5521 11659,'-19'-60'320,"-1"40"-64,20 2 1442,0-3-737,-19 1-129,19 20-703,0 0-546,0 0-1473,0 0-800,19 20-353</inkml:trace>
  <inkml:trace contextRef="#ctx0" brushRef="#br0" timeOffset="15089.84">19106 5501 5925,'21'0'1922,"-21"0"1409,0 0-961,0 20-96,0-20-736,0 21-577,0-3-705,0 3 193,0-1-417,0-1-64,0-19-385,20 21 417,-20-21-544,0 0 287,19-21 65,0 21-96,3-19 96,-3-1 192,-19-1-32,20 21 0,-20 0 0,0 0 256,19 0 352,-19 21-95,0-21-193,0 20-128,0-1 97,0 2-257,0-3 64,0 2-673,0 1-736,0-21-1538,0 20-2562</inkml:trace>
  <inkml:trace contextRef="#ctx0" brushRef="#br0" timeOffset="15516.88">19563 5501 12651,'0'0'1057,"0"0"161,-19 20-514,0 1 578,-3-3 447,3 23-704,-20-22-128,18 40-128,1-18-417,1-22-320,0 21-64,19-20-160,19-20-64,-19 0 95,19 0-95,1-20-288,21-20 63,-3 1-159,-16 18 512,16-38-161,-18 20 225,1 0-96,-2-21-64,20 19-64,-17-18-65,-3 0 321,0 19 32,1 20 224,-20-1 481,0 21 64,0 21 160,-20-1-481,1 20 353,0-2 192,-22 24-64,21-24-353,-20 22-223,20 0-514,1 0 1,19-22-1121,0 3-1057,0-22-3043</inkml:trace>
  <inkml:trace contextRef="#ctx0" brushRef="#br0" timeOffset="16181.92">20495 5323 10698,'-19'-21'1057,"19"2"1793,-19 19-1248,19 19-353,-20 2 0,-1-2-192,2 21 64,-20 19-96,20-18-224,-3 19-417,22-21 33,-19 0-353,19 0-192,0-19 96,0 21-32,19-41-513,-19 19-384,22 2-320,-3-21-737,0 0-640,1 0-2339</inkml:trace>
  <inkml:trace contextRef="#ctx0" brushRef="#br0" timeOffset="16403.93">20676 5423 5733,'0'0'8168,"0"0"-7944,0 0 865,0 18 320,-22 2 97,22 20-321,-19 1-737,0-23 129,-1 23-353,20-1-160,-21-2-128,21-17-160,0-21-897,0 20-96,0-20-897,21 0-737,-21-20-1249</inkml:trace>
  <inkml:trace contextRef="#ctx0" brushRef="#br0" timeOffset="16629.95">20873 5402 7943,'20'-20'4741,"-40"20"-3941,20 20 802,-19 1-65,-22-3 257,3 23-545,-3-2-416,21-18-32,1-3 224,19 3-833,-19-1-256,19-20 32,19 19 288,-19-19-416,19 21-96,1-21-641,21 0 64,-22 18-929,0-18-416,3 0-2658</inkml:trace>
  <inkml:trace contextRef="#ctx0" brushRef="#br0" timeOffset="16811.96">20933 5641 12940,'20'18'64,"-20"-18"1057,-20 20 544,20 1-127,0-1-449,0-1-961,-19-19 160,19 21-288,0-2-224,0-19-1057,0 20-1826,0-20-4164</inkml:trace>
  <inkml:trace contextRef="#ctx0" brushRef="#br0" timeOffset="16987.97">21131 5819 14029,'-19'41'64,"-1"-22"1217,1 0 289,-2 1-129,1 0-320,1-20-865,0 21-128,19-21-672,-22 0-545,22-21-1025,0 21-1826</inkml:trace>
  <inkml:trace contextRef="#ctx0" brushRef="#br0" timeOffset="17239.98">21410 5461 15086,'0'21'2082,"0"-2"-2371,0 1 834,0 1 544,-21-3 481,2 23-481,19-1-641,-20-22-224,1 23-320,-3-21-96,22-1-385,0-19-95,0 21-962,22-21-736,-22-21-1346,19 21-2337</inkml:trace>
  <inkml:trace contextRef="#ctx0" brushRef="#br0" timeOffset="17469.99">21707 5382 15919,'-39'41'-32,"-2"-23"768,22 23 994,-20-2 64,18-18-65,-18-3-672,20 23-288,-3-41-289,22 19-384,0 2-128,0-21 0,0 0-256,22 18-481,-3-18-416,0 0-96,22 0-1281,-22 20-2339</inkml:trace>
  <inkml:trace contextRef="#ctx0" brushRef="#br0" timeOffset="17782">21687 5641 8616,'0'0'2434,"20"0"-2786,-20 0 992,21-21-95,-2 21 704,-19 0-288,20 0-417,-1 21-31,-19-21 63,21 18 321,-21-18 128,0 20 32,0-20-64,-21 21-192,2-1-32,19-20-129,-20 19-127,1 2-129,19-21-96,0 19-192,0 1-320,0-20 224,0 20-64,19 0-737,1-20-448,-1 21-737,2-21-1665,-1 0-4197</inkml:trace>
  <inkml:trace contextRef="#ctx0" brushRef="#br0" timeOffset="18043.03">22224 5302 15022,'20'40'608,"-20"-21"609,19 22 1,-19 18 479,-19 1 385,-1 0-640,-21 18-514,3-17-287,16 18-193,-16-39-95,18 0-193,-20-1-160,20-19-545,1 1-1248,-3-1-513,-16-2-1730</inkml:trace>
  <inkml:trace contextRef="#ctx0" brushRef="#br0" timeOffset="20953.18">23096 5581 11402,'0'0'1185,"0"-21"-256,0 21 513,0 0 287,0 0-95,-19 0-1314,19 21-192,-20-21 257,1 20 127,-2-20-63,1 19-97,1-19 64,0 21-256,19-3-320,0-18 160,0 20-32,0 1 96,19-1-192,-19-1 128,19 2 0,-19-2 160,0 1-320,20 0 224,-20 0 64,0-20 321,-20 0 191,20 21 193,-19-21-64,0 0-545,-3 0-64,3 0-32,19-21-128,-19 21-320,19 0-769,0 0-544,0 0-1442,19 0-2467</inkml:trace>
  <inkml:trace contextRef="#ctx0" brushRef="#br0" timeOffset="21114.2">23096 5918 10121,'0'0'5413,"0"0"-5028,0 0 640,0 0 352,0 0-352,0 0-833,0 0-224,0 0-1121,0 0-1602,0 0-2658</inkml:trace>
  <inkml:trace contextRef="#ctx0" brushRef="#br0" timeOffset="21386.22">23534 5521 16143,'20'-20'384,"-1"1"-192,-19 19 993,0 0 33,0 0-738,-19 19 417,-1 1 352,-1 1-672,-18 18 95,-2 0 65,22 20-417,-20-18-320,18 18 128,2-19-352,19-20-352,0 1-770,0-2 33,0 0-801,19-19-1826</inkml:trace>
  <inkml:trace contextRef="#ctx0" brushRef="#br0" timeOffset="21545.23">23474 5679 16335,'-41'-38'641,"22"17"-257,0 21 993,-1 0-320,20 0-288,0 0-417,0 0-640,0 0 416,0 21-768,20-21-1058,-20 18-3139</inkml:trace>
  <inkml:trace contextRef="#ctx0" brushRef="#br0" timeOffset="21695.24">23693 5819 18897,'0'41'96,"0"-22"257,0-19 576,0 0-161,0 19-639,0-19-546,0 0-2498</inkml:trace>
  <inkml:trace contextRef="#ctx0" brushRef="#br0" timeOffset="23589.34">19067 6236 9160,'0'-21'833,"0"21"2082,0 0-1058,0 0-992,0 21-64,-19 19 192,19 0 0,0 19-417,-21-18-159,1 17-321,20 3 192,-19-22-288,-1 1 417,20-20-513,0 0 96,-19-20-32,19 0-545,0 0-448,0 0-448,0 0-930,19-20-2337</inkml:trace>
  <inkml:trace contextRef="#ctx0" brushRef="#br0" timeOffset="23833.36">19048 6297 12395,'0'0'289,"0"-21"1152,19 21 289,-19 0 127,20 0-543,20 0-514,-20 0-415,18 0 319,3 0-672,-2 0 32,2 0-32,-3 0-288,-16 0-641,-3 0-128,0 0-768,-19 0-2051,0 21-2722</inkml:trace>
  <inkml:trace contextRef="#ctx0" brushRef="#br0" timeOffset="24014.37">19147 6435 9096,'-20'20'929,"20"-20"801,0 19 512,20-19-417,-1 0-255,0 0-897,22 0-385,-2-19-160,2 19-96,-3 0 0,-16-20-224,-3 20-545,0 0-768,-19 20-1410,0-20-1185</inkml:trace>
  <inkml:trace contextRef="#ctx0" brushRef="#br0" timeOffset="24182.38">19106 6654 9609,'-39'39'1121,"20"-39"768,19 0-447,19 0-33,1 0-256,-1 0-640,2 0-417,18 0-64,2-20-64,-22 20-737,20 0-800,-18 0-2051</inkml:trace>
  <inkml:trace contextRef="#ctx0" brushRef="#br0" timeOffset="24489.4">19802 6116 11146,'-20'0'577,"-1"0"1633,2 21-513,-1-1-31,-18 20-353,16-1 0,3 22-384,-1-3-64,-20 3-256,20 17 352,1-18-513,0 0-224,19-1-352,0-19 64,0 0-481,19-1-447,0-19-418,1-20-736,1 20-1153,-2-20-2755</inkml:trace>
  <inkml:trace contextRef="#ctx0" brushRef="#br0" timeOffset="24963.42">19901 6416 8936,'0'-21'1794,"0"21"-129,0 0-31,0 0 63,0 21 33,0-2-641,0 20-128,0 2-192,-20-21-33,20 19-575,0 1-33,0-20-128,0 19-32,0-19-609,0-20-384,0 0-480,0 0-994,0 0-864,20-20-1089</inkml:trace>
  <inkml:trace contextRef="#ctx0" brushRef="#br0" timeOffset="25201.44">20139 6375 11146,'0'0'2595,"-19"0"-2243,19 20 865,-20 1 320,-21 18 289,3-20-641,16 22-224,-16-21-128,18-1-224,20 1-353,-21-20-128,21 19-288,21-19 128,-1 21 96,-1-21-513,0 0-255,22 20-289,-22-20-352,22 0-641,-21 20-1538,-1-20-2850</inkml:trace>
  <inkml:trace contextRef="#ctx0" brushRef="#br0" timeOffset="27133.55">20317 6614 11050,'0'0'641,"0"0"1184,-19 0 129,19 20 0,0-20-673,0 20-576,0-1-65,0 1-447,0 0-33,0-20-96,0 20-128,0 0-385,0-20-928,0 20-1153,0-20-2179</inkml:trace>
  <inkml:trace contextRef="#ctx0" brushRef="#br0" timeOffset="27298.56">20476 6753 11466,'-19'20'961,"-1"-1"1377,-1 21-384,2-20-256,-1 0-513,1 0-608,-22-1-577,22-19-161,-1 21-960,20-21-2146</inkml:trace>
  <inkml:trace contextRef="#ctx0" brushRef="#br0" timeOffset="28091.6">20775 6435 7142,'19'-40'833,"-19"40"2146,0-20-513,0 20-352,0 0-865,0 20-672,0 1 480,0-2-352,0 20-129,-19 2-31,19-2 31,-20 21-320,-1-20-320,21-1 64,-20-19-32,20 0-256,-19 0-449,19-20-288,0 0-1185,19-20-1601</inkml:trace>
  <inkml:trace contextRef="#ctx0" brushRef="#br0" timeOffset="28307.6">20775 6435 11562,'0'0'1346,"19"0"-834,-19 0 1602,19-19-736,22 19-129,-2 0-641,1 0-319,-1 0-97,2 0-96,-22 0-96,22 0-320,-22 0-513,1 0-833,-20 0-1697,-20 0-2531</inkml:trace>
  <inkml:trace contextRef="#ctx0" brushRef="#br0" timeOffset="28489.62">20775 6574 9416,'0'19'1154,"0"-19"-258,19 21 1923,-19-21-801,41 0-609,-3-21-800,3 21-321,-2 0-128,2-19-224,-3 19 32,-18 0-32,1 0-705,-2 0-800,-19 0-1954,0 19-2755</inkml:trace>
  <inkml:trace contextRef="#ctx0" brushRef="#br0" timeOffset="28656.62">20775 6773 10217,'-20'19'737,"40"-19"800,-1 0 802,0 0-1250,3 0-449,16-19-512,3 19-128,-2 0-160,2 0-1217,-22-20-2018,20 20-2115</inkml:trace>
  <inkml:trace contextRef="#ctx0" brushRef="#br0" timeOffset="28970.65">21509 6256 13773,'-19'0'160,"-3"0"993,3 20 705,-20 1-225,18 18-224,2 0-352,-1 2-352,1 17 160,-3 3-64,3-3-225,0-17-255,-1 18-97,20 1-320,0-21 96,0 1-289,0-20-575,20 0-386,-20-20-63,19 20-673,0-20-864,3-20-2532</inkml:trace>
  <inkml:trace contextRef="#ctx0" brushRef="#br0" timeOffset="29179.66">21608 6474 14157,'0'20'641,"0"-20"-449,0 21 1409,-20 18-63,20-19-289,-19 20-544,-2 0-321,21-21-96,-20 1-256,1 0-192,19 0-417,0 0-672,0-20-961,19 0-2178</inkml:trace>
  <inkml:trace contextRef="#ctx0" brushRef="#br0" timeOffset="29420.68">21807 6474 14605,'-40'20'32,"20"-20"961,1 21 1089,-22 18-288,22-19-193,0-1-608,-3 2-256,3-1-64,-1 0-193,20-20-352,0 19-64,20-19 129,-1 20-386,3-20-607,-3 0-418,0 20-383,22-20-449,-22 0-1633,1 20-3108</inkml:trace>
  <inkml:trace contextRef="#ctx0" brushRef="#br0" timeOffset="29878.7">21827 6693 7142,'19'0'1281,"-19"0"1570,20-20-481,-20 20-672,19 0-513,-19 0-448,41 0 0,-22 0-225,-19 0 65,19 20 63,3 0 129,-22-20-193,-22 20-63,22 0 31,-19 0-63,0-1 63,-1 1-287,-20 0 95,20-20-96,1 0-96,-1 20 1,20-20-65,0 0-96,0 0-193,0 0 33,20 0 160,-1 0 64,20 20-32,2-20-96,-22 0-576,0 0-481,3 0 128,-3 20-577,1-20-928,-20 0-1858</inkml:trace>
  <inkml:trace contextRef="#ctx0" brushRef="#br0" timeOffset="30077.72">22203 6852 12555,'0'20'1954,"-20"0"96,20-1 224,-19 2-256,0-2-416,-3 21-737,-16-20-513,18-1-320,-1 2-384,2-21-705,-1 20-1153,20-20-3332</inkml:trace>
  <inkml:trace contextRef="#ctx0" brushRef="#br0" timeOffset="33736.92">22362 6892 10890,'-20'0'-128,"20"0"2114,0-20-289,0 20-576,20 0-448,-20-20-321,0 0 97,21 0-65,-2 0-96,-19 20-31,20-39-65,-20 19-64,19 0-96,-19 0-32,21-19 32,-21 19 32,20 0-64,-20-1 0,0 21 96,19-19 96,-19 19 257,0 0-385,0 0-160,0 0 192,0 0 224,0 19 160,0 2-287,0-1 63,0 0 32,0-1-160,0 1-32,20 0-96,-20-20 32,0 0-32,0 20 96,0-20-31,0 0 31,21-20 32,-21 20-64,19-20-32,1 20-128,-20-20 64,19 1-64,0-1 32,-19 0-65,22-1 97,-22 21-32,19-19 32,1-1 32,-1 1-64,-19 19 64,21 0-32,-21-20 0,0 20 128,0 0-32,0 20 129,0-1 63,20 1 416,-20-1-287,0 22 159,0-21-63,0 19 159,0-19-512,0 0 129,19 0-97,-19 0 64,0-1-192,19-19 0,-19 20-32,0-20-160,0 0-385,0 20-255,0-20-417,0 0-481,0 0-672,22 0-3300</inkml:trace>
  <inkml:trace contextRef="#ctx0" brushRef="#br0" timeOffset="34386.96">22978 6416 6630,'19'-21'128,"-19"21"1570,20 0 480,-20 0-96,21 0-353,-21 21-159,19 18-353,-19 0 64,20 21-288,-20-21 0,0 22-192,0-2-353,-20 20-192,1-19-63,-2-20-65,1 0-64,1 0-128,19-21-129,0 1-159,0-20-288,0 0-321,0 0-673,0 0-64,0-20-2113</inkml:trace>
  <inkml:trace contextRef="#ctx0" brushRef="#br0" timeOffset="34651.98">23296 6297 14285,'19'0'-352,"-19"0"1184,20 19 930,-20 20 192,19 1-192,-19 0-609,21 19 128,-21 21-544,-21-20 31,21 19-223,-19-19-289,-1 19 32,1-20-159,-22 2-1,22-42-96,-1 20-929,20-39-801,-19 0-1152,19 0-4678</inkml:trace>
  <inkml:trace contextRef="#ctx0" brushRef="#br0" timeOffset="36332.07">23513 6713 10409,'0'0'545,"0"0"1601,0 0 192,0 0-800,0 0-417,21 0-385,-1 0-255,-1 0 31,0 0-255,3-20-161,16 20-64,-18 0-160,1 0-353,-2 0-544,1 0-1249,-1 0-1986,-19 0-1570</inkml:trace>
  <inkml:trace contextRef="#ctx0" brushRef="#br0" timeOffset="36490.08">23534 6792 10858,'-21'0'672,"21"20"353,0-20 2050,0 0-1249,21 0-769,-1 0-865,-1 0-32,22 0-128,-3 0-128,3 0-1089,-2-20-2018,2 20-5189</inkml:trace>
  <inkml:trace contextRef="#ctx0" brushRef="#br0" timeOffset="37932.15">24466 6634 6053,'0'-20'1730,"0"20"-225,0 0-223,20 0 95,-20 0-192,0 0-96,0 0-192,0 0-193,0-21-31,0 21 0,0 0-289,0 0-96,0 0-95,0 0-97,0 0 32,-20 0 32,20 0-32,-19 0-64,19 0 64,-19 0 64,-3 0 33,3 0 223,-1 0-256,1 21 193,-22-21 127,3 20-224,16 0 65,-16-1 127,-23 1 1,23 0-33,-3 20 193,2-1-65,18-19-320,2 20 33,-1-20-97,20 0 64,0-1-64,20 2 65,-1-2 63,22 2-320,-3-2 96,3 1-32,19-1 96,-21-19-320,2 21 128,-3-21-352,3 0-289,-2 0-224,2 0-704,-22 0-513,0 0-1602</inkml:trace>
  <inkml:trace contextRef="#ctx0" brushRef="#br0" timeOffset="43426.48">18492 7269 5925,'0'-20'2338,"0"20"-64,0 0-256,0 0-736,0 0-802,0 20 321,0 0 288,0 0-64,0 19-192,-20 1-257,20-20 1,0 20-193,-21-20 32,21 19-255,-19-19 31,19-20-160,0 20 64,0-20-320,0 20-97,0-20-191,-20 0-193,20 0-160,0-20-448,0 20-705,20-20-1281,-20 20-2210</inkml:trace>
  <inkml:trace contextRef="#ctx0" brushRef="#br0" timeOffset="43655.49">18472 7309 8199,'0'0'993,"0"-20"481,0 20 544,0 0-353,0 0-159,20 0-610,-1 0-127,0 0 0,22 0-289,-21 0-384,20 0 257,-20-20-321,18 20-192,-16 0-289,-3 0-256,-19 0-768,0 0-897,0 20-1410</inkml:trace>
  <inkml:trace contextRef="#ctx0" brushRef="#br0" timeOffset="43836.5">18492 7388 6598,'-20'20'1633,"20"-20"673,0 0-672,0 0 704,20 0-768,-1 0-705,0-20-577,22 20-128,-21 0-64,-1 0-96,22 0 32,-22 0-640,0 0-802,-19 0-1152,22 20-1410</inkml:trace>
  <inkml:trace contextRef="#ctx0" brushRef="#br0" timeOffset="44014.51">18472 7547 8584,'-21'0'1089,"21"0"32,0 0 865,0 20-353,21-20-256,-1 0-832,-1 0-289,0 0-192,3 0-160,17 0-1121,1 0-2242</inkml:trace>
  <inkml:trace contextRef="#ctx0" brushRef="#br0" timeOffset="44557.54">19067 7388 6758,'0'-40'897,"0"21"2082,0 19-962,-19 0-159,-2-20-545,1 20-576,-19 20 0,20-1 96,-2 2-97,-18-2 1,20 1 64,-3 20-32,3-20-641,0 0-32,19-1-96,0-19-32,0 20-32,0-20-161,19 20-319,-19-20-1,19 0-351,3-20 223,-3 20-32,0-20 1,1 1 159,1-1 225,-2 0 192,1 0-32,-1 0 127,-19 0 33,20 1 65,-20 19 287,0 0 256,0 0-31,0 19 128,-20 1-161,1 20 97,-1 0-1,20-1 65,-19 21-192,-2-20 159,1-1-512,1 21 65,0-40 31,19 19-224,0-39 96,0 20-384,0-20-289,0 0-448,0 0-320,0 0-513,0 0-992,19-20-3204</inkml:trace>
  <inkml:trace contextRef="#ctx0" brushRef="#br0" timeOffset="44829.56">19226 7329 13068,'-19'19'96,"19"2"1441,0 18 738,-22 1-354,22 0-447,-19-21-770,19 1-159,0 0-321,19 0-96,-19-20 97,22 0-33,-3-20-64,1 0-128,-1 0-288,2 1-257,-21-21-320,20 20-320,-1 0-801,0 0-2082</inkml:trace>
  <inkml:trace contextRef="#ctx0" brushRef="#br0" timeOffset="45015.57">19445 7448 14029,'0'20'448,"-21"0"545,21-1 481,0 1-834,0 0-384,0 0-288,21-20-929,-1 20-1793,-1-20-4357</inkml:trace>
  <inkml:trace contextRef="#ctx0" brushRef="#br0" timeOffset="45130.58">19583 7269 8776,'-20'-20'-449,"20"20"-31</inkml:trace>
  <inkml:trace contextRef="#ctx0" brushRef="#br0" timeOffset="45409.59">19643 7329 7174,'0'19'4581,"0"2"-3236,0 18 1025,0-19-800,0 20 31,0-20-736,0 19-545,0-19-288,0 20 0,19-40 0,-19 20 161,0-20-225,22 0 160,-3-20 32,0 0-64,1 20-64,-1-40 0,2 20-192,-1 1-225,-1-1-575,0 20-386,-19-20-1120,22 20-2050</inkml:trace>
  <inkml:trace contextRef="#ctx0" brushRef="#br0" timeOffset="45805.62">20059 7507 5829,'0'-19'8488,"0"19"-7431,0 0 801,-19 19-897,19-19 288,-19 20-128,-22 0-320,22 20-257,-1-20-320,20 0-256,0-20-32,0 19 64,0-19-384,20 0 0,-1 0-97,0 0-191,3-19-97,-3-1 0,20 0-224,-18 0 32,-1 0 481,-1 0 63,-19 20 257,0 0 224,0 0 545,0 0 512,0 20-288,0 0-97,-19 0 161,19 0-160,-20 0-513,20 19-320,0-19-1121,0 0-2306</inkml:trace>
  <inkml:trace contextRef="#ctx0" brushRef="#br0" timeOffset="46418.65">20457 7229 10377,'0'-39'993,"0"39"417,0 0-385,0 0 0,0 20 384,0-1-160,-20 1-192,20 40-160,-21-21-96,21 1-257,-19 20-256,19-1-191,-20-19-33,20 0 0,-19-20 32,19 0-609,0-1-544,0-19-512,0 0-1058,0 0-1248,0 0-1955</inkml:trace>
  <inkml:trace contextRef="#ctx0" brushRef="#br0" timeOffset="46775.67">20495 7547 12748,'0'20'0,"0"-20"448,0 0 577,0 20 96,22-20-320,-22 0-353,19 0-160,1 20-159,20-40-33,-20 20-224,-1 0-129,0-20 1,3 0 96,-3 0 32,-19 0 192,19 20-64,-19-19 64,0-1 0,-19 20 64,19-20 64,-19 20 257,19 0-65,-22 20 32,3 0 161,0-1 64,-1 1 191,-1 20 354,2-20-450,-1 20-223,1-21-353,19 1 64,0 0-288,0 0-256,0-20-161,19 0-672,1 0-320,-1 0-801,2 0-1858</inkml:trace>
  <inkml:trace contextRef="#ctx0" brushRef="#br0" timeOffset="47108.68">20854 7488 14253,'0'19'480,"0"-19"577,0 20 321,-19 20-33,19-20-64,-22 0-608,3 0-161,19-1-576,-19 1 96,19 0-256,0 0-288,0-20-289,19 0-64,0-20 545,3 0-161,16 0 97,-18 1 256,20-1 96,-20 0 32,-1 0 32,3 20 32,-22 0 224,0 0 257,0 0 63,0 20-127,0 0-65,0 0-224,0-1-96,0 1-96,-22 0-224,22 0-769,0-20-993,0 20-2722</inkml:trace>
  <inkml:trace contextRef="#ctx0" brushRef="#br0" timeOffset="47392.71">21468 7130 14125,'0'20'673,"-19"20"-513,0-1 1281,-1 1 641,-1 20-384,-18-1-353,-2 21-608,3-21-257,18 1-224,-1-20-288,2-21 128,19 21-544,0-20-513,19-20-352,-19 20-513,21-20-1057,-21 0-2434</inkml:trace>
  <inkml:trace contextRef="#ctx0" brushRef="#br0" timeOffset="47538.71">21211 7527 13516,'-20'0'513,"20"0"960,0 0-1217,0 0 321,0 0-33,0 20-511,20-20-418,-1 0-1665,2 0-3139</inkml:trace>
  <inkml:trace contextRef="#ctx0" brushRef="#br0" timeOffset="47781.73">21649 7210 16559,'-41'59'0,"21"1"769,1-1 576,-2 1 65,-18-1-129,-2 21-801,3-21-384,-3-19 0,22 0-320,-1 0-609,20-21-448,0-19-801,0 0-1826,0 0-2658</inkml:trace>
  <inkml:trace contextRef="#ctx0" brushRef="#br0" timeOffset="47950.74">21548 7527 15566,'0'20'-160,"0"-20"288,0 0 769,0 20 64,0 0-417,21-20-447,-21 20-258,19 0-992,1-20-2242</inkml:trace>
  <inkml:trace contextRef="#ctx0" brushRef="#br0" timeOffset="48176.75">21906 7488 9609,'-40'19'7367,"20"1"-6823,-19 20 1026,-21 20 351,0-21 257,0 21-384,2-1-545,-2 1-960,0 0-1,21-1-384,-1-39 160,20 0-320,20 0-801,0-20-1025,0 0 160,20-20-128,-1 0-3427</inkml:trace>
  <inkml:trace contextRef="#ctx0" brushRef="#br0" timeOffset="48383.75">22044 7607 19154,'0'20'-1762,"0"-20"-544,0 19-2755</inkml:trace>
  <inkml:trace contextRef="#ctx0" brushRef="#br0" timeOffset="48494.77">22065 7766 12908,'-21'39'2018,"2"-19"-3940,19-20-3235</inkml:trace>
  <inkml:trace contextRef="#ctx0" brushRef="#br1" timeOffset="58091.32">18829 8381 8872,'0'-20'801,"0"20"1377,0 20-321,-19-20-351,19 40-33,-20 0-480,20-1-160,-21 1-256,1 0-65,1 19-288,0-19 193,-3-1-289,3 1 224,0-19-512,19-2 320,0-19-256,0 20-577,0-20-255,0 0-226,0-20-831,0 1-1731</inkml:trace>
  <inkml:trace contextRef="#ctx0" brushRef="#br1" timeOffset="58323.33">18769 8441 10634,'0'-20'608,"0"20"1891,0 0-706,21 0-383,-21 0-65,20 0-512,18 0-225,3 0-223,19-20-129,-21 20-64,21 0-256,-21 0 224,1-20-544,-20 20-225,-1 0-544,0 0-513,-19 20-1569,0-20-2850</inkml:trace>
  <inkml:trace contextRef="#ctx0" brushRef="#br1" timeOffset="58513.34">18829 8560 11082,'-19'20'609,"19"-20"287,0 0 1539,19 0-674,0 0-351,22 0-770,-22 0-544,41-20 193,-21 20-65,2-20-192,-22 20-160,20 0 32,-18 0-385,-21 0-576,0 0-800,0 20-2019</inkml:trace>
  <inkml:trace contextRef="#ctx0" brushRef="#br1" timeOffset="58717.35">18689 8779 10185,'-19'19'737,"38"1"928,-19-20 1122,22 0-1249,16 0-417,-18-20-641,21 20-288,19 0-160,-2-19-64,-18 19-64,-1-21-865,2 21-865,-2 0-1921,-20 0-2531</inkml:trace>
  <inkml:trace contextRef="#ctx0" brushRef="#br1" timeOffset="59034.37">19623 8223 9320,'0'-21'2114,"-19"2"-416,-2 19 480,1 19-705,1 2 1,-22-2-321,22 21-545,-20-1 449,18 21-288,-18 0 96,20-1-64,-3 1-257,3-21-255,0 22-161,19-3-64,0-18-128,0 0-129,19-20-799,-19 20-258,19-20 1,3-20-769,-3 20-512,0-20-2275</inkml:trace>
  <inkml:trace contextRef="#ctx0" brushRef="#br1" timeOffset="59289.39">19703 8441 15534,'0'20'-320,"0"-20"832,0 19 1090,0 1-161,0 20-224,-19 0-448,19-1-224,0-19-161,-22 20-128,22-1-384,0-18 32,0-2-448,0-19-385,0 21-513,0-21-928,22-21-2178</inkml:trace>
  <inkml:trace contextRef="#ctx0" brushRef="#br1" timeOffset="59542.4">19980 8401 15022,'-39'40'32,"-1"-20"1473,20-1 449,-21 21-320,3-20-193,18 20-480,-1-21-256,2 1-257,19 0-128,0 1-160,19-2 129,2-19-385,-1 0 64,-1 0-609,22 0-544,-22 0-321,20 0-640,-18 0-1025,-1 0-2498</inkml:trace>
  <inkml:trace contextRef="#ctx0" brushRef="#br1" timeOffset="60120.43">19999 8639 11402,'22'-20'801,"-22"20"1441,19 0-352,-19-20-705,19 20-128,1 20-544,-20-20 127,21 0-223,-21 20 223,0 1-384,0-2 129,0 1 63,0-1 1,-21 2 127,1-21-95,20 19-97,-19 2-64,0-2 129,-3-19-257,22 0-128,0 20-32,0-20-64,0 0-64,22 0 64,-22 20-641,19-20-736,20 0-257,-18 0-736,-1 0-2531</inkml:trace>
  <inkml:trace contextRef="#ctx0" brushRef="#br1" timeOffset="60279.44">20259 8838 11883,'0'20'1345,"0"0"128,0 0 1058,-21-1-385,1 1-481,1 0-672,0 20-224,-3-20-673,3-1-96,0 1-416,-1-20-897,-1 20-1250,21-20-4387</inkml:trace>
  <inkml:trace contextRef="#ctx0" brushRef="#br1" timeOffset="62129.55">20476 8540 5797,'19'-20'1345,"-19"20"1314,0 0-353,0 0-705,0 0-896,0 0 256,0 20 0,0 20-32,0-21-96,0 21-97,0 0 33,-19-1-192,19 1-417,0-19 64,0-2 0,0 1-64,0-20-96,0 20 193,0-20 31,-19 0-96,19-20-384,0 0 128,0 1 0,0-2 32,0 2 0,0-2-64,0-18-97,0-1 129,0 20-64,0-19 160,19 19-96,-19 0-96,0 0 160,19 0 0,-19 20-32,0 0 160,22 0-64,-22 0-32,19 0 128,1 20-31,-20 0-1,19 0 64,2-20-128,-1 20 96,-1-1-256,0-19 128,3 0-32,-3 20 0,-19-20-64,19 0-64,-19-20 32,20 20-96,1 0-1,-21 0 97,20 0-32,-20-19 160,0 19-320,19 0 416,-19-20-288,19 20 192,-19-20-64,22 20 32,-3-20-32,-19 20 32,19 0-32,1-20 32,-20 20 32,0 0-32,21-20 32,-21 20 64,0 0-192,0 0 128,0 0-64,19 0 96,-19 0-128,0-19 160,20 19-128,-20 0 64,0 0 160,0 0-384,0 0 192,0-20 0,0 20 0,0 0 0,0 0 0,0 0 64,0 0 64,0 0-320,0 0 192,0 0 0,0 0-32,0 0 64,0 0-32,0 0-32,0 0 0,0 0 192,0 0-192,0 0-96,0 0 384,0 20-288,0-20 288,0 19 33,0 1 223,0 0-160,0 20 225,-20-1 192,20 1-161,0 0-95,0-1-193,0 1-128,0-19-64,-19-2-64,19 1 1,0-20-65,0 20-129,0-20-671,0 0-161,0 0-256,0 0-545,0 0-1281,0 0-3651</inkml:trace>
  <inkml:trace contextRef="#ctx0" brushRef="#br1" timeOffset="62474.57">21131 8302 12363,'41'0'1153,"-22"0"64,1 19 929,-1 2-416,2 18 192,-1 1-385,-1 0-319,-19 19-65,0 1-513,-19 20-63,-1-22-417,-20 22 64,20-20-32,-20-20-64,1-1 33,19 1-257,1-20-673,19-20-448,-21 20-609,21-20-416,0 0-1378,0-20-6501</inkml:trace>
  <inkml:trace contextRef="#ctx0" brushRef="#br1" timeOffset="62774.59">21468 8639 16559,'0'0'1506,"0"0"-642,0 0 994,22 0-416,-3 0-225,0 0-513,1 0-383,20-20-353,-20 20 64,21 0-192,-22 0-1026,20 0-383,-18 0-705,-21 0-1666,0 0-5637</inkml:trace>
  <inkml:trace contextRef="#ctx0" brushRef="#br1" timeOffset="62936.59">21468 8739 16047,'0'19'448,"0"-19"1570,22 21 32,-3-21-673,0 0-512,22 0-288,-2 0-545,-20 0-32,22 0-385,-2 0-992,-18 0-1634</inkml:trace>
  <inkml:trace contextRef="#ctx0" brushRef="#br1" timeOffset="63735.64">22123 8520 10570,'0'-20'928,"0"20"1603,0-20-898,0 20-672,0 20-224,0 0 64,22 0-257,-22 20 161,0-1-257,0 2-127,0-2-161,0 1-96,-22 0-32,22-1-32,0-19 192,-19-20-128,19 0 224,0-20-288,0 0 32,0-20 97,0 0-226,0 21 33,19-41 32,3 20 64,-3 1-448,0-1 128,22 0-1,-2 21 225,-20-1-96,3 20 0,16 0 160,-18 20 64,-20-1-32,21 21 64,-21 20 160,0-21-320,-21 21 353,1-21-193,1 1 512,-22 0-415,22-20 191,-20 0-384,-2 0 96,3-20-96,16 0-256,3 0-193,0-20-415,19 20-706,0-20-1217,0 0-2498</inkml:trace>
  <inkml:trace contextRef="#ctx0" brushRef="#br1" timeOffset="64017.66">22879 8202 13612,'0'0'129,"-21"0"1312,1 21 321,-18 18 159,-3 1-287,2 19-97,-1 1-416,1 19 97,-2 1-33,2 0-160,-1-22-513,1 22-288,39-20-63,-20-1-226,20 1 33,20-20-800,-20-21-770,19 21-736,1-40-737,1 21-3363</inkml:trace>
  <inkml:trace contextRef="#ctx0" brushRef="#br1" timeOffset="65725.75">22838 8500 10377,'0'-20'769,"0"20"1954,0 0-898,0 0-672,0 20 97,20 0-514,-20 20 1,0-1-192,0 1-129,-20 0-192,1-1-288,19 1 160,-19 0-224,19-20-448,-22 0-642,22-20-639,0 0-1539,22 0-736</inkml:trace>
  <inkml:trace contextRef="#ctx0" brushRef="#br1" timeOffset="65972.77">23096 8500 12780,'0'0'1025,"-19"0"-481,-1 20 1442,1 0-481,-22 0-127,22 0-353,-22 19-225,22-19 1,0 1-160,-1-2-257,20 1-480,0-20 224,0 19-288,20-19 128,-1 21-32,0-2-481,3-19-383,-3 21-354,20-21-511,-18 19-1474,-2-19-2050</inkml:trace>
  <inkml:trace contextRef="#ctx0" brushRef="#br1" timeOffset="66438.8">23137 8758 7046,'0'0'2018,"0"0"737,0 0 576,0 0-1249,-19 0-897,19 21-192,0-2-128,0 1 0,-22 0-449,22 0-128,0 0-192,0 0-64,-19-20-96,19 19-737,0-19-608,0 20-961,0-20-2274</inkml:trace>
  <inkml:trace contextRef="#ctx0" brushRef="#br1" timeOffset="66655.81">23274 8917 9929,'0'0'929,"0"20"993,0 0 1185,0-20-961,-19 40-609,0-20-576,-1-1 64,1 1-641,-2 0-95,1-20-354,20 21-191,-19-21-577,19 0-448,0 0-1601,0-21-3621</inkml:trace>
  <inkml:trace contextRef="#ctx0" brushRef="#br1" timeOffset="67145.84">23712 8679 9801,'20'-19'1601,"-20"-2"1474,0 21-865,0-20-608,0 20-737,-20 0-97,20 0 1,-40 0 96,20 20 96,-18 1 64,-3-2 160,22 20 64,-22-18-704,21 19-161,1-1-384,19-19 96,0 0 96,19 0-224,22 0-833,-2-1-544,21-19-833,0 0-320,-21 0-2499</inkml:trace>
  <inkml:trace contextRef="#ctx0" brushRef="#br1" timeOffset="67536.86">24009 8421 14733,'60'-20'65,"-41"20"2401,3 0-512,16 0-129,-18 20 33,-20 20-320,21-1-225,-21 21-448,-21-1 0,21 1-737,-39 19 64,-2 1-32,3-1-224,-22 1-352,21-21-834,-2 1-1120,2-40-1570</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4:03:29.497"/>
    </inkml:context>
    <inkml:brush xml:id="br0">
      <inkml:brushProperty name="width" value="0.05292" units="cm"/>
      <inkml:brushProperty name="height" value="0.05292" units="cm"/>
      <inkml:brushProperty name="color" value="#FF0000"/>
    </inkml:brush>
  </inkml:definitions>
  <inkml:trace contextRef="#ctx0" brushRef="#br0">12635 3535 6053,'41'-20'1538,"-22"20"1633,1 0-1570,-20-20 65,19 40-353,-19-20-160,21 20-288,-21-20-224,0 20-225,0-1-96,-21 2 33,2-2-129,-1 1-128,1-20 96,-2 0-96,1 0 224,1 0-352,0 0 129,-3-20-1,22 1-96,0-2-96,0 2-1,22-1 1,-3-20-64,0 21 192,1 19-384,1-21 448,-2 21-384,-19 21 320,20-21-224,-1 19 256,-19 21 128,0-20 0,0 20 32,-19-21-128,19 1 353,-20 20-161,1-40-128,-2 20 160,1-20-63,1 20-65,-22-20 160,22-20-352,19 20 192,-20-20-320,1 0 192,19 0-288,19-19 96,-19 18 192,39-18-288,-17 19 160,16 0-32,3 1-32,-22 19 63,1 0 1,-1 0-32,2 19 96,-21 21 96,20-20 33,-20 20 31,-20-21 64,20 21 96,-21-20-160,2 0 161,-1 0-1,-20-20-64,1 0-64,20 0-31,-22 0 95,21-20-288,1 0 192,0 0-352,19 0 96,0 0 0,19-20-129,20 21 161,-20-21-32,22 20 0,-22 1 96,22-2-96,-22 21-32,1 0-128,-1 21 384,-19-2-160,21 21 128,-21-20 32,0 20 128,-21-1-224,2-19 224,19 0-256,-20 0 161,-20 0 63,20-20-32,1 0-64,-22 0 0,22-20-64,-1 0-64,20 0-64,0 0-64,0 0 32,20 1-192,-1-2 384,3-18-352,16 39 127,-18-20 1,1 20 32,-21 20 96,19-20 192,-19 20-288,20 20 257,-20-21-1,0 1-160,-20-20 160,20 20 192,-19-20-96,-2 20-192,21-20 65,-20 0 127,1 0-288,0 0 128,19-20 96,0 20-288,0-20-160,19 20-97,0-20 257,1 1 32,1-2 32,-2 21-64,1 0 160,-20 0-256,19 21 224,-19-2 160,0 1-128,-19-20 289,19 20-65,-20-20 96,1 20 1,-2-20 127,21 0-352,-20-20 32,1 20 33,19-20-289,0 0-385,0 20-223,0-19-578,0 19-639,19-21 287,-19 21-320,20 0 417,-20 21 640,21-21 609,-21 19 288,0 1 448,0-20 449,0 20 96,0-20-64,-21 0 32,21 0 32,0 0-160,0 20-353,-20-20-127,20 0-225,0 0-96,-19 0-64,19 0-417,0 0-1825,19 0-1121,-19 0-3043</inkml:trace>
  <inkml:trace contextRef="#ctx0" brushRef="#br0" timeOffset="676.03">12597 4032 6886,'0'-21'1570,"0"21"1312,0 0-736,0 0-576,0 0-1,0 0-864,0 21 288,19-2 96,-19 1 32,0 39-192,0-19-64,0 39-193,-19 1-287,-3 20 31,22-1-288,-19 0-32,-1 1-32,20-22 32,0 2-128,-19-40 160,19 20 65,0-41-65,0 1-256,0 1 416,0-21-769,0 0-255,0-21-834,0 1 321,0 1-1538,0-21-2562</inkml:trace>
  <inkml:trace contextRef="#ctx0" brushRef="#br0" timeOffset="1183.06">12438 4270 7174,'-20'20'769,"20"-20"1281,0 0-384,0 0 576,0-20-417,20 20-1408,-20-21-129,0 21 64,19-19 193,0-1-1,-19 0 65,22 0-64,-22 1-33,19-2 65,-19 2-1,0 19-224,19-20-31,-19 20 255,20 0-95,-1 20-129,22-20 161,-22 19 223,1 2-383,20-2 159,-40 1 97,20 20-257,-1-21-320,-19 2 128,0-1 32,21-20-320,-21 20-608,0-1-1346,0-19-1282,20 0-3138</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4:03:40.815"/>
    </inkml:context>
    <inkml:brush xml:id="br0">
      <inkml:brushProperty name="width" value="0.05292" units="cm"/>
      <inkml:brushProperty name="height" value="0.05292" units="cm"/>
      <inkml:brushProperty name="color" value="#FF0000"/>
    </inkml:brush>
  </inkml:definitions>
  <inkml:trace contextRef="#ctx0" brushRef="#br0">3366 6713 6790,'0'0'1089,"0"0"64,0-20-64,0 20 0,0 0 96,0 0-64,0 0-416,0 0-385,0 0-224,0 20 257,0 0 159,0 0-95,-21 0-33,21-1-192,0 1-64,-20 20 0,20-20-32,-19 0-64,19 20 1,-19-21-1,19 2 0,0-2-32,-20 1 0,20-20 32,0 19-64,0-19 0,0 21 0,20-21-33,-20 0 97,19 0-64,-19 0 32,19 0 0,1 0 32,21 0-32,-22 0-32,22-21 64,-22 21-64,0 0 64,22 0-64,-2 0 32,-20 0 65,22 0 31,-2 0 32,1 0 0,-1 0 32,21 0 32,-19 0 32,17 0-31,-17 0-1,17 0-32,-17 0 0,19 0-64,-22 0-64,22 0 64,1 0 64,-23 0 193,22 0-385,0 0 288,-21 0-352,2 0 288,-2 0-128,21 0-32,-21 0-192,1 0 352,18 0-320,-17-19 192,-2 19-32,21 0 64,-19 0 0,-3 0 32,3 0-63,-2 0 31,21 0 0,-21 0 320,21 0-128,0-20-192,0 20-31,-2 0-33,2 0 128,0 0-256,-21 0 128,21-19-32,0 19 32,-2 0 32,-17 0-64,19 0 96,-21 0-96,21 0 0,-21 0 0,21 0 32,-20 0 128,-1 19-256,2-19 224,17 0-128,-17 0 64,-3 0-64,3 0 0,-2 0-160,2 0 160,-3 0 160,3 0-320,-2 20 256,-20-20-192,22 0 96,-22 0 192,22 0-320,-2 0 128,1 0 0,-1 19 32,-20-19 32,22 0-288,-2 0 128,-20 0 32,3 21 128,-3-21-320,20 0 159,-39 0-31,21 20 160,-2-20-256,1 0 128,-1 0 64,-19 0-32,22 0 64,-3 0 0,-19 0 64,0 0 128,19 0-288,-19-20 160,0 20 192,20-21-256,-20 2 193,21-1 31,-21-20-64,19 21-256,-19-2 160,20-18 128,-20 19-64,19 0-480,2 20 672,-21-20-640,0 20-449,20 0-832,-20 0-1090,0 0-3202</inkml:trace>
  <inkml:trace contextRef="#ctx0" brushRef="#br0" timeOffset="876.05">3544 7249 8071,'-19'-20'737,"19"20"2498,0 0-1185,0 0-865,0 0-801,-21 20 161,21 20 256,0 0-193,-20 0-288,20-1-191,0 1-65,0 0 32,0-1-96,0-19 0,0 0 32,0-20-64,0 0-64,20 0 96,-20-20-64,21 0-97,-2 0-191,20 1 32,-17-1 192,-3 0 32,0 20-65,1 0 33,-20 20 160,21 0 0,-21-1 32,0 21 225,0-20 95,-21 0-32,1-20 161,1 20-65,0-20 1,-22 0-129,21 0-32,1 0-288,-2-20 64,1 20 0,1 0-192,19 0-224,0 0-673,0-20-641,19 20-736,1 0-1954</inkml:trace>
  <inkml:trace contextRef="#ctx0" brushRef="#br0" timeOffset="1153.06">3843 7527 6021,'-21'0'3940,"21"20"-2659,-20-20 1121,20 20-928,0 0 384,0 20-513,0-21-640,20-19-673,1 20 96,-21-20 160,39 0-256,-20-20 288,2 1-192,-1-1-192,-1-20-32,-19 20-384,0 0-33,19 0-544,-19 1-1249,0 19-3011</inkml:trace>
  <inkml:trace contextRef="#ctx0" brushRef="#br0" timeOffset="1455.08">4139 7527 12940,'-19'20'192,"19"-20"1698,0 40-129,-19-20-95,19 0-1025,0-1-609,0 1 0,19 0-673,0-20-544,1 0-993,1-20-2338</inkml:trace>
  <inkml:trace contextRef="#ctx0" brushRef="#br0" timeOffset="1575.09">4180 7448 7110,'-21'-20'289,"21"20"1600,-20 0-1536,20 0-481,0 0-705,0 0-2146</inkml:trace>
  <inkml:trace contextRef="#ctx0" brushRef="#br0" timeOffset="1837.1">4339 7190 11018,'0'0'1986,"0"0"-1922,19 20 1153,-19 19 288,0-19 641,0 40-768,0-20-609,-19 19-545,19-19 160,0-1-320,0 1-32,0 0-192,0-20-256,0-20-321,0 20-1025,0-20-1473,0 0-2210</inkml:trace>
  <inkml:trace contextRef="#ctx0" brushRef="#br0" timeOffset="2252.12">4597 7408 8936,'-20'0'3683,"20"20"-2273,-21-20 127,2 40-320,-1-20 641,1 19-513,-2 1-416,1-20-320,1 20-289,19-21-448,0 1 96,0-20-64,19 0-128,-19 0-161,41-20-415,-22-19 95,20 19-480,2-40 128,-22 21 256,22-21 0,-22 1 97,1-1 95,18 0 417,-16 1 192,-3 19 352,0 0 897,-19 21 545,0 19-96,0 0-1122,-19 19-223,0 21 287,-3 0 449,3 19-64,-20 1-512,20 0-129,-2-1-288,1 1-96,20-1-512,0-19-545,0-20-449,20 0-1312,1-1-3589</inkml:trace>
  <inkml:trace contextRef="#ctx0" brushRef="#br0" timeOffset="2555.14">4973 7488 10986,'0'0'3171,"0"0"-1409,0 0-33,21 0-736,-2 0 481,1 0-482,20-20-511,-1 20-321,2 0 96,-2 0-224,1 0-608,-1-20-161,2 20-480,-22 0-961,20-20-1954</inkml:trace>
  <inkml:trace contextRef="#ctx0" brushRef="#br0" timeOffset="2730.15">5271 7329 12267,'-19'40'1506,"-1"-21"1344,-1 1-1312,2 20-193,-1-20-160,1 19-897,19-19-192,-21 0-192,21 0-993,0 0-1857,0 0-5799</inkml:trace>
  <inkml:trace contextRef="#ctx0" brushRef="#br0" timeOffset="3270.18">5827 7289 12139,'-19'-20'961,"-2"20"1377,21 20-1729,-20-20 256,1 20-65,-22 0-191,41 20-225,-19-21-160,19 1-127,0 0-97,0 0-193,19 0 418,3 0-386,-3-1 161,0 1 225,-19 0-193,20-20-64,-40 20 544,20 0 417,-38 0-128,16-20-65,-17 0-191,-1 20-65,20-20-319,1-20 31,0 20-481,19 0-671,0-20-610,19 0-832,20 20-2595</inkml:trace>
  <inkml:trace contextRef="#ctx0" brushRef="#br0" timeOffset="3551.2">5887 7587 11146,'0'-20'224,"-21"0"2723,21 0-1762,21-19 32,-21 19-128,20 0-512,-1-20-161,1 40 33,-20 0-257,21 0 160,-21 0-256,0 20 353,0 20 95,0-20-384,0 19 65,-21-19 63,1 20-96,1-40-32,-1 20 32,-1-20-256,2 0-608,19 0-129,0 0-769,0-20-1056,0 0-2082</inkml:trace>
  <inkml:trace contextRef="#ctx0" brushRef="#br0" timeOffset="3856.22">6085 7369 9801,'0'19'2402,"0"1"-1537,0 20 576,0-20-320,0 19 609,0-19-481,-19 0-576,19 0-97,0 0-448,0 0 129,0-20 319,0 0-223,0-20-225,0 0 32,0 0 32,19 0-32,-19-19-128,19 19-64,3 0 128,-3 0-96,1 0-160,-1 20 96,-19 0-32,19 20 192,3-20-288,-3 20 128,-19-20-385,19 20-255,-19-20-545,20 20-641,1-20-1634,-21 0-3074</inkml:trace>
  <inkml:trace contextRef="#ctx0" brushRef="#br0" timeOffset="4094.23">6581 7170 11146,'0'-20'961,"0"40"865,-19 0-641,-1 19 641,-1 1-65,2 0-576,-1 20 97,1-1-610,-2-19-223,1 19-417,20-19 0,0-20-32,0 0-385,20 0-608,1-1-352,-2-19-961,1-19-2851</inkml:trace>
  <inkml:trace contextRef="#ctx0" brushRef="#br0" timeOffset="4241.24">6482 7448 14413,'-19'0'705,"-2"-20"2017,21 20-2209,0 0-161,21 0 257,-2 0-129,20 20-576,2-20-96,-2 0-1634,1 0-3747</inkml:trace>
  <inkml:trace contextRef="#ctx0" brushRef="#br0" timeOffset="4811.26">4139 8004 6053,'0'-40'1025,"0"20"2210,20 0-1025,-20 20-320,0 0 32,0 0-1313,0 20-417,-20 0 512,20 20 65,-19 19-32,19-19 128,-19 20-385,-3 0-64,22-1-319,0 1 63,0-21-352,22-19-97,-22 20-223,19-40-321,20 20-288,-18-20-769,-2-20-1377,1 0-1986</inkml:trace>
  <inkml:trace contextRef="#ctx0" brushRef="#br0" timeOffset="4975.28">4120 8223 8488,'-41'-21'1217,"22"21"2114,19 0-1185,-19 0-609,19 0-544,0 0-1089,0 0 0,19 21 96,0-21-64,3 19-513,16 1-1376,3-20-2532</inkml:trace>
  <inkml:trace contextRef="#ctx0" brushRef="#br0" timeOffset="5315.3">4498 8183 11178,'-21'0'288,"1"0"1666,20 19-576,-19 2 223,-1 18 321,-1-19-961,2 0-449,19-1-223,0 2-450,0-2 161,19-19-32,2 0-160,-1 0-609,-1-19 225,1-2-225,1 2 64,-2-1 417,1 0 288,-20 0 0,0 20 64,0-19 160,0 19 353,0 0-225,0 19-128,-20 1 0,20 0 97,0 0-129,0-1-160,0 2-64,0-2-481,0 1-800,20-20-1570,-1 0-2146</inkml:trace>
  <inkml:trace contextRef="#ctx0" brushRef="#br0" timeOffset="5721.32">4734 7885 11979,'22'20'769,"-22"-1"-225,0 1 577,-22 20 256,22 0 577,0-1-640,-19 21-770,19-20-384,-19-1 128,19 1-384,-20-20 289,20 0-161,0-20 64,0 0 0,0-20-224,20 0 0,-1 1-193,0-2 33,3 2-321,16-1 97,-18 20 256,1 0 160,-1 0-1,-20 20 97,19-1 33,-19 2 95,-19 18 128,19 1 96,-20-21 65,-1 2 255,1-2-319,1 1-65,0-20 160,-3 0-320,3 0-256,0-20-192,19 20-321,0-19-992,19-21-1186,-19 20-2690</inkml:trace>
  <inkml:trace contextRef="#ctx0" brushRef="#br0" timeOffset="5933.33">5013 7825 15822,'0'40'-128,"0"0"1057,-19-1-32,19 1 737,-21 0 255,1 19-992,20 1-288,-19-1-129,19 1-512,0-20 96,0 0-96,0-1-384,0-19-897,0 0-385,19 0-1185,-19-20-3459</inkml:trace>
  <inkml:trace contextRef="#ctx0" brushRef="#br0" timeOffset="6287.35">5112 8342 13805,'0'19'0,"0"-19"608,0 0-352,20 0 65,1 0 255,-2 0-352,1 0-159,20-19-33,-20 19-97,19-21 1,-18 2 64,18-1 32,-39 0 0,19 0 65,-19 1 95,-19-2 192,19 21 289,-20-19-1,1 19 65,-22-20 0,22 20 128,-1 20 256,-1-1-32,2 2 32,-1 18 256,1 1-64,19 19-704,0-19-321,0 0 64,19-20-512,1-1-128,40 1-833,0-20-929,-2 0-1505,21-20-4805</inkml:trace>
  <inkml:trace contextRef="#ctx0" brushRef="#br0" timeOffset="7729.44">8190 6792 6918,'0'0'481,"0"0"287,-20 0 481,20 20 481,0 0 320,0 0-737,0 20-448,0-21-192,0 2-225,0 19-224,0-21 1,0 1-129,0-20 0,0 19 0,20-19-32,-20 21-32,19-21 32,22 0-32,-22 0 32,1 0-64,18 0 32,3 0-32,19 0 32,-21 0 0,21 0 64,0 0 32,-2 0 0,2 0-63,20 0-33,-20 0 0,0 0 32,19-21-32,-21 21 0,2 0 0,1 0-32,-3 0 0,2 0 0,0 21 32,0-21 0,-2 0 0,2 0 64,0 0 0,0 0-32,18 0 128,-18 0-96,19 0 65,-19 0-97,20 0-32,-20 0 0,-2 0 0,2 0 160,0 0-160,-21 0-128,21 0 192,-19 0 0,-3 0-192,23 0 224,-3 0-96,-18 0-32,20 0-32,-1 0 128,-19-21-224,20 21 192,-21 0 64,2 0-128,-2 0 32,21 0-192,-22 0 192,3 0-32,-2 0-32,2 0 32,-3 0 0,3 21 128,-2-21-320,1 0 224,-20 0-64,19 0 32,1 0 0,-1 0-160,-18 0 96,18 0-449,2 0 321,-2 0 32,-20 0-32,22 20 192,-3-20-96,-16 0 96,17 0 0,-20 0 32,2 0-32,-1 0 32,-1 0-32,0 0 0,3 0 0,-3-20 32,-19 20-32,19 0 64,-19-21-32,20 21 64,-20-19 96,19-1 32,-19 1-31,0-21 383,21 19-160,-21 2 129,0-1-129,0 0-31,0 0-97,0 0-384,0 20-96,0 0-1122,0 0-2561</inkml:trace>
  <inkml:trace contextRef="#ctx0" brushRef="#br0" timeOffset="9697.54">8725 7348 9865,'-20'0'416,"1"0"1282,19 0-737,-20 21-353,-1-2 609,2 1-544,-1 0-289,1 0 33,-2-20-193,21 20-160,0 0-128,0-20 32,0 0-32,21 0 32,-2 19 0,1-19-32,-1 20 64,22 0-32,-22 0 32,-19 0 32,20-20 0,-20 20 192,0 0 225,-20-20 127,1 19-160,-1-19-127,-20 0-129,20 0-64,1 0-128,-2 0-320,21-19-417,0 19-929,0-20-1921,21 0-2883</inkml:trace>
  <inkml:trace contextRef="#ctx0" brushRef="#br0" timeOffset="10066.57">8765 7527 8648,'0'0'96,"0"20"1185,20-20-672,-20 0 576,19 0-224,2 0-545,-1 0-96,18-20-224,-16 0 0,-3 1-31,1-1 63,-1 0-32,-19 20 64,0-20 64,0 20 32,0-20 129,-19 20 31,-1 0-32,1 20 33,-3 0 95,3 0 33,0 19 128,-22-19-1,22 0-63,19 20-65,-20-20-320,20-20-159,0 20 31,0-1-225,20-19-95,-1 0-416,2 0-513,18 0-929,-20-19-1634,22 19-2594</inkml:trace>
  <inkml:trace contextRef="#ctx0" brushRef="#br0" timeOffset="10420.59">9141 7468 8263,'-19'0'1602,"19"0"992,-20 20-1345,1-1 577,-2 1-416,1 0-418,20 0-255,-19 0-96,19 0-449,0 0-192,0-20 0,19 0-96,-19 0-96,41 0-481,-22 0 32,1-20-159,-1 0 31,3 0 321,-3 0 191,0 0 225,-19 0-32,0 1 96,0 19 32,0-20 161,0 20 447,0 0-191,0 20-289,0-1 160,-19 1 32,19 0 1,0 20-161,0-20-224,0-20-32,0 20-545,19-20-800,-19 0-1057,20 0-2018</inkml:trace>
  <inkml:trace contextRef="#ctx0" brushRef="#br0" timeOffset="10708.61">9360 7448 6053,'20'20'2627,"-20"0"-1346,0-1 449,21 1 95,-21 0-800,0 0-384,0 0-385,19 20-96,-19-40-64,0 19 32,0-19 257,0 0 768,0 0-577,0-19-191,0-1-65,0 20 32,0-20-191,0 0-97,20 0-128,-20 20 32,19-20-97,2 20-159,-21 0-513,20 0-544,-1 0-865,0 20-1441</inkml:trace>
  <inkml:trace contextRef="#ctx0" brushRef="#br0" timeOffset="10944.62">9837 7468 8071,'-41'-20'1954,"41"20"480,-19 0-768,-1 20 448,1 0-609,19-1-448,-21 1-32,1 0-128,20 20-320,-19-20-321,19 0-96,19-1-224,-19-19-448,20 20-353,1-20-384,-2 0-769,20 0-1986</inkml:trace>
  <inkml:trace contextRef="#ctx0" brushRef="#br0" timeOffset="11276.64">9996 7229 13901,'0'0'448,"0"20"1025,0 0-576,-20 20 481,20-1-33,-21 1-320,2 20-128,-1-1-737,1-19-96,19 0 0,0 0 96,0-21-320,0 1 32,0-20 64,0 0 64,19-20-224,1 1 256,-20-21-257,19 20 161,2 0 0,-1 0 32,-20 0-64,19 20-32,-19 0 32,20 20 256,-20 0-256,21 0 192,-21 0-256,19 0 32,-19 0-641,20-1-1601,-1 1-2947</inkml:trace>
  <inkml:trace contextRef="#ctx0" brushRef="#br0" timeOffset="11506.65">10690 7448 17552,'-39'59'0,"19"-39"1057,20 20-640,0-20-225,-21 0 32,21 19-160,0-39-1249,21 20-1506,-1-20-3843</inkml:trace>
  <inkml:trace contextRef="#ctx0" brushRef="#br0" timeOffset="11894.68">10769 7329 8456,'-19'-40'736,"-1"40"481,20-20-256,0 20-993,0 20-32,-19-20-64,19 20 32,19 0-224,1-1-257,-20-19-800,19 21 480,2-2 833,-1-19 737,-20 0 960,0 20 449,0 0 96,0-20-96,0 20-288,0 20-705,-20-21-224,20 1-449,-21 0-320,21 0-256,0 0 160,0-20 64,21 0-352,-1 0 224,-1 0 64,1-20-128,1 0-65,18 0 193,-20 20 32,-19-20 161,0 20-193,21 0 288,-21 0 288,-21 20-159,21 0-193,0 0-64,0 0-192,0 0-480,0 0-834,0-1-1568</inkml:trace>
  <inkml:trace contextRef="#ctx0" brushRef="#br0" timeOffset="12441.71">8905 8004 12235,'0'-20'769,"0"0"1345,0 20-929,0 0 352,0 20-672,0 0 192,-22 20-448,22 19 256,-19 1-129,0 0-95,19-21-321,-20 20-224,20-19-96,20 0 64,-1-20-352,22 0-513,-22-20 129,1 0-289,20 0-513,-20-20-736,-1 20-2210</inkml:trace>
  <inkml:trace contextRef="#ctx0" brushRef="#br0" timeOffset="12622.72">8883 8202 14221,'-38'0'1409,"38"0"-800,0 0 512,0 21-833,0-21 705,0 19-480,19-19-193,0 20-192,22-20-512,-2 20-673,-18-20-801,18 0-1826</inkml:trace>
  <inkml:trace contextRef="#ctx0" brushRef="#br0" timeOffset="12962.74">9360 8163 9513,'-19'0'1345,"-1"-20"1602,-1 40-1570,2-20 385,-1 20-97,1 20-320,-22-21-256,22 21-160,19-20-320,-19-1-673,19 2 160,19-21-288,0 0 96,22 0-321,-22-21-319,20 2 63,-18-1 64,-1 0 257,-1 0 96,1 1 192,-20 19 64,0 0 192,0-21-64,0 21 128,0 21-160,0-2 97,-20 1 63,20 20-32,0-21-96,0 2-160,0-2-160,20 1-417,-20-20-1120,21 0-1538,-2 0-2179</inkml:trace>
  <inkml:trace contextRef="#ctx0" brushRef="#br0" timeOffset="13374.76">9599 7885 11146,'19'0'3171,"-19"20"-2466,0-1 512,0 21-384,0 0 704,0 0-384,-19-1-544,19 21-225,-20-20-256,20 19 0,0-19-64,-19-20 65,19-1-65,0-19-192,0 0-225,0 0 193,19-19 0,1-1 192,-1-20-352,2 21 63,-1-21-159,-1 40 128,20-20 320,-39 20-224,21 0 256,-2 0-193,-19 20 322,0-1-225,0 21 192,-19-20 96,-2 20 0,1-21 1,1 2 31,0-2 128,-1-19-352,-1 0 32,21 0-160,-19 0-544,19-19-449,0-2-225,19 2-1216,2-21-2210</inkml:trace>
  <inkml:trace contextRef="#ctx0" brushRef="#br0" timeOffset="13584.77">9936 7825 15278,'19'0'961,"-19"20"-64,0 0 0,0 20 416,-19-1 128,19 21-224,-20-20-256,1 19-480,-2-19-33,21 19-544,-20-19 288,20 0-384,0-1-224,0-18-545,0-2-577,0 1-768,20-20-2530</inkml:trace>
  <inkml:trace contextRef="#ctx0" brushRef="#br0" timeOffset="13964.79">10035 8242 12972,'0'0'160,"0"0"833,21 0-481,-2 0 257,-19 0 64,20 0-545,-1 0-192,2 0 0,-1-19-32,-1 19 32,0-21-31,3 21-1,-3-19-32,-19 19 96,0 0 0,0-20-96,-19 20-32,-3-20 0,3 20 32,0 0 64,-1 0 64,-1 20 257,2 0 287,-1-1 257,-20 2 128,20 18 64,20 1-352,-19-21-160,19 2-161,0 18-448,19-39 96,1 20-32,20-20-32,20 0-512,-21 0-769,21 0-449,-21-20-1056,2 20-7592</inkml:trace>
</inkml:ink>
</file>

<file path=ppt/ink/ink18.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19.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2.xml><?xml version="1.0" encoding="utf-8"?>
<inkml:ink xmlns:inkml="http://www.w3.org/2003/InkML">
  <inkml:definitions>
    <inkml:context xml:id="ctx0">
      <inkml:inkSource xml:id="inkSrc0">
        <inkml:traceFormat>
          <inkml:channel name="X" type="integer" max="3200" units="cm"/>
          <inkml:channel name="Y" type="integer" max="1080" units="cm"/>
        </inkml:traceFormat>
        <inkml:channelProperties>
          <inkml:channelProperty channel="X" name="resolution" value="47.26736" units="1/cm"/>
          <inkml:channelProperty channel="Y" name="resolution" value="28.34646" units="1/cm"/>
        </inkml:channelProperties>
      </inkml:inkSource>
      <inkml:timestamp xml:id="ts0" timeString="2012-01-27T03:49:30.285"/>
    </inkml:context>
    <inkml:brush xml:id="br0">
      <inkml:brushProperty name="width" value="0.05292" units="cm"/>
      <inkml:brushProperty name="height" value="0.05292" units="cm"/>
      <inkml:brushProperty name="color" value="#FF0000"/>
    </inkml:brush>
  </inkml:definitions>
  <inkml:trace contextRef="#ctx0" brushRef="#br0">21665 10902</inkml:trace>
</inkml:ink>
</file>

<file path=ppt/ink/ink20.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4:06:05.019"/>
    </inkml:context>
    <inkml:brush xml:id="br0">
      <inkml:brushProperty name="width" value="0.05292" units="cm"/>
      <inkml:brushProperty name="height" value="0.05292" units="cm"/>
      <inkml:brushProperty name="color" value="#FF00FF"/>
    </inkml:brush>
  </inkml:definitions>
  <inkml:trace contextRef="#ctx0" brushRef="#br0">15197 5938 6854,'0'21'1089,"-21"-21"64,21 20-32,-19-2-64,-20 23 0,17-1-288,-16-2-64,-3 3-193,22-1-96,-20-1-319,18-19-1,1 0 0,1 1-288,19-2-417,-20 1-576,20-1-897,0-19-1538</inkml:trace>
  <inkml:trace contextRef="#ctx0" brushRef="#br0" timeOffset="288.01">15534 5938 6790,'-21'21'1441,"-18"-1"-288,20-2 161,-22 23-65,-17-1-192,17 19-353,3 1 1,-22-1-288,19 1-161,2-21-32,-2 1-160,22 0 0,-20-1-64,18-19-320,2 1-97,19-1-608,0-20-480,0 19-1378</inkml:trace>
  <inkml:trace contextRef="#ctx0" brushRef="#br0" timeOffset="573.03">15812 6057 5733,'-80'59'224,"41"2"1570,-1-23-801,-20 23 384,21-21-96,-21 19-608,21-18-97,-2-2-415,2 0-65,-1 2 0,20-22-64,20 1-192,-19-1-737,19-19-897,0 21-1761</inkml:trace>
  <inkml:trace contextRef="#ctx0" brushRef="#br0" timeOffset="725.04">16308 6018 6277</inkml:trace>
  <inkml:trace contextRef="#ctx0" brushRef="#br0" timeOffset="873.04">16308 6018 6758,'-20'60'1409,"-40"-22"-96,21 23-288,-40-2-384,19 21-96,-20-21-33,20 21-96,2-41-31,-2 21-225,19-21-128,3 2 32,18-21-128,-1 19-256,21-19-833,0-20-1025,0 0-1922</inkml:trace>
  <inkml:trace contextRef="#ctx0" brushRef="#br0" timeOffset="1159.06">16765 6038 7302,'60'-41'-704,"-41"41"608,-19 0-97,-19 21 1315,-2-1 319,-18 20-608,-21 19 320,0 1-352,-20 19-289,1 0-288,-1 1 0,22 0-63,-2-21 159,0 1-192,21-21-64,18 1 0,2 0-96,-1-20-160,20-1-577,0-19-928,0 0-1346</inkml:trace>
  <inkml:trace contextRef="#ctx0" brushRef="#br0" timeOffset="1429.08">17102 6038 8680,'20'-20'256,"-20"20"-512,-20 39 992,1-18 482,-41 38 223,0 19-608,0-17-449,-18 18 129,18-18-289,0-3-32,21 3-128,-2-22 32,22 1-64,0-20-32,19 0-96,0-20-641,0 19-672,0-19-1089,19 0-1730</inkml:trace>
  <inkml:trace contextRef="#ctx0" brushRef="#br0" timeOffset="1621.09">17220 6215 9929,'-19'41'160,"0"-21"1442,-22 40-706,2-21 418,-2 21-97,-17-21-480,-2 22-353,20-3-256,1-17-320,19-2-929,20-19-2210</inkml:trace>
  <inkml:trace contextRef="#ctx0" brushRef="#br0" timeOffset="3687.21">15077 8381 6245,'0'0'673,"0"20"448,-19 0-32,-1 0-160,-1 0 96,2 19-352,-20 1-161,18 19-95,-18-19-129,19 0-64,-20-1-96,20-18-32,20-2-96,-19 2-96,19-2-512,0-19-866,0 0-1345</inkml:trace>
  <inkml:trace contextRef="#ctx0" brushRef="#br0" timeOffset="3825.21">15513 8401 6374</inkml:trace>
  <inkml:trace contextRef="#ctx0" brushRef="#br0" timeOffset="3976.22">15513 8401 5797,'-58'60'1858,"17"-21"-161,2 1-415,-21 0-65,22 19-481,-22 1-191,19-1-161,-17 1-127,17-20-33,2 0-160,-1-1 0,1-19-64,18 0 0,21 0-256,-20-20-321,20 0-672,20 0 352,1-20-224,18 0-1089</inkml:trace>
  <inkml:trace contextRef="#ctx0" brushRef="#br0" timeOffset="4222.24">15693 8480 6726,'-79'80'1986,"19"-21"-289,0 21-447,0-21-322,1 21-191,-1-20-192,0-1-97,22-19-256,-3-1-160,22 1-32,-1-19-192,20-21-545,0 19-1056,0-19-1603</inkml:trace>
  <inkml:trace contextRef="#ctx0" brushRef="#br0" timeOffset="4365.24">16129 8480 6502,'20'0'-449</inkml:trace>
  <inkml:trace contextRef="#ctx0" brushRef="#br0" timeOffset="4496.25">16129 8480 6566,'-139'139'2210,"81"-79"-449,-22 0-479,1 19-385,-1 1-321,1-1-31,19-20 31,19 2-159,-17-22-257,37-20-96,1 1-96,20 1-225,0-21-800,20 0-256,20-21-865,-1 1-1697</inkml:trace>
  <inkml:trace contextRef="#ctx0" brushRef="#br0" timeOffset="4756.26">16527 8461 8456,'79'-20'-161,"-79"20"193,0 0 225,-19 20 864,-22 19 192,-19 1-576,2 19-33,-22 21-63,1-1-193,-1 1-159,20-1 95,-19-19-128,19-1 32,2 2-159,36-42-97,3 1-32,0-1-193,19-19-671,0 0-321,19 0-641,22-19-1441</inkml:trace>
  <inkml:trace contextRef="#ctx0" brushRef="#br0" timeOffset="5007.28">17003 8421 8872,'20'0'0,"-40"0"416,-1 40 577,-37-1 577,-22 21-417,1 19-352,0 0-193,-20 21-256,-2-20-159,21-1-97,1 0 128,21-19-64,-2-21-64,40 2-96,-1-21-96,21-20-512,0 19-546,0-19-415,41-19-1218</inkml:trace>
  <inkml:trace contextRef="#ctx0" brushRef="#br0" timeOffset="5252.3">17182 8461 9513,'0'19'-97,"-41"1"802,2 20 416,-21 19 192,0 21-224,-39-1-416,20 1-257,-1-1-159,22-19-129,17-1-64,3-19 32,16-19-96,3-2-160,19 1-353,0-20-640,19 0-737,3-20-1216</inkml:trace>
  <inkml:trace contextRef="#ctx0" brushRef="#br0" timeOffset="5459.31">17242 8599 8680,'0'0'1345,"-22"40"-704,-16-19 1184,-3 37-704,-17 3 32,-22-2-416,20 1-417,0-1-95,21-19-129,-1-1-96,40-19 0,-20 0-353,20 1-672,20-21-832,20-21-2019</inkml:trace>
  <inkml:trace contextRef="#ctx0" brushRef="#br0" timeOffset="5604.32">17300 8858 12812,'-58'40'704,"17"-1"-63,2 1 384,-1 0-481,1-21 65,17 21-417,22-19-512,0-21-2851</inkml:trace>
  <inkml:trace contextRef="#ctx0" brushRef="#br0" timeOffset="6463.36">17162 11222 5733,'-21'39'1794,"2"-19"-33,-1 0-512,1 20-256,-3-1-352,3 1-321,-20 20-224,18-20-32,2-21-31,19 2-33,0-2-225,0 1-640,0-20-1216,19 0-1731</inkml:trace>
  <inkml:trace contextRef="#ctx0" brushRef="#br0" timeOffset="6715.38">17618 11182 11018,'0'0'-801,"-20"40"897,-20-20 289,1 19 864,0 21 32,-21-21-256,0 22-384,21-2-257,-21 1-224,19-1-64,3-20 0,18 1-96,-1 0 0,21-20-288,0 0-641,21-20-512,-1 0-481,-1-20-801</inkml:trace>
  <inkml:trace contextRef="#ctx0" brushRef="#br0" timeOffset="6971.39">17935 11261 10025,'41'-19'-1377,"-41"19"1889,-41 0 97,22 39 704,-41 1 32,0 0-31,2 19-129,-2 1-289,0-1-287,-20 21-289,22-20-31,17-1-33,3 1-192,-3-41-32,22 21-32,19-20-320,0 0-417,0-20-384,19 0-192,0-20-513,22 0-1665</inkml:trace>
  <inkml:trace contextRef="#ctx0" brushRef="#br0" timeOffset="7218.41">18135 11321 10858,'19'-20'192,"-19"20"-1185,-19 20 1570,-2 0-65,-18 19 897,-21 22-256,-20-2-256,20 1-64,-19 19-384,21 0-225,-2-19-96,19 0-32,22-21-32,-1-19-64,20 0-64,0-20-192,20 0-769,-1 0 192,2-20-1121,18 0-929</inkml:trace>
  <inkml:trace contextRef="#ctx0" brushRef="#br0" timeOffset="7448.42">18530 11242 11691,'22'0'320,"-22"19"64,-22 1 417,-36 40 128,18-21 320,-40 22-352,20-2-224,2 20-225,-22 0-224,20-19-128,-19 20 32,40-21-64,-2-19-64,22-20-64,19-1-64,0-19-1057,19 0 288,22-19-960,-2-1-674</inkml:trace>
  <inkml:trace contextRef="#ctx0" brushRef="#br0" timeOffset="7708.44">18848 11261 10537,'22'-19'705,"-22"19"-449,-22 19 1218,-16 21-545,-3 0 352,-17 19-224,-2 1-352,-20 19-257,1 1-192,-1-20-32,20 19-95,0-20-1,21-19-32,20-20-96,0 0-64,19-20-257,19 20-287,0-40-289,1 0-384,40 0-673,-21-20-1633</inkml:trace>
  <inkml:trace contextRef="#ctx0" brushRef="#br0" timeOffset="7945.45">19185 11222 8359,'0'20'1698,"-19"-1"-257,-20 21 481,-1 20-641,-40-1-31,1 1-97,-1 20-321,1-21-255,21 20-225,-22-19-191,40-1 95,20-19-352,1-20 224,19 0-352,19-20-321,-19 0-384,39-20-320,2 0-513,-3-20-1409</inkml:trace>
  <inkml:trace contextRef="#ctx0" brushRef="#br0" timeOffset="8170.46">19366 11281 8936,'-22'20'801,"3"20"1473,-20-1-480,-21 1-161,0 20-224,0 20-416,-19-1-288,1 0-192,-1-19-289,19 0-256,40-21 0,-1-19 192,21 0-416,21-20-962,-1 0-31,18-20-673,3 0-1345</inkml:trace>
  <inkml:trace contextRef="#ctx0" brushRef="#br0" timeOffset="8364.45">19404 11460 12267,'-38'20'833,"-3"20"384,2 0 288,-21 19-223,19-20 159,-17 1-512,18 20-769,20-40-64,1 19-192,-2-18-224,21-2-897,21-19-769,18 0-1313</inkml:trace>
  <inkml:trace contextRef="#ctx0" brushRef="#br0" timeOffset="8503.48">19465 11698 12395,'-61'60'3171,"23"-20"-2658,-3 0 640,2-1-673,-1-19-288,20 19-288,1-18-3043</inkml:trace>
  <inkml:trace contextRef="#ctx0" brushRef="#br0" timeOffset="32197.84">19465 3892 5733,'-20'0'929,"20"0"128,0 0-32,0 0-128,0 0 96,0 0-65,0 0-63,0 0-224,0 0-257,0 0-256,0 0 289,20 0-65,-20 0-64,0 0-127,19 0-1,-19 0 64,19 0-64,3 0-32,-3-19-64,-19-2-32,19 21 0,1-19-96,-20-1-128,0 0-32,21 20 96,-21-20 96,0 1 64,0 19 0,-21 0 0,21-21 32,-20 21 160,20 0 64,-19 0-160,0 21 129,-3-2 95,3 1 32,0 20 129,-1-21 127,-1 21 65,1 0 0,20 0-33,0-20-575,0-1 31,0 2 96,20-21-288,21 0 128,-22 0 64,22 0-320,-3 0-353,3-21-576,-22 21-544,20-19-449,-17 19-1057</inkml:trace>
  <inkml:trace contextRef="#ctx0" brushRef="#br0" timeOffset="32515.85">19802 3733 8231,'0'-19'865,"0"19"1698,0 0-1442,0 19-225,0 2 354,0-2-321,0 41-65,0-20-31,0-1-352,0 21-385,19-40-96,-19 20 0,19-40 0,3 0 96,-22 0 224,19-21 0,1 2-63,-20-1-193,19-20-32,2 20 0,-1-19-64,-1 18-128,-19 2-225,19-1-223,3 20-161,-22 0-352,19 0-321,0 0-575,-19 0-2436</inkml:trace>
  <inkml:trace contextRef="#ctx0" brushRef="#br0" timeOffset="32917.88">20298 3793 9929,'-20'0'641,"1"0"1056,-2 0 129,1 0-609,20 20 320,-19 0-159,0 20-481,-3-1 96,3 1-33,19-20-895,0 0-65,0-1 96,0 2-353,19-21-159,3 0-225,-3-21-31,0 21-97,1-19 128,-20-21 129,21 20 63,-21 0 97,19 0 160,-19 20 64,0-19 64,0 19 64,0 0-32,0 0 288,20 19 224,-20 1-159,0 0-33,0 0-128,0 0-160,19 0-96,-19-1-545,22-19-608,-3 21-1089,-19-21-2498</inkml:trace>
  <inkml:trace contextRef="#ctx0" brushRef="#br0" timeOffset="33167.89">20654 3415 15278,'22'0'-256,"-22"40"832,0-19 545,-22 38 897,22 1-192,-19-1-801,0 20-288,-22 1-65,22-20-319,-1-1-289,1 1 224,19-20-288,0-21-352,0-19-641,0 20-1314,19-20-1600</inkml:trace>
  <inkml:trace contextRef="#ctx0" brushRef="#br0" timeOffset="33749.93">21588 3634 8039,'0'-39'1602,"0"39"1344,0-21-1024,0 21-480,0 21-674,0-2 129,0 21 0,-19 0-64,19 20-96,-21-21-129,1 20-288,1-19 129,0 0-385,19-20-128,0 0 64,-22 0-64,22-20-353,0 0-576,0 0-384,0 0-96,22-20-641,-22 0-2050</inkml:trace>
  <inkml:trace contextRef="#ctx0" brushRef="#br0" timeOffset="33951.94">21608 3614 11466,'0'-19'737,"19"19"0,-19 0 1185,22 0-545,-3-21-256,20 21-448,1 0-385,-1 0-128,2 0-128,-2 0-192,1 0-609,-20 0-672,-20 0-897,0 21-2819</inkml:trace>
  <inkml:trace contextRef="#ctx0" brushRef="#br0" timeOffset="34121.95">21569 3793 12780,'0'20'1377,"0"-20"-1729,0 0 1857,19 0-288,1 0 96,-1 0-736,22 0-385,-2 0-128,1 0-320,-20 0-833,20 0-673,-1 0-1024</inkml:trace>
  <inkml:trace contextRef="#ctx0" brushRef="#br0" timeOffset="34429.96">22323 3436 13548,'-19'-21'225,"19"21"1024,-22 21-128,3-2 544,0 21 225,-22 0-513,21 20-384,-18 19 225,16-20-514,-16 21-95,18-20-321,20-1-224,0 1-32,0-20-32,20-1-224,-20 1-417,38-21-384,-16 2-640,-3-2-930,0-19-127,1 0-1955</inkml:trace>
  <inkml:trace contextRef="#ctx0" brushRef="#br0" timeOffset="34662.98">22441 3674 14862,'0'20'-32,"0"0"512,0-1 897,-19 21 449,19 0-128,-20-1-834,20 1-671,-19 0-65,19-20-32,0 20-384,0-40-609,0 19-609,0-19-736,19 0 320,-19-19-704</inkml:trace>
  <inkml:trace contextRef="#ctx0" brushRef="#br0" timeOffset="34887.99">22641 3634 12651,'0'0'1442,"-22"20"-802,3 0 962,0 0 352,-1 0 448,1 20-929,-2-21-608,1 1-224,1 0-449,19 0-160,0-1 32,19 2-32,-19-2 0,20-19-256,1 20-961,-2-20-353,1 20-1120,-1-20-865,0 20-5286</inkml:trace>
  <inkml:trace contextRef="#ctx0" brushRef="#br0" timeOffset="35042">22699 3992 14509,'-19'19'160,"19"2"1730,-20 18 64,1-19-128,-3 0-577,3-1-1089,0 2-160,-1-2-320,20-19-1890,0 20-2627</inkml:trace>
  <inkml:trace contextRef="#ctx0" brushRef="#br0" timeOffset="35570.03">23077 3733 10762,'0'-19'865,"0"-1"1313,0 20-417,0 0 193,-20 0-801,20 20-576,0 20 256,-19-21 320,19 21-289,-21 20-159,1-21-224,20 21-225,-19-21 0,19 1-352,0-20 160,0 0-320,0 0-577,0-20-769,0 19-928,0-19-577,19 0-2594</inkml:trace>
  <inkml:trace contextRef="#ctx0" brushRef="#br0" timeOffset="35855.05">23156 4091 11659,'-19'-20'1825,"0"0"-1376,19 1 448,0-2-289,19 2 289,0-1-192,1-20-449,1 20 64,-2 20 0,1-20 1,-1 20-65,0 0 64,-19 0-95,22 20 127,-22-20 32,0 20 97,0 20-321,0-20 96,-22 20 193,3-21-289,-20 1-128,20 0 64,-22-20-224,41 0-449,-19 0-992,19 0-577,0-20-1570</inkml:trace>
  <inkml:trace contextRef="#ctx0" brushRef="#br0" timeOffset="36365.08">23455 3852 8616,'19'-19'1697,"-19"19"-480,0 0-63,0 0 287,0 0 321,0 0-449,0 19-192,-19 2-160,19 18 32,-22 1-257,22-20-191,-19 19-417,19 1 32,0-20-128,0 0 0,-19 0-96,19-1-576,0-19-962,0 0-544,0 0 32,0 0-1794</inkml:trace>
  <inkml:trace contextRef="#ctx0" brushRef="#br0" timeOffset="36626.08">23693 3555 12587,'58'-20'2211,"-36"20"-1539,-3 20 1090,0-1-385,1 2 577,1 18-192,-21 21-545,0 0-481,0-1-127,-21 20-321,1-19-288,1 20 193,0-21 31,-22-20-224,21 1-609,1 0-672,-2-20-961,1-1-1698,1-19-7847</inkml:trace>
  <inkml:trace contextRef="#ctx0" brushRef="#br0" timeOffset="43445.48">19404 4528 6886,'-19'0'1473,"19"0"33,-19 0-449,-3 0-224,3 20-65,0-1 1,-1 21 160,20-20-32,-21 20-160,2-21-385,19 2-224,0-21-192,0 20 64,0-20-32,19 0 32,2 0-96,-1-20-225,18-1-95,-16 21-128,-3-39 95,0 19 33,1 0 127,1 1 97,-21 19 192,20-21 0,-20 21 513,0 0 95,-20 21-351,20-2 63,-21 1 192,1 20-95,1-21-65,19 22-224,-19-22-128,19 1-96,0-20-352,19 20-609,0-20-449,1 0-1473</inkml:trace>
  <inkml:trace contextRef="#ctx0" brushRef="#br0" timeOffset="43739.5">19782 4508 10377,'0'0'513,"-40"20"-257,20 0 1346,1-1-289,-22 21 320,22-20-704,19 0-705,0 0-288,0-20 0,19 19 64,3-19 0,-3 21-32,0-1-32,1-1 32,-1-19 0,-19 20 64,0 0 64,0-1 257,-19-19 255,-1 21 65,1-1-225,-22-1-288,22-19-96,19 0-544,-20 0-1954,20 0-4068</inkml:trace>
  <inkml:trace contextRef="#ctx0" brushRef="#br0" timeOffset="44293.53">20854 4548 9993,'-19'-20'-64,"19"20"1281,-22 0-352,3-20-449,0 20 97,-1 0-129,-1 0 0,1 0-63,1-20-193,0 20 32,-3 0-32,22 0 128,-19 0-127,19 0-33,0 0-32,0 20 64,-19 0 192,19 19 97,0-18 95,0 18 65,0 20-1,0-18-127,-20-2-193,20 0-192,0 2-32,0-22-64,0 1-417,0 0-672,0-20-865,0 0-1793</inkml:trace>
  <inkml:trace contextRef="#ctx0" brushRef="#br0" timeOffset="44461.54">20517 4786 12587,'0'0'97,"0"0"-33,0 0 0,0 0 256,19 0 289,1 0-321,-1 0-192,22 0-160,-3 19-801,-16-19-1377,16 0-2659</inkml:trace>
  <inkml:trace contextRef="#ctx0" brushRef="#br0" timeOffset="44726.55">20873 4846 6309,'0'-41'129,"20"22"2113,1-1-673,-2 0 257,-19 1-385,20-1-640,-1 20-96,3 0-193,-3 0 1,0 20-129,-19-1 161,20 1 95,-20 0-31,0-1 31,-20-19-191,1 21 127,0-1-416,-3-20 1,3 0 159,-20 0-576,39 0-33,-21 0-415,21-20-577,0-1-577,0 21-609,21-19-2497</inkml:trace>
  <inkml:trace contextRef="#ctx0" brushRef="#br0" timeOffset="44980.57">21331 4429 13356,'0'19'-64,"0"-19"416,-22 20 513,22 20 352,-19-20 289,19 19-513,-19 1-321,-1 20-447,20-20-1,-21-1-192,21 1-256,-19-21-33,19 2-511,0-21-642,0 0-383,19 0-97,-19 0-128,21-21-2018</inkml:trace>
  <inkml:trace contextRef="#ctx0" brushRef="#br0" timeOffset="45175.58">21449 4448 10730,'19'0'1633,"-19"0"-1088,0 0 672,0 40 224,0-20 161,-19 20-289,19 0-576,-19 19-65,19-20-415,-20 2-193,20-2 0,0 0-737,0-18-672,20-1-801,-20-1-769,19-19-4548</inkml:trace>
  <inkml:trace contextRef="#ctx0" brushRef="#br0" timeOffset="45436.59">21528 4786 7719,'0'-40'2402,"0"21"-2850,20-1 576,1-20 64,-2 20 673,1 0 480,-1 20-352,3 0-32,-3 0-353,-19 0-63,19 20 64,-19 0 223,0-1-63,0 2-64,-19 18-129,19-19-255,-19 0 31,-3-1 96,3 2-223,-1-21-386,1 0-127,19 0-705,0-21-704,0 21-353,0-19-993</inkml:trace>
  <inkml:trace contextRef="#ctx0" brushRef="#br0" timeOffset="45807.62">21807 4588 10730,'20'0'1345,"-20"0"-1089,0 19 289,0-19 512,0 20 448,0-20-576,-20 20-577,20 0-288,0-1 0,0 2-352,-21-1-449,21-1-352,0 1-288,0-20 705,0 0 639,21 0 258,-21-20-65,0 1-96,20-1 0,-20 20 256,19-21 33,-19 21-65,0 0 64,0 0 193,0 0 95,20 0 1,-20 21-225,19-21-127,-19 0 63,21 0 128,-1 0 97,-1 0-289,0-21 0,22 21-384,-21-19 321,-20 19-225,19-20-257,2 20-127,-21 0-1057,20 0-1282,-1 0-3331</inkml:trace>
  <inkml:trace contextRef="#ctx0" brushRef="#br0" timeOffset="46159.64">22422 4548 14733,'-20'0'-64,"1"0"1185,-2 0-480,-18 19 640,20 2 321,-3-2-545,3 1-417,0 0-447,19 0-354,0-1 225,19 2 33,0-21-65,-19 20-193,22-1 193,-3 1 33,-19 0-97,0-1 320,0-19-160,0 21 128,-19-1 481,-3-20-257,3 0-31,0 19-33,-1-19-512,-1 0-320,-18-19-1026,39 19-1761,-19 0-2082</inkml:trace>
  <inkml:trace contextRef="#ctx0" brushRef="#br0" timeOffset="48636.78">22600 4667 11370,'0'0'160,"0"0"449,0 0-64,0 0-289,0 0 128,0 0-448,0 0-288,0 0-929,0 19-2819</inkml:trace>
  <inkml:trace contextRef="#ctx0" brushRef="#br0" timeOffset="48755.78">22619 4826 13100,'0'20'-96,"0"-20"-128,0 0 31,0 0-1472,0 19-3620</inkml:trace>
  <inkml:trace contextRef="#ctx0" brushRef="#br0" timeOffset="50291.87">19703 5263 5829,'-19'0'513,"19"20"-97,0-20-192,-22 0 0,22 0 97,0 19-193,-19-19-32,19 0 64,-20 21-160,20-21 32,-19 19 64,19-19-96,-21 19 160,1-19-224,20 21 128,-19-21 64,0 20-160,-3-20 32,3 21 32,0-3 0,-1-18 32,-1 20 33,1-20-161,1 21 192,0-2-192,-3-19 128,-16 20-32,18 1-32,-1-21 32,2 18 0,-1-18-64,-21 21 96,22-1-32,0-20-96,-1 19 96,-1-19 32,-18 21-160,20-21 192,-2 18-160,-18-18 96,19 20 0,-20-20 0,20 21-32,-18-1 0,16-20 64,-16 19-32,-3-19 96,21 21 32,-18-21 0,16 19 1,-16 1-65,-3-20 96,22 20 0,-20-20 32,-2 20 96,2-20 65,18 21 63,-18-21-224,-1 19 129,1-19-33,-2 19 129,2-19-1,20 20-192,-22 0-192,2-20 0,-1 21 32,1-1 1,-2-20-65,3 18-32,18 3 32,-21-21-96,22 20-97,-22-20-319,22 0-225,0 19-544,19-19-833,-20 0-448</inkml:trace>
  <inkml:trace contextRef="#ctx0" brushRef="#br0" timeOffset="50553.89">18075 5860 7591,'0'-21'672,"0"21"129,0 0-673,-19 21 289,-3-2 95,3 0-192,0 1 257,-22 0-1,2 1-191,20 17 31,-3-17 65,3-1-161,0-1 0,19-19-320,0 21 0,0-21 96,19 0 0,0 20 33,3-20 31,16 0-96,3 0 0,17 0-577,2 0-1120,-19 0-1698</inkml:trace>
  <inkml:trace contextRef="#ctx0" brushRef="#br0" timeOffset="51745.95">19980 5620 5925,'-39'39'449,"-1"2"-161,20-2-224,1 1 96,-22-20 128,22 20 65,-1 0 63,-20-21 0,20 21 1,1 1-33,-22-2-160,2 0 1,20 2-33,-22-2 32,3 1 0,-3-2 64,22 3-95,-22 0 127,2-2-96,-2-20-32,22 21 225,-20 0-193,-1-1-64,1 2 32,-2-2-64,2 21-64,-1-20-31,1-21 63,-2 21-64,2 0 32,-1-1 32,1-19-32,-2 20 32,3 0 64,-3-21 64,2 21-32,-2 0-95,3-20-33,18 20-32,-20 0 64,1-21-64,17 21 64,-16-20 0,-3 20 64,22-21-96,-20 21 0,-2-20 32,22 20-64,-22-21 0,22 2 0,-20 18 0,20-19-32,-22 20 97,2-1-1,18-19-64,1 0 0,-18 20 32,-3-20 0,2 0-96,-2 19 64,3-19 0,-3 20-64,2-20 64,-1 0-32,20 19 0,-20-19 32,1 0-32,-2 20 32,22-20-32,-20-1 0,-2 21 0,2-20 0,-1 20 64,1-20-128,20-1 64,-22 1 0,22 0-96,-1-20-128,20 0-225,0 20-352,-21-20-608,21 0-1057,21-20-449</inkml:trace>
  <inkml:trace contextRef="#ctx0" brushRef="#br0" timeOffset="52022.97">17420 7924 6085,'0'0'897,"0"0"256,0 0-929,0 0 321,-19 20 320,-3 0 256,3 0-64,0 0-256,-1 20-65,-1-21-95,21 1-65,-20 0-159,20 0-161,0-20-192,0 0 32,20 0 32,1-20-32,-1 20 1,18-20-65,-16 20-32,16-20 32,3 20-129,-2-19-415,0 19-993,1-20-2179</inkml:trace>
  <inkml:trace contextRef="#ctx0" brushRef="#br0" timeOffset="53999.08">20238 6018 6149,'-39'39'417,"39"-18"-65,-19-1-96,19-2-128,-22 23-128,3-21 0,0 18 0,-1-17 0,20 19 64,-21 0 33,1-20-33,1 19-160,0 2 192,-22-22 96,22 20-160,-1 2 0,-20-2 96,1 0 224,17 2-31,3-2-257,-20 1-32,18 0 32,-18-1-32,20 1 96,0 0 32,-22 20 32,21-20-32,-20-1 33,20 21-97,1-21-32,-22 21-32,22-20 0,0-1 64,-1 21-64,-21-21 64,22 21 32,0 0 0,-3-21 64,3 21-160,0-20 65,-1-1-129,-1 21 64,2-20-64,-1 19 64,1-19 0,-22 20 32,22-1-64,-1 1 160,-1-21-64,2 21-32,-20 0-96,18-1 64,1 1-32,1-1 0,-20 1 0,18-1 0,-18 1 0,20-20 0,-3 19 32,-16 1 32,18-1-32,-1 1 32,1-20 32,-18 19-64,16 1-32,3-20 0,0 19-32,-1 1 64,-1-21-32,2 21 0,-1 0 0,1-20 32,-3-1-64,3 21 32,-20-19 64,18-4-96,2 25 64,-1-24-32,-20 2 32,20 19-96,1-18 96,-1-1 0,-1-2-96,2 3 128,19-1-64,-20 0 0,1-1 0,0-18 0,-3 17 32,3 2-64,-1 1 64,20-2-32,-19 0 0,-2-18-32,1 17 64,20-17 32,-19 20-96,0-22 32,-3 21 0,22-21 0,-19 22 0,0-22 32,19 1-32,-20 19-32,20-18 32,-21-1-32,21-1 64,-20 1-32,20 0-32,-19-1 64,0 2 0,19-1-64,-22-1 64,22-19-32,0 20 0,-19 0 0,19-20-32,0 0 64,0 0-128,0 0 96,0 0 32,0 0-64,0 0 64,0 0-32,-19 0 32,19 0-32,0-20 32,0 20 0,0 0 33,-20-20-1,20 20-32,0-19 96,0 19-64,0-20-32,0-1 32,0 2 0,0 19 32,0-20-64,0 0 64,0 20 32,0-19 129,0 19 31,0 0-192,0 0-160,0 19 160,0 1 64,0 19 256,-21 2-63,21-2-161,0 21-64,-19-20-96,19-1-32,0-18 96,19-2-96,-19 1 160,21-20 97,-21-20-33,20 20-32,18-19-192,-16-2 64,-3 21-96,20-20-64,-18 1-288,18-1-641,-20 20-1282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07:16:44.984"/>
    </inkml:context>
    <inkml:brush xml:id="br0">
      <inkml:brushProperty name="width" value="0.05" units="cm"/>
      <inkml:brushProperty name="height" value="0.05" units="cm"/>
      <inkml:brushProperty name="color" value="#E71224"/>
    </inkml:brush>
  </inkml:definitions>
  <inkml:trace contextRef="#ctx0" brushRef="#br0">1729 447 24575,'-32'0'0,"-18"0"0,-2 0 0,11 0 0,-2 0-1320,3 0 0,-1 0 1320,-12 0 0,-2 0-676,-6 0 0,-1 0 676,6 0 0,-2 0 0,-7-1 0,0 2 0,14 2 0,1 1 0,-4 3 0,0 3 0,4 4 0,2 4-28,2 1 1,3 3 27,2 1 0,2 1 0,0-1 0,3 0-52,-11 14 52,-9 5 0,23-19 0,3 1 0,-7 21 0,6-19 0,3 1 1170,7 13-1170,-8 17 0,7-5 434,7-16 0,1 3-434,5-1 0,1 1 0,-7 32 0,10-25 0,2 2 0,3-3 0,0 0 0,0-4 0,0 1 0,0 22 0,0-3 0,0-1 0,0 2 0,0 0 0,7-5 0,11 3 0,6 1 0,-3-25 0,2-3 0,13 15 0,3-1 0,-4-14 0,1-2 0,0 1 0,1-1 0,-1-2 0,1-1 0,1 0 0,1-1 0,-4-4 0,0 0 0,3 1 0,1-2 0,-5-2 0,0-1 0,3 0 0,1-1 0,1 2 0,0-2 0,24 7 0,-26-10 0,-1 0 0,23 6 1091,1 2-1091,-11-5 0,2 0 0,15 6-355,-20-9 0,0-2 355,11 1 0,1 0-73,0 1 73,-8-1 0,5 0 0,-5 0 0,0-6 0,6-2 0,-6 0 0,7-4 0,1 4 0,-1-6 0,-7 0 0,6 0 0,-6 0 0,-5-7 0,2-5 0,20-14-199,-16 5 1,-1-3 198,-17-2 0,-3-1 0,9-1 0,0-1 0,-7-1 0,-1-2 0,6-4 0,-1 0 0,-8 0 0,-1 1-268,-4 4 0,0-1 268,0-4 0,-2-1 0,10-24 0,-12 24 0,-1-3 0,-2-11 0,-2-1 0,-1 11 0,-2-1 0,0-10 0,0 1 0,0 12 0,0 1 0,6-30 0,-6 30 0,0 1 0,3-23 0,1-6 0,-7 8 0,-2-8 0,-6-3 0,1 31 0,-2-1 0,-1 0 0,-3 1 0,-9-30 0,-4 28 0,-3 3-125,-2 5 0,-2 1 125,-7-9 0,-1 1 0,3 7 0,-2 0 0,-5-2 0,-5-2 0,2 3 0,-2-4 0,0 2-567,0 3 1,-3-1-1,3 2 567,0-3 0,2 2 0,-5 2 0,1 2 210,11 4 0,1 1-210,-10 0 0,1 1 0,-12-16 0,19 15 0,-1 0 0,1 3 0,0 0 0,2-2 0,0 0 0,-10 0 0,0 3 0,5 2 0,1 1 0,-7-4 0,0 3 0,-26 0 0,32 6 0,-1 0 0,-1-1 0,0 1 0,1 2 0,-3 1 0,-19-5 0,-1 3 0,18 5 0,1 1 0,-11 0 0,3 1 0,-16 3 360,16 0-360,1 0 930,9 0-930,7 0 1959,1 0-1959,7 0 809,0 0-809,6 0 158,1 5-158,1 2 0,4 5 0,-5-1 0,7 1 0,4-1 0,2 1 0,5-1 0,0-4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07:17:02.264"/>
    </inkml:context>
    <inkml:brush xml:id="br0">
      <inkml:brushProperty name="width" value="0.05" units="cm"/>
      <inkml:brushProperty name="height" value="0.05" units="cm"/>
      <inkml:brushProperty name="color" value="#E71224"/>
    </inkml:brush>
  </inkml:definitions>
  <inkml:trace contextRef="#ctx0" brushRef="#br0">1251 389 24575,'-18'0'0,"-15"0"0,-10 0 0,-24 0-1846,-1 0 1846,25 0 0,-1 0 0,0 0 0,0 0 0,-1 0 0,1 0 0,-1 0 0,3 0 198,-19 6-198,24 4 0,2 2 0,-18 12 0,15-3 0,1 2 0,-9 13 0,-2 0 0,13 12 399,7-19-399,-8 27 0,16-21 0,-6 6 930,6-2-930,0-6 319,-7 15-319,12-6 0,-5-1 0,6 6 0,1-12 0,5 21 0,-4-14 0,4 13 0,1-12 0,0 4 0,7 1 0,0-5 0,0 5 0,0-8 0,0 18 0,0-20 0,0 18 0,0-29 0,6 11 0,1-11 0,6 11 0,5-11 0,-3 11 0,9-11 0,-10 4 0,4-6 0,1 7 0,-6-11 0,11 9 0,-10-11 0,9 5 0,-4 1 0,12 6 0,-5-5 0,4-2 0,-5 0 0,7-10 0,1 11 0,7-11 0,1 12 0,-1-12 0,0 12 0,8-11 0,2 5 0,7-6 0,1 1 0,-20-5 0,0 0 0,24 6 0,-25-6 0,1 0 0,20-2 0,-1 5 0,1-5-959,8 0 959,-23-5 0,2 0 0,0 1 0,1-1 0,8-2 0,1 0-828,-1 3 0,0-1 828,0-2 0,3-2 0,3 1 0,5 0 0,-3 0 0,12 0 0,1 0-755,-12 0 1,2 0-1,-4 0 755,2 1 0,-3-2 0,0-2 0,-2-2-444,-7-2 1,-1-2 443,0-3 0,-1-1 0,0-3 0,-2-1 0,16-12 0,-15 5 0,-2 0 0,1-8 0,-3 1 0,0-1 0,2-7 0,-16 13 0,0-1 0,21-24 0,3 4 0,-23 13 0,1-1 0,-4 8 0,-1-3 0,9-24 0,-4-4 0,-9 15 0,-2-2 0,6-16 0,-2-1 0,-12 21 0,-1 2 0,4-8 0,-2 0 0,3-24 0,-5 24 0,0-2 0,-4 9 0,-1 1 0,1 0 0,-1 0 594,8-27-594,-7 8 0,-2 8 0,-6-6 0,0 6 0,-6 0 0,-16-7 0,-9 5 427,5 24 0,-1 1-427,3-3 0,0 0 0,-5 3 0,-2-1 0,-6-8 0,0-1 0,1 8 0,-1 1 0,-3-1 0,-1 1 0,8 5 0,-2 2 0,-8 0 0,0 1 0,-16-13 0,17 13 0,0 3 0,-17 1 0,-9-13 0,-1 13 0,32 4 0,0 1 0,-1 7 0,-2 0 0,-20-3 0,-3 1 0,4 4 0,0 2 491,-4-4 0,1 1-491,12 3 0,3 0 0,3 0 0,1 0 114,-1 0 0,0 0-114,0 0 0,-1 0 0,-14 0 0,0 0 0,21 0 0,0 0 0,-25 0 0,1 0 0,-3 0 0,2-1 0,0 2 0,3 5 0,8-3 0,0 2 0,-9 17 0,23-14 0,-1 1 0,-29 19 146,2-12-146,27 0 0,2 1 0,-18 6 0,-11 11 0,26-13 612,0-2-612,-1 0 1441,8-4-1441,1 9 909,13-11-909,-5 5 0,11 0 0,-5 1 0,5 6 0,1-6 0,0 9 0,6-14 0,1 9 0,0-12 0,3 0 0,-3 1 0,5-6 0,0-1 0</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3:50:27.231"/>
    </inkml:context>
    <inkml:brush xml:id="br0">
      <inkml:brushProperty name="width" value="0.05292" units="cm"/>
      <inkml:brushProperty name="height" value="0.05292" units="cm"/>
      <inkml:brushProperty name="color" value="#FF0000"/>
    </inkml:brush>
  </inkml:definitions>
  <inkml:trace contextRef="#ctx0" brushRef="#br0">587 9393 6662,'-21'0'961,"21"0"96,-20 0-32,20 0-160,0 0 95,0 21 129,0-21 0,20 0 225,1 0-193,18 0-224,21 0-225,0 0-95,20 0-33,-1-21-159,0 21-97,20 0-160,-19-19-32,-1 19-32,1 0 32,18-18-128,-18 18 96,-1 0-320,1-21 480,-20 21-512,-2 0-417,2 0 65,-40 0-385,20 0-417,-40 0-511,20 0 95,-20 0-2082</inkml:trace>
  <inkml:trace contextRef="#ctx0" brushRef="#br0" timeOffset="353.02">667 9553 8359,'0'21'0,"0"-21"-96,19 0 1217,0 0 865,1 0-64,40 0-384,-19 0-417,38 0-225,-21 0-351,22 0-97,-1 0-159,1 0-193,-1 0-64,0 0 32,1 0-128,-1 0-32,1 0-257,-20 0-415,0-21-610,-2 21-1184,-17 0-1698</inkml:trace>
  <inkml:trace contextRef="#ctx0" brushRef="#br0" timeOffset="728.04">1341 9216 8936,'0'0'-128,"19"0"929,22 0 448,-2 19 448,21-19-511,0 0-546,-2 20 1,2-1-353,0-19-96,0 21-160,-1-1 160,-19 0-96,-20 1-31,-1-3 63,0 1 0,3-19 352,-22 21 353,0-1-160,-22 0-289,-16 1 161,-22-3-385,1 1-32,-41 2-256,1-1 320,0 1-256,0-3-128,20 2-449,19 1-928,0-2-2563</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920" units="cm"/>
        </inkml:traceFormat>
        <inkml:channelProperties>
          <inkml:channelProperty channel="X" name="resolution" value="28.36041" units="1/cm"/>
          <inkml:channelProperty channel="Y" name="resolution" value="45.39007" units="1/cm"/>
        </inkml:channelProperties>
      </inkml:inkSource>
      <inkml:timestamp xml:id="ts0" timeString="2012-01-20T23:56:12.335"/>
    </inkml:context>
    <inkml:brush xml:id="br0">
      <inkml:brushProperty name="width" value="0.05292" units="cm"/>
      <inkml:brushProperty name="height" value="0.05292" units="cm"/>
      <inkml:brushProperty name="color" value="#FF0000"/>
    </inkml:brush>
  </inkml:definitions>
  <inkml:trace contextRef="#ctx0" brushRef="#br0">20920 12299</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920" units="cm"/>
        </inkml:traceFormat>
        <inkml:channelProperties>
          <inkml:channelProperty channel="X" name="resolution" value="28.36041" units="1/cm"/>
          <inkml:channelProperty channel="Y" name="resolution" value="45.39007" units="1/cm"/>
        </inkml:channelProperties>
      </inkml:inkSource>
      <inkml:timestamp xml:id="ts0" timeString="2012-01-20T23:53:30.792"/>
    </inkml:context>
    <inkml:brush xml:id="br0">
      <inkml:brushProperty name="width" value="0.05292" units="cm"/>
      <inkml:brushProperty name="height" value="0.05292" units="cm"/>
      <inkml:brushProperty name="color" value="#FF0000"/>
    </inkml:brush>
  </inkml:definitions>
  <inkml:trace contextRef="#ctx0" brushRef="#br0">24222 12947</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3:52:00.794"/>
    </inkml:context>
    <inkml:brush xml:id="br0">
      <inkml:brushProperty name="width" value="0.05292" units="cm"/>
      <inkml:brushProperty name="height" value="0.05292" units="cm"/>
      <inkml:brushProperty name="color" value="#FF0000"/>
    </inkml:brush>
  </inkml:definitions>
  <inkml:trace contextRef="#ctx0" brushRef="#br0">11662 11976 6886,'0'0'384,"0"0"385,0 0 1858,0 0-706,0 0-479,0 20-289,0 0-64,0 20-128,0-1-128,-19 1-289,19 0-31,0-1-321,0 1 384,0-19-448,-19 18 129,19-19-1,0 0-32,0-20-160,0 20 0,0-20 96,0 0-320,0 20 352,0-20-384,0 0 320,0 0-352,0-20 224,0 20 0,0-20 128,0-20-128,0 1-32,0-1-96,0 0 256,0-20-192,19 20 32,22-19-256,-22-1 352,20 20 64,2 1-32,-22-1 64,22 21-32,-22-2-128,0 21 97,20 0-1,-18 0-32,-21 21 64,20-2-192,-20 21 160,0-20-64,0 20 0,0-21 288,-20 21-448,20 0 0,-40-20-96,20-1 96,1 2-353,0-2 321,-3 1 480,3-20-704,0 0 608,19 0-128,0 0 0,0 0 65,19 0 95,-19 20 32,19 0-96,3-1 161,-3-19-257,-19 21 192,19-2-192,-19 2-128,20-2 192,-20 1-352,19 0-321,-19 0-255,21-20-449,-21 20-577,0 0-1185,0-20-2402</inkml:trace>
  <inkml:trace contextRef="#ctx0" brushRef="#br0" timeOffset="245.01">12199 12374 10634,'0'20'640,"0"-20"770,0 19 736,-19-19-513,19 20-576,-21 0-512,21 0-481,0 20-96,0-21-481,21 1-1152,-2 0-2595</inkml:trace>
  <inkml:trace contextRef="#ctx0" brushRef="#br0" timeOffset="397.02">12339 12195 14061,'-22'-20'352,"3"0"-320,19 20 545,-19 0-481,19 0-96,0 20-929,19-20-4004</inkml:trace>
  <inkml:trace contextRef="#ctx0" brushRef="#br0" timeOffset="805.04">12616 12135 10698,'-19'0'1313,"19"-19"1377,0 19-159,19 0-545,-19 0-833,19 0 96,22 0-512,-2 0-449,-20 0 481,22 0-673,-2 0 192,1 0-608,-20 0 160,20 0-257,-20 0-832,-1 0-128,0 0-1250,-19 19-2145</inkml:trace>
  <inkml:trace contextRef="#ctx0" brushRef="#br0" timeOffset="1026.05">12597 12275 16944,'-22'19'288,"22"-19"1025,0 0 641,22 0 192,-3 20-993,20-20-673,1 0-63,-1 0-97,2-20-224,19 20-224,-21-19-384,1-2 31,-20 21-1377,18 0-127,-16 0-322,-3 0-4643</inkml:trace>
  <inkml:trace contextRef="#ctx0" brushRef="#br0" timeOffset="10881.62">13945 11917 10441,'0'0'609,"-19"0"-1025,19 0 1537,-19 0 96,19 0 96,-20 0-544,-1 0-545,1 0-160,1 0 160,0 0-96,-3-20 0,3 20-63,0 0 63,-1 0-96,-20 0 64,20-20-32,20 20-64,-19 0 32,19 0 32,-22 20 32,22-20 32,-19 20 192,19-1 225,0 21 96,-19 0-97,19 0 353,0-1-769,0 21 288,-20-20 193,20 0-833,0 0 608,-21-1-608,21 1 224,0-40 0,0 20-256,-19 0-769,19-20-128,0 0-1154,0 0-992</inkml:trace>
  <inkml:trace contextRef="#ctx0" brushRef="#br0" timeOffset="11051.63">13449 12254 8776,'-19'-19'4100,"19"-2"-4036,19 21 1729,-19 0-287,20 0-321,-20 0-480,21 0-321,-2 21-256,1-21-64,20 19 0,-20 2-480,-1-2-897,22 1-1794,-22-20-3908</inkml:trace>
  <inkml:trace contextRef="#ctx0" brushRef="#br0" timeOffset="11254.64">13808 12394 15342,'0'19'96,"-22"1"64,22 0 353,0 0 95,0 0-319,-19 19-418,19-19-1216,19 0-3267</inkml:trace>
  <inkml:trace contextRef="#ctx0" brushRef="#br0" timeOffset="11407.65">13945 12294 16335,'-19'-40'160,"19"40"-128,-19-19 288,19 19-255,0 0-354,0 0-1536,19 0-3460</inkml:trace>
  <inkml:trace contextRef="#ctx0" brushRef="#br0" timeOffset="11752.67">14542 11778 12267,'20'-20'449,"-40"20"-225,20 0 1089,-21 0 0,1 40 257,-18 0-417,16-1-320,-16 20 31,-3 1 418,2 20-514,-1-21-511,1 20 447,19-18-576,20-2 65,0-19-225,0-1-33,0-19-447,20 0-257,-1-20-544,1 20-417,1-20-1120,-2 20-3172</inkml:trace>
  <inkml:trace contextRef="#ctx0" brushRef="#br0" timeOffset="12045.68">14641 12056 7078,'19'-20'2531,"-19"20"-1987,0 20 1858,0-20 97,-19 39-898,0-18-448,19 18-192,-22 1-192,3 0-577,0 0 417,19 19-833,-20-39 448,20 20-480,0-21-225,0-19-512,0 20-1281,0-20-2050</inkml:trace>
  <inkml:trace contextRef="#ctx0" brushRef="#br0" timeOffset="12416.71">14600 12095 10217,'22'-59'320,"-3"19"417,0 20 993,1-20 256,20 21-385,-1-1-672,-19 20-320,20-20-161,-20 20 1,-1 20-193,2-20-288,-1 20 160,-20 20 0,0-21-128,-20 1 384,-1 0-544,2 0 32,-1 0-192,1 0 672,-22-1-480,22 2 160,-1-2 128,-1 1-160,21-20 288,0 20-191,0-20 511,0 20-288,21-1 289,-21 2-289,20-2-192,-1 2-160,-19-2 225,20 1-514,1-20 642,-21 20-898,19 0-448,1-20-769,-20 20-1601,19-20-5253</inkml:trace>
  <inkml:trace contextRef="#ctx0" brushRef="#br0" timeOffset="12747.72">15038 12394 15086,'-21'19'640,"2"1"65,19-20 1185,-20 20-737,20 0-448,-19 0-481,19 0-352,-21-1-737,42 1-1537,-21-20-5510</inkml:trace>
  <inkml:trace contextRef="#ctx0" brushRef="#br0" timeOffset="12914.73">15137 12314 14189,'-41'0'1505,"41"0"-1569,0 0 321,0 0-225,0 0-32,22 0-577,-3 0-5156</inkml:trace>
  <inkml:trace contextRef="#ctx0" brushRef="#br0" timeOffset="13249.75">15197 12493 13805,'0'0'1377,"0"0"-512,0 0 1153,20 0-673,-20 0-32,19 0-736,0 0-737,3 0 544,-3 0-448,20-20-545,-18 20-256,18 0-896,-20 0-2884</inkml:trace>
  <inkml:trace contextRef="#ctx0" brushRef="#br0" timeOffset="13494.77">15614 12374 15118,'0'0'1025,"0"0"-256,0 20 1441,-21-1-769,21 1-320,-20-20-160,20 20-993,-19 0 352,19 0-256,-20 0-929,20-1-960,0 1-2019</inkml:trace>
  <inkml:trace contextRef="#ctx0" brushRef="#br0" timeOffset="13977.79">15910 11817 13612,'22'-19'513,"16"19"480,-18 0 897,21 0-481,-3 40 449,-16-1-513,-3 1-352,0 39-320,-19 1-65,-19 19-320,0 1 225,-22-21-513,22-20-96,-22-19 224,21 0 224,1-1-736,0-19 32,-22 0-1378,22 0-1569,-1 0-8456</inkml:trace>
  <inkml:trace contextRef="#ctx0" brushRef="#br0" timeOffset="14530.83">16467 12235 10730,'-20'0'1121,"20"0"1153,0-21 320,0 21-608,20 0-416,20 0-673,-1 0-1,2 0-415,-3 21-257,3-21 160,17 19-544,-17-19 545,-2 0-930,-18 0-608,-2 0-160,1 0-1154,-20 0-2529</inkml:trace>
  <inkml:trace contextRef="#ctx0" brushRef="#br0" timeOffset="14756.84">16705 12076 10409,'0'19'801,"0"-19"320,0 21 993,-19-2-320,-1 1-321,20 0-480,-21 19-544,1-18 127,20 19-31,0-21-609,-19 1 128,19 0-961,0 0-288,0 0-1986,0-20-3812</inkml:trace>
  <inkml:trace contextRef="#ctx0" brushRef="#br0" timeOffset="15382.87">16625 11996 6470,'-19'0'929,"19"0"-129,-19 0 1250,-3 0-96,3 0-256,0 0-481,-1 20-256,-1 0 0,-18 0 64,20 19-577,-22-18 257,22 18-161,-1 1-31,-1-21-481,2 21 96,19 0-32,-20 0 160,20 0-384,20-20 160,-20 19-32,19-19 384,-19 0-768,21 0 704,-1 0-672,18-1-192,-16 1 415,17-20-511,1 0 352,18 0 127,-17 0 161,19-20-416,-21 1 384,21-1 352,0 0-416,-2-40 64,2 1 96,-21-1-384,2 1 640,-41 19-320,0 0-192,0 1 544,-20-1 33,-20 20-129,1 0 160,-2 0-288,2 20 97,-1 0-385,-18 0 512,36 0-480,-16 20-1089,18 0-865,-1 0-6470</inkml:trace>
  <inkml:trace contextRef="#ctx0" brushRef="#br0" timeOffset="16052.91">17480 11917 5829,'0'-20'1057,"0"0"-96,19 20 1441,-19 0-448,0 0-545,0 20-159,0 0-386,-19-1-319,-2 21 128,1 0-289,1 0-128,0 20 0,-22-21-224,22 20 225,-1-19-1,-1 20 192,1-20 65,1-20-449,19 0 352,0-1 321,0 1-289,0-20-159,0 20-129,19-20 384,1 20-544,1-20 417,-1 0-706,18 0 674,3 0-545,-2-20 64,1 20-481,-1 0-544,-19 0 224,20 0-448,-40 0-1698,20 20-3395</inkml:trace>
  <inkml:trace contextRef="#ctx0" brushRef="#br0" timeOffset="16331.93">17837 12413 14637,'-41'20'481,"22"0"1889,-1 20-352,-20-20-673,20 19-416,1 1-384,-1-20-641,20 19 96,0-18-1025,20-2-481,-1-19-2402</inkml:trace>
  <inkml:trace contextRef="#ctx0" brushRef="#br0" timeOffset="16484.94">17897 12314 15438,'-41'-20'449,"41"20"63,0 0 609,0 0-608,0 0-610,0 0-287,0 20-1730,19 0-4228</inkml:trace>
  <inkml:trace contextRef="#ctx0" brushRef="#br0" timeOffset="16764.95">17976 12572 16143,'0'0'384,"0"0"1570,0 0-449,0 0-191,0 0-225,20 0-481,-1 0-544,0 0 193,22 0-578,-22 0 513,22-20-1024,-2 20-578,2 0-255,-22 0-1762,20 0-5254</inkml:trace>
  <inkml:trace contextRef="#ctx0" brushRef="#br0" timeOffset="17014.97">18530 12394 17040,'0'0'993,"-19"19"960,19 1 482,-19 0-257,-1 0-1185,20 0-64,-21 19-833,21-19 416,-19 0-512,19 0-288,0 0-513,0 0-576,0-1-1186,0-19-992,0 21-6663</inkml:trace>
  <inkml:trace contextRef="#ctx0" brushRef="#br0" timeOffset="36913.11">11662 13129 6149,'0'-21'1185,"0"21"97,0-20 127,0 20-160,0-19-32,0 19-192,0 0-160,22 0-192,-22 0 31,0 0 129,0 0-256,-22 19 159,22 22-255,-19-22-257,19 40 193,-19 1-385,-1-1 448,-1 1-192,2-1-288,-1-18 641,1-2-257,19 2-544,0-41 256,0 19 449,0-19-225,19 0-320,1-19 160,-1 19-32,22-21-64,19 21-32,-21 0 353,1 0-481,-1 0 256,-20 0-320,22 0-97,-22 0-639,1 0-674,-1 0-864,2 21-3075</inkml:trace>
  <inkml:trace contextRef="#ctx0" brushRef="#br0" timeOffset="37191.11">12219 13507 6085,'0'18'8424,"0"2"-8296,-20 1 1282,20 18 159,-19-18-448,-2-3-736,21 2-385,0 20-321,0-19-960,0-2-1922</inkml:trace>
  <inkml:trace contextRef="#ctx0" brushRef="#br0" timeOffset="37343.11">12279 13445 12267,'0'-39'3972,"0"19"-3940,0 20 576,-20-19-223,20 19-513,0 0-1474,0 0-4708</inkml:trace>
  <inkml:trace contextRef="#ctx0" brushRef="#br0" timeOffset="37763.15">12715 13347 14413,'0'0'1377,"0"0"1154,0 0-161,0 0-704,19 0-545,2 0-513,-1-21 97,19 21-513,1 0-32,-1-19-128,21 19-352,-19 0-545,-2 0-640,1 0-417,-20 0-737,-1 0-2914</inkml:trace>
  <inkml:trace contextRef="#ctx0" brushRef="#br0" timeOffset="37950.17">12755 13486 17264,'-21'21'865,"21"-21"1441,21 0 0,-1 0-1057,-1 0 0,1 0-640,20 0-417,-1-21 193,2 21-193,-3 0-320,23-20-1378,-21 20-704,-1 0-993,-20 0-5637</inkml:trace>
  <inkml:trace contextRef="#ctx0" brushRef="#br0" timeOffset="39894.28">13767 13287 10858,'0'-20'0,"0"1"1922,0 19 128,0 0-737,0 0-512,0 19-33,0 1-63,0 0-225,0 20 193,0 19-545,-19 1 0,19-19 129,-20 18-354,20-20-63,0 0 128,-21-19 385,21 1-706,0-2-736,0-19 128,0 0-961,21 0-1825</inkml:trace>
  <inkml:trace contextRef="#ctx0" brushRef="#br0" timeOffset="40276.3">13808 13248 8840,'19'-60'64,"-19"40"865,19 0 1473,1 1-480,1-2-673,18 21-512,-20 0-193,22 0-95,-22 0-161,20 21-192,-18-2-64,18 1 32,-39 0 0,20-1 64,-20 2-96,-20-1-160,1-1 64,-1 1-64,-20 0 96,1-1-32,20 22 160,-22-41-128,22 19 192,-1 1 32,-1-20 193,21 20 416,0-1-417,21-19 609,-1 21-705,-1-1 417,0 19-353,3-19-544,-3 1 224,0-2 320,1 1-1088,-1-20-129,2 21-1089,-1-21-673,-1 18-3618</inkml:trace>
  <inkml:trace contextRef="#ctx0" brushRef="#br0" timeOffset="40553.31">14362 13545 14029,'0'21'1057,"-19"-2"-769,19 1 1698,0-20-353,-20 21-928,20-3-288,0 23-546,0-22-255,0 2-577,0-21-1185,20 19-4740</inkml:trace>
  <inkml:trace contextRef="#ctx0" brushRef="#br0" timeOffset="40710.32">14441 13486 14862,'-19'0'-64,"19"-20"96,-19 20 544,19 0-704,0 0-449,19 0-2273</inkml:trace>
  <inkml:trace contextRef="#ctx0" brushRef="#br0" timeOffset="40982.34">14600 13626 13805,'0'18'224,"0"-18"1441,0 0-159,22 0-385,-22 0-833,19 0 0,0 0-320,20 0-448,-18 0-193,18 0-1569,-19 0-1986</inkml:trace>
  <inkml:trace contextRef="#ctx0" brushRef="#br0" timeOffset="41221.35">15157 13466 15214,'19'20'705,"-19"1"960,-19-21 545,19 18-256,-20 23-609,1-22-608,19 1 224,-22 19-961,22-19 448,0 20-416,-19-19-448,19-2-161,0 0-415,0-19-1122,0 21-705,19-21-2626</inkml:trace>
  <inkml:trace contextRef="#ctx0" brushRef="#br0" timeOffset="43395.48">11465 11500 6566,'0'0'1890,"-20"0"95,20 0-415,0-20-449,0 20-128,-21 0-96,21 0-161,0 0-127,-19 0-129,19 0-127,0 0-193,-20 0 32,20 0-96,-19 0 64,19 0-64,-21 0 33,21 0-33,-20 0 64,20 20-32,-19-20 0,19 0-64,-20 20 160,20-20-320,0 19 160,-21 2-64,21-21 128,0 19-31,0 1 191,0 0-320,0-20 288,-19 20-288,19-1 160,0 2 96,0-2-64,0 1-95,0 20-1,19-20-161,-19 19 194,0-18 31,0 18-128,0-19 64,0 19-32,0 1 96,0 0-320,21 0 640,-21-20-416,0 20-288,0-21 608,-21 21-320,21-1 160,0 1-127,0-19-65,0 18-129,-19-19 129,19 0 32,0 0 0,-20 0 1,20-1 31,-19 1 0,19 0 96,-21 0-32,1-20-224,1 20 192,0-20-96,-1 0 192,-1 20-160,21-20-160,-20 0 192,1 0-32,19 0-64,0 0 32,0 0-32,0 0-32,0 0-32,0-20 224,0 20-288,19 0 160,1 0 0,1 0 64,-21 20-64,20-20 0,-1 0 0,0 19 192,1 1-320,1 0 128,-2 0 32,1 0-32,-20 0 0,19-1 32,-19 2 0,0-2-32,21-19-32,-21 20 64,0 0 0,0 0-32,0-1 0,20 2 0,-20-1 0,0-1 0,0 1 0,0 0 96,19 0-32,-19 0-192,0 0 128,0 0 64,0-1-96,0 1 32,0 0 96,0 0-160,0 0 160,0 0 0,0-1-288,0 1 384,0 1-192,0-2 0,-19 1 96,19 0-96,0-1 0,0 2-128,-20-1 353,20-1-290,0 1 1,0 0 257,-21-1-225,21 2-97,0-1 129,-19-1 193,19-19-354,0 20 322,0 0-482,-20-1 353,20 2 353,0-1-385,0-20-32,-19 21 96,19-3-64,0 2-128,0-20 256,-21 21-192,21-2 192,0-19-128,-20 20 96,20 1-480,0-3 672,-19 2-544,19-20 672,0 21-544,0-2-64,0-19 256,19 21 416,-19-21-352,0 19-288,20-19 737,1 19-705,-2-19 704,1 21-384,-1-21-192,2 0 385,-1-21-161,-1 21-224,1 0-352,1 0 384,-2-19-1057,1 19-1121,-20 0-2114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11/29/2023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Linear_transformation"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en.wikipedia.org/wiki/Diffusion_(cryptography)"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Unicity: quality of the unique</a:t>
            </a:r>
            <a:endParaRPr lang="en-TR"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36</a:t>
            </a:fld>
            <a:endParaRPr lang="en-US" dirty="0"/>
          </a:p>
        </p:txBody>
      </p:sp>
    </p:spTree>
    <p:extLst>
      <p:ext uri="{BB962C8B-B14F-4D97-AF65-F5344CB8AC3E}">
        <p14:creationId xmlns:p14="http://schemas.microsoft.com/office/powerpoint/2010/main" val="125646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40</a:t>
            </a:fld>
            <a:endParaRPr lang="en-US" dirty="0"/>
          </a:p>
        </p:txBody>
      </p:sp>
    </p:spTree>
    <p:extLst>
      <p:ext uri="{BB962C8B-B14F-4D97-AF65-F5344CB8AC3E}">
        <p14:creationId xmlns:p14="http://schemas.microsoft.com/office/powerpoint/2010/main" val="262811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timing attacks:</a:t>
            </a:r>
            <a:r>
              <a:rPr lang="en-US" baseline="0" dirty="0"/>
              <a:t>    cache timing,  multi-core attacks,    smartcard attacks</a:t>
            </a:r>
          </a:p>
          <a:p>
            <a:endParaRPr lang="en-US" baseline="0" dirty="0"/>
          </a:p>
          <a:p>
            <a:r>
              <a:rPr lang="en-US" b="0" i="0" dirty="0">
                <a:solidFill>
                  <a:srgbClr val="333333"/>
                </a:solidFill>
                <a:effectLst/>
                <a:latin typeface="-apple-system"/>
              </a:rPr>
              <a:t>A fault attack is an attack on a </a:t>
            </a:r>
            <a:r>
              <a:rPr lang="en-US" b="0" i="0" dirty="0" err="1">
                <a:solidFill>
                  <a:srgbClr val="333333"/>
                </a:solidFill>
                <a:effectLst/>
                <a:latin typeface="-apple-system"/>
              </a:rPr>
              <a:t>physicial</a:t>
            </a:r>
            <a:r>
              <a:rPr lang="en-US" b="0" i="0" dirty="0">
                <a:solidFill>
                  <a:srgbClr val="333333"/>
                </a:solidFill>
                <a:effectLst/>
                <a:latin typeface="-apple-system"/>
              </a:rPr>
              <a:t> electronic device (e.g., smartcard, HSM, USB token) which consists in stressing the device by an external mean (e.g., voltage, light) in order to generates errors in such a way that these errors leads to a security failure of the system (key recovery, </a:t>
            </a:r>
            <a:r>
              <a:rPr lang="en-US" b="0" i="0" dirty="0" err="1">
                <a:solidFill>
                  <a:srgbClr val="333333"/>
                </a:solidFill>
                <a:effectLst/>
                <a:latin typeface="-apple-system"/>
              </a:rPr>
              <a:t>ePurse</a:t>
            </a:r>
            <a:r>
              <a:rPr lang="en-US" b="0" i="0" dirty="0">
                <a:solidFill>
                  <a:srgbClr val="333333"/>
                </a:solidFill>
                <a:effectLst/>
                <a:latin typeface="-apple-system"/>
              </a:rPr>
              <a:t> balance increase, false signature acceptation, PIN code recovery…)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45</a:t>
            </a:fld>
            <a:endParaRPr lang="en-US" dirty="0"/>
          </a:p>
        </p:txBody>
      </p:sp>
    </p:spTree>
    <p:extLst>
      <p:ext uri="{BB962C8B-B14F-4D97-AF65-F5344CB8AC3E}">
        <p14:creationId xmlns:p14="http://schemas.microsoft.com/office/powerpoint/2010/main" val="1728534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AES is a variant of the Rijndael block cipher[5] developed by two Belgian cryptographers, Joan Daemen and Vincent </a:t>
            </a:r>
            <a:r>
              <a:rPr lang="en-US" dirty="0" err="1"/>
              <a:t>Rijmen</a:t>
            </a:r>
            <a:r>
              <a:rPr lang="en-US" dirty="0"/>
              <a:t>, who submitted a proposal[7] to NIST during the AES selection process. https://</a:t>
            </a:r>
            <a:r>
              <a:rPr lang="en-US" dirty="0" err="1"/>
              <a:t>en.wikipedia.org</a:t>
            </a:r>
            <a:r>
              <a:rPr lang="en-US" dirty="0"/>
              <a:t>/wiki/</a:t>
            </a:r>
            <a:r>
              <a:rPr lang="en-US" dirty="0" err="1"/>
              <a:t>Advanced_Encryption_Standard</a:t>
            </a:r>
            <a:r>
              <a:rPr lang="en-US" dirty="0"/>
              <a:t>  </a:t>
            </a:r>
            <a:endParaRPr lang="en-TR"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50</a:t>
            </a:fld>
            <a:endParaRPr lang="en-US" dirty="0"/>
          </a:p>
        </p:txBody>
      </p:sp>
    </p:spTree>
    <p:extLst>
      <p:ext uri="{BB962C8B-B14F-4D97-AF65-F5344CB8AC3E}">
        <p14:creationId xmlns:p14="http://schemas.microsoft.com/office/powerpoint/2010/main" val="265356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TR" dirty="0"/>
              <a:t>ubstitution and permutation network </a:t>
            </a:r>
          </a:p>
        </p:txBody>
      </p:sp>
      <p:sp>
        <p:nvSpPr>
          <p:cNvPr id="4" name="Slide Number Placeholder 3"/>
          <p:cNvSpPr>
            <a:spLocks noGrp="1"/>
          </p:cNvSpPr>
          <p:nvPr>
            <p:ph type="sldNum" sz="quarter" idx="5"/>
          </p:nvPr>
        </p:nvSpPr>
        <p:spPr/>
        <p:txBody>
          <a:bodyPr/>
          <a:lstStyle/>
          <a:p>
            <a:fld id="{8FF38DAD-5F37-4EA5-A798-26ED1E453939}" type="slidenum">
              <a:rPr lang="en-US" smtClean="0"/>
              <a:pPr/>
              <a:t>51</a:t>
            </a:fld>
            <a:endParaRPr lang="en-US" dirty="0"/>
          </a:p>
        </p:txBody>
      </p:sp>
    </p:spTree>
    <p:extLst>
      <p:ext uri="{BB962C8B-B14F-4D97-AF65-F5344CB8AC3E}">
        <p14:creationId xmlns:p14="http://schemas.microsoft.com/office/powerpoint/2010/main" val="115145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S-box is easily computable with</a:t>
            </a:r>
            <a:r>
              <a:rPr lang="en-US" baseline="0" dirty="0"/>
              <a:t> little code.     All three steps can be combined and accelerated with pre-computed tables. </a:t>
            </a:r>
          </a:p>
          <a:p>
            <a:endParaRPr lang="en-US" baseline="0" dirty="0"/>
          </a:p>
          <a:p>
            <a:endParaRPr lang="en-US" baseline="0" dirty="0"/>
          </a:p>
          <a:p>
            <a:endParaRPr lang="en-US" baseline="0" dirty="0"/>
          </a:p>
          <a:p>
            <a:r>
              <a:rPr lang="en-US" b="0" i="0" dirty="0">
                <a:solidFill>
                  <a:srgbClr val="202122"/>
                </a:solidFill>
                <a:effectLst/>
                <a:latin typeface="Arial" panose="020B0604020202020204" pitchFamily="34" charset="0"/>
              </a:rPr>
              <a:t>In the </a:t>
            </a:r>
            <a:r>
              <a:rPr lang="en-US" b="0" i="0" dirty="0" err="1">
                <a:solidFill>
                  <a:srgbClr val="202122"/>
                </a:solidFill>
                <a:effectLst/>
                <a:latin typeface="Courier New" panose="02070309020205020404" pitchFamily="49" charset="0"/>
              </a:rPr>
              <a:t>MixColumns</a:t>
            </a:r>
            <a:r>
              <a:rPr lang="en-US" b="0" i="0" dirty="0">
                <a:solidFill>
                  <a:srgbClr val="202122"/>
                </a:solidFill>
                <a:effectLst/>
                <a:latin typeface="Arial" panose="020B0604020202020204" pitchFamily="34" charset="0"/>
              </a:rPr>
              <a:t> step, the four bytes of each column of the state are combined using an invertible </a:t>
            </a:r>
            <a:r>
              <a:rPr lang="en-US" b="0" i="0" u="none" strike="noStrike" dirty="0">
                <a:solidFill>
                  <a:srgbClr val="3366CC"/>
                </a:solidFill>
                <a:effectLst/>
                <a:latin typeface="Arial" panose="020B0604020202020204" pitchFamily="34" charset="0"/>
                <a:hlinkClick r:id="rId3" tooltip="Linear transformation"/>
              </a:rPr>
              <a:t>linear transformation</a:t>
            </a:r>
            <a:r>
              <a:rPr lang="en-US" b="0" i="0" dirty="0">
                <a:solidFill>
                  <a:srgbClr val="202122"/>
                </a:solidFill>
                <a:effectLst/>
                <a:latin typeface="Arial" panose="020B0604020202020204" pitchFamily="34" charset="0"/>
              </a:rPr>
              <a:t>. The </a:t>
            </a:r>
            <a:r>
              <a:rPr lang="en-US" b="0" i="0" dirty="0" err="1">
                <a:solidFill>
                  <a:srgbClr val="202122"/>
                </a:solidFill>
                <a:effectLst/>
                <a:latin typeface="Courier New" panose="02070309020205020404" pitchFamily="49" charset="0"/>
              </a:rPr>
              <a:t>MixColumns</a:t>
            </a:r>
            <a:r>
              <a:rPr lang="en-US" b="0" i="0" dirty="0">
                <a:solidFill>
                  <a:srgbClr val="202122"/>
                </a:solidFill>
                <a:effectLst/>
                <a:latin typeface="Arial" panose="020B0604020202020204" pitchFamily="34" charset="0"/>
              </a:rPr>
              <a:t> function takes four bytes as input and outputs four bytes, where each input byte affects all four output bytes. Together with </a:t>
            </a:r>
            <a:r>
              <a:rPr lang="en-US" b="0" i="0" dirty="0" err="1">
                <a:solidFill>
                  <a:srgbClr val="202122"/>
                </a:solidFill>
                <a:effectLst/>
                <a:latin typeface="Courier New" panose="02070309020205020404" pitchFamily="49" charset="0"/>
              </a:rPr>
              <a:t>ShiftRows</a:t>
            </a:r>
            <a:r>
              <a:rPr lang="en-US" b="0" i="0" dirty="0">
                <a:solidFill>
                  <a:srgbClr val="202122"/>
                </a:solidFill>
                <a:effectLst/>
                <a:latin typeface="Arial" panose="020B0604020202020204" pitchFamily="34" charset="0"/>
              </a:rPr>
              <a:t>, </a:t>
            </a:r>
            <a:r>
              <a:rPr lang="en-US" b="0" i="0" dirty="0" err="1">
                <a:solidFill>
                  <a:srgbClr val="202122"/>
                </a:solidFill>
                <a:effectLst/>
                <a:latin typeface="Courier New" panose="02070309020205020404" pitchFamily="49" charset="0"/>
              </a:rPr>
              <a:t>MixColumns</a:t>
            </a:r>
            <a:r>
              <a:rPr lang="en-US" b="0" i="0" dirty="0">
                <a:solidFill>
                  <a:srgbClr val="202122"/>
                </a:solidFill>
                <a:effectLst/>
                <a:latin typeface="Arial" panose="020B0604020202020204" pitchFamily="34" charset="0"/>
              </a:rPr>
              <a:t> provides </a:t>
            </a:r>
            <a:r>
              <a:rPr lang="en-US" b="0" i="0" u="none" strike="noStrike" dirty="0">
                <a:solidFill>
                  <a:srgbClr val="3366CC"/>
                </a:solidFill>
                <a:effectLst/>
                <a:latin typeface="Arial" panose="020B0604020202020204" pitchFamily="34" charset="0"/>
                <a:hlinkClick r:id="rId4" tooltip="Diffusion (cryptography)"/>
              </a:rPr>
              <a:t>diffusion</a:t>
            </a:r>
            <a:r>
              <a:rPr lang="en-US" b="0" i="0" dirty="0">
                <a:solidFill>
                  <a:srgbClr val="202122"/>
                </a:solidFill>
                <a:effectLst/>
                <a:latin typeface="Arial" panose="020B0604020202020204" pitchFamily="34" charset="0"/>
              </a:rPr>
              <a:t> in the cipher.</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53</a:t>
            </a:fld>
            <a:endParaRPr lang="en-US" dirty="0"/>
          </a:p>
        </p:txBody>
      </p:sp>
    </p:spTree>
    <p:extLst>
      <p:ext uri="{BB962C8B-B14F-4D97-AF65-F5344CB8AC3E}">
        <p14:creationId xmlns:p14="http://schemas.microsoft.com/office/powerpoint/2010/main" val="17006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crypto.stanford.edu</a:t>
            </a:r>
            <a:r>
              <a:rPr lang="en-US" dirty="0"/>
              <a:t>/</a:t>
            </a:r>
            <a:r>
              <a:rPr lang="en-US" dirty="0" err="1"/>
              <a:t>sjcl</a:t>
            </a:r>
            <a:r>
              <a:rPr lang="en-US" dirty="0"/>
              <a: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55</a:t>
            </a:fld>
            <a:endParaRPr lang="en-US" dirty="0"/>
          </a:p>
        </p:txBody>
      </p:sp>
    </p:spTree>
    <p:extLst>
      <p:ext uri="{BB962C8B-B14F-4D97-AF65-F5344CB8AC3E}">
        <p14:creationId xmlns:p14="http://schemas.microsoft.com/office/powerpoint/2010/main" val="3631676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AES called</a:t>
            </a:r>
            <a:r>
              <a:rPr lang="en-US" baseline="0" dirty="0"/>
              <a:t> </a:t>
            </a:r>
            <a:r>
              <a:rPr lang="en-US" baseline="0" dirty="0" err="1"/>
              <a:t>aesenc</a:t>
            </a:r>
            <a:r>
              <a:rPr lang="en-US" baseline="0" dirty="0"/>
              <a:t> 9 times and then call </a:t>
            </a:r>
            <a:r>
              <a:rPr lang="en-US" baseline="0" dirty="0" err="1"/>
              <a:t>aesenclast</a:t>
            </a:r>
            <a:r>
              <a:rPr lang="en-US" baseline="0" dirty="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56</a:t>
            </a:fld>
            <a:endParaRPr lang="en-US" dirty="0"/>
          </a:p>
        </p:txBody>
      </p:sp>
    </p:spTree>
    <p:extLst>
      <p:ext uri="{BB962C8B-B14F-4D97-AF65-F5344CB8AC3E}">
        <p14:creationId xmlns:p14="http://schemas.microsoft.com/office/powerpoint/2010/main" val="328309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311659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to evaluate for x=101</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63</a:t>
            </a:fld>
            <a:endParaRPr lang="en-US" dirty="0"/>
          </a:p>
        </p:txBody>
      </p:sp>
    </p:spTree>
    <p:extLst>
      <p:ext uri="{BB962C8B-B14F-4D97-AF65-F5344CB8AC3E}">
        <p14:creationId xmlns:p14="http://schemas.microsoft.com/office/powerpoint/2010/main" val="2683236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64</a:t>
            </a:fld>
            <a:endParaRPr lang="en-US" dirty="0"/>
          </a:p>
        </p:txBody>
      </p:sp>
    </p:spTree>
    <p:extLst>
      <p:ext uri="{BB962C8B-B14F-4D97-AF65-F5344CB8AC3E}">
        <p14:creationId xmlns:p14="http://schemas.microsoft.com/office/powerpoint/2010/main" val="85827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 name="Shape 3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The goal of encryption is to transform a plaintext into an unintelligible form. </a:t>
            </a:r>
          </a:p>
          <a:p>
            <a:pPr lvl="0" rtl="0">
              <a:spcBef>
                <a:spcPts val="0"/>
              </a:spcBef>
              <a:buClr>
                <a:srgbClr val="000000"/>
              </a:buClr>
              <a:buFont typeface="Arial"/>
              <a:buNone/>
            </a:pPr>
            <a:endParaRPr sz="1200" dirty="0"/>
          </a:p>
          <a:p>
            <a:pPr lvl="0" rtl="0">
              <a:spcBef>
                <a:spcPts val="0"/>
              </a:spcBef>
              <a:buClr>
                <a:srgbClr val="000000"/>
              </a:buClr>
              <a:buSzPct val="25000"/>
              <a:buFont typeface="Arial"/>
              <a:buNone/>
            </a:pPr>
            <a:r>
              <a:rPr lang="en-US" sz="1200" dirty="0"/>
              <a:t>We always assume that the attacker can see the ciphertext, for example, because it is transmitted on the network and the attacker can capture the packet.</a:t>
            </a:r>
          </a:p>
          <a:p>
            <a:pPr lvl="0" rtl="0">
              <a:spcBef>
                <a:spcPts val="0"/>
              </a:spcBef>
              <a:buClr>
                <a:srgbClr val="000000"/>
              </a:buClr>
              <a:buFont typeface="Arial"/>
              <a:buNone/>
            </a:pPr>
            <a:endParaRPr sz="1200" dirty="0"/>
          </a:p>
          <a:p>
            <a:pPr lvl="0" rtl="0">
              <a:spcBef>
                <a:spcPts val="0"/>
              </a:spcBef>
              <a:buClr>
                <a:srgbClr val="000000"/>
              </a:buClr>
              <a:buSzPct val="25000"/>
              <a:buFont typeface="Arial"/>
              <a:buNone/>
            </a:pPr>
            <a:r>
              <a:rPr lang="en-US" sz="1200" dirty="0"/>
              <a:t>But we don’t want the attacker to be able to learn about the plaintext given the ciphertext.</a:t>
            </a:r>
          </a:p>
          <a:p>
            <a:pPr lvl="0" rtl="0">
              <a:spcBef>
                <a:spcPts val="0"/>
              </a:spcBef>
              <a:buClr>
                <a:srgbClr val="000000"/>
              </a:buClr>
              <a:buFont typeface="Arial"/>
              <a:buNone/>
            </a:pPr>
            <a:endParaRPr sz="1200" dirty="0"/>
          </a:p>
          <a:p>
            <a:pPr lvl="0" rtl="0">
              <a:spcBef>
                <a:spcPts val="0"/>
              </a:spcBef>
              <a:buClr>
                <a:srgbClr val="000000"/>
              </a:buClr>
              <a:buSzPct val="25000"/>
              <a:buFont typeface="Arial"/>
              <a:buNone/>
            </a:pPr>
            <a:r>
              <a:rPr lang="en-US" sz="1200" dirty="0"/>
              <a:t>In order to accomplish this, we apply two principles.</a:t>
            </a:r>
          </a:p>
          <a:p>
            <a:pPr lvl="0" rtl="0">
              <a:spcBef>
                <a:spcPts val="0"/>
              </a:spcBef>
              <a:buClr>
                <a:srgbClr val="000000"/>
              </a:buClr>
              <a:buFont typeface="Arial"/>
              <a:buNone/>
            </a:pPr>
            <a:endParaRPr sz="1200" dirty="0"/>
          </a:p>
          <a:p>
            <a:pPr lvl="0" rtl="0">
              <a:spcBef>
                <a:spcPts val="0"/>
              </a:spcBef>
              <a:buClr>
                <a:srgbClr val="000000"/>
              </a:buClr>
              <a:buSzPct val="25000"/>
              <a:buFont typeface="Arial"/>
              <a:buNone/>
            </a:pPr>
            <a:r>
              <a:rPr lang="en-US" sz="1200" dirty="0"/>
              <a:t>Confusion – think about the generalized substitution ciphers where each letter can be mapped to any other.</a:t>
            </a:r>
          </a:p>
          <a:p>
            <a:pPr lvl="0" rtl="0">
              <a:spcBef>
                <a:spcPts val="0"/>
              </a:spcBef>
              <a:buClr>
                <a:srgbClr val="000000"/>
              </a:buClr>
              <a:buFont typeface="Arial"/>
              <a:buNone/>
            </a:pPr>
            <a:endParaRPr sz="1200" dirty="0"/>
          </a:p>
          <a:p>
            <a:pPr lvl="0" rtl="0">
              <a:spcBef>
                <a:spcPts val="0"/>
              </a:spcBef>
              <a:buNone/>
            </a:pPr>
            <a:endParaRPr dirty="0"/>
          </a:p>
        </p:txBody>
      </p:sp>
      <p:sp>
        <p:nvSpPr>
          <p:cNvPr id="38" name="Shape 3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 name="Shape 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a:t>But that is not enough, e.g., statistical analysis of letters, so we also need diffusion, e.g., a letter is not just mapped to another letter in the English alphabet, it is mapped to “parts” of many 8-bit letters. So applying statistical distribution of English letters won’t work.</a:t>
            </a:r>
          </a:p>
          <a:p>
            <a:pPr lvl="0" rtl="0">
              <a:spcBef>
                <a:spcPts val="0"/>
              </a:spcBef>
              <a:buClr>
                <a:srgbClr val="000000"/>
              </a:buClr>
              <a:buFont typeface="Arial"/>
              <a:buNone/>
            </a:pPr>
            <a:endParaRPr sz="1200"/>
          </a:p>
          <a:p>
            <a:pPr lvl="0" rtl="0">
              <a:spcBef>
                <a:spcPts val="0"/>
              </a:spcBef>
              <a:buNone/>
            </a:pPr>
            <a:endParaRPr/>
          </a:p>
        </p:txBody>
      </p:sp>
      <p:sp>
        <p:nvSpPr>
          <p:cNvPr id="46" name="Shape 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There are 16 rounds of processing. From the original 56-bit key, 16</a:t>
            </a:r>
            <a:r>
              <a:rPr lang="tr-TR" sz="1200" dirty="0">
                <a:solidFill>
                  <a:schemeClr val="dk1"/>
                </a:solidFill>
              </a:rPr>
              <a:t> </a:t>
            </a:r>
            <a:r>
              <a:rPr lang="en-US" sz="1200" dirty="0">
                <a:solidFill>
                  <a:schemeClr val="dk1"/>
                </a:solidFill>
              </a:rPr>
              <a:t>subkeys are generated, one of which is used for each round.</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Times New Roman"/>
              <a:buNone/>
            </a:pPr>
            <a:r>
              <a:rPr lang="en-US" sz="1200" dirty="0">
                <a:solidFill>
                  <a:schemeClr val="dk1"/>
                </a:solidFill>
              </a:rPr>
              <a:t>The process of decryption with DES is essentially the same as the encryption</a:t>
            </a:r>
            <a:r>
              <a:rPr lang="tr-TR" sz="1200" dirty="0">
                <a:solidFill>
                  <a:schemeClr val="dk1"/>
                </a:solidFill>
              </a:rPr>
              <a:t> </a:t>
            </a:r>
            <a:r>
              <a:rPr lang="en-US" sz="1200" dirty="0">
                <a:solidFill>
                  <a:schemeClr val="dk1"/>
                </a:solidFill>
              </a:rPr>
              <a:t>process. The rule is as follows: Use the ciphertext as input to the DES</a:t>
            </a:r>
            <a:r>
              <a:rPr lang="tr-TR" sz="1200" dirty="0">
                <a:solidFill>
                  <a:schemeClr val="dk1"/>
                </a:solidFill>
              </a:rPr>
              <a:t> </a:t>
            </a:r>
            <a:r>
              <a:rPr lang="en-US" sz="1200" dirty="0">
                <a:solidFill>
                  <a:schemeClr val="dk1"/>
                </a:solidFill>
              </a:rPr>
              <a:t>algorithm, but use the subkeys </a:t>
            </a:r>
            <a:r>
              <a:rPr lang="en-US" sz="1200" i="1" dirty="0">
                <a:solidFill>
                  <a:schemeClr val="dk1"/>
                </a:solidFill>
              </a:rPr>
              <a:t>K </a:t>
            </a:r>
            <a:r>
              <a:rPr lang="en-US" sz="1200" i="1" baseline="-25000" dirty="0" err="1">
                <a:solidFill>
                  <a:schemeClr val="dk1"/>
                </a:solidFill>
              </a:rPr>
              <a:t>i</a:t>
            </a:r>
            <a:r>
              <a:rPr lang="en-US" sz="1200" i="1" dirty="0">
                <a:solidFill>
                  <a:schemeClr val="dk1"/>
                </a:solidFill>
              </a:rPr>
              <a:t> in reverse</a:t>
            </a:r>
            <a:r>
              <a:rPr lang="tr-TR" sz="1200" i="1" dirty="0">
                <a:solidFill>
                  <a:schemeClr val="dk1"/>
                </a:solidFill>
              </a:rPr>
              <a:t> </a:t>
            </a:r>
            <a:r>
              <a:rPr lang="en-US" sz="1200" i="1" dirty="0">
                <a:solidFill>
                  <a:schemeClr val="dk1"/>
                </a:solidFill>
              </a:rPr>
              <a:t>order. That is, use K </a:t>
            </a:r>
            <a:r>
              <a:rPr lang="en-US" sz="1200" i="1" baseline="-25000" dirty="0">
                <a:solidFill>
                  <a:schemeClr val="dk1"/>
                </a:solidFill>
              </a:rPr>
              <a:t>16</a:t>
            </a:r>
            <a:r>
              <a:rPr lang="en-US" sz="1200" i="1" dirty="0">
                <a:solidFill>
                  <a:schemeClr val="dk1"/>
                </a:solidFill>
              </a:rPr>
              <a:t> on the first</a:t>
            </a:r>
            <a:r>
              <a:rPr lang="tr-TR" sz="1200" i="1" dirty="0">
                <a:solidFill>
                  <a:schemeClr val="dk1"/>
                </a:solidFill>
              </a:rPr>
              <a:t> </a:t>
            </a:r>
            <a:r>
              <a:rPr lang="en-US" sz="1200" dirty="0">
                <a:solidFill>
                  <a:schemeClr val="dk1"/>
                </a:solidFill>
              </a:rPr>
              <a:t>iteration, </a:t>
            </a:r>
            <a:r>
              <a:rPr lang="en-US" sz="1200" i="1" dirty="0">
                <a:solidFill>
                  <a:schemeClr val="dk1"/>
                </a:solidFill>
              </a:rPr>
              <a:t>K </a:t>
            </a:r>
            <a:r>
              <a:rPr lang="en-US" sz="1200" i="1" baseline="-25000" dirty="0">
                <a:solidFill>
                  <a:schemeClr val="dk1"/>
                </a:solidFill>
              </a:rPr>
              <a:t>15</a:t>
            </a:r>
            <a:r>
              <a:rPr lang="en-US" sz="1200" i="1" dirty="0">
                <a:solidFill>
                  <a:schemeClr val="dk1"/>
                </a:solidFill>
              </a:rPr>
              <a:t> on the second iteration, and so on until K 1 is used on the sixteenth</a:t>
            </a:r>
            <a:r>
              <a:rPr lang="tr-TR" sz="1200" i="1" dirty="0">
                <a:solidFill>
                  <a:schemeClr val="dk1"/>
                </a:solidFill>
              </a:rPr>
              <a:t> </a:t>
            </a:r>
            <a:r>
              <a:rPr lang="en-US" sz="1200" dirty="0">
                <a:solidFill>
                  <a:schemeClr val="dk1"/>
                </a:solidFill>
              </a:rPr>
              <a:t>and last iteration.</a:t>
            </a:r>
          </a:p>
          <a:p>
            <a:pPr>
              <a:spcBef>
                <a:spcPts val="0"/>
              </a:spcBef>
              <a:buNone/>
            </a:pPr>
            <a:endParaRPr dirty="0"/>
          </a:p>
        </p:txBody>
      </p:sp>
      <p:sp>
        <p:nvSpPr>
          <p:cNvPr id="87" name="Shape 8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There are 16 rounds of processing. From the original 56-bit key, 16</a:t>
            </a:r>
            <a:r>
              <a:rPr lang="tr-TR" sz="1200" dirty="0">
                <a:solidFill>
                  <a:schemeClr val="dk1"/>
                </a:solidFill>
              </a:rPr>
              <a:t> </a:t>
            </a:r>
            <a:r>
              <a:rPr lang="en-US" sz="1200" dirty="0">
                <a:solidFill>
                  <a:schemeClr val="dk1"/>
                </a:solidFill>
              </a:rPr>
              <a:t>subkeys are generated, one of which is used for each round.</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Times New Roman"/>
              <a:buNone/>
            </a:pPr>
            <a:r>
              <a:rPr lang="en-US" sz="1200" dirty="0">
                <a:solidFill>
                  <a:schemeClr val="dk1"/>
                </a:solidFill>
              </a:rPr>
              <a:t>The process of decryption with DES is essentially the same as the encryption</a:t>
            </a:r>
            <a:r>
              <a:rPr lang="tr-TR" sz="1200" dirty="0">
                <a:solidFill>
                  <a:schemeClr val="dk1"/>
                </a:solidFill>
              </a:rPr>
              <a:t> </a:t>
            </a:r>
            <a:r>
              <a:rPr lang="en-US" sz="1200" dirty="0">
                <a:solidFill>
                  <a:schemeClr val="dk1"/>
                </a:solidFill>
              </a:rPr>
              <a:t>process. The rule is as follows: Use the ciphertext as input to the DES</a:t>
            </a:r>
            <a:r>
              <a:rPr lang="tr-TR" sz="1200" dirty="0">
                <a:solidFill>
                  <a:schemeClr val="dk1"/>
                </a:solidFill>
              </a:rPr>
              <a:t> </a:t>
            </a:r>
            <a:r>
              <a:rPr lang="en-US" sz="1200" dirty="0">
                <a:solidFill>
                  <a:schemeClr val="dk1"/>
                </a:solidFill>
              </a:rPr>
              <a:t>algorithm, but use the subkeys </a:t>
            </a:r>
            <a:r>
              <a:rPr lang="en-US" sz="1200" i="1" dirty="0">
                <a:solidFill>
                  <a:schemeClr val="dk1"/>
                </a:solidFill>
              </a:rPr>
              <a:t>K </a:t>
            </a:r>
            <a:r>
              <a:rPr lang="en-US" sz="1200" i="1" baseline="-25000" dirty="0" err="1">
                <a:solidFill>
                  <a:schemeClr val="dk1"/>
                </a:solidFill>
              </a:rPr>
              <a:t>i</a:t>
            </a:r>
            <a:r>
              <a:rPr lang="en-US" sz="1200" i="1" dirty="0">
                <a:solidFill>
                  <a:schemeClr val="dk1"/>
                </a:solidFill>
              </a:rPr>
              <a:t> in reverse</a:t>
            </a:r>
            <a:r>
              <a:rPr lang="tr-TR" sz="1200" i="1" dirty="0">
                <a:solidFill>
                  <a:schemeClr val="dk1"/>
                </a:solidFill>
              </a:rPr>
              <a:t> </a:t>
            </a:r>
            <a:r>
              <a:rPr lang="en-US" sz="1200" i="1" dirty="0">
                <a:solidFill>
                  <a:schemeClr val="dk1"/>
                </a:solidFill>
              </a:rPr>
              <a:t>order. That is, use K </a:t>
            </a:r>
            <a:r>
              <a:rPr lang="en-US" sz="1200" i="1" baseline="-25000" dirty="0">
                <a:solidFill>
                  <a:schemeClr val="dk1"/>
                </a:solidFill>
              </a:rPr>
              <a:t>16</a:t>
            </a:r>
            <a:r>
              <a:rPr lang="en-US" sz="1200" i="1" dirty="0">
                <a:solidFill>
                  <a:schemeClr val="dk1"/>
                </a:solidFill>
              </a:rPr>
              <a:t> on the first</a:t>
            </a:r>
            <a:r>
              <a:rPr lang="tr-TR" sz="1200" i="1" dirty="0">
                <a:solidFill>
                  <a:schemeClr val="dk1"/>
                </a:solidFill>
              </a:rPr>
              <a:t> </a:t>
            </a:r>
            <a:r>
              <a:rPr lang="en-US" sz="1200" dirty="0">
                <a:solidFill>
                  <a:schemeClr val="dk1"/>
                </a:solidFill>
              </a:rPr>
              <a:t>iteration, </a:t>
            </a:r>
            <a:r>
              <a:rPr lang="en-US" sz="1200" i="1" dirty="0">
                <a:solidFill>
                  <a:schemeClr val="dk1"/>
                </a:solidFill>
              </a:rPr>
              <a:t>K </a:t>
            </a:r>
            <a:r>
              <a:rPr lang="en-US" sz="1200" i="1" baseline="-25000" dirty="0">
                <a:solidFill>
                  <a:schemeClr val="dk1"/>
                </a:solidFill>
              </a:rPr>
              <a:t>15</a:t>
            </a:r>
            <a:r>
              <a:rPr lang="en-US" sz="1200" i="1" dirty="0">
                <a:solidFill>
                  <a:schemeClr val="dk1"/>
                </a:solidFill>
              </a:rPr>
              <a:t> on the second iteration, and so on until K 1 is used on the sixteenth</a:t>
            </a:r>
            <a:r>
              <a:rPr lang="tr-TR" sz="1200" i="1" dirty="0">
                <a:solidFill>
                  <a:schemeClr val="dk1"/>
                </a:solidFill>
              </a:rPr>
              <a:t> </a:t>
            </a:r>
            <a:r>
              <a:rPr lang="en-US" sz="1200" dirty="0">
                <a:solidFill>
                  <a:schemeClr val="dk1"/>
                </a:solidFill>
              </a:rPr>
              <a:t>and last iteration.</a:t>
            </a:r>
          </a:p>
          <a:p>
            <a:pPr>
              <a:spcBef>
                <a:spcPts val="0"/>
              </a:spcBef>
              <a:buNone/>
            </a:pPr>
            <a:endParaRPr dirty="0"/>
          </a:p>
        </p:txBody>
      </p:sp>
      <p:sp>
        <p:nvSpPr>
          <p:cNvPr id="87" name="Shape 8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28</a:t>
            </a:fld>
            <a:endParaRPr lang="en-US"/>
          </a:p>
        </p:txBody>
      </p:sp>
    </p:spTree>
    <p:extLst>
      <p:ext uri="{BB962C8B-B14F-4D97-AF65-F5344CB8AC3E}">
        <p14:creationId xmlns:p14="http://schemas.microsoft.com/office/powerpoint/2010/main" val="1960960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Here is an illustration of the operations in a DES round.</a:t>
            </a:r>
          </a:p>
          <a:p>
            <a:pPr lvl="0" rtl="0">
              <a:spcBef>
                <a:spcPts val="0"/>
              </a:spcBef>
              <a:buClr>
                <a:srgbClr val="000000"/>
              </a:buClr>
              <a:buFont typeface="Arial"/>
              <a:buNone/>
            </a:pPr>
            <a:endParaRPr sz="1200" dirty="0"/>
          </a:p>
          <a:p>
            <a:pPr lvl="0" rtl="0">
              <a:spcBef>
                <a:spcPts val="0"/>
              </a:spcBef>
              <a:buClr>
                <a:srgbClr val="000000"/>
              </a:buClr>
              <a:buSzPct val="25000"/>
              <a:buFont typeface="Arial"/>
              <a:buNone/>
            </a:pPr>
            <a:r>
              <a:rPr lang="en-US" sz="1200" dirty="0"/>
              <a:t>Each takes as input the ciphertext thus far and the per round key and outputs ciphertext for the next round.</a:t>
            </a:r>
          </a:p>
          <a:p>
            <a:pPr lvl="0" rtl="0">
              <a:spcBef>
                <a:spcPts val="0"/>
              </a:spcBef>
              <a:buClr>
                <a:srgbClr val="000000"/>
              </a:buClr>
              <a:buFont typeface="Arial"/>
              <a:buNone/>
            </a:pPr>
            <a:endParaRPr sz="1200" dirty="0"/>
          </a:p>
          <a:p>
            <a:pPr lvl="0" rtl="0">
              <a:spcBef>
                <a:spcPts val="0"/>
              </a:spcBef>
              <a:buClr>
                <a:srgbClr val="000000"/>
              </a:buClr>
              <a:buSzPct val="25000"/>
              <a:buFont typeface="Arial"/>
              <a:buNone/>
            </a:pPr>
            <a:r>
              <a:rPr lang="en-US" sz="1200" dirty="0"/>
              <a:t>The input is divided into left and right halves.</a:t>
            </a:r>
          </a:p>
          <a:p>
            <a:pPr lvl="0" rtl="0">
              <a:spcBef>
                <a:spcPts val="0"/>
              </a:spcBef>
              <a:buClr>
                <a:srgbClr val="000000"/>
              </a:buClr>
              <a:buFont typeface="Arial"/>
              <a:buNone/>
            </a:pPr>
            <a:endParaRPr sz="1200" dirty="0"/>
          </a:p>
          <a:p>
            <a:pPr lvl="0" rtl="0">
              <a:spcBef>
                <a:spcPts val="0"/>
              </a:spcBef>
              <a:buClr>
                <a:srgbClr val="000000"/>
              </a:buClr>
              <a:buSzPct val="25000"/>
              <a:buFont typeface="Arial"/>
              <a:buNone/>
            </a:pPr>
            <a:r>
              <a:rPr lang="en-US" sz="1200" dirty="0"/>
              <a:t>The output left half is just the input right half.</a:t>
            </a:r>
          </a:p>
          <a:p>
            <a:pPr lvl="0" rtl="0">
              <a:spcBef>
                <a:spcPts val="0"/>
              </a:spcBef>
              <a:buClr>
                <a:srgbClr val="000000"/>
              </a:buClr>
              <a:buFont typeface="Arial"/>
              <a:buNone/>
            </a:pPr>
            <a:endParaRPr sz="1200" dirty="0"/>
          </a:p>
          <a:p>
            <a:pPr lvl="0" rtl="0">
              <a:spcBef>
                <a:spcPts val="0"/>
              </a:spcBef>
              <a:buClr>
                <a:srgbClr val="000000"/>
              </a:buClr>
              <a:buSzPct val="25000"/>
              <a:buFont typeface="Arial"/>
              <a:buNone/>
            </a:pPr>
            <a:r>
              <a:rPr lang="en-US" sz="1200" dirty="0"/>
              <a:t>The output right half is the result of XORing the input left half with the output of the </a:t>
            </a:r>
            <a:r>
              <a:rPr lang="en-US" sz="1200" dirty="0" err="1"/>
              <a:t>Mangler</a:t>
            </a:r>
            <a:r>
              <a:rPr lang="en-US" sz="1200" dirty="0"/>
              <a:t> process, which takes as input the input right half, expands it to 48 bit, and </a:t>
            </a:r>
            <a:r>
              <a:rPr lang="en-US" sz="1200" dirty="0" err="1"/>
              <a:t>XORes</a:t>
            </a:r>
            <a:r>
              <a:rPr lang="en-US" sz="1200" dirty="0"/>
              <a:t> it with the per-round key, and then uses S boxes to substitute the 48-bit data with another 32-bit data.</a:t>
            </a:r>
          </a:p>
          <a:p>
            <a:pPr lvl="0" rtl="0">
              <a:spcBef>
                <a:spcPts val="0"/>
              </a:spcBef>
              <a:buClr>
                <a:srgbClr val="000000"/>
              </a:buClr>
              <a:buFont typeface="Arial"/>
              <a:buNone/>
            </a:pPr>
            <a:endParaRPr sz="1200" dirty="0"/>
          </a:p>
          <a:p>
            <a:pPr rtl="0">
              <a:spcBef>
                <a:spcPts val="0"/>
              </a:spcBef>
              <a:buNone/>
            </a:pPr>
            <a:r>
              <a:rPr lang="en-US" sz="1200" dirty="0"/>
              <a:t>---</a:t>
            </a:r>
          </a:p>
          <a:p>
            <a:pPr lvl="0" rtl="0">
              <a:spcBef>
                <a:spcPts val="0"/>
              </a:spcBef>
              <a:buClr>
                <a:schemeClr val="dk1"/>
              </a:buClr>
              <a:buSzPct val="91666"/>
              <a:buFont typeface="Arial"/>
              <a:buNone/>
            </a:pPr>
            <a:r>
              <a:rPr lang="en-US" sz="1200" dirty="0">
                <a:solidFill>
                  <a:schemeClr val="dk1"/>
                </a:solidFill>
              </a:rPr>
              <a:t>We can also simply use algebra to represent the processing in a DES round.</a:t>
            </a:r>
          </a:p>
          <a:p>
            <a:pPr rtl="0">
              <a:spcBef>
                <a:spcPts val="0"/>
              </a:spcBef>
              <a:buNone/>
            </a:pPr>
            <a:endParaRPr sz="1200" dirty="0"/>
          </a:p>
          <a:p>
            <a:pPr>
              <a:spcBef>
                <a:spcPts val="0"/>
              </a:spcBef>
              <a:buNone/>
            </a:pPr>
            <a:endParaRPr dirty="0"/>
          </a:p>
        </p:txBody>
      </p:sp>
      <p:sp>
        <p:nvSpPr>
          <p:cNvPr id="101" name="Shape 1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29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390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054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171450"/>
            <a:ext cx="7772400" cy="85725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028701"/>
            <a:ext cx="7772400" cy="3678524"/>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1574571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047750"/>
            <a:ext cx="8229600" cy="40957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699230" cy="230832"/>
          </a:xfrm>
          <a:prstGeom prst="rect">
            <a:avLst/>
          </a:prstGeom>
          <a:noFill/>
        </p:spPr>
        <p:txBody>
          <a:bodyPr wrap="none" rtlCol="0">
            <a:spAutoFit/>
          </a:bodyPr>
          <a:lstStyle/>
          <a:p>
            <a:r>
              <a:rPr lang="en-US" sz="900" dirty="0"/>
              <a:t>Dan Boneh</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 id="2147483736" r:id="rId13"/>
    <p:sldLayoutId id="2147483739" r:id="rId14"/>
    <p:sldLayoutId id="2147483740" r:id="rId15"/>
    <p:sldLayoutId id="2147483742" r:id="rId16"/>
    <p:sldLayoutId id="2147483743" r:id="rId17"/>
    <p:sldLayoutId id="2147483744"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11/29/2023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customXml" Target="../ink/ink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emf"/></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emf"/></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print.iacr.org/2009/127.pdf" TargetMode="External"/><Relationship Id="rId5" Type="http://schemas.openxmlformats.org/officeDocument/2006/relationships/image" Target="../media/image13.png"/><Relationship Id="rId4" Type="http://schemas.openxmlformats.org/officeDocument/2006/relationships/hyperlink" Target="https://link.springer.com/chapter/10.1007/3-540-48405-1_2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medium.com/bootdotdev/is-aes-256-quantum-resistant-4dc3447e7b82"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crypto.stanford.edu/sjcl/acsac.pdf" TargetMode="Externa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64.xml.rels><?xml version="1.0" encoding="UTF-8" standalone="yes"?>
<Relationships xmlns="http://schemas.openxmlformats.org/package/2006/relationships"><Relationship Id="rId3" Type="http://schemas.openxmlformats.org/officeDocument/2006/relationships/hyperlink" Target="https://crypto.stanford.edu/pbc/notes/crypto/ggm.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Week 3-Block ciphers</a:t>
            </a: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a:solidFill>
                  <a:schemeClr val="tx1">
                    <a:lumMod val="75000"/>
                    <a:lumOff val="25000"/>
                  </a:schemeClr>
                </a:solidFill>
              </a:rPr>
              <a:t>What is a block cipher?</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923988"/>
            <a:ext cx="3153410" cy="363855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7799400" y="3924720"/>
              <a:ext cx="360" cy="360"/>
            </p14:xfrm>
          </p:contentPart>
        </mc:Choice>
        <mc:Fallback xmlns="">
          <p:pic>
            <p:nvPicPr>
              <p:cNvPr id="4" name="Ink 3"/>
              <p:cNvPicPr/>
              <p:nvPr/>
            </p:nvPicPr>
            <p:blipFill>
              <a:blip r:embed="rId8"/>
              <a:stretch>
                <a:fillRect/>
              </a:stretch>
            </p:blipFill>
            <p:spPr>
              <a:xfrm>
                <a:off x="7790040" y="3915360"/>
                <a:ext cx="19080" cy="19080"/>
              </a:xfrm>
              <a:prstGeom prst="rect">
                <a:avLst/>
              </a:prstGeom>
            </p:spPr>
          </p:pic>
        </mc:Fallback>
      </mc:AlternateContent>
      <p:sp>
        <p:nvSpPr>
          <p:cNvPr id="7" name="TextBox 6">
            <a:extLst>
              <a:ext uri="{FF2B5EF4-FFF2-40B4-BE49-F238E27FC236}">
                <a16:creationId xmlns:a16="http://schemas.microsoft.com/office/drawing/2014/main" id="{483CB665-ABB3-5DF0-CB97-9B722ED575F0}"/>
              </a:ext>
            </a:extLst>
          </p:cNvPr>
          <p:cNvSpPr txBox="1"/>
          <p:nvPr/>
        </p:nvSpPr>
        <p:spPr>
          <a:xfrm>
            <a:off x="23037" y="4862840"/>
            <a:ext cx="4405373" cy="261610"/>
          </a:xfrm>
          <a:prstGeom prst="rect">
            <a:avLst/>
          </a:prstGeom>
          <a:noFill/>
        </p:spPr>
        <p:txBody>
          <a:bodyPr wrap="none" rtlCol="0">
            <a:spAutoFit/>
          </a:bodyPr>
          <a:lstStyle/>
          <a:p>
            <a:r>
              <a:rPr lang="en-TR" sz="1100" i="1" dirty="0"/>
              <a:t>Source: Some slides are taken from Dan Boneh’s course on cryptography. </a:t>
            </a:r>
          </a:p>
        </p:txBody>
      </p:sp>
    </p:spTree>
    <p:extLst>
      <p:ext uri="{BB962C8B-B14F-4D97-AF65-F5344CB8AC3E}">
        <p14:creationId xmlns:p14="http://schemas.microsoft.com/office/powerpoint/2010/main" val="338817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Abstractly:   PRPs and PRFs</a:t>
            </a:r>
          </a:p>
        </p:txBody>
      </p:sp>
      <p:sp>
        <p:nvSpPr>
          <p:cNvPr id="5123" name="Rectangle 3"/>
          <p:cNvSpPr>
            <a:spLocks noGrp="1" noChangeArrowheads="1"/>
          </p:cNvSpPr>
          <p:nvPr>
            <p:ph type="body" idx="1"/>
          </p:nvPr>
        </p:nvSpPr>
        <p:spPr>
          <a:xfrm>
            <a:off x="381000" y="914400"/>
            <a:ext cx="8763000" cy="4229100"/>
          </a:xfrm>
        </p:spPr>
        <p:txBody>
          <a:bodyPr>
            <a:normAutofit fontScale="92500" lnSpcReduction="20000"/>
          </a:bodyPr>
          <a:lstStyle/>
          <a:p>
            <a:pPr>
              <a:lnSpc>
                <a:spcPct val="120000"/>
              </a:lnSpc>
            </a:pPr>
            <a:r>
              <a:rPr lang="en-US" dirty="0"/>
              <a:t>Pseudo Random Function   (</a:t>
            </a:r>
            <a:r>
              <a:rPr lang="en-US" b="1" dirty="0"/>
              <a:t>PRF</a:t>
            </a:r>
            <a:r>
              <a:rPr lang="en-US" dirty="0"/>
              <a:t>)    </a:t>
            </a:r>
            <a:r>
              <a:rPr lang="en-US" sz="2000" dirty="0"/>
              <a:t>defined over (K,X,Y):</a:t>
            </a:r>
          </a:p>
          <a:p>
            <a:pPr>
              <a:lnSpc>
                <a:spcPct val="120000"/>
              </a:lnSpc>
              <a:buFontTx/>
              <a:buNone/>
            </a:pPr>
            <a:r>
              <a:rPr lang="en-US" dirty="0"/>
              <a:t>			F:  K </a:t>
            </a:r>
            <a:r>
              <a:rPr lang="en-US" dirty="0">
                <a:sym typeface="Symbol" pitchFamily="18" charset="2"/>
              </a:rPr>
              <a:t> X    Y    </a:t>
            </a:r>
          </a:p>
          <a:p>
            <a:pPr>
              <a:lnSpc>
                <a:spcPct val="120000"/>
              </a:lnSpc>
              <a:buFontTx/>
              <a:buNone/>
            </a:pPr>
            <a:r>
              <a:rPr lang="en-US" dirty="0">
                <a:sym typeface="Symbol" pitchFamily="18" charset="2"/>
              </a:rPr>
              <a:t>	such that exists “efficient” algorithm to evaluate F(</a:t>
            </a:r>
            <a:r>
              <a:rPr lang="en-US" dirty="0" err="1">
                <a:sym typeface="Symbol" pitchFamily="18" charset="2"/>
              </a:rPr>
              <a:t>k,x</a:t>
            </a:r>
            <a:r>
              <a:rPr lang="en-US" dirty="0">
                <a:sym typeface="Symbol" pitchFamily="18" charset="2"/>
              </a:rPr>
              <a:t>)</a:t>
            </a:r>
          </a:p>
          <a:p>
            <a:pPr>
              <a:lnSpc>
                <a:spcPct val="120000"/>
              </a:lnSpc>
            </a:pPr>
            <a:endParaRPr lang="en-US" dirty="0">
              <a:sym typeface="Symbol" pitchFamily="18" charset="2"/>
            </a:endParaRPr>
          </a:p>
          <a:p>
            <a:pPr>
              <a:lnSpc>
                <a:spcPct val="120000"/>
              </a:lnSpc>
            </a:pPr>
            <a:r>
              <a:rPr lang="en-US" dirty="0">
                <a:sym typeface="Symbol" pitchFamily="18" charset="2"/>
              </a:rPr>
              <a:t>Pseudo Random Permutation   (</a:t>
            </a:r>
            <a:r>
              <a:rPr lang="en-US" b="1" dirty="0">
                <a:sym typeface="Symbol" pitchFamily="18" charset="2"/>
              </a:rPr>
              <a:t>PRP</a:t>
            </a:r>
            <a:r>
              <a:rPr lang="en-US" dirty="0">
                <a:sym typeface="Symbol" pitchFamily="18" charset="2"/>
              </a:rPr>
              <a:t>)    </a:t>
            </a:r>
            <a:r>
              <a:rPr lang="en-US" sz="2000" dirty="0">
                <a:sym typeface="Symbol" pitchFamily="18" charset="2"/>
              </a:rPr>
              <a:t>defined over (K,X):</a:t>
            </a:r>
          </a:p>
          <a:p>
            <a:pPr>
              <a:lnSpc>
                <a:spcPct val="120000"/>
              </a:lnSpc>
              <a:buFontTx/>
              <a:buNone/>
            </a:pPr>
            <a:r>
              <a:rPr lang="en-US" dirty="0">
                <a:sym typeface="Symbol" pitchFamily="18" charset="2"/>
              </a:rPr>
              <a:t>			E:   </a:t>
            </a:r>
            <a:r>
              <a:rPr lang="en-US" dirty="0"/>
              <a:t>K </a:t>
            </a:r>
            <a:r>
              <a:rPr lang="en-US" dirty="0">
                <a:sym typeface="Symbol" pitchFamily="18" charset="2"/>
              </a:rPr>
              <a:t> X    X     </a:t>
            </a:r>
          </a:p>
          <a:p>
            <a:pPr>
              <a:lnSpc>
                <a:spcPct val="120000"/>
              </a:lnSpc>
              <a:buFontTx/>
              <a:buNone/>
            </a:pPr>
            <a:r>
              <a:rPr lang="en-US" dirty="0">
                <a:sym typeface="Symbol" pitchFamily="18" charset="2"/>
              </a:rPr>
              <a:t>	such that:</a:t>
            </a:r>
            <a:br>
              <a:rPr lang="en-US" dirty="0">
                <a:sym typeface="Symbol" pitchFamily="18" charset="2"/>
              </a:rPr>
            </a:br>
            <a:r>
              <a:rPr lang="en-US" dirty="0">
                <a:sym typeface="Symbol" pitchFamily="18" charset="2"/>
              </a:rPr>
              <a:t>	1. Exists “efficient” </a:t>
            </a:r>
            <a:r>
              <a:rPr lang="en-US" u="sng" dirty="0">
                <a:sym typeface="Symbol" pitchFamily="18" charset="2"/>
              </a:rPr>
              <a:t>deterministic</a:t>
            </a:r>
            <a:r>
              <a:rPr lang="en-US" dirty="0">
                <a:sym typeface="Symbol" pitchFamily="18" charset="2"/>
              </a:rPr>
              <a:t> algorithm to evaluate  E(</a:t>
            </a:r>
            <a:r>
              <a:rPr lang="en-US" dirty="0" err="1">
                <a:sym typeface="Symbol" pitchFamily="18" charset="2"/>
              </a:rPr>
              <a:t>k,x</a:t>
            </a:r>
            <a:r>
              <a:rPr lang="en-US" dirty="0">
                <a:sym typeface="Symbol" pitchFamily="18" charset="2"/>
              </a:rPr>
              <a:t>)</a:t>
            </a:r>
          </a:p>
          <a:p>
            <a:pPr>
              <a:lnSpc>
                <a:spcPct val="120000"/>
              </a:lnSpc>
              <a:buFontTx/>
              <a:buNone/>
            </a:pPr>
            <a:r>
              <a:rPr lang="en-US" dirty="0">
                <a:sym typeface="Symbol" pitchFamily="18" charset="2"/>
              </a:rPr>
              <a:t>		2. The function   E( k,  )   is  one-to-one</a:t>
            </a:r>
          </a:p>
          <a:p>
            <a:pPr>
              <a:lnSpc>
                <a:spcPct val="120000"/>
              </a:lnSpc>
              <a:buFontTx/>
              <a:buNone/>
            </a:pPr>
            <a:r>
              <a:rPr lang="en-US" dirty="0">
                <a:sym typeface="Symbol" pitchFamily="18" charset="2"/>
              </a:rPr>
              <a:t>		3. Exists “efficient” inversion algorithm   D(</a:t>
            </a:r>
            <a:r>
              <a:rPr lang="en-US" dirty="0" err="1">
                <a:sym typeface="Symbol" pitchFamily="18" charset="2"/>
              </a:rPr>
              <a:t>k,y</a:t>
            </a:r>
            <a:r>
              <a:rPr lang="en-US" dirty="0">
                <a:sym typeface="Symbol" pitchFamily="18" charset="2"/>
              </a:rPr>
              <a:t>)</a:t>
            </a:r>
          </a:p>
        </p:txBody>
      </p:sp>
      <p:sp>
        <p:nvSpPr>
          <p:cNvPr id="5124" name="Line 4"/>
          <p:cNvSpPr>
            <a:spLocks noChangeShapeType="1"/>
          </p:cNvSpPr>
          <p:nvPr/>
        </p:nvSpPr>
        <p:spPr bwMode="auto">
          <a:xfrm>
            <a:off x="0" y="234315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3274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Running example</a:t>
            </a:r>
          </a:p>
        </p:txBody>
      </p:sp>
      <p:sp>
        <p:nvSpPr>
          <p:cNvPr id="24579" name="Rectangle 3"/>
          <p:cNvSpPr>
            <a:spLocks noGrp="1" noChangeArrowheads="1"/>
          </p:cNvSpPr>
          <p:nvPr>
            <p:ph type="body" idx="1"/>
          </p:nvPr>
        </p:nvSpPr>
        <p:spPr>
          <a:xfrm>
            <a:off x="152400" y="1028700"/>
            <a:ext cx="8991600" cy="3829050"/>
          </a:xfrm>
        </p:spPr>
        <p:txBody>
          <a:bodyPr>
            <a:normAutofit lnSpcReduction="10000"/>
          </a:bodyPr>
          <a:lstStyle/>
          <a:p>
            <a:pPr>
              <a:lnSpc>
                <a:spcPct val="120000"/>
              </a:lnSpc>
            </a:pPr>
            <a:endParaRPr lang="en-US" u="sng" dirty="0"/>
          </a:p>
          <a:p>
            <a:pPr>
              <a:lnSpc>
                <a:spcPct val="120000"/>
              </a:lnSpc>
            </a:pPr>
            <a:r>
              <a:rPr lang="en-US" u="sng" dirty="0"/>
              <a:t>Example PRPs</a:t>
            </a:r>
            <a:r>
              <a:rPr lang="en-US" dirty="0"/>
              <a:t>:    3DES,   AES,   …</a:t>
            </a:r>
          </a:p>
          <a:p>
            <a:pPr lvl="1">
              <a:lnSpc>
                <a:spcPct val="120000"/>
              </a:lnSpc>
              <a:spcBef>
                <a:spcPct val="60000"/>
              </a:spcBef>
              <a:buFontTx/>
              <a:buNone/>
            </a:pPr>
            <a:r>
              <a:rPr lang="en-US" dirty="0"/>
              <a:t>    AES:   K </a:t>
            </a:r>
            <a:r>
              <a:rPr lang="en-US" dirty="0">
                <a:sym typeface="Symbol" pitchFamily="18" charset="2"/>
              </a:rPr>
              <a:t> X    X</a:t>
            </a:r>
            <a:r>
              <a:rPr lang="en-US" dirty="0"/>
              <a:t>        where      K = X = {0,1}</a:t>
            </a:r>
            <a:r>
              <a:rPr lang="en-US" baseline="30000" dirty="0"/>
              <a:t>128</a:t>
            </a:r>
            <a:r>
              <a:rPr lang="en-US" dirty="0"/>
              <a:t>  </a:t>
            </a:r>
          </a:p>
          <a:p>
            <a:pPr lvl="1">
              <a:lnSpc>
                <a:spcPct val="120000"/>
              </a:lnSpc>
              <a:spcBef>
                <a:spcPts val="1728"/>
              </a:spcBef>
              <a:buNone/>
            </a:pPr>
            <a:r>
              <a:rPr lang="en-US" baseline="30000" dirty="0"/>
              <a:t>	</a:t>
            </a:r>
            <a:r>
              <a:rPr lang="en-US" dirty="0"/>
              <a:t>3DES:   K </a:t>
            </a:r>
            <a:r>
              <a:rPr lang="en-US" dirty="0">
                <a:sym typeface="Symbol" pitchFamily="18" charset="2"/>
              </a:rPr>
              <a:t> X    X</a:t>
            </a:r>
            <a:r>
              <a:rPr lang="en-US" dirty="0"/>
              <a:t>      where      X = {0,1}</a:t>
            </a:r>
            <a:r>
              <a:rPr lang="en-US" baseline="30000" dirty="0"/>
              <a:t>64</a:t>
            </a:r>
            <a:r>
              <a:rPr lang="en-US" dirty="0"/>
              <a:t> ,  K = {0,1}</a:t>
            </a:r>
            <a:r>
              <a:rPr lang="en-US" baseline="30000" dirty="0"/>
              <a:t>168</a:t>
            </a:r>
            <a:endParaRPr lang="en-US" dirty="0"/>
          </a:p>
          <a:p>
            <a:pPr>
              <a:lnSpc>
                <a:spcPct val="120000"/>
              </a:lnSpc>
            </a:pPr>
            <a:endParaRPr lang="en-US" dirty="0"/>
          </a:p>
          <a:p>
            <a:pPr>
              <a:lnSpc>
                <a:spcPct val="120000"/>
              </a:lnSpc>
            </a:pPr>
            <a:r>
              <a:rPr lang="en-US" dirty="0"/>
              <a:t>Functionally, any PRP is also a PRF.</a:t>
            </a:r>
          </a:p>
          <a:p>
            <a:pPr lvl="1">
              <a:lnSpc>
                <a:spcPct val="120000"/>
              </a:lnSpc>
            </a:pPr>
            <a:r>
              <a:rPr lang="en-US" dirty="0"/>
              <a:t>A PRP is a PRF where X=Y and is efficiently invertible.</a:t>
            </a:r>
          </a:p>
          <a:p>
            <a:endParaRPr lang="en-US" dirty="0"/>
          </a:p>
          <a:p>
            <a:endParaRPr lang="en-US" dirty="0"/>
          </a:p>
        </p:txBody>
      </p:sp>
    </p:spTree>
    <p:extLst>
      <p:ext uri="{BB962C8B-B14F-4D97-AF65-F5344CB8AC3E}">
        <p14:creationId xmlns:p14="http://schemas.microsoft.com/office/powerpoint/2010/main" val="271010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628650"/>
          </a:xfrm>
        </p:spPr>
        <p:txBody>
          <a:bodyPr>
            <a:normAutofit fontScale="90000"/>
          </a:bodyPr>
          <a:lstStyle/>
          <a:p>
            <a:r>
              <a:rPr lang="en-US"/>
              <a:t>Secure PRFs</a:t>
            </a:r>
          </a:p>
        </p:txBody>
      </p:sp>
      <p:sp>
        <p:nvSpPr>
          <p:cNvPr id="25603" name="Rectangle 3"/>
          <p:cNvSpPr>
            <a:spLocks noGrp="1" noChangeArrowheads="1"/>
          </p:cNvSpPr>
          <p:nvPr>
            <p:ph type="body" idx="1"/>
          </p:nvPr>
        </p:nvSpPr>
        <p:spPr>
          <a:xfrm>
            <a:off x="228600" y="685800"/>
            <a:ext cx="8686800" cy="4457700"/>
          </a:xfrm>
        </p:spPr>
        <p:txBody>
          <a:bodyPr/>
          <a:lstStyle/>
          <a:p>
            <a:r>
              <a:rPr lang="en-US" dirty="0"/>
              <a:t>Let   F:  K </a:t>
            </a:r>
            <a:r>
              <a:rPr lang="en-US" dirty="0">
                <a:sym typeface="Symbol" pitchFamily="18" charset="2"/>
              </a:rPr>
              <a:t> X    Y   be a PRF</a:t>
            </a:r>
          </a:p>
          <a:p>
            <a:pPr>
              <a:spcBef>
                <a:spcPct val="50000"/>
              </a:spcBef>
              <a:buFontTx/>
              <a:buNone/>
            </a:pPr>
            <a:r>
              <a:rPr lang="en-US" dirty="0"/>
              <a:t>		Funs[X,Y]:     the set of </a:t>
            </a:r>
            <a:r>
              <a:rPr lang="en-US" b="1" u="sng" dirty="0"/>
              <a:t>all</a:t>
            </a:r>
            <a:r>
              <a:rPr lang="en-US" dirty="0"/>
              <a:t> functions from X to Y</a:t>
            </a:r>
          </a:p>
          <a:p>
            <a:pPr>
              <a:spcBef>
                <a:spcPct val="50000"/>
              </a:spcBef>
              <a:buFontTx/>
              <a:buNone/>
            </a:pPr>
            <a:r>
              <a:rPr lang="en-US" dirty="0">
                <a:sym typeface="Symbol" pitchFamily="18" charset="2"/>
              </a:rPr>
              <a:t>		S</a:t>
            </a:r>
            <a:r>
              <a:rPr lang="en-US" baseline="-25000" dirty="0">
                <a:sym typeface="Symbol" pitchFamily="18" charset="2"/>
              </a:rPr>
              <a:t>F</a:t>
            </a:r>
            <a:r>
              <a:rPr lang="en-US" dirty="0">
                <a:sym typeface="Symbol" pitchFamily="18" charset="2"/>
              </a:rPr>
              <a:t> =  {  F(k,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Funs[X,Y]</a:t>
            </a:r>
          </a:p>
          <a:p>
            <a:pPr>
              <a:spcBef>
                <a:spcPts val="2232"/>
              </a:spcBef>
            </a:pPr>
            <a:r>
              <a:rPr lang="en-US" u="sng" dirty="0">
                <a:sym typeface="Symbol" pitchFamily="18" charset="2"/>
              </a:rPr>
              <a:t>Intuition</a:t>
            </a:r>
            <a:r>
              <a:rPr lang="en-US" dirty="0">
                <a:sym typeface="Symbol" pitchFamily="18" charset="2"/>
              </a:rPr>
              <a:t>:   a PRF 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a:t>Funs[X,Y] is indistinguishable from </a:t>
            </a:r>
            <a:br>
              <a:rPr lang="en-US" dirty="0"/>
            </a:br>
            <a:r>
              <a:rPr lang="en-US" dirty="0"/>
              <a:t>	a random function in S</a:t>
            </a:r>
            <a:r>
              <a:rPr lang="en-US" baseline="-25000" dirty="0"/>
              <a:t>F</a:t>
            </a:r>
            <a:endParaRPr lang="en-US" dirty="0">
              <a:sym typeface="Symbol" pitchFamily="18" charset="2"/>
            </a:endParaRPr>
          </a:p>
          <a:p>
            <a:endParaRPr lang="en-US" dirty="0"/>
          </a:p>
        </p:txBody>
      </p:sp>
      <p:grpSp>
        <p:nvGrpSpPr>
          <p:cNvPr id="2" name="Group 1"/>
          <p:cNvGrpSpPr/>
          <p:nvPr/>
        </p:nvGrpSpPr>
        <p:grpSpPr>
          <a:xfrm>
            <a:off x="1066800" y="3790950"/>
            <a:ext cx="2174939" cy="1226046"/>
            <a:chOff x="6396038" y="3714750"/>
            <a:chExt cx="2174939" cy="1226046"/>
          </a:xfrm>
        </p:grpSpPr>
        <p:sp>
          <p:nvSpPr>
            <p:cNvPr id="25605" name="Oval 5"/>
            <p:cNvSpPr>
              <a:spLocks noChangeAspect="1" noChangeArrowheads="1"/>
            </p:cNvSpPr>
            <p:nvPr/>
          </p:nvSpPr>
          <p:spPr bwMode="auto">
            <a:xfrm>
              <a:off x="6396038" y="3714750"/>
              <a:ext cx="684212" cy="513160"/>
            </a:xfrm>
            <a:prstGeom prst="ellipse">
              <a:avLst/>
            </a:prstGeom>
            <a:solidFill>
              <a:schemeClr val="accent1"/>
            </a:solidFill>
            <a:ln w="9525">
              <a:solidFill>
                <a:schemeClr val="tx1"/>
              </a:solidFill>
              <a:round/>
              <a:headEnd/>
              <a:tailEnd/>
            </a:ln>
            <a:effectLst/>
          </p:spPr>
          <p:txBody>
            <a:bodyPr wrap="none" anchor="ctr"/>
            <a:lstStyle/>
            <a:p>
              <a:pPr algn="ctr"/>
              <a:endParaRPr lang="en-US" sz="2400"/>
            </a:p>
          </p:txBody>
        </p:sp>
        <p:sp>
          <p:nvSpPr>
            <p:cNvPr id="25606" name="Text Box 6"/>
            <p:cNvSpPr txBox="1">
              <a:spLocks noChangeArrowheads="1"/>
            </p:cNvSpPr>
            <p:nvPr/>
          </p:nvSpPr>
          <p:spPr bwMode="auto">
            <a:xfrm>
              <a:off x="6477001" y="3714750"/>
              <a:ext cx="420357" cy="461665"/>
            </a:xfrm>
            <a:prstGeom prst="rect">
              <a:avLst/>
            </a:prstGeom>
            <a:noFill/>
            <a:ln w="9525">
              <a:noFill/>
              <a:miter lim="800000"/>
              <a:headEnd/>
              <a:tailEnd/>
            </a:ln>
            <a:effectLst/>
          </p:spPr>
          <p:txBody>
            <a:bodyPr wrap="none">
              <a:spAutoFit/>
            </a:bodyPr>
            <a:lstStyle/>
            <a:p>
              <a:r>
                <a:rPr lang="en-US" sz="2400"/>
                <a:t>S</a:t>
              </a:r>
              <a:r>
                <a:rPr lang="en-US" sz="2400" baseline="-25000"/>
                <a:t>F</a:t>
              </a:r>
              <a:endParaRPr lang="en-US" sz="2400">
                <a:sym typeface="Symbol" pitchFamily="18" charset="2"/>
              </a:endParaRPr>
            </a:p>
          </p:txBody>
        </p:sp>
        <p:sp>
          <p:nvSpPr>
            <p:cNvPr id="25608" name="Line 8"/>
            <p:cNvSpPr>
              <a:spLocks noChangeShapeType="1"/>
            </p:cNvSpPr>
            <p:nvPr/>
          </p:nvSpPr>
          <p:spPr bwMode="auto">
            <a:xfrm flipH="1" flipV="1">
              <a:off x="6853238" y="4057650"/>
              <a:ext cx="685800" cy="457200"/>
            </a:xfrm>
            <a:prstGeom prst="line">
              <a:avLst/>
            </a:prstGeom>
            <a:noFill/>
            <a:ln w="9525">
              <a:solidFill>
                <a:schemeClr val="tx1"/>
              </a:solidFill>
              <a:round/>
              <a:headEnd/>
              <a:tailEnd type="triangle" w="med" len="med"/>
            </a:ln>
            <a:effectLst/>
          </p:spPr>
          <p:txBody>
            <a:bodyPr/>
            <a:lstStyle/>
            <a:p>
              <a:endParaRPr lang="en-US"/>
            </a:p>
          </p:txBody>
        </p:sp>
        <p:sp>
          <p:nvSpPr>
            <p:cNvPr id="25609" name="Text Box 9"/>
            <p:cNvSpPr txBox="1">
              <a:spLocks noChangeArrowheads="1"/>
            </p:cNvSpPr>
            <p:nvPr/>
          </p:nvSpPr>
          <p:spPr bwMode="auto">
            <a:xfrm>
              <a:off x="7386638" y="4479131"/>
              <a:ext cx="1184339" cy="461665"/>
            </a:xfrm>
            <a:prstGeom prst="rect">
              <a:avLst/>
            </a:prstGeom>
            <a:noFill/>
            <a:ln w="9525">
              <a:noFill/>
              <a:miter lim="800000"/>
              <a:headEnd/>
              <a:tailEnd/>
            </a:ln>
            <a:effectLst/>
          </p:spPr>
          <p:txBody>
            <a:bodyPr wrap="none">
              <a:spAutoFit/>
            </a:bodyPr>
            <a:lstStyle/>
            <a:p>
              <a:r>
                <a:rPr lang="en-US" sz="2400"/>
                <a:t>Size |K|</a:t>
              </a:r>
            </a:p>
          </p:txBody>
        </p:sp>
      </p:grpSp>
      <p:grpSp>
        <p:nvGrpSpPr>
          <p:cNvPr id="25615" name="Group 15"/>
          <p:cNvGrpSpPr>
            <a:grpSpLocks/>
          </p:cNvGrpSpPr>
          <p:nvPr/>
        </p:nvGrpSpPr>
        <p:grpSpPr bwMode="auto">
          <a:xfrm>
            <a:off x="4343400" y="3333749"/>
            <a:ext cx="4213225" cy="1771650"/>
            <a:chOff x="1200" y="2688"/>
            <a:chExt cx="2654" cy="1488"/>
          </a:xfrm>
        </p:grpSpPr>
        <p:sp>
          <p:nvSpPr>
            <p:cNvPr id="25604" name="Oval 4"/>
            <p:cNvSpPr>
              <a:spLocks noChangeAspect="1" noChangeArrowheads="1"/>
            </p:cNvSpPr>
            <p:nvPr/>
          </p:nvSpPr>
          <p:spPr bwMode="auto">
            <a:xfrm>
              <a:off x="1200" y="2688"/>
              <a:ext cx="1487" cy="1488"/>
            </a:xfrm>
            <a:prstGeom prst="ellipse">
              <a:avLst/>
            </a:prstGeom>
            <a:solidFill>
              <a:schemeClr val="accent1"/>
            </a:solidFill>
            <a:ln w="9525">
              <a:solidFill>
                <a:schemeClr val="tx1"/>
              </a:solidFill>
              <a:round/>
              <a:headEnd/>
              <a:tailEnd/>
            </a:ln>
            <a:effectLst/>
          </p:spPr>
          <p:txBody>
            <a:bodyPr wrap="none" anchor="ctr"/>
            <a:lstStyle/>
            <a:p>
              <a:pPr algn="ctr"/>
              <a:r>
                <a:rPr lang="en-US" sz="2400"/>
                <a:t>Funs[X,Y]</a:t>
              </a:r>
            </a:p>
          </p:txBody>
        </p:sp>
        <p:sp>
          <p:nvSpPr>
            <p:cNvPr id="25611" name="Line 11"/>
            <p:cNvSpPr>
              <a:spLocks noChangeShapeType="1"/>
            </p:cNvSpPr>
            <p:nvPr/>
          </p:nvSpPr>
          <p:spPr bwMode="auto">
            <a:xfrm flipH="1" flipV="1">
              <a:off x="2448" y="3630"/>
              <a:ext cx="480" cy="210"/>
            </a:xfrm>
            <a:prstGeom prst="line">
              <a:avLst/>
            </a:prstGeom>
            <a:noFill/>
            <a:ln w="9525">
              <a:solidFill>
                <a:schemeClr val="tx1"/>
              </a:solidFill>
              <a:round/>
              <a:headEnd/>
              <a:tailEnd type="triangle" w="med" len="med"/>
            </a:ln>
            <a:effectLst/>
          </p:spPr>
          <p:txBody>
            <a:bodyPr/>
            <a:lstStyle/>
            <a:p>
              <a:endParaRPr lang="en-US"/>
            </a:p>
          </p:txBody>
        </p:sp>
        <p:sp>
          <p:nvSpPr>
            <p:cNvPr id="25612" name="Text Box 12"/>
            <p:cNvSpPr txBox="1">
              <a:spLocks noChangeArrowheads="1"/>
            </p:cNvSpPr>
            <p:nvPr/>
          </p:nvSpPr>
          <p:spPr bwMode="auto">
            <a:xfrm>
              <a:off x="2928" y="3584"/>
              <a:ext cx="926" cy="388"/>
            </a:xfrm>
            <a:prstGeom prst="rect">
              <a:avLst/>
            </a:prstGeom>
            <a:noFill/>
            <a:ln w="9525">
              <a:noFill/>
              <a:miter lim="800000"/>
              <a:headEnd/>
              <a:tailEnd/>
            </a:ln>
            <a:effectLst/>
          </p:spPr>
          <p:txBody>
            <a:bodyPr wrap="none">
              <a:spAutoFit/>
            </a:bodyPr>
            <a:lstStyle/>
            <a:p>
              <a:r>
                <a:rPr lang="en-US" sz="2400" dirty="0"/>
                <a:t>Size |Y|</a:t>
              </a:r>
              <a:r>
                <a:rPr lang="en-US" sz="2400" baseline="60000" dirty="0"/>
                <a:t>|X|</a:t>
              </a:r>
            </a:p>
          </p:txBody>
        </p:sp>
      </p:grpSp>
      <p:sp>
        <p:nvSpPr>
          <p:cNvPr id="25613" name="AutoShape 13"/>
          <p:cNvSpPr>
            <a:spLocks/>
          </p:cNvSpPr>
          <p:nvPr/>
        </p:nvSpPr>
        <p:spPr bwMode="auto">
          <a:xfrm>
            <a:off x="990600" y="1276350"/>
            <a:ext cx="228600" cy="106680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0" y="249555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24647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95250"/>
            <a:ext cx="8229600" cy="628650"/>
          </a:xfrm>
        </p:spPr>
        <p:txBody>
          <a:bodyPr>
            <a:normAutofit fontScale="90000"/>
          </a:bodyPr>
          <a:lstStyle/>
          <a:p>
            <a:r>
              <a:rPr lang="en-US" dirty="0"/>
              <a:t>Secure PRFs</a:t>
            </a:r>
          </a:p>
        </p:txBody>
      </p:sp>
      <p:sp>
        <p:nvSpPr>
          <p:cNvPr id="25603" name="Rectangle 3"/>
          <p:cNvSpPr>
            <a:spLocks noGrp="1" noChangeArrowheads="1"/>
          </p:cNvSpPr>
          <p:nvPr>
            <p:ph type="body" idx="1"/>
          </p:nvPr>
        </p:nvSpPr>
        <p:spPr>
          <a:xfrm>
            <a:off x="152400" y="590550"/>
            <a:ext cx="8686800" cy="4400550"/>
          </a:xfrm>
        </p:spPr>
        <p:txBody>
          <a:bodyPr/>
          <a:lstStyle/>
          <a:p>
            <a:r>
              <a:rPr lang="en-US" dirty="0"/>
              <a:t>Let   F:  K </a:t>
            </a:r>
            <a:r>
              <a:rPr lang="en-US" dirty="0">
                <a:sym typeface="Symbol" pitchFamily="18" charset="2"/>
              </a:rPr>
              <a:t> X    Y   be a PRF</a:t>
            </a:r>
          </a:p>
          <a:p>
            <a:pPr>
              <a:spcBef>
                <a:spcPct val="50000"/>
              </a:spcBef>
              <a:buFontTx/>
              <a:buNone/>
            </a:pPr>
            <a:r>
              <a:rPr lang="en-US" dirty="0"/>
              <a:t>		Funs[X,Y]:     the set of </a:t>
            </a:r>
            <a:r>
              <a:rPr lang="en-US" b="1" u="sng" dirty="0"/>
              <a:t>all</a:t>
            </a:r>
            <a:r>
              <a:rPr lang="en-US" dirty="0"/>
              <a:t> functions from X to Y</a:t>
            </a:r>
          </a:p>
          <a:p>
            <a:pPr>
              <a:spcBef>
                <a:spcPct val="50000"/>
              </a:spcBef>
              <a:buFontTx/>
              <a:buNone/>
            </a:pPr>
            <a:r>
              <a:rPr lang="en-US" dirty="0">
                <a:sym typeface="Symbol" pitchFamily="18" charset="2"/>
              </a:rPr>
              <a:t>		S</a:t>
            </a:r>
            <a:r>
              <a:rPr lang="en-US" baseline="-25000" dirty="0">
                <a:sym typeface="Symbol" pitchFamily="18" charset="2"/>
              </a:rPr>
              <a:t>F</a:t>
            </a:r>
            <a:r>
              <a:rPr lang="en-US" dirty="0">
                <a:sym typeface="Symbol" pitchFamily="18" charset="2"/>
              </a:rPr>
              <a:t> =  {  F(k,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Funs[X,Y]</a:t>
            </a:r>
          </a:p>
          <a:p>
            <a:pPr>
              <a:spcBef>
                <a:spcPct val="140000"/>
              </a:spcBef>
            </a:pPr>
            <a:r>
              <a:rPr lang="en-US" u="sng" dirty="0">
                <a:sym typeface="Symbol" pitchFamily="18" charset="2"/>
              </a:rPr>
              <a:t>Intuition</a:t>
            </a:r>
            <a:r>
              <a:rPr lang="en-US" dirty="0">
                <a:sym typeface="Symbol" pitchFamily="18" charset="2"/>
              </a:rPr>
              <a:t>:   a PRF 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a:t>Funs[X,Y] is indistinguishable from </a:t>
            </a:r>
            <a:br>
              <a:rPr lang="en-US" dirty="0"/>
            </a:br>
            <a:r>
              <a:rPr lang="en-US" dirty="0"/>
              <a:t>	a random function in S</a:t>
            </a:r>
            <a:r>
              <a:rPr lang="en-US" baseline="-25000" dirty="0"/>
              <a:t>F</a:t>
            </a:r>
            <a:endParaRPr lang="en-US" dirty="0">
              <a:sym typeface="Symbol" pitchFamily="18" charset="2"/>
            </a:endParaRPr>
          </a:p>
          <a:p>
            <a:endParaRPr lang="en-US" dirty="0"/>
          </a:p>
        </p:txBody>
      </p:sp>
      <p:sp>
        <p:nvSpPr>
          <p:cNvPr id="25613" name="AutoShape 13"/>
          <p:cNvSpPr>
            <a:spLocks/>
          </p:cNvSpPr>
          <p:nvPr/>
        </p:nvSpPr>
        <p:spPr bwMode="auto">
          <a:xfrm>
            <a:off x="914400" y="1219200"/>
            <a:ext cx="152400" cy="112395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76200" y="2571750"/>
            <a:ext cx="9144000" cy="0"/>
          </a:xfrm>
          <a:prstGeom prst="line">
            <a:avLst/>
          </a:prstGeom>
          <a:noFill/>
          <a:ln w="9525">
            <a:solidFill>
              <a:schemeClr val="tx1"/>
            </a:solidFill>
            <a:round/>
            <a:headEnd/>
            <a:tailEnd/>
          </a:ln>
          <a:effectLst/>
        </p:spPr>
        <p:txBody>
          <a:bodyPr/>
          <a:lstStyle/>
          <a:p>
            <a:endParaRPr lang="en-US"/>
          </a:p>
        </p:txBody>
      </p:sp>
      <p:grpSp>
        <p:nvGrpSpPr>
          <p:cNvPr id="15" name="Group 34"/>
          <p:cNvGrpSpPr>
            <a:grpSpLocks/>
          </p:cNvGrpSpPr>
          <p:nvPr/>
        </p:nvGrpSpPr>
        <p:grpSpPr bwMode="auto">
          <a:xfrm>
            <a:off x="5638800" y="3562350"/>
            <a:ext cx="3505200" cy="1581150"/>
            <a:chOff x="4800600" y="3733800"/>
            <a:chExt cx="4191000" cy="2667000"/>
          </a:xfrm>
        </p:grpSpPr>
        <p:sp>
          <p:nvSpPr>
            <p:cNvPr id="16" name="Rectangle 15"/>
            <p:cNvSpPr/>
            <p:nvPr/>
          </p:nvSpPr>
          <p:spPr bwMode="auto">
            <a:xfrm>
              <a:off x="4800600" y="3733800"/>
              <a:ext cx="4191000" cy="2667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endParaRPr lang="en-US" dirty="0">
                <a:latin typeface="+mn-lt"/>
              </a:endParaRPr>
            </a:p>
          </p:txBody>
        </p:sp>
        <p:sp>
          <p:nvSpPr>
            <p:cNvPr id="17" name="Cloud 16"/>
            <p:cNvSpPr/>
            <p:nvPr/>
          </p:nvSpPr>
          <p:spPr bwMode="auto">
            <a:xfrm>
              <a:off x="5562600" y="5181601"/>
              <a:ext cx="1524000"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k </a:t>
              </a:r>
              <a:r>
                <a:rPr lang="en-US" dirty="0">
                  <a:latin typeface="+mn-lt"/>
                  <a:sym typeface="Symbol"/>
                </a:rPr>
                <a:t> K</a:t>
              </a:r>
              <a:endParaRPr lang="en-US" dirty="0">
                <a:latin typeface="+mn-lt"/>
              </a:endParaRPr>
            </a:p>
          </p:txBody>
        </p:sp>
        <p:sp>
          <p:nvSpPr>
            <p:cNvPr id="18" name="Cloud 17"/>
            <p:cNvSpPr/>
            <p:nvPr/>
          </p:nvSpPr>
          <p:spPr bwMode="auto">
            <a:xfrm>
              <a:off x="5165035" y="3886199"/>
              <a:ext cx="3750365"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f </a:t>
              </a:r>
              <a:r>
                <a:rPr lang="en-US" dirty="0">
                  <a:latin typeface="+mn-lt"/>
                  <a:sym typeface="Symbol"/>
                </a:rPr>
                <a:t> </a:t>
              </a:r>
              <a:r>
                <a:rPr lang="en-US" sz="2000" dirty="0">
                  <a:latin typeface="+mn-lt"/>
                  <a:sym typeface="Symbol"/>
                </a:rPr>
                <a:t>Funs[X,Y]</a:t>
              </a:r>
              <a:endParaRPr lang="en-US" dirty="0">
                <a:latin typeface="+mn-lt"/>
              </a:endParaRPr>
            </a:p>
          </p:txBody>
        </p:sp>
      </p:grpSp>
      <p:pic>
        <p:nvPicPr>
          <p:cNvPr id="19" name="Picture 2" descr="C:\Users\dabo\AppData\Local\Microsoft\Windows\Temporary Internet Files\Content.IE5\HEB3KRDO\MCj04359310000[1].wmf"/>
          <p:cNvPicPr>
            <a:picLocks noChangeAspect="1" noChangeArrowheads="1"/>
          </p:cNvPicPr>
          <p:nvPr/>
        </p:nvPicPr>
        <p:blipFill>
          <a:blip r:embed="rId2" cstate="print"/>
          <a:srcRect/>
          <a:stretch>
            <a:fillRect/>
          </a:stretch>
        </p:blipFill>
        <p:spPr bwMode="auto">
          <a:xfrm>
            <a:off x="974726" y="4156231"/>
            <a:ext cx="1233487" cy="732234"/>
          </a:xfrm>
          <a:prstGeom prst="rect">
            <a:avLst/>
          </a:prstGeom>
          <a:noFill/>
          <a:ln w="9525">
            <a:noFill/>
            <a:miter lim="800000"/>
            <a:headEnd/>
            <a:tailEnd/>
          </a:ln>
        </p:spPr>
      </p:pic>
      <p:grpSp>
        <p:nvGrpSpPr>
          <p:cNvPr id="20" name="Group 35"/>
          <p:cNvGrpSpPr>
            <a:grpSpLocks/>
          </p:cNvGrpSpPr>
          <p:nvPr/>
        </p:nvGrpSpPr>
        <p:grpSpPr bwMode="auto">
          <a:xfrm>
            <a:off x="2081212" y="4088365"/>
            <a:ext cx="3505200" cy="685800"/>
            <a:chOff x="2133600" y="4572000"/>
            <a:chExt cx="3505200" cy="914400"/>
          </a:xfrm>
        </p:grpSpPr>
        <p:sp>
          <p:nvSpPr>
            <p:cNvPr id="21" name="TextBox 20"/>
            <p:cNvSpPr txBox="1"/>
            <p:nvPr/>
          </p:nvSpPr>
          <p:spPr>
            <a:xfrm>
              <a:off x="2819400" y="4572000"/>
              <a:ext cx="673381" cy="492443"/>
            </a:xfrm>
            <a:prstGeom prst="rect">
              <a:avLst/>
            </a:prstGeom>
            <a:noFill/>
          </p:spPr>
          <p:txBody>
            <a:bodyPr wrap="none">
              <a:spAutoFit/>
            </a:bodyPr>
            <a:lstStyle/>
            <a:p>
              <a:pPr>
                <a:defRPr/>
              </a:pPr>
              <a:r>
                <a:rPr lang="en-US" dirty="0">
                  <a:latin typeface="+mn-lt"/>
                </a:rPr>
                <a:t>x </a:t>
              </a:r>
              <a:r>
                <a:rPr lang="en-US" dirty="0">
                  <a:latin typeface="+mn-lt"/>
                  <a:sym typeface="Symbol"/>
                </a:rPr>
                <a:t> X</a:t>
              </a:r>
              <a:endParaRPr lang="en-US" dirty="0">
                <a:latin typeface="+mn-lt"/>
              </a:endParaRPr>
            </a:p>
          </p:txBody>
        </p:sp>
        <p:grpSp>
          <p:nvGrpSpPr>
            <p:cNvPr id="22" name="Group 26"/>
            <p:cNvGrpSpPr>
              <a:grpSpLocks/>
            </p:cNvGrpSpPr>
            <p:nvPr/>
          </p:nvGrpSpPr>
          <p:grpSpPr bwMode="auto">
            <a:xfrm>
              <a:off x="2133600" y="4648200"/>
              <a:ext cx="3505200" cy="838200"/>
              <a:chOff x="2819400" y="4419600"/>
              <a:chExt cx="2819400" cy="838200"/>
            </a:xfrm>
          </p:grpSpPr>
          <p:cxnSp>
            <p:nvCxnSpPr>
              <p:cNvPr id="23" name="Straight Arrow Connector 8"/>
              <p:cNvCxnSpPr>
                <a:cxnSpLocks noChangeShapeType="1"/>
              </p:cNvCxnSpPr>
              <p:nvPr/>
            </p:nvCxnSpPr>
            <p:spPr bwMode="auto">
              <a:xfrm>
                <a:off x="2819400" y="4800600"/>
                <a:ext cx="2286000" cy="1588"/>
              </a:xfrm>
              <a:prstGeom prst="straightConnector1">
                <a:avLst/>
              </a:prstGeom>
              <a:noFill/>
              <a:ln w="57150" algn="ctr">
                <a:solidFill>
                  <a:srgbClr val="FFCC00"/>
                </a:solidFill>
                <a:round/>
                <a:headEnd/>
                <a:tailEnd/>
              </a:ln>
            </p:spPr>
          </p:cxnSp>
          <p:cxnSp>
            <p:nvCxnSpPr>
              <p:cNvPr id="24" name="Straight Arrow Connector 15"/>
              <p:cNvCxnSpPr>
                <a:cxnSpLocks noChangeShapeType="1"/>
              </p:cNvCxnSpPr>
              <p:nvPr/>
            </p:nvCxnSpPr>
            <p:spPr bwMode="auto">
              <a:xfrm flipV="1">
                <a:off x="5105400" y="4419600"/>
                <a:ext cx="533400" cy="381000"/>
              </a:xfrm>
              <a:prstGeom prst="straightConnector1">
                <a:avLst/>
              </a:prstGeom>
              <a:noFill/>
              <a:ln w="57150" algn="ctr">
                <a:solidFill>
                  <a:srgbClr val="FFCC00"/>
                </a:solidFill>
                <a:round/>
                <a:headEnd/>
                <a:tailEnd type="arrow" w="med" len="med"/>
              </a:ln>
            </p:spPr>
          </p:cxnSp>
          <p:cxnSp>
            <p:nvCxnSpPr>
              <p:cNvPr id="25" name="Straight Arrow Connector 17"/>
              <p:cNvCxnSpPr>
                <a:cxnSpLocks noChangeShapeType="1"/>
              </p:cNvCxnSpPr>
              <p:nvPr/>
            </p:nvCxnSpPr>
            <p:spPr bwMode="auto">
              <a:xfrm>
                <a:off x="5105400" y="4800600"/>
                <a:ext cx="533400" cy="457200"/>
              </a:xfrm>
              <a:prstGeom prst="straightConnector1">
                <a:avLst/>
              </a:prstGeom>
              <a:noFill/>
              <a:ln w="57150" algn="ctr">
                <a:solidFill>
                  <a:srgbClr val="FFCC00"/>
                </a:solidFill>
                <a:round/>
                <a:headEnd/>
                <a:tailEnd type="arrow" w="med" len="med"/>
              </a:ln>
            </p:spPr>
          </p:cxnSp>
        </p:grpSp>
      </p:grpSp>
      <p:grpSp>
        <p:nvGrpSpPr>
          <p:cNvPr id="26" name="Group 36"/>
          <p:cNvGrpSpPr>
            <a:grpSpLocks/>
          </p:cNvGrpSpPr>
          <p:nvPr/>
        </p:nvGrpSpPr>
        <p:grpSpPr bwMode="auto">
          <a:xfrm>
            <a:off x="2081212" y="4717015"/>
            <a:ext cx="2971800" cy="369335"/>
            <a:chOff x="2133600" y="5410200"/>
            <a:chExt cx="2971800" cy="492129"/>
          </a:xfrm>
        </p:grpSpPr>
        <p:cxnSp>
          <p:nvCxnSpPr>
            <p:cNvPr id="27" name="Straight Arrow Connector 28"/>
            <p:cNvCxnSpPr>
              <a:cxnSpLocks noChangeShapeType="1"/>
            </p:cNvCxnSpPr>
            <p:nvPr/>
          </p:nvCxnSpPr>
          <p:spPr bwMode="auto">
            <a:xfrm rot="10800000">
              <a:off x="2133600" y="5410200"/>
              <a:ext cx="2971800" cy="1588"/>
            </a:xfrm>
            <a:prstGeom prst="straightConnector1">
              <a:avLst/>
            </a:prstGeom>
            <a:noFill/>
            <a:ln w="38100" algn="ctr">
              <a:solidFill>
                <a:srgbClr val="FFCC00"/>
              </a:solidFill>
              <a:round/>
              <a:headEnd/>
              <a:tailEnd type="arrow" w="med" len="med"/>
            </a:ln>
          </p:spPr>
        </p:cxnSp>
        <p:sp>
          <p:nvSpPr>
            <p:cNvPr id="28" name="TextBox 27"/>
            <p:cNvSpPr txBox="1"/>
            <p:nvPr/>
          </p:nvSpPr>
          <p:spPr>
            <a:xfrm>
              <a:off x="2286000" y="5410204"/>
              <a:ext cx="1625903" cy="492125"/>
            </a:xfrm>
            <a:prstGeom prst="rect">
              <a:avLst/>
            </a:prstGeom>
            <a:noFill/>
          </p:spPr>
          <p:txBody>
            <a:bodyPr wrap="none">
              <a:spAutoFit/>
            </a:bodyPr>
            <a:lstStyle/>
            <a:p>
              <a:pPr>
                <a:defRPr/>
              </a:pPr>
              <a:r>
                <a:rPr lang="en-US" dirty="0">
                  <a:latin typeface="+mn-lt"/>
                </a:rPr>
                <a:t>f(x)  or  F(</a:t>
              </a:r>
              <a:r>
                <a:rPr lang="en-US" dirty="0" err="1">
                  <a:latin typeface="+mn-lt"/>
                </a:rPr>
                <a:t>k,x</a:t>
              </a:r>
              <a:r>
                <a:rPr lang="en-US">
                  <a:latin typeface="+mn-lt"/>
                </a:rPr>
                <a:t>)  ?</a:t>
              </a:r>
              <a:endParaRPr lang="en-US" dirty="0">
                <a:latin typeface="+mn-lt"/>
              </a:endParaRPr>
            </a:p>
          </p:txBody>
        </p:sp>
      </p:grpSp>
      <p:sp>
        <p:nvSpPr>
          <p:cNvPr id="29" name="TextBox 28"/>
          <p:cNvSpPr txBox="1"/>
          <p:nvPr/>
        </p:nvSpPr>
        <p:spPr>
          <a:xfrm>
            <a:off x="152400" y="4316965"/>
            <a:ext cx="683826" cy="523220"/>
          </a:xfrm>
          <a:prstGeom prst="rect">
            <a:avLst/>
          </a:prstGeom>
          <a:noFill/>
        </p:spPr>
        <p:txBody>
          <a:bodyPr wrap="none">
            <a:spAutoFit/>
          </a:bodyPr>
          <a:lstStyle/>
          <a:p>
            <a:pPr>
              <a:defRPr/>
            </a:pPr>
            <a:r>
              <a:rPr lang="en-US" sz="2800" dirty="0">
                <a:latin typeface="+mn-lt"/>
              </a:rPr>
              <a:t>???</a:t>
            </a:r>
          </a:p>
        </p:txBody>
      </p:sp>
      <p:sp>
        <p:nvSpPr>
          <p:cNvPr id="30" name="AutoShape 24"/>
          <p:cNvSpPr>
            <a:spLocks noChangeArrowheads="1"/>
          </p:cNvSpPr>
          <p:nvPr/>
        </p:nvSpPr>
        <p:spPr bwMode="auto">
          <a:xfrm flipV="1">
            <a:off x="4367212" y="4088365"/>
            <a:ext cx="228600" cy="914400"/>
          </a:xfrm>
          <a:prstGeom prst="curvedLeftArrow">
            <a:avLst>
              <a:gd name="adj1" fmla="val 80000"/>
              <a:gd name="adj2" fmla="val 16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46703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95250"/>
            <a:ext cx="8229600" cy="628650"/>
          </a:xfrm>
        </p:spPr>
        <p:txBody>
          <a:bodyPr>
            <a:normAutofit fontScale="90000"/>
          </a:bodyPr>
          <a:lstStyle/>
          <a:p>
            <a:r>
              <a:rPr lang="en-US" dirty="0"/>
              <a:t>Secure PRPs   </a:t>
            </a:r>
            <a:r>
              <a:rPr lang="en-US" sz="2200" dirty="0"/>
              <a:t>(secure block cipher)</a:t>
            </a:r>
          </a:p>
        </p:txBody>
      </p:sp>
      <p:sp>
        <p:nvSpPr>
          <p:cNvPr id="25603" name="Rectangle 3"/>
          <p:cNvSpPr>
            <a:spLocks noGrp="1" noChangeArrowheads="1"/>
          </p:cNvSpPr>
          <p:nvPr>
            <p:ph type="body" idx="1"/>
          </p:nvPr>
        </p:nvSpPr>
        <p:spPr>
          <a:xfrm>
            <a:off x="152400" y="590550"/>
            <a:ext cx="8686800" cy="4400550"/>
          </a:xfrm>
        </p:spPr>
        <p:txBody>
          <a:bodyPr/>
          <a:lstStyle/>
          <a:p>
            <a:r>
              <a:rPr lang="en-US" dirty="0"/>
              <a:t>Let   E:  K </a:t>
            </a:r>
            <a:r>
              <a:rPr lang="en-US" dirty="0">
                <a:sym typeface="Symbol" pitchFamily="18" charset="2"/>
              </a:rPr>
              <a:t> X    Y   be a PRP</a:t>
            </a:r>
          </a:p>
          <a:p>
            <a:pPr>
              <a:spcBef>
                <a:spcPct val="50000"/>
              </a:spcBef>
              <a:buFontTx/>
              <a:buNone/>
            </a:pPr>
            <a:r>
              <a:rPr lang="en-US" dirty="0"/>
              <a:t>		Perms[X]:     the set of all </a:t>
            </a:r>
            <a:r>
              <a:rPr lang="en-US" b="1" u="sng" dirty="0"/>
              <a:t>one-to-one </a:t>
            </a:r>
            <a:r>
              <a:rPr lang="en-US" dirty="0"/>
              <a:t>functions from X to Y</a:t>
            </a:r>
          </a:p>
          <a:p>
            <a:pPr>
              <a:spcBef>
                <a:spcPct val="50000"/>
              </a:spcBef>
              <a:buFontTx/>
              <a:buNone/>
            </a:pPr>
            <a:r>
              <a:rPr lang="en-US" dirty="0">
                <a:sym typeface="Symbol" pitchFamily="18" charset="2"/>
              </a:rPr>
              <a:t>		S</a:t>
            </a:r>
            <a:r>
              <a:rPr lang="en-US" baseline="-25000" dirty="0">
                <a:sym typeface="Symbol" pitchFamily="18" charset="2"/>
              </a:rPr>
              <a:t>F</a:t>
            </a:r>
            <a:r>
              <a:rPr lang="en-US" dirty="0">
                <a:sym typeface="Symbol" pitchFamily="18" charset="2"/>
              </a:rPr>
              <a:t> =  {  E(k,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Perms[X,Y]</a:t>
            </a:r>
          </a:p>
          <a:p>
            <a:pPr>
              <a:spcBef>
                <a:spcPct val="140000"/>
              </a:spcBef>
            </a:pPr>
            <a:r>
              <a:rPr lang="en-US" u="sng" dirty="0">
                <a:sym typeface="Symbol" pitchFamily="18" charset="2"/>
              </a:rPr>
              <a:t>Intuition</a:t>
            </a:r>
            <a:r>
              <a:rPr lang="en-US" dirty="0">
                <a:sym typeface="Symbol" pitchFamily="18" charset="2"/>
              </a:rPr>
              <a:t>:   a PRP 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a:t>Perms[X] is indistinguishable from </a:t>
            </a:r>
            <a:br>
              <a:rPr lang="en-US" dirty="0"/>
            </a:br>
            <a:r>
              <a:rPr lang="en-US" dirty="0"/>
              <a:t>	a random function in S</a:t>
            </a:r>
            <a:r>
              <a:rPr lang="en-US" baseline="-25000" dirty="0"/>
              <a:t>F</a:t>
            </a:r>
            <a:endParaRPr lang="en-US" dirty="0">
              <a:sym typeface="Symbol" pitchFamily="18" charset="2"/>
            </a:endParaRPr>
          </a:p>
          <a:p>
            <a:endParaRPr lang="en-US" dirty="0"/>
          </a:p>
        </p:txBody>
      </p:sp>
      <p:sp>
        <p:nvSpPr>
          <p:cNvPr id="25613" name="AutoShape 13"/>
          <p:cNvSpPr>
            <a:spLocks/>
          </p:cNvSpPr>
          <p:nvPr/>
        </p:nvSpPr>
        <p:spPr bwMode="auto">
          <a:xfrm>
            <a:off x="914400" y="1219200"/>
            <a:ext cx="152400" cy="112395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0" y="2571750"/>
            <a:ext cx="9144000" cy="0"/>
          </a:xfrm>
          <a:prstGeom prst="line">
            <a:avLst/>
          </a:prstGeom>
          <a:noFill/>
          <a:ln w="9525">
            <a:solidFill>
              <a:schemeClr val="tx1"/>
            </a:solidFill>
            <a:round/>
            <a:headEnd/>
            <a:tailEnd/>
          </a:ln>
          <a:effectLst/>
        </p:spPr>
        <p:txBody>
          <a:bodyPr/>
          <a:lstStyle/>
          <a:p>
            <a:endParaRPr lang="en-US"/>
          </a:p>
        </p:txBody>
      </p:sp>
      <p:grpSp>
        <p:nvGrpSpPr>
          <p:cNvPr id="15" name="Group 34"/>
          <p:cNvGrpSpPr>
            <a:grpSpLocks/>
          </p:cNvGrpSpPr>
          <p:nvPr/>
        </p:nvGrpSpPr>
        <p:grpSpPr bwMode="auto">
          <a:xfrm>
            <a:off x="5638800" y="3562350"/>
            <a:ext cx="3505200" cy="1581150"/>
            <a:chOff x="4800600" y="3733800"/>
            <a:chExt cx="4191000" cy="2667000"/>
          </a:xfrm>
        </p:grpSpPr>
        <p:sp>
          <p:nvSpPr>
            <p:cNvPr id="16" name="Rectangle 15"/>
            <p:cNvSpPr/>
            <p:nvPr/>
          </p:nvSpPr>
          <p:spPr bwMode="auto">
            <a:xfrm>
              <a:off x="4800600" y="3733800"/>
              <a:ext cx="4191000" cy="2667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endParaRPr lang="en-US" dirty="0">
                <a:latin typeface="+mn-lt"/>
              </a:endParaRPr>
            </a:p>
          </p:txBody>
        </p:sp>
        <p:sp>
          <p:nvSpPr>
            <p:cNvPr id="17" name="Cloud 16"/>
            <p:cNvSpPr/>
            <p:nvPr/>
          </p:nvSpPr>
          <p:spPr bwMode="auto">
            <a:xfrm>
              <a:off x="5562600" y="5181601"/>
              <a:ext cx="1524000"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k </a:t>
              </a:r>
              <a:r>
                <a:rPr lang="en-US" dirty="0">
                  <a:latin typeface="+mn-lt"/>
                  <a:sym typeface="Symbol"/>
                </a:rPr>
                <a:t> K</a:t>
              </a:r>
              <a:endParaRPr lang="en-US" dirty="0">
                <a:latin typeface="+mn-lt"/>
              </a:endParaRPr>
            </a:p>
          </p:txBody>
        </p:sp>
        <p:sp>
          <p:nvSpPr>
            <p:cNvPr id="18" name="Cloud 17"/>
            <p:cNvSpPr/>
            <p:nvPr/>
          </p:nvSpPr>
          <p:spPr bwMode="auto">
            <a:xfrm>
              <a:off x="5165035" y="3886199"/>
              <a:ext cx="3750365"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π </a:t>
              </a:r>
              <a:r>
                <a:rPr lang="en-US" dirty="0">
                  <a:latin typeface="+mn-lt"/>
                  <a:sym typeface="Symbol"/>
                </a:rPr>
                <a:t> </a:t>
              </a:r>
              <a:r>
                <a:rPr lang="en-US" sz="2000" dirty="0">
                  <a:sym typeface="Symbol"/>
                </a:rPr>
                <a:t>Perms</a:t>
              </a:r>
              <a:r>
                <a:rPr lang="en-US" sz="2000" dirty="0">
                  <a:latin typeface="+mn-lt"/>
                  <a:sym typeface="Symbol"/>
                </a:rPr>
                <a:t>[X]</a:t>
              </a:r>
              <a:endParaRPr lang="en-US" dirty="0">
                <a:latin typeface="+mn-lt"/>
              </a:endParaRPr>
            </a:p>
          </p:txBody>
        </p:sp>
      </p:grpSp>
      <p:pic>
        <p:nvPicPr>
          <p:cNvPr id="19" name="Picture 2" descr="C:\Users\dabo\AppData\Local\Microsoft\Windows\Temporary Internet Files\Content.IE5\HEB3KRDO\MCj04359310000[1].wmf"/>
          <p:cNvPicPr>
            <a:picLocks noChangeAspect="1" noChangeArrowheads="1"/>
          </p:cNvPicPr>
          <p:nvPr/>
        </p:nvPicPr>
        <p:blipFill>
          <a:blip r:embed="rId2" cstate="print"/>
          <a:srcRect/>
          <a:stretch>
            <a:fillRect/>
          </a:stretch>
        </p:blipFill>
        <p:spPr bwMode="auto">
          <a:xfrm>
            <a:off x="974726" y="4156231"/>
            <a:ext cx="1233487" cy="732234"/>
          </a:xfrm>
          <a:prstGeom prst="rect">
            <a:avLst/>
          </a:prstGeom>
          <a:noFill/>
          <a:ln w="9525">
            <a:noFill/>
            <a:miter lim="800000"/>
            <a:headEnd/>
            <a:tailEnd/>
          </a:ln>
        </p:spPr>
      </p:pic>
      <p:grpSp>
        <p:nvGrpSpPr>
          <p:cNvPr id="20" name="Group 35"/>
          <p:cNvGrpSpPr>
            <a:grpSpLocks/>
          </p:cNvGrpSpPr>
          <p:nvPr/>
        </p:nvGrpSpPr>
        <p:grpSpPr bwMode="auto">
          <a:xfrm>
            <a:off x="2081212" y="4088365"/>
            <a:ext cx="3505200" cy="685800"/>
            <a:chOff x="2133600" y="4572000"/>
            <a:chExt cx="3505200" cy="914400"/>
          </a:xfrm>
        </p:grpSpPr>
        <p:sp>
          <p:nvSpPr>
            <p:cNvPr id="21" name="TextBox 20"/>
            <p:cNvSpPr txBox="1"/>
            <p:nvPr/>
          </p:nvSpPr>
          <p:spPr>
            <a:xfrm>
              <a:off x="2819400" y="4572000"/>
              <a:ext cx="673381" cy="492443"/>
            </a:xfrm>
            <a:prstGeom prst="rect">
              <a:avLst/>
            </a:prstGeom>
            <a:noFill/>
          </p:spPr>
          <p:txBody>
            <a:bodyPr wrap="none">
              <a:spAutoFit/>
            </a:bodyPr>
            <a:lstStyle/>
            <a:p>
              <a:pPr>
                <a:defRPr/>
              </a:pPr>
              <a:r>
                <a:rPr lang="en-US" dirty="0">
                  <a:latin typeface="+mn-lt"/>
                </a:rPr>
                <a:t>x </a:t>
              </a:r>
              <a:r>
                <a:rPr lang="en-US" dirty="0">
                  <a:latin typeface="+mn-lt"/>
                  <a:sym typeface="Symbol"/>
                </a:rPr>
                <a:t> X</a:t>
              </a:r>
              <a:endParaRPr lang="en-US" dirty="0">
                <a:latin typeface="+mn-lt"/>
              </a:endParaRPr>
            </a:p>
          </p:txBody>
        </p:sp>
        <p:grpSp>
          <p:nvGrpSpPr>
            <p:cNvPr id="22" name="Group 26"/>
            <p:cNvGrpSpPr>
              <a:grpSpLocks/>
            </p:cNvGrpSpPr>
            <p:nvPr/>
          </p:nvGrpSpPr>
          <p:grpSpPr bwMode="auto">
            <a:xfrm>
              <a:off x="2133600" y="4648200"/>
              <a:ext cx="3505200" cy="838200"/>
              <a:chOff x="2819400" y="4419600"/>
              <a:chExt cx="2819400" cy="838200"/>
            </a:xfrm>
          </p:grpSpPr>
          <p:cxnSp>
            <p:nvCxnSpPr>
              <p:cNvPr id="23" name="Straight Arrow Connector 8"/>
              <p:cNvCxnSpPr>
                <a:cxnSpLocks noChangeShapeType="1"/>
              </p:cNvCxnSpPr>
              <p:nvPr/>
            </p:nvCxnSpPr>
            <p:spPr bwMode="auto">
              <a:xfrm>
                <a:off x="2819400" y="4800600"/>
                <a:ext cx="2286000" cy="1588"/>
              </a:xfrm>
              <a:prstGeom prst="straightConnector1">
                <a:avLst/>
              </a:prstGeom>
              <a:noFill/>
              <a:ln w="57150" algn="ctr">
                <a:solidFill>
                  <a:srgbClr val="FFCC00"/>
                </a:solidFill>
                <a:round/>
                <a:headEnd/>
                <a:tailEnd/>
              </a:ln>
            </p:spPr>
          </p:cxnSp>
          <p:cxnSp>
            <p:nvCxnSpPr>
              <p:cNvPr id="24" name="Straight Arrow Connector 15"/>
              <p:cNvCxnSpPr>
                <a:cxnSpLocks noChangeShapeType="1"/>
              </p:cNvCxnSpPr>
              <p:nvPr/>
            </p:nvCxnSpPr>
            <p:spPr bwMode="auto">
              <a:xfrm flipV="1">
                <a:off x="5105400" y="4419600"/>
                <a:ext cx="533400" cy="381000"/>
              </a:xfrm>
              <a:prstGeom prst="straightConnector1">
                <a:avLst/>
              </a:prstGeom>
              <a:noFill/>
              <a:ln w="57150" algn="ctr">
                <a:solidFill>
                  <a:srgbClr val="FFCC00"/>
                </a:solidFill>
                <a:round/>
                <a:headEnd/>
                <a:tailEnd type="arrow" w="med" len="med"/>
              </a:ln>
            </p:spPr>
          </p:cxnSp>
          <p:cxnSp>
            <p:nvCxnSpPr>
              <p:cNvPr id="25" name="Straight Arrow Connector 17"/>
              <p:cNvCxnSpPr>
                <a:cxnSpLocks noChangeShapeType="1"/>
              </p:cNvCxnSpPr>
              <p:nvPr/>
            </p:nvCxnSpPr>
            <p:spPr bwMode="auto">
              <a:xfrm>
                <a:off x="5105400" y="4800600"/>
                <a:ext cx="533400" cy="457200"/>
              </a:xfrm>
              <a:prstGeom prst="straightConnector1">
                <a:avLst/>
              </a:prstGeom>
              <a:noFill/>
              <a:ln w="57150" algn="ctr">
                <a:solidFill>
                  <a:srgbClr val="FFCC00"/>
                </a:solidFill>
                <a:round/>
                <a:headEnd/>
                <a:tailEnd type="arrow" w="med" len="med"/>
              </a:ln>
            </p:spPr>
          </p:cxnSp>
        </p:grpSp>
      </p:grpSp>
      <p:grpSp>
        <p:nvGrpSpPr>
          <p:cNvPr id="26" name="Group 36"/>
          <p:cNvGrpSpPr>
            <a:grpSpLocks/>
          </p:cNvGrpSpPr>
          <p:nvPr/>
        </p:nvGrpSpPr>
        <p:grpSpPr bwMode="auto">
          <a:xfrm>
            <a:off x="2081212" y="4717015"/>
            <a:ext cx="2971800" cy="369335"/>
            <a:chOff x="2133600" y="5410200"/>
            <a:chExt cx="2971800" cy="492129"/>
          </a:xfrm>
        </p:grpSpPr>
        <p:cxnSp>
          <p:nvCxnSpPr>
            <p:cNvPr id="27" name="Straight Arrow Connector 28"/>
            <p:cNvCxnSpPr>
              <a:cxnSpLocks noChangeShapeType="1"/>
            </p:cNvCxnSpPr>
            <p:nvPr/>
          </p:nvCxnSpPr>
          <p:spPr bwMode="auto">
            <a:xfrm rot="10800000">
              <a:off x="2133600" y="5410200"/>
              <a:ext cx="2971800" cy="1588"/>
            </a:xfrm>
            <a:prstGeom prst="straightConnector1">
              <a:avLst/>
            </a:prstGeom>
            <a:noFill/>
            <a:ln w="38100" algn="ctr">
              <a:solidFill>
                <a:srgbClr val="FFCC00"/>
              </a:solidFill>
              <a:round/>
              <a:headEnd/>
              <a:tailEnd type="arrow" w="med" len="med"/>
            </a:ln>
          </p:spPr>
        </p:cxnSp>
        <p:sp>
          <p:nvSpPr>
            <p:cNvPr id="28" name="TextBox 27"/>
            <p:cNvSpPr txBox="1"/>
            <p:nvPr/>
          </p:nvSpPr>
          <p:spPr>
            <a:xfrm>
              <a:off x="2286000" y="5410204"/>
              <a:ext cx="1689698" cy="492125"/>
            </a:xfrm>
            <a:prstGeom prst="rect">
              <a:avLst/>
            </a:prstGeom>
            <a:noFill/>
          </p:spPr>
          <p:txBody>
            <a:bodyPr wrap="none">
              <a:spAutoFit/>
            </a:bodyPr>
            <a:lstStyle/>
            <a:p>
              <a:pPr>
                <a:defRPr/>
              </a:pPr>
              <a:r>
                <a:rPr lang="en-US" dirty="0"/>
                <a:t>π(</a:t>
              </a:r>
              <a:r>
                <a:rPr lang="en-US" dirty="0">
                  <a:latin typeface="+mn-lt"/>
                </a:rPr>
                <a:t>x)  or  </a:t>
              </a:r>
              <a:r>
                <a:rPr lang="en-US" dirty="0"/>
                <a:t>E</a:t>
              </a:r>
              <a:r>
                <a:rPr lang="en-US" dirty="0">
                  <a:latin typeface="+mn-lt"/>
                </a:rPr>
                <a:t>(</a:t>
              </a:r>
              <a:r>
                <a:rPr lang="en-US" dirty="0" err="1">
                  <a:latin typeface="+mn-lt"/>
                </a:rPr>
                <a:t>k,x</a:t>
              </a:r>
              <a:r>
                <a:rPr lang="en-US" dirty="0">
                  <a:latin typeface="+mn-lt"/>
                </a:rPr>
                <a:t>)  ?</a:t>
              </a:r>
            </a:p>
          </p:txBody>
        </p:sp>
      </p:grpSp>
      <p:sp>
        <p:nvSpPr>
          <p:cNvPr id="29" name="TextBox 28"/>
          <p:cNvSpPr txBox="1"/>
          <p:nvPr/>
        </p:nvSpPr>
        <p:spPr>
          <a:xfrm>
            <a:off x="152400" y="4316965"/>
            <a:ext cx="683826" cy="523220"/>
          </a:xfrm>
          <a:prstGeom prst="rect">
            <a:avLst/>
          </a:prstGeom>
          <a:noFill/>
        </p:spPr>
        <p:txBody>
          <a:bodyPr wrap="none">
            <a:spAutoFit/>
          </a:bodyPr>
          <a:lstStyle/>
          <a:p>
            <a:pPr>
              <a:defRPr/>
            </a:pPr>
            <a:r>
              <a:rPr lang="en-US" sz="2800" dirty="0">
                <a:latin typeface="+mn-lt"/>
              </a:rPr>
              <a:t>???</a:t>
            </a:r>
          </a:p>
        </p:txBody>
      </p:sp>
      <p:sp>
        <p:nvSpPr>
          <p:cNvPr id="30" name="AutoShape 24"/>
          <p:cNvSpPr>
            <a:spLocks noChangeArrowheads="1"/>
          </p:cNvSpPr>
          <p:nvPr/>
        </p:nvSpPr>
        <p:spPr bwMode="auto">
          <a:xfrm flipV="1">
            <a:off x="4367212" y="4088365"/>
            <a:ext cx="228600" cy="914400"/>
          </a:xfrm>
          <a:prstGeom prst="curvedLeftArrow">
            <a:avLst>
              <a:gd name="adj1" fmla="val 80000"/>
              <a:gd name="adj2" fmla="val 16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11404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09550"/>
            <a:ext cx="6382175" cy="2277547"/>
          </a:xfrm>
          <a:prstGeom prst="rect">
            <a:avLst/>
          </a:prstGeom>
          <a:noFill/>
        </p:spPr>
        <p:txBody>
          <a:bodyPr wrap="none" rtlCol="0">
            <a:spAutoFit/>
          </a:bodyPr>
          <a:lstStyle/>
          <a:p>
            <a:r>
              <a:rPr lang="en-US" sz="2800" dirty="0"/>
              <a:t>Let   F: K </a:t>
            </a:r>
            <a:r>
              <a:rPr lang="en-US" sz="2800" dirty="0">
                <a:sym typeface="Symbol" pitchFamily="18" charset="2"/>
              </a:rPr>
              <a:t> X    {0,1}</a:t>
            </a:r>
            <a:r>
              <a:rPr lang="en-US" sz="2800" baseline="30000" dirty="0">
                <a:sym typeface="Symbol" pitchFamily="18" charset="2"/>
              </a:rPr>
              <a:t>128</a:t>
            </a:r>
            <a:r>
              <a:rPr lang="en-US" sz="2800" dirty="0">
                <a:sym typeface="Symbol" pitchFamily="18" charset="2"/>
              </a:rPr>
              <a:t>   be </a:t>
            </a:r>
            <a:r>
              <a:rPr lang="en-US" sz="2800" dirty="0"/>
              <a:t> a secure PRF.</a:t>
            </a:r>
          </a:p>
          <a:p>
            <a:pPr>
              <a:spcBef>
                <a:spcPts val="1200"/>
              </a:spcBef>
            </a:pPr>
            <a:r>
              <a:rPr lang="en-US" sz="2800" dirty="0"/>
              <a:t>Is the following G a secure PRF?</a:t>
            </a:r>
          </a:p>
          <a:p>
            <a:pPr>
              <a:spcBef>
                <a:spcPts val="1200"/>
              </a:spcBef>
            </a:pPr>
            <a:endParaRPr lang="en-US" sz="2800" dirty="0"/>
          </a:p>
          <a:p>
            <a:pPr>
              <a:spcBef>
                <a:spcPts val="1200"/>
              </a:spcBef>
            </a:pPr>
            <a:r>
              <a:rPr lang="en-US" sz="2800" dirty="0"/>
              <a:t>		              G(k, x) =  </a:t>
            </a:r>
          </a:p>
        </p:txBody>
      </p:sp>
      <p:grpSp>
        <p:nvGrpSpPr>
          <p:cNvPr id="8" name="Group 7"/>
          <p:cNvGrpSpPr/>
          <p:nvPr/>
        </p:nvGrpSpPr>
        <p:grpSpPr>
          <a:xfrm>
            <a:off x="4724400" y="1657350"/>
            <a:ext cx="2729961" cy="1143000"/>
            <a:chOff x="3886200" y="1733550"/>
            <a:chExt cx="2729961" cy="1143000"/>
          </a:xfrm>
        </p:grpSpPr>
        <p:sp>
          <p:nvSpPr>
            <p:cNvPr id="5" name="Left Brace 4"/>
            <p:cNvSpPr/>
            <p:nvPr/>
          </p:nvSpPr>
          <p:spPr>
            <a:xfrm>
              <a:off x="3886200" y="1733550"/>
              <a:ext cx="304800" cy="1143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4117310" y="1733550"/>
              <a:ext cx="2498851" cy="1061829"/>
            </a:xfrm>
            <a:prstGeom prst="rect">
              <a:avLst/>
            </a:prstGeom>
            <a:noFill/>
          </p:spPr>
          <p:txBody>
            <a:bodyPr wrap="none" rtlCol="0">
              <a:spAutoFit/>
            </a:bodyPr>
            <a:lstStyle/>
            <a:p>
              <a:r>
                <a:rPr lang="en-US" sz="2400" dirty="0"/>
                <a:t>    0 </a:t>
              </a:r>
              <a:r>
                <a:rPr lang="en-US" sz="2400" baseline="30000" dirty="0"/>
                <a:t>128</a:t>
              </a:r>
              <a:r>
                <a:rPr lang="en-US" sz="2400" dirty="0"/>
                <a:t>    if   x=0</a:t>
              </a:r>
            </a:p>
            <a:p>
              <a:pPr>
                <a:spcBef>
                  <a:spcPts val="1800"/>
                </a:spcBef>
                <a:tabLst>
                  <a:tab pos="914400" algn="l"/>
                </a:tabLst>
              </a:pPr>
              <a:r>
                <a:rPr lang="en-US" sz="2400" dirty="0"/>
                <a:t>F(</a:t>
              </a:r>
              <a:r>
                <a:rPr lang="en-US" sz="2400" dirty="0" err="1"/>
                <a:t>k,x</a:t>
              </a:r>
              <a:r>
                <a:rPr lang="en-US" sz="2400" dirty="0"/>
                <a:t>)	  otherwise</a:t>
              </a:r>
            </a:p>
          </p:txBody>
        </p:sp>
      </p:grpSp>
      <p:sp>
        <p:nvSpPr>
          <p:cNvPr id="9" name="TextBox 8"/>
          <p:cNvSpPr txBox="1"/>
          <p:nvPr/>
        </p:nvSpPr>
        <p:spPr>
          <a:xfrm>
            <a:off x="1295400" y="3181350"/>
            <a:ext cx="6911718" cy="461665"/>
          </a:xfrm>
          <a:prstGeom prst="rect">
            <a:avLst/>
          </a:prstGeom>
          <a:noFill/>
        </p:spPr>
        <p:txBody>
          <a:bodyPr wrap="none" rtlCol="0">
            <a:spAutoFit/>
          </a:bodyPr>
          <a:lstStyle/>
          <a:p>
            <a:r>
              <a:rPr lang="en-US" sz="2400" dirty="0"/>
              <a:t>No, it is easy to distinguish G from a random function</a:t>
            </a:r>
          </a:p>
        </p:txBody>
      </p:sp>
      <p:sp>
        <p:nvSpPr>
          <p:cNvPr id="10" name="TextBox 9"/>
          <p:cNvSpPr txBox="1"/>
          <p:nvPr/>
        </p:nvSpPr>
        <p:spPr>
          <a:xfrm>
            <a:off x="1295400" y="3634085"/>
            <a:ext cx="4957006" cy="461665"/>
          </a:xfrm>
          <a:prstGeom prst="rect">
            <a:avLst/>
          </a:prstGeom>
          <a:noFill/>
        </p:spPr>
        <p:txBody>
          <a:bodyPr wrap="none" rtlCol="0">
            <a:spAutoFit/>
          </a:bodyPr>
          <a:lstStyle/>
          <a:p>
            <a:r>
              <a:rPr lang="en-US" sz="2400" dirty="0"/>
              <a:t>Yes, an attack on G would also break F</a:t>
            </a:r>
          </a:p>
        </p:txBody>
      </p:sp>
      <p:sp>
        <p:nvSpPr>
          <p:cNvPr id="11" name="TextBox 10"/>
          <p:cNvSpPr txBox="1"/>
          <p:nvPr/>
        </p:nvSpPr>
        <p:spPr>
          <a:xfrm>
            <a:off x="1291394" y="4091285"/>
            <a:ext cx="2112928" cy="461665"/>
          </a:xfrm>
          <a:prstGeom prst="rect">
            <a:avLst/>
          </a:prstGeom>
          <a:noFill/>
        </p:spPr>
        <p:txBody>
          <a:bodyPr wrap="none" rtlCol="0">
            <a:spAutoFit/>
          </a:bodyPr>
          <a:lstStyle/>
          <a:p>
            <a:r>
              <a:rPr lang="en-US" sz="2400" dirty="0"/>
              <a:t>It depends on F</a:t>
            </a:r>
          </a:p>
        </p:txBody>
      </p:sp>
      <p:sp>
        <p:nvSpPr>
          <p:cNvPr id="12" name="Rectangle 11"/>
          <p:cNvSpPr/>
          <p:nvPr/>
        </p:nvSpPr>
        <p:spPr>
          <a:xfrm>
            <a:off x="685800" y="2724150"/>
            <a:ext cx="762000" cy="457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96560" y="3317760"/>
              <a:ext cx="515520" cy="157320"/>
            </p14:xfrm>
          </p:contentPart>
        </mc:Choice>
        <mc:Fallback xmlns="">
          <p:pic>
            <p:nvPicPr>
              <p:cNvPr id="2" name="Ink 1"/>
              <p:cNvPicPr/>
              <p:nvPr/>
            </p:nvPicPr>
            <p:blipFill>
              <a:blip r:embed="rId3"/>
              <a:stretch>
                <a:fillRect/>
              </a:stretch>
            </p:blipFill>
            <p:spPr>
              <a:xfrm>
                <a:off x="188280" y="3310560"/>
                <a:ext cx="534240" cy="172440"/>
              </a:xfrm>
              <a:prstGeom prst="rect">
                <a:avLst/>
              </a:prstGeom>
            </p:spPr>
          </p:pic>
        </mc:Fallback>
      </mc:AlternateContent>
    </p:spTree>
    <p:extLst>
      <p:ext uri="{BB962C8B-B14F-4D97-AF65-F5344CB8AC3E}">
        <p14:creationId xmlns:p14="http://schemas.microsoft.com/office/powerpoint/2010/main" val="402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easy application:   PRF ⇒ PRG</a:t>
            </a:r>
          </a:p>
        </p:txBody>
      </p:sp>
      <p:sp>
        <p:nvSpPr>
          <p:cNvPr id="3" name="Content Placeholder 2"/>
          <p:cNvSpPr>
            <a:spLocks noGrp="1"/>
          </p:cNvSpPr>
          <p:nvPr>
            <p:ph idx="1"/>
          </p:nvPr>
        </p:nvSpPr>
        <p:spPr>
          <a:xfrm>
            <a:off x="152400" y="895350"/>
            <a:ext cx="8839200" cy="4095750"/>
          </a:xfrm>
        </p:spPr>
        <p:txBody>
          <a:bodyPr/>
          <a:lstStyle/>
          <a:p>
            <a:pPr marL="0" indent="0">
              <a:buNone/>
            </a:pPr>
            <a:r>
              <a:rPr lang="en-US" dirty="0"/>
              <a:t>Let   F: K </a:t>
            </a:r>
            <a:r>
              <a:rPr lang="en-US" dirty="0">
                <a:sym typeface="Symbol" pitchFamily="18" charset="2"/>
              </a:rPr>
              <a:t> {0,1}</a:t>
            </a:r>
            <a:r>
              <a:rPr lang="en-US" baseline="30000" dirty="0">
                <a:sym typeface="Symbol" pitchFamily="18" charset="2"/>
              </a:rPr>
              <a:t>n</a:t>
            </a:r>
            <a:r>
              <a:rPr lang="en-US" dirty="0">
                <a:sym typeface="Symbol" pitchFamily="18" charset="2"/>
              </a:rPr>
              <a:t>  {0,1}</a:t>
            </a:r>
            <a:r>
              <a:rPr lang="en-US" baseline="30000" dirty="0">
                <a:sym typeface="Symbol" pitchFamily="18" charset="2"/>
              </a:rPr>
              <a:t>n</a:t>
            </a:r>
            <a:r>
              <a:rPr lang="en-US" dirty="0">
                <a:sym typeface="Symbol" pitchFamily="18" charset="2"/>
              </a:rPr>
              <a:t>   be </a:t>
            </a:r>
            <a:r>
              <a:rPr lang="en-US" dirty="0"/>
              <a:t> a secure PRF.</a:t>
            </a:r>
          </a:p>
          <a:p>
            <a:pPr marL="0" indent="0">
              <a:buNone/>
            </a:pPr>
            <a:endParaRPr lang="en-US" dirty="0"/>
          </a:p>
          <a:p>
            <a:pPr marL="0" indent="0">
              <a:buNone/>
            </a:pPr>
            <a:r>
              <a:rPr lang="en-US" dirty="0"/>
              <a:t>Then the following   G: K </a:t>
            </a:r>
            <a:r>
              <a:rPr lang="en-US" dirty="0">
                <a:sym typeface="Symbol" pitchFamily="18" charset="2"/>
              </a:rPr>
              <a:t> {0,1}</a:t>
            </a:r>
            <a:r>
              <a:rPr lang="en-US" baseline="30000" dirty="0" err="1">
                <a:sym typeface="Symbol" pitchFamily="18" charset="2"/>
              </a:rPr>
              <a:t>nt</a:t>
            </a:r>
            <a:r>
              <a:rPr lang="en-US" dirty="0">
                <a:sym typeface="Symbol" pitchFamily="18" charset="2"/>
              </a:rPr>
              <a:t>    is a secure PRG:</a:t>
            </a:r>
          </a:p>
          <a:p>
            <a:pPr marL="0" indent="0">
              <a:spcBef>
                <a:spcPts val="3000"/>
              </a:spcBef>
              <a:buNone/>
            </a:pPr>
            <a:r>
              <a:rPr lang="en-US" b="1" dirty="0">
                <a:solidFill>
                  <a:srgbClr val="002060"/>
                </a:solidFill>
                <a:sym typeface="Symbol" pitchFamily="18" charset="2"/>
              </a:rPr>
              <a:t>	G(k) =   F(k,0)  </a:t>
            </a:r>
            <a:r>
              <a:rPr lang="en-US" sz="3200" b="1" dirty="0" err="1">
                <a:solidFill>
                  <a:srgbClr val="002060"/>
                </a:solidFill>
                <a:sym typeface="Symbol" pitchFamily="18" charset="2"/>
              </a:rPr>
              <a:t>ll</a:t>
            </a:r>
            <a:r>
              <a:rPr lang="en-US" b="1" dirty="0">
                <a:solidFill>
                  <a:srgbClr val="002060"/>
                </a:solidFill>
                <a:sym typeface="Symbol" pitchFamily="18" charset="2"/>
              </a:rPr>
              <a:t>  F(k,1)  </a:t>
            </a:r>
            <a:r>
              <a:rPr lang="en-US" sz="3200" b="1" dirty="0" err="1">
                <a:solidFill>
                  <a:srgbClr val="002060"/>
                </a:solidFill>
                <a:sym typeface="Symbol" pitchFamily="18" charset="2"/>
              </a:rPr>
              <a:t>ll</a:t>
            </a:r>
            <a:r>
              <a:rPr lang="en-US" b="1" dirty="0">
                <a:solidFill>
                  <a:srgbClr val="002060"/>
                </a:solidFill>
                <a:sym typeface="Symbol" pitchFamily="18" charset="2"/>
              </a:rPr>
              <a:t>  </a:t>
            </a:r>
            <a:r>
              <a:rPr lang="en-US" b="1" dirty="0">
                <a:solidFill>
                  <a:srgbClr val="002060"/>
                </a:solidFill>
              </a:rPr>
              <a:t>⋯  </a:t>
            </a:r>
            <a:r>
              <a:rPr lang="en-US" sz="3200" b="1" dirty="0" err="1">
                <a:solidFill>
                  <a:srgbClr val="002060"/>
                </a:solidFill>
              </a:rPr>
              <a:t>ll</a:t>
            </a:r>
            <a:r>
              <a:rPr lang="en-US" b="1" dirty="0">
                <a:solidFill>
                  <a:srgbClr val="002060"/>
                </a:solidFill>
              </a:rPr>
              <a:t>  F(k,t-1)</a:t>
            </a:r>
          </a:p>
          <a:p>
            <a:pPr marL="0" indent="0">
              <a:spcBef>
                <a:spcPts val="3000"/>
              </a:spcBef>
              <a:buNone/>
            </a:pPr>
            <a:r>
              <a:rPr lang="en-US" dirty="0"/>
              <a:t>Key property:    parallelizable</a:t>
            </a:r>
          </a:p>
          <a:p>
            <a:pPr marL="0" indent="0">
              <a:spcBef>
                <a:spcPts val="3000"/>
              </a:spcBef>
              <a:buNone/>
            </a:pPr>
            <a:r>
              <a:rPr lang="en-US" b="1" dirty="0"/>
              <a:t>Security from PRF property:   F(k,</a:t>
            </a:r>
            <a:r>
              <a:rPr lang="en-US" b="1" dirty="0">
                <a:sym typeface="Symbol" pitchFamily="18" charset="2"/>
              </a:rPr>
              <a:t> )  </a:t>
            </a:r>
            <a:r>
              <a:rPr lang="en-US" b="1" dirty="0" err="1">
                <a:sym typeface="Symbol" pitchFamily="18" charset="2"/>
              </a:rPr>
              <a:t>indist</a:t>
            </a:r>
            <a:r>
              <a:rPr lang="en-US" b="1" dirty="0">
                <a:sym typeface="Symbol" pitchFamily="18" charset="2"/>
              </a:rPr>
              <a:t>. from random function f()</a:t>
            </a:r>
            <a:endParaRPr lang="en-US" b="1" dirty="0"/>
          </a:p>
          <a:p>
            <a:pPr marL="0" indent="0">
              <a:buNone/>
            </a:pP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531200" y="4427640"/>
              <a:ext cx="360" cy="360"/>
            </p14:xfrm>
          </p:contentPart>
        </mc:Choice>
        <mc:Fallback xmlns="">
          <p:pic>
            <p:nvPicPr>
              <p:cNvPr id="5" name="Ink 4"/>
              <p:cNvPicPr/>
              <p:nvPr/>
            </p:nvPicPr>
            <p:blipFill>
              <a:blip r:embed="rId3"/>
              <a:stretch>
                <a:fillRect/>
              </a:stretch>
            </p:blipFill>
            <p:spPr>
              <a:xfrm>
                <a:off x="7521840" y="4418280"/>
                <a:ext cx="19080" cy="19080"/>
              </a:xfrm>
              <a:prstGeom prst="rect">
                <a:avLst/>
              </a:prstGeom>
            </p:spPr>
          </p:pic>
        </mc:Fallback>
      </mc:AlternateContent>
    </p:spTree>
    <p:extLst>
      <p:ext uri="{BB962C8B-B14F-4D97-AF65-F5344CB8AC3E}">
        <p14:creationId xmlns:p14="http://schemas.microsoft.com/office/powerpoint/2010/main" val="258970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End of Segment</a:t>
            </a:r>
          </a:p>
        </p:txBody>
      </p:sp>
      <p:sp>
        <p:nvSpPr>
          <p:cNvPr id="5" name="Subtitle 4"/>
          <p:cNvSpPr>
            <a:spLocks noGrp="1"/>
          </p:cNvSpPr>
          <p:nvPr>
            <p:ph type="subTitle"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719920" y="4660920"/>
              <a:ext cx="360" cy="360"/>
            </p14:xfrm>
          </p:contentPart>
        </mc:Choice>
        <mc:Fallback xmlns="">
          <p:pic>
            <p:nvPicPr>
              <p:cNvPr id="2" name="Ink 1"/>
              <p:cNvPicPr/>
              <p:nvPr/>
            </p:nvPicPr>
            <p:blipFill>
              <a:blip r:embed="rId3"/>
              <a:stretch>
                <a:fillRect/>
              </a:stretch>
            </p:blipFill>
            <p:spPr>
              <a:xfrm>
                <a:off x="8710560" y="4651560"/>
                <a:ext cx="19080" cy="19080"/>
              </a:xfrm>
              <a:prstGeom prst="rect">
                <a:avLst/>
              </a:prstGeom>
            </p:spPr>
          </p:pic>
        </mc:Fallback>
      </mc:AlternateContent>
    </p:spTree>
    <p:extLst>
      <p:ext uri="{BB962C8B-B14F-4D97-AF65-F5344CB8AC3E}">
        <p14:creationId xmlns:p14="http://schemas.microsoft.com/office/powerpoint/2010/main" val="191975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Block ciphers</a:t>
            </a: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a:solidFill>
                  <a:schemeClr val="tx1">
                    <a:lumMod val="75000"/>
                    <a:lumOff val="25000"/>
                  </a:schemeClr>
                </a:solidFill>
              </a:rPr>
              <a:t>The data encryption standard (DES)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a:t>Online Cryptography Course                                      Dan Boneh</a:t>
            </a:r>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4092812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t>Block ciphers:  crypto work horse</a:t>
            </a:r>
          </a:p>
        </p:txBody>
      </p:sp>
      <p:sp>
        <p:nvSpPr>
          <p:cNvPr id="13317" name="Rectangle 3"/>
          <p:cNvSpPr>
            <a:spLocks noGrp="1" noChangeArrowheads="1"/>
          </p:cNvSpPr>
          <p:nvPr>
            <p:ph type="body" idx="1"/>
          </p:nvPr>
        </p:nvSpPr>
        <p:spPr/>
        <p:txBody>
          <a:bodyPr/>
          <a:lstStyle/>
          <a:p>
            <a:pPr marL="0" indent="0" eaLnBrk="1" hangingPunct="1"/>
            <a:endParaRPr lang="en-US" sz="2000"/>
          </a:p>
          <a:p>
            <a:pPr marL="0" indent="0" eaLnBrk="1" hangingPunct="1"/>
            <a:endParaRPr lang="en-US" sz="2000"/>
          </a:p>
          <a:p>
            <a:pPr marL="0" indent="0" eaLnBrk="1" hangingPunct="1"/>
            <a:endParaRPr lang="en-US" sz="2000"/>
          </a:p>
          <a:p>
            <a:pPr marL="0" indent="0" eaLnBrk="1" hangingPunct="1"/>
            <a:endParaRPr lang="en-US" sz="2000"/>
          </a:p>
          <a:p>
            <a:pPr marL="0" indent="0" eaLnBrk="1" hangingPunct="1"/>
            <a:endParaRPr lang="en-US" sz="2000"/>
          </a:p>
          <a:p>
            <a:pPr marL="0" indent="0" eaLnBrk="1" hangingPunct="1"/>
            <a:endParaRPr lang="en-US" sz="2000"/>
          </a:p>
          <a:p>
            <a:pPr marL="0" indent="0" eaLnBrk="1" hangingPunct="1"/>
            <a:endParaRPr lang="en-US" sz="2000"/>
          </a:p>
          <a:p>
            <a:pPr marL="0" indent="0" eaLnBrk="1" hangingPunct="1"/>
            <a:endParaRPr lang="en-US" sz="2000"/>
          </a:p>
        </p:txBody>
      </p:sp>
      <p:sp>
        <p:nvSpPr>
          <p:cNvPr id="13318" name="Rectangle 4"/>
          <p:cNvSpPr>
            <a:spLocks noChangeArrowheads="1"/>
          </p:cNvSpPr>
          <p:nvPr/>
        </p:nvSpPr>
        <p:spPr bwMode="auto">
          <a:xfrm>
            <a:off x="3962400" y="1418035"/>
            <a:ext cx="1371600" cy="742950"/>
          </a:xfrm>
          <a:prstGeom prst="rect">
            <a:avLst/>
          </a:prstGeom>
          <a:solidFill>
            <a:schemeClr val="folHlink"/>
          </a:solidFill>
          <a:ln w="57150">
            <a:solidFill>
              <a:schemeClr val="tx1"/>
            </a:solidFill>
            <a:miter lim="800000"/>
            <a:headEnd/>
            <a:tailEnd/>
          </a:ln>
        </p:spPr>
        <p:txBody>
          <a:bodyPr wrap="none" anchor="ctr"/>
          <a:lstStyle/>
          <a:p>
            <a:pPr algn="ctr">
              <a:spcBef>
                <a:spcPct val="50000"/>
              </a:spcBef>
            </a:pPr>
            <a:r>
              <a:rPr lang="en-US" sz="2800" b="1" dirty="0">
                <a:solidFill>
                  <a:srgbClr val="F2F2F2"/>
                </a:solidFill>
                <a:latin typeface="Tahoma" pitchFamily="34" charset="0"/>
              </a:rPr>
              <a:t>E, D</a:t>
            </a:r>
          </a:p>
        </p:txBody>
      </p:sp>
      <p:sp>
        <p:nvSpPr>
          <p:cNvPr id="13319" name="Line 5"/>
          <p:cNvSpPr>
            <a:spLocks noChangeShapeType="1"/>
          </p:cNvSpPr>
          <p:nvPr/>
        </p:nvSpPr>
        <p:spPr bwMode="auto">
          <a:xfrm>
            <a:off x="3048000" y="1818085"/>
            <a:ext cx="9144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3320" name="Line 6"/>
          <p:cNvSpPr>
            <a:spLocks noChangeShapeType="1"/>
          </p:cNvSpPr>
          <p:nvPr/>
        </p:nvSpPr>
        <p:spPr bwMode="auto">
          <a:xfrm>
            <a:off x="5334000" y="1818085"/>
            <a:ext cx="9144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3321" name="Rectangle 7"/>
          <p:cNvSpPr>
            <a:spLocks noChangeArrowheads="1"/>
          </p:cNvSpPr>
          <p:nvPr/>
        </p:nvSpPr>
        <p:spPr bwMode="auto">
          <a:xfrm>
            <a:off x="6248400" y="164663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CT Block</a:t>
            </a:r>
          </a:p>
        </p:txBody>
      </p:sp>
      <p:sp>
        <p:nvSpPr>
          <p:cNvPr id="13322" name="Text Box 8"/>
          <p:cNvSpPr txBox="1">
            <a:spLocks noChangeArrowheads="1"/>
          </p:cNvSpPr>
          <p:nvPr/>
        </p:nvSpPr>
        <p:spPr bwMode="auto">
          <a:xfrm>
            <a:off x="6962369" y="1300718"/>
            <a:ext cx="746531"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n</a:t>
            </a:r>
            <a:r>
              <a:rPr lang="en-US" sz="1800" dirty="0">
                <a:latin typeface="Tahoma" pitchFamily="34" charset="0"/>
              </a:rPr>
              <a:t> bits</a:t>
            </a:r>
          </a:p>
        </p:txBody>
      </p:sp>
      <p:sp>
        <p:nvSpPr>
          <p:cNvPr id="13323" name="Rectangle 9"/>
          <p:cNvSpPr>
            <a:spLocks noChangeArrowheads="1"/>
          </p:cNvSpPr>
          <p:nvPr/>
        </p:nvSpPr>
        <p:spPr bwMode="auto">
          <a:xfrm>
            <a:off x="863600" y="164663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latin typeface="Tahoma" pitchFamily="34" charset="0"/>
              </a:rPr>
              <a:t>PT Block</a:t>
            </a:r>
          </a:p>
        </p:txBody>
      </p:sp>
      <p:sp>
        <p:nvSpPr>
          <p:cNvPr id="13324" name="Text Box 10"/>
          <p:cNvSpPr txBox="1">
            <a:spLocks noChangeArrowheads="1"/>
          </p:cNvSpPr>
          <p:nvPr/>
        </p:nvSpPr>
        <p:spPr bwMode="auto">
          <a:xfrm>
            <a:off x="1477503" y="1276350"/>
            <a:ext cx="808960" cy="400110"/>
          </a:xfrm>
          <a:prstGeom prst="rect">
            <a:avLst/>
          </a:prstGeom>
          <a:noFill/>
          <a:ln w="9525">
            <a:noFill/>
            <a:miter lim="800000"/>
            <a:headEnd/>
            <a:tailEnd/>
          </a:ln>
        </p:spPr>
        <p:txBody>
          <a:bodyPr wrap="none">
            <a:spAutoFit/>
          </a:bodyPr>
          <a:lstStyle/>
          <a:p>
            <a:pPr algn="ctr">
              <a:spcBef>
                <a:spcPct val="50000"/>
              </a:spcBef>
            </a:pPr>
            <a:r>
              <a:rPr lang="en-US" sz="2000" dirty="0">
                <a:latin typeface="Tahoma" pitchFamily="34" charset="0"/>
              </a:rPr>
              <a:t>n bits</a:t>
            </a:r>
          </a:p>
        </p:txBody>
      </p:sp>
      <p:sp>
        <p:nvSpPr>
          <p:cNvPr id="13325" name="Rectangle 11"/>
          <p:cNvSpPr>
            <a:spLocks noChangeArrowheads="1"/>
          </p:cNvSpPr>
          <p:nvPr/>
        </p:nvSpPr>
        <p:spPr bwMode="auto">
          <a:xfrm>
            <a:off x="4191000" y="2618185"/>
            <a:ext cx="9906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Key</a:t>
            </a:r>
          </a:p>
        </p:txBody>
      </p:sp>
      <p:sp>
        <p:nvSpPr>
          <p:cNvPr id="13326" name="Text Box 12"/>
          <p:cNvSpPr txBox="1">
            <a:spLocks noChangeArrowheads="1"/>
          </p:cNvSpPr>
          <p:nvPr/>
        </p:nvSpPr>
        <p:spPr bwMode="auto">
          <a:xfrm>
            <a:off x="5247777" y="2639616"/>
            <a:ext cx="742361" cy="369332"/>
          </a:xfrm>
          <a:prstGeom prst="rect">
            <a:avLst/>
          </a:prstGeom>
          <a:noFill/>
          <a:ln w="9525">
            <a:noFill/>
            <a:miter lim="800000"/>
            <a:headEnd/>
            <a:tailEnd/>
          </a:ln>
        </p:spPr>
        <p:txBody>
          <a:bodyPr wrap="none">
            <a:spAutoFit/>
          </a:bodyPr>
          <a:lstStyle/>
          <a:p>
            <a:pPr algn="ctr">
              <a:spcBef>
                <a:spcPct val="50000"/>
              </a:spcBef>
            </a:pPr>
            <a:r>
              <a:rPr lang="en-US" sz="1800">
                <a:latin typeface="Tahoma" pitchFamily="34" charset="0"/>
              </a:rPr>
              <a:t>k Bits</a:t>
            </a:r>
          </a:p>
        </p:txBody>
      </p:sp>
      <p:sp>
        <p:nvSpPr>
          <p:cNvPr id="13327" name="Line 13"/>
          <p:cNvSpPr>
            <a:spLocks noChangeShapeType="1"/>
          </p:cNvSpPr>
          <p:nvPr/>
        </p:nvSpPr>
        <p:spPr bwMode="auto">
          <a:xfrm flipV="1">
            <a:off x="4724400" y="2160985"/>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3328" name="Text Box 14"/>
          <p:cNvSpPr txBox="1">
            <a:spLocks noChangeArrowheads="1"/>
          </p:cNvSpPr>
          <p:nvPr/>
        </p:nvSpPr>
        <p:spPr bwMode="auto">
          <a:xfrm>
            <a:off x="746125" y="3344466"/>
            <a:ext cx="184666" cy="369332"/>
          </a:xfrm>
          <a:prstGeom prst="rect">
            <a:avLst/>
          </a:prstGeom>
          <a:noFill/>
          <a:ln w="12700" algn="ctr">
            <a:noFill/>
            <a:miter lim="800000"/>
            <a:headEnd/>
            <a:tailEnd type="none" w="lg" len="med"/>
          </a:ln>
        </p:spPr>
        <p:txBody>
          <a:bodyPr wrap="none">
            <a:spAutoFit/>
          </a:bodyPr>
          <a:lstStyle/>
          <a:p>
            <a:pPr eaLnBrk="1" hangingPunct="1"/>
            <a:endParaRPr lang="en-US">
              <a:latin typeface="Arial" charset="0"/>
            </a:endParaRPr>
          </a:p>
        </p:txBody>
      </p:sp>
      <p:sp>
        <p:nvSpPr>
          <p:cNvPr id="13329" name="Text Box 15"/>
          <p:cNvSpPr txBox="1">
            <a:spLocks noChangeArrowheads="1"/>
          </p:cNvSpPr>
          <p:nvPr/>
        </p:nvSpPr>
        <p:spPr bwMode="auto">
          <a:xfrm>
            <a:off x="1050927" y="3426619"/>
            <a:ext cx="7635874" cy="1737399"/>
          </a:xfrm>
          <a:prstGeom prst="rect">
            <a:avLst/>
          </a:prstGeom>
          <a:noFill/>
          <a:ln w="12700" algn="ctr">
            <a:noFill/>
            <a:miter lim="800000"/>
            <a:headEnd/>
            <a:tailEnd type="none" w="lg" len="med"/>
          </a:ln>
        </p:spPr>
        <p:txBody>
          <a:bodyPr wrap="square">
            <a:spAutoFit/>
          </a:bodyPr>
          <a:lstStyle/>
          <a:p>
            <a:pPr marL="457200" indent="-457200" eaLnBrk="1" hangingPunct="1"/>
            <a:r>
              <a:rPr lang="en-US" sz="2000" dirty="0"/>
              <a:t>Canonical examples:</a:t>
            </a:r>
          </a:p>
          <a:p>
            <a:pPr marL="457200" indent="-457200">
              <a:lnSpc>
                <a:spcPct val="150000"/>
              </a:lnSpc>
              <a:buFontTx/>
              <a:buAutoNum type="arabicPeriod"/>
            </a:pPr>
            <a:r>
              <a:rPr lang="en-US" sz="2000" dirty="0"/>
              <a:t>DES:   n= 64 bits,    k = 56 bits </a:t>
            </a:r>
            <a:r>
              <a:rPr lang="en-US" sz="2000" b="1" dirty="0">
                <a:solidFill>
                  <a:srgbClr val="6B9462"/>
                </a:solidFill>
              </a:rPr>
              <a:t>Key:</a:t>
            </a:r>
            <a:r>
              <a:rPr lang="en-US" sz="2000" dirty="0">
                <a:solidFill>
                  <a:schemeClr val="dk1"/>
                </a:solidFill>
              </a:rPr>
              <a:t> 64 bit quantity=8-bit parity+56-bit key</a:t>
            </a:r>
            <a:endParaRPr lang="en-US" sz="2000" dirty="0"/>
          </a:p>
          <a:p>
            <a:pPr marL="457200" indent="-457200" eaLnBrk="1" hangingPunct="1">
              <a:lnSpc>
                <a:spcPct val="150000"/>
              </a:lnSpc>
              <a:buFontTx/>
              <a:buAutoNum type="arabicPeriod"/>
            </a:pPr>
            <a:r>
              <a:rPr lang="en-US" sz="2000" dirty="0"/>
              <a:t>AES:     n=128 bits,   k = 128, 192, 256 bits</a:t>
            </a:r>
          </a:p>
        </p:txBody>
      </p:sp>
    </p:spTree>
    <p:extLst>
      <p:ext uri="{BB962C8B-B14F-4D97-AF65-F5344CB8AC3E}">
        <p14:creationId xmlns:p14="http://schemas.microsoft.com/office/powerpoint/2010/main" val="168652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FF9E13-CB1C-1588-2122-6C15BC834DEB}"/>
              </a:ext>
            </a:extLst>
          </p:cNvPr>
          <p:cNvSpPr>
            <a:spLocks noGrp="1"/>
          </p:cNvSpPr>
          <p:nvPr>
            <p:ph type="sldNum" sz="quarter" idx="4"/>
          </p:nvPr>
        </p:nvSpPr>
        <p:spPr>
          <a:xfrm>
            <a:off x="9385729" y="6386992"/>
            <a:ext cx="2540000" cy="324680"/>
          </a:xfrm>
          <a:prstGeom prst="rect">
            <a:avLst/>
          </a:prstGeom>
          <a:ln/>
        </p:spPr>
        <p:txBody>
          <a:bodyPr/>
          <a:lstStyle>
            <a:defPPr>
              <a:defRPr lang="en-US"/>
            </a:defPPr>
            <a:lvl1pPr marL="0" algn="r" defTabSz="914400" rtl="0" eaLnBrk="1" latinLnBrk="0" hangingPunct="1">
              <a:defRPr sz="1800" kern="1200">
                <a:solidFill>
                  <a:schemeClr val="accent3">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590AF8-4F64-4D1C-B3C4-F65976908F52}" type="slidenum">
              <a:rPr lang="en-US" smtClean="0"/>
              <a:pPr/>
              <a:t>2</a:t>
            </a:fld>
            <a:endParaRPr lang="en-US" dirty="0"/>
          </a:p>
        </p:txBody>
      </p:sp>
      <p:pic>
        <p:nvPicPr>
          <p:cNvPr id="4" name="Picture 2">
            <a:extLst>
              <a:ext uri="{FF2B5EF4-FFF2-40B4-BE49-F238E27FC236}">
                <a16:creationId xmlns:a16="http://schemas.microsoft.com/office/drawing/2014/main" id="{4CC9CE02-80D9-7DE1-1784-8B9EC64440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92301" y="760824"/>
            <a:ext cx="4949986" cy="3860989"/>
          </a:xfrm>
          <a:prstGeom prst="rect">
            <a:avLst/>
          </a:prstGeom>
          <a:solidFill>
            <a:srgbClr val="FFFFFF"/>
          </a:solidFill>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A326FD03-4307-09C6-2322-938B188495FA}"/>
                  </a:ext>
                </a:extLst>
              </p14:cNvPr>
              <p14:cNvContentPartPr/>
              <p14:nvPr/>
            </p14:nvContentPartPr>
            <p14:xfrm>
              <a:off x="2521260" y="2722910"/>
              <a:ext cx="1111320" cy="1043010"/>
            </p14:xfrm>
          </p:contentPart>
        </mc:Choice>
        <mc:Fallback xmlns="">
          <p:pic>
            <p:nvPicPr>
              <p:cNvPr id="13" name="Ink 12">
                <a:extLst>
                  <a:ext uri="{FF2B5EF4-FFF2-40B4-BE49-F238E27FC236}">
                    <a16:creationId xmlns:a16="http://schemas.microsoft.com/office/drawing/2014/main" id="{A326FD03-4307-09C6-2322-938B188495FA}"/>
                  </a:ext>
                </a:extLst>
              </p:cNvPr>
              <p:cNvPicPr/>
              <p:nvPr/>
            </p:nvPicPr>
            <p:blipFill>
              <a:blip r:embed="rId4"/>
              <a:stretch>
                <a:fillRect/>
              </a:stretch>
            </p:blipFill>
            <p:spPr>
              <a:xfrm>
                <a:off x="2512620" y="2713909"/>
                <a:ext cx="1128960" cy="106065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F34F3D5-BD72-C127-626D-1FBB423853F7}"/>
                  </a:ext>
                </a:extLst>
              </p14:cNvPr>
              <p14:cNvContentPartPr/>
              <p14:nvPr/>
            </p14:nvContentPartPr>
            <p14:xfrm>
              <a:off x="1923210" y="3658460"/>
              <a:ext cx="1346490" cy="884790"/>
            </p14:xfrm>
          </p:contentPart>
        </mc:Choice>
        <mc:Fallback xmlns="">
          <p:pic>
            <p:nvPicPr>
              <p:cNvPr id="14" name="Ink 13">
                <a:extLst>
                  <a:ext uri="{FF2B5EF4-FFF2-40B4-BE49-F238E27FC236}">
                    <a16:creationId xmlns:a16="http://schemas.microsoft.com/office/drawing/2014/main" id="{9F34F3D5-BD72-C127-626D-1FBB423853F7}"/>
                  </a:ext>
                </a:extLst>
              </p:cNvPr>
              <p:cNvPicPr/>
              <p:nvPr/>
            </p:nvPicPr>
            <p:blipFill>
              <a:blip r:embed="rId6"/>
              <a:stretch>
                <a:fillRect/>
              </a:stretch>
            </p:blipFill>
            <p:spPr>
              <a:xfrm>
                <a:off x="1914209" y="3649461"/>
                <a:ext cx="1364131" cy="902428"/>
              </a:xfrm>
              <a:prstGeom prst="rect">
                <a:avLst/>
              </a:prstGeom>
            </p:spPr>
          </p:pic>
        </mc:Fallback>
      </mc:AlternateContent>
      <p:sp>
        <p:nvSpPr>
          <p:cNvPr id="15" name="Title 1">
            <a:extLst>
              <a:ext uri="{FF2B5EF4-FFF2-40B4-BE49-F238E27FC236}">
                <a16:creationId xmlns:a16="http://schemas.microsoft.com/office/drawing/2014/main" id="{2BD97F8C-95C0-6574-2E24-EEC594DFBBCB}"/>
              </a:ext>
            </a:extLst>
          </p:cNvPr>
          <p:cNvSpPr>
            <a:spLocks noGrp="1"/>
          </p:cNvSpPr>
          <p:nvPr>
            <p:ph type="title"/>
          </p:nvPr>
        </p:nvSpPr>
        <p:spPr>
          <a:xfrm>
            <a:off x="467544" y="249492"/>
            <a:ext cx="8352928" cy="342900"/>
          </a:xfrm>
        </p:spPr>
        <p:txBody>
          <a:bodyPr>
            <a:normAutofit fontScale="90000"/>
          </a:bodyPr>
          <a:lstStyle/>
          <a:p>
            <a:r>
              <a:rPr lang="en-US" dirty="0"/>
              <a:t>Block ciphers</a:t>
            </a:r>
          </a:p>
        </p:txBody>
      </p:sp>
    </p:spTree>
    <p:extLst>
      <p:ext uri="{BB962C8B-B14F-4D97-AF65-F5344CB8AC3E}">
        <p14:creationId xmlns:p14="http://schemas.microsoft.com/office/powerpoint/2010/main" val="65508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 Built by Iteration</a:t>
            </a:r>
          </a:p>
        </p:txBody>
      </p:sp>
      <p:sp>
        <p:nvSpPr>
          <p:cNvPr id="3" name="Content Placeholder 2"/>
          <p:cNvSpPr>
            <a:spLocks noGrp="1"/>
          </p:cNvSpPr>
          <p:nvPr>
            <p:ph idx="1"/>
          </p:nvPr>
        </p:nvSpPr>
        <p:spPr>
          <a:xfrm>
            <a:off x="685800" y="3981450"/>
            <a:ext cx="8153400" cy="1028700"/>
          </a:xfrm>
        </p:spPr>
        <p:txBody>
          <a:bodyPr>
            <a:normAutofit lnSpcReduction="10000"/>
          </a:bodyPr>
          <a:lstStyle/>
          <a:p>
            <a:pPr marL="0" indent="0">
              <a:buNone/>
            </a:pPr>
            <a:r>
              <a:rPr lang="en-US" dirty="0"/>
              <a:t>R(</a:t>
            </a:r>
            <a:r>
              <a:rPr lang="en-US" dirty="0" err="1"/>
              <a:t>k,m</a:t>
            </a:r>
            <a:r>
              <a:rPr lang="en-US" dirty="0"/>
              <a:t>) is called a </a:t>
            </a:r>
            <a:r>
              <a:rPr lang="en-US" b="0" dirty="0"/>
              <a:t>round function</a:t>
            </a:r>
          </a:p>
          <a:p>
            <a:pPr marL="0" indent="0">
              <a:spcBef>
                <a:spcPts val="1824"/>
              </a:spcBef>
              <a:buNone/>
            </a:pPr>
            <a:r>
              <a:rPr lang="en-US" b="0" dirty="0"/>
              <a:t>		</a:t>
            </a:r>
            <a:r>
              <a:rPr lang="en-US" b="1" dirty="0"/>
              <a:t>for  3DES (r=48),      for AES-128  (r=10)</a:t>
            </a:r>
          </a:p>
        </p:txBody>
      </p:sp>
      <p:sp>
        <p:nvSpPr>
          <p:cNvPr id="6" name="Rectangle 5"/>
          <p:cNvSpPr/>
          <p:nvPr/>
        </p:nvSpPr>
        <p:spPr bwMode="auto">
          <a:xfrm>
            <a:off x="4009104" y="1143000"/>
            <a:ext cx="1143000" cy="285750"/>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key  k</a:t>
            </a:r>
          </a:p>
        </p:txBody>
      </p:sp>
      <p:sp>
        <p:nvSpPr>
          <p:cNvPr id="7" name="Trapezoid 6"/>
          <p:cNvSpPr/>
          <p:nvPr/>
        </p:nvSpPr>
        <p:spPr bwMode="auto">
          <a:xfrm>
            <a:off x="1752600" y="1428750"/>
            <a:ext cx="5638800" cy="685800"/>
          </a:xfrm>
          <a:prstGeom prst="trapezoid">
            <a:avLst>
              <a:gd name="adj" fmla="val 243342"/>
            </a:avLst>
          </a:prstGeom>
          <a:solidFill>
            <a:srgbClr val="66FFFF"/>
          </a:solidFill>
          <a:ln w="9525">
            <a:solidFill>
              <a:schemeClr val="tx1"/>
            </a:solidFill>
            <a:miter lim="800000"/>
            <a:headEnd/>
            <a:tailEnd/>
          </a:ln>
          <a:effectLst/>
        </p:spPr>
        <p:txBody>
          <a:bodyPr rtlCol="0" anchor="ctr"/>
          <a:lstStyle/>
          <a:p>
            <a:pPr algn="ctr"/>
            <a:endParaRPr lang="en-US" dirty="0">
              <a:latin typeface="+mn-lt"/>
            </a:endParaRPr>
          </a:p>
        </p:txBody>
      </p:sp>
      <p:sp>
        <p:nvSpPr>
          <p:cNvPr id="8" name="TextBox 7"/>
          <p:cNvSpPr txBox="1"/>
          <p:nvPr/>
        </p:nvSpPr>
        <p:spPr>
          <a:xfrm>
            <a:off x="3606948" y="1600200"/>
            <a:ext cx="1515334" cy="369332"/>
          </a:xfrm>
          <a:prstGeom prst="rect">
            <a:avLst/>
          </a:prstGeom>
          <a:noFill/>
        </p:spPr>
        <p:txBody>
          <a:bodyPr wrap="none" rtlCol="0">
            <a:spAutoFit/>
          </a:bodyPr>
          <a:lstStyle/>
          <a:p>
            <a:r>
              <a:rPr lang="en-US" dirty="0">
                <a:latin typeface="+mn-lt"/>
              </a:rPr>
              <a:t>key expansion</a:t>
            </a:r>
          </a:p>
        </p:txBody>
      </p:sp>
      <p:sp>
        <p:nvSpPr>
          <p:cNvPr id="9" name="Rectangle 8"/>
          <p:cNvSpPr/>
          <p:nvPr/>
        </p:nvSpPr>
        <p:spPr bwMode="auto">
          <a:xfrm>
            <a:off x="1752600" y="211455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1</a:t>
            </a:r>
            <a:endParaRPr lang="en-US" sz="2000" dirty="0">
              <a:latin typeface="+mn-lt"/>
            </a:endParaRPr>
          </a:p>
        </p:txBody>
      </p:sp>
      <p:sp>
        <p:nvSpPr>
          <p:cNvPr id="10" name="Rectangle 9"/>
          <p:cNvSpPr/>
          <p:nvPr/>
        </p:nvSpPr>
        <p:spPr bwMode="auto">
          <a:xfrm>
            <a:off x="2895600" y="211455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2</a:t>
            </a:r>
            <a:endParaRPr lang="en-US" sz="2000" dirty="0">
              <a:latin typeface="+mn-lt"/>
            </a:endParaRPr>
          </a:p>
        </p:txBody>
      </p:sp>
      <p:sp>
        <p:nvSpPr>
          <p:cNvPr id="11" name="Rectangle 10"/>
          <p:cNvSpPr/>
          <p:nvPr/>
        </p:nvSpPr>
        <p:spPr bwMode="auto">
          <a:xfrm>
            <a:off x="4038600" y="211455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3</a:t>
            </a:r>
            <a:endParaRPr lang="en-US" sz="2000" dirty="0">
              <a:latin typeface="+mn-lt"/>
            </a:endParaRPr>
          </a:p>
        </p:txBody>
      </p:sp>
      <p:sp>
        <p:nvSpPr>
          <p:cNvPr id="12" name="Rectangle 11"/>
          <p:cNvSpPr/>
          <p:nvPr/>
        </p:nvSpPr>
        <p:spPr bwMode="auto">
          <a:xfrm>
            <a:off x="6781800" y="211455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err="1">
                <a:latin typeface="+mn-lt"/>
              </a:rPr>
              <a:t>k</a:t>
            </a:r>
            <a:r>
              <a:rPr lang="en-US" sz="2000" baseline="-25000" dirty="0" err="1"/>
              <a:t>r</a:t>
            </a:r>
            <a:endParaRPr lang="en-US" sz="2000" dirty="0">
              <a:latin typeface="+mn-lt"/>
            </a:endParaRPr>
          </a:p>
        </p:txBody>
      </p:sp>
      <p:sp>
        <p:nvSpPr>
          <p:cNvPr id="13" name="Rectangle 12"/>
          <p:cNvSpPr/>
          <p:nvPr/>
        </p:nvSpPr>
        <p:spPr bwMode="auto">
          <a:xfrm rot="16200000">
            <a:off x="1647827" y="2962274"/>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R(k</a:t>
            </a:r>
            <a:r>
              <a:rPr lang="en-US" baseline="-25000" dirty="0">
                <a:latin typeface="+mn-lt"/>
              </a:rPr>
              <a:t>1</a:t>
            </a:r>
            <a:r>
              <a:rPr lang="en-US" dirty="0">
                <a:latin typeface="+mn-lt"/>
              </a:rPr>
              <a:t>, </a:t>
            </a:r>
            <a:r>
              <a:rPr lang="en-US" dirty="0">
                <a:latin typeface="+mn-lt"/>
                <a:sym typeface="Symbol"/>
              </a:rPr>
              <a:t>)</a:t>
            </a:r>
            <a:endParaRPr lang="en-US" dirty="0">
              <a:latin typeface="+mn-lt"/>
            </a:endParaRPr>
          </a:p>
        </p:txBody>
      </p:sp>
      <p:sp>
        <p:nvSpPr>
          <p:cNvPr id="15" name="Rectangle 14"/>
          <p:cNvSpPr/>
          <p:nvPr/>
        </p:nvSpPr>
        <p:spPr bwMode="auto">
          <a:xfrm rot="16200000">
            <a:off x="2828924" y="2962274"/>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R(k</a:t>
            </a:r>
            <a:r>
              <a:rPr lang="en-US" baseline="-25000" dirty="0">
                <a:latin typeface="+mn-lt"/>
              </a:rPr>
              <a:t>2</a:t>
            </a:r>
            <a:r>
              <a:rPr lang="en-US" dirty="0">
                <a:latin typeface="+mn-lt"/>
              </a:rPr>
              <a:t>, </a:t>
            </a:r>
            <a:r>
              <a:rPr lang="en-US" dirty="0">
                <a:latin typeface="+mn-lt"/>
                <a:sym typeface="Symbol"/>
              </a:rPr>
              <a:t>)</a:t>
            </a:r>
            <a:endParaRPr lang="en-US" dirty="0">
              <a:latin typeface="+mn-lt"/>
            </a:endParaRPr>
          </a:p>
        </p:txBody>
      </p:sp>
      <p:sp>
        <p:nvSpPr>
          <p:cNvPr id="16" name="Rectangle 15"/>
          <p:cNvSpPr/>
          <p:nvPr/>
        </p:nvSpPr>
        <p:spPr bwMode="auto">
          <a:xfrm rot="16200000">
            <a:off x="3971924" y="2962274"/>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R(k</a:t>
            </a:r>
            <a:r>
              <a:rPr lang="en-US" baseline="-25000" dirty="0">
                <a:latin typeface="+mn-lt"/>
              </a:rPr>
              <a:t>3</a:t>
            </a:r>
            <a:r>
              <a:rPr lang="en-US" dirty="0">
                <a:latin typeface="+mn-lt"/>
              </a:rPr>
              <a:t>, </a:t>
            </a:r>
            <a:r>
              <a:rPr lang="en-US" dirty="0">
                <a:latin typeface="+mn-lt"/>
                <a:sym typeface="Symbol"/>
              </a:rPr>
              <a:t>)</a:t>
            </a:r>
            <a:endParaRPr lang="en-US" dirty="0">
              <a:latin typeface="+mn-lt"/>
            </a:endParaRPr>
          </a:p>
        </p:txBody>
      </p:sp>
      <p:sp>
        <p:nvSpPr>
          <p:cNvPr id="17" name="Rectangle 16"/>
          <p:cNvSpPr/>
          <p:nvPr/>
        </p:nvSpPr>
        <p:spPr bwMode="auto">
          <a:xfrm rot="16200000">
            <a:off x="6715124" y="2962274"/>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R(</a:t>
            </a:r>
            <a:r>
              <a:rPr lang="en-US" dirty="0" err="1">
                <a:latin typeface="+mn-lt"/>
              </a:rPr>
              <a:t>k</a:t>
            </a:r>
            <a:r>
              <a:rPr lang="en-US" baseline="-25000" dirty="0" err="1"/>
              <a:t>r</a:t>
            </a:r>
            <a:r>
              <a:rPr lang="en-US" dirty="0">
                <a:latin typeface="+mn-lt"/>
              </a:rPr>
              <a:t>, </a:t>
            </a:r>
            <a:r>
              <a:rPr lang="en-US" dirty="0">
                <a:latin typeface="+mn-lt"/>
                <a:sym typeface="Symbol"/>
              </a:rPr>
              <a:t>)</a:t>
            </a:r>
            <a:endParaRPr lang="en-US" dirty="0">
              <a:latin typeface="+mn-lt"/>
            </a:endParaRPr>
          </a:p>
        </p:txBody>
      </p:sp>
      <p:cxnSp>
        <p:nvCxnSpPr>
          <p:cNvPr id="19" name="Straight Arrow Connector 18"/>
          <p:cNvCxnSpPr/>
          <p:nvPr/>
        </p:nvCxnSpPr>
        <p:spPr bwMode="auto">
          <a:xfrm rot="5400000">
            <a:off x="1885950" y="2628701"/>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3029744" y="262810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a:off x="4172744" y="262810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rot="5400000">
            <a:off x="6915944" y="262810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438400" y="325754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3581400" y="3256358"/>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4724400" y="3257549"/>
            <a:ext cx="457200" cy="1191"/>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6400800" y="325754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7467600" y="325754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295400" y="325754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2" name="Straight Connector 31"/>
          <p:cNvCxnSpPr/>
          <p:nvPr/>
        </p:nvCxnSpPr>
        <p:spPr bwMode="auto">
          <a:xfrm>
            <a:off x="5257800" y="3257549"/>
            <a:ext cx="1143000" cy="1191"/>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33" name="TextBox 32"/>
          <p:cNvSpPr txBox="1"/>
          <p:nvPr/>
        </p:nvSpPr>
        <p:spPr>
          <a:xfrm>
            <a:off x="762000" y="2962930"/>
            <a:ext cx="471503" cy="523220"/>
          </a:xfrm>
          <a:prstGeom prst="rect">
            <a:avLst/>
          </a:prstGeom>
          <a:noFill/>
        </p:spPr>
        <p:txBody>
          <a:bodyPr wrap="none" rtlCol="0">
            <a:spAutoFit/>
          </a:bodyPr>
          <a:lstStyle/>
          <a:p>
            <a:r>
              <a:rPr lang="en-US" sz="2800" dirty="0">
                <a:latin typeface="+mn-lt"/>
              </a:rPr>
              <a:t>m</a:t>
            </a:r>
            <a:endParaRPr lang="en-US" dirty="0">
              <a:latin typeface="+mn-lt"/>
            </a:endParaRPr>
          </a:p>
        </p:txBody>
      </p:sp>
      <p:sp>
        <p:nvSpPr>
          <p:cNvPr id="34" name="TextBox 33"/>
          <p:cNvSpPr txBox="1"/>
          <p:nvPr/>
        </p:nvSpPr>
        <p:spPr>
          <a:xfrm>
            <a:off x="8001000" y="2952750"/>
            <a:ext cx="381000" cy="523220"/>
          </a:xfrm>
          <a:prstGeom prst="rect">
            <a:avLst/>
          </a:prstGeom>
          <a:noFill/>
        </p:spPr>
        <p:txBody>
          <a:bodyPr wrap="square" rtlCol="0">
            <a:spAutoFit/>
          </a:bodyPr>
          <a:lstStyle/>
          <a:p>
            <a:r>
              <a:rPr lang="en-US" sz="2800" dirty="0">
                <a:latin typeface="+mn-lt"/>
              </a:rPr>
              <a:t>c</a:t>
            </a:r>
            <a:endParaRPr lang="en-US" dirty="0">
              <a:latin typeface="+mn-lt"/>
            </a:endParaRPr>
          </a:p>
        </p:txBody>
      </p:sp>
      <p:sp>
        <p:nvSpPr>
          <p:cNvPr id="4" name="TextBox 3">
            <a:extLst>
              <a:ext uri="{FF2B5EF4-FFF2-40B4-BE49-F238E27FC236}">
                <a16:creationId xmlns:a16="http://schemas.microsoft.com/office/drawing/2014/main" id="{246ACDFE-CFBA-FCFE-A275-517D5860482D}"/>
              </a:ext>
            </a:extLst>
          </p:cNvPr>
          <p:cNvSpPr txBox="1"/>
          <p:nvPr/>
        </p:nvSpPr>
        <p:spPr>
          <a:xfrm>
            <a:off x="6408111" y="4101584"/>
            <a:ext cx="2324739" cy="400110"/>
          </a:xfrm>
          <a:prstGeom prst="rect">
            <a:avLst/>
          </a:prstGeom>
          <a:noFill/>
        </p:spPr>
        <p:txBody>
          <a:bodyPr wrap="none" rtlCol="0">
            <a:spAutoFit/>
          </a:bodyPr>
          <a:lstStyle/>
          <a:p>
            <a:r>
              <a:rPr lang="en-US" sz="2000" b="1" dirty="0"/>
              <a:t>r</a:t>
            </a:r>
            <a:r>
              <a:rPr lang="en-TR" sz="2000" b="1" dirty="0"/>
              <a:t>=number of rounds</a:t>
            </a:r>
          </a:p>
        </p:txBody>
      </p:sp>
    </p:spTree>
    <p:extLst>
      <p:ext uri="{BB962C8B-B14F-4D97-AF65-F5344CB8AC3E}">
        <p14:creationId xmlns:p14="http://schemas.microsoft.com/office/powerpoint/2010/main" val="2087015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normAutofit fontScale="90000"/>
          </a:bodyPr>
          <a:lstStyle/>
          <a:p>
            <a:r>
              <a:rPr lang="en-US" dirty="0"/>
              <a:t>The Data Encryption Standard (DES)</a:t>
            </a:r>
          </a:p>
        </p:txBody>
      </p:sp>
      <p:sp>
        <p:nvSpPr>
          <p:cNvPr id="3" name="Content Placeholder 2"/>
          <p:cNvSpPr>
            <a:spLocks noGrp="1"/>
          </p:cNvSpPr>
          <p:nvPr>
            <p:ph idx="1"/>
          </p:nvPr>
        </p:nvSpPr>
        <p:spPr>
          <a:xfrm>
            <a:off x="457200" y="819150"/>
            <a:ext cx="8686800" cy="4324350"/>
          </a:xfrm>
        </p:spPr>
        <p:txBody>
          <a:bodyPr/>
          <a:lstStyle/>
          <a:p>
            <a:r>
              <a:rPr lang="en-US" dirty="0"/>
              <a:t>Early 1970s:   Horst </a:t>
            </a:r>
            <a:r>
              <a:rPr lang="en-US" dirty="0" err="1"/>
              <a:t>Feistel</a:t>
            </a:r>
            <a:r>
              <a:rPr lang="en-US" dirty="0"/>
              <a:t> designs Lucifer at IBM</a:t>
            </a:r>
          </a:p>
          <a:p>
            <a:pPr marL="0" indent="0">
              <a:buNone/>
            </a:pPr>
            <a:r>
              <a:rPr lang="en-US" dirty="0"/>
              <a:t>		key-</a:t>
            </a:r>
            <a:r>
              <a:rPr lang="en-US" dirty="0" err="1"/>
              <a:t>len</a:t>
            </a:r>
            <a:r>
              <a:rPr lang="en-US" dirty="0"/>
              <a:t> = 128 bits  ;   block-</a:t>
            </a:r>
            <a:r>
              <a:rPr lang="en-US" dirty="0" err="1"/>
              <a:t>len</a:t>
            </a:r>
            <a:r>
              <a:rPr lang="en-US" dirty="0"/>
              <a:t> = 128 bits</a:t>
            </a:r>
          </a:p>
          <a:p>
            <a:pPr>
              <a:spcBef>
                <a:spcPts val="1176"/>
              </a:spcBef>
            </a:pPr>
            <a:r>
              <a:rPr lang="en-US" dirty="0"/>
              <a:t>1973:   NBS asks for block cipher proposals.   </a:t>
            </a:r>
            <a:br>
              <a:rPr lang="en-US" dirty="0"/>
            </a:br>
            <a:r>
              <a:rPr lang="en-US" dirty="0"/>
              <a:t>		IBM submits variant of Lucifer.</a:t>
            </a:r>
          </a:p>
          <a:p>
            <a:pPr>
              <a:spcBef>
                <a:spcPts val="624"/>
              </a:spcBef>
            </a:pPr>
            <a:r>
              <a:rPr lang="en-US" dirty="0"/>
              <a:t>1976:  NBS adopts DES as a federal standard</a:t>
            </a:r>
          </a:p>
          <a:p>
            <a:pPr marL="0" indent="0">
              <a:buNone/>
            </a:pPr>
            <a:r>
              <a:rPr lang="en-US" dirty="0"/>
              <a:t>		key-</a:t>
            </a:r>
            <a:r>
              <a:rPr lang="en-US" dirty="0" err="1"/>
              <a:t>len</a:t>
            </a:r>
            <a:r>
              <a:rPr lang="en-US" dirty="0"/>
              <a:t> = 56 bits  ;   block-</a:t>
            </a:r>
            <a:r>
              <a:rPr lang="en-US" dirty="0" err="1"/>
              <a:t>len</a:t>
            </a:r>
            <a:r>
              <a:rPr lang="en-US" dirty="0"/>
              <a:t> = 64 bits</a:t>
            </a:r>
          </a:p>
          <a:p>
            <a:pPr>
              <a:spcBef>
                <a:spcPts val="1176"/>
              </a:spcBef>
            </a:pPr>
            <a:r>
              <a:rPr lang="en-US" dirty="0"/>
              <a:t>1997:  DES broken by exhaustive search</a:t>
            </a:r>
          </a:p>
          <a:p>
            <a:pPr>
              <a:spcBef>
                <a:spcPts val="1176"/>
              </a:spcBef>
            </a:pPr>
            <a:r>
              <a:rPr lang="en-US" dirty="0"/>
              <a:t>2000:  NIST adopts </a:t>
            </a:r>
            <a:r>
              <a:rPr lang="en-US" dirty="0" err="1"/>
              <a:t>Rijndael</a:t>
            </a:r>
            <a:r>
              <a:rPr lang="en-US" dirty="0"/>
              <a:t> as AES to replace DES</a:t>
            </a:r>
          </a:p>
          <a:p>
            <a:pPr marL="0" indent="0">
              <a:spcBef>
                <a:spcPts val="1776"/>
              </a:spcBef>
              <a:buNone/>
            </a:pPr>
            <a:r>
              <a:rPr lang="en-US" dirty="0"/>
              <a:t>Widely deployed in banking (ACH) and commerce</a:t>
            </a:r>
          </a:p>
          <a:p>
            <a:pPr marL="0" indent="0">
              <a:buNone/>
            </a:pPr>
            <a:endParaRPr lang="en-US" dirty="0"/>
          </a:p>
        </p:txBody>
      </p:sp>
    </p:spTree>
    <p:extLst>
      <p:ext uri="{BB962C8B-B14F-4D97-AF65-F5344CB8AC3E}">
        <p14:creationId xmlns:p14="http://schemas.microsoft.com/office/powerpoint/2010/main" val="17185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09181" y="-69845"/>
            <a:ext cx="7772400" cy="857250"/>
          </a:xfrm>
          <a:prstGeom prst="rect">
            <a:avLst/>
          </a:prstGeom>
        </p:spPr>
        <p:txBody>
          <a:bodyPr vert="horz" lIns="88369" tIns="88369" rIns="88369" bIns="88369" rtlCol="0" anchor="ctr" anchorCtr="0">
            <a:noAutofit/>
          </a:bodyPr>
          <a:lstStyle/>
          <a:p>
            <a:pPr>
              <a:buNone/>
            </a:pPr>
            <a:r>
              <a:rPr lang="en-US">
                <a:solidFill>
                  <a:srgbClr val="9B37AA"/>
                </a:solidFill>
              </a:rPr>
              <a:t>Data Encryption Standard</a:t>
            </a:r>
          </a:p>
        </p:txBody>
      </p:sp>
      <p:pic>
        <p:nvPicPr>
          <p:cNvPr id="83" name="Shape 83"/>
          <p:cNvPicPr preferRelativeResize="0"/>
          <p:nvPr/>
        </p:nvPicPr>
        <p:blipFill>
          <a:blip r:embed="rId3">
            <a:alphaModFix/>
          </a:blip>
          <a:stretch>
            <a:fillRect/>
          </a:stretch>
        </p:blipFill>
        <p:spPr>
          <a:xfrm>
            <a:off x="1228725" y="858122"/>
            <a:ext cx="6686550" cy="392191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core idea – </a:t>
            </a:r>
            <a:r>
              <a:rPr lang="en-US" dirty="0" err="1"/>
              <a:t>Feistel</a:t>
            </a:r>
            <a:r>
              <a:rPr lang="en-US" dirty="0"/>
              <a:t> Network</a:t>
            </a:r>
          </a:p>
        </p:txBody>
      </p:sp>
      <p:sp>
        <p:nvSpPr>
          <p:cNvPr id="3" name="Content Placeholder 2"/>
          <p:cNvSpPr>
            <a:spLocks noGrp="1"/>
          </p:cNvSpPr>
          <p:nvPr>
            <p:ph idx="1"/>
          </p:nvPr>
        </p:nvSpPr>
        <p:spPr>
          <a:xfrm>
            <a:off x="457200" y="1047750"/>
            <a:ext cx="8229600" cy="1219200"/>
          </a:xfrm>
        </p:spPr>
        <p:txBody>
          <a:bodyPr>
            <a:normAutofit/>
          </a:bodyPr>
          <a:lstStyle/>
          <a:p>
            <a:pPr marL="0" indent="0">
              <a:buNone/>
            </a:pPr>
            <a:r>
              <a:rPr lang="en-US" dirty="0"/>
              <a:t>Given functions    f</a:t>
            </a:r>
            <a:r>
              <a:rPr lang="en-US" baseline="-25000" dirty="0"/>
              <a:t>1</a:t>
            </a:r>
            <a:r>
              <a:rPr lang="en-US" dirty="0"/>
              <a:t>, …, </a:t>
            </a:r>
            <a:r>
              <a:rPr lang="en-US" dirty="0" err="1"/>
              <a:t>f</a:t>
            </a:r>
            <a:r>
              <a:rPr lang="en-US" baseline="-25000" dirty="0" err="1"/>
              <a:t>d</a:t>
            </a:r>
            <a:r>
              <a:rPr lang="en-US" dirty="0"/>
              <a:t>:   {0,1}</a:t>
            </a:r>
            <a:r>
              <a:rPr lang="en-US" baseline="30000" dirty="0"/>
              <a:t>n</a:t>
            </a:r>
            <a:r>
              <a:rPr lang="en-US" dirty="0"/>
              <a:t>  ⟶  {0,1}</a:t>
            </a:r>
            <a:r>
              <a:rPr lang="en-US" baseline="30000" dirty="0"/>
              <a:t>n</a:t>
            </a:r>
            <a:r>
              <a:rPr lang="en-US" dirty="0"/>
              <a:t>    </a:t>
            </a:r>
          </a:p>
          <a:p>
            <a:pPr marL="0" indent="0">
              <a:spcBef>
                <a:spcPts val="2376"/>
              </a:spcBef>
              <a:buNone/>
            </a:pPr>
            <a:r>
              <a:rPr lang="en-US" dirty="0"/>
              <a:t>Goal:    build invertible function   F: {0,1}</a:t>
            </a:r>
            <a:r>
              <a:rPr lang="en-US" baseline="30000" dirty="0"/>
              <a:t>2n</a:t>
            </a:r>
            <a:r>
              <a:rPr lang="en-US" dirty="0"/>
              <a:t>  ⟶  {0,1}</a:t>
            </a:r>
            <a:r>
              <a:rPr lang="en-US" baseline="30000" dirty="0"/>
              <a:t>2n</a:t>
            </a:r>
            <a:r>
              <a:rPr lang="en-US" dirty="0"/>
              <a:t> </a:t>
            </a:r>
          </a:p>
        </p:txBody>
      </p:sp>
      <p:sp>
        <p:nvSpPr>
          <p:cNvPr id="64" name="TextBox 63"/>
          <p:cNvSpPr txBox="1"/>
          <p:nvPr/>
        </p:nvSpPr>
        <p:spPr>
          <a:xfrm>
            <a:off x="2057400" y="4324350"/>
            <a:ext cx="1596411" cy="461665"/>
          </a:xfrm>
          <a:prstGeom prst="rect">
            <a:avLst/>
          </a:prstGeom>
          <a:noFill/>
        </p:spPr>
        <p:txBody>
          <a:bodyPr wrap="none" rtlCol="0">
            <a:spAutoFit/>
          </a:bodyPr>
          <a:lstStyle/>
          <a:p>
            <a:r>
              <a:rPr lang="en-US" sz="2400" dirty="0"/>
              <a:t>In symbols:</a:t>
            </a:r>
          </a:p>
        </p:txBody>
      </p:sp>
      <p:grpSp>
        <p:nvGrpSpPr>
          <p:cNvPr id="17" name="Group 16"/>
          <p:cNvGrpSpPr/>
          <p:nvPr/>
        </p:nvGrpSpPr>
        <p:grpSpPr>
          <a:xfrm>
            <a:off x="609601" y="2419350"/>
            <a:ext cx="7848599" cy="1817132"/>
            <a:chOff x="609601" y="2419350"/>
            <a:chExt cx="7848599" cy="1817132"/>
          </a:xfrm>
        </p:grpSpPr>
        <p:sp>
          <p:nvSpPr>
            <p:cNvPr id="11" name="TextBox 10"/>
            <p:cNvSpPr txBox="1"/>
            <p:nvPr/>
          </p:nvSpPr>
          <p:spPr>
            <a:xfrm>
              <a:off x="774333" y="3867150"/>
              <a:ext cx="684803" cy="369332"/>
            </a:xfrm>
            <a:prstGeom prst="rect">
              <a:avLst/>
            </a:prstGeom>
            <a:noFill/>
          </p:spPr>
          <p:txBody>
            <a:bodyPr wrap="none" rtlCol="0">
              <a:spAutoFit/>
            </a:bodyPr>
            <a:lstStyle/>
            <a:p>
              <a:r>
                <a:rPr lang="en-US" dirty="0"/>
                <a:t>input</a:t>
              </a:r>
            </a:p>
          </p:txBody>
        </p:sp>
        <p:sp>
          <p:nvSpPr>
            <p:cNvPr id="63" name="TextBox 62"/>
            <p:cNvSpPr txBox="1"/>
            <p:nvPr/>
          </p:nvSpPr>
          <p:spPr>
            <a:xfrm>
              <a:off x="7632333" y="3867150"/>
              <a:ext cx="825867" cy="369332"/>
            </a:xfrm>
            <a:prstGeom prst="rect">
              <a:avLst/>
            </a:prstGeom>
            <a:noFill/>
          </p:spPr>
          <p:txBody>
            <a:bodyPr wrap="none" rtlCol="0">
              <a:spAutoFit/>
            </a:bodyPr>
            <a:lstStyle/>
            <a:p>
              <a:r>
                <a:rPr lang="en-US" dirty="0"/>
                <a:t>output</a:t>
              </a:r>
            </a:p>
          </p:txBody>
        </p:sp>
        <p:sp>
          <p:nvSpPr>
            <p:cNvPr id="51" name="Rectangle 50"/>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d-1</a:t>
              </a:r>
            </a:p>
          </p:txBody>
        </p:sp>
        <p:sp>
          <p:nvSpPr>
            <p:cNvPr id="52" name="Rectangle 51"/>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d-1</a:t>
              </a:r>
            </a:p>
          </p:txBody>
        </p:sp>
        <p:sp>
          <p:nvSpPr>
            <p:cNvPr id="62" name="Rectangle 61"/>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a:t>
              </a:r>
            </a:p>
          </p:txBody>
        </p:sp>
        <p:sp>
          <p:nvSpPr>
            <p:cNvPr id="65" name="Rectangle 64"/>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66" name="Rectangle 65"/>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67" name="Rectangle 66"/>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68" name="TextBox 67"/>
            <p:cNvSpPr txBox="1"/>
            <p:nvPr/>
          </p:nvSpPr>
          <p:spPr>
            <a:xfrm rot="5400000">
              <a:off x="444296" y="2596322"/>
              <a:ext cx="723275" cy="369332"/>
            </a:xfrm>
            <a:prstGeom prst="rect">
              <a:avLst/>
            </a:prstGeom>
            <a:noFill/>
          </p:spPr>
          <p:txBody>
            <a:bodyPr wrap="none" rtlCol="0">
              <a:spAutoFit/>
            </a:bodyPr>
            <a:lstStyle/>
            <a:p>
              <a:r>
                <a:rPr lang="en-US" dirty="0"/>
                <a:t>n-bits</a:t>
              </a:r>
            </a:p>
          </p:txBody>
        </p:sp>
        <p:sp>
          <p:nvSpPr>
            <p:cNvPr id="69" name="TextBox 68"/>
            <p:cNvSpPr txBox="1"/>
            <p:nvPr/>
          </p:nvSpPr>
          <p:spPr>
            <a:xfrm rot="5400000">
              <a:off x="432629" y="3397046"/>
              <a:ext cx="723275" cy="369332"/>
            </a:xfrm>
            <a:prstGeom prst="rect">
              <a:avLst/>
            </a:prstGeom>
            <a:noFill/>
          </p:spPr>
          <p:txBody>
            <a:bodyPr wrap="none" rtlCol="0">
              <a:spAutoFit/>
            </a:bodyPr>
            <a:lstStyle/>
            <a:p>
              <a:r>
                <a:rPr lang="en-US" dirty="0"/>
                <a:t>n-bits</a:t>
              </a:r>
            </a:p>
          </p:txBody>
        </p:sp>
        <p:sp>
          <p:nvSpPr>
            <p:cNvPr id="70" name="Rectangle 69"/>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71" name="Rectangle 70"/>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72" name="TextBox 71"/>
            <p:cNvSpPr txBox="1"/>
            <p:nvPr/>
          </p:nvSpPr>
          <p:spPr>
            <a:xfrm flipV="1">
              <a:off x="1600200" y="3470017"/>
              <a:ext cx="338554" cy="461665"/>
            </a:xfrm>
            <a:prstGeom prst="rect">
              <a:avLst/>
            </a:prstGeom>
            <a:noFill/>
          </p:spPr>
          <p:txBody>
            <a:bodyPr wrap="none" rtlCol="0">
              <a:spAutoFit/>
            </a:bodyPr>
            <a:lstStyle/>
            <a:p>
              <a:r>
                <a:rPr lang="en-US" sz="2400" dirty="0"/>
                <a:t>⊕</a:t>
              </a:r>
            </a:p>
          </p:txBody>
        </p:sp>
        <p:cxnSp>
          <p:nvCxnSpPr>
            <p:cNvPr id="73" name="Straight Connector 72"/>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2" idx="3"/>
            </p:cNvCxnSpPr>
            <p:nvPr/>
          </p:nvCxnSpPr>
          <p:spPr>
            <a:xfrm flipV="1">
              <a:off x="19387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endCxn id="71"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endCxn id="70"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1</a:t>
              </a:r>
            </a:p>
          </p:txBody>
        </p:sp>
        <p:cxnSp>
          <p:nvCxnSpPr>
            <p:cNvPr id="79" name="Straight Arrow Connector 78"/>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2</a:t>
              </a:r>
            </a:p>
          </p:txBody>
        </p:sp>
        <p:sp>
          <p:nvSpPr>
            <p:cNvPr id="82" name="Rectangle 81"/>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2</a:t>
              </a:r>
            </a:p>
          </p:txBody>
        </p:sp>
        <p:sp>
          <p:nvSpPr>
            <p:cNvPr id="83" name="TextBox 82"/>
            <p:cNvSpPr txBox="1"/>
            <p:nvPr/>
          </p:nvSpPr>
          <p:spPr>
            <a:xfrm flipV="1">
              <a:off x="3276600" y="3470017"/>
              <a:ext cx="338554" cy="461665"/>
            </a:xfrm>
            <a:prstGeom prst="rect">
              <a:avLst/>
            </a:prstGeom>
            <a:noFill/>
          </p:spPr>
          <p:txBody>
            <a:bodyPr wrap="none" rtlCol="0">
              <a:spAutoFit/>
            </a:bodyPr>
            <a:lstStyle/>
            <a:p>
              <a:r>
                <a:rPr lang="en-US" sz="2400" dirty="0"/>
                <a:t>⊕</a:t>
              </a:r>
            </a:p>
          </p:txBody>
        </p:sp>
        <p:cxnSp>
          <p:nvCxnSpPr>
            <p:cNvPr id="84" name="Straight Connector 83"/>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3" idx="3"/>
            </p:cNvCxnSpPr>
            <p:nvPr/>
          </p:nvCxnSpPr>
          <p:spPr>
            <a:xfrm flipV="1">
              <a:off x="36151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2"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1"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2</a:t>
              </a:r>
            </a:p>
          </p:txBody>
        </p:sp>
        <p:cxnSp>
          <p:nvCxnSpPr>
            <p:cNvPr id="90" name="Straight Arrow Connector 89"/>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5181600" y="2876550"/>
              <a:ext cx="492443" cy="830997"/>
            </a:xfrm>
            <a:prstGeom prst="rect">
              <a:avLst/>
            </a:prstGeom>
            <a:noFill/>
          </p:spPr>
          <p:txBody>
            <a:bodyPr wrap="none" rtlCol="0">
              <a:spAutoFit/>
            </a:bodyPr>
            <a:lstStyle/>
            <a:p>
              <a:r>
                <a:rPr lang="en-US" sz="4800" b="1" dirty="0"/>
                <a:t>⋯</a:t>
              </a:r>
            </a:p>
          </p:txBody>
        </p:sp>
        <p:sp>
          <p:nvSpPr>
            <p:cNvPr id="93" name="TextBox 92"/>
            <p:cNvSpPr txBox="1"/>
            <p:nvPr/>
          </p:nvSpPr>
          <p:spPr>
            <a:xfrm flipV="1">
              <a:off x="6781800" y="3546217"/>
              <a:ext cx="338554" cy="461665"/>
            </a:xfrm>
            <a:prstGeom prst="rect">
              <a:avLst/>
            </a:prstGeom>
            <a:noFill/>
          </p:spPr>
          <p:txBody>
            <a:bodyPr wrap="none" rtlCol="0">
              <a:spAutoFit/>
            </a:bodyPr>
            <a:lstStyle/>
            <a:p>
              <a:r>
                <a:rPr lang="en-US" sz="2400" dirty="0"/>
                <a:t>⊕</a:t>
              </a:r>
            </a:p>
          </p:txBody>
        </p:sp>
        <p:cxnSp>
          <p:nvCxnSpPr>
            <p:cNvPr id="94" name="Straight Connector 93"/>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3" idx="3"/>
            </p:cNvCxnSpPr>
            <p:nvPr/>
          </p:nvCxnSpPr>
          <p:spPr>
            <a:xfrm flipV="1">
              <a:off x="7120354" y="37748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00" name="Straight Arrow Connector 99"/>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77280" y="4132800"/>
              <a:ext cx="2693880" cy="829800"/>
            </p14:xfrm>
          </p:contentPart>
        </mc:Choice>
        <mc:Fallback xmlns="">
          <p:pic>
            <p:nvPicPr>
              <p:cNvPr id="4" name="Ink 3"/>
              <p:cNvPicPr/>
              <p:nvPr/>
            </p:nvPicPr>
            <p:blipFill>
              <a:blip r:embed="rId3"/>
              <a:stretch>
                <a:fillRect/>
              </a:stretch>
            </p:blipFill>
            <p:spPr>
              <a:xfrm>
                <a:off x="3965400" y="4122360"/>
                <a:ext cx="2715840" cy="853200"/>
              </a:xfrm>
              <a:prstGeom prst="rect">
                <a:avLst/>
              </a:prstGeom>
            </p:spPr>
          </p:pic>
        </mc:Fallback>
      </mc:AlternateContent>
    </p:spTree>
    <p:extLst>
      <p:ext uri="{BB962C8B-B14F-4D97-AF65-F5344CB8AC3E}">
        <p14:creationId xmlns:p14="http://schemas.microsoft.com/office/powerpoint/2010/main" val="21073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46"/>
          <p:cNvSpPr>
            <a:spLocks noGrp="1"/>
          </p:cNvSpPr>
          <p:nvPr>
            <p:ph idx="1"/>
          </p:nvPr>
        </p:nvSpPr>
        <p:spPr>
          <a:xfrm>
            <a:off x="457200" y="2190750"/>
            <a:ext cx="8229600" cy="1371600"/>
          </a:xfrm>
        </p:spPr>
        <p:txBody>
          <a:bodyPr/>
          <a:lstStyle/>
          <a:p>
            <a:pPr marL="0" indent="0">
              <a:buNone/>
            </a:pPr>
            <a:r>
              <a:rPr lang="en-US" b="1" dirty="0"/>
              <a:t>Claim</a:t>
            </a:r>
            <a:r>
              <a:rPr lang="en-US" dirty="0"/>
              <a:t>:   for all    f</a:t>
            </a:r>
            <a:r>
              <a:rPr lang="en-US" baseline="-25000" dirty="0"/>
              <a:t>1</a:t>
            </a:r>
            <a:r>
              <a:rPr lang="en-US" dirty="0"/>
              <a:t>, …, </a:t>
            </a:r>
            <a:r>
              <a:rPr lang="en-US" dirty="0" err="1"/>
              <a:t>f</a:t>
            </a:r>
            <a:r>
              <a:rPr lang="en-US" baseline="-25000" dirty="0" err="1"/>
              <a:t>d</a:t>
            </a:r>
            <a:r>
              <a:rPr lang="en-US" dirty="0"/>
              <a:t>:   {0,1}</a:t>
            </a:r>
            <a:r>
              <a:rPr lang="en-US" baseline="30000" dirty="0"/>
              <a:t>n</a:t>
            </a:r>
            <a:r>
              <a:rPr lang="en-US" dirty="0"/>
              <a:t>  ⟶  {0,1}</a:t>
            </a:r>
            <a:r>
              <a:rPr lang="en-US" baseline="30000" dirty="0"/>
              <a:t>n</a:t>
            </a:r>
            <a:r>
              <a:rPr lang="en-US" dirty="0"/>
              <a:t> </a:t>
            </a:r>
          </a:p>
          <a:p>
            <a:pPr marL="0" indent="0">
              <a:buNone/>
            </a:pPr>
            <a:r>
              <a:rPr lang="en-US" dirty="0"/>
              <a:t>	</a:t>
            </a:r>
            <a:r>
              <a:rPr lang="en-US" dirty="0" err="1"/>
              <a:t>Feistel</a:t>
            </a:r>
            <a:r>
              <a:rPr lang="en-US" dirty="0"/>
              <a:t> network    F: {0,1}</a:t>
            </a:r>
            <a:r>
              <a:rPr lang="en-US" baseline="30000" dirty="0"/>
              <a:t>2n</a:t>
            </a:r>
            <a:r>
              <a:rPr lang="en-US" dirty="0"/>
              <a:t>  ⟶  {0,1}</a:t>
            </a:r>
            <a:r>
              <a:rPr lang="en-US" baseline="30000" dirty="0"/>
              <a:t>2n</a:t>
            </a:r>
            <a:r>
              <a:rPr lang="en-US" dirty="0"/>
              <a:t>    is invertible</a:t>
            </a:r>
          </a:p>
          <a:p>
            <a:pPr marL="0" indent="0">
              <a:buNone/>
            </a:pPr>
            <a:r>
              <a:rPr lang="en-US" dirty="0"/>
              <a:t>Proof:   construct inverse</a:t>
            </a:r>
          </a:p>
        </p:txBody>
      </p:sp>
      <p:sp>
        <p:nvSpPr>
          <p:cNvPr id="48" name="Rectangle 47"/>
          <p:cNvSpPr/>
          <p:nvPr/>
        </p:nvSpPr>
        <p:spPr>
          <a:xfrm>
            <a:off x="1066800" y="3638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i-1</a:t>
            </a:r>
          </a:p>
        </p:txBody>
      </p:sp>
      <p:sp>
        <p:nvSpPr>
          <p:cNvPr id="49" name="Rectangle 48"/>
          <p:cNvSpPr/>
          <p:nvPr/>
        </p:nvSpPr>
        <p:spPr>
          <a:xfrm>
            <a:off x="1066800" y="4324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i-1</a:t>
            </a:r>
          </a:p>
        </p:txBody>
      </p:sp>
      <p:sp>
        <p:nvSpPr>
          <p:cNvPr id="50" name="Rectangle 49"/>
          <p:cNvSpPr/>
          <p:nvPr/>
        </p:nvSpPr>
        <p:spPr>
          <a:xfrm>
            <a:off x="2743200" y="3638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R</a:t>
            </a:r>
            <a:r>
              <a:rPr lang="en-US" baseline="-25000" dirty="0" err="1">
                <a:solidFill>
                  <a:srgbClr val="0000FF"/>
                </a:solidFill>
              </a:rPr>
              <a:t>i</a:t>
            </a:r>
            <a:endParaRPr lang="en-US" baseline="-25000" dirty="0">
              <a:solidFill>
                <a:srgbClr val="0000FF"/>
              </a:solidFill>
            </a:endParaRPr>
          </a:p>
        </p:txBody>
      </p:sp>
      <p:sp>
        <p:nvSpPr>
          <p:cNvPr id="51" name="Rectangle 50"/>
          <p:cNvSpPr/>
          <p:nvPr/>
        </p:nvSpPr>
        <p:spPr>
          <a:xfrm>
            <a:off x="2743200" y="4324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i</a:t>
            </a:r>
          </a:p>
        </p:txBody>
      </p:sp>
      <p:sp>
        <p:nvSpPr>
          <p:cNvPr id="52" name="TextBox 51"/>
          <p:cNvSpPr txBox="1"/>
          <p:nvPr/>
        </p:nvSpPr>
        <p:spPr>
          <a:xfrm flipV="1">
            <a:off x="1752600" y="4552950"/>
            <a:ext cx="338554" cy="461665"/>
          </a:xfrm>
          <a:prstGeom prst="rect">
            <a:avLst/>
          </a:prstGeom>
          <a:noFill/>
        </p:spPr>
        <p:txBody>
          <a:bodyPr wrap="none" rtlCol="0">
            <a:spAutoFit/>
          </a:bodyPr>
          <a:lstStyle/>
          <a:p>
            <a:r>
              <a:rPr lang="en-US" sz="2400" dirty="0"/>
              <a:t>⊕</a:t>
            </a:r>
          </a:p>
        </p:txBody>
      </p:sp>
      <p:cxnSp>
        <p:nvCxnSpPr>
          <p:cNvPr id="53" name="Straight Connector 52"/>
          <p:cNvCxnSpPr/>
          <p:nvPr/>
        </p:nvCxnSpPr>
        <p:spPr>
          <a:xfrm flipV="1">
            <a:off x="1447800" y="379095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447800" y="478155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2" idx="3"/>
          </p:cNvCxnSpPr>
          <p:nvPr/>
        </p:nvCxnSpPr>
        <p:spPr>
          <a:xfrm flipV="1">
            <a:off x="2091154" y="478155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51" idx="1"/>
          </p:cNvCxnSpPr>
          <p:nvPr/>
        </p:nvCxnSpPr>
        <p:spPr>
          <a:xfrm flipV="1">
            <a:off x="2362200" y="390525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50" idx="1"/>
          </p:cNvCxnSpPr>
          <p:nvPr/>
        </p:nvCxnSpPr>
        <p:spPr>
          <a:xfrm>
            <a:off x="2362200" y="379095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676400" y="401955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i</a:t>
            </a:r>
          </a:p>
        </p:txBody>
      </p:sp>
      <p:cxnSp>
        <p:nvCxnSpPr>
          <p:cNvPr id="59" name="Straight Arrow Connector 58"/>
          <p:cNvCxnSpPr/>
          <p:nvPr/>
        </p:nvCxnSpPr>
        <p:spPr>
          <a:xfrm>
            <a:off x="1905000" y="37909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1905000" y="44005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3657600" y="3867150"/>
            <a:ext cx="1524000" cy="533400"/>
            <a:chOff x="3657600" y="3867150"/>
            <a:chExt cx="1524000" cy="533400"/>
          </a:xfrm>
        </p:grpSpPr>
        <p:sp>
          <p:nvSpPr>
            <p:cNvPr id="75" name="Right Arrow 74"/>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962400" y="3867150"/>
              <a:ext cx="863638" cy="369332"/>
            </a:xfrm>
            <a:prstGeom prst="rect">
              <a:avLst/>
            </a:prstGeom>
            <a:noFill/>
          </p:spPr>
          <p:txBody>
            <a:bodyPr wrap="none" rtlCol="0">
              <a:spAutoFit/>
            </a:bodyPr>
            <a:lstStyle/>
            <a:p>
              <a:r>
                <a:rPr lang="en-US" dirty="0"/>
                <a:t>inverse</a:t>
              </a:r>
            </a:p>
          </p:txBody>
        </p:sp>
      </p:grpSp>
      <p:cxnSp>
        <p:nvCxnSpPr>
          <p:cNvPr id="3" name="Straight Connector 2"/>
          <p:cNvCxnSpPr/>
          <p:nvPr/>
        </p:nvCxnSpPr>
        <p:spPr>
          <a:xfrm>
            <a:off x="0" y="219075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7400" y="3714750"/>
            <a:ext cx="2024162" cy="1061829"/>
          </a:xfrm>
          <a:prstGeom prst="rect">
            <a:avLst/>
          </a:prstGeom>
          <a:noFill/>
        </p:spPr>
        <p:txBody>
          <a:bodyPr wrap="none" rtlCol="0">
            <a:spAutoFit/>
          </a:bodyPr>
          <a:lstStyle/>
          <a:p>
            <a:r>
              <a:rPr lang="en-US" sz="2400" dirty="0"/>
              <a:t>R</a:t>
            </a:r>
            <a:r>
              <a:rPr lang="en-US" sz="2400" baseline="-25000" dirty="0"/>
              <a:t>i-1</a:t>
            </a:r>
            <a:r>
              <a:rPr lang="en-US" sz="2400" dirty="0"/>
              <a:t> = L</a:t>
            </a:r>
            <a:r>
              <a:rPr lang="en-US" sz="2400" baseline="-25000" dirty="0"/>
              <a:t>i</a:t>
            </a:r>
          </a:p>
          <a:p>
            <a:pPr>
              <a:spcBef>
                <a:spcPts val="1800"/>
              </a:spcBef>
            </a:pPr>
            <a:r>
              <a:rPr lang="en-US" sz="2400" dirty="0"/>
              <a:t>L</a:t>
            </a:r>
            <a:r>
              <a:rPr lang="en-US" sz="2400" baseline="-25000" dirty="0"/>
              <a:t>i-1</a:t>
            </a:r>
            <a:r>
              <a:rPr lang="en-US" sz="2400" dirty="0"/>
              <a:t> = f</a:t>
            </a:r>
            <a:r>
              <a:rPr lang="en-US" sz="2400" baseline="-25000" dirty="0"/>
              <a:t>i</a:t>
            </a:r>
            <a:r>
              <a:rPr lang="en-US" sz="2400" dirty="0"/>
              <a:t>(L</a:t>
            </a:r>
            <a:r>
              <a:rPr lang="en-US" sz="2400" baseline="-25000" dirty="0"/>
              <a:t>i</a:t>
            </a:r>
            <a:r>
              <a:rPr lang="en-US" sz="2400" dirty="0"/>
              <a:t>) ⨁  </a:t>
            </a:r>
            <a:r>
              <a:rPr lang="en-US" sz="2400" dirty="0" err="1"/>
              <a:t>R</a:t>
            </a:r>
            <a:r>
              <a:rPr lang="en-US" sz="2400" baseline="-25000" dirty="0" err="1"/>
              <a:t>i</a:t>
            </a:r>
            <a:endParaRPr lang="en-US" sz="2400" baseline="-25000" dirty="0"/>
          </a:p>
        </p:txBody>
      </p:sp>
      <p:sp>
        <p:nvSpPr>
          <p:cNvPr id="80" name="Rectangle 79"/>
          <p:cNvSpPr/>
          <p:nvPr/>
        </p:nvSpPr>
        <p:spPr>
          <a:xfrm>
            <a:off x="6629400" y="4286250"/>
            <a:ext cx="1600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5" name="Group 64"/>
          <p:cNvGrpSpPr/>
          <p:nvPr/>
        </p:nvGrpSpPr>
        <p:grpSpPr>
          <a:xfrm>
            <a:off x="609601" y="57150"/>
            <a:ext cx="7848599" cy="1817132"/>
            <a:chOff x="609601" y="2419350"/>
            <a:chExt cx="7848599" cy="1817132"/>
          </a:xfrm>
        </p:grpSpPr>
        <p:sp>
          <p:nvSpPr>
            <p:cNvPr id="66" name="TextBox 65"/>
            <p:cNvSpPr txBox="1"/>
            <p:nvPr/>
          </p:nvSpPr>
          <p:spPr>
            <a:xfrm>
              <a:off x="774333" y="3867150"/>
              <a:ext cx="684803" cy="369332"/>
            </a:xfrm>
            <a:prstGeom prst="rect">
              <a:avLst/>
            </a:prstGeom>
            <a:noFill/>
          </p:spPr>
          <p:txBody>
            <a:bodyPr wrap="none" rtlCol="0">
              <a:spAutoFit/>
            </a:bodyPr>
            <a:lstStyle/>
            <a:p>
              <a:r>
                <a:rPr lang="en-US" dirty="0"/>
                <a:t>input</a:t>
              </a:r>
            </a:p>
          </p:txBody>
        </p:sp>
        <p:sp>
          <p:nvSpPr>
            <p:cNvPr id="67" name="TextBox 66"/>
            <p:cNvSpPr txBox="1"/>
            <p:nvPr/>
          </p:nvSpPr>
          <p:spPr>
            <a:xfrm>
              <a:off x="7632333" y="3867150"/>
              <a:ext cx="825867" cy="369332"/>
            </a:xfrm>
            <a:prstGeom prst="rect">
              <a:avLst/>
            </a:prstGeom>
            <a:noFill/>
          </p:spPr>
          <p:txBody>
            <a:bodyPr wrap="none" rtlCol="0">
              <a:spAutoFit/>
            </a:bodyPr>
            <a:lstStyle/>
            <a:p>
              <a:r>
                <a:rPr lang="en-US" dirty="0"/>
                <a:t>output</a:t>
              </a:r>
            </a:p>
          </p:txBody>
        </p:sp>
        <p:sp>
          <p:nvSpPr>
            <p:cNvPr id="68" name="Rectangle 67"/>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d-1</a:t>
              </a:r>
            </a:p>
          </p:txBody>
        </p:sp>
        <p:sp>
          <p:nvSpPr>
            <p:cNvPr id="69" name="Rectangle 68"/>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d-1</a:t>
              </a:r>
            </a:p>
          </p:txBody>
        </p:sp>
        <p:sp>
          <p:nvSpPr>
            <p:cNvPr id="70" name="Rectangle 69"/>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a:t>
              </a:r>
            </a:p>
          </p:txBody>
        </p:sp>
        <p:sp>
          <p:nvSpPr>
            <p:cNvPr id="71" name="Rectangle 70"/>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72" name="Rectangle 71"/>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73" name="Rectangle 72"/>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78" name="TextBox 77"/>
            <p:cNvSpPr txBox="1"/>
            <p:nvPr/>
          </p:nvSpPr>
          <p:spPr>
            <a:xfrm rot="5400000">
              <a:off x="444296" y="2596322"/>
              <a:ext cx="723275" cy="369332"/>
            </a:xfrm>
            <a:prstGeom prst="rect">
              <a:avLst/>
            </a:prstGeom>
            <a:noFill/>
          </p:spPr>
          <p:txBody>
            <a:bodyPr wrap="none" rtlCol="0">
              <a:spAutoFit/>
            </a:bodyPr>
            <a:lstStyle/>
            <a:p>
              <a:r>
                <a:rPr lang="en-US" dirty="0"/>
                <a:t>n-bits</a:t>
              </a:r>
            </a:p>
          </p:txBody>
        </p:sp>
        <p:sp>
          <p:nvSpPr>
            <p:cNvPr id="81" name="TextBox 80"/>
            <p:cNvSpPr txBox="1"/>
            <p:nvPr/>
          </p:nvSpPr>
          <p:spPr>
            <a:xfrm rot="5400000">
              <a:off x="432629" y="3397046"/>
              <a:ext cx="723275" cy="369332"/>
            </a:xfrm>
            <a:prstGeom prst="rect">
              <a:avLst/>
            </a:prstGeom>
            <a:noFill/>
          </p:spPr>
          <p:txBody>
            <a:bodyPr wrap="none" rtlCol="0">
              <a:spAutoFit/>
            </a:bodyPr>
            <a:lstStyle/>
            <a:p>
              <a:r>
                <a:rPr lang="en-US" dirty="0"/>
                <a:t>n-bits</a:t>
              </a:r>
            </a:p>
          </p:txBody>
        </p:sp>
        <p:sp>
          <p:nvSpPr>
            <p:cNvPr id="82" name="Rectangle 81"/>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83" name="Rectangle 82"/>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84" name="TextBox 83"/>
            <p:cNvSpPr txBox="1"/>
            <p:nvPr/>
          </p:nvSpPr>
          <p:spPr>
            <a:xfrm flipV="1">
              <a:off x="1600200" y="3470017"/>
              <a:ext cx="338554" cy="461665"/>
            </a:xfrm>
            <a:prstGeom prst="rect">
              <a:avLst/>
            </a:prstGeom>
            <a:noFill/>
          </p:spPr>
          <p:txBody>
            <a:bodyPr wrap="none" rtlCol="0">
              <a:spAutoFit/>
            </a:bodyPr>
            <a:lstStyle/>
            <a:p>
              <a:r>
                <a:rPr lang="en-US" sz="2400" dirty="0"/>
                <a:t>⊕</a:t>
              </a:r>
            </a:p>
          </p:txBody>
        </p:sp>
        <p:cxnSp>
          <p:nvCxnSpPr>
            <p:cNvPr id="85" name="Straight Connector 84"/>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4" idx="3"/>
            </p:cNvCxnSpPr>
            <p:nvPr/>
          </p:nvCxnSpPr>
          <p:spPr>
            <a:xfrm flipV="1">
              <a:off x="19387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3"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endCxn id="82"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1</a:t>
              </a:r>
            </a:p>
          </p:txBody>
        </p:sp>
        <p:cxnSp>
          <p:nvCxnSpPr>
            <p:cNvPr id="91" name="Straight Arrow Connector 90"/>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2</a:t>
              </a:r>
            </a:p>
          </p:txBody>
        </p:sp>
        <p:sp>
          <p:nvSpPr>
            <p:cNvPr id="94" name="Rectangle 93"/>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2</a:t>
              </a:r>
            </a:p>
          </p:txBody>
        </p:sp>
        <p:sp>
          <p:nvSpPr>
            <p:cNvPr id="95" name="TextBox 94"/>
            <p:cNvSpPr txBox="1"/>
            <p:nvPr/>
          </p:nvSpPr>
          <p:spPr>
            <a:xfrm flipV="1">
              <a:off x="3276600" y="3470017"/>
              <a:ext cx="338554" cy="461665"/>
            </a:xfrm>
            <a:prstGeom prst="rect">
              <a:avLst/>
            </a:prstGeom>
            <a:noFill/>
          </p:spPr>
          <p:txBody>
            <a:bodyPr wrap="none" rtlCol="0">
              <a:spAutoFit/>
            </a:bodyPr>
            <a:lstStyle/>
            <a:p>
              <a:r>
                <a:rPr lang="en-US" sz="2400" dirty="0"/>
                <a:t>⊕</a:t>
              </a:r>
            </a:p>
          </p:txBody>
        </p:sp>
        <p:cxnSp>
          <p:nvCxnSpPr>
            <p:cNvPr id="96" name="Straight Connector 95"/>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5" idx="3"/>
            </p:cNvCxnSpPr>
            <p:nvPr/>
          </p:nvCxnSpPr>
          <p:spPr>
            <a:xfrm flipV="1">
              <a:off x="36151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94"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endCxn id="93"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2</a:t>
              </a:r>
            </a:p>
          </p:txBody>
        </p:sp>
        <p:cxnSp>
          <p:nvCxnSpPr>
            <p:cNvPr id="102" name="Straight Arrow Connector 101"/>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5181600" y="2876550"/>
              <a:ext cx="492443" cy="830997"/>
            </a:xfrm>
            <a:prstGeom prst="rect">
              <a:avLst/>
            </a:prstGeom>
            <a:noFill/>
          </p:spPr>
          <p:txBody>
            <a:bodyPr wrap="none" rtlCol="0">
              <a:spAutoFit/>
            </a:bodyPr>
            <a:lstStyle/>
            <a:p>
              <a:r>
                <a:rPr lang="en-US" sz="4800" b="1" dirty="0"/>
                <a:t>⋯</a:t>
              </a:r>
            </a:p>
          </p:txBody>
        </p:sp>
        <p:sp>
          <p:nvSpPr>
            <p:cNvPr id="105" name="TextBox 104"/>
            <p:cNvSpPr txBox="1"/>
            <p:nvPr/>
          </p:nvSpPr>
          <p:spPr>
            <a:xfrm flipV="1">
              <a:off x="6781800" y="3546217"/>
              <a:ext cx="338554" cy="461665"/>
            </a:xfrm>
            <a:prstGeom prst="rect">
              <a:avLst/>
            </a:prstGeom>
            <a:noFill/>
          </p:spPr>
          <p:txBody>
            <a:bodyPr wrap="none" rtlCol="0">
              <a:spAutoFit/>
            </a:bodyPr>
            <a:lstStyle/>
            <a:p>
              <a:r>
                <a:rPr lang="en-US" sz="2400" dirty="0"/>
                <a:t>⊕</a:t>
              </a:r>
            </a:p>
          </p:txBody>
        </p:sp>
        <p:cxnSp>
          <p:nvCxnSpPr>
            <p:cNvPr id="106" name="Straight Connector 105"/>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5" idx="3"/>
            </p:cNvCxnSpPr>
            <p:nvPr/>
          </p:nvCxnSpPr>
          <p:spPr>
            <a:xfrm flipV="1">
              <a:off x="7120354" y="37748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12" name="Straight Arrow Connector 111"/>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0624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0" grpId="0" animBg="1"/>
      <p:bldP spid="8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46"/>
          <p:cNvSpPr>
            <a:spLocks noGrp="1"/>
          </p:cNvSpPr>
          <p:nvPr>
            <p:ph idx="1"/>
          </p:nvPr>
        </p:nvSpPr>
        <p:spPr>
          <a:xfrm>
            <a:off x="457200" y="2190750"/>
            <a:ext cx="8229600" cy="1371600"/>
          </a:xfrm>
        </p:spPr>
        <p:txBody>
          <a:bodyPr/>
          <a:lstStyle/>
          <a:p>
            <a:pPr marL="0" indent="0">
              <a:buNone/>
            </a:pPr>
            <a:r>
              <a:rPr lang="en-US" b="1" dirty="0"/>
              <a:t>Claim</a:t>
            </a:r>
            <a:r>
              <a:rPr lang="en-US" dirty="0"/>
              <a:t>:   for all    f</a:t>
            </a:r>
            <a:r>
              <a:rPr lang="en-US" baseline="-25000" dirty="0"/>
              <a:t>1</a:t>
            </a:r>
            <a:r>
              <a:rPr lang="en-US" dirty="0"/>
              <a:t>, …, </a:t>
            </a:r>
            <a:r>
              <a:rPr lang="en-US" dirty="0" err="1"/>
              <a:t>f</a:t>
            </a:r>
            <a:r>
              <a:rPr lang="en-US" baseline="-25000" dirty="0" err="1"/>
              <a:t>d</a:t>
            </a:r>
            <a:r>
              <a:rPr lang="en-US" dirty="0"/>
              <a:t>:   {0,1}</a:t>
            </a:r>
            <a:r>
              <a:rPr lang="en-US" baseline="30000" dirty="0"/>
              <a:t>n</a:t>
            </a:r>
            <a:r>
              <a:rPr lang="en-US" dirty="0"/>
              <a:t>  ⟶  {0,1}</a:t>
            </a:r>
            <a:r>
              <a:rPr lang="en-US" baseline="30000" dirty="0"/>
              <a:t>n</a:t>
            </a:r>
            <a:r>
              <a:rPr lang="en-US" dirty="0"/>
              <a:t> </a:t>
            </a:r>
          </a:p>
          <a:p>
            <a:pPr marL="0" indent="0">
              <a:buNone/>
            </a:pPr>
            <a:r>
              <a:rPr lang="en-US" dirty="0"/>
              <a:t>	</a:t>
            </a:r>
            <a:r>
              <a:rPr lang="en-US" dirty="0" err="1"/>
              <a:t>Feistel</a:t>
            </a:r>
            <a:r>
              <a:rPr lang="en-US" dirty="0"/>
              <a:t> network    F: {0,1}</a:t>
            </a:r>
            <a:r>
              <a:rPr lang="en-US" baseline="30000" dirty="0"/>
              <a:t>2n</a:t>
            </a:r>
            <a:r>
              <a:rPr lang="en-US" dirty="0"/>
              <a:t>  ⟶  {0,1}</a:t>
            </a:r>
            <a:r>
              <a:rPr lang="en-US" baseline="30000" dirty="0"/>
              <a:t>2n</a:t>
            </a:r>
            <a:r>
              <a:rPr lang="en-US" dirty="0"/>
              <a:t>    is invertible</a:t>
            </a:r>
          </a:p>
          <a:p>
            <a:pPr marL="0" indent="0">
              <a:buNone/>
            </a:pPr>
            <a:r>
              <a:rPr lang="en-US" dirty="0"/>
              <a:t>Proof:   construct inverse</a:t>
            </a:r>
          </a:p>
        </p:txBody>
      </p:sp>
      <p:sp>
        <p:nvSpPr>
          <p:cNvPr id="48" name="Rectangle 47"/>
          <p:cNvSpPr/>
          <p:nvPr/>
        </p:nvSpPr>
        <p:spPr>
          <a:xfrm>
            <a:off x="1066800" y="3638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i-1</a:t>
            </a:r>
          </a:p>
        </p:txBody>
      </p:sp>
      <p:sp>
        <p:nvSpPr>
          <p:cNvPr id="49" name="Rectangle 48"/>
          <p:cNvSpPr/>
          <p:nvPr/>
        </p:nvSpPr>
        <p:spPr>
          <a:xfrm>
            <a:off x="1066800" y="4324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i-1</a:t>
            </a:r>
          </a:p>
        </p:txBody>
      </p:sp>
      <p:sp>
        <p:nvSpPr>
          <p:cNvPr id="50" name="Rectangle 49"/>
          <p:cNvSpPr/>
          <p:nvPr/>
        </p:nvSpPr>
        <p:spPr>
          <a:xfrm>
            <a:off x="2743200" y="3638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R</a:t>
            </a:r>
            <a:r>
              <a:rPr lang="en-US" baseline="-25000" dirty="0" err="1">
                <a:solidFill>
                  <a:srgbClr val="0000FF"/>
                </a:solidFill>
              </a:rPr>
              <a:t>i</a:t>
            </a:r>
            <a:endParaRPr lang="en-US" baseline="-25000" dirty="0">
              <a:solidFill>
                <a:srgbClr val="0000FF"/>
              </a:solidFill>
            </a:endParaRPr>
          </a:p>
        </p:txBody>
      </p:sp>
      <p:sp>
        <p:nvSpPr>
          <p:cNvPr id="51" name="Rectangle 50"/>
          <p:cNvSpPr/>
          <p:nvPr/>
        </p:nvSpPr>
        <p:spPr>
          <a:xfrm>
            <a:off x="2743200" y="4324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i</a:t>
            </a:r>
          </a:p>
        </p:txBody>
      </p:sp>
      <p:sp>
        <p:nvSpPr>
          <p:cNvPr id="52" name="TextBox 51"/>
          <p:cNvSpPr txBox="1"/>
          <p:nvPr/>
        </p:nvSpPr>
        <p:spPr>
          <a:xfrm flipV="1">
            <a:off x="1752600" y="4552950"/>
            <a:ext cx="338554" cy="461665"/>
          </a:xfrm>
          <a:prstGeom prst="rect">
            <a:avLst/>
          </a:prstGeom>
          <a:noFill/>
        </p:spPr>
        <p:txBody>
          <a:bodyPr wrap="none" rtlCol="0">
            <a:spAutoFit/>
          </a:bodyPr>
          <a:lstStyle/>
          <a:p>
            <a:r>
              <a:rPr lang="en-US" sz="2400" dirty="0"/>
              <a:t>⊕</a:t>
            </a:r>
          </a:p>
        </p:txBody>
      </p:sp>
      <p:cxnSp>
        <p:nvCxnSpPr>
          <p:cNvPr id="53" name="Straight Connector 52"/>
          <p:cNvCxnSpPr/>
          <p:nvPr/>
        </p:nvCxnSpPr>
        <p:spPr>
          <a:xfrm flipV="1">
            <a:off x="1447800" y="379095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447800" y="478155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2" idx="3"/>
          </p:cNvCxnSpPr>
          <p:nvPr/>
        </p:nvCxnSpPr>
        <p:spPr>
          <a:xfrm flipV="1">
            <a:off x="2091154" y="478155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51" idx="1"/>
          </p:cNvCxnSpPr>
          <p:nvPr/>
        </p:nvCxnSpPr>
        <p:spPr>
          <a:xfrm flipV="1">
            <a:off x="2362200" y="390525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50" idx="1"/>
          </p:cNvCxnSpPr>
          <p:nvPr/>
        </p:nvCxnSpPr>
        <p:spPr>
          <a:xfrm>
            <a:off x="2362200" y="379095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676400" y="401955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i</a:t>
            </a:r>
          </a:p>
        </p:txBody>
      </p:sp>
      <p:cxnSp>
        <p:nvCxnSpPr>
          <p:cNvPr id="59" name="Straight Arrow Connector 58"/>
          <p:cNvCxnSpPr/>
          <p:nvPr/>
        </p:nvCxnSpPr>
        <p:spPr>
          <a:xfrm>
            <a:off x="1905000" y="37909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1905000" y="44005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3657600" y="3867150"/>
            <a:ext cx="1524000" cy="533400"/>
            <a:chOff x="3657600" y="3867150"/>
            <a:chExt cx="1524000" cy="533400"/>
          </a:xfrm>
        </p:grpSpPr>
        <p:sp>
          <p:nvSpPr>
            <p:cNvPr id="75" name="Right Arrow 74"/>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962400" y="3867150"/>
              <a:ext cx="863638" cy="369332"/>
            </a:xfrm>
            <a:prstGeom prst="rect">
              <a:avLst/>
            </a:prstGeom>
            <a:noFill/>
          </p:spPr>
          <p:txBody>
            <a:bodyPr wrap="none" rtlCol="0">
              <a:spAutoFit/>
            </a:bodyPr>
            <a:lstStyle/>
            <a:p>
              <a:r>
                <a:rPr lang="en-US" dirty="0"/>
                <a:t>inverse</a:t>
              </a:r>
            </a:p>
          </p:txBody>
        </p:sp>
      </p:grpSp>
      <p:cxnSp>
        <p:nvCxnSpPr>
          <p:cNvPr id="3" name="Straight Connector 2"/>
          <p:cNvCxnSpPr/>
          <p:nvPr/>
        </p:nvCxnSpPr>
        <p:spPr>
          <a:xfrm>
            <a:off x="0" y="2190750"/>
            <a:ext cx="91440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609601" y="57150"/>
            <a:ext cx="7848599" cy="1817132"/>
            <a:chOff x="609601" y="2419350"/>
            <a:chExt cx="7848599" cy="1817132"/>
          </a:xfrm>
        </p:grpSpPr>
        <p:sp>
          <p:nvSpPr>
            <p:cNvPr id="66" name="TextBox 65"/>
            <p:cNvSpPr txBox="1"/>
            <p:nvPr/>
          </p:nvSpPr>
          <p:spPr>
            <a:xfrm>
              <a:off x="774333" y="3867150"/>
              <a:ext cx="684803" cy="369332"/>
            </a:xfrm>
            <a:prstGeom prst="rect">
              <a:avLst/>
            </a:prstGeom>
            <a:noFill/>
          </p:spPr>
          <p:txBody>
            <a:bodyPr wrap="none" rtlCol="0">
              <a:spAutoFit/>
            </a:bodyPr>
            <a:lstStyle/>
            <a:p>
              <a:r>
                <a:rPr lang="en-US" dirty="0"/>
                <a:t>input</a:t>
              </a:r>
            </a:p>
          </p:txBody>
        </p:sp>
        <p:sp>
          <p:nvSpPr>
            <p:cNvPr id="67" name="TextBox 66"/>
            <p:cNvSpPr txBox="1"/>
            <p:nvPr/>
          </p:nvSpPr>
          <p:spPr>
            <a:xfrm>
              <a:off x="7632333" y="3867150"/>
              <a:ext cx="825867" cy="369332"/>
            </a:xfrm>
            <a:prstGeom prst="rect">
              <a:avLst/>
            </a:prstGeom>
            <a:noFill/>
          </p:spPr>
          <p:txBody>
            <a:bodyPr wrap="none" rtlCol="0">
              <a:spAutoFit/>
            </a:bodyPr>
            <a:lstStyle/>
            <a:p>
              <a:r>
                <a:rPr lang="en-US" dirty="0"/>
                <a:t>output</a:t>
              </a:r>
            </a:p>
          </p:txBody>
        </p:sp>
        <p:sp>
          <p:nvSpPr>
            <p:cNvPr id="68" name="Rectangle 67"/>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d-1</a:t>
              </a:r>
            </a:p>
          </p:txBody>
        </p:sp>
        <p:sp>
          <p:nvSpPr>
            <p:cNvPr id="69" name="Rectangle 68"/>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d-1</a:t>
              </a:r>
            </a:p>
          </p:txBody>
        </p:sp>
        <p:sp>
          <p:nvSpPr>
            <p:cNvPr id="70" name="Rectangle 69"/>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a:t>
              </a:r>
            </a:p>
          </p:txBody>
        </p:sp>
        <p:sp>
          <p:nvSpPr>
            <p:cNvPr id="71" name="Rectangle 70"/>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72" name="Rectangle 71"/>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73" name="Rectangle 72"/>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78" name="TextBox 77"/>
            <p:cNvSpPr txBox="1"/>
            <p:nvPr/>
          </p:nvSpPr>
          <p:spPr>
            <a:xfrm rot="5400000">
              <a:off x="444296" y="2596322"/>
              <a:ext cx="723275" cy="369332"/>
            </a:xfrm>
            <a:prstGeom prst="rect">
              <a:avLst/>
            </a:prstGeom>
            <a:noFill/>
          </p:spPr>
          <p:txBody>
            <a:bodyPr wrap="none" rtlCol="0">
              <a:spAutoFit/>
            </a:bodyPr>
            <a:lstStyle/>
            <a:p>
              <a:r>
                <a:rPr lang="en-US" dirty="0"/>
                <a:t>n-bits</a:t>
              </a:r>
            </a:p>
          </p:txBody>
        </p:sp>
        <p:sp>
          <p:nvSpPr>
            <p:cNvPr id="81" name="TextBox 80"/>
            <p:cNvSpPr txBox="1"/>
            <p:nvPr/>
          </p:nvSpPr>
          <p:spPr>
            <a:xfrm rot="5400000">
              <a:off x="432629" y="3397046"/>
              <a:ext cx="723275" cy="369332"/>
            </a:xfrm>
            <a:prstGeom prst="rect">
              <a:avLst/>
            </a:prstGeom>
            <a:noFill/>
          </p:spPr>
          <p:txBody>
            <a:bodyPr wrap="none" rtlCol="0">
              <a:spAutoFit/>
            </a:bodyPr>
            <a:lstStyle/>
            <a:p>
              <a:r>
                <a:rPr lang="en-US" dirty="0"/>
                <a:t>n-bits</a:t>
              </a:r>
            </a:p>
          </p:txBody>
        </p:sp>
        <p:sp>
          <p:nvSpPr>
            <p:cNvPr id="82" name="Rectangle 81"/>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83" name="Rectangle 82"/>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84" name="TextBox 83"/>
            <p:cNvSpPr txBox="1"/>
            <p:nvPr/>
          </p:nvSpPr>
          <p:spPr>
            <a:xfrm flipV="1">
              <a:off x="1600200" y="3470017"/>
              <a:ext cx="338554" cy="461665"/>
            </a:xfrm>
            <a:prstGeom prst="rect">
              <a:avLst/>
            </a:prstGeom>
            <a:noFill/>
          </p:spPr>
          <p:txBody>
            <a:bodyPr wrap="none" rtlCol="0">
              <a:spAutoFit/>
            </a:bodyPr>
            <a:lstStyle/>
            <a:p>
              <a:r>
                <a:rPr lang="en-US" sz="2400" dirty="0"/>
                <a:t>⊕</a:t>
              </a:r>
            </a:p>
          </p:txBody>
        </p:sp>
        <p:cxnSp>
          <p:nvCxnSpPr>
            <p:cNvPr id="85" name="Straight Connector 84"/>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4" idx="3"/>
            </p:cNvCxnSpPr>
            <p:nvPr/>
          </p:nvCxnSpPr>
          <p:spPr>
            <a:xfrm flipV="1">
              <a:off x="19387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3"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endCxn id="82"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1</a:t>
              </a:r>
            </a:p>
          </p:txBody>
        </p:sp>
        <p:cxnSp>
          <p:nvCxnSpPr>
            <p:cNvPr id="91" name="Straight Arrow Connector 90"/>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2</a:t>
              </a:r>
            </a:p>
          </p:txBody>
        </p:sp>
        <p:sp>
          <p:nvSpPr>
            <p:cNvPr id="94" name="Rectangle 93"/>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2</a:t>
              </a:r>
            </a:p>
          </p:txBody>
        </p:sp>
        <p:sp>
          <p:nvSpPr>
            <p:cNvPr id="95" name="TextBox 94"/>
            <p:cNvSpPr txBox="1"/>
            <p:nvPr/>
          </p:nvSpPr>
          <p:spPr>
            <a:xfrm flipV="1">
              <a:off x="3276600" y="3470017"/>
              <a:ext cx="338554" cy="461665"/>
            </a:xfrm>
            <a:prstGeom prst="rect">
              <a:avLst/>
            </a:prstGeom>
            <a:noFill/>
          </p:spPr>
          <p:txBody>
            <a:bodyPr wrap="none" rtlCol="0">
              <a:spAutoFit/>
            </a:bodyPr>
            <a:lstStyle/>
            <a:p>
              <a:r>
                <a:rPr lang="en-US" sz="2400" dirty="0"/>
                <a:t>⊕</a:t>
              </a:r>
            </a:p>
          </p:txBody>
        </p:sp>
        <p:cxnSp>
          <p:nvCxnSpPr>
            <p:cNvPr id="96" name="Straight Connector 95"/>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5" idx="3"/>
            </p:cNvCxnSpPr>
            <p:nvPr/>
          </p:nvCxnSpPr>
          <p:spPr>
            <a:xfrm flipV="1">
              <a:off x="36151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94"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endCxn id="93"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2</a:t>
              </a:r>
            </a:p>
          </p:txBody>
        </p:sp>
        <p:cxnSp>
          <p:nvCxnSpPr>
            <p:cNvPr id="102" name="Straight Arrow Connector 101"/>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5181600" y="2876550"/>
              <a:ext cx="492443" cy="830997"/>
            </a:xfrm>
            <a:prstGeom prst="rect">
              <a:avLst/>
            </a:prstGeom>
            <a:noFill/>
          </p:spPr>
          <p:txBody>
            <a:bodyPr wrap="none" rtlCol="0">
              <a:spAutoFit/>
            </a:bodyPr>
            <a:lstStyle/>
            <a:p>
              <a:r>
                <a:rPr lang="en-US" sz="4800" b="1" dirty="0"/>
                <a:t>⋯</a:t>
              </a:r>
            </a:p>
          </p:txBody>
        </p:sp>
        <p:sp>
          <p:nvSpPr>
            <p:cNvPr id="105" name="TextBox 104"/>
            <p:cNvSpPr txBox="1"/>
            <p:nvPr/>
          </p:nvSpPr>
          <p:spPr>
            <a:xfrm flipV="1">
              <a:off x="6781800" y="3546217"/>
              <a:ext cx="338554" cy="461665"/>
            </a:xfrm>
            <a:prstGeom prst="rect">
              <a:avLst/>
            </a:prstGeom>
            <a:noFill/>
          </p:spPr>
          <p:txBody>
            <a:bodyPr wrap="none" rtlCol="0">
              <a:spAutoFit/>
            </a:bodyPr>
            <a:lstStyle/>
            <a:p>
              <a:r>
                <a:rPr lang="en-US" sz="2400" dirty="0"/>
                <a:t>⊕</a:t>
              </a:r>
            </a:p>
          </p:txBody>
        </p:sp>
        <p:cxnSp>
          <p:nvCxnSpPr>
            <p:cNvPr id="106" name="Straight Connector 105"/>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5" idx="3"/>
            </p:cNvCxnSpPr>
            <p:nvPr/>
          </p:nvCxnSpPr>
          <p:spPr>
            <a:xfrm flipV="1">
              <a:off x="7120354" y="37748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12" name="Straight Arrow Connector 111"/>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77" name="Rectangle 76"/>
          <p:cNvSpPr/>
          <p:nvPr/>
        </p:nvSpPr>
        <p:spPr>
          <a:xfrm>
            <a:off x="5562600" y="3562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R</a:t>
            </a:r>
            <a:r>
              <a:rPr lang="en-US" baseline="-25000" dirty="0" err="1">
                <a:solidFill>
                  <a:srgbClr val="0000FF"/>
                </a:solidFill>
              </a:rPr>
              <a:t>i</a:t>
            </a:r>
            <a:endParaRPr lang="en-US" baseline="-25000" dirty="0">
              <a:solidFill>
                <a:srgbClr val="0000FF"/>
              </a:solidFill>
            </a:endParaRPr>
          </a:p>
        </p:txBody>
      </p:sp>
      <p:sp>
        <p:nvSpPr>
          <p:cNvPr id="114" name="Rectangle 113"/>
          <p:cNvSpPr/>
          <p:nvPr/>
        </p:nvSpPr>
        <p:spPr>
          <a:xfrm>
            <a:off x="5562600" y="42481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i</a:t>
            </a:r>
          </a:p>
        </p:txBody>
      </p:sp>
      <p:sp>
        <p:nvSpPr>
          <p:cNvPr id="115" name="Rectangle 114"/>
          <p:cNvSpPr/>
          <p:nvPr/>
        </p:nvSpPr>
        <p:spPr>
          <a:xfrm>
            <a:off x="7239000" y="3562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i-1</a:t>
            </a:r>
          </a:p>
        </p:txBody>
      </p:sp>
      <p:sp>
        <p:nvSpPr>
          <p:cNvPr id="116" name="Rectangle 115"/>
          <p:cNvSpPr/>
          <p:nvPr/>
        </p:nvSpPr>
        <p:spPr>
          <a:xfrm>
            <a:off x="7239000" y="42481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i-1</a:t>
            </a:r>
          </a:p>
        </p:txBody>
      </p:sp>
      <p:sp>
        <p:nvSpPr>
          <p:cNvPr id="117" name="TextBox 116"/>
          <p:cNvSpPr txBox="1"/>
          <p:nvPr/>
        </p:nvSpPr>
        <p:spPr>
          <a:xfrm>
            <a:off x="6248400" y="3562350"/>
            <a:ext cx="338554" cy="461665"/>
          </a:xfrm>
          <a:prstGeom prst="rect">
            <a:avLst/>
          </a:prstGeom>
          <a:noFill/>
        </p:spPr>
        <p:txBody>
          <a:bodyPr wrap="none" rtlCol="0">
            <a:spAutoFit/>
          </a:bodyPr>
          <a:lstStyle/>
          <a:p>
            <a:r>
              <a:rPr lang="en-US" sz="2400" dirty="0"/>
              <a:t>⊕</a:t>
            </a:r>
          </a:p>
        </p:txBody>
      </p:sp>
      <p:cxnSp>
        <p:nvCxnSpPr>
          <p:cNvPr id="118" name="Straight Connector 117"/>
          <p:cNvCxnSpPr/>
          <p:nvPr/>
        </p:nvCxnSpPr>
        <p:spPr>
          <a:xfrm>
            <a:off x="5943600" y="47860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5943600" y="37954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17" idx="3"/>
          </p:cNvCxnSpPr>
          <p:nvPr/>
        </p:nvCxnSpPr>
        <p:spPr>
          <a:xfrm>
            <a:off x="6586954" y="3793183"/>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6858000" y="37954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6858000" y="39859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6172200" y="41764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i</a:t>
            </a:r>
          </a:p>
        </p:txBody>
      </p:sp>
      <p:cxnSp>
        <p:nvCxnSpPr>
          <p:cNvPr id="124" name="Straight Arrow Connector 123"/>
          <p:cNvCxnSpPr/>
          <p:nvPr/>
        </p:nvCxnSpPr>
        <p:spPr>
          <a:xfrm flipV="1">
            <a:off x="6400800" y="4557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flipV="1">
            <a:off x="6400800" y="39478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4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 circuit</a:t>
            </a:r>
          </a:p>
        </p:txBody>
      </p:sp>
      <p:sp>
        <p:nvSpPr>
          <p:cNvPr id="3" name="Content Placeholder 2"/>
          <p:cNvSpPr>
            <a:spLocks noGrp="1"/>
          </p:cNvSpPr>
          <p:nvPr>
            <p:ph idx="1"/>
          </p:nvPr>
        </p:nvSpPr>
        <p:spPr>
          <a:xfrm>
            <a:off x="457200" y="2495550"/>
            <a:ext cx="8534400" cy="2647950"/>
          </a:xfrm>
        </p:spPr>
        <p:txBody>
          <a:bodyPr/>
          <a:lstStyle/>
          <a:p>
            <a:r>
              <a:rPr lang="en-US" dirty="0"/>
              <a:t>Inversion is basically the same circuit, </a:t>
            </a:r>
            <a:br>
              <a:rPr lang="en-US" dirty="0"/>
            </a:br>
            <a:r>
              <a:rPr lang="en-US" dirty="0"/>
              <a:t>	with  f</a:t>
            </a:r>
            <a:r>
              <a:rPr lang="en-US" baseline="-25000" dirty="0"/>
              <a:t>1</a:t>
            </a:r>
            <a:r>
              <a:rPr lang="en-US" dirty="0"/>
              <a:t>, …, </a:t>
            </a:r>
            <a:r>
              <a:rPr lang="en-US" dirty="0" err="1"/>
              <a:t>f</a:t>
            </a:r>
            <a:r>
              <a:rPr lang="en-US" baseline="-25000" dirty="0" err="1"/>
              <a:t>d</a:t>
            </a:r>
            <a:r>
              <a:rPr lang="en-US" dirty="0"/>
              <a:t>  applied in reverse order</a:t>
            </a:r>
          </a:p>
          <a:p>
            <a:pPr>
              <a:spcBef>
                <a:spcPts val="2376"/>
              </a:spcBef>
            </a:pPr>
            <a:r>
              <a:rPr lang="en-US" dirty="0"/>
              <a:t>General method for building invertible functions (block ciphers) from arbitrary functions.      </a:t>
            </a:r>
          </a:p>
          <a:p>
            <a:pPr>
              <a:spcBef>
                <a:spcPts val="2376"/>
              </a:spcBef>
            </a:pPr>
            <a:r>
              <a:rPr lang="en-US" dirty="0"/>
              <a:t>Used in many block ciphers … but not AES</a:t>
            </a:r>
          </a:p>
        </p:txBody>
      </p:sp>
      <p:grpSp>
        <p:nvGrpSpPr>
          <p:cNvPr id="47" name="Group 46"/>
          <p:cNvGrpSpPr/>
          <p:nvPr/>
        </p:nvGrpSpPr>
        <p:grpSpPr>
          <a:xfrm>
            <a:off x="609601" y="742950"/>
            <a:ext cx="7543799" cy="1535668"/>
            <a:chOff x="609601" y="742950"/>
            <a:chExt cx="7543799" cy="1535668"/>
          </a:xfrm>
        </p:grpSpPr>
        <p:sp>
          <p:nvSpPr>
            <p:cNvPr id="4" name="Rectangle 3"/>
            <p:cNvSpPr/>
            <p:nvPr/>
          </p:nvSpPr>
          <p:spPr>
            <a:xfrm>
              <a:off x="60960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5" name="Rectangle 4"/>
            <p:cNvSpPr/>
            <p:nvPr/>
          </p:nvSpPr>
          <p:spPr>
            <a:xfrm>
              <a:off x="60960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6" name="Rectangle 5"/>
            <p:cNvSpPr/>
            <p:nvPr/>
          </p:nvSpPr>
          <p:spPr>
            <a:xfrm>
              <a:off x="77724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7" name="Rectangle 6"/>
            <p:cNvSpPr/>
            <p:nvPr/>
          </p:nvSpPr>
          <p:spPr>
            <a:xfrm>
              <a:off x="77724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8" name="Rectangle 7"/>
            <p:cNvSpPr/>
            <p:nvPr/>
          </p:nvSpPr>
          <p:spPr>
            <a:xfrm>
              <a:off x="914400" y="830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a:t>
              </a:r>
            </a:p>
          </p:txBody>
        </p:sp>
        <p:sp>
          <p:nvSpPr>
            <p:cNvPr id="9" name="Rectangle 8"/>
            <p:cNvSpPr/>
            <p:nvPr/>
          </p:nvSpPr>
          <p:spPr>
            <a:xfrm>
              <a:off x="914400" y="15166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11" name="TextBox 10"/>
            <p:cNvSpPr txBox="1"/>
            <p:nvPr/>
          </p:nvSpPr>
          <p:spPr>
            <a:xfrm rot="5400000">
              <a:off x="444296" y="931590"/>
              <a:ext cx="723275" cy="369332"/>
            </a:xfrm>
            <a:prstGeom prst="rect">
              <a:avLst/>
            </a:prstGeom>
            <a:noFill/>
          </p:spPr>
          <p:txBody>
            <a:bodyPr wrap="none" rtlCol="0">
              <a:spAutoFit/>
            </a:bodyPr>
            <a:lstStyle/>
            <a:p>
              <a:r>
                <a:rPr lang="en-US" dirty="0"/>
                <a:t>n-bits</a:t>
              </a:r>
            </a:p>
          </p:txBody>
        </p:sp>
        <p:sp>
          <p:nvSpPr>
            <p:cNvPr id="12" name="TextBox 11"/>
            <p:cNvSpPr txBox="1"/>
            <p:nvPr/>
          </p:nvSpPr>
          <p:spPr>
            <a:xfrm rot="5400000">
              <a:off x="432629" y="1732314"/>
              <a:ext cx="723275" cy="369332"/>
            </a:xfrm>
            <a:prstGeom prst="rect">
              <a:avLst/>
            </a:prstGeom>
            <a:noFill/>
          </p:spPr>
          <p:txBody>
            <a:bodyPr wrap="none" rtlCol="0">
              <a:spAutoFit/>
            </a:bodyPr>
            <a:lstStyle/>
            <a:p>
              <a:r>
                <a:rPr lang="en-US" dirty="0"/>
                <a:t>n-bits</a:t>
              </a:r>
            </a:p>
          </p:txBody>
        </p:sp>
        <p:sp>
          <p:nvSpPr>
            <p:cNvPr id="13" name="Rectangle 12"/>
            <p:cNvSpPr/>
            <p:nvPr/>
          </p:nvSpPr>
          <p:spPr>
            <a:xfrm>
              <a:off x="25908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d-1</a:t>
              </a:r>
            </a:p>
          </p:txBody>
        </p:sp>
        <p:sp>
          <p:nvSpPr>
            <p:cNvPr id="14" name="Rectangle 13"/>
            <p:cNvSpPr/>
            <p:nvPr/>
          </p:nvSpPr>
          <p:spPr>
            <a:xfrm>
              <a:off x="25908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d-1</a:t>
              </a:r>
            </a:p>
          </p:txBody>
        </p:sp>
        <p:sp>
          <p:nvSpPr>
            <p:cNvPr id="15" name="TextBox 14"/>
            <p:cNvSpPr txBox="1"/>
            <p:nvPr/>
          </p:nvSpPr>
          <p:spPr>
            <a:xfrm>
              <a:off x="1600200" y="742950"/>
              <a:ext cx="338554" cy="461665"/>
            </a:xfrm>
            <a:prstGeom prst="rect">
              <a:avLst/>
            </a:prstGeom>
            <a:noFill/>
          </p:spPr>
          <p:txBody>
            <a:bodyPr wrap="none" rtlCol="0">
              <a:spAutoFit/>
            </a:bodyPr>
            <a:lstStyle/>
            <a:p>
              <a:r>
                <a:rPr lang="en-US" sz="2400" dirty="0"/>
                <a:t>⊕</a:t>
              </a:r>
            </a:p>
          </p:txBody>
        </p:sp>
        <p:cxnSp>
          <p:nvCxnSpPr>
            <p:cNvPr id="16" name="Straight Connector 15"/>
            <p:cNvCxnSpPr/>
            <p:nvPr/>
          </p:nvCxnSpPr>
          <p:spPr>
            <a:xfrm>
              <a:off x="12954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2954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a:off x="1938754" y="973783"/>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a:off x="22098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flipV="1">
              <a:off x="22098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5240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22" name="Straight Arrow Connector 21"/>
            <p:cNvCxnSpPr/>
            <p:nvPr/>
          </p:nvCxnSpPr>
          <p:spPr>
            <a:xfrm flipV="1">
              <a:off x="17526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7526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2672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d-2</a:t>
              </a:r>
            </a:p>
          </p:txBody>
        </p:sp>
        <p:sp>
          <p:nvSpPr>
            <p:cNvPr id="25" name="Rectangle 24"/>
            <p:cNvSpPr/>
            <p:nvPr/>
          </p:nvSpPr>
          <p:spPr>
            <a:xfrm>
              <a:off x="42672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d-2</a:t>
              </a:r>
            </a:p>
          </p:txBody>
        </p:sp>
        <p:sp>
          <p:nvSpPr>
            <p:cNvPr id="26" name="TextBox 25"/>
            <p:cNvSpPr txBox="1"/>
            <p:nvPr/>
          </p:nvSpPr>
          <p:spPr>
            <a:xfrm>
              <a:off x="3276600" y="742950"/>
              <a:ext cx="338554" cy="461665"/>
            </a:xfrm>
            <a:prstGeom prst="rect">
              <a:avLst/>
            </a:prstGeom>
            <a:noFill/>
          </p:spPr>
          <p:txBody>
            <a:bodyPr wrap="none" rtlCol="0">
              <a:spAutoFit/>
            </a:bodyPr>
            <a:lstStyle/>
            <a:p>
              <a:r>
                <a:rPr lang="en-US" sz="2400" dirty="0"/>
                <a:t>⊕</a:t>
              </a:r>
            </a:p>
          </p:txBody>
        </p:sp>
        <p:cxnSp>
          <p:nvCxnSpPr>
            <p:cNvPr id="27" name="Straight Connector 26"/>
            <p:cNvCxnSpPr/>
            <p:nvPr/>
          </p:nvCxnSpPr>
          <p:spPr>
            <a:xfrm>
              <a:off x="29718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9718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a:off x="3615154" y="973783"/>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a:off x="38862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flipV="1">
              <a:off x="38862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2004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d-1</a:t>
              </a:r>
            </a:p>
          </p:txBody>
        </p:sp>
        <p:cxnSp>
          <p:nvCxnSpPr>
            <p:cNvPr id="33" name="Straight Arrow Connector 32"/>
            <p:cNvCxnSpPr/>
            <p:nvPr/>
          </p:nvCxnSpPr>
          <p:spPr>
            <a:xfrm flipV="1">
              <a:off x="34290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4290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181600" y="1211818"/>
              <a:ext cx="492443" cy="830997"/>
            </a:xfrm>
            <a:prstGeom prst="rect">
              <a:avLst/>
            </a:prstGeom>
            <a:noFill/>
          </p:spPr>
          <p:txBody>
            <a:bodyPr wrap="none" rtlCol="0">
              <a:spAutoFit/>
            </a:bodyPr>
            <a:lstStyle/>
            <a:p>
              <a:r>
                <a:rPr lang="en-US" sz="4800" b="1" dirty="0"/>
                <a:t>⋯</a:t>
              </a:r>
            </a:p>
          </p:txBody>
        </p:sp>
        <p:sp>
          <p:nvSpPr>
            <p:cNvPr id="36" name="TextBox 35"/>
            <p:cNvSpPr txBox="1"/>
            <p:nvPr/>
          </p:nvSpPr>
          <p:spPr>
            <a:xfrm>
              <a:off x="6781800" y="819150"/>
              <a:ext cx="338554" cy="461665"/>
            </a:xfrm>
            <a:prstGeom prst="rect">
              <a:avLst/>
            </a:prstGeom>
            <a:noFill/>
          </p:spPr>
          <p:txBody>
            <a:bodyPr wrap="none" rtlCol="0">
              <a:spAutoFit/>
            </a:bodyPr>
            <a:lstStyle/>
            <a:p>
              <a:r>
                <a:rPr lang="en-US" sz="2400" dirty="0"/>
                <a:t>⊕</a:t>
              </a:r>
            </a:p>
          </p:txBody>
        </p:sp>
        <p:cxnSp>
          <p:nvCxnSpPr>
            <p:cNvPr id="37" name="Straight Connector 36"/>
            <p:cNvCxnSpPr/>
            <p:nvPr/>
          </p:nvCxnSpPr>
          <p:spPr>
            <a:xfrm>
              <a:off x="6477000" y="20428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477000" y="10522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a:off x="7120354" y="1049983"/>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391400" y="10522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7391400" y="12427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6705600" y="14332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1</a:t>
              </a:r>
            </a:p>
          </p:txBody>
        </p:sp>
        <p:cxnSp>
          <p:nvCxnSpPr>
            <p:cNvPr id="43" name="Straight Arrow Connector 42"/>
            <p:cNvCxnSpPr/>
            <p:nvPr/>
          </p:nvCxnSpPr>
          <p:spPr>
            <a:xfrm flipV="1">
              <a:off x="6934200" y="18142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6934200" y="12046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1606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458200" cy="4933950"/>
          </a:xfrm>
        </p:spPr>
        <p:txBody>
          <a:bodyPr/>
          <a:lstStyle/>
          <a:p>
            <a:pPr marL="0" indent="0">
              <a:buNone/>
            </a:pPr>
            <a:r>
              <a:rPr lang="en-US" dirty="0"/>
              <a:t>“</a:t>
            </a:r>
            <a:r>
              <a:rPr lang="en-US" dirty="0" err="1"/>
              <a:t>Thm</a:t>
            </a:r>
            <a:r>
              <a:rPr lang="en-US" dirty="0"/>
              <a:t>:”   </a:t>
            </a:r>
            <a:r>
              <a:rPr lang="en-US" sz="1800" dirty="0"/>
              <a:t>(</a:t>
            </a:r>
            <a:r>
              <a:rPr lang="en-US" sz="1800" dirty="0" err="1"/>
              <a:t>Luby-Rackoff</a:t>
            </a:r>
            <a:r>
              <a:rPr lang="en-US" sz="1800" dirty="0"/>
              <a:t> ‘85):</a:t>
            </a:r>
          </a:p>
          <a:p>
            <a:pPr marL="0" indent="0">
              <a:spcBef>
                <a:spcPts val="2376"/>
              </a:spcBef>
              <a:buNone/>
              <a:tabLst>
                <a:tab pos="457200" algn="l"/>
              </a:tabLst>
            </a:pPr>
            <a:r>
              <a:rPr lang="en-US" dirty="0"/>
              <a:t>	f:  K × {0,1}</a:t>
            </a:r>
            <a:r>
              <a:rPr lang="en-US" baseline="30000" dirty="0"/>
              <a:t>n</a:t>
            </a:r>
            <a:r>
              <a:rPr lang="en-US" dirty="0"/>
              <a:t>  ⟶  {0,1}</a:t>
            </a:r>
            <a:r>
              <a:rPr lang="en-US" baseline="30000" dirty="0"/>
              <a:t>n</a:t>
            </a:r>
            <a:r>
              <a:rPr lang="en-US" dirty="0"/>
              <a:t>   a secure PRF    </a:t>
            </a:r>
          </a:p>
          <a:p>
            <a:pPr marL="0" indent="0">
              <a:spcBef>
                <a:spcPts val="2376"/>
              </a:spcBef>
              <a:buNone/>
              <a:tabLst>
                <a:tab pos="457200" algn="l"/>
              </a:tabLst>
            </a:pPr>
            <a:r>
              <a:rPr lang="en-US" dirty="0"/>
              <a:t>	⇒    3-round </a:t>
            </a:r>
            <a:r>
              <a:rPr lang="en-US" dirty="0" err="1"/>
              <a:t>Feistel</a:t>
            </a:r>
            <a:r>
              <a:rPr lang="en-US" dirty="0"/>
              <a:t>   F:  K</a:t>
            </a:r>
            <a:r>
              <a:rPr lang="en-US" baseline="30000" dirty="0"/>
              <a:t>3</a:t>
            </a:r>
            <a:r>
              <a:rPr lang="en-US" dirty="0"/>
              <a:t> × {0,1}</a:t>
            </a:r>
            <a:r>
              <a:rPr lang="en-US" baseline="30000" dirty="0"/>
              <a:t>2n</a:t>
            </a:r>
            <a:r>
              <a:rPr lang="en-US" dirty="0"/>
              <a:t>  ⟶  {0,1}</a:t>
            </a:r>
            <a:r>
              <a:rPr lang="en-US" baseline="30000" dirty="0"/>
              <a:t>2n</a:t>
            </a:r>
            <a:r>
              <a:rPr lang="en-US" dirty="0"/>
              <a:t>   a secure PRP</a:t>
            </a:r>
          </a:p>
          <a:p>
            <a:pPr marL="0" indent="0">
              <a:buNone/>
            </a:pPr>
            <a:endParaRPr lang="en-US" sz="1800" dirty="0"/>
          </a:p>
          <a:p>
            <a:pPr marL="0" indent="0">
              <a:buNone/>
            </a:pPr>
            <a:r>
              <a:rPr lang="en-US" sz="1800" dirty="0"/>
              <a:t>  </a:t>
            </a:r>
            <a:endParaRPr lang="en-US" sz="2000" dirty="0"/>
          </a:p>
        </p:txBody>
      </p:sp>
      <p:sp>
        <p:nvSpPr>
          <p:cNvPr id="6" name="Rectangle 5"/>
          <p:cNvSpPr/>
          <p:nvPr/>
        </p:nvSpPr>
        <p:spPr>
          <a:xfrm>
            <a:off x="6553200" y="250275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3</a:t>
            </a:r>
          </a:p>
        </p:txBody>
      </p:sp>
      <p:sp>
        <p:nvSpPr>
          <p:cNvPr id="7" name="Rectangle 6"/>
          <p:cNvSpPr/>
          <p:nvPr/>
        </p:nvSpPr>
        <p:spPr>
          <a:xfrm>
            <a:off x="6553200" y="318855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3</a:t>
            </a:r>
          </a:p>
        </p:txBody>
      </p:sp>
      <p:sp>
        <p:nvSpPr>
          <p:cNvPr id="8" name="Rectangle 7"/>
          <p:cNvSpPr/>
          <p:nvPr/>
        </p:nvSpPr>
        <p:spPr>
          <a:xfrm>
            <a:off x="1524000" y="2431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9" name="Rectangle 8"/>
          <p:cNvSpPr/>
          <p:nvPr/>
        </p:nvSpPr>
        <p:spPr>
          <a:xfrm>
            <a:off x="1524000" y="3116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10" name="TextBox 9"/>
          <p:cNvSpPr txBox="1"/>
          <p:nvPr/>
        </p:nvSpPr>
        <p:spPr>
          <a:xfrm>
            <a:off x="1371600" y="3878818"/>
            <a:ext cx="684803" cy="369332"/>
          </a:xfrm>
          <a:prstGeom prst="rect">
            <a:avLst/>
          </a:prstGeom>
          <a:noFill/>
        </p:spPr>
        <p:txBody>
          <a:bodyPr wrap="none" rtlCol="0">
            <a:spAutoFit/>
          </a:bodyPr>
          <a:lstStyle/>
          <a:p>
            <a:r>
              <a:rPr lang="en-US" dirty="0"/>
              <a:t>input</a:t>
            </a:r>
          </a:p>
        </p:txBody>
      </p:sp>
      <p:sp>
        <p:nvSpPr>
          <p:cNvPr id="13" name="Rectangle 12"/>
          <p:cNvSpPr/>
          <p:nvPr/>
        </p:nvSpPr>
        <p:spPr>
          <a:xfrm>
            <a:off x="3200400" y="25072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14" name="Rectangle 13"/>
          <p:cNvSpPr/>
          <p:nvPr/>
        </p:nvSpPr>
        <p:spPr>
          <a:xfrm>
            <a:off x="3200400" y="3193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15" name="TextBox 14"/>
          <p:cNvSpPr txBox="1"/>
          <p:nvPr/>
        </p:nvSpPr>
        <p:spPr>
          <a:xfrm flipV="1">
            <a:off x="2209800" y="3409950"/>
            <a:ext cx="338554" cy="461665"/>
          </a:xfrm>
          <a:prstGeom prst="rect">
            <a:avLst/>
          </a:prstGeom>
          <a:noFill/>
        </p:spPr>
        <p:txBody>
          <a:bodyPr wrap="none" rtlCol="0">
            <a:spAutoFit/>
          </a:bodyPr>
          <a:lstStyle/>
          <a:p>
            <a:r>
              <a:rPr lang="en-US" sz="2400" dirty="0"/>
              <a:t>⊕</a:t>
            </a:r>
          </a:p>
        </p:txBody>
      </p:sp>
      <p:cxnSp>
        <p:nvCxnSpPr>
          <p:cNvPr id="16" name="Straight Connector 15"/>
          <p:cNvCxnSpPr/>
          <p:nvPr/>
        </p:nvCxnSpPr>
        <p:spPr>
          <a:xfrm flipV="1">
            <a:off x="1905000" y="264795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905000" y="363855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flipV="1">
            <a:off x="2548354" y="363855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flipV="1">
            <a:off x="2819400" y="276225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a:off x="2819400" y="264795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2133600" y="287655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endParaRPr lang="en-US" baseline="-25000" dirty="0">
              <a:solidFill>
                <a:srgbClr val="0000FF"/>
              </a:solidFill>
            </a:endParaRPr>
          </a:p>
        </p:txBody>
      </p:sp>
      <p:cxnSp>
        <p:nvCxnSpPr>
          <p:cNvPr id="22" name="Straight Arrow Connector 21"/>
          <p:cNvCxnSpPr/>
          <p:nvPr/>
        </p:nvCxnSpPr>
        <p:spPr>
          <a:xfrm>
            <a:off x="2362200" y="26479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362200" y="32575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876800" y="25072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2</a:t>
            </a:r>
          </a:p>
        </p:txBody>
      </p:sp>
      <p:sp>
        <p:nvSpPr>
          <p:cNvPr id="25" name="Rectangle 24"/>
          <p:cNvSpPr/>
          <p:nvPr/>
        </p:nvSpPr>
        <p:spPr>
          <a:xfrm>
            <a:off x="4876800" y="3193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2</a:t>
            </a:r>
          </a:p>
        </p:txBody>
      </p:sp>
      <p:sp>
        <p:nvSpPr>
          <p:cNvPr id="26" name="TextBox 25"/>
          <p:cNvSpPr txBox="1"/>
          <p:nvPr/>
        </p:nvSpPr>
        <p:spPr>
          <a:xfrm flipV="1">
            <a:off x="3886200" y="3409950"/>
            <a:ext cx="338554" cy="461665"/>
          </a:xfrm>
          <a:prstGeom prst="rect">
            <a:avLst/>
          </a:prstGeom>
          <a:noFill/>
        </p:spPr>
        <p:txBody>
          <a:bodyPr wrap="none" rtlCol="0">
            <a:spAutoFit/>
          </a:bodyPr>
          <a:lstStyle/>
          <a:p>
            <a:r>
              <a:rPr lang="en-US" sz="2400" dirty="0"/>
              <a:t>⊕</a:t>
            </a:r>
          </a:p>
        </p:txBody>
      </p:sp>
      <p:cxnSp>
        <p:nvCxnSpPr>
          <p:cNvPr id="27" name="Straight Connector 26"/>
          <p:cNvCxnSpPr/>
          <p:nvPr/>
        </p:nvCxnSpPr>
        <p:spPr>
          <a:xfrm flipV="1">
            <a:off x="3581400" y="264795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3581400" y="363855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flipV="1">
            <a:off x="4224754" y="363855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flipV="1">
            <a:off x="4495800" y="276225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a:off x="4495800" y="264795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810000" y="287655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endParaRPr lang="en-US" baseline="-25000" dirty="0">
              <a:solidFill>
                <a:srgbClr val="0000FF"/>
              </a:solidFill>
            </a:endParaRPr>
          </a:p>
        </p:txBody>
      </p:sp>
      <p:cxnSp>
        <p:nvCxnSpPr>
          <p:cNvPr id="33" name="Straight Arrow Connector 32"/>
          <p:cNvCxnSpPr/>
          <p:nvPr/>
        </p:nvCxnSpPr>
        <p:spPr>
          <a:xfrm>
            <a:off x="4038600" y="26479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038600" y="32575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flipV="1">
            <a:off x="5562600" y="3409950"/>
            <a:ext cx="338554" cy="461665"/>
          </a:xfrm>
          <a:prstGeom prst="rect">
            <a:avLst/>
          </a:prstGeom>
          <a:noFill/>
        </p:spPr>
        <p:txBody>
          <a:bodyPr wrap="none" rtlCol="0">
            <a:spAutoFit/>
          </a:bodyPr>
          <a:lstStyle/>
          <a:p>
            <a:r>
              <a:rPr lang="en-US" sz="2400" dirty="0"/>
              <a:t>⊕</a:t>
            </a:r>
          </a:p>
        </p:txBody>
      </p:sp>
      <p:cxnSp>
        <p:nvCxnSpPr>
          <p:cNvPr id="37" name="Straight Connector 36"/>
          <p:cNvCxnSpPr/>
          <p:nvPr/>
        </p:nvCxnSpPr>
        <p:spPr>
          <a:xfrm flipV="1">
            <a:off x="5257800" y="264795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5257800" y="363855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flipV="1">
            <a:off x="5901154" y="363855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6172200" y="276225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6172200" y="264795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5486400" y="287655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endParaRPr lang="en-US" baseline="-25000" dirty="0">
              <a:solidFill>
                <a:srgbClr val="0000FF"/>
              </a:solidFill>
            </a:endParaRPr>
          </a:p>
        </p:txBody>
      </p:sp>
      <p:cxnSp>
        <p:nvCxnSpPr>
          <p:cNvPr id="43" name="Straight Arrow Connector 42"/>
          <p:cNvCxnSpPr/>
          <p:nvPr/>
        </p:nvCxnSpPr>
        <p:spPr>
          <a:xfrm>
            <a:off x="5715000" y="26479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715000" y="325755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400800" y="3874353"/>
            <a:ext cx="825867" cy="369332"/>
          </a:xfrm>
          <a:prstGeom prst="rect">
            <a:avLst/>
          </a:prstGeom>
          <a:noFill/>
        </p:spPr>
        <p:txBody>
          <a:bodyPr wrap="none" rtlCol="0">
            <a:spAutoFit/>
          </a:bodyPr>
          <a:lstStyle/>
          <a:p>
            <a:r>
              <a:rPr lang="en-US" dirty="0"/>
              <a:t>output</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11040" y="3825360"/>
              <a:ext cx="8504280" cy="1008360"/>
            </p14:xfrm>
          </p:contentPart>
        </mc:Choice>
        <mc:Fallback xmlns="">
          <p:pic>
            <p:nvPicPr>
              <p:cNvPr id="2" name="Ink 1"/>
              <p:cNvPicPr/>
              <p:nvPr/>
            </p:nvPicPr>
            <p:blipFill>
              <a:blip r:embed="rId3"/>
              <a:stretch>
                <a:fillRect/>
              </a:stretch>
            </p:blipFill>
            <p:spPr>
              <a:xfrm>
                <a:off x="302040" y="3813840"/>
                <a:ext cx="8519760" cy="1032480"/>
              </a:xfrm>
              <a:prstGeom prst="rect">
                <a:avLst/>
              </a:prstGeom>
            </p:spPr>
          </p:pic>
        </mc:Fallback>
      </mc:AlternateContent>
    </p:spTree>
    <p:extLst>
      <p:ext uri="{BB962C8B-B14F-4D97-AF65-F5344CB8AC3E}">
        <p14:creationId xmlns:p14="http://schemas.microsoft.com/office/powerpoint/2010/main" val="922855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09181" y="-69845"/>
            <a:ext cx="7772400" cy="857250"/>
          </a:xfrm>
          <a:prstGeom prst="rect">
            <a:avLst/>
          </a:prstGeom>
        </p:spPr>
        <p:txBody>
          <a:bodyPr vert="horz" lIns="88369" tIns="88369" rIns="88369" bIns="88369" rtlCol="0" anchor="ctr" anchorCtr="0">
            <a:noAutofit/>
          </a:bodyPr>
          <a:lstStyle/>
          <a:p>
            <a:pPr>
              <a:buNone/>
            </a:pPr>
            <a:r>
              <a:rPr lang="en-US">
                <a:solidFill>
                  <a:srgbClr val="9B37AA"/>
                </a:solidFill>
              </a:rPr>
              <a:t>Data Encryption Standard</a:t>
            </a:r>
          </a:p>
        </p:txBody>
      </p:sp>
      <p:pic>
        <p:nvPicPr>
          <p:cNvPr id="83" name="Shape 83"/>
          <p:cNvPicPr preferRelativeResize="0"/>
          <p:nvPr/>
        </p:nvPicPr>
        <p:blipFill>
          <a:blip r:embed="rId3">
            <a:alphaModFix/>
          </a:blip>
          <a:stretch>
            <a:fillRect/>
          </a:stretch>
        </p:blipFill>
        <p:spPr>
          <a:xfrm>
            <a:off x="1228725" y="858122"/>
            <a:ext cx="6686550" cy="3921919"/>
          </a:xfrm>
          <a:prstGeom prst="rect">
            <a:avLst/>
          </a:prstGeom>
          <a:noFill/>
          <a:ln>
            <a:noFill/>
          </a:ln>
        </p:spPr>
      </p:pic>
    </p:spTree>
    <p:extLst>
      <p:ext uri="{BB962C8B-B14F-4D97-AF65-F5344CB8AC3E}">
        <p14:creationId xmlns:p14="http://schemas.microsoft.com/office/powerpoint/2010/main" val="4287081182"/>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16 round </a:t>
            </a:r>
            <a:r>
              <a:rPr lang="en-US" dirty="0" err="1"/>
              <a:t>Feistel</a:t>
            </a:r>
            <a:r>
              <a:rPr lang="en-US" dirty="0"/>
              <a:t> network</a:t>
            </a:r>
          </a:p>
        </p:txBody>
      </p:sp>
      <p:sp>
        <p:nvSpPr>
          <p:cNvPr id="3" name="Content Placeholder 2"/>
          <p:cNvSpPr>
            <a:spLocks noGrp="1"/>
          </p:cNvSpPr>
          <p:nvPr>
            <p:ph idx="1"/>
          </p:nvPr>
        </p:nvSpPr>
        <p:spPr>
          <a:xfrm>
            <a:off x="457200" y="1047750"/>
            <a:ext cx="8229600" cy="990600"/>
          </a:xfrm>
        </p:spPr>
        <p:txBody>
          <a:bodyPr/>
          <a:lstStyle/>
          <a:p>
            <a:pPr marL="0" indent="0" algn="ctr">
              <a:buNone/>
            </a:pPr>
            <a:r>
              <a:rPr lang="en-US" dirty="0"/>
              <a:t>f</a:t>
            </a:r>
            <a:r>
              <a:rPr lang="en-US" baseline="-25000" dirty="0"/>
              <a:t>1</a:t>
            </a:r>
            <a:r>
              <a:rPr lang="en-US" dirty="0"/>
              <a:t>, …, f</a:t>
            </a:r>
            <a:r>
              <a:rPr lang="en-US" baseline="-25000" dirty="0"/>
              <a:t>16</a:t>
            </a:r>
            <a:r>
              <a:rPr lang="en-US" dirty="0"/>
              <a:t>:   {0,1}</a:t>
            </a:r>
            <a:r>
              <a:rPr lang="en-US" baseline="30000" dirty="0"/>
              <a:t>32</a:t>
            </a:r>
            <a:r>
              <a:rPr lang="en-US" dirty="0"/>
              <a:t>  ⟶  {0,1}</a:t>
            </a:r>
            <a:r>
              <a:rPr lang="en-US" baseline="30000" dirty="0"/>
              <a:t>32</a:t>
            </a:r>
            <a:r>
              <a:rPr lang="en-US" dirty="0"/>
              <a:t>     ,      f</a:t>
            </a:r>
            <a:r>
              <a:rPr lang="en-US" baseline="-25000" dirty="0"/>
              <a:t>i</a:t>
            </a:r>
            <a:r>
              <a:rPr lang="en-US" dirty="0"/>
              <a:t>(x) = </a:t>
            </a:r>
            <a:r>
              <a:rPr lang="en-US" sz="3200" b="1" dirty="0"/>
              <a:t>F</a:t>
            </a:r>
            <a:r>
              <a:rPr lang="en-US" dirty="0"/>
              <a:t>( </a:t>
            </a:r>
            <a:r>
              <a:rPr lang="en-US" dirty="0" err="1"/>
              <a:t>k</a:t>
            </a:r>
            <a:r>
              <a:rPr lang="en-US" baseline="-25000" dirty="0" err="1"/>
              <a:t>i</a:t>
            </a:r>
            <a:r>
              <a:rPr lang="en-US" dirty="0"/>
              <a:t>, x ) </a:t>
            </a:r>
          </a:p>
        </p:txBody>
      </p:sp>
      <p:sp>
        <p:nvSpPr>
          <p:cNvPr id="4" name="Rectangle 3"/>
          <p:cNvSpPr/>
          <p:nvPr/>
        </p:nvSpPr>
        <p:spPr>
          <a:xfrm>
            <a:off x="621933" y="2762250"/>
            <a:ext cx="609600" cy="1905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21933" y="4667250"/>
            <a:ext cx="684803" cy="369332"/>
          </a:xfrm>
          <a:prstGeom prst="rect">
            <a:avLst/>
          </a:prstGeom>
          <a:noFill/>
        </p:spPr>
        <p:txBody>
          <a:bodyPr wrap="none" rtlCol="0">
            <a:spAutoFit/>
          </a:bodyPr>
          <a:lstStyle/>
          <a:p>
            <a:r>
              <a:rPr lang="en-US" dirty="0"/>
              <a:t>input</a:t>
            </a:r>
          </a:p>
        </p:txBody>
      </p:sp>
      <p:sp>
        <p:nvSpPr>
          <p:cNvPr id="6" name="TextBox 5"/>
          <p:cNvSpPr txBox="1"/>
          <p:nvPr/>
        </p:nvSpPr>
        <p:spPr>
          <a:xfrm rot="16200000">
            <a:off x="463060" y="3492623"/>
            <a:ext cx="864878" cy="369332"/>
          </a:xfrm>
          <a:prstGeom prst="rect">
            <a:avLst/>
          </a:prstGeom>
          <a:noFill/>
        </p:spPr>
        <p:txBody>
          <a:bodyPr wrap="none" rtlCol="0">
            <a:spAutoFit/>
          </a:bodyPr>
          <a:lstStyle/>
          <a:p>
            <a:r>
              <a:rPr lang="en-US" dirty="0"/>
              <a:t>64  bits</a:t>
            </a:r>
          </a:p>
        </p:txBody>
      </p:sp>
      <p:sp>
        <p:nvSpPr>
          <p:cNvPr id="7" name="Rectangle 6"/>
          <p:cNvSpPr/>
          <p:nvPr/>
        </p:nvSpPr>
        <p:spPr>
          <a:xfrm>
            <a:off x="7327533" y="2762250"/>
            <a:ext cx="609600" cy="1905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175133" y="4678918"/>
            <a:ext cx="825867" cy="369332"/>
          </a:xfrm>
          <a:prstGeom prst="rect">
            <a:avLst/>
          </a:prstGeom>
          <a:noFill/>
        </p:spPr>
        <p:txBody>
          <a:bodyPr wrap="none" rtlCol="0">
            <a:spAutoFit/>
          </a:bodyPr>
          <a:lstStyle/>
          <a:p>
            <a:r>
              <a:rPr lang="en-US" dirty="0"/>
              <a:t>output</a:t>
            </a:r>
          </a:p>
        </p:txBody>
      </p:sp>
      <p:sp>
        <p:nvSpPr>
          <p:cNvPr id="9" name="TextBox 8"/>
          <p:cNvSpPr txBox="1"/>
          <p:nvPr/>
        </p:nvSpPr>
        <p:spPr>
          <a:xfrm rot="16200000">
            <a:off x="7168660" y="3467224"/>
            <a:ext cx="864878" cy="369332"/>
          </a:xfrm>
          <a:prstGeom prst="rect">
            <a:avLst/>
          </a:prstGeom>
          <a:noFill/>
        </p:spPr>
        <p:txBody>
          <a:bodyPr wrap="none" rtlCol="0">
            <a:spAutoFit/>
          </a:bodyPr>
          <a:lstStyle/>
          <a:p>
            <a:r>
              <a:rPr lang="en-US" dirty="0"/>
              <a:t>64  bits</a:t>
            </a:r>
          </a:p>
        </p:txBody>
      </p:sp>
      <p:sp>
        <p:nvSpPr>
          <p:cNvPr id="10" name="Rectangle 9"/>
          <p:cNvSpPr/>
          <p:nvPr/>
        </p:nvSpPr>
        <p:spPr>
          <a:xfrm>
            <a:off x="2895600" y="3117850"/>
            <a:ext cx="2895600" cy="11430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16 round </a:t>
            </a:r>
            <a:br>
              <a:rPr lang="en-US" sz="2400" dirty="0">
                <a:solidFill>
                  <a:srgbClr val="000090"/>
                </a:solidFill>
              </a:rPr>
            </a:br>
            <a:r>
              <a:rPr lang="en-US" sz="2400" dirty="0" err="1">
                <a:solidFill>
                  <a:srgbClr val="000090"/>
                </a:solidFill>
              </a:rPr>
              <a:t>Feistel</a:t>
            </a:r>
            <a:r>
              <a:rPr lang="en-US" sz="2400" dirty="0">
                <a:solidFill>
                  <a:srgbClr val="000090"/>
                </a:solidFill>
              </a:rPr>
              <a:t> network</a:t>
            </a:r>
          </a:p>
        </p:txBody>
      </p:sp>
      <p:sp>
        <p:nvSpPr>
          <p:cNvPr id="11" name="Oval 10"/>
          <p:cNvSpPr/>
          <p:nvPr/>
        </p:nvSpPr>
        <p:spPr>
          <a:xfrm>
            <a:off x="1676400" y="3359150"/>
            <a:ext cx="7620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IP</a:t>
            </a:r>
            <a:endParaRPr lang="en-US" dirty="0"/>
          </a:p>
        </p:txBody>
      </p:sp>
      <p:sp>
        <p:nvSpPr>
          <p:cNvPr id="12" name="Oval 11"/>
          <p:cNvSpPr/>
          <p:nvPr/>
        </p:nvSpPr>
        <p:spPr>
          <a:xfrm>
            <a:off x="6172200" y="3346450"/>
            <a:ext cx="762000" cy="6858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t>IP</a:t>
            </a:r>
            <a:r>
              <a:rPr lang="en-US" sz="2400" baseline="30000" dirty="0"/>
              <a:t>-1</a:t>
            </a:r>
            <a:endParaRPr lang="en-US" baseline="30000" dirty="0"/>
          </a:p>
        </p:txBody>
      </p:sp>
      <p:cxnSp>
        <p:nvCxnSpPr>
          <p:cNvPr id="14" name="Straight Arrow Connector 13"/>
          <p:cNvCxnSpPr>
            <a:stCxn id="4" idx="3"/>
            <a:endCxn id="11" idx="2"/>
          </p:cNvCxnSpPr>
          <p:nvPr/>
        </p:nvCxnSpPr>
        <p:spPr>
          <a:xfrm flipV="1">
            <a:off x="1231533" y="3702050"/>
            <a:ext cx="444867"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6"/>
            <a:endCxn id="10" idx="1"/>
          </p:cNvCxnSpPr>
          <p:nvPr/>
        </p:nvCxnSpPr>
        <p:spPr>
          <a:xfrm flipV="1">
            <a:off x="2438400" y="3689350"/>
            <a:ext cx="4572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3"/>
            <a:endCxn id="12" idx="2"/>
          </p:cNvCxnSpPr>
          <p:nvPr/>
        </p:nvCxnSpPr>
        <p:spPr>
          <a:xfrm>
            <a:off x="5791200" y="368935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1"/>
          </p:cNvCxnSpPr>
          <p:nvPr/>
        </p:nvCxnSpPr>
        <p:spPr>
          <a:xfrm>
            <a:off x="6870333" y="371475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2895600" y="2038350"/>
            <a:ext cx="2895600" cy="1338997"/>
            <a:chOff x="2895600" y="2038350"/>
            <a:chExt cx="2895600" cy="1338997"/>
          </a:xfrm>
        </p:grpSpPr>
        <p:sp>
          <p:nvSpPr>
            <p:cNvPr id="21" name="Rectangle 20"/>
            <p:cNvSpPr/>
            <p:nvPr/>
          </p:nvSpPr>
          <p:spPr>
            <a:xfrm>
              <a:off x="3962400" y="2038350"/>
              <a:ext cx="6858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endParaRPr lang="en-US" dirty="0">
                <a:solidFill>
                  <a:srgbClr val="000090"/>
                </a:solidFill>
              </a:endParaRPr>
            </a:p>
          </p:txBody>
        </p:sp>
        <p:sp>
          <p:nvSpPr>
            <p:cNvPr id="22" name="Trapezoid 21"/>
            <p:cNvSpPr/>
            <p:nvPr/>
          </p:nvSpPr>
          <p:spPr bwMode="auto">
            <a:xfrm>
              <a:off x="2895600" y="2343150"/>
              <a:ext cx="2895600" cy="457200"/>
            </a:xfrm>
            <a:prstGeom prst="trapezoid">
              <a:avLst>
                <a:gd name="adj" fmla="val 219444"/>
              </a:avLst>
            </a:prstGeom>
            <a:solidFill>
              <a:srgbClr val="66FFFF"/>
            </a:solidFill>
            <a:ln w="9525">
              <a:solidFill>
                <a:schemeClr val="tx1"/>
              </a:solidFill>
              <a:miter lim="800000"/>
              <a:headEnd/>
              <a:tailEnd/>
            </a:ln>
            <a:effectLst/>
          </p:spPr>
          <p:txBody>
            <a:bodyPr rtlCol="0" anchor="ctr"/>
            <a:lstStyle/>
            <a:p>
              <a:pPr algn="ctr"/>
              <a:r>
                <a:rPr lang="en-US" dirty="0"/>
                <a:t>k</a:t>
              </a:r>
              <a:r>
                <a:rPr lang="en-US" dirty="0">
                  <a:latin typeface="+mn-lt"/>
                </a:rPr>
                <a:t>ey expansion</a:t>
              </a:r>
            </a:p>
          </p:txBody>
        </p:sp>
        <p:sp>
          <p:nvSpPr>
            <p:cNvPr id="28" name="Rectangle 27"/>
            <p:cNvSpPr/>
            <p:nvPr/>
          </p:nvSpPr>
          <p:spPr>
            <a:xfrm>
              <a:off x="2895600" y="28130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r>
                <a:rPr lang="en-US" sz="2400" baseline="-25000" dirty="0">
                  <a:solidFill>
                    <a:srgbClr val="000090"/>
                  </a:solidFill>
                </a:rPr>
                <a:t>1</a:t>
              </a:r>
              <a:endParaRPr lang="en-US" baseline="-25000" dirty="0">
                <a:solidFill>
                  <a:srgbClr val="000090"/>
                </a:solidFill>
              </a:endParaRPr>
            </a:p>
          </p:txBody>
        </p:sp>
        <p:sp>
          <p:nvSpPr>
            <p:cNvPr id="31" name="Rectangle 30"/>
            <p:cNvSpPr/>
            <p:nvPr/>
          </p:nvSpPr>
          <p:spPr>
            <a:xfrm>
              <a:off x="35052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r>
                <a:rPr lang="en-US" sz="2400" baseline="-25000" dirty="0">
                  <a:solidFill>
                    <a:srgbClr val="000090"/>
                  </a:solidFill>
                </a:rPr>
                <a:t>2</a:t>
              </a:r>
              <a:endParaRPr lang="en-US" baseline="-25000" dirty="0">
                <a:solidFill>
                  <a:srgbClr val="000090"/>
                </a:solidFill>
              </a:endParaRPr>
            </a:p>
          </p:txBody>
        </p:sp>
        <p:sp>
          <p:nvSpPr>
            <p:cNvPr id="32" name="Rectangle 31"/>
            <p:cNvSpPr/>
            <p:nvPr/>
          </p:nvSpPr>
          <p:spPr>
            <a:xfrm>
              <a:off x="53340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solidFill>
                    <a:srgbClr val="000090"/>
                  </a:solidFill>
                </a:rPr>
                <a:t>k</a:t>
              </a:r>
              <a:r>
                <a:rPr lang="en-US" sz="2400" baseline="-25000" dirty="0">
                  <a:solidFill>
                    <a:srgbClr val="000090"/>
                  </a:solidFill>
                </a:rPr>
                <a:t>16</a:t>
              </a:r>
              <a:endParaRPr lang="en-US" baseline="-25000" dirty="0">
                <a:solidFill>
                  <a:srgbClr val="000090"/>
                </a:solidFill>
              </a:endParaRPr>
            </a:p>
          </p:txBody>
        </p:sp>
        <p:sp>
          <p:nvSpPr>
            <p:cNvPr id="33" name="TextBox 32"/>
            <p:cNvSpPr txBox="1"/>
            <p:nvPr/>
          </p:nvSpPr>
          <p:spPr>
            <a:xfrm>
              <a:off x="4406900" y="2546350"/>
              <a:ext cx="492443" cy="830997"/>
            </a:xfrm>
            <a:prstGeom prst="rect">
              <a:avLst/>
            </a:prstGeom>
            <a:noFill/>
          </p:spPr>
          <p:txBody>
            <a:bodyPr wrap="none" rtlCol="0">
              <a:spAutoFit/>
            </a:bodyPr>
            <a:lstStyle/>
            <a:p>
              <a:r>
                <a:rPr lang="en-US" sz="4800" b="1" dirty="0"/>
                <a:t>⋯</a:t>
              </a:r>
            </a:p>
          </p:txBody>
        </p:sp>
      </p:grpSp>
      <p:sp>
        <p:nvSpPr>
          <p:cNvPr id="35" name="TextBox 34"/>
          <p:cNvSpPr txBox="1"/>
          <p:nvPr/>
        </p:nvSpPr>
        <p:spPr>
          <a:xfrm>
            <a:off x="2697383" y="4781550"/>
            <a:ext cx="3474817" cy="369332"/>
          </a:xfrm>
          <a:prstGeom prst="rect">
            <a:avLst/>
          </a:prstGeom>
          <a:noFill/>
        </p:spPr>
        <p:txBody>
          <a:bodyPr wrap="none" rtlCol="0">
            <a:spAutoFit/>
          </a:bodyPr>
          <a:lstStyle/>
          <a:p>
            <a:r>
              <a:rPr lang="en-US" dirty="0"/>
              <a:t>To invert, use keys in reverse order</a:t>
            </a:r>
          </a:p>
        </p:txBody>
      </p:sp>
      <mc:AlternateContent xmlns:mc="http://schemas.openxmlformats.org/markup-compatibility/2006" xmlns:p14="http://schemas.microsoft.com/office/powerpoint/2010/main">
        <mc:Choice Requires="p14">
          <p:contentPart p14:bwMode="auto" r:id="rId2">
            <p14:nvContentPartPr>
              <p14:cNvPr id="13" name="Ink 12"/>
              <p14:cNvContentPartPr/>
              <p14:nvPr/>
            </p14:nvContentPartPr>
            <p14:xfrm>
              <a:off x="6978600" y="1551600"/>
              <a:ext cx="1172520" cy="522360"/>
            </p14:xfrm>
          </p:contentPart>
        </mc:Choice>
        <mc:Fallback xmlns="">
          <p:pic>
            <p:nvPicPr>
              <p:cNvPr id="13" name="Ink 12"/>
              <p:cNvPicPr/>
              <p:nvPr/>
            </p:nvPicPr>
            <p:blipFill>
              <a:blip r:embed="rId3"/>
              <a:stretch>
                <a:fillRect/>
              </a:stretch>
            </p:blipFill>
            <p:spPr>
              <a:xfrm>
                <a:off x="6964920" y="1537920"/>
                <a:ext cx="1196280" cy="545040"/>
              </a:xfrm>
              <a:prstGeom prst="rect">
                <a:avLst/>
              </a:prstGeom>
            </p:spPr>
          </p:pic>
        </mc:Fallback>
      </mc:AlternateContent>
    </p:spTree>
    <p:extLst>
      <p:ext uri="{BB962C8B-B14F-4D97-AF65-F5344CB8AC3E}">
        <p14:creationId xmlns:p14="http://schemas.microsoft.com/office/powerpoint/2010/main" val="71221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1E9FD3-6EB3-AF75-A9FA-C3110897AEDC}"/>
              </a:ext>
            </a:extLst>
          </p:cNvPr>
          <p:cNvSpPr>
            <a:spLocks noGrp="1"/>
          </p:cNvSpPr>
          <p:nvPr>
            <p:ph type="sldNum" sz="quarter" idx="4"/>
          </p:nvPr>
        </p:nvSpPr>
        <p:spPr>
          <a:xfrm>
            <a:off x="9385729" y="6386992"/>
            <a:ext cx="2540000" cy="324680"/>
          </a:xfrm>
          <a:prstGeom prst="rect">
            <a:avLst/>
          </a:prstGeom>
          <a:ln/>
        </p:spPr>
        <p:txBody>
          <a:bodyPr/>
          <a:lstStyle>
            <a:defPPr>
              <a:defRPr lang="en-US"/>
            </a:defPPr>
            <a:lvl1pPr marL="0" algn="r" defTabSz="914400" rtl="0" eaLnBrk="1" latinLnBrk="0" hangingPunct="1">
              <a:defRPr sz="1800" kern="1200">
                <a:solidFill>
                  <a:schemeClr val="accent3">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590AF8-4F64-4D1C-B3C4-F65976908F52}" type="slidenum">
              <a:rPr lang="en-US" smtClean="0"/>
              <a:pPr/>
              <a:t>3</a:t>
            </a:fld>
            <a:endParaRPr lang="en-US" dirty="0"/>
          </a:p>
        </p:txBody>
      </p:sp>
      <p:sp>
        <p:nvSpPr>
          <p:cNvPr id="5" name="TextBox 4">
            <a:extLst>
              <a:ext uri="{FF2B5EF4-FFF2-40B4-BE49-F238E27FC236}">
                <a16:creationId xmlns:a16="http://schemas.microsoft.com/office/drawing/2014/main" id="{F47E57BD-5E51-94CB-A21D-4141D99A2B7A}"/>
              </a:ext>
            </a:extLst>
          </p:cNvPr>
          <p:cNvSpPr txBox="1"/>
          <p:nvPr/>
        </p:nvSpPr>
        <p:spPr>
          <a:xfrm>
            <a:off x="199704" y="837793"/>
            <a:ext cx="8944295" cy="4662815"/>
          </a:xfrm>
          <a:prstGeom prst="rect">
            <a:avLst/>
          </a:prstGeom>
          <a:noFill/>
        </p:spPr>
        <p:txBody>
          <a:bodyPr wrap="square">
            <a:spAutoFit/>
          </a:bodyPr>
          <a:lstStyle/>
          <a:p>
            <a:pPr algn="l"/>
            <a:r>
              <a:rPr lang="en-US" sz="1350" dirty="0">
                <a:solidFill>
                  <a:srgbClr val="000000"/>
                </a:solidFill>
                <a:latin typeface="Söhne"/>
              </a:rPr>
              <a:t>A block cipher is a type of symmetric-key encryption algorithm that </a:t>
            </a:r>
            <a:r>
              <a:rPr lang="en-US" sz="1350" b="1" dirty="0">
                <a:solidFill>
                  <a:srgbClr val="000000"/>
                </a:solidFill>
                <a:latin typeface="Söhne"/>
              </a:rPr>
              <a:t>operates on fixed-size blocks of data, rather than individual bits or bytes</a:t>
            </a:r>
            <a:r>
              <a:rPr lang="en-US" sz="1350" dirty="0">
                <a:solidFill>
                  <a:srgbClr val="000000"/>
                </a:solidFill>
                <a:latin typeface="Söhne"/>
              </a:rPr>
              <a:t>. In other words, it divides the input data into blocks of a specified size, typically 64 or 128 bits, and encrypts each block separately. Key characteristics of block ciphers include:</a:t>
            </a:r>
          </a:p>
          <a:p>
            <a:pPr algn="l"/>
            <a:endParaRPr lang="en-US" sz="1350" dirty="0">
              <a:solidFill>
                <a:srgbClr val="000000"/>
              </a:solidFill>
              <a:latin typeface="Söhne"/>
            </a:endParaRPr>
          </a:p>
          <a:p>
            <a:pPr algn="l">
              <a:buFont typeface="+mj-lt"/>
              <a:buAutoNum type="arabicPeriod"/>
            </a:pPr>
            <a:r>
              <a:rPr lang="en-US" sz="1350" b="1" dirty="0">
                <a:solidFill>
                  <a:srgbClr val="000000"/>
                </a:solidFill>
                <a:latin typeface="Söhne"/>
              </a:rPr>
              <a:t>Fixed Block Size: </a:t>
            </a:r>
            <a:r>
              <a:rPr lang="en-US" sz="1350" dirty="0">
                <a:solidFill>
                  <a:srgbClr val="000000"/>
                </a:solidFill>
                <a:latin typeface="Söhne"/>
              </a:rPr>
              <a:t>Block ciphers work on data blocks of a fixed size, such as 64 bits (as in DES) or 128 bits (as in AES). The input data is divided into these fixed-size blocks for processing.</a:t>
            </a:r>
          </a:p>
          <a:p>
            <a:pPr algn="l">
              <a:buFont typeface="+mj-lt"/>
              <a:buAutoNum type="arabicPeriod"/>
            </a:pPr>
            <a:r>
              <a:rPr lang="en-US" sz="1350" b="1" dirty="0">
                <a:solidFill>
                  <a:srgbClr val="000000"/>
                </a:solidFill>
                <a:latin typeface="Söhne"/>
              </a:rPr>
              <a:t>Symmetric-Key Encryption: </a:t>
            </a:r>
            <a:r>
              <a:rPr lang="en-US" sz="1350" dirty="0">
                <a:solidFill>
                  <a:srgbClr val="000000"/>
                </a:solidFill>
                <a:latin typeface="Söhne"/>
              </a:rPr>
              <a:t>Block ciphers use the same secret key for both encryption and decryption, making them symmetric-key encryption algorithms.</a:t>
            </a:r>
            <a:r>
              <a:rPr lang="en-US" sz="1350" b="1" dirty="0">
                <a:solidFill>
                  <a:srgbClr val="000000"/>
                </a:solidFill>
                <a:latin typeface="Söhne"/>
              </a:rPr>
              <a:t> The security of the cipher relies on the secrecy of the key.</a:t>
            </a:r>
          </a:p>
          <a:p>
            <a:pPr algn="l">
              <a:buFont typeface="+mj-lt"/>
              <a:buAutoNum type="arabicPeriod"/>
            </a:pPr>
            <a:r>
              <a:rPr lang="en-US" sz="1350" b="1" dirty="0">
                <a:solidFill>
                  <a:srgbClr val="000000"/>
                </a:solidFill>
                <a:latin typeface="Söhne"/>
              </a:rPr>
              <a:t>Block Modes: </a:t>
            </a:r>
            <a:r>
              <a:rPr lang="en-US" sz="1350" dirty="0">
                <a:solidFill>
                  <a:srgbClr val="000000"/>
                </a:solidFill>
                <a:latin typeface="Söhne"/>
              </a:rPr>
              <a:t>Block ciphers are typically used in combination with block cipher modes of operation, which specify how to handle data that is larger than a single block. Common modes include ECB (Electronic Codebook), CBC (Cipher Block Chaining), CFB (Cipher Feedback), and others.</a:t>
            </a:r>
          </a:p>
          <a:p>
            <a:pPr algn="l">
              <a:buFont typeface="+mj-lt"/>
              <a:buAutoNum type="arabicPeriod"/>
            </a:pPr>
            <a:r>
              <a:rPr lang="en-US" sz="1350" b="1" dirty="0">
                <a:solidFill>
                  <a:srgbClr val="000000"/>
                </a:solidFill>
                <a:latin typeface="Söhne"/>
              </a:rPr>
              <a:t>Iterative Process: </a:t>
            </a:r>
            <a:r>
              <a:rPr lang="en-US" sz="1350" dirty="0">
                <a:solidFill>
                  <a:srgbClr val="000000"/>
                </a:solidFill>
                <a:latin typeface="Söhne"/>
              </a:rPr>
              <a:t>A block cipher operates on a single block of plaintext at a time, often repeating a set of cryptographic operations (such as substitutions, permutations, and permutations) multiple times in rounds to produce ciphertext.</a:t>
            </a:r>
          </a:p>
          <a:p>
            <a:pPr algn="l">
              <a:buFont typeface="+mj-lt"/>
              <a:buAutoNum type="arabicPeriod"/>
            </a:pPr>
            <a:r>
              <a:rPr lang="en-US" sz="1350" b="1" dirty="0">
                <a:solidFill>
                  <a:srgbClr val="000000"/>
                </a:solidFill>
                <a:latin typeface="Söhne"/>
              </a:rPr>
              <a:t>Standardized Algorithms: </a:t>
            </a:r>
            <a:r>
              <a:rPr lang="en-US" sz="1350" dirty="0">
                <a:solidFill>
                  <a:srgbClr val="000000"/>
                </a:solidFill>
                <a:latin typeface="Söhne"/>
              </a:rPr>
              <a:t>Many block ciphers are standardized and widely accepted for security purposes. For example, the </a:t>
            </a:r>
            <a:r>
              <a:rPr lang="en-US" sz="1350" b="1" dirty="0">
                <a:solidFill>
                  <a:srgbClr val="000000"/>
                </a:solidFill>
                <a:latin typeface="Söhne"/>
              </a:rPr>
              <a:t>Advanced Encryption Standard (AES) </a:t>
            </a:r>
            <a:r>
              <a:rPr lang="en-US" sz="1350" dirty="0">
                <a:solidFill>
                  <a:srgbClr val="000000"/>
                </a:solidFill>
                <a:latin typeface="Söhne"/>
              </a:rPr>
              <a:t>is a widely used block cipher that supports various key lengths and block sizes.</a:t>
            </a:r>
          </a:p>
          <a:p>
            <a:pPr algn="l">
              <a:buFont typeface="+mj-lt"/>
              <a:buAutoNum type="arabicPeriod"/>
            </a:pPr>
            <a:endParaRPr lang="en-US" sz="1350" dirty="0">
              <a:solidFill>
                <a:srgbClr val="000000"/>
              </a:solidFill>
              <a:latin typeface="Söhne"/>
            </a:endParaRPr>
          </a:p>
          <a:p>
            <a:pPr algn="l"/>
            <a:r>
              <a:rPr lang="en-US" sz="1350" dirty="0">
                <a:solidFill>
                  <a:srgbClr val="000000"/>
                </a:solidFill>
                <a:latin typeface="Söhne"/>
              </a:rPr>
              <a:t>Block ciphers are essential for a wide range of applications, including </a:t>
            </a:r>
            <a:r>
              <a:rPr lang="en-US" sz="1350" b="1" dirty="0">
                <a:solidFill>
                  <a:srgbClr val="000000"/>
                </a:solidFill>
                <a:latin typeface="Söhne"/>
              </a:rPr>
              <a:t>file encryption, disk encryption, secure communication protocols</a:t>
            </a:r>
            <a:r>
              <a:rPr lang="en-US" sz="1350" dirty="0">
                <a:solidFill>
                  <a:srgbClr val="000000"/>
                </a:solidFill>
                <a:latin typeface="Söhne"/>
              </a:rPr>
              <a:t>, and more</a:t>
            </a:r>
            <a:r>
              <a:rPr lang="en-US" sz="1350" b="1" dirty="0">
                <a:solidFill>
                  <a:srgbClr val="000000"/>
                </a:solidFill>
                <a:latin typeface="Söhne"/>
              </a:rPr>
              <a:t>. However, they are not suitable for encrypting streams of data, such as real-time communication, where stream ciphers are typically used. To encrypt continuous streams of data, stream ciphers, as opposed to block ciphers, are the more appropriate choice.</a:t>
            </a:r>
          </a:p>
          <a:p>
            <a:pPr algn="l"/>
            <a:br>
              <a:rPr lang="en-US" sz="1350" dirty="0">
                <a:solidFill>
                  <a:srgbClr val="000000"/>
                </a:solidFill>
                <a:latin typeface="Söhne"/>
              </a:rPr>
            </a:br>
            <a:endParaRPr lang="en-US" sz="1350" dirty="0">
              <a:solidFill>
                <a:srgbClr val="000000"/>
              </a:solidFill>
              <a:latin typeface="Söhne"/>
            </a:endParaRPr>
          </a:p>
        </p:txBody>
      </p:sp>
      <p:sp>
        <p:nvSpPr>
          <p:cNvPr id="6" name="Title 1">
            <a:extLst>
              <a:ext uri="{FF2B5EF4-FFF2-40B4-BE49-F238E27FC236}">
                <a16:creationId xmlns:a16="http://schemas.microsoft.com/office/drawing/2014/main" id="{36646D0E-150E-A185-9787-6D4361F65067}"/>
              </a:ext>
            </a:extLst>
          </p:cNvPr>
          <p:cNvSpPr>
            <a:spLocks noGrp="1"/>
          </p:cNvSpPr>
          <p:nvPr>
            <p:ph type="title"/>
          </p:nvPr>
        </p:nvSpPr>
        <p:spPr>
          <a:xfrm>
            <a:off x="467544" y="249492"/>
            <a:ext cx="8352928" cy="342900"/>
          </a:xfrm>
        </p:spPr>
        <p:txBody>
          <a:bodyPr>
            <a:normAutofit fontScale="90000"/>
          </a:bodyPr>
          <a:lstStyle/>
          <a:p>
            <a:r>
              <a:rPr lang="en-US" dirty="0"/>
              <a:t>Block ciphers</a:t>
            </a:r>
          </a:p>
        </p:txBody>
      </p:sp>
    </p:spTree>
    <p:extLst>
      <p:ext uri="{BB962C8B-B14F-4D97-AF65-F5344CB8AC3E}">
        <p14:creationId xmlns:p14="http://schemas.microsoft.com/office/powerpoint/2010/main" val="953801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181" y="82552"/>
            <a:ext cx="7772400" cy="857250"/>
          </a:xfrm>
          <a:prstGeom prst="rect">
            <a:avLst/>
          </a:prstGeom>
        </p:spPr>
        <p:txBody>
          <a:bodyPr vert="horz" lIns="88369" tIns="88369" rIns="88369" bIns="88369" rtlCol="0" anchor="ctr" anchorCtr="0">
            <a:noAutofit/>
          </a:bodyPr>
          <a:lstStyle/>
          <a:p>
            <a:pPr>
              <a:buNone/>
            </a:pPr>
            <a:r>
              <a:rPr lang="en-US" dirty="0">
                <a:solidFill>
                  <a:srgbClr val="9B37AA"/>
                </a:solidFill>
              </a:rPr>
              <a:t>Data Encryption Standard</a:t>
            </a:r>
          </a:p>
        </p:txBody>
      </p:sp>
      <p:pic>
        <p:nvPicPr>
          <p:cNvPr id="97" name="Shape 97"/>
          <p:cNvPicPr preferRelativeResize="0"/>
          <p:nvPr/>
        </p:nvPicPr>
        <p:blipFill>
          <a:blip r:embed="rId3">
            <a:alphaModFix/>
          </a:blip>
          <a:stretch>
            <a:fillRect/>
          </a:stretch>
        </p:blipFill>
        <p:spPr>
          <a:xfrm>
            <a:off x="471488" y="947306"/>
            <a:ext cx="8201025" cy="3586163"/>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S-boxes</a:t>
            </a:r>
          </a:p>
        </p:txBody>
      </p:sp>
      <p:sp>
        <p:nvSpPr>
          <p:cNvPr id="3" name="Content Placeholder 2"/>
          <p:cNvSpPr>
            <a:spLocks noGrp="1"/>
          </p:cNvSpPr>
          <p:nvPr>
            <p:ph idx="1"/>
          </p:nvPr>
        </p:nvSpPr>
        <p:spPr>
          <a:xfrm>
            <a:off x="457200" y="1352550"/>
            <a:ext cx="8229600" cy="990600"/>
          </a:xfrm>
        </p:spPr>
        <p:txBody>
          <a:bodyPr/>
          <a:lstStyle/>
          <a:p>
            <a:pPr marL="0" indent="0" algn="ctr">
              <a:buNone/>
            </a:pPr>
            <a:r>
              <a:rPr lang="en-US" dirty="0"/>
              <a:t>S</a:t>
            </a:r>
            <a:r>
              <a:rPr lang="en-US" baseline="-25000" dirty="0"/>
              <a:t>i</a:t>
            </a:r>
            <a:r>
              <a:rPr lang="en-US" dirty="0"/>
              <a:t>: {0,1}</a:t>
            </a:r>
            <a:r>
              <a:rPr lang="en-US" baseline="30000" dirty="0"/>
              <a:t>6</a:t>
            </a:r>
            <a:r>
              <a:rPr lang="en-US" dirty="0"/>
              <a:t> ⟶ {0,1}</a:t>
            </a:r>
            <a:r>
              <a:rPr lang="en-US" baseline="30000" dirty="0"/>
              <a:t>4 </a:t>
            </a:r>
            <a:r>
              <a:rPr lang="en-US" dirty="0"/>
              <a:t> </a:t>
            </a:r>
          </a:p>
        </p:txBody>
      </p:sp>
      <p:pic>
        <p:nvPicPr>
          <p:cNvPr id="4" name="Content Placeholder 3"/>
          <p:cNvPicPr>
            <a:picLocks noChangeAspect="1"/>
          </p:cNvPicPr>
          <p:nvPr/>
        </p:nvPicPr>
        <p:blipFill rotWithShape="1">
          <a:blip r:embed="rId2"/>
          <a:srcRect l="-458" r="163"/>
          <a:stretch/>
        </p:blipFill>
        <p:spPr>
          <a:xfrm>
            <a:off x="990600" y="2647950"/>
            <a:ext cx="7338046" cy="1803400"/>
          </a:xfrm>
          <a:prstGeom prst="rect">
            <a:avLst/>
          </a:prstGeom>
        </p:spPr>
      </p:pic>
      <p:cxnSp>
        <p:nvCxnSpPr>
          <p:cNvPr id="5" name="Straight Connector 4"/>
          <p:cNvCxnSpPr/>
          <p:nvPr/>
        </p:nvCxnSpPr>
        <p:spPr>
          <a:xfrm>
            <a:off x="1143000" y="3270250"/>
            <a:ext cx="7086600"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095500" y="2724150"/>
            <a:ext cx="0" cy="16764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7323587-9CB5-FD4B-A676-FCC26F552827}"/>
              </a:ext>
            </a:extLst>
          </p:cNvPr>
          <p:cNvSpPr txBox="1"/>
          <p:nvPr/>
        </p:nvSpPr>
        <p:spPr>
          <a:xfrm>
            <a:off x="3571539" y="2054711"/>
            <a:ext cx="1646605" cy="369332"/>
          </a:xfrm>
          <a:prstGeom prst="rect">
            <a:avLst/>
          </a:prstGeom>
          <a:noFill/>
        </p:spPr>
        <p:txBody>
          <a:bodyPr wrap="none" rtlCol="0">
            <a:spAutoFit/>
          </a:bodyPr>
          <a:lstStyle/>
          <a:p>
            <a:r>
              <a:rPr lang="en-TR" dirty="0"/>
              <a:t>011011 -&gt; 1001</a:t>
            </a:r>
          </a:p>
        </p:txBody>
      </p:sp>
    </p:spTree>
    <p:extLst>
      <p:ext uri="{BB962C8B-B14F-4D97-AF65-F5344CB8AC3E}">
        <p14:creationId xmlns:p14="http://schemas.microsoft.com/office/powerpoint/2010/main" val="1085216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S-boxes and P-box</a:t>
            </a:r>
          </a:p>
        </p:txBody>
      </p:sp>
      <p:sp>
        <p:nvSpPr>
          <p:cNvPr id="5" name="TextBox 4"/>
          <p:cNvSpPr txBox="1"/>
          <p:nvPr/>
        </p:nvSpPr>
        <p:spPr>
          <a:xfrm>
            <a:off x="304800" y="971550"/>
            <a:ext cx="8289449" cy="2923877"/>
          </a:xfrm>
          <a:prstGeom prst="rect">
            <a:avLst/>
          </a:prstGeom>
          <a:noFill/>
        </p:spPr>
        <p:txBody>
          <a:bodyPr wrap="none" rtlCol="0">
            <a:spAutoFit/>
          </a:bodyPr>
          <a:lstStyle/>
          <a:p>
            <a:r>
              <a:rPr lang="en-US" sz="2400" dirty="0"/>
              <a:t>Choosing the S-boxes and P-box at random would result </a:t>
            </a:r>
            <a:br>
              <a:rPr lang="en-US" sz="2400" dirty="0"/>
            </a:br>
            <a:r>
              <a:rPr lang="en-US" sz="2400" dirty="0"/>
              <a:t>in an insecure block cipher   </a:t>
            </a:r>
            <a:r>
              <a:rPr lang="en-US" sz="2000" dirty="0"/>
              <a:t>(key recovery after ≈2</a:t>
            </a:r>
            <a:r>
              <a:rPr lang="en-US" sz="2000" baseline="30000" dirty="0"/>
              <a:t>24 </a:t>
            </a:r>
            <a:r>
              <a:rPr lang="en-US" sz="2000" dirty="0"/>
              <a:t>outputs)   </a:t>
            </a:r>
            <a:r>
              <a:rPr lang="en-US" dirty="0"/>
              <a:t>[BS’89]</a:t>
            </a:r>
          </a:p>
          <a:p>
            <a:pPr>
              <a:spcBef>
                <a:spcPts val="1800"/>
              </a:spcBef>
            </a:pPr>
            <a:endParaRPr lang="en-US" sz="2400" dirty="0"/>
          </a:p>
          <a:p>
            <a:pPr>
              <a:spcBef>
                <a:spcPts val="1800"/>
              </a:spcBef>
            </a:pPr>
            <a:r>
              <a:rPr lang="en-US" sz="2400" dirty="0"/>
              <a:t>Several rules used in choice of S and P boxes:</a:t>
            </a:r>
          </a:p>
          <a:p>
            <a:pPr marL="342900" indent="-342900">
              <a:spcBef>
                <a:spcPts val="600"/>
              </a:spcBef>
              <a:buFont typeface="Arial"/>
              <a:buChar char="•"/>
            </a:pPr>
            <a:r>
              <a:rPr lang="en-US" sz="2400" dirty="0"/>
              <a:t>No output bit should be close to a linear </a:t>
            </a:r>
            <a:r>
              <a:rPr lang="en-US" sz="2400" dirty="0" err="1"/>
              <a:t>func</a:t>
            </a:r>
            <a:r>
              <a:rPr lang="en-US" sz="2400" dirty="0"/>
              <a:t>. of the input bits</a:t>
            </a:r>
          </a:p>
          <a:p>
            <a:pPr marL="342900" indent="-342900">
              <a:spcBef>
                <a:spcPts val="600"/>
              </a:spcBef>
              <a:buFont typeface="Arial"/>
              <a:buChar char="•"/>
            </a:pPr>
            <a:r>
              <a:rPr lang="en-US" sz="2400" dirty="0"/>
              <a:t>S-boxes are 4-to-1 maps</a:t>
            </a:r>
          </a:p>
        </p:txBody>
      </p:sp>
      <p:sp>
        <p:nvSpPr>
          <p:cNvPr id="6" name="TextBox 5"/>
          <p:cNvSpPr txBox="1"/>
          <p:nvPr/>
        </p:nvSpPr>
        <p:spPr>
          <a:xfrm>
            <a:off x="838200" y="3721953"/>
            <a:ext cx="492443" cy="830997"/>
          </a:xfrm>
          <a:prstGeom prst="rect">
            <a:avLst/>
          </a:prstGeom>
          <a:noFill/>
        </p:spPr>
        <p:txBody>
          <a:bodyPr wrap="none" rtlCol="0">
            <a:spAutoFit/>
          </a:bodyPr>
          <a:lstStyle/>
          <a:p>
            <a:r>
              <a:rPr lang="en-US" sz="4800" b="1" dirty="0"/>
              <a:t>⋮</a:t>
            </a:r>
          </a:p>
        </p:txBody>
      </p:sp>
    </p:spTree>
    <p:extLst>
      <p:ext uri="{BB962C8B-B14F-4D97-AF65-F5344CB8AC3E}">
        <p14:creationId xmlns:p14="http://schemas.microsoft.com/office/powerpoint/2010/main" val="325088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End of Segment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135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Block ciphers</a:t>
            </a: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a:solidFill>
                  <a:schemeClr val="tx1">
                    <a:lumMod val="75000"/>
                    <a:lumOff val="25000"/>
                  </a:schemeClr>
                </a:solidFill>
              </a:rPr>
              <a:t>Exhaustive Search Attacks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a:t>Online Cryptography Course                                      Dan Boneh</a:t>
            </a:r>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1572483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Exhaustive Search for block cipher key</a:t>
            </a:r>
          </a:p>
        </p:txBody>
      </p:sp>
      <p:sp>
        <p:nvSpPr>
          <p:cNvPr id="3" name="Content Placeholder 2"/>
          <p:cNvSpPr>
            <a:spLocks noGrp="1"/>
          </p:cNvSpPr>
          <p:nvPr>
            <p:ph idx="1"/>
          </p:nvPr>
        </p:nvSpPr>
        <p:spPr>
          <a:xfrm>
            <a:off x="304800" y="1047750"/>
            <a:ext cx="8839200" cy="4095750"/>
          </a:xfrm>
        </p:spPr>
        <p:txBody>
          <a:bodyPr/>
          <a:lstStyle/>
          <a:p>
            <a:pPr marL="0" indent="0">
              <a:buNone/>
            </a:pPr>
            <a:r>
              <a:rPr lang="en-US" b="1" dirty="0"/>
              <a:t>Goal</a:t>
            </a:r>
            <a:r>
              <a:rPr lang="en-US" dirty="0"/>
              <a:t>:   given a few input output pairs  </a:t>
            </a:r>
            <a:r>
              <a:rPr lang="en-US" sz="3200" dirty="0"/>
              <a:t>(</a:t>
            </a:r>
            <a:r>
              <a:rPr lang="en-US" dirty="0"/>
              <a:t>m</a:t>
            </a:r>
            <a:r>
              <a:rPr lang="en-US" baseline="-25000" dirty="0"/>
              <a:t>i</a:t>
            </a:r>
            <a:r>
              <a:rPr lang="en-US" dirty="0"/>
              <a:t>, c</a:t>
            </a:r>
            <a:r>
              <a:rPr lang="en-US" baseline="-25000" dirty="0"/>
              <a:t>i</a:t>
            </a:r>
            <a:r>
              <a:rPr lang="en-US" dirty="0"/>
              <a:t> = E(k, m</a:t>
            </a:r>
            <a:r>
              <a:rPr lang="en-US" baseline="-25000" dirty="0"/>
              <a:t>i</a:t>
            </a:r>
            <a:r>
              <a:rPr lang="en-US" dirty="0"/>
              <a:t>)</a:t>
            </a:r>
            <a:r>
              <a:rPr lang="en-US" sz="3200" dirty="0"/>
              <a:t>)</a:t>
            </a:r>
            <a:r>
              <a:rPr lang="en-US" dirty="0"/>
              <a:t>   </a:t>
            </a:r>
            <a:r>
              <a:rPr lang="en-US" dirty="0" err="1"/>
              <a:t>i</a:t>
            </a:r>
            <a:r>
              <a:rPr lang="en-US" dirty="0"/>
              <a:t>=1,..,3</a:t>
            </a:r>
            <a:br>
              <a:rPr lang="en-US" dirty="0"/>
            </a:br>
            <a:r>
              <a:rPr lang="en-US" dirty="0"/>
              <a:t>	find key k.</a:t>
            </a:r>
          </a:p>
          <a:p>
            <a:pPr marL="0" indent="0">
              <a:spcBef>
                <a:spcPts val="2376"/>
              </a:spcBef>
              <a:buNone/>
            </a:pPr>
            <a:r>
              <a:rPr lang="en-US" dirty="0"/>
              <a:t>Lemma:   Suppose DES is an </a:t>
            </a:r>
            <a:r>
              <a:rPr lang="en-US" b="1" i="1" dirty="0"/>
              <a:t>ideal cipher</a:t>
            </a:r>
            <a:r>
              <a:rPr lang="en-US" dirty="0"/>
              <a:t>  </a:t>
            </a:r>
          </a:p>
          <a:p>
            <a:pPr marL="0" indent="0">
              <a:buNone/>
            </a:pPr>
            <a:r>
              <a:rPr lang="en-US" dirty="0"/>
              <a:t>		( 2</a:t>
            </a:r>
            <a:r>
              <a:rPr lang="en-US" baseline="30000" dirty="0"/>
              <a:t>56</a:t>
            </a:r>
            <a:r>
              <a:rPr lang="en-US" dirty="0"/>
              <a:t> random invertible functions                                       )</a:t>
            </a:r>
          </a:p>
          <a:p>
            <a:pPr marL="0" indent="0">
              <a:buNone/>
            </a:pPr>
            <a:r>
              <a:rPr lang="en-US" dirty="0"/>
              <a:t>     Then ∀ m, c   there is at most </a:t>
            </a:r>
            <a:r>
              <a:rPr lang="en-US" b="1" u="sng" dirty="0"/>
              <a:t>one</a:t>
            </a:r>
            <a:r>
              <a:rPr lang="en-US" dirty="0"/>
              <a:t> key k </a:t>
            </a:r>
            <a:r>
              <a:rPr lang="en-US" dirty="0" err="1"/>
              <a:t>s.t.</a:t>
            </a:r>
            <a:r>
              <a:rPr lang="en-US" dirty="0"/>
              <a:t>    c = DES(k, m) </a:t>
            </a:r>
          </a:p>
          <a:p>
            <a:pPr marL="0" indent="0">
              <a:spcBef>
                <a:spcPts val="1776"/>
              </a:spcBef>
              <a:buNone/>
            </a:pPr>
            <a:r>
              <a:rPr lang="en-US" dirty="0"/>
              <a:t>Proof: </a:t>
            </a:r>
          </a:p>
        </p:txBody>
      </p:sp>
      <p:sp>
        <p:nvSpPr>
          <p:cNvPr id="4" name="TextBox 3"/>
          <p:cNvSpPr txBox="1"/>
          <p:nvPr/>
        </p:nvSpPr>
        <p:spPr>
          <a:xfrm>
            <a:off x="5105400" y="3619440"/>
            <a:ext cx="3382657" cy="400110"/>
          </a:xfrm>
          <a:prstGeom prst="rect">
            <a:avLst/>
          </a:prstGeom>
          <a:noFill/>
        </p:spPr>
        <p:txBody>
          <a:bodyPr wrap="none" rtlCol="0">
            <a:spAutoFit/>
          </a:bodyPr>
          <a:lstStyle/>
          <a:p>
            <a:r>
              <a:rPr lang="en-US" sz="2000" dirty="0"/>
              <a:t>with prob. ≥ 1 – 1/256 ≈ 99.5%</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975960" y="2602440"/>
              <a:ext cx="7867800" cy="2309760"/>
            </p14:xfrm>
          </p:contentPart>
        </mc:Choice>
        <mc:Fallback xmlns="">
          <p:pic>
            <p:nvPicPr>
              <p:cNvPr id="5" name="Ink 4"/>
              <p:cNvPicPr/>
              <p:nvPr/>
            </p:nvPicPr>
            <p:blipFill>
              <a:blip r:embed="rId3"/>
              <a:stretch>
                <a:fillRect/>
              </a:stretch>
            </p:blipFill>
            <p:spPr>
              <a:xfrm>
                <a:off x="963720" y="2592360"/>
                <a:ext cx="7887600" cy="2333880"/>
              </a:xfrm>
              <a:prstGeom prst="rect">
                <a:avLst/>
              </a:prstGeom>
            </p:spPr>
          </p:pic>
        </mc:Fallback>
      </mc:AlternateContent>
    </p:spTree>
    <p:extLst>
      <p:ext uri="{BB962C8B-B14F-4D97-AF65-F5344CB8AC3E}">
        <p14:creationId xmlns:p14="http://schemas.microsoft.com/office/powerpoint/2010/main" val="315011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Exhaustive Search for block cipher key</a:t>
            </a:r>
          </a:p>
        </p:txBody>
      </p:sp>
      <p:sp>
        <p:nvSpPr>
          <p:cNvPr id="3" name="Content Placeholder 2"/>
          <p:cNvSpPr>
            <a:spLocks noGrp="1"/>
          </p:cNvSpPr>
          <p:nvPr>
            <p:ph idx="1"/>
          </p:nvPr>
        </p:nvSpPr>
        <p:spPr>
          <a:xfrm>
            <a:off x="457200" y="1047750"/>
            <a:ext cx="8534400" cy="4095750"/>
          </a:xfrm>
        </p:spPr>
        <p:txBody>
          <a:bodyPr/>
          <a:lstStyle/>
          <a:p>
            <a:pPr marL="0" indent="0">
              <a:buNone/>
            </a:pPr>
            <a:r>
              <a:rPr lang="en-US" dirty="0"/>
              <a:t>For two DES pairs   </a:t>
            </a:r>
            <a:r>
              <a:rPr lang="en-US" sz="3200" dirty="0"/>
              <a:t>(</a:t>
            </a:r>
            <a:r>
              <a:rPr lang="en-US" dirty="0"/>
              <a:t>m</a:t>
            </a:r>
            <a:r>
              <a:rPr lang="en-US" baseline="-25000" dirty="0"/>
              <a:t>1</a:t>
            </a:r>
            <a:r>
              <a:rPr lang="en-US" dirty="0"/>
              <a:t>, c</a:t>
            </a:r>
            <a:r>
              <a:rPr lang="en-US" baseline="-25000" dirty="0"/>
              <a:t>1</a:t>
            </a:r>
            <a:r>
              <a:rPr lang="en-US" dirty="0"/>
              <a:t>=DES(k, m</a:t>
            </a:r>
            <a:r>
              <a:rPr lang="en-US" baseline="-25000" dirty="0"/>
              <a:t>1</a:t>
            </a:r>
            <a:r>
              <a:rPr lang="en-US" dirty="0"/>
              <a:t>)</a:t>
            </a:r>
            <a:r>
              <a:rPr lang="en-US" sz="3200" dirty="0"/>
              <a:t>)</a:t>
            </a:r>
            <a:r>
              <a:rPr lang="en-US" dirty="0"/>
              <a:t>,   </a:t>
            </a:r>
            <a:r>
              <a:rPr lang="en-US" sz="3200" dirty="0"/>
              <a:t>(</a:t>
            </a:r>
            <a:r>
              <a:rPr lang="en-US" dirty="0"/>
              <a:t>m</a:t>
            </a:r>
            <a:r>
              <a:rPr lang="en-US" baseline="-25000" dirty="0"/>
              <a:t>2</a:t>
            </a:r>
            <a:r>
              <a:rPr lang="en-US" dirty="0"/>
              <a:t>, c</a:t>
            </a:r>
            <a:r>
              <a:rPr lang="en-US" baseline="-25000" dirty="0"/>
              <a:t>2</a:t>
            </a:r>
            <a:r>
              <a:rPr lang="en-US" dirty="0"/>
              <a:t>=DES(k, m</a:t>
            </a:r>
            <a:r>
              <a:rPr lang="en-US" baseline="-25000" dirty="0"/>
              <a:t>2</a:t>
            </a:r>
            <a:r>
              <a:rPr lang="en-US" dirty="0"/>
              <a:t>)</a:t>
            </a:r>
            <a:r>
              <a:rPr lang="en-US" sz="3200" dirty="0"/>
              <a:t>)</a:t>
            </a:r>
            <a:endParaRPr lang="en-US" dirty="0"/>
          </a:p>
          <a:p>
            <a:pPr marL="0" indent="0">
              <a:buNone/>
            </a:pPr>
            <a:r>
              <a:rPr lang="en-US" dirty="0"/>
              <a:t>	</a:t>
            </a:r>
            <a:r>
              <a:rPr lang="en-US" dirty="0" err="1"/>
              <a:t>unicity</a:t>
            </a:r>
            <a:r>
              <a:rPr lang="en-US" dirty="0"/>
              <a:t> prob. ≈  1 - 1/2</a:t>
            </a:r>
            <a:r>
              <a:rPr lang="en-US" baseline="30000" dirty="0"/>
              <a:t>71</a:t>
            </a:r>
          </a:p>
          <a:p>
            <a:pPr marL="0" indent="0">
              <a:buNone/>
            </a:pPr>
            <a:endParaRPr lang="en-US" dirty="0"/>
          </a:p>
          <a:p>
            <a:pPr marL="0" indent="0">
              <a:buNone/>
            </a:pPr>
            <a:r>
              <a:rPr lang="en-US" dirty="0"/>
              <a:t>For AES-128:    given two </a:t>
            </a:r>
            <a:r>
              <a:rPr lang="en-US" dirty="0" err="1"/>
              <a:t>inp</a:t>
            </a:r>
            <a:r>
              <a:rPr lang="en-US" dirty="0"/>
              <a:t>/out pairs, </a:t>
            </a:r>
            <a:r>
              <a:rPr lang="en-US" dirty="0" err="1"/>
              <a:t>unicity</a:t>
            </a:r>
            <a:r>
              <a:rPr lang="en-US" dirty="0"/>
              <a:t> prob. ≈  1 - 1/2</a:t>
            </a:r>
            <a:r>
              <a:rPr lang="en-US" baseline="30000" dirty="0"/>
              <a:t>128</a:t>
            </a:r>
          </a:p>
          <a:p>
            <a:pPr marL="0" indent="0">
              <a:buNone/>
            </a:pPr>
            <a:endParaRPr lang="en-US" dirty="0"/>
          </a:p>
          <a:p>
            <a:pPr marL="0" indent="0">
              <a:buNone/>
            </a:pPr>
            <a:endParaRPr lang="en-US" dirty="0"/>
          </a:p>
          <a:p>
            <a:pPr marL="0" indent="0">
              <a:buNone/>
            </a:pPr>
            <a:r>
              <a:rPr lang="en-US" dirty="0"/>
              <a:t>⇒  two input/output pairs are enough for exhaustive key search.</a:t>
            </a:r>
          </a:p>
          <a:p>
            <a:pPr marL="0" indent="0">
              <a:buNone/>
            </a:pPr>
            <a:endParaRPr lang="en-US" baseline="30000" dirty="0"/>
          </a:p>
          <a:p>
            <a:pPr marL="0" indent="0">
              <a:buNone/>
            </a:pPr>
            <a:endParaRPr lang="en-US" baseline="30000" dirty="0"/>
          </a:p>
          <a:p>
            <a:pPr marL="0" indent="0">
              <a:buNone/>
            </a:pPr>
            <a:endParaRPr lang="en-US" dirty="0"/>
          </a:p>
        </p:txBody>
      </p:sp>
    </p:spTree>
    <p:extLst>
      <p:ext uri="{BB962C8B-B14F-4D97-AF65-F5344CB8AC3E}">
        <p14:creationId xmlns:p14="http://schemas.microsoft.com/office/powerpoint/2010/main" val="2477993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825500"/>
            <a:ext cx="1447800" cy="381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962400" y="825500"/>
            <a:ext cx="1447800" cy="381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410200" y="825500"/>
            <a:ext cx="1447800" cy="381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71450"/>
            <a:ext cx="8229600" cy="857250"/>
          </a:xfrm>
        </p:spPr>
        <p:txBody>
          <a:bodyPr/>
          <a:lstStyle/>
          <a:p>
            <a:r>
              <a:rPr lang="en-US" dirty="0"/>
              <a:t>DES challenge</a:t>
            </a:r>
          </a:p>
        </p:txBody>
      </p:sp>
      <p:sp>
        <p:nvSpPr>
          <p:cNvPr id="3" name="Content Placeholder 2"/>
          <p:cNvSpPr>
            <a:spLocks noGrp="1"/>
          </p:cNvSpPr>
          <p:nvPr>
            <p:ph idx="1"/>
          </p:nvPr>
        </p:nvSpPr>
        <p:spPr>
          <a:xfrm>
            <a:off x="381000" y="742950"/>
            <a:ext cx="8534400" cy="4324350"/>
          </a:xfrm>
        </p:spPr>
        <p:txBody>
          <a:bodyPr>
            <a:normAutofit/>
          </a:bodyPr>
          <a:lstStyle/>
          <a:p>
            <a:pPr marL="0" indent="0">
              <a:buNone/>
              <a:tabLst>
                <a:tab pos="914400" algn="l"/>
              </a:tabLst>
            </a:pPr>
            <a:r>
              <a:rPr lang="en-US" dirty="0"/>
              <a:t>	</a:t>
            </a:r>
            <a:r>
              <a:rPr lang="en-US" dirty="0" err="1"/>
              <a:t>msg</a:t>
            </a:r>
            <a:r>
              <a:rPr lang="en-US" dirty="0"/>
              <a:t> =   </a:t>
            </a:r>
            <a:r>
              <a:rPr lang="en-US" dirty="0">
                <a:latin typeface="Courier New"/>
                <a:cs typeface="Courier New"/>
              </a:rPr>
              <a:t>“The unknown messages is: XXXX … “</a:t>
            </a:r>
          </a:p>
          <a:p>
            <a:pPr marL="0" indent="0">
              <a:buNone/>
              <a:tabLst>
                <a:tab pos="914400" algn="l"/>
              </a:tabLst>
            </a:pPr>
            <a:r>
              <a:rPr lang="en-US" dirty="0"/>
              <a:t>	CT    =              c</a:t>
            </a:r>
            <a:r>
              <a:rPr lang="en-US" baseline="-25000" dirty="0"/>
              <a:t>1 </a:t>
            </a:r>
            <a:r>
              <a:rPr lang="en-US" dirty="0"/>
              <a:t>                   c</a:t>
            </a:r>
            <a:r>
              <a:rPr lang="en-US" baseline="-25000" dirty="0"/>
              <a:t>2</a:t>
            </a:r>
            <a:r>
              <a:rPr lang="en-US" dirty="0"/>
              <a:t>                c</a:t>
            </a:r>
            <a:r>
              <a:rPr lang="en-US" baseline="-25000" dirty="0"/>
              <a:t>3                         </a:t>
            </a:r>
            <a:r>
              <a:rPr lang="en-US" dirty="0"/>
              <a:t>c</a:t>
            </a:r>
            <a:r>
              <a:rPr lang="en-US" baseline="-25000" dirty="0"/>
              <a:t>4</a:t>
            </a:r>
          </a:p>
          <a:p>
            <a:pPr marL="0" indent="0">
              <a:buNone/>
              <a:tabLst>
                <a:tab pos="914400" algn="l"/>
              </a:tabLst>
            </a:pPr>
            <a:endParaRPr lang="en-US" baseline="-25000" dirty="0"/>
          </a:p>
          <a:p>
            <a:pPr marL="0" indent="0">
              <a:buNone/>
              <a:tabLst>
                <a:tab pos="914400" algn="l"/>
              </a:tabLst>
            </a:pPr>
            <a:r>
              <a:rPr lang="en-US" b="1" dirty="0"/>
              <a:t>Goal</a:t>
            </a:r>
            <a:r>
              <a:rPr lang="en-US" dirty="0"/>
              <a:t>:    find   k ∈ {0,1}</a:t>
            </a:r>
            <a:r>
              <a:rPr lang="en-US" baseline="30000" dirty="0"/>
              <a:t>56</a:t>
            </a:r>
            <a:r>
              <a:rPr lang="en-US" dirty="0"/>
              <a:t>   </a:t>
            </a:r>
            <a:r>
              <a:rPr lang="en-US" dirty="0" err="1"/>
              <a:t>s.t.</a:t>
            </a:r>
            <a:r>
              <a:rPr lang="en-US" dirty="0"/>
              <a:t>    DES(k, m</a:t>
            </a:r>
            <a:r>
              <a:rPr lang="en-US" baseline="-25000" dirty="0"/>
              <a:t>i</a:t>
            </a:r>
            <a:r>
              <a:rPr lang="en-US" dirty="0"/>
              <a:t>) = c</a:t>
            </a:r>
            <a:r>
              <a:rPr lang="en-US" baseline="-25000" dirty="0"/>
              <a:t>i </a:t>
            </a:r>
            <a:r>
              <a:rPr lang="en-US" dirty="0"/>
              <a:t>  for  </a:t>
            </a:r>
            <a:r>
              <a:rPr lang="en-US" dirty="0" err="1"/>
              <a:t>i</a:t>
            </a:r>
            <a:r>
              <a:rPr lang="en-US" dirty="0"/>
              <a:t>=1,2,3 </a:t>
            </a:r>
          </a:p>
          <a:p>
            <a:pPr marL="0" indent="0">
              <a:spcBef>
                <a:spcPts val="2376"/>
              </a:spcBef>
              <a:buNone/>
              <a:tabLst>
                <a:tab pos="914400" algn="l"/>
              </a:tabLst>
            </a:pPr>
            <a:r>
              <a:rPr lang="en-US" dirty="0"/>
              <a:t>1997:   Internet search  --  </a:t>
            </a:r>
            <a:r>
              <a:rPr lang="en-US" b="1" dirty="0"/>
              <a:t>3 months</a:t>
            </a:r>
          </a:p>
          <a:p>
            <a:pPr marL="0" indent="0">
              <a:buNone/>
              <a:tabLst>
                <a:tab pos="914400" algn="l"/>
              </a:tabLst>
            </a:pPr>
            <a:r>
              <a:rPr lang="en-US" dirty="0"/>
              <a:t>1998:   EFF machine (deep crack)  --  </a:t>
            </a:r>
            <a:r>
              <a:rPr lang="en-US" b="1" dirty="0"/>
              <a:t>3 days         </a:t>
            </a:r>
            <a:r>
              <a:rPr lang="en-US" dirty="0"/>
              <a:t>(250K $)</a:t>
            </a:r>
          </a:p>
          <a:p>
            <a:pPr marL="0" indent="0">
              <a:buNone/>
              <a:tabLst>
                <a:tab pos="914400" algn="l"/>
              </a:tabLst>
            </a:pPr>
            <a:r>
              <a:rPr lang="en-US" dirty="0"/>
              <a:t>1999:   combined search  --  </a:t>
            </a:r>
            <a:r>
              <a:rPr lang="en-US" b="1" dirty="0"/>
              <a:t>22 hours</a:t>
            </a:r>
          </a:p>
          <a:p>
            <a:pPr marL="0" indent="0">
              <a:buNone/>
              <a:tabLst>
                <a:tab pos="914400" algn="l"/>
              </a:tabLst>
            </a:pPr>
            <a:r>
              <a:rPr lang="en-US" dirty="0"/>
              <a:t>2006:   COPACOBANA (120 FPGAs) </a:t>
            </a:r>
            <a:r>
              <a:rPr lang="en-US" b="1" dirty="0"/>
              <a:t> --  7 days     </a:t>
            </a:r>
            <a:r>
              <a:rPr lang="en-US" dirty="0"/>
              <a:t>(10K $)</a:t>
            </a:r>
          </a:p>
          <a:p>
            <a:pPr marL="0" indent="0">
              <a:spcBef>
                <a:spcPts val="2424"/>
              </a:spcBef>
              <a:buNone/>
              <a:tabLst>
                <a:tab pos="914400" algn="l"/>
              </a:tabLst>
            </a:pPr>
            <a:r>
              <a:rPr lang="en-US" dirty="0"/>
              <a:t>⇒   56-bit ciphers should not be used  !!        </a:t>
            </a:r>
            <a:r>
              <a:rPr lang="en-US" sz="2000" dirty="0"/>
              <a:t>(128-bit key ⇒ 2</a:t>
            </a:r>
            <a:r>
              <a:rPr lang="en-US" sz="2000" baseline="30000" dirty="0"/>
              <a:t>72</a:t>
            </a:r>
            <a:r>
              <a:rPr lang="en-US" sz="2000" dirty="0"/>
              <a:t> days)</a:t>
            </a:r>
            <a:endParaRPr lang="en-US" dirty="0"/>
          </a:p>
          <a:p>
            <a:pPr marL="0" indent="0">
              <a:buNone/>
              <a:tabLst>
                <a:tab pos="914400" algn="l"/>
              </a:tabLst>
            </a:pPr>
            <a:endParaRPr lang="en-US" baseline="-25000" dirty="0"/>
          </a:p>
        </p:txBody>
      </p:sp>
    </p:spTree>
    <p:extLst>
      <p:ext uri="{BB962C8B-B14F-4D97-AF65-F5344CB8AC3E}">
        <p14:creationId xmlns:p14="http://schemas.microsoft.com/office/powerpoint/2010/main" val="145297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050"/>
            <a:ext cx="8610600" cy="857250"/>
          </a:xfrm>
        </p:spPr>
        <p:txBody>
          <a:bodyPr>
            <a:normAutofit/>
          </a:bodyPr>
          <a:lstStyle/>
          <a:p>
            <a:r>
              <a:rPr lang="en-US" dirty="0"/>
              <a:t>Strengthening DES against ex. search</a:t>
            </a:r>
          </a:p>
        </p:txBody>
      </p:sp>
      <p:sp>
        <p:nvSpPr>
          <p:cNvPr id="3" name="Content Placeholder 2"/>
          <p:cNvSpPr>
            <a:spLocks noGrp="1"/>
          </p:cNvSpPr>
          <p:nvPr>
            <p:ph idx="1"/>
          </p:nvPr>
        </p:nvSpPr>
        <p:spPr>
          <a:xfrm>
            <a:off x="228600" y="1047750"/>
            <a:ext cx="8686800" cy="4095750"/>
          </a:xfrm>
        </p:spPr>
        <p:txBody>
          <a:bodyPr/>
          <a:lstStyle/>
          <a:p>
            <a:pPr marL="0" indent="0">
              <a:buNone/>
            </a:pPr>
            <a:r>
              <a:rPr lang="en-US" dirty="0"/>
              <a:t>Method 1:     </a:t>
            </a:r>
            <a:r>
              <a:rPr lang="en-US" b="1" dirty="0"/>
              <a:t>Triple-DES</a:t>
            </a:r>
          </a:p>
          <a:p>
            <a:pPr>
              <a:spcBef>
                <a:spcPts val="2376"/>
              </a:spcBef>
            </a:pPr>
            <a:r>
              <a:rPr lang="en-US" dirty="0"/>
              <a:t>Let  E : K × M ⟶ M  be a block cipher</a:t>
            </a:r>
          </a:p>
          <a:p>
            <a:pPr>
              <a:spcBef>
                <a:spcPts val="2376"/>
              </a:spcBef>
            </a:pPr>
            <a:r>
              <a:rPr lang="en-US" dirty="0"/>
              <a:t>Define    </a:t>
            </a:r>
            <a:r>
              <a:rPr lang="en-US" b="1" dirty="0"/>
              <a:t>3E</a:t>
            </a:r>
            <a:r>
              <a:rPr lang="en-US" dirty="0"/>
              <a:t>: K</a:t>
            </a:r>
            <a:r>
              <a:rPr lang="en-US" baseline="30000" dirty="0"/>
              <a:t>3</a:t>
            </a:r>
            <a:r>
              <a:rPr lang="en-US" dirty="0"/>
              <a:t> × M ⟶ M    as</a:t>
            </a:r>
          </a:p>
          <a:p>
            <a:pPr marL="0" indent="0">
              <a:spcBef>
                <a:spcPts val="2376"/>
              </a:spcBef>
              <a:buNone/>
            </a:pPr>
            <a:endParaRPr lang="en-US" dirty="0"/>
          </a:p>
          <a:p>
            <a:pPr marL="0" indent="0">
              <a:spcBef>
                <a:spcPts val="3576"/>
              </a:spcBef>
              <a:buNone/>
            </a:pPr>
            <a:r>
              <a:rPr lang="en-US" dirty="0"/>
              <a:t>For 3DES:    key-size = 3×56 = 168 bits.             3×slower than DES. </a:t>
            </a:r>
          </a:p>
          <a:p>
            <a:pPr marL="0" indent="0">
              <a:spcBef>
                <a:spcPts val="2376"/>
              </a:spcBef>
              <a:buNone/>
            </a:pPr>
            <a:r>
              <a:rPr lang="en-US" dirty="0"/>
              <a:t>		(simple attack in time   ≈2</a:t>
            </a:r>
            <a:r>
              <a:rPr lang="en-US" baseline="30000" dirty="0"/>
              <a:t>118</a:t>
            </a:r>
            <a:r>
              <a:rPr lang="en-US" dirty="0"/>
              <a:t> )  </a:t>
            </a:r>
          </a:p>
        </p:txBody>
      </p:sp>
      <p:sp>
        <p:nvSpPr>
          <p:cNvPr id="4" name="TextBox 3"/>
          <p:cNvSpPr txBox="1"/>
          <p:nvPr/>
        </p:nvSpPr>
        <p:spPr>
          <a:xfrm>
            <a:off x="2971800" y="2876550"/>
            <a:ext cx="2496447" cy="584776"/>
          </a:xfrm>
          <a:prstGeom prst="rect">
            <a:avLst/>
          </a:prstGeom>
          <a:noFill/>
        </p:spPr>
        <p:txBody>
          <a:bodyPr wrap="none" rtlCol="0">
            <a:spAutoFit/>
          </a:bodyPr>
          <a:lstStyle/>
          <a:p>
            <a:r>
              <a:rPr lang="en-US" sz="2400" b="1" dirty="0"/>
              <a:t>3E</a:t>
            </a:r>
            <a:r>
              <a:rPr lang="en-US" sz="3200" dirty="0"/>
              <a:t>(</a:t>
            </a:r>
            <a:r>
              <a:rPr lang="en-US" sz="2400" dirty="0"/>
              <a:t> (k</a:t>
            </a:r>
            <a:r>
              <a:rPr lang="en-US" sz="2400" baseline="-25000" dirty="0"/>
              <a:t>1</a:t>
            </a:r>
            <a:r>
              <a:rPr lang="en-US" sz="2400" dirty="0"/>
              <a:t>,k</a:t>
            </a:r>
            <a:r>
              <a:rPr lang="en-US" sz="2400" baseline="-25000" dirty="0"/>
              <a:t>2</a:t>
            </a:r>
            <a:r>
              <a:rPr lang="en-US" sz="2400" dirty="0"/>
              <a:t>,k</a:t>
            </a:r>
            <a:r>
              <a:rPr lang="en-US" sz="2400" baseline="-25000" dirty="0"/>
              <a:t>3</a:t>
            </a:r>
            <a:r>
              <a:rPr lang="en-US" sz="2400" dirty="0"/>
              <a:t>), m</a:t>
            </a:r>
            <a:r>
              <a:rPr lang="en-US" sz="3200" dirty="0"/>
              <a:t>)</a:t>
            </a:r>
            <a:r>
              <a:rPr lang="en-US" sz="2400" dirty="0"/>
              <a:t> =  </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341600" y="2952720"/>
              <a:ext cx="3981240" cy="923040"/>
            </p14:xfrm>
          </p:contentPart>
        </mc:Choice>
        <mc:Fallback xmlns="">
          <p:pic>
            <p:nvPicPr>
              <p:cNvPr id="5" name="Ink 4"/>
              <p:cNvPicPr/>
              <p:nvPr/>
            </p:nvPicPr>
            <p:blipFill>
              <a:blip r:embed="rId3"/>
              <a:stretch>
                <a:fillRect/>
              </a:stretch>
            </p:blipFill>
            <p:spPr>
              <a:xfrm>
                <a:off x="4330440" y="2946240"/>
                <a:ext cx="4004640" cy="941040"/>
              </a:xfrm>
              <a:prstGeom prst="rect">
                <a:avLst/>
              </a:prstGeom>
            </p:spPr>
          </p:pic>
        </mc:Fallback>
      </mc:AlternateContent>
    </p:spTree>
    <p:extLst>
      <p:ext uri="{BB962C8B-B14F-4D97-AF65-F5344CB8AC3E}">
        <p14:creationId xmlns:p14="http://schemas.microsoft.com/office/powerpoint/2010/main" val="281108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a:t>Why not double DES?</a:t>
            </a:r>
          </a:p>
        </p:txBody>
      </p:sp>
      <p:sp>
        <p:nvSpPr>
          <p:cNvPr id="3" name="Content Placeholder 2"/>
          <p:cNvSpPr>
            <a:spLocks noGrp="1"/>
          </p:cNvSpPr>
          <p:nvPr>
            <p:ph idx="1"/>
          </p:nvPr>
        </p:nvSpPr>
        <p:spPr>
          <a:xfrm>
            <a:off x="228600" y="666750"/>
            <a:ext cx="8686800" cy="4476750"/>
          </a:xfrm>
        </p:spPr>
        <p:txBody>
          <a:bodyPr/>
          <a:lstStyle/>
          <a:p>
            <a:r>
              <a:rPr lang="en-US" dirty="0"/>
              <a:t>Define       2E</a:t>
            </a:r>
            <a:r>
              <a:rPr lang="en-US" sz="3200" dirty="0"/>
              <a:t>(</a:t>
            </a:r>
            <a:r>
              <a:rPr lang="en-US" dirty="0"/>
              <a:t> (k</a:t>
            </a:r>
            <a:r>
              <a:rPr lang="en-US" baseline="-25000" dirty="0"/>
              <a:t>1</a:t>
            </a:r>
            <a:r>
              <a:rPr lang="en-US" dirty="0"/>
              <a:t>,k</a:t>
            </a:r>
            <a:r>
              <a:rPr lang="en-US" baseline="-25000" dirty="0"/>
              <a:t>2</a:t>
            </a:r>
            <a:r>
              <a:rPr lang="en-US" dirty="0"/>
              <a:t>), m</a:t>
            </a:r>
            <a:r>
              <a:rPr lang="en-US" sz="3200" dirty="0"/>
              <a:t>)</a:t>
            </a:r>
            <a:r>
              <a:rPr lang="en-US" dirty="0"/>
              <a:t> =   E</a:t>
            </a:r>
            <a:r>
              <a:rPr lang="en-US" sz="3200" dirty="0"/>
              <a:t>(</a:t>
            </a:r>
            <a:r>
              <a:rPr lang="en-US" dirty="0"/>
              <a:t>k</a:t>
            </a:r>
            <a:r>
              <a:rPr lang="en-US" baseline="-25000" dirty="0"/>
              <a:t>1</a:t>
            </a:r>
            <a:r>
              <a:rPr lang="en-US" dirty="0"/>
              <a:t> , E(k</a:t>
            </a:r>
            <a:r>
              <a:rPr lang="en-US" baseline="-25000" dirty="0"/>
              <a:t>2</a:t>
            </a:r>
            <a:r>
              <a:rPr lang="en-US" dirty="0"/>
              <a:t> , m) </a:t>
            </a:r>
            <a:r>
              <a:rPr lang="en-US" sz="3200" dirty="0"/>
              <a:t>)</a:t>
            </a:r>
          </a:p>
          <a:p>
            <a:endParaRPr lang="en-US" sz="3200" dirty="0"/>
          </a:p>
          <a:p>
            <a:pPr marL="0" indent="0">
              <a:buNone/>
            </a:pPr>
            <a:endParaRPr lang="en-US" sz="3200" dirty="0"/>
          </a:p>
          <a:p>
            <a:pPr marL="0" indent="0">
              <a:spcBef>
                <a:spcPts val="5976"/>
              </a:spcBef>
              <a:buNone/>
            </a:pPr>
            <a:r>
              <a:rPr lang="en-US" dirty="0"/>
              <a:t>Attack:    M = (m</a:t>
            </a:r>
            <a:r>
              <a:rPr lang="en-US" baseline="-25000" dirty="0"/>
              <a:t>1</a:t>
            </a:r>
            <a:r>
              <a:rPr lang="en-US" dirty="0"/>
              <a:t>,…, m</a:t>
            </a:r>
            <a:r>
              <a:rPr lang="en-US" baseline="-25000" dirty="0"/>
              <a:t>10</a:t>
            </a:r>
            <a:r>
              <a:rPr lang="en-US" dirty="0"/>
              <a:t>)  ,   C = (c</a:t>
            </a:r>
            <a:r>
              <a:rPr lang="en-US" baseline="-25000" dirty="0"/>
              <a:t>1</a:t>
            </a:r>
            <a:r>
              <a:rPr lang="en-US" dirty="0"/>
              <a:t>,…,c</a:t>
            </a:r>
            <a:r>
              <a:rPr lang="en-US" baseline="-25000" dirty="0"/>
              <a:t>10</a:t>
            </a:r>
            <a:r>
              <a:rPr lang="en-US" dirty="0"/>
              <a:t>).</a:t>
            </a:r>
          </a:p>
          <a:p>
            <a:pPr>
              <a:spcBef>
                <a:spcPts val="2424"/>
              </a:spcBef>
            </a:pPr>
            <a:r>
              <a:rPr lang="en-US" dirty="0"/>
              <a:t>step 1:   build table.</a:t>
            </a:r>
          </a:p>
          <a:p>
            <a:pPr marL="0" indent="0">
              <a:spcBef>
                <a:spcPts val="1224"/>
              </a:spcBef>
              <a:buNone/>
              <a:tabLst>
                <a:tab pos="342900" algn="l"/>
              </a:tabLst>
            </a:pPr>
            <a:r>
              <a:rPr lang="en-US" dirty="0"/>
              <a:t>	sort on 2</a:t>
            </a:r>
            <a:r>
              <a:rPr lang="en-US" baseline="30000" dirty="0"/>
              <a:t>nd</a:t>
            </a:r>
            <a:r>
              <a:rPr lang="en-US" dirty="0"/>
              <a:t> column</a:t>
            </a:r>
          </a:p>
        </p:txBody>
      </p:sp>
      <p:sp>
        <p:nvSpPr>
          <p:cNvPr id="4" name="TextBox 3"/>
          <p:cNvSpPr txBox="1"/>
          <p:nvPr/>
        </p:nvSpPr>
        <p:spPr>
          <a:xfrm>
            <a:off x="5769129" y="1276350"/>
            <a:ext cx="3070071" cy="400110"/>
          </a:xfrm>
          <a:prstGeom prst="rect">
            <a:avLst/>
          </a:prstGeom>
          <a:noFill/>
        </p:spPr>
        <p:txBody>
          <a:bodyPr wrap="none" rtlCol="0">
            <a:spAutoFit/>
          </a:bodyPr>
          <a:lstStyle/>
          <a:p>
            <a:r>
              <a:rPr lang="en-US" sz="2000" dirty="0"/>
              <a:t>    key-</a:t>
            </a:r>
            <a:r>
              <a:rPr lang="en-US" sz="2000" dirty="0" err="1"/>
              <a:t>len</a:t>
            </a:r>
            <a:r>
              <a:rPr lang="en-US" sz="2000" dirty="0"/>
              <a:t> = 112 bits for DES</a:t>
            </a:r>
          </a:p>
        </p:txBody>
      </p:sp>
      <p:sp>
        <p:nvSpPr>
          <p:cNvPr id="5" name="Rectangle 4"/>
          <p:cNvSpPr/>
          <p:nvPr/>
        </p:nvSpPr>
        <p:spPr>
          <a:xfrm>
            <a:off x="609600" y="188595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sp>
        <p:nvSpPr>
          <p:cNvPr id="6" name="Rectangle 5"/>
          <p:cNvSpPr/>
          <p:nvPr/>
        </p:nvSpPr>
        <p:spPr>
          <a:xfrm>
            <a:off x="2133600" y="17335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2</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sp>
        <p:nvSpPr>
          <p:cNvPr id="7" name="Rectangle 6"/>
          <p:cNvSpPr/>
          <p:nvPr/>
        </p:nvSpPr>
        <p:spPr>
          <a:xfrm>
            <a:off x="3810000" y="17335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1</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sp>
        <p:nvSpPr>
          <p:cNvPr id="8" name="Rectangle 7"/>
          <p:cNvSpPr/>
          <p:nvPr/>
        </p:nvSpPr>
        <p:spPr>
          <a:xfrm>
            <a:off x="5486400" y="188595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10" name="Straight Arrow Connector 9"/>
          <p:cNvCxnSpPr>
            <a:stCxn id="5" idx="3"/>
            <a:endCxn id="6" idx="1"/>
          </p:cNvCxnSpPr>
          <p:nvPr/>
        </p:nvCxnSpPr>
        <p:spPr>
          <a:xfrm>
            <a:off x="1371600" y="2038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048000" y="2038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724400" y="2038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4876800" y="3695700"/>
            <a:ext cx="3804748" cy="1447800"/>
            <a:chOff x="4419600" y="3486150"/>
            <a:chExt cx="3804748" cy="1447800"/>
          </a:xfrm>
        </p:grpSpPr>
        <p:sp>
          <p:nvSpPr>
            <p:cNvPr id="13" name="Rectangle 12"/>
            <p:cNvSpPr/>
            <p:nvPr/>
          </p:nvSpPr>
          <p:spPr>
            <a:xfrm>
              <a:off x="44196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r>
                <a:rPr lang="en-US" baseline="30000" dirty="0">
                  <a:solidFill>
                    <a:srgbClr val="000090"/>
                  </a:solidFill>
                </a:rPr>
                <a:t>0</a:t>
              </a:r>
              <a:r>
                <a:rPr lang="en-US" dirty="0">
                  <a:solidFill>
                    <a:srgbClr val="000090"/>
                  </a:solidFill>
                </a:rPr>
                <a:t> = 00…00</a:t>
              </a:r>
            </a:p>
            <a:p>
              <a:pPr algn="ctr"/>
              <a:r>
                <a:rPr lang="en-US" dirty="0">
                  <a:solidFill>
                    <a:srgbClr val="000090"/>
                  </a:solidFill>
                </a:rPr>
                <a:t>k</a:t>
              </a:r>
              <a:r>
                <a:rPr lang="en-US" baseline="30000" dirty="0">
                  <a:solidFill>
                    <a:srgbClr val="000090"/>
                  </a:solidFill>
                </a:rPr>
                <a:t>1</a:t>
              </a:r>
              <a:r>
                <a:rPr lang="en-US" dirty="0">
                  <a:solidFill>
                    <a:srgbClr val="000090"/>
                  </a:solidFill>
                </a:rPr>
                <a:t> = 00…01</a:t>
              </a:r>
            </a:p>
            <a:p>
              <a:pPr algn="ctr"/>
              <a:r>
                <a:rPr lang="en-US" dirty="0">
                  <a:solidFill>
                    <a:srgbClr val="000090"/>
                  </a:solidFill>
                </a:rPr>
                <a:t>k</a:t>
              </a:r>
              <a:r>
                <a:rPr lang="en-US" baseline="30000" dirty="0">
                  <a:solidFill>
                    <a:srgbClr val="000090"/>
                  </a:solidFill>
                </a:rPr>
                <a:t>2</a:t>
              </a:r>
              <a:r>
                <a:rPr lang="en-US" dirty="0">
                  <a:solidFill>
                    <a:srgbClr val="000090"/>
                  </a:solidFill>
                </a:rPr>
                <a:t> = 00…10</a:t>
              </a:r>
            </a:p>
            <a:p>
              <a:pPr algn="ctr"/>
              <a:r>
                <a:rPr lang="en-US" dirty="0">
                  <a:solidFill>
                    <a:srgbClr val="000090"/>
                  </a:solidFill>
                </a:rPr>
                <a:t>⋮</a:t>
              </a:r>
            </a:p>
            <a:p>
              <a:pPr algn="ctr"/>
              <a:r>
                <a:rPr lang="en-US" dirty="0" err="1">
                  <a:solidFill>
                    <a:srgbClr val="000090"/>
                  </a:solidFill>
                </a:rPr>
                <a:t>k</a:t>
              </a:r>
              <a:r>
                <a:rPr lang="en-US" baseline="30000" dirty="0" err="1">
                  <a:solidFill>
                    <a:srgbClr val="000090"/>
                  </a:solidFill>
                </a:rPr>
                <a:t>N</a:t>
              </a:r>
              <a:r>
                <a:rPr lang="en-US" dirty="0">
                  <a:solidFill>
                    <a:srgbClr val="000090"/>
                  </a:solidFill>
                </a:rPr>
                <a:t> = 11…11</a:t>
              </a:r>
            </a:p>
          </p:txBody>
        </p:sp>
        <p:sp>
          <p:nvSpPr>
            <p:cNvPr id="14" name="Rectangle 13"/>
            <p:cNvSpPr/>
            <p:nvPr/>
          </p:nvSpPr>
          <p:spPr>
            <a:xfrm>
              <a:off x="57150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E(k</a:t>
              </a:r>
              <a:r>
                <a:rPr lang="en-US" baseline="30000" dirty="0">
                  <a:solidFill>
                    <a:srgbClr val="000090"/>
                  </a:solidFill>
                </a:rPr>
                <a:t>0 </a:t>
              </a:r>
              <a:r>
                <a:rPr lang="en-US" dirty="0">
                  <a:solidFill>
                    <a:srgbClr val="000090"/>
                  </a:solidFill>
                </a:rPr>
                <a:t>, M)</a:t>
              </a:r>
            </a:p>
            <a:p>
              <a:pPr algn="ctr"/>
              <a:r>
                <a:rPr lang="en-US" dirty="0">
                  <a:solidFill>
                    <a:srgbClr val="000090"/>
                  </a:solidFill>
                </a:rPr>
                <a:t>E(k</a:t>
              </a:r>
              <a:r>
                <a:rPr lang="en-US" baseline="30000" dirty="0">
                  <a:solidFill>
                    <a:srgbClr val="000090"/>
                  </a:solidFill>
                </a:rPr>
                <a:t>1</a:t>
              </a:r>
              <a:r>
                <a:rPr lang="en-US" dirty="0">
                  <a:solidFill>
                    <a:srgbClr val="000090"/>
                  </a:solidFill>
                </a:rPr>
                <a:t> , M)</a:t>
              </a:r>
            </a:p>
            <a:p>
              <a:pPr algn="ctr"/>
              <a:r>
                <a:rPr lang="en-US" dirty="0">
                  <a:solidFill>
                    <a:srgbClr val="000090"/>
                  </a:solidFill>
                </a:rPr>
                <a:t>E(k</a:t>
              </a:r>
              <a:r>
                <a:rPr lang="en-US" baseline="30000" dirty="0">
                  <a:solidFill>
                    <a:srgbClr val="000090"/>
                  </a:solidFill>
                </a:rPr>
                <a:t>2</a:t>
              </a:r>
              <a:r>
                <a:rPr lang="en-US" dirty="0">
                  <a:solidFill>
                    <a:srgbClr val="000090"/>
                  </a:solidFill>
                </a:rPr>
                <a:t> , M)</a:t>
              </a:r>
            </a:p>
            <a:p>
              <a:pPr algn="ctr"/>
              <a:r>
                <a:rPr lang="en-US" dirty="0">
                  <a:solidFill>
                    <a:srgbClr val="000090"/>
                  </a:solidFill>
                </a:rPr>
                <a:t>⋮</a:t>
              </a:r>
            </a:p>
            <a:p>
              <a:pPr algn="ctr"/>
              <a:r>
                <a:rPr lang="en-US" dirty="0">
                  <a:solidFill>
                    <a:srgbClr val="000090"/>
                  </a:solidFill>
                </a:rPr>
                <a:t>E(</a:t>
              </a:r>
              <a:r>
                <a:rPr lang="en-US" dirty="0" err="1">
                  <a:solidFill>
                    <a:srgbClr val="000090"/>
                  </a:solidFill>
                </a:rPr>
                <a:t>k</a:t>
              </a:r>
              <a:r>
                <a:rPr lang="en-US" baseline="30000" dirty="0" err="1">
                  <a:solidFill>
                    <a:srgbClr val="000090"/>
                  </a:solidFill>
                </a:rPr>
                <a:t>N</a:t>
              </a:r>
              <a:r>
                <a:rPr lang="en-US" dirty="0">
                  <a:solidFill>
                    <a:srgbClr val="000090"/>
                  </a:solidFill>
                </a:rPr>
                <a:t> , M)</a:t>
              </a:r>
            </a:p>
          </p:txBody>
        </p:sp>
        <p:sp>
          <p:nvSpPr>
            <p:cNvPr id="15" name="Right Brace 14"/>
            <p:cNvSpPr/>
            <p:nvPr/>
          </p:nvSpPr>
          <p:spPr>
            <a:xfrm>
              <a:off x="7162800" y="3486150"/>
              <a:ext cx="228600" cy="1447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315200" y="4127192"/>
              <a:ext cx="909148" cy="425758"/>
            </a:xfrm>
            <a:prstGeom prst="rect">
              <a:avLst/>
            </a:prstGeom>
            <a:noFill/>
          </p:spPr>
          <p:txBody>
            <a:bodyPr wrap="none" rtlCol="0">
              <a:spAutoFit/>
            </a:bodyPr>
            <a:lstStyle/>
            <a:p>
              <a:pPr algn="ctr">
                <a:lnSpc>
                  <a:spcPts val="100"/>
                </a:lnSpc>
              </a:pPr>
              <a:r>
                <a:rPr lang="en-US" sz="2000" dirty="0"/>
                <a:t>2</a:t>
              </a:r>
              <a:r>
                <a:rPr lang="en-US" sz="2000" baseline="30000" dirty="0"/>
                <a:t>56</a:t>
              </a:r>
              <a:r>
                <a:rPr lang="en-US" sz="2000" dirty="0"/>
                <a:t> </a:t>
              </a:r>
            </a:p>
            <a:p>
              <a:pPr algn="ctr"/>
              <a:r>
                <a:rPr lang="en-US" sz="2000" dirty="0"/>
                <a:t>entries</a:t>
              </a: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3276720" y="1808640"/>
              <a:ext cx="5731560" cy="1695240"/>
            </p14:xfrm>
          </p:contentPart>
        </mc:Choice>
        <mc:Fallback xmlns="">
          <p:pic>
            <p:nvPicPr>
              <p:cNvPr id="9" name="Ink 8"/>
              <p:cNvPicPr/>
              <p:nvPr/>
            </p:nvPicPr>
            <p:blipFill>
              <a:blip r:embed="rId3"/>
              <a:stretch>
                <a:fillRect/>
              </a:stretch>
            </p:blipFill>
            <p:spPr>
              <a:xfrm>
                <a:off x="3266640" y="1798920"/>
                <a:ext cx="5752440" cy="1715760"/>
              </a:xfrm>
              <a:prstGeom prst="rect">
                <a:avLst/>
              </a:prstGeom>
            </p:spPr>
          </p:pic>
        </mc:Fallback>
      </mc:AlternateContent>
    </p:spTree>
    <p:extLst>
      <p:ext uri="{BB962C8B-B14F-4D97-AF65-F5344CB8AC3E}">
        <p14:creationId xmlns:p14="http://schemas.microsoft.com/office/powerpoint/2010/main" val="3964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2" name="Shape 32"/>
          <p:cNvPicPr preferRelativeResize="0"/>
          <p:nvPr/>
        </p:nvPicPr>
        <p:blipFill>
          <a:blip r:embed="rId3">
            <a:alphaModFix/>
          </a:blip>
          <a:stretch>
            <a:fillRect/>
          </a:stretch>
        </p:blipFill>
        <p:spPr>
          <a:xfrm>
            <a:off x="163444" y="903844"/>
            <a:ext cx="2565356" cy="3750580"/>
          </a:xfrm>
          <a:prstGeom prst="rect">
            <a:avLst/>
          </a:prstGeom>
          <a:noFill/>
          <a:ln>
            <a:noFill/>
          </a:ln>
        </p:spPr>
      </p:pic>
      <p:sp>
        <p:nvSpPr>
          <p:cNvPr id="33" name="Shape 33"/>
          <p:cNvSpPr txBox="1">
            <a:spLocks noGrp="1"/>
          </p:cNvSpPr>
          <p:nvPr>
            <p:ph type="title"/>
          </p:nvPr>
        </p:nvSpPr>
        <p:spPr>
          <a:xfrm>
            <a:off x="609181" y="171450"/>
            <a:ext cx="7772400" cy="857250"/>
          </a:xfrm>
          <a:prstGeom prst="rect">
            <a:avLst/>
          </a:prstGeom>
        </p:spPr>
        <p:txBody>
          <a:bodyPr vert="horz" lIns="88369" tIns="88369" rIns="88369" bIns="88369" rtlCol="0" anchor="ctr" anchorCtr="0">
            <a:noAutofit/>
          </a:bodyPr>
          <a:lstStyle/>
          <a:p>
            <a:pPr>
              <a:buNone/>
            </a:pPr>
            <a:r>
              <a:rPr lang="en-US">
                <a:solidFill>
                  <a:srgbClr val="9B37AA"/>
                </a:solidFill>
              </a:rPr>
              <a:t>Block Cipher Primitives</a:t>
            </a:r>
          </a:p>
        </p:txBody>
      </p:sp>
      <p:sp>
        <p:nvSpPr>
          <p:cNvPr id="34" name="Shape 34"/>
          <p:cNvSpPr txBox="1">
            <a:spLocks noGrp="1"/>
          </p:cNvSpPr>
          <p:nvPr>
            <p:ph type="body" idx="1"/>
          </p:nvPr>
        </p:nvSpPr>
        <p:spPr>
          <a:xfrm>
            <a:off x="2728801" y="1273931"/>
            <a:ext cx="5735924" cy="3530700"/>
          </a:xfrm>
          <a:prstGeom prst="rect">
            <a:avLst/>
          </a:prstGeom>
        </p:spPr>
        <p:txBody>
          <a:bodyPr vert="horz" lIns="88369" tIns="88369" rIns="88369" bIns="88369" rtlCol="0" anchor="t" anchorCtr="0">
            <a:noAutofit/>
          </a:bodyPr>
          <a:lstStyle/>
          <a:p>
            <a:pPr marL="0" indent="0">
              <a:lnSpc>
                <a:spcPct val="100000"/>
              </a:lnSpc>
              <a:spcBef>
                <a:spcPts val="0"/>
              </a:spcBef>
              <a:buNone/>
            </a:pPr>
            <a:r>
              <a:rPr lang="en-US" sz="2250">
                <a:solidFill>
                  <a:srgbClr val="6B9462"/>
                </a:solidFill>
              </a:rPr>
              <a:t>Confusion: </a:t>
            </a:r>
          </a:p>
          <a:p>
            <a:pPr marL="557213" lvl="1" indent="-114300">
              <a:lnSpc>
                <a:spcPct val="100000"/>
              </a:lnSpc>
              <a:spcBef>
                <a:spcPts val="420"/>
              </a:spcBef>
              <a:buClr>
                <a:srgbClr val="000000"/>
              </a:buClr>
            </a:pPr>
            <a:r>
              <a:rPr lang="en-US" sz="2250"/>
              <a:t>An encryption operation</a:t>
            </a:r>
            <a:br>
              <a:rPr lang="en-US" sz="2250"/>
            </a:br>
            <a:r>
              <a:rPr lang="en-US" sz="2250"/>
              <a:t>where the relationship between the key and ciphertext is obscured</a:t>
            </a:r>
          </a:p>
          <a:p>
            <a:pPr marL="1028700" indent="0">
              <a:lnSpc>
                <a:spcPct val="100000"/>
              </a:lnSpc>
              <a:spcBef>
                <a:spcPts val="360"/>
              </a:spcBef>
              <a:buNone/>
            </a:pPr>
            <a:endParaRPr sz="2250"/>
          </a:p>
          <a:p>
            <a:pPr marL="1200150" lvl="3" indent="-76200">
              <a:lnSpc>
                <a:spcPct val="100000"/>
              </a:lnSpc>
              <a:spcBef>
                <a:spcPts val="360"/>
              </a:spcBef>
              <a:buClr>
                <a:srgbClr val="000000"/>
              </a:buClr>
            </a:pPr>
            <a:r>
              <a:rPr lang="en-US" sz="2250"/>
              <a:t>Achieved with </a:t>
            </a:r>
            <a:r>
              <a:rPr lang="en-US" sz="2250" b="1">
                <a:solidFill>
                  <a:srgbClr val="6B9462"/>
                </a:solidFill>
              </a:rPr>
              <a:t>substitution</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a:t>Meet in the middle attack</a:t>
            </a:r>
          </a:p>
        </p:txBody>
      </p:sp>
      <p:sp>
        <p:nvSpPr>
          <p:cNvPr id="3" name="Content Placeholder 2"/>
          <p:cNvSpPr>
            <a:spLocks noGrp="1"/>
          </p:cNvSpPr>
          <p:nvPr>
            <p:ph idx="1"/>
          </p:nvPr>
        </p:nvSpPr>
        <p:spPr>
          <a:xfrm>
            <a:off x="228600" y="2038350"/>
            <a:ext cx="8686800" cy="3105150"/>
          </a:xfrm>
        </p:spPr>
        <p:txBody>
          <a:bodyPr>
            <a:normAutofit/>
          </a:bodyPr>
          <a:lstStyle/>
          <a:p>
            <a:pPr marL="0" indent="0">
              <a:spcBef>
                <a:spcPts val="5976"/>
              </a:spcBef>
              <a:buNone/>
            </a:pPr>
            <a:r>
              <a:rPr lang="en-US" dirty="0"/>
              <a:t>Attack:    M = (m</a:t>
            </a:r>
            <a:r>
              <a:rPr lang="en-US" baseline="-25000" dirty="0"/>
              <a:t>1</a:t>
            </a:r>
            <a:r>
              <a:rPr lang="en-US" dirty="0"/>
              <a:t>,…, m</a:t>
            </a:r>
            <a:r>
              <a:rPr lang="en-US" baseline="-25000" dirty="0"/>
              <a:t>10</a:t>
            </a:r>
            <a:r>
              <a:rPr lang="en-US" dirty="0"/>
              <a:t>)  ,   C = (c</a:t>
            </a:r>
            <a:r>
              <a:rPr lang="en-US" baseline="-25000" dirty="0"/>
              <a:t>1</a:t>
            </a:r>
            <a:r>
              <a:rPr lang="en-US" dirty="0"/>
              <a:t>,…,c</a:t>
            </a:r>
            <a:r>
              <a:rPr lang="en-US" baseline="-25000" dirty="0"/>
              <a:t>10</a:t>
            </a:r>
            <a:r>
              <a:rPr lang="en-US" dirty="0"/>
              <a:t>)</a:t>
            </a:r>
          </a:p>
          <a:p>
            <a:pPr>
              <a:spcBef>
                <a:spcPts val="2424"/>
              </a:spcBef>
            </a:pPr>
            <a:r>
              <a:rPr lang="en-US" dirty="0">
                <a:solidFill>
                  <a:schemeClr val="bg1">
                    <a:lumMod val="50000"/>
                  </a:schemeClr>
                </a:solidFill>
              </a:rPr>
              <a:t>step 1:   build table.</a:t>
            </a:r>
          </a:p>
          <a:p>
            <a:pPr>
              <a:spcBef>
                <a:spcPts val="2424"/>
              </a:spcBef>
            </a:pPr>
            <a:r>
              <a:rPr lang="en-US" dirty="0"/>
              <a:t>Step 2:   for all  k∈{0,1}</a:t>
            </a:r>
            <a:r>
              <a:rPr lang="en-US" baseline="30000" dirty="0"/>
              <a:t>56</a:t>
            </a:r>
            <a:r>
              <a:rPr lang="en-US" dirty="0"/>
              <a:t> do:</a:t>
            </a:r>
          </a:p>
          <a:p>
            <a:pPr marL="0" indent="0">
              <a:spcBef>
                <a:spcPts val="624"/>
              </a:spcBef>
              <a:buNone/>
            </a:pPr>
            <a:r>
              <a:rPr lang="en-US" dirty="0"/>
              <a:t>			test if   D(k, C)  is in 2</a:t>
            </a:r>
            <a:r>
              <a:rPr lang="en-US" baseline="30000" dirty="0"/>
              <a:t>nd</a:t>
            </a:r>
            <a:r>
              <a:rPr lang="en-US" dirty="0"/>
              <a:t> column.</a:t>
            </a:r>
          </a:p>
          <a:p>
            <a:pPr marL="457200" lvl="1" indent="0">
              <a:spcBef>
                <a:spcPts val="2424"/>
              </a:spcBef>
              <a:buNone/>
            </a:pPr>
            <a:r>
              <a:rPr lang="en-US" dirty="0"/>
              <a:t>    if so then    E(</a:t>
            </a:r>
            <a:r>
              <a:rPr lang="en-US" dirty="0" err="1"/>
              <a:t>k</a:t>
            </a:r>
            <a:r>
              <a:rPr lang="en-US" baseline="30000" dirty="0" err="1"/>
              <a:t>i</a:t>
            </a:r>
            <a:r>
              <a:rPr lang="en-US" dirty="0" err="1"/>
              <a:t>,M</a:t>
            </a:r>
            <a:r>
              <a:rPr lang="en-US" dirty="0"/>
              <a:t>) = D(</a:t>
            </a:r>
            <a:r>
              <a:rPr lang="en-US" dirty="0" err="1"/>
              <a:t>k,C</a:t>
            </a:r>
            <a:r>
              <a:rPr lang="en-US" dirty="0"/>
              <a:t>)   ⇒   (</a:t>
            </a:r>
            <a:r>
              <a:rPr lang="en-US" dirty="0" err="1"/>
              <a:t>k</a:t>
            </a:r>
            <a:r>
              <a:rPr lang="en-US" baseline="30000" dirty="0" err="1"/>
              <a:t>i</a:t>
            </a:r>
            <a:r>
              <a:rPr lang="en-US" dirty="0" err="1"/>
              <a:t>,k</a:t>
            </a:r>
            <a:r>
              <a:rPr lang="en-US" dirty="0"/>
              <a:t>) = (k</a:t>
            </a:r>
            <a:r>
              <a:rPr lang="en-US" baseline="-25000" dirty="0"/>
              <a:t>2</a:t>
            </a:r>
            <a:r>
              <a:rPr lang="en-US" dirty="0"/>
              <a:t>,k</a:t>
            </a:r>
            <a:r>
              <a:rPr lang="en-US" baseline="-25000" dirty="0"/>
              <a:t>1</a:t>
            </a:r>
            <a:r>
              <a:rPr lang="en-US" dirty="0"/>
              <a:t>)</a:t>
            </a:r>
          </a:p>
        </p:txBody>
      </p:sp>
      <p:sp>
        <p:nvSpPr>
          <p:cNvPr id="5" name="Rectangle 4"/>
          <p:cNvSpPr/>
          <p:nvPr/>
        </p:nvSpPr>
        <p:spPr>
          <a:xfrm>
            <a:off x="1752600" y="112395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sp>
        <p:nvSpPr>
          <p:cNvPr id="6" name="Rectangle 5"/>
          <p:cNvSpPr/>
          <p:nvPr/>
        </p:nvSpPr>
        <p:spPr>
          <a:xfrm>
            <a:off x="3276600" y="9715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2</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sp>
        <p:nvSpPr>
          <p:cNvPr id="7" name="Rectangle 6"/>
          <p:cNvSpPr/>
          <p:nvPr/>
        </p:nvSpPr>
        <p:spPr>
          <a:xfrm>
            <a:off x="4953000" y="9715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1</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sp>
        <p:nvSpPr>
          <p:cNvPr id="8" name="Rectangle 7"/>
          <p:cNvSpPr/>
          <p:nvPr/>
        </p:nvSpPr>
        <p:spPr>
          <a:xfrm>
            <a:off x="6629400" y="112395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10" name="Straight Arrow Connector 9"/>
          <p:cNvCxnSpPr>
            <a:stCxn id="5" idx="3"/>
            <a:endCxn id="6" idx="1"/>
          </p:cNvCxnSpPr>
          <p:nvPr/>
        </p:nvCxnSpPr>
        <p:spPr>
          <a:xfrm>
            <a:off x="2514600" y="1276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191000" y="1276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867400" y="1276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6400800" y="1885950"/>
            <a:ext cx="2590800" cy="1447800"/>
            <a:chOff x="4419600" y="3486150"/>
            <a:chExt cx="2590800" cy="1447800"/>
          </a:xfrm>
        </p:grpSpPr>
        <p:sp>
          <p:nvSpPr>
            <p:cNvPr id="13" name="Rectangle 12"/>
            <p:cNvSpPr/>
            <p:nvPr/>
          </p:nvSpPr>
          <p:spPr>
            <a:xfrm>
              <a:off x="44196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r>
                <a:rPr lang="en-US" baseline="30000" dirty="0">
                  <a:solidFill>
                    <a:srgbClr val="000090"/>
                  </a:solidFill>
                </a:rPr>
                <a:t>0</a:t>
              </a:r>
              <a:r>
                <a:rPr lang="en-US" dirty="0">
                  <a:solidFill>
                    <a:srgbClr val="000090"/>
                  </a:solidFill>
                </a:rPr>
                <a:t> = 00…00</a:t>
              </a:r>
            </a:p>
            <a:p>
              <a:pPr algn="ctr"/>
              <a:r>
                <a:rPr lang="en-US" dirty="0">
                  <a:solidFill>
                    <a:srgbClr val="000090"/>
                  </a:solidFill>
                </a:rPr>
                <a:t>k</a:t>
              </a:r>
              <a:r>
                <a:rPr lang="en-US" baseline="30000" dirty="0">
                  <a:solidFill>
                    <a:srgbClr val="000090"/>
                  </a:solidFill>
                </a:rPr>
                <a:t>1</a:t>
              </a:r>
              <a:r>
                <a:rPr lang="en-US" dirty="0">
                  <a:solidFill>
                    <a:srgbClr val="000090"/>
                  </a:solidFill>
                </a:rPr>
                <a:t> = 00…01</a:t>
              </a:r>
            </a:p>
            <a:p>
              <a:pPr algn="ctr"/>
              <a:r>
                <a:rPr lang="en-US" dirty="0">
                  <a:solidFill>
                    <a:srgbClr val="000090"/>
                  </a:solidFill>
                </a:rPr>
                <a:t>k</a:t>
              </a:r>
              <a:r>
                <a:rPr lang="en-US" baseline="30000" dirty="0">
                  <a:solidFill>
                    <a:srgbClr val="000090"/>
                  </a:solidFill>
                </a:rPr>
                <a:t>2</a:t>
              </a:r>
              <a:r>
                <a:rPr lang="en-US" dirty="0">
                  <a:solidFill>
                    <a:srgbClr val="000090"/>
                  </a:solidFill>
                </a:rPr>
                <a:t> = 00…10</a:t>
              </a:r>
            </a:p>
            <a:p>
              <a:pPr algn="ctr"/>
              <a:r>
                <a:rPr lang="en-US" dirty="0">
                  <a:solidFill>
                    <a:srgbClr val="000090"/>
                  </a:solidFill>
                </a:rPr>
                <a:t>⋮</a:t>
              </a:r>
            </a:p>
            <a:p>
              <a:pPr algn="ctr"/>
              <a:r>
                <a:rPr lang="en-US" dirty="0" err="1">
                  <a:solidFill>
                    <a:srgbClr val="000090"/>
                  </a:solidFill>
                </a:rPr>
                <a:t>k</a:t>
              </a:r>
              <a:r>
                <a:rPr lang="en-US" baseline="30000" dirty="0" err="1">
                  <a:solidFill>
                    <a:srgbClr val="000090"/>
                  </a:solidFill>
                </a:rPr>
                <a:t>N</a:t>
              </a:r>
              <a:r>
                <a:rPr lang="en-US" dirty="0">
                  <a:solidFill>
                    <a:srgbClr val="000090"/>
                  </a:solidFill>
                </a:rPr>
                <a:t> = 11…11</a:t>
              </a:r>
            </a:p>
          </p:txBody>
        </p:sp>
        <p:sp>
          <p:nvSpPr>
            <p:cNvPr id="14" name="Rectangle 13"/>
            <p:cNvSpPr/>
            <p:nvPr/>
          </p:nvSpPr>
          <p:spPr>
            <a:xfrm>
              <a:off x="57150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E(k</a:t>
              </a:r>
              <a:r>
                <a:rPr lang="en-US" baseline="30000" dirty="0">
                  <a:solidFill>
                    <a:srgbClr val="000090"/>
                  </a:solidFill>
                </a:rPr>
                <a:t>0 </a:t>
              </a:r>
              <a:r>
                <a:rPr lang="en-US" dirty="0">
                  <a:solidFill>
                    <a:srgbClr val="000090"/>
                  </a:solidFill>
                </a:rPr>
                <a:t>, M)</a:t>
              </a:r>
            </a:p>
            <a:p>
              <a:pPr algn="ctr"/>
              <a:r>
                <a:rPr lang="en-US" dirty="0">
                  <a:solidFill>
                    <a:srgbClr val="000090"/>
                  </a:solidFill>
                </a:rPr>
                <a:t>E(k</a:t>
              </a:r>
              <a:r>
                <a:rPr lang="en-US" baseline="30000" dirty="0">
                  <a:solidFill>
                    <a:srgbClr val="000090"/>
                  </a:solidFill>
                </a:rPr>
                <a:t>1</a:t>
              </a:r>
              <a:r>
                <a:rPr lang="en-US" dirty="0">
                  <a:solidFill>
                    <a:srgbClr val="000090"/>
                  </a:solidFill>
                </a:rPr>
                <a:t> , M)</a:t>
              </a:r>
            </a:p>
            <a:p>
              <a:pPr algn="ctr"/>
              <a:r>
                <a:rPr lang="en-US" dirty="0">
                  <a:solidFill>
                    <a:srgbClr val="000090"/>
                  </a:solidFill>
                </a:rPr>
                <a:t>E(k</a:t>
              </a:r>
              <a:r>
                <a:rPr lang="en-US" baseline="30000" dirty="0">
                  <a:solidFill>
                    <a:srgbClr val="000090"/>
                  </a:solidFill>
                </a:rPr>
                <a:t>2</a:t>
              </a:r>
              <a:r>
                <a:rPr lang="en-US" dirty="0">
                  <a:solidFill>
                    <a:srgbClr val="000090"/>
                  </a:solidFill>
                </a:rPr>
                <a:t> , M)</a:t>
              </a:r>
            </a:p>
            <a:p>
              <a:pPr algn="ctr"/>
              <a:r>
                <a:rPr lang="en-US" dirty="0">
                  <a:solidFill>
                    <a:srgbClr val="000090"/>
                  </a:solidFill>
                </a:rPr>
                <a:t>⋮</a:t>
              </a:r>
            </a:p>
            <a:p>
              <a:pPr algn="ctr"/>
              <a:r>
                <a:rPr lang="en-US" dirty="0">
                  <a:solidFill>
                    <a:srgbClr val="000090"/>
                  </a:solidFill>
                </a:rPr>
                <a:t>E(</a:t>
              </a:r>
              <a:r>
                <a:rPr lang="en-US" dirty="0" err="1">
                  <a:solidFill>
                    <a:srgbClr val="000090"/>
                  </a:solidFill>
                </a:rPr>
                <a:t>k</a:t>
              </a:r>
              <a:r>
                <a:rPr lang="en-US" baseline="30000" dirty="0" err="1">
                  <a:solidFill>
                    <a:srgbClr val="000090"/>
                  </a:solidFill>
                </a:rPr>
                <a:t>N</a:t>
              </a:r>
              <a:r>
                <a:rPr lang="en-US" dirty="0">
                  <a:solidFill>
                    <a:srgbClr val="000090"/>
                  </a:solidFill>
                </a:rPr>
                <a:t> , M)</a:t>
              </a:r>
            </a:p>
          </p:txBody>
        </p:sp>
      </p:grpSp>
      <p:sp>
        <p:nvSpPr>
          <p:cNvPr id="9" name="Rectangle 8"/>
          <p:cNvSpPr/>
          <p:nvPr/>
        </p:nvSpPr>
        <p:spPr>
          <a:xfrm>
            <a:off x="6400800" y="2508250"/>
            <a:ext cx="2590800" cy="228600"/>
          </a:xfrm>
          <a:prstGeom prst="rect">
            <a:avLst/>
          </a:prstGeom>
          <a:solidFill>
            <a:schemeClr val="accent6">
              <a:lumMod val="75000"/>
              <a:alpha val="4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470480" y="1243800"/>
              <a:ext cx="128880" cy="572760"/>
            </p14:xfrm>
          </p:contentPart>
        </mc:Choice>
        <mc:Fallback xmlns="">
          <p:pic>
            <p:nvPicPr>
              <p:cNvPr id="4" name="Ink 3"/>
              <p:cNvPicPr/>
              <p:nvPr/>
            </p:nvPicPr>
            <p:blipFill>
              <a:blip r:embed="rId4"/>
              <a:stretch>
                <a:fillRect/>
              </a:stretch>
            </p:blipFill>
            <p:spPr>
              <a:xfrm>
                <a:off x="4461120" y="1231560"/>
                <a:ext cx="149760" cy="598320"/>
              </a:xfrm>
              <a:prstGeom prst="rect">
                <a:avLst/>
              </a:prstGeom>
            </p:spPr>
          </p:pic>
        </mc:Fallback>
      </mc:AlternateContent>
    </p:spTree>
    <p:extLst>
      <p:ext uri="{BB962C8B-B14F-4D97-AF65-F5344CB8AC3E}">
        <p14:creationId xmlns:p14="http://schemas.microsoft.com/office/powerpoint/2010/main" val="95783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a:t>Meet in the middle attack</a:t>
            </a:r>
          </a:p>
        </p:txBody>
      </p:sp>
      <p:sp>
        <p:nvSpPr>
          <p:cNvPr id="3" name="Content Placeholder 2"/>
          <p:cNvSpPr>
            <a:spLocks noGrp="1"/>
          </p:cNvSpPr>
          <p:nvPr>
            <p:ph idx="1"/>
          </p:nvPr>
        </p:nvSpPr>
        <p:spPr>
          <a:xfrm>
            <a:off x="228600" y="2038350"/>
            <a:ext cx="8915400" cy="2952750"/>
          </a:xfrm>
        </p:spPr>
        <p:txBody>
          <a:bodyPr>
            <a:normAutofit/>
          </a:bodyPr>
          <a:lstStyle/>
          <a:p>
            <a:pPr marL="0" indent="0">
              <a:spcBef>
                <a:spcPts val="5976"/>
              </a:spcBef>
              <a:buNone/>
            </a:pPr>
            <a:r>
              <a:rPr lang="en-US" dirty="0"/>
              <a:t>Time =  2</a:t>
            </a:r>
            <a:r>
              <a:rPr lang="en-US" baseline="30000" dirty="0"/>
              <a:t>56</a:t>
            </a:r>
            <a:r>
              <a:rPr lang="en-US" dirty="0"/>
              <a:t>log(2</a:t>
            </a:r>
            <a:r>
              <a:rPr lang="en-US" baseline="30000" dirty="0"/>
              <a:t>56</a:t>
            </a:r>
            <a:r>
              <a:rPr lang="en-US" dirty="0"/>
              <a:t>)  +  2</a:t>
            </a:r>
            <a:r>
              <a:rPr lang="en-US" baseline="30000" dirty="0"/>
              <a:t>56</a:t>
            </a:r>
            <a:r>
              <a:rPr lang="en-US" dirty="0"/>
              <a:t>log(2</a:t>
            </a:r>
            <a:r>
              <a:rPr lang="en-US" baseline="30000" dirty="0"/>
              <a:t>56</a:t>
            </a:r>
            <a:r>
              <a:rPr lang="en-US" dirty="0"/>
              <a:t>) &lt; 2</a:t>
            </a:r>
            <a:r>
              <a:rPr lang="en-US" baseline="30000" dirty="0"/>
              <a:t>63    </a:t>
            </a:r>
            <a:r>
              <a:rPr lang="en-US" dirty="0"/>
              <a:t> &lt;&lt;   2</a:t>
            </a:r>
            <a:r>
              <a:rPr lang="en-US" baseline="30000" dirty="0"/>
              <a:t>112   </a:t>
            </a:r>
            <a:r>
              <a:rPr lang="en-US" dirty="0"/>
              <a:t>,      space ≈ 2</a:t>
            </a:r>
            <a:r>
              <a:rPr lang="en-US" baseline="30000" dirty="0"/>
              <a:t>56 </a:t>
            </a:r>
          </a:p>
          <a:p>
            <a:pPr marL="0" indent="0">
              <a:spcBef>
                <a:spcPts val="7776"/>
              </a:spcBef>
              <a:buNone/>
            </a:pPr>
            <a:r>
              <a:rPr lang="en-US" dirty="0"/>
              <a:t>Same attack on 3DES:      Time = 2</a:t>
            </a:r>
            <a:r>
              <a:rPr lang="en-US" baseline="30000" dirty="0"/>
              <a:t>118   </a:t>
            </a:r>
            <a:r>
              <a:rPr lang="en-US" dirty="0"/>
              <a:t>,      space ≈ 2</a:t>
            </a:r>
            <a:r>
              <a:rPr lang="en-US" baseline="30000" dirty="0"/>
              <a:t>56 </a:t>
            </a:r>
          </a:p>
        </p:txBody>
      </p:sp>
      <p:sp>
        <p:nvSpPr>
          <p:cNvPr id="5" name="Rectangle 4"/>
          <p:cNvSpPr/>
          <p:nvPr/>
        </p:nvSpPr>
        <p:spPr>
          <a:xfrm>
            <a:off x="1752600" y="112395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sp>
        <p:nvSpPr>
          <p:cNvPr id="6" name="Rectangle 5"/>
          <p:cNvSpPr/>
          <p:nvPr/>
        </p:nvSpPr>
        <p:spPr>
          <a:xfrm>
            <a:off x="3276600" y="9715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2</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sp>
        <p:nvSpPr>
          <p:cNvPr id="7" name="Rectangle 6"/>
          <p:cNvSpPr/>
          <p:nvPr/>
        </p:nvSpPr>
        <p:spPr>
          <a:xfrm>
            <a:off x="4953000" y="9715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1</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sp>
        <p:nvSpPr>
          <p:cNvPr id="8" name="Rectangle 7"/>
          <p:cNvSpPr/>
          <p:nvPr/>
        </p:nvSpPr>
        <p:spPr>
          <a:xfrm>
            <a:off x="6629400" y="112395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10" name="Straight Arrow Connector 9"/>
          <p:cNvCxnSpPr>
            <a:stCxn id="5" idx="3"/>
            <a:endCxn id="6" idx="1"/>
          </p:cNvCxnSpPr>
          <p:nvPr/>
        </p:nvCxnSpPr>
        <p:spPr>
          <a:xfrm>
            <a:off x="2514600" y="1276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191000" y="1276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867400" y="127635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124200" y="440055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sp>
        <p:nvSpPr>
          <p:cNvPr id="16" name="Rectangle 15"/>
          <p:cNvSpPr/>
          <p:nvPr/>
        </p:nvSpPr>
        <p:spPr>
          <a:xfrm>
            <a:off x="5638800" y="42481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2</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sp>
        <p:nvSpPr>
          <p:cNvPr id="18" name="Rectangle 17"/>
          <p:cNvSpPr/>
          <p:nvPr/>
        </p:nvSpPr>
        <p:spPr>
          <a:xfrm>
            <a:off x="6934200" y="42481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1</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sp>
        <p:nvSpPr>
          <p:cNvPr id="19" name="Rectangle 18"/>
          <p:cNvSpPr/>
          <p:nvPr/>
        </p:nvSpPr>
        <p:spPr>
          <a:xfrm>
            <a:off x="8305800" y="440055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21" name="Straight Arrow Connector 20"/>
          <p:cNvCxnSpPr/>
          <p:nvPr/>
        </p:nvCxnSpPr>
        <p:spPr>
          <a:xfrm>
            <a:off x="6553200" y="455295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848600" y="455295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267200" y="424815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rPr>
              <a:t>E(</a:t>
            </a:r>
            <a:r>
              <a:rPr lang="en-US" sz="2100" b="1" dirty="0">
                <a:solidFill>
                  <a:srgbClr val="000090"/>
                </a:solidFill>
              </a:rPr>
              <a:t>k</a:t>
            </a:r>
            <a:r>
              <a:rPr lang="en-US" sz="2100" b="1" baseline="-25000" dirty="0">
                <a:solidFill>
                  <a:srgbClr val="000090"/>
                </a:solidFill>
              </a:rPr>
              <a:t>3</a:t>
            </a:r>
            <a:r>
              <a:rPr lang="en-US" sz="2100" dirty="0">
                <a:solidFill>
                  <a:srgbClr val="000090"/>
                </a:solidFill>
              </a:rPr>
              <a:t>,</a:t>
            </a:r>
            <a:r>
              <a:rPr lang="en-US" sz="2100" b="1" dirty="0">
                <a:solidFill>
                  <a:srgbClr val="000090"/>
                </a:solidFill>
              </a:rPr>
              <a:t>⋅</a:t>
            </a:r>
            <a:r>
              <a:rPr lang="en-US" sz="2100" dirty="0">
                <a:solidFill>
                  <a:srgbClr val="000090"/>
                </a:solidFill>
              </a:rPr>
              <a:t>)</a:t>
            </a:r>
          </a:p>
        </p:txBody>
      </p:sp>
      <p:cxnSp>
        <p:nvCxnSpPr>
          <p:cNvPr id="24" name="Straight Arrow Connector 23"/>
          <p:cNvCxnSpPr/>
          <p:nvPr/>
        </p:nvCxnSpPr>
        <p:spPr>
          <a:xfrm>
            <a:off x="3886200" y="455295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181600" y="455295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176120" y="2409480"/>
              <a:ext cx="3123000" cy="650880"/>
            </p14:xfrm>
          </p:contentPart>
        </mc:Choice>
        <mc:Fallback xmlns="">
          <p:pic>
            <p:nvPicPr>
              <p:cNvPr id="4" name="Ink 3"/>
              <p:cNvPicPr/>
              <p:nvPr/>
            </p:nvPicPr>
            <p:blipFill>
              <a:blip r:embed="rId3"/>
              <a:stretch>
                <a:fillRect/>
              </a:stretch>
            </p:blipFill>
            <p:spPr>
              <a:xfrm>
                <a:off x="1166400" y="2400840"/>
                <a:ext cx="3144600" cy="673200"/>
              </a:xfrm>
              <a:prstGeom prst="rect">
                <a:avLst/>
              </a:prstGeom>
            </p:spPr>
          </p:pic>
        </mc:Fallback>
      </mc:AlternateContent>
    </p:spTree>
    <p:extLst>
      <p:ext uri="{BB962C8B-B14F-4D97-AF65-F5344CB8AC3E}">
        <p14:creationId xmlns:p14="http://schemas.microsoft.com/office/powerpoint/2010/main" val="4194976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00" y="1631950"/>
            <a:ext cx="5410200" cy="6858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Method 2:   DESX</a:t>
            </a:r>
          </a:p>
        </p:txBody>
      </p:sp>
      <p:sp>
        <p:nvSpPr>
          <p:cNvPr id="3" name="Content Placeholder 2"/>
          <p:cNvSpPr>
            <a:spLocks noGrp="1"/>
          </p:cNvSpPr>
          <p:nvPr>
            <p:ph idx="1"/>
          </p:nvPr>
        </p:nvSpPr>
        <p:spPr>
          <a:xfrm>
            <a:off x="304800" y="971550"/>
            <a:ext cx="8839200" cy="4095750"/>
          </a:xfrm>
        </p:spPr>
        <p:txBody>
          <a:bodyPr/>
          <a:lstStyle/>
          <a:p>
            <a:pPr marL="0" indent="0">
              <a:spcBef>
                <a:spcPts val="2376"/>
              </a:spcBef>
              <a:buNone/>
            </a:pPr>
            <a:r>
              <a:rPr lang="en-US" dirty="0"/>
              <a:t>E : K × {0,1}</a:t>
            </a:r>
            <a:r>
              <a:rPr lang="en-US" baseline="30000" dirty="0"/>
              <a:t>n</a:t>
            </a:r>
            <a:r>
              <a:rPr lang="en-US" dirty="0"/>
              <a:t> ⟶ {0,1}</a:t>
            </a:r>
            <a:r>
              <a:rPr lang="en-US" baseline="30000" dirty="0"/>
              <a:t>n</a:t>
            </a:r>
            <a:r>
              <a:rPr lang="en-US" dirty="0"/>
              <a:t>  a block cipher</a:t>
            </a:r>
          </a:p>
          <a:p>
            <a:pPr marL="0" indent="0">
              <a:spcBef>
                <a:spcPts val="2376"/>
              </a:spcBef>
              <a:buNone/>
            </a:pPr>
            <a:r>
              <a:rPr lang="en-US" dirty="0"/>
              <a:t>Define    EX   as       EX</a:t>
            </a:r>
            <a:r>
              <a:rPr lang="en-US" sz="3200" dirty="0"/>
              <a:t>(</a:t>
            </a:r>
            <a:r>
              <a:rPr lang="en-US" dirty="0"/>
              <a:t> (k</a:t>
            </a:r>
            <a:r>
              <a:rPr lang="en-US" baseline="-25000" dirty="0"/>
              <a:t>1</a:t>
            </a:r>
            <a:r>
              <a:rPr lang="en-US" dirty="0"/>
              <a:t>,k</a:t>
            </a:r>
            <a:r>
              <a:rPr lang="en-US" baseline="-25000" dirty="0"/>
              <a:t>2</a:t>
            </a:r>
            <a:r>
              <a:rPr lang="en-US" dirty="0"/>
              <a:t>,k</a:t>
            </a:r>
            <a:r>
              <a:rPr lang="en-US" baseline="-25000" dirty="0"/>
              <a:t>3</a:t>
            </a:r>
            <a:r>
              <a:rPr lang="en-US" dirty="0"/>
              <a:t>), m</a:t>
            </a:r>
            <a:r>
              <a:rPr lang="en-US" sz="3200" dirty="0"/>
              <a:t>)</a:t>
            </a:r>
            <a:r>
              <a:rPr lang="en-US" dirty="0"/>
              <a:t>   =   k</a:t>
            </a:r>
            <a:r>
              <a:rPr lang="en-US" baseline="-25000" dirty="0"/>
              <a:t>1</a:t>
            </a:r>
            <a:r>
              <a:rPr lang="en-US" dirty="0"/>
              <a:t> ⨁ E(k</a:t>
            </a:r>
            <a:r>
              <a:rPr lang="en-US" baseline="-25000" dirty="0"/>
              <a:t>2</a:t>
            </a:r>
            <a:r>
              <a:rPr lang="en-US" dirty="0"/>
              <a:t>,  m⨁k</a:t>
            </a:r>
            <a:r>
              <a:rPr lang="en-US" baseline="-25000" dirty="0"/>
              <a:t>3 </a:t>
            </a:r>
            <a:r>
              <a:rPr lang="en-US" dirty="0"/>
              <a:t>) </a:t>
            </a:r>
          </a:p>
          <a:p>
            <a:pPr marL="0" indent="0">
              <a:spcBef>
                <a:spcPts val="2376"/>
              </a:spcBef>
              <a:buNone/>
            </a:pPr>
            <a:r>
              <a:rPr lang="en-US" dirty="0"/>
              <a:t>For DESX:    key-</a:t>
            </a:r>
            <a:r>
              <a:rPr lang="en-US" dirty="0" err="1"/>
              <a:t>len</a:t>
            </a:r>
            <a:r>
              <a:rPr lang="en-US" dirty="0"/>
              <a:t> = 64+56+64 = 184 bits</a:t>
            </a:r>
          </a:p>
          <a:p>
            <a:pPr marL="0" indent="0">
              <a:spcBef>
                <a:spcPts val="2376"/>
              </a:spcBef>
              <a:buNone/>
            </a:pPr>
            <a:r>
              <a:rPr lang="en-US" dirty="0"/>
              <a:t>	…  but easy attack in time   2</a:t>
            </a:r>
            <a:r>
              <a:rPr lang="en-US" baseline="30000" dirty="0"/>
              <a:t>64+56</a:t>
            </a:r>
            <a:r>
              <a:rPr lang="en-US" dirty="0"/>
              <a:t> = 2</a:t>
            </a:r>
            <a:r>
              <a:rPr lang="en-US" baseline="30000" dirty="0"/>
              <a:t>120</a:t>
            </a:r>
            <a:r>
              <a:rPr lang="en-US" dirty="0"/>
              <a:t>    </a:t>
            </a:r>
            <a:r>
              <a:rPr lang="en-US" sz="2000" dirty="0"/>
              <a:t>(homework)</a:t>
            </a:r>
            <a:endParaRPr lang="en-US" sz="2000" baseline="30000" dirty="0"/>
          </a:p>
          <a:p>
            <a:endParaRPr lang="en-US" dirty="0"/>
          </a:p>
          <a:p>
            <a:pPr marL="0" indent="0">
              <a:buNone/>
            </a:pPr>
            <a:r>
              <a:rPr lang="en-US" dirty="0"/>
              <a:t>Note:    k</a:t>
            </a:r>
            <a:r>
              <a:rPr lang="en-US" baseline="-25000" dirty="0"/>
              <a:t>1</a:t>
            </a:r>
            <a:r>
              <a:rPr lang="en-US" dirty="0"/>
              <a:t> ⨁ E(k</a:t>
            </a:r>
            <a:r>
              <a:rPr lang="en-US" baseline="-25000" dirty="0"/>
              <a:t>2</a:t>
            </a:r>
            <a:r>
              <a:rPr lang="en-US" dirty="0"/>
              <a:t>, m)    and    E(k</a:t>
            </a:r>
            <a:r>
              <a:rPr lang="en-US" baseline="-25000" dirty="0"/>
              <a:t>2</a:t>
            </a:r>
            <a:r>
              <a:rPr lang="en-US" dirty="0"/>
              <a:t>, m⨁k</a:t>
            </a:r>
            <a:r>
              <a:rPr lang="en-US" baseline="-25000" dirty="0"/>
              <a:t>1</a:t>
            </a:r>
            <a:r>
              <a:rPr lang="en-US" dirty="0"/>
              <a:t>)    does nothing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471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End of Segment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7710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Block ciphers</a:t>
            </a: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a:solidFill>
                  <a:schemeClr val="tx1">
                    <a:lumMod val="75000"/>
                    <a:lumOff val="25000"/>
                  </a:schemeClr>
                </a:solidFill>
              </a:rPr>
              <a:t>More attacks </a:t>
            </a:r>
            <a:r>
              <a:rPr lang="en-US" sz="4000">
                <a:solidFill>
                  <a:schemeClr val="tx1">
                    <a:lumMod val="75000"/>
                    <a:lumOff val="25000"/>
                  </a:schemeClr>
                </a:solidFill>
              </a:rPr>
              <a:t>on </a:t>
            </a:r>
            <a:br>
              <a:rPr lang="en-US" sz="4000">
                <a:solidFill>
                  <a:schemeClr val="tx1">
                    <a:lumMod val="75000"/>
                    <a:lumOff val="25000"/>
                  </a:schemeClr>
                </a:solidFill>
              </a:rPr>
            </a:br>
            <a:r>
              <a:rPr lang="en-US" sz="4000">
                <a:solidFill>
                  <a:schemeClr val="tx1">
                    <a:lumMod val="75000"/>
                    <a:lumOff val="25000"/>
                  </a:schemeClr>
                </a:solidFill>
              </a:rPr>
              <a:t>block </a:t>
            </a:r>
            <a:r>
              <a:rPr lang="en-US" sz="4000" dirty="0">
                <a:solidFill>
                  <a:schemeClr val="tx1">
                    <a:lumMod val="75000"/>
                    <a:lumOff val="25000"/>
                  </a:schemeClr>
                </a:solidFill>
              </a:rPr>
              <a:t>ciphers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a:t>Online Cryptography Course                                      Dan Boneh</a:t>
            </a:r>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1048178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a:t>Attacks on the implementation</a:t>
            </a:r>
          </a:p>
        </p:txBody>
      </p:sp>
      <p:sp>
        <p:nvSpPr>
          <p:cNvPr id="3" name="Content Placeholder 2"/>
          <p:cNvSpPr>
            <a:spLocks noGrp="1"/>
          </p:cNvSpPr>
          <p:nvPr>
            <p:ph idx="1"/>
          </p:nvPr>
        </p:nvSpPr>
        <p:spPr>
          <a:xfrm>
            <a:off x="304800" y="742950"/>
            <a:ext cx="8686800" cy="4400550"/>
          </a:xfrm>
        </p:spPr>
        <p:txBody>
          <a:bodyPr/>
          <a:lstStyle/>
          <a:p>
            <a:pPr marL="0" indent="0">
              <a:buNone/>
            </a:pPr>
            <a:r>
              <a:rPr lang="en-US" dirty="0"/>
              <a:t>1. Side channel attacks:     </a:t>
            </a:r>
          </a:p>
          <a:p>
            <a:pPr lvl="1"/>
            <a:r>
              <a:rPr lang="en-US" dirty="0"/>
              <a:t>Measure </a:t>
            </a:r>
            <a:r>
              <a:rPr lang="en-US" b="1" dirty="0"/>
              <a:t>time</a:t>
            </a:r>
            <a:r>
              <a:rPr lang="en-US" dirty="0"/>
              <a:t> to do </a:t>
            </a:r>
            <a:r>
              <a:rPr lang="en-US" dirty="0" err="1"/>
              <a:t>enc</a:t>
            </a:r>
            <a:r>
              <a:rPr lang="en-US" dirty="0"/>
              <a:t>/</a:t>
            </a:r>
            <a:r>
              <a:rPr lang="en-US" dirty="0" err="1"/>
              <a:t>dec</a:t>
            </a:r>
            <a:r>
              <a:rPr lang="en-US" dirty="0"/>
              <a:t>,   measure </a:t>
            </a:r>
            <a:r>
              <a:rPr lang="en-US" b="1" dirty="0"/>
              <a:t>power</a:t>
            </a:r>
            <a:r>
              <a:rPr lang="en-US" dirty="0"/>
              <a:t> for </a:t>
            </a:r>
            <a:r>
              <a:rPr lang="en-US" dirty="0" err="1"/>
              <a:t>enc</a:t>
            </a:r>
            <a:r>
              <a:rPr lang="en-US" dirty="0"/>
              <a:t>/</a:t>
            </a:r>
            <a:r>
              <a:rPr lang="en-US" dirty="0" err="1"/>
              <a:t>dec</a:t>
            </a:r>
            <a:r>
              <a:rPr lang="en-US" dirty="0"/>
              <a:t> </a:t>
            </a:r>
          </a:p>
          <a:p>
            <a:endParaRPr lang="en-US" dirty="0"/>
          </a:p>
          <a:p>
            <a:endParaRPr lang="en-US" dirty="0"/>
          </a:p>
          <a:p>
            <a:pPr marL="0" indent="0">
              <a:buNone/>
            </a:pPr>
            <a:endParaRPr lang="en-US" dirty="0"/>
          </a:p>
          <a:p>
            <a:pPr marL="0" indent="0">
              <a:buNone/>
            </a:pPr>
            <a:r>
              <a:rPr lang="en-US" dirty="0"/>
              <a:t>2. Fault attacks:</a:t>
            </a:r>
          </a:p>
          <a:p>
            <a:pPr lvl="1" indent="-342900"/>
            <a:r>
              <a:rPr lang="en-US" dirty="0"/>
              <a:t>Computing errors in the last round expose the secret key k</a:t>
            </a:r>
          </a:p>
          <a:p>
            <a:pPr marL="0" indent="0">
              <a:spcBef>
                <a:spcPts val="3024"/>
              </a:spcBef>
              <a:buNone/>
            </a:pPr>
            <a:r>
              <a:rPr lang="en-US" dirty="0"/>
              <a:t>⇒   do not even implement crypto primitives yourself …</a:t>
            </a:r>
          </a:p>
        </p:txBody>
      </p:sp>
      <p:pic>
        <p:nvPicPr>
          <p:cNvPr id="4" name="Picture 3"/>
          <p:cNvPicPr>
            <a:picLocks noChangeAspect="1"/>
          </p:cNvPicPr>
          <p:nvPr/>
        </p:nvPicPr>
        <p:blipFill>
          <a:blip r:embed="rId3"/>
          <a:stretch>
            <a:fillRect/>
          </a:stretch>
        </p:blipFill>
        <p:spPr>
          <a:xfrm>
            <a:off x="2126260" y="1619090"/>
            <a:ext cx="3719845" cy="1304481"/>
          </a:xfrm>
          <a:prstGeom prst="rect">
            <a:avLst/>
          </a:prstGeom>
        </p:spPr>
      </p:pic>
      <p:sp>
        <p:nvSpPr>
          <p:cNvPr id="5" name="TextBox 4"/>
          <p:cNvSpPr txBox="1"/>
          <p:nvPr/>
        </p:nvSpPr>
        <p:spPr>
          <a:xfrm>
            <a:off x="3983735" y="2907013"/>
            <a:ext cx="4737131" cy="523220"/>
          </a:xfrm>
          <a:prstGeom prst="rect">
            <a:avLst/>
          </a:prstGeom>
          <a:noFill/>
        </p:spPr>
        <p:txBody>
          <a:bodyPr wrap="none" rtlCol="0">
            <a:spAutoFit/>
          </a:bodyPr>
          <a:lstStyle/>
          <a:p>
            <a:r>
              <a:rPr lang="en-US" sz="1400" dirty="0"/>
              <a:t>[Kocher, Jaffe, Jun, 1998] access here</a:t>
            </a:r>
          </a:p>
          <a:p>
            <a:r>
              <a:rPr lang="en-US" sz="1400" dirty="0"/>
              <a:t> </a:t>
            </a:r>
            <a:r>
              <a:rPr lang="en-US" sz="1400" dirty="0">
                <a:hlinkClick r:id="rId4"/>
              </a:rPr>
              <a:t>https://link.springer.com/chapter/10.1007/3-540-48405-1_25</a:t>
            </a:r>
            <a:r>
              <a:rPr lang="en-US" sz="1400" dirty="0"/>
              <a:t> </a:t>
            </a:r>
          </a:p>
        </p:txBody>
      </p:sp>
      <p:pic>
        <p:nvPicPr>
          <p:cNvPr id="6" name="Picture 5"/>
          <p:cNvPicPr>
            <a:picLocks noChangeAspect="1"/>
          </p:cNvPicPr>
          <p:nvPr/>
        </p:nvPicPr>
        <p:blipFill>
          <a:blip r:embed="rId5"/>
          <a:stretch>
            <a:fillRect/>
          </a:stretch>
        </p:blipFill>
        <p:spPr>
          <a:xfrm>
            <a:off x="602261" y="1693908"/>
            <a:ext cx="1137640" cy="750842"/>
          </a:xfrm>
          <a:prstGeom prst="rect">
            <a:avLst/>
          </a:prstGeom>
        </p:spPr>
      </p:pic>
      <p:sp>
        <p:nvSpPr>
          <p:cNvPr id="7" name="TextBox 6"/>
          <p:cNvSpPr txBox="1"/>
          <p:nvPr/>
        </p:nvSpPr>
        <p:spPr>
          <a:xfrm>
            <a:off x="602261" y="2554239"/>
            <a:ext cx="1137639" cy="369332"/>
          </a:xfrm>
          <a:prstGeom prst="rect">
            <a:avLst/>
          </a:prstGeom>
          <a:noFill/>
        </p:spPr>
        <p:txBody>
          <a:bodyPr wrap="none" rtlCol="0">
            <a:spAutoFit/>
          </a:bodyPr>
          <a:lstStyle/>
          <a:p>
            <a:r>
              <a:rPr lang="en-US" dirty="0"/>
              <a:t>smartcard</a:t>
            </a:r>
          </a:p>
        </p:txBody>
      </p:sp>
      <p:sp>
        <p:nvSpPr>
          <p:cNvPr id="8" name="TextBox 7">
            <a:extLst>
              <a:ext uri="{FF2B5EF4-FFF2-40B4-BE49-F238E27FC236}">
                <a16:creationId xmlns:a16="http://schemas.microsoft.com/office/drawing/2014/main" id="{46AD25AC-A4A5-29B6-E4B0-76122B5C1EB1}"/>
              </a:ext>
            </a:extLst>
          </p:cNvPr>
          <p:cNvSpPr txBox="1"/>
          <p:nvPr/>
        </p:nvSpPr>
        <p:spPr>
          <a:xfrm>
            <a:off x="6012974" y="1746163"/>
            <a:ext cx="2520498" cy="646331"/>
          </a:xfrm>
          <a:prstGeom prst="rect">
            <a:avLst/>
          </a:prstGeom>
          <a:noFill/>
        </p:spPr>
        <p:txBody>
          <a:bodyPr wrap="none" rtlCol="0">
            <a:spAutoFit/>
          </a:bodyPr>
          <a:lstStyle/>
          <a:p>
            <a:r>
              <a:rPr lang="en-US" sz="1200" dirty="0"/>
              <a:t>Another Example:</a:t>
            </a:r>
          </a:p>
          <a:p>
            <a:r>
              <a:rPr lang="en-US" sz="1200" dirty="0"/>
              <a:t> </a:t>
            </a:r>
            <a:r>
              <a:rPr lang="en-US" sz="1200" dirty="0">
                <a:hlinkClick r:id="rId6"/>
              </a:rPr>
              <a:t>https://eprint.iacr.org/2009/127.pdf</a:t>
            </a:r>
            <a:r>
              <a:rPr lang="en-US" sz="1200" dirty="0"/>
              <a:t> </a:t>
            </a:r>
          </a:p>
          <a:p>
            <a:endParaRPr lang="en-TR" sz="1200" dirty="0"/>
          </a:p>
        </p:txBody>
      </p:sp>
    </p:spTree>
    <p:extLst>
      <p:ext uri="{BB962C8B-B14F-4D97-AF65-F5344CB8AC3E}">
        <p14:creationId xmlns:p14="http://schemas.microsoft.com/office/powerpoint/2010/main" val="10551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attacks</a:t>
            </a:r>
          </a:p>
        </p:txBody>
      </p:sp>
      <p:sp>
        <p:nvSpPr>
          <p:cNvPr id="3" name="Content Placeholder 2"/>
          <p:cNvSpPr>
            <a:spLocks noGrp="1"/>
          </p:cNvSpPr>
          <p:nvPr>
            <p:ph idx="1"/>
          </p:nvPr>
        </p:nvSpPr>
        <p:spPr/>
        <p:txBody>
          <a:bodyPr/>
          <a:lstStyle/>
          <a:p>
            <a:pPr marL="0" indent="0">
              <a:buNone/>
            </a:pPr>
            <a:r>
              <a:rPr lang="en-US" dirty="0"/>
              <a:t>Generic search problem:</a:t>
            </a:r>
          </a:p>
          <a:p>
            <a:pPr marL="0" indent="0">
              <a:buNone/>
            </a:pPr>
            <a:r>
              <a:rPr lang="en-US" dirty="0"/>
              <a:t>	Let   f: X ⟶ {0,1}  be a function.</a:t>
            </a:r>
          </a:p>
          <a:p>
            <a:pPr marL="0" indent="0">
              <a:buNone/>
            </a:pPr>
            <a:r>
              <a:rPr lang="en-US" dirty="0"/>
              <a:t>	Goal:    find  </a:t>
            </a:r>
            <a:r>
              <a:rPr lang="en-US" dirty="0" err="1"/>
              <a:t>x∈X</a:t>
            </a:r>
            <a:r>
              <a:rPr lang="en-US" dirty="0"/>
              <a:t>    </a:t>
            </a:r>
            <a:r>
              <a:rPr lang="en-US" dirty="0" err="1"/>
              <a:t>s.t.</a:t>
            </a:r>
            <a:r>
              <a:rPr lang="en-US" dirty="0"/>
              <a:t>   f(x)=1.</a:t>
            </a:r>
          </a:p>
          <a:p>
            <a:pPr marL="0" indent="0">
              <a:buNone/>
            </a:pPr>
            <a:endParaRPr lang="en-US" dirty="0"/>
          </a:p>
          <a:p>
            <a:pPr marL="0" indent="0">
              <a:buNone/>
            </a:pPr>
            <a:r>
              <a:rPr lang="en-US" dirty="0"/>
              <a:t>Classical computer:    best generic algorithm time  =  O( |X| )</a:t>
            </a:r>
          </a:p>
          <a:p>
            <a:pPr marL="0" indent="0">
              <a:buNone/>
            </a:pPr>
            <a:endParaRPr lang="en-US" dirty="0"/>
          </a:p>
          <a:p>
            <a:pPr marL="0" indent="0">
              <a:buNone/>
            </a:pPr>
            <a:r>
              <a:rPr lang="en-US" dirty="0"/>
              <a:t>Quantum computer </a:t>
            </a:r>
            <a:r>
              <a:rPr lang="en-US" sz="2000" dirty="0"/>
              <a:t>[Grover ’96] </a:t>
            </a:r>
            <a:r>
              <a:rPr lang="en-US" dirty="0"/>
              <a:t>:      time = O( |X|</a:t>
            </a:r>
            <a:r>
              <a:rPr lang="en-US" baseline="30000" dirty="0"/>
              <a:t>1/2</a:t>
            </a:r>
            <a:r>
              <a:rPr lang="en-US" dirty="0"/>
              <a:t> )</a:t>
            </a:r>
          </a:p>
          <a:p>
            <a:pPr marL="0" indent="0">
              <a:buNone/>
            </a:pPr>
            <a:endParaRPr lang="en-US" dirty="0"/>
          </a:p>
          <a:p>
            <a:pPr marL="0" indent="0">
              <a:buNone/>
            </a:pPr>
            <a:r>
              <a:rPr lang="en-US" dirty="0"/>
              <a:t>Can quantum computers be built:    unknown but we are hopeful</a:t>
            </a:r>
          </a:p>
        </p:txBody>
      </p:sp>
    </p:spTree>
    <p:extLst>
      <p:ext uri="{BB962C8B-B14F-4D97-AF65-F5344CB8AC3E}">
        <p14:creationId xmlns:p14="http://schemas.microsoft.com/office/powerpoint/2010/main" val="28052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exhaustive search</a:t>
            </a:r>
          </a:p>
        </p:txBody>
      </p:sp>
      <p:sp>
        <p:nvSpPr>
          <p:cNvPr id="3" name="Content Placeholder 2"/>
          <p:cNvSpPr>
            <a:spLocks noGrp="1"/>
          </p:cNvSpPr>
          <p:nvPr>
            <p:ph idx="1"/>
          </p:nvPr>
        </p:nvSpPr>
        <p:spPr>
          <a:xfrm>
            <a:off x="457200" y="971550"/>
            <a:ext cx="8229600" cy="4171950"/>
          </a:xfrm>
        </p:spPr>
        <p:txBody>
          <a:bodyPr>
            <a:normAutofit fontScale="85000" lnSpcReduction="20000"/>
          </a:bodyPr>
          <a:lstStyle/>
          <a:p>
            <a:pPr marL="0" indent="0">
              <a:buNone/>
            </a:pPr>
            <a:r>
              <a:rPr lang="en-US" dirty="0"/>
              <a:t>Given   m, c=E(</a:t>
            </a:r>
            <a:r>
              <a:rPr lang="en-US" dirty="0" err="1"/>
              <a:t>k,m</a:t>
            </a:r>
            <a:r>
              <a:rPr lang="en-US" dirty="0"/>
              <a:t>)    define</a:t>
            </a:r>
          </a:p>
          <a:p>
            <a:pPr marL="0" indent="0">
              <a:buNone/>
            </a:pPr>
            <a:endParaRPr lang="en-US" dirty="0"/>
          </a:p>
          <a:p>
            <a:pPr marL="0" indent="0">
              <a:buNone/>
            </a:pPr>
            <a:r>
              <a:rPr lang="en-US" dirty="0"/>
              <a:t>	</a:t>
            </a:r>
          </a:p>
          <a:p>
            <a:pPr marL="0" indent="0">
              <a:buNone/>
            </a:pPr>
            <a:r>
              <a:rPr lang="en-US" dirty="0"/>
              <a:t>				</a:t>
            </a:r>
          </a:p>
          <a:p>
            <a:pPr marL="0" indent="0">
              <a:buNone/>
            </a:pPr>
            <a:r>
              <a:rPr lang="en-US" dirty="0"/>
              <a:t>Grover   ⇒    quantum computer can find k in time   O( |K|</a:t>
            </a:r>
            <a:r>
              <a:rPr lang="en-US" baseline="30000" dirty="0"/>
              <a:t>1/2</a:t>
            </a:r>
            <a:r>
              <a:rPr lang="en-US" dirty="0"/>
              <a:t> )</a:t>
            </a:r>
          </a:p>
          <a:p>
            <a:pPr marL="0" indent="0">
              <a:buNone/>
            </a:pPr>
            <a:endParaRPr lang="en-US" dirty="0"/>
          </a:p>
          <a:p>
            <a:pPr marL="0" indent="0">
              <a:buNone/>
            </a:pPr>
            <a:r>
              <a:rPr lang="en-US" dirty="0"/>
              <a:t>	DES:    time   </a:t>
            </a:r>
            <a:r>
              <a:rPr lang="en-US" dirty="0">
                <a:solidFill>
                  <a:srgbClr val="000000"/>
                </a:solidFill>
              </a:rPr>
              <a:t>≈</a:t>
            </a:r>
            <a:r>
              <a:rPr lang="en-US" dirty="0"/>
              <a:t>2</a:t>
            </a:r>
            <a:r>
              <a:rPr lang="en-US" baseline="30000" dirty="0"/>
              <a:t>28</a:t>
            </a:r>
            <a:r>
              <a:rPr lang="en-US" dirty="0"/>
              <a:t>      ,         AES-128:   time   </a:t>
            </a:r>
            <a:r>
              <a:rPr lang="en-US" dirty="0">
                <a:solidFill>
                  <a:srgbClr val="000000"/>
                </a:solidFill>
              </a:rPr>
              <a:t>≈</a:t>
            </a:r>
            <a:r>
              <a:rPr lang="en-US" dirty="0"/>
              <a:t>2</a:t>
            </a:r>
            <a:r>
              <a:rPr lang="en-US" baseline="30000" dirty="0"/>
              <a:t>64</a:t>
            </a:r>
            <a:r>
              <a:rPr lang="en-US" dirty="0"/>
              <a:t> </a:t>
            </a:r>
          </a:p>
          <a:p>
            <a:pPr marL="0" indent="0">
              <a:buNone/>
            </a:pPr>
            <a:endParaRPr lang="en-US" dirty="0"/>
          </a:p>
          <a:p>
            <a:pPr marL="0" indent="0">
              <a:spcBef>
                <a:spcPts val="2400"/>
              </a:spcBef>
              <a:buNone/>
            </a:pPr>
            <a:r>
              <a:rPr lang="en-US" dirty="0"/>
              <a:t>      quantum computer   ⇒   256-bits key ciphers   (e.g.  AES-256)</a:t>
            </a:r>
          </a:p>
          <a:p>
            <a:pPr marL="0" indent="0">
              <a:spcBef>
                <a:spcPts val="2400"/>
              </a:spcBef>
              <a:buNone/>
            </a:pPr>
            <a:r>
              <a:rPr lang="en-US" dirty="0"/>
              <a:t>Read this: </a:t>
            </a:r>
            <a:r>
              <a:rPr lang="en-US" dirty="0">
                <a:hlinkClick r:id="rId2"/>
              </a:rPr>
              <a:t>https://medium.com/bootdotdev/is-aes-256-quantum-resistant-4dc3447e7b82</a:t>
            </a:r>
            <a:r>
              <a:rPr lang="en-US" dirty="0"/>
              <a:t> </a:t>
            </a:r>
          </a:p>
          <a:p>
            <a:pPr marL="0" indent="0">
              <a:buNone/>
            </a:pPr>
            <a:r>
              <a:rPr lang="en-US" dirty="0"/>
              <a:t> </a:t>
            </a:r>
          </a:p>
        </p:txBody>
      </p:sp>
      <p:grpSp>
        <p:nvGrpSpPr>
          <p:cNvPr id="10" name="Group 9"/>
          <p:cNvGrpSpPr/>
          <p:nvPr/>
        </p:nvGrpSpPr>
        <p:grpSpPr>
          <a:xfrm>
            <a:off x="4724400" y="971550"/>
            <a:ext cx="3139987" cy="1219200"/>
            <a:chOff x="4963179" y="1504950"/>
            <a:chExt cx="3139987" cy="1219200"/>
          </a:xfrm>
        </p:grpSpPr>
        <p:grpSp>
          <p:nvGrpSpPr>
            <p:cNvPr id="8" name="Group 7"/>
            <p:cNvGrpSpPr/>
            <p:nvPr/>
          </p:nvGrpSpPr>
          <p:grpSpPr>
            <a:xfrm>
              <a:off x="5791200" y="1504950"/>
              <a:ext cx="2311966" cy="1219200"/>
              <a:chOff x="2286000" y="1885950"/>
              <a:chExt cx="2311966" cy="1219200"/>
            </a:xfrm>
          </p:grpSpPr>
          <p:sp>
            <p:nvSpPr>
              <p:cNvPr id="6" name="Left Brace 5"/>
              <p:cNvSpPr/>
              <p:nvPr/>
            </p:nvSpPr>
            <p:spPr>
              <a:xfrm>
                <a:off x="2286000" y="1962150"/>
                <a:ext cx="152400" cy="1143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2438400" y="1885950"/>
                <a:ext cx="2159566" cy="1200328"/>
              </a:xfrm>
              <a:prstGeom prst="rect">
                <a:avLst/>
              </a:prstGeom>
              <a:noFill/>
            </p:spPr>
            <p:txBody>
              <a:bodyPr wrap="none" rtlCol="0">
                <a:spAutoFit/>
              </a:bodyPr>
              <a:lstStyle/>
              <a:p>
                <a:pPr marL="457200" indent="-457200">
                  <a:buAutoNum type="arabicPlain"/>
                </a:pPr>
                <a:r>
                  <a:rPr lang="en-US" sz="2400" dirty="0"/>
                  <a:t>if  E(</a:t>
                </a:r>
                <a:r>
                  <a:rPr lang="en-US" sz="2400" dirty="0" err="1"/>
                  <a:t>k,m</a:t>
                </a:r>
                <a:r>
                  <a:rPr lang="en-US" sz="2400" dirty="0"/>
                  <a:t>) = c</a:t>
                </a:r>
              </a:p>
              <a:p>
                <a:pPr marL="457200" indent="-457200">
                  <a:buAutoNum type="arabicPlain"/>
                </a:pPr>
                <a:endParaRPr lang="en-US" sz="2400" dirty="0"/>
              </a:p>
              <a:p>
                <a:r>
                  <a:rPr lang="en-US" sz="2400" dirty="0"/>
                  <a:t>0    otherwise</a:t>
                </a:r>
              </a:p>
            </p:txBody>
          </p:sp>
        </p:grpSp>
        <p:sp>
          <p:nvSpPr>
            <p:cNvPr id="9" name="TextBox 8"/>
            <p:cNvSpPr txBox="1"/>
            <p:nvPr/>
          </p:nvSpPr>
          <p:spPr>
            <a:xfrm>
              <a:off x="4963179" y="1885950"/>
              <a:ext cx="828021" cy="461665"/>
            </a:xfrm>
            <a:prstGeom prst="rect">
              <a:avLst/>
            </a:prstGeom>
            <a:noFill/>
          </p:spPr>
          <p:txBody>
            <a:bodyPr wrap="none" rtlCol="0">
              <a:spAutoFit/>
            </a:bodyPr>
            <a:lstStyle/>
            <a:p>
              <a:r>
                <a:rPr lang="en-US" sz="2400" dirty="0"/>
                <a:t>f(k) = </a:t>
              </a:r>
            </a:p>
          </p:txBody>
        </p:sp>
      </p:grpSp>
    </p:spTree>
    <p:extLst>
      <p:ext uri="{BB962C8B-B14F-4D97-AF65-F5344CB8AC3E}">
        <p14:creationId xmlns:p14="http://schemas.microsoft.com/office/powerpoint/2010/main" val="13988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End of Segment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8425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Block ciphers</a:t>
            </a: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a:solidFill>
                  <a:schemeClr val="tx1">
                    <a:lumMod val="75000"/>
                    <a:lumOff val="25000"/>
                  </a:schemeClr>
                </a:solidFill>
              </a:rPr>
              <a:t>The AES block cipher</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a:t>Online Cryptography Course                                      Dan Boneh</a:t>
            </a:r>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5774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Shape 40"/>
          <p:cNvPicPr preferRelativeResize="0"/>
          <p:nvPr/>
        </p:nvPicPr>
        <p:blipFill>
          <a:blip r:embed="rId3">
            <a:alphaModFix/>
          </a:blip>
          <a:stretch>
            <a:fillRect/>
          </a:stretch>
        </p:blipFill>
        <p:spPr>
          <a:xfrm>
            <a:off x="210564" y="593063"/>
            <a:ext cx="2552606" cy="4033274"/>
          </a:xfrm>
          <a:prstGeom prst="rect">
            <a:avLst/>
          </a:prstGeom>
          <a:noFill/>
          <a:ln>
            <a:noFill/>
          </a:ln>
        </p:spPr>
      </p:pic>
      <p:sp>
        <p:nvSpPr>
          <p:cNvPr id="41" name="Shape 41"/>
          <p:cNvSpPr txBox="1">
            <a:spLocks noGrp="1"/>
          </p:cNvSpPr>
          <p:nvPr>
            <p:ph type="title"/>
          </p:nvPr>
        </p:nvSpPr>
        <p:spPr>
          <a:xfrm>
            <a:off x="609181" y="171450"/>
            <a:ext cx="7772400" cy="857250"/>
          </a:xfrm>
          <a:prstGeom prst="rect">
            <a:avLst/>
          </a:prstGeom>
        </p:spPr>
        <p:txBody>
          <a:bodyPr vert="horz" lIns="88369" tIns="88369" rIns="88369" bIns="88369" rtlCol="0" anchor="ctr" anchorCtr="0">
            <a:noAutofit/>
          </a:bodyPr>
          <a:lstStyle/>
          <a:p>
            <a:pPr>
              <a:buNone/>
            </a:pPr>
            <a:r>
              <a:rPr lang="en-US">
                <a:solidFill>
                  <a:srgbClr val="9B37AA"/>
                </a:solidFill>
              </a:rPr>
              <a:t>Block Cipher Primitives</a:t>
            </a:r>
          </a:p>
        </p:txBody>
      </p:sp>
      <p:sp>
        <p:nvSpPr>
          <p:cNvPr id="42" name="Shape 42"/>
          <p:cNvSpPr txBox="1"/>
          <p:nvPr/>
        </p:nvSpPr>
        <p:spPr>
          <a:xfrm>
            <a:off x="2184506" y="960938"/>
            <a:ext cx="6407325" cy="3496275"/>
          </a:xfrm>
          <a:prstGeom prst="rect">
            <a:avLst/>
          </a:prstGeom>
          <a:noFill/>
          <a:ln>
            <a:noFill/>
          </a:ln>
        </p:spPr>
        <p:txBody>
          <a:bodyPr lIns="68569" tIns="68569" rIns="68569" bIns="68569" anchor="ctr" anchorCtr="0">
            <a:noAutofit/>
          </a:bodyPr>
          <a:lstStyle/>
          <a:p>
            <a:pPr>
              <a:spcBef>
                <a:spcPts val="480"/>
              </a:spcBef>
            </a:pPr>
            <a:r>
              <a:rPr lang="en-US" sz="2250" dirty="0">
                <a:solidFill>
                  <a:srgbClr val="6B9462"/>
                </a:solidFill>
                <a:latin typeface="Gloria Hallelujah"/>
                <a:ea typeface="Gloria Hallelujah"/>
                <a:cs typeface="Gloria Hallelujah"/>
                <a:sym typeface="Gloria Hallelujah"/>
              </a:rPr>
              <a:t>Diffusion: </a:t>
            </a:r>
          </a:p>
          <a:p>
            <a:pPr marL="557213" lvl="1" indent="-257175">
              <a:spcBef>
                <a:spcPts val="420"/>
              </a:spcBef>
              <a:buClr>
                <a:schemeClr val="dk1"/>
              </a:buClr>
              <a:buSzPct val="100000"/>
              <a:buFont typeface="Gloria Hallelujah"/>
              <a:buChar char="●"/>
            </a:pPr>
            <a:r>
              <a:rPr lang="en-US" sz="2250" dirty="0">
                <a:solidFill>
                  <a:schemeClr val="dk1"/>
                </a:solidFill>
                <a:latin typeface="Gloria Hallelujah"/>
                <a:ea typeface="Gloria Hallelujah"/>
                <a:cs typeface="Gloria Hallelujah"/>
                <a:sym typeface="Gloria Hallelujah"/>
              </a:rPr>
              <a:t>An encryption operation where the influence of one plaintext bit is spread over many ciphertext bits with the goal of hiding statistical properties of the plaintext</a:t>
            </a:r>
          </a:p>
          <a:p>
            <a:pPr marL="342900">
              <a:spcBef>
                <a:spcPts val="420"/>
              </a:spcBef>
            </a:pPr>
            <a:endParaRPr sz="2250" dirty="0">
              <a:solidFill>
                <a:schemeClr val="dk1"/>
              </a:solidFill>
              <a:latin typeface="Gloria Hallelujah"/>
              <a:ea typeface="Gloria Hallelujah"/>
              <a:cs typeface="Gloria Hallelujah"/>
              <a:sym typeface="Gloria Hallelujah"/>
            </a:endParaRPr>
          </a:p>
          <a:p>
            <a:pPr marL="1200150" lvl="3" indent="-219075">
              <a:spcBef>
                <a:spcPts val="360"/>
              </a:spcBef>
              <a:buClr>
                <a:schemeClr val="dk1"/>
              </a:buClr>
              <a:buSzPct val="100000"/>
              <a:buFont typeface="Gloria Hallelujah"/>
              <a:buChar char="•"/>
            </a:pPr>
            <a:r>
              <a:rPr lang="en-US" sz="2250" dirty="0">
                <a:solidFill>
                  <a:schemeClr val="dk1"/>
                </a:solidFill>
                <a:latin typeface="Gloria Hallelujah"/>
                <a:ea typeface="Gloria Hallelujah"/>
                <a:cs typeface="Gloria Hallelujah"/>
                <a:sym typeface="Gloria Hallelujah"/>
              </a:rPr>
              <a:t>Achieved with </a:t>
            </a:r>
            <a:r>
              <a:rPr lang="en-US" sz="2250" b="1" dirty="0">
                <a:solidFill>
                  <a:srgbClr val="6B9462"/>
                </a:solidFill>
                <a:latin typeface="Gloria Hallelujah"/>
                <a:ea typeface="Gloria Hallelujah"/>
                <a:cs typeface="Gloria Hallelujah"/>
                <a:sym typeface="Gloria Hallelujah"/>
              </a:rPr>
              <a:t>permutation</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AES process</a:t>
            </a:r>
          </a:p>
        </p:txBody>
      </p:sp>
      <p:sp>
        <p:nvSpPr>
          <p:cNvPr id="3" name="Content Placeholder 2"/>
          <p:cNvSpPr>
            <a:spLocks noGrp="1"/>
          </p:cNvSpPr>
          <p:nvPr>
            <p:ph idx="1"/>
          </p:nvPr>
        </p:nvSpPr>
        <p:spPr/>
        <p:txBody>
          <a:bodyPr/>
          <a:lstStyle/>
          <a:p>
            <a:pPr>
              <a:spcBef>
                <a:spcPts val="2376"/>
              </a:spcBef>
            </a:pPr>
            <a:r>
              <a:rPr lang="en-US" dirty="0"/>
              <a:t>1997:   NIST publishes request for proposal</a:t>
            </a:r>
          </a:p>
          <a:p>
            <a:pPr>
              <a:spcBef>
                <a:spcPts val="2376"/>
              </a:spcBef>
            </a:pPr>
            <a:r>
              <a:rPr lang="en-US" dirty="0"/>
              <a:t>1998:  15 submissions.     </a:t>
            </a:r>
            <a:r>
              <a:rPr lang="en-US" sz="1800" dirty="0"/>
              <a:t>Five claimed attacks.</a:t>
            </a:r>
          </a:p>
          <a:p>
            <a:pPr>
              <a:spcBef>
                <a:spcPts val="2376"/>
              </a:spcBef>
            </a:pPr>
            <a:r>
              <a:rPr lang="en-US" dirty="0"/>
              <a:t>1999:   NIST chooses 5 finalists</a:t>
            </a:r>
          </a:p>
          <a:p>
            <a:pPr>
              <a:spcBef>
                <a:spcPts val="2376"/>
              </a:spcBef>
            </a:pPr>
            <a:r>
              <a:rPr lang="en-US" dirty="0"/>
              <a:t>2000:   NIST chooses </a:t>
            </a:r>
            <a:r>
              <a:rPr lang="en-US" dirty="0" err="1"/>
              <a:t>Rijndael</a:t>
            </a:r>
            <a:r>
              <a:rPr lang="en-US" dirty="0"/>
              <a:t> as AES    </a:t>
            </a:r>
            <a:r>
              <a:rPr lang="en-US" sz="2000" dirty="0"/>
              <a:t>(designed in Belgium)</a:t>
            </a:r>
          </a:p>
          <a:p>
            <a:pPr>
              <a:spcBef>
                <a:spcPts val="2376"/>
              </a:spcBef>
            </a:pPr>
            <a:endParaRPr lang="en-US" sz="2000" dirty="0"/>
          </a:p>
          <a:p>
            <a:pPr marL="0" indent="0">
              <a:spcBef>
                <a:spcPts val="2376"/>
              </a:spcBef>
              <a:buNone/>
            </a:pPr>
            <a:r>
              <a:rPr lang="en-US" dirty="0"/>
              <a:t>Key sizes:   128, 192, 256 bits.        Block size:  128 bits</a:t>
            </a:r>
          </a:p>
        </p:txBody>
      </p:sp>
    </p:spTree>
    <p:extLst>
      <p:ext uri="{BB962C8B-B14F-4D97-AF65-F5344CB8AC3E}">
        <p14:creationId xmlns:p14="http://schemas.microsoft.com/office/powerpoint/2010/main" val="2358084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AES is a Subs-Perm network </a:t>
            </a:r>
            <a:r>
              <a:rPr lang="en-US" sz="3600" dirty="0"/>
              <a:t>(not </a:t>
            </a:r>
            <a:r>
              <a:rPr lang="en-US" sz="3600" dirty="0" err="1"/>
              <a:t>Feistel</a:t>
            </a:r>
            <a:r>
              <a:rPr lang="en-US" sz="3600" dirty="0"/>
              <a:t>)</a:t>
            </a:r>
            <a:endParaRPr lang="en-US" dirty="0"/>
          </a:p>
        </p:txBody>
      </p:sp>
      <p:sp>
        <p:nvSpPr>
          <p:cNvPr id="4" name="Rectangle 3"/>
          <p:cNvSpPr/>
          <p:nvPr/>
        </p:nvSpPr>
        <p:spPr>
          <a:xfrm rot="16200000">
            <a:off x="-613366" y="2797928"/>
            <a:ext cx="259833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input</a:t>
            </a:r>
            <a:endParaRPr lang="en-US" dirty="0">
              <a:solidFill>
                <a:srgbClr val="000000"/>
              </a:solidFill>
            </a:endParaRPr>
          </a:p>
        </p:txBody>
      </p:sp>
      <p:grpSp>
        <p:nvGrpSpPr>
          <p:cNvPr id="73" name="Group 72"/>
          <p:cNvGrpSpPr/>
          <p:nvPr/>
        </p:nvGrpSpPr>
        <p:grpSpPr>
          <a:xfrm>
            <a:off x="884517" y="1439933"/>
            <a:ext cx="1934883" cy="3017348"/>
            <a:chOff x="884517" y="1861529"/>
            <a:chExt cx="1934883" cy="3017348"/>
          </a:xfrm>
        </p:grpSpPr>
        <p:sp>
          <p:nvSpPr>
            <p:cNvPr id="5" name="TextBox 4"/>
            <p:cNvSpPr txBox="1"/>
            <p:nvPr/>
          </p:nvSpPr>
          <p:spPr>
            <a:xfrm rot="16200000">
              <a:off x="991006" y="3253492"/>
              <a:ext cx="308450" cy="461665"/>
            </a:xfrm>
            <a:prstGeom prst="rect">
              <a:avLst/>
            </a:prstGeom>
            <a:noFill/>
          </p:spPr>
          <p:txBody>
            <a:bodyPr wrap="none" rtlCol="0">
              <a:spAutoFit/>
            </a:bodyPr>
            <a:lstStyle/>
            <a:p>
              <a:r>
                <a:rPr lang="en-US" sz="2400" dirty="0"/>
                <a:t>⨁</a:t>
              </a:r>
            </a:p>
          </p:txBody>
        </p:sp>
        <p:cxnSp>
          <p:nvCxnSpPr>
            <p:cNvPr id="7" name="Straight Connector 6"/>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16" name="Rounded Rectangle 15"/>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17" name="Rounded Rectangle 16"/>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18" name="Rounded Rectangle 17"/>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19" name="TextBox 18"/>
            <p:cNvSpPr txBox="1"/>
            <p:nvPr/>
          </p:nvSpPr>
          <p:spPr>
            <a:xfrm rot="5400000" flipV="1">
              <a:off x="1882576" y="3579393"/>
              <a:ext cx="233982" cy="646331"/>
            </a:xfrm>
            <a:prstGeom prst="rect">
              <a:avLst/>
            </a:prstGeom>
            <a:noFill/>
          </p:spPr>
          <p:txBody>
            <a:bodyPr wrap="square" rtlCol="0">
              <a:spAutoFit/>
            </a:bodyPr>
            <a:lstStyle/>
            <a:p>
              <a:r>
                <a:rPr lang="en-US" sz="3600" b="1" dirty="0"/>
                <a:t>⋯</a:t>
              </a:r>
            </a:p>
          </p:txBody>
        </p:sp>
        <p:cxnSp>
          <p:nvCxnSpPr>
            <p:cNvPr id="20" name="Straight Connector 19"/>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rot="16200000">
              <a:off x="1240465" y="3194050"/>
              <a:ext cx="2853070" cy="304800"/>
              <a:chOff x="990600" y="3486150"/>
              <a:chExt cx="4267200" cy="457200"/>
            </a:xfrm>
          </p:grpSpPr>
          <p:sp>
            <p:nvSpPr>
              <p:cNvPr id="27" name="Rectangle 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0" name="Straight Connector 49"/>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8" name="Rectangle 137"/>
          <p:cNvSpPr/>
          <p:nvPr/>
        </p:nvSpPr>
        <p:spPr>
          <a:xfrm rot="16200000">
            <a:off x="6930435" y="2763520"/>
            <a:ext cx="259833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output</a:t>
            </a:r>
            <a:endParaRPr lang="en-US" dirty="0">
              <a:solidFill>
                <a:srgbClr val="000000"/>
              </a:solidFill>
            </a:endParaRPr>
          </a:p>
        </p:txBody>
      </p:sp>
      <p:sp>
        <p:nvSpPr>
          <p:cNvPr id="140" name="TextBox 139"/>
          <p:cNvSpPr txBox="1"/>
          <p:nvPr/>
        </p:nvSpPr>
        <p:spPr>
          <a:xfrm>
            <a:off x="1696145" y="4436154"/>
            <a:ext cx="666055" cy="646331"/>
          </a:xfrm>
          <a:prstGeom prst="rect">
            <a:avLst/>
          </a:prstGeom>
          <a:noFill/>
        </p:spPr>
        <p:txBody>
          <a:bodyPr wrap="none" rtlCol="0">
            <a:spAutoFit/>
          </a:bodyPr>
          <a:lstStyle/>
          <a:p>
            <a:pPr algn="ctr"/>
            <a:r>
              <a:rPr lang="en-US" dirty="0"/>
              <a:t>subs.</a:t>
            </a:r>
          </a:p>
          <a:p>
            <a:pPr algn="ctr"/>
            <a:r>
              <a:rPr lang="en-US" dirty="0"/>
              <a:t>layer</a:t>
            </a:r>
          </a:p>
        </p:txBody>
      </p:sp>
      <p:sp>
        <p:nvSpPr>
          <p:cNvPr id="141" name="TextBox 140"/>
          <p:cNvSpPr txBox="1"/>
          <p:nvPr/>
        </p:nvSpPr>
        <p:spPr>
          <a:xfrm>
            <a:off x="2362200" y="4416283"/>
            <a:ext cx="743939" cy="646331"/>
          </a:xfrm>
          <a:prstGeom prst="rect">
            <a:avLst/>
          </a:prstGeom>
          <a:noFill/>
        </p:spPr>
        <p:txBody>
          <a:bodyPr wrap="none" rtlCol="0">
            <a:spAutoFit/>
          </a:bodyPr>
          <a:lstStyle/>
          <a:p>
            <a:pPr algn="ctr"/>
            <a:r>
              <a:rPr lang="en-US" dirty="0"/>
              <a:t>perm.</a:t>
            </a:r>
          </a:p>
          <a:p>
            <a:pPr algn="ctr"/>
            <a:r>
              <a:rPr lang="en-US" dirty="0"/>
              <a:t>layer</a:t>
            </a:r>
          </a:p>
        </p:txBody>
      </p:sp>
      <p:grpSp>
        <p:nvGrpSpPr>
          <p:cNvPr id="145" name="Group 144"/>
          <p:cNvGrpSpPr/>
          <p:nvPr/>
        </p:nvGrpSpPr>
        <p:grpSpPr>
          <a:xfrm>
            <a:off x="5334000" y="4634142"/>
            <a:ext cx="2438400" cy="400110"/>
            <a:chOff x="5334000" y="4634142"/>
            <a:chExt cx="2438400" cy="400110"/>
          </a:xfrm>
        </p:grpSpPr>
        <p:cxnSp>
          <p:nvCxnSpPr>
            <p:cNvPr id="143" name="Straight Arrow Connector 142"/>
            <p:cNvCxnSpPr/>
            <p:nvPr/>
          </p:nvCxnSpPr>
          <p:spPr>
            <a:xfrm flipH="1">
              <a:off x="5334000" y="4705350"/>
              <a:ext cx="2438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5867400" y="4634142"/>
              <a:ext cx="1140331" cy="400110"/>
            </a:xfrm>
            <a:prstGeom prst="rect">
              <a:avLst/>
            </a:prstGeom>
            <a:noFill/>
          </p:spPr>
          <p:txBody>
            <a:bodyPr wrap="none" rtlCol="0">
              <a:spAutoFit/>
            </a:bodyPr>
            <a:lstStyle/>
            <a:p>
              <a:r>
                <a:rPr lang="en-US" sz="2000" dirty="0"/>
                <a:t>inversion</a:t>
              </a:r>
            </a:p>
          </p:txBody>
        </p:sp>
      </p:grpSp>
      <p:grpSp>
        <p:nvGrpSpPr>
          <p:cNvPr id="154" name="Group 153"/>
          <p:cNvGrpSpPr/>
          <p:nvPr/>
        </p:nvGrpSpPr>
        <p:grpSpPr>
          <a:xfrm>
            <a:off x="990600" y="1047750"/>
            <a:ext cx="428573" cy="1752600"/>
            <a:chOff x="990600" y="1047750"/>
            <a:chExt cx="428573" cy="1752600"/>
          </a:xfrm>
        </p:grpSpPr>
        <p:sp>
          <p:nvSpPr>
            <p:cNvPr id="146" name="TextBox 145"/>
            <p:cNvSpPr txBox="1"/>
            <p:nvPr/>
          </p:nvSpPr>
          <p:spPr>
            <a:xfrm>
              <a:off x="990600" y="1047750"/>
              <a:ext cx="428573" cy="461665"/>
            </a:xfrm>
            <a:prstGeom prst="rect">
              <a:avLst/>
            </a:prstGeom>
            <a:noFill/>
          </p:spPr>
          <p:txBody>
            <a:bodyPr wrap="none" rtlCol="0">
              <a:spAutoFit/>
            </a:bodyPr>
            <a:lstStyle/>
            <a:p>
              <a:r>
                <a:rPr lang="en-US" sz="2400" dirty="0"/>
                <a:t>k</a:t>
              </a:r>
              <a:r>
                <a:rPr lang="en-US" sz="2400" baseline="-25000" dirty="0"/>
                <a:t>1</a:t>
              </a:r>
            </a:p>
          </p:txBody>
        </p:sp>
        <p:cxnSp>
          <p:nvCxnSpPr>
            <p:cNvPr id="153" name="Straight Arrow Connector 152"/>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163" name="Group 162"/>
          <p:cNvGrpSpPr/>
          <p:nvPr/>
        </p:nvGrpSpPr>
        <p:grpSpPr>
          <a:xfrm>
            <a:off x="2819400" y="1052742"/>
            <a:ext cx="1934883" cy="3383412"/>
            <a:chOff x="2819400" y="1052742"/>
            <a:chExt cx="1934883" cy="3383412"/>
          </a:xfrm>
        </p:grpSpPr>
        <p:grpSp>
          <p:nvGrpSpPr>
            <p:cNvPr id="74" name="Group 73"/>
            <p:cNvGrpSpPr/>
            <p:nvPr/>
          </p:nvGrpSpPr>
          <p:grpSpPr>
            <a:xfrm>
              <a:off x="2819400" y="1418806"/>
              <a:ext cx="1934883" cy="3017348"/>
              <a:chOff x="884517" y="1861529"/>
              <a:chExt cx="1934883" cy="3017348"/>
            </a:xfrm>
          </p:grpSpPr>
          <p:sp>
            <p:nvSpPr>
              <p:cNvPr id="75" name="TextBox 74"/>
              <p:cNvSpPr txBox="1"/>
              <p:nvPr/>
            </p:nvSpPr>
            <p:spPr>
              <a:xfrm rot="16200000">
                <a:off x="991006" y="3253492"/>
                <a:ext cx="308450" cy="461665"/>
              </a:xfrm>
              <a:prstGeom prst="rect">
                <a:avLst/>
              </a:prstGeom>
              <a:noFill/>
            </p:spPr>
            <p:txBody>
              <a:bodyPr wrap="none" rtlCol="0">
                <a:spAutoFit/>
              </a:bodyPr>
              <a:lstStyle/>
              <a:p>
                <a:r>
                  <a:rPr lang="en-US" sz="2400" dirty="0"/>
                  <a:t>⨁</a:t>
                </a:r>
              </a:p>
            </p:txBody>
          </p:sp>
          <p:cxnSp>
            <p:nvCxnSpPr>
              <p:cNvPr id="76" name="Straight Connector 75"/>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83" name="Rounded Rectangle 82"/>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84" name="Rounded Rectangle 83"/>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85" name="Rounded Rectangle 84"/>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86" name="Rounded Rectangle 85"/>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87" name="TextBox 86"/>
              <p:cNvSpPr txBox="1"/>
              <p:nvPr/>
            </p:nvSpPr>
            <p:spPr>
              <a:xfrm rot="5400000" flipV="1">
                <a:off x="1882576" y="3579393"/>
                <a:ext cx="233982" cy="646331"/>
              </a:xfrm>
              <a:prstGeom prst="rect">
                <a:avLst/>
              </a:prstGeom>
              <a:noFill/>
            </p:spPr>
            <p:txBody>
              <a:bodyPr wrap="square" rtlCol="0">
                <a:spAutoFit/>
              </a:bodyPr>
              <a:lstStyle/>
              <a:p>
                <a:r>
                  <a:rPr lang="en-US" sz="3600" b="1" dirty="0"/>
                  <a:t>⋯</a:t>
                </a:r>
              </a:p>
            </p:txBody>
          </p:sp>
          <p:cxnSp>
            <p:nvCxnSpPr>
              <p:cNvPr id="88" name="Straight Connector 87"/>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rot="16200000">
                <a:off x="1240465" y="3194050"/>
                <a:ext cx="2853070" cy="304800"/>
                <a:chOff x="990600" y="3486150"/>
                <a:chExt cx="4267200" cy="457200"/>
              </a:xfrm>
            </p:grpSpPr>
            <p:sp>
              <p:nvSpPr>
                <p:cNvPr id="97" name="Rectangle 9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95" name="Straight Connector 94"/>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2919340" y="1052742"/>
              <a:ext cx="428573" cy="1752600"/>
              <a:chOff x="990600" y="1047750"/>
              <a:chExt cx="428573" cy="1752600"/>
            </a:xfrm>
          </p:grpSpPr>
          <p:sp>
            <p:nvSpPr>
              <p:cNvPr id="158" name="TextBox 157"/>
              <p:cNvSpPr txBox="1"/>
              <p:nvPr/>
            </p:nvSpPr>
            <p:spPr>
              <a:xfrm>
                <a:off x="990600" y="1047750"/>
                <a:ext cx="428573" cy="461665"/>
              </a:xfrm>
              <a:prstGeom prst="rect">
                <a:avLst/>
              </a:prstGeom>
              <a:noFill/>
            </p:spPr>
            <p:txBody>
              <a:bodyPr wrap="none" rtlCol="0">
                <a:spAutoFit/>
              </a:bodyPr>
              <a:lstStyle/>
              <a:p>
                <a:r>
                  <a:rPr lang="en-US" sz="2400" dirty="0"/>
                  <a:t>k</a:t>
                </a:r>
                <a:r>
                  <a:rPr lang="en-US" sz="2400" baseline="-25000" dirty="0"/>
                  <a:t>2</a:t>
                </a:r>
              </a:p>
            </p:txBody>
          </p:sp>
          <p:cxnSp>
            <p:nvCxnSpPr>
              <p:cNvPr id="159" name="Straight Arrow Connector 158"/>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64" name="Group 163"/>
          <p:cNvGrpSpPr/>
          <p:nvPr/>
        </p:nvGrpSpPr>
        <p:grpSpPr>
          <a:xfrm>
            <a:off x="5105400" y="929070"/>
            <a:ext cx="2956856" cy="3476432"/>
            <a:chOff x="5105400" y="929070"/>
            <a:chExt cx="2956856" cy="3476432"/>
          </a:xfrm>
        </p:grpSpPr>
        <p:cxnSp>
          <p:nvCxnSpPr>
            <p:cNvPr id="106" name="Straight Connector 105"/>
            <p:cNvCxnSpPr/>
            <p:nvPr/>
          </p:nvCxnSpPr>
          <p:spPr>
            <a:xfrm rot="16200000">
              <a:off x="4898508" y="2873075"/>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6200000">
              <a:off x="6286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16200000">
              <a:off x="6286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16200000">
              <a:off x="6286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rot="16200000">
              <a:off x="6286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16200000">
              <a:off x="6286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6200000">
              <a:off x="6286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13" name="Rounded Rectangle 112"/>
            <p:cNvSpPr/>
            <p:nvPr/>
          </p:nvSpPr>
          <p:spPr>
            <a:xfrm>
              <a:off x="6484938" y="138815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114" name="Rounded Rectangle 113"/>
            <p:cNvSpPr/>
            <p:nvPr/>
          </p:nvSpPr>
          <p:spPr>
            <a:xfrm>
              <a:off x="6484938" y="1922051"/>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115" name="Rounded Rectangle 114"/>
            <p:cNvSpPr/>
            <p:nvPr/>
          </p:nvSpPr>
          <p:spPr>
            <a:xfrm>
              <a:off x="6484938" y="2431528"/>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116" name="Rounded Rectangle 115"/>
            <p:cNvSpPr/>
            <p:nvPr/>
          </p:nvSpPr>
          <p:spPr>
            <a:xfrm>
              <a:off x="6484938" y="395623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117" name="TextBox 116"/>
            <p:cNvSpPr txBox="1"/>
            <p:nvPr/>
          </p:nvSpPr>
          <p:spPr>
            <a:xfrm rot="5400000" flipV="1">
              <a:off x="6530776" y="3106018"/>
              <a:ext cx="233982" cy="646331"/>
            </a:xfrm>
            <a:prstGeom prst="rect">
              <a:avLst/>
            </a:prstGeom>
            <a:noFill/>
          </p:spPr>
          <p:txBody>
            <a:bodyPr wrap="square" rtlCol="0">
              <a:spAutoFit/>
            </a:bodyPr>
            <a:lstStyle/>
            <a:p>
              <a:r>
                <a:rPr lang="en-US" sz="3600" b="1" dirty="0"/>
                <a:t>⋯</a:t>
              </a:r>
            </a:p>
          </p:txBody>
        </p:sp>
        <p:cxnSp>
          <p:nvCxnSpPr>
            <p:cNvPr id="118" name="Straight Connector 117"/>
            <p:cNvCxnSpPr/>
            <p:nvPr/>
          </p:nvCxnSpPr>
          <p:spPr>
            <a:xfrm rot="16200000">
              <a:off x="7048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16200000">
              <a:off x="7048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16200000">
              <a:off x="7048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16200000">
              <a:off x="7048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16200000">
              <a:off x="7048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rot="16200000">
              <a:off x="7048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124" name="Group 123"/>
            <p:cNvGrpSpPr/>
            <p:nvPr/>
          </p:nvGrpSpPr>
          <p:grpSpPr>
            <a:xfrm rot="16200000">
              <a:off x="5888665" y="2720675"/>
              <a:ext cx="2853070" cy="304800"/>
              <a:chOff x="990600" y="3486150"/>
              <a:chExt cx="4267200" cy="457200"/>
            </a:xfrm>
          </p:grpSpPr>
          <p:sp>
            <p:nvSpPr>
              <p:cNvPr id="127" name="Rectangle 1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7467600" y="2759754"/>
              <a:ext cx="594656" cy="308450"/>
              <a:chOff x="6218517" y="3354521"/>
              <a:chExt cx="594656" cy="308450"/>
            </a:xfrm>
          </p:grpSpPr>
          <p:sp>
            <p:nvSpPr>
              <p:cNvPr id="105" name="TextBox 104"/>
              <p:cNvSpPr txBox="1"/>
              <p:nvPr/>
            </p:nvSpPr>
            <p:spPr>
              <a:xfrm rot="16200000">
                <a:off x="6325006" y="3277913"/>
                <a:ext cx="308450" cy="461665"/>
              </a:xfrm>
              <a:prstGeom prst="rect">
                <a:avLst/>
              </a:prstGeom>
              <a:noFill/>
            </p:spPr>
            <p:txBody>
              <a:bodyPr wrap="none" rtlCol="0">
                <a:spAutoFit/>
              </a:bodyPr>
              <a:lstStyle/>
              <a:p>
                <a:r>
                  <a:rPr lang="en-US" sz="2400" dirty="0"/>
                  <a:t>⨁</a:t>
                </a:r>
              </a:p>
            </p:txBody>
          </p:sp>
          <p:cxnSp>
            <p:nvCxnSpPr>
              <p:cNvPr id="125" name="Straight Connector 124"/>
              <p:cNvCxnSpPr/>
              <p:nvPr/>
            </p:nvCxnSpPr>
            <p:spPr>
              <a:xfrm rot="16200000" flipH="1">
                <a:off x="6738515" y="3347160"/>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16200000" flipH="1">
                <a:off x="6294025" y="3344927"/>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9" name="TextBox 138"/>
            <p:cNvSpPr txBox="1"/>
            <p:nvPr/>
          </p:nvSpPr>
          <p:spPr>
            <a:xfrm>
              <a:off x="5105400" y="2585268"/>
              <a:ext cx="441146" cy="707886"/>
            </a:xfrm>
            <a:prstGeom prst="rect">
              <a:avLst/>
            </a:prstGeom>
            <a:noFill/>
          </p:spPr>
          <p:txBody>
            <a:bodyPr wrap="none" rtlCol="0">
              <a:spAutoFit/>
            </a:bodyPr>
            <a:lstStyle/>
            <a:p>
              <a:r>
                <a:rPr lang="en-US" sz="4000" b="1" dirty="0"/>
                <a:t>⋯</a:t>
              </a:r>
            </a:p>
          </p:txBody>
        </p:sp>
        <p:grpSp>
          <p:nvGrpSpPr>
            <p:cNvPr id="160" name="Group 159"/>
            <p:cNvGrpSpPr/>
            <p:nvPr/>
          </p:nvGrpSpPr>
          <p:grpSpPr>
            <a:xfrm>
              <a:off x="7572427" y="929070"/>
              <a:ext cx="432380" cy="1752600"/>
              <a:chOff x="990600" y="1047750"/>
              <a:chExt cx="432380" cy="1752600"/>
            </a:xfrm>
          </p:grpSpPr>
          <p:sp>
            <p:nvSpPr>
              <p:cNvPr id="161" name="TextBox 160"/>
              <p:cNvSpPr txBox="1"/>
              <p:nvPr/>
            </p:nvSpPr>
            <p:spPr>
              <a:xfrm>
                <a:off x="990600" y="1047750"/>
                <a:ext cx="432380" cy="461665"/>
              </a:xfrm>
              <a:prstGeom prst="rect">
                <a:avLst/>
              </a:prstGeom>
              <a:noFill/>
            </p:spPr>
            <p:txBody>
              <a:bodyPr wrap="none" rtlCol="0">
                <a:spAutoFit/>
              </a:bodyPr>
              <a:lstStyle/>
              <a:p>
                <a:r>
                  <a:rPr lang="en-US" sz="2400" dirty="0" err="1"/>
                  <a:t>k</a:t>
                </a:r>
                <a:r>
                  <a:rPr lang="en-US" sz="2400" baseline="-25000" dirty="0" err="1"/>
                  <a:t>n</a:t>
                </a:r>
                <a:endParaRPr lang="en-US" sz="2400" baseline="-25000" dirty="0"/>
              </a:p>
            </p:txBody>
          </p:sp>
          <p:cxnSp>
            <p:nvCxnSpPr>
              <p:cNvPr id="162" name="Straight Arrow Connector 161"/>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34957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AES-128 schematic</a:t>
            </a:r>
          </a:p>
        </p:txBody>
      </p:sp>
      <p:sp>
        <p:nvSpPr>
          <p:cNvPr id="4" name="Rectangle 3"/>
          <p:cNvSpPr/>
          <p:nvPr/>
        </p:nvSpPr>
        <p:spPr>
          <a:xfrm>
            <a:off x="304800" y="1879074"/>
            <a:ext cx="762000" cy="685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input</a:t>
            </a:r>
            <a:endParaRPr lang="en-US" dirty="0">
              <a:solidFill>
                <a:srgbClr val="000000"/>
              </a:solidFill>
            </a:endParaRPr>
          </a:p>
        </p:txBody>
      </p:sp>
      <p:sp>
        <p:nvSpPr>
          <p:cNvPr id="5" name="TextBox 4"/>
          <p:cNvSpPr txBox="1"/>
          <p:nvPr/>
        </p:nvSpPr>
        <p:spPr>
          <a:xfrm>
            <a:off x="577130" y="1574274"/>
            <a:ext cx="301660" cy="369332"/>
          </a:xfrm>
          <a:prstGeom prst="rect">
            <a:avLst/>
          </a:prstGeom>
          <a:noFill/>
        </p:spPr>
        <p:txBody>
          <a:bodyPr wrap="none" rtlCol="0">
            <a:spAutoFit/>
          </a:bodyPr>
          <a:lstStyle/>
          <a:p>
            <a:r>
              <a:rPr lang="en-US" dirty="0"/>
              <a:t>4</a:t>
            </a:r>
          </a:p>
        </p:txBody>
      </p:sp>
      <p:sp>
        <p:nvSpPr>
          <p:cNvPr id="6" name="TextBox 5"/>
          <p:cNvSpPr txBox="1"/>
          <p:nvPr/>
        </p:nvSpPr>
        <p:spPr>
          <a:xfrm>
            <a:off x="59350" y="2019606"/>
            <a:ext cx="301660" cy="369332"/>
          </a:xfrm>
          <a:prstGeom prst="rect">
            <a:avLst/>
          </a:prstGeom>
          <a:noFill/>
        </p:spPr>
        <p:txBody>
          <a:bodyPr wrap="none" rtlCol="0">
            <a:spAutoFit/>
          </a:bodyPr>
          <a:lstStyle/>
          <a:p>
            <a:r>
              <a:rPr lang="en-US" dirty="0"/>
              <a:t>4</a:t>
            </a:r>
          </a:p>
        </p:txBody>
      </p:sp>
      <p:grpSp>
        <p:nvGrpSpPr>
          <p:cNvPr id="39" name="Group 38"/>
          <p:cNvGrpSpPr/>
          <p:nvPr/>
        </p:nvGrpSpPr>
        <p:grpSpPr>
          <a:xfrm>
            <a:off x="2069495" y="895350"/>
            <a:ext cx="5867400" cy="609600"/>
            <a:chOff x="1828800" y="895350"/>
            <a:chExt cx="5867400" cy="609600"/>
          </a:xfrm>
        </p:grpSpPr>
        <p:sp>
          <p:nvSpPr>
            <p:cNvPr id="37" name="Right Brace 36"/>
            <p:cNvSpPr/>
            <p:nvPr/>
          </p:nvSpPr>
          <p:spPr>
            <a:xfrm rot="16200000">
              <a:off x="4572000" y="-1619250"/>
              <a:ext cx="381000" cy="5867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8" name="TextBox 37"/>
            <p:cNvSpPr txBox="1"/>
            <p:nvPr/>
          </p:nvSpPr>
          <p:spPr>
            <a:xfrm>
              <a:off x="4800600" y="895350"/>
              <a:ext cx="1231878" cy="400110"/>
            </a:xfrm>
            <a:prstGeom prst="rect">
              <a:avLst/>
            </a:prstGeom>
            <a:noFill/>
          </p:spPr>
          <p:txBody>
            <a:bodyPr wrap="none" rtlCol="0">
              <a:spAutoFit/>
            </a:bodyPr>
            <a:lstStyle/>
            <a:p>
              <a:r>
                <a:rPr lang="en-US" sz="2000" dirty="0"/>
                <a:t>10 rounds</a:t>
              </a:r>
            </a:p>
          </p:txBody>
        </p:sp>
      </p:grpSp>
      <p:grpSp>
        <p:nvGrpSpPr>
          <p:cNvPr id="94" name="Group 93"/>
          <p:cNvGrpSpPr/>
          <p:nvPr/>
        </p:nvGrpSpPr>
        <p:grpSpPr>
          <a:xfrm>
            <a:off x="3921810" y="1574274"/>
            <a:ext cx="2240430" cy="1868055"/>
            <a:chOff x="3921810" y="1574274"/>
            <a:chExt cx="2240430" cy="1868055"/>
          </a:xfrm>
        </p:grpSpPr>
        <p:grpSp>
          <p:nvGrpSpPr>
            <p:cNvPr id="40" name="Group 39"/>
            <p:cNvGrpSpPr/>
            <p:nvPr/>
          </p:nvGrpSpPr>
          <p:grpSpPr>
            <a:xfrm>
              <a:off x="3921810" y="1574274"/>
              <a:ext cx="2240430" cy="1219200"/>
              <a:chOff x="3733800" y="1574274"/>
              <a:chExt cx="2240430" cy="1219200"/>
            </a:xfrm>
          </p:grpSpPr>
          <p:sp>
            <p:nvSpPr>
              <p:cNvPr id="20" name="Rectangle 19"/>
              <p:cNvSpPr/>
              <p:nvPr/>
            </p:nvSpPr>
            <p:spPr>
              <a:xfrm>
                <a:off x="3733800" y="1574274"/>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a:t>ByteSub</a:t>
                </a:r>
                <a:endParaRPr lang="en-US" dirty="0"/>
              </a:p>
              <a:p>
                <a:pPr marL="342900" indent="-342900">
                  <a:buAutoNum type="arabicParenBoth"/>
                </a:pPr>
                <a:r>
                  <a:rPr lang="en-US" dirty="0" err="1"/>
                  <a:t>ShiftRow</a:t>
                </a:r>
                <a:endParaRPr lang="en-US" dirty="0"/>
              </a:p>
              <a:p>
                <a:pPr marL="342900" indent="-342900">
                  <a:buAutoNum type="arabicParenBoth"/>
                </a:pPr>
                <a:r>
                  <a:rPr lang="en-US" dirty="0" err="1"/>
                  <a:t>MixColumn</a:t>
                </a:r>
                <a:endParaRPr lang="en-US" dirty="0"/>
              </a:p>
            </p:txBody>
          </p:sp>
          <p:sp>
            <p:nvSpPr>
              <p:cNvPr id="21" name="TextBox 20"/>
              <p:cNvSpPr txBox="1"/>
              <p:nvPr/>
            </p:nvSpPr>
            <p:spPr>
              <a:xfrm rot="16200000">
                <a:off x="5476848" y="2026075"/>
                <a:ext cx="308450" cy="461665"/>
              </a:xfrm>
              <a:prstGeom prst="rect">
                <a:avLst/>
              </a:prstGeom>
              <a:noFill/>
            </p:spPr>
            <p:txBody>
              <a:bodyPr wrap="none" rtlCol="0">
                <a:spAutoFit/>
              </a:bodyPr>
              <a:lstStyle/>
              <a:p>
                <a:r>
                  <a:rPr lang="en-US" sz="2400" dirty="0"/>
                  <a:t>⨁</a:t>
                </a:r>
              </a:p>
            </p:txBody>
          </p:sp>
          <p:cxnSp>
            <p:nvCxnSpPr>
              <p:cNvPr id="23" name="Straight Arrow Connector 22"/>
              <p:cNvCxnSpPr/>
              <p:nvPr/>
            </p:nvCxnSpPr>
            <p:spPr>
              <a:xfrm>
                <a:off x="5335910" y="217888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821830" y="2172006"/>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5546875" y="2343150"/>
              <a:ext cx="609600" cy="1099179"/>
              <a:chOff x="3032275" y="2451729"/>
              <a:chExt cx="609600" cy="1099179"/>
            </a:xfrm>
          </p:grpSpPr>
          <p:cxnSp>
            <p:nvCxnSpPr>
              <p:cNvPr id="50" name="Straight Arrow Connector 49"/>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32275" y="3061329"/>
                <a:ext cx="6096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2</a:t>
                </a:r>
                <a:endParaRPr lang="en-US" baseline="-25000" dirty="0">
                  <a:solidFill>
                    <a:srgbClr val="000000"/>
                  </a:solidFill>
                </a:endParaRPr>
              </a:p>
            </p:txBody>
          </p:sp>
        </p:grpSp>
      </p:grpSp>
      <p:grpSp>
        <p:nvGrpSpPr>
          <p:cNvPr id="91" name="Group 90"/>
          <p:cNvGrpSpPr/>
          <p:nvPr/>
        </p:nvGrpSpPr>
        <p:grpSpPr>
          <a:xfrm>
            <a:off x="6248400" y="1802874"/>
            <a:ext cx="1011160" cy="1639455"/>
            <a:chOff x="6248400" y="1802874"/>
            <a:chExt cx="1011160" cy="1639455"/>
          </a:xfrm>
        </p:grpSpPr>
        <p:sp>
          <p:nvSpPr>
            <p:cNvPr id="36" name="TextBox 35"/>
            <p:cNvSpPr txBox="1"/>
            <p:nvPr/>
          </p:nvSpPr>
          <p:spPr>
            <a:xfrm>
              <a:off x="6248400" y="1802874"/>
              <a:ext cx="441146" cy="707886"/>
            </a:xfrm>
            <a:prstGeom prst="rect">
              <a:avLst/>
            </a:prstGeom>
            <a:noFill/>
          </p:spPr>
          <p:txBody>
            <a:bodyPr wrap="none" rtlCol="0">
              <a:spAutoFit/>
            </a:bodyPr>
            <a:lstStyle/>
            <a:p>
              <a:r>
                <a:rPr lang="en-US" sz="4000" b="1" dirty="0"/>
                <a:t>⋯</a:t>
              </a:r>
            </a:p>
          </p:txBody>
        </p:sp>
        <p:grpSp>
          <p:nvGrpSpPr>
            <p:cNvPr id="46" name="Group 45"/>
            <p:cNvGrpSpPr/>
            <p:nvPr/>
          </p:nvGrpSpPr>
          <p:grpSpPr>
            <a:xfrm>
              <a:off x="6726160" y="2343150"/>
              <a:ext cx="533400" cy="1099179"/>
              <a:chOff x="3068560" y="2451729"/>
              <a:chExt cx="533400" cy="1099179"/>
            </a:xfrm>
          </p:grpSpPr>
          <p:cxnSp>
            <p:nvCxnSpPr>
              <p:cNvPr id="53" name="Straight Arrow Connector 52"/>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068560"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9</a:t>
                </a:r>
                <a:endParaRPr lang="en-US" baseline="-25000" dirty="0">
                  <a:solidFill>
                    <a:srgbClr val="000000"/>
                  </a:solidFill>
                </a:endParaRPr>
              </a:p>
            </p:txBody>
          </p:sp>
        </p:grpSp>
        <p:sp>
          <p:nvSpPr>
            <p:cNvPr id="56" name="TextBox 55"/>
            <p:cNvSpPr txBox="1"/>
            <p:nvPr/>
          </p:nvSpPr>
          <p:spPr>
            <a:xfrm rot="16200000">
              <a:off x="6830588" y="2046408"/>
              <a:ext cx="308450" cy="461665"/>
            </a:xfrm>
            <a:prstGeom prst="rect">
              <a:avLst/>
            </a:prstGeom>
            <a:noFill/>
          </p:spPr>
          <p:txBody>
            <a:bodyPr wrap="none" rtlCol="0">
              <a:spAutoFit/>
            </a:bodyPr>
            <a:lstStyle/>
            <a:p>
              <a:r>
                <a:rPr lang="en-US" sz="2400" dirty="0"/>
                <a:t>⨁</a:t>
              </a:r>
            </a:p>
          </p:txBody>
        </p:sp>
      </p:grpSp>
      <p:grpSp>
        <p:nvGrpSpPr>
          <p:cNvPr id="93" name="Group 92"/>
          <p:cNvGrpSpPr/>
          <p:nvPr/>
        </p:nvGrpSpPr>
        <p:grpSpPr>
          <a:xfrm>
            <a:off x="1066800" y="1614870"/>
            <a:ext cx="2819400" cy="1827459"/>
            <a:chOff x="1066800" y="1614870"/>
            <a:chExt cx="2819400" cy="1827459"/>
          </a:xfrm>
        </p:grpSpPr>
        <p:sp>
          <p:nvSpPr>
            <p:cNvPr id="7" name="Rectangle 6"/>
            <p:cNvSpPr/>
            <p:nvPr/>
          </p:nvSpPr>
          <p:spPr>
            <a:xfrm>
              <a:off x="1698455" y="16148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a:t>ByteSub</a:t>
              </a:r>
              <a:endParaRPr lang="en-US" dirty="0"/>
            </a:p>
            <a:p>
              <a:pPr marL="342900" indent="-342900">
                <a:buAutoNum type="arabicParenBoth"/>
              </a:pPr>
              <a:r>
                <a:rPr lang="en-US" dirty="0" err="1"/>
                <a:t>ShiftRow</a:t>
              </a:r>
              <a:endParaRPr lang="en-US" dirty="0"/>
            </a:p>
            <a:p>
              <a:pPr marL="342900" indent="-342900">
                <a:buAutoNum type="arabicParenBoth"/>
              </a:pPr>
              <a:r>
                <a:rPr lang="en-US" dirty="0" err="1"/>
                <a:t>MixColumn</a:t>
              </a:r>
              <a:endParaRPr lang="en-US" dirty="0"/>
            </a:p>
          </p:txBody>
        </p:sp>
        <p:sp>
          <p:nvSpPr>
            <p:cNvPr id="9" name="TextBox 8"/>
            <p:cNvSpPr txBox="1"/>
            <p:nvPr/>
          </p:nvSpPr>
          <p:spPr>
            <a:xfrm rot="16200000">
              <a:off x="3425778" y="2054576"/>
              <a:ext cx="308450" cy="461665"/>
            </a:xfrm>
            <a:prstGeom prst="rect">
              <a:avLst/>
            </a:prstGeom>
            <a:noFill/>
          </p:spPr>
          <p:txBody>
            <a:bodyPr wrap="none" rtlCol="0">
              <a:spAutoFit/>
            </a:bodyPr>
            <a:lstStyle/>
            <a:p>
              <a:r>
                <a:rPr lang="en-US" sz="2400" dirty="0"/>
                <a:t>⨁</a:t>
              </a:r>
            </a:p>
          </p:txBody>
        </p:sp>
        <p:cxnSp>
          <p:nvCxnSpPr>
            <p:cNvPr id="13" name="Straight Arrow Connector 12"/>
            <p:cNvCxnSpPr/>
            <p:nvPr/>
          </p:nvCxnSpPr>
          <p:spPr>
            <a:xfrm>
              <a:off x="3300565" y="221947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733800" y="221260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3352800" y="2343150"/>
              <a:ext cx="533400" cy="1099179"/>
              <a:chOff x="3080655" y="2451729"/>
              <a:chExt cx="533400" cy="1099179"/>
            </a:xfrm>
          </p:grpSpPr>
          <p:cxnSp>
            <p:nvCxnSpPr>
              <p:cNvPr id="44" name="Straight Arrow Connector 43"/>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080655"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1</a:t>
                </a:r>
                <a:endParaRPr lang="en-US" baseline="-25000" dirty="0">
                  <a:solidFill>
                    <a:srgbClr val="000000"/>
                  </a:solidFill>
                </a:endParaRPr>
              </a:p>
            </p:txBody>
          </p:sp>
        </p:grpSp>
        <p:cxnSp>
          <p:nvCxnSpPr>
            <p:cNvPr id="42" name="Straight Arrow Connector 41"/>
            <p:cNvCxnSpPr/>
            <p:nvPr/>
          </p:nvCxnSpPr>
          <p:spPr>
            <a:xfrm>
              <a:off x="1066800" y="2242760"/>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1191788" y="2078766"/>
              <a:ext cx="308450" cy="461665"/>
            </a:xfrm>
            <a:prstGeom prst="rect">
              <a:avLst/>
            </a:prstGeom>
            <a:noFill/>
          </p:spPr>
          <p:txBody>
            <a:bodyPr wrap="none" rtlCol="0">
              <a:spAutoFit/>
            </a:bodyPr>
            <a:lstStyle/>
            <a:p>
              <a:r>
                <a:rPr lang="en-US" sz="2400" dirty="0"/>
                <a:t>⨁</a:t>
              </a:r>
            </a:p>
          </p:txBody>
        </p:sp>
        <p:cxnSp>
          <p:nvCxnSpPr>
            <p:cNvPr id="45" name="Straight Arrow Connector 44"/>
            <p:cNvCxnSpPr/>
            <p:nvPr/>
          </p:nvCxnSpPr>
          <p:spPr>
            <a:xfrm>
              <a:off x="1524000" y="2254855"/>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1094620" y="2343150"/>
              <a:ext cx="533400" cy="1066800"/>
              <a:chOff x="3075820" y="2451729"/>
              <a:chExt cx="533400" cy="1066800"/>
            </a:xfrm>
          </p:grpSpPr>
          <p:cxnSp>
            <p:nvCxnSpPr>
              <p:cNvPr id="58" name="Straight Arrow Connector 57"/>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075820" y="3028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0</a:t>
                </a:r>
                <a:endParaRPr lang="en-US" baseline="-25000" dirty="0">
                  <a:solidFill>
                    <a:srgbClr val="000000"/>
                  </a:solidFill>
                </a:endParaRPr>
              </a:p>
            </p:txBody>
          </p:sp>
        </p:grpSp>
      </p:grpSp>
      <p:grpSp>
        <p:nvGrpSpPr>
          <p:cNvPr id="92" name="Group 91"/>
          <p:cNvGrpSpPr/>
          <p:nvPr/>
        </p:nvGrpSpPr>
        <p:grpSpPr>
          <a:xfrm>
            <a:off x="6781800" y="1538670"/>
            <a:ext cx="2209800" cy="3471480"/>
            <a:chOff x="6781800" y="1538670"/>
            <a:chExt cx="2209800" cy="3471480"/>
          </a:xfrm>
        </p:grpSpPr>
        <p:grpSp>
          <p:nvGrpSpPr>
            <p:cNvPr id="41" name="Group 40"/>
            <p:cNvGrpSpPr/>
            <p:nvPr/>
          </p:nvGrpSpPr>
          <p:grpSpPr>
            <a:xfrm>
              <a:off x="7203390" y="1538670"/>
              <a:ext cx="1788210" cy="3471480"/>
              <a:chOff x="6629400" y="1538670"/>
              <a:chExt cx="1788210" cy="3471480"/>
            </a:xfrm>
          </p:grpSpPr>
          <p:cxnSp>
            <p:nvCxnSpPr>
              <p:cNvPr id="25" name="Straight Arrow Connector 24"/>
              <p:cNvCxnSpPr/>
              <p:nvPr/>
            </p:nvCxnSpPr>
            <p:spPr>
              <a:xfrm>
                <a:off x="6629400" y="217699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817410" y="15386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a:t>ByteSub</a:t>
                </a:r>
                <a:endParaRPr lang="en-US" dirty="0"/>
              </a:p>
              <a:p>
                <a:pPr marL="342900" indent="-342900">
                  <a:buAutoNum type="arabicParenBoth"/>
                </a:pPr>
                <a:r>
                  <a:rPr lang="en-US" dirty="0" err="1"/>
                  <a:t>ShiftRow</a:t>
                </a:r>
                <a:endParaRPr lang="en-US" dirty="0"/>
              </a:p>
              <a:p>
                <a:endParaRPr lang="en-US" dirty="0"/>
              </a:p>
            </p:txBody>
          </p:sp>
          <p:sp>
            <p:nvSpPr>
              <p:cNvPr id="30" name="Rectangle 29"/>
              <p:cNvSpPr/>
              <p:nvPr/>
            </p:nvSpPr>
            <p:spPr>
              <a:xfrm>
                <a:off x="7239000" y="4019550"/>
                <a:ext cx="838200" cy="7620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solidFill>
                      <a:srgbClr val="000000"/>
                    </a:solidFill>
                  </a:rPr>
                  <a:t>output</a:t>
                </a:r>
                <a:endParaRPr lang="en-US" dirty="0">
                  <a:solidFill>
                    <a:srgbClr val="000000"/>
                  </a:solidFill>
                </a:endParaRPr>
              </a:p>
            </p:txBody>
          </p:sp>
          <p:sp>
            <p:nvSpPr>
              <p:cNvPr id="31" name="TextBox 30"/>
              <p:cNvSpPr txBox="1"/>
              <p:nvPr/>
            </p:nvSpPr>
            <p:spPr>
              <a:xfrm>
                <a:off x="7430150" y="4640818"/>
                <a:ext cx="301660" cy="369332"/>
              </a:xfrm>
              <a:prstGeom prst="rect">
                <a:avLst/>
              </a:prstGeom>
              <a:noFill/>
            </p:spPr>
            <p:txBody>
              <a:bodyPr wrap="none" rtlCol="0">
                <a:spAutoFit/>
              </a:bodyPr>
              <a:lstStyle/>
              <a:p>
                <a:r>
                  <a:rPr lang="en-US" dirty="0"/>
                  <a:t>4</a:t>
                </a:r>
              </a:p>
            </p:txBody>
          </p:sp>
          <p:sp>
            <p:nvSpPr>
              <p:cNvPr id="32" name="TextBox 31"/>
              <p:cNvSpPr txBox="1"/>
              <p:nvPr/>
            </p:nvSpPr>
            <p:spPr>
              <a:xfrm>
                <a:off x="6993550" y="4183618"/>
                <a:ext cx="301660" cy="369332"/>
              </a:xfrm>
              <a:prstGeom prst="rect">
                <a:avLst/>
              </a:prstGeom>
              <a:noFill/>
            </p:spPr>
            <p:txBody>
              <a:bodyPr wrap="none" rtlCol="0">
                <a:spAutoFit/>
              </a:bodyPr>
              <a:lstStyle/>
              <a:p>
                <a:r>
                  <a:rPr lang="en-US" dirty="0"/>
                  <a:t>4</a:t>
                </a:r>
              </a:p>
            </p:txBody>
          </p:sp>
          <p:cxnSp>
            <p:nvCxnSpPr>
              <p:cNvPr id="33" name="Straight Arrow Connector 32"/>
              <p:cNvCxnSpPr/>
              <p:nvPr/>
            </p:nvCxnSpPr>
            <p:spPr>
              <a:xfrm>
                <a:off x="7620000" y="2793474"/>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rot="16200000">
              <a:off x="8001408" y="3253492"/>
              <a:ext cx="308450" cy="461665"/>
            </a:xfrm>
            <a:prstGeom prst="rect">
              <a:avLst/>
            </a:prstGeom>
            <a:noFill/>
          </p:spPr>
          <p:txBody>
            <a:bodyPr wrap="none" rtlCol="0">
              <a:spAutoFit/>
            </a:bodyPr>
            <a:lstStyle/>
            <a:p>
              <a:r>
                <a:rPr lang="en-US" sz="2400" dirty="0"/>
                <a:t>⨁</a:t>
              </a:r>
            </a:p>
          </p:txBody>
        </p:sp>
        <p:cxnSp>
          <p:nvCxnSpPr>
            <p:cNvPr id="70" name="Straight Arrow Connector 69"/>
            <p:cNvCxnSpPr/>
            <p:nvPr/>
          </p:nvCxnSpPr>
          <p:spPr>
            <a:xfrm>
              <a:off x="8193315" y="356235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6781800" y="3790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10</a:t>
              </a:r>
              <a:endParaRPr lang="en-US" baseline="-25000" dirty="0">
                <a:solidFill>
                  <a:srgbClr val="000000"/>
                </a:solidFill>
              </a:endParaRPr>
            </a:p>
          </p:txBody>
        </p:sp>
        <p:cxnSp>
          <p:nvCxnSpPr>
            <p:cNvPr id="73" name="Straight Arrow Connector 72"/>
            <p:cNvCxnSpPr/>
            <p:nvPr/>
          </p:nvCxnSpPr>
          <p:spPr>
            <a:xfrm flipV="1">
              <a:off x="7315200" y="3409951"/>
              <a:ext cx="688034" cy="380999"/>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381000" y="3409950"/>
            <a:ext cx="6400800" cy="1588532"/>
            <a:chOff x="381000" y="3409950"/>
            <a:chExt cx="6400800" cy="1588532"/>
          </a:xfrm>
        </p:grpSpPr>
        <p:grpSp>
          <p:nvGrpSpPr>
            <p:cNvPr id="66" name="Group 65"/>
            <p:cNvGrpSpPr/>
            <p:nvPr/>
          </p:nvGrpSpPr>
          <p:grpSpPr>
            <a:xfrm>
              <a:off x="381000" y="3442329"/>
              <a:ext cx="5470675" cy="1556153"/>
              <a:chOff x="381000" y="3442329"/>
              <a:chExt cx="5470675" cy="1556153"/>
            </a:xfrm>
          </p:grpSpPr>
          <p:grpSp>
            <p:nvGrpSpPr>
              <p:cNvPr id="64" name="Group 63"/>
              <p:cNvGrpSpPr/>
              <p:nvPr/>
            </p:nvGrpSpPr>
            <p:grpSpPr>
              <a:xfrm>
                <a:off x="381000" y="3442329"/>
                <a:ext cx="5470675" cy="1556153"/>
                <a:chOff x="381000" y="3442329"/>
                <a:chExt cx="5470675" cy="1556153"/>
              </a:xfrm>
            </p:grpSpPr>
            <p:sp>
              <p:nvSpPr>
                <p:cNvPr id="52" name="Rectangle 51"/>
                <p:cNvSpPr/>
                <p:nvPr/>
              </p:nvSpPr>
              <p:spPr>
                <a:xfrm>
                  <a:off x="457200" y="4019550"/>
                  <a:ext cx="838200" cy="685800"/>
                </a:xfrm>
                <a:prstGeom prst="rect">
                  <a:avLst/>
                </a:prstGeom>
                <a:solidFill>
                  <a:srgbClr val="E46C0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key</a:t>
                  </a:r>
                </a:p>
              </p:txBody>
            </p:sp>
            <p:cxnSp>
              <p:nvCxnSpPr>
                <p:cNvPr id="54" name="Curved Connector 53"/>
                <p:cNvCxnSpPr>
                  <a:stCxn id="52" idx="3"/>
                  <a:endCxn id="47" idx="2"/>
                </p:cNvCxnSpPr>
                <p:nvPr/>
              </p:nvCxnSpPr>
              <p:spPr>
                <a:xfrm flipV="1">
                  <a:off x="1295400" y="3442329"/>
                  <a:ext cx="2324100" cy="92012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Curved Connector 59"/>
                <p:cNvCxnSpPr>
                  <a:stCxn id="52" idx="3"/>
                  <a:endCxn id="51" idx="2"/>
                </p:cNvCxnSpPr>
                <p:nvPr/>
              </p:nvCxnSpPr>
              <p:spPr>
                <a:xfrm flipV="1">
                  <a:off x="1295400" y="3442329"/>
                  <a:ext cx="4556275" cy="92012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381000" y="4629150"/>
                  <a:ext cx="979755" cy="369332"/>
                </a:xfrm>
                <a:prstGeom prst="rect">
                  <a:avLst/>
                </a:prstGeom>
                <a:noFill/>
              </p:spPr>
              <p:txBody>
                <a:bodyPr wrap="none" rtlCol="0">
                  <a:spAutoFit/>
                </a:bodyPr>
                <a:lstStyle/>
                <a:p>
                  <a:r>
                    <a:rPr lang="en-US" dirty="0"/>
                    <a:t>16 bytes</a:t>
                  </a:r>
                </a:p>
              </p:txBody>
            </p:sp>
          </p:grpSp>
          <p:sp>
            <p:nvSpPr>
              <p:cNvPr id="65" name="TextBox 64"/>
              <p:cNvSpPr txBox="1"/>
              <p:nvPr/>
            </p:nvSpPr>
            <p:spPr>
              <a:xfrm>
                <a:off x="1676400" y="4336018"/>
                <a:ext cx="1577099" cy="369332"/>
              </a:xfrm>
              <a:prstGeom prst="rect">
                <a:avLst/>
              </a:prstGeom>
              <a:noFill/>
            </p:spPr>
            <p:txBody>
              <a:bodyPr wrap="none" rtlCol="0">
                <a:spAutoFit/>
              </a:bodyPr>
              <a:lstStyle/>
              <a:p>
                <a:r>
                  <a:rPr lang="en-US" dirty="0"/>
                  <a:t>key expansion:</a:t>
                </a:r>
              </a:p>
            </p:txBody>
          </p:sp>
        </p:grpSp>
        <p:cxnSp>
          <p:nvCxnSpPr>
            <p:cNvPr id="18" name="Curved Connector 17"/>
            <p:cNvCxnSpPr>
              <a:stCxn id="52" idx="3"/>
              <a:endCxn id="59" idx="2"/>
            </p:cNvCxnSpPr>
            <p:nvPr/>
          </p:nvCxnSpPr>
          <p:spPr>
            <a:xfrm flipV="1">
              <a:off x="1295400" y="3409950"/>
              <a:ext cx="65920" cy="9525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81"/>
            <p:cNvCxnSpPr>
              <a:stCxn id="52" idx="3"/>
              <a:endCxn id="71" idx="1"/>
            </p:cNvCxnSpPr>
            <p:nvPr/>
          </p:nvCxnSpPr>
          <p:spPr>
            <a:xfrm flipV="1">
              <a:off x="1295400" y="4035740"/>
              <a:ext cx="5486400" cy="326710"/>
            </a:xfrm>
            <a:prstGeom prst="curvedConnector3">
              <a:avLst>
                <a:gd name="adj1" fmla="val 75573"/>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4" name="TextBox 113"/>
          <p:cNvSpPr txBox="1"/>
          <p:nvPr/>
        </p:nvSpPr>
        <p:spPr>
          <a:xfrm>
            <a:off x="1981200" y="2800350"/>
            <a:ext cx="1076211" cy="369332"/>
          </a:xfrm>
          <a:prstGeom prst="rect">
            <a:avLst/>
          </a:prstGeom>
          <a:noFill/>
        </p:spPr>
        <p:txBody>
          <a:bodyPr wrap="none" rtlCol="0">
            <a:spAutoFit/>
          </a:bodyPr>
          <a:lstStyle/>
          <a:p>
            <a:r>
              <a:rPr lang="en-US" dirty="0"/>
              <a:t>invertible</a:t>
            </a:r>
          </a:p>
        </p:txBody>
      </p:sp>
      <p:sp>
        <p:nvSpPr>
          <p:cNvPr id="115" name="TextBox 114"/>
          <p:cNvSpPr txBox="1"/>
          <p:nvPr/>
        </p:nvSpPr>
        <p:spPr>
          <a:xfrm>
            <a:off x="2514600" y="4564618"/>
            <a:ext cx="2214819" cy="369332"/>
          </a:xfrm>
          <a:prstGeom prst="rect">
            <a:avLst/>
          </a:prstGeom>
          <a:noFill/>
        </p:spPr>
        <p:txBody>
          <a:bodyPr wrap="none" rtlCol="0">
            <a:spAutoFit/>
          </a:bodyPr>
          <a:lstStyle/>
          <a:p>
            <a:r>
              <a:rPr lang="en-US" dirty="0"/>
              <a:t>16 bytes ⟶176 bytes</a:t>
            </a:r>
          </a:p>
        </p:txBody>
      </p:sp>
    </p:spTree>
    <p:extLst>
      <p:ext uri="{BB962C8B-B14F-4D97-AF65-F5344CB8AC3E}">
        <p14:creationId xmlns:p14="http://schemas.microsoft.com/office/powerpoint/2010/main" val="2890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a:t>The round function</a:t>
            </a:r>
          </a:p>
        </p:txBody>
      </p:sp>
      <p:sp>
        <p:nvSpPr>
          <p:cNvPr id="3" name="Content Placeholder 2"/>
          <p:cNvSpPr>
            <a:spLocks noGrp="1"/>
          </p:cNvSpPr>
          <p:nvPr>
            <p:ph idx="1"/>
          </p:nvPr>
        </p:nvSpPr>
        <p:spPr>
          <a:xfrm>
            <a:off x="228600" y="895350"/>
            <a:ext cx="8534400" cy="4095750"/>
          </a:xfrm>
        </p:spPr>
        <p:txBody>
          <a:bodyPr/>
          <a:lstStyle/>
          <a:p>
            <a:r>
              <a:rPr lang="en-US" b="1" dirty="0" err="1"/>
              <a:t>ByteSub</a:t>
            </a:r>
            <a:r>
              <a:rPr lang="en-US" dirty="0"/>
              <a:t>:    a 1 byte S-box.    256 byte table     </a:t>
            </a:r>
            <a:r>
              <a:rPr lang="en-US" sz="2000" dirty="0"/>
              <a:t>(easily computable) </a:t>
            </a:r>
          </a:p>
          <a:p>
            <a:endParaRPr lang="en-US" dirty="0"/>
          </a:p>
          <a:p>
            <a:r>
              <a:rPr lang="en-US" b="1" dirty="0" err="1"/>
              <a:t>ShiftRows</a:t>
            </a:r>
            <a:r>
              <a:rPr lang="en-US" dirty="0"/>
              <a:t>:  </a:t>
            </a:r>
          </a:p>
          <a:p>
            <a:endParaRPr lang="en-US" dirty="0"/>
          </a:p>
          <a:p>
            <a:endParaRPr lang="en-US" dirty="0"/>
          </a:p>
          <a:p>
            <a:endParaRPr lang="en-US" dirty="0"/>
          </a:p>
          <a:p>
            <a:r>
              <a:rPr lang="en-US" b="1" dirty="0" err="1"/>
              <a:t>MixColumns</a:t>
            </a:r>
            <a:r>
              <a:rPr lang="en-US" dirty="0"/>
              <a:t>:</a:t>
            </a:r>
          </a:p>
          <a:p>
            <a:pPr marL="0" indent="0">
              <a:buNone/>
            </a:pPr>
            <a:endParaRPr lang="en-US" dirty="0"/>
          </a:p>
        </p:txBody>
      </p:sp>
      <p:pic>
        <p:nvPicPr>
          <p:cNvPr id="4" name="Picture 3"/>
          <p:cNvPicPr>
            <a:picLocks noChangeAspect="1"/>
          </p:cNvPicPr>
          <p:nvPr/>
        </p:nvPicPr>
        <p:blipFill>
          <a:blip r:embed="rId3"/>
          <a:stretch>
            <a:fillRect/>
          </a:stretch>
        </p:blipFill>
        <p:spPr>
          <a:xfrm>
            <a:off x="2603500" y="1657350"/>
            <a:ext cx="3492500" cy="1368310"/>
          </a:xfrm>
          <a:prstGeom prst="rect">
            <a:avLst/>
          </a:prstGeom>
        </p:spPr>
      </p:pic>
      <p:pic>
        <p:nvPicPr>
          <p:cNvPr id="5" name="Picture 4"/>
          <p:cNvPicPr>
            <a:picLocks noChangeAspect="1"/>
          </p:cNvPicPr>
          <p:nvPr/>
        </p:nvPicPr>
        <p:blipFill>
          <a:blip r:embed="rId4"/>
          <a:stretch>
            <a:fillRect/>
          </a:stretch>
        </p:blipFill>
        <p:spPr>
          <a:xfrm>
            <a:off x="2514600" y="3333750"/>
            <a:ext cx="3568167" cy="1752600"/>
          </a:xfrm>
          <a:prstGeom prst="rect">
            <a:avLst/>
          </a:prstGeom>
        </p:spPr>
      </p:pic>
      <p:sp>
        <p:nvSpPr>
          <p:cNvPr id="6" name="TextBox 5">
            <a:extLst>
              <a:ext uri="{FF2B5EF4-FFF2-40B4-BE49-F238E27FC236}">
                <a16:creationId xmlns:a16="http://schemas.microsoft.com/office/drawing/2014/main" id="{FBEF82AF-6F4C-C3C6-CDA9-C08E010623AD}"/>
              </a:ext>
            </a:extLst>
          </p:cNvPr>
          <p:cNvSpPr txBox="1"/>
          <p:nvPr/>
        </p:nvSpPr>
        <p:spPr>
          <a:xfrm>
            <a:off x="6909281" y="4210050"/>
            <a:ext cx="1880066" cy="369332"/>
          </a:xfrm>
          <a:prstGeom prst="rect">
            <a:avLst/>
          </a:prstGeom>
          <a:noFill/>
        </p:spPr>
        <p:txBody>
          <a:bodyPr wrap="none" rtlCol="0">
            <a:spAutoFit/>
          </a:bodyPr>
          <a:lstStyle/>
          <a:p>
            <a:r>
              <a:rPr lang="en-US" dirty="0" err="1"/>
              <a:t>Pr</a:t>
            </a:r>
            <a:r>
              <a:rPr lang="en-TR" dirty="0"/>
              <a:t>ovides Diffusion</a:t>
            </a:r>
          </a:p>
        </p:txBody>
      </p:sp>
      <p:sp>
        <p:nvSpPr>
          <p:cNvPr id="7" name="TextBox 6">
            <a:extLst>
              <a:ext uri="{FF2B5EF4-FFF2-40B4-BE49-F238E27FC236}">
                <a16:creationId xmlns:a16="http://schemas.microsoft.com/office/drawing/2014/main" id="{0376C960-08C5-7DBA-ECED-64F42603E81B}"/>
              </a:ext>
            </a:extLst>
          </p:cNvPr>
          <p:cNvSpPr txBox="1"/>
          <p:nvPr/>
        </p:nvSpPr>
        <p:spPr>
          <a:xfrm>
            <a:off x="6400800" y="1998702"/>
            <a:ext cx="1880066" cy="369332"/>
          </a:xfrm>
          <a:prstGeom prst="rect">
            <a:avLst/>
          </a:prstGeom>
          <a:noFill/>
        </p:spPr>
        <p:txBody>
          <a:bodyPr wrap="none" rtlCol="0">
            <a:spAutoFit/>
          </a:bodyPr>
          <a:lstStyle/>
          <a:p>
            <a:r>
              <a:rPr lang="en-US" dirty="0" err="1"/>
              <a:t>Pr</a:t>
            </a:r>
            <a:r>
              <a:rPr lang="en-TR" dirty="0"/>
              <a:t>ovides Diffusion</a:t>
            </a:r>
          </a:p>
        </p:txBody>
      </p:sp>
      <p:sp>
        <p:nvSpPr>
          <p:cNvPr id="8" name="TextBox 7">
            <a:extLst>
              <a:ext uri="{FF2B5EF4-FFF2-40B4-BE49-F238E27FC236}">
                <a16:creationId xmlns:a16="http://schemas.microsoft.com/office/drawing/2014/main" id="{6559F517-2308-0779-CF75-C27E591322D5}"/>
              </a:ext>
            </a:extLst>
          </p:cNvPr>
          <p:cNvSpPr txBox="1"/>
          <p:nvPr/>
        </p:nvSpPr>
        <p:spPr>
          <a:xfrm>
            <a:off x="6400800" y="605909"/>
            <a:ext cx="1981953" cy="369332"/>
          </a:xfrm>
          <a:prstGeom prst="rect">
            <a:avLst/>
          </a:prstGeom>
          <a:noFill/>
        </p:spPr>
        <p:txBody>
          <a:bodyPr wrap="none" rtlCol="0">
            <a:spAutoFit/>
          </a:bodyPr>
          <a:lstStyle/>
          <a:p>
            <a:r>
              <a:rPr lang="en-US" dirty="0" err="1"/>
              <a:t>Pr</a:t>
            </a:r>
            <a:r>
              <a:rPr lang="en-TR" dirty="0"/>
              <a:t>ovides Confusion</a:t>
            </a:r>
          </a:p>
        </p:txBody>
      </p:sp>
    </p:spTree>
    <p:extLst>
      <p:ext uri="{BB962C8B-B14F-4D97-AF65-F5344CB8AC3E}">
        <p14:creationId xmlns:p14="http://schemas.microsoft.com/office/powerpoint/2010/main" val="8161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size/performance tradeoff</a:t>
            </a:r>
          </a:p>
        </p:txBody>
      </p:sp>
      <p:graphicFrame>
        <p:nvGraphicFramePr>
          <p:cNvPr id="4" name="Table 3"/>
          <p:cNvGraphicFramePr>
            <a:graphicFrameLocks noGrp="1"/>
          </p:cNvGraphicFramePr>
          <p:nvPr>
            <p:extLst>
              <p:ext uri="{D42A27DB-BD31-4B8C-83A1-F6EECF244321}">
                <p14:modId xmlns:p14="http://schemas.microsoft.com/office/powerpoint/2010/main" val="3614796272"/>
              </p:ext>
            </p:extLst>
          </p:nvPr>
        </p:nvGraphicFramePr>
        <p:xfrm>
          <a:off x="685800" y="915444"/>
          <a:ext cx="8001000" cy="3713705"/>
        </p:xfrm>
        <a:graphic>
          <a:graphicData uri="http://schemas.openxmlformats.org/drawingml/2006/table">
            <a:tbl>
              <a:tblPr firstRow="1" bandRow="1">
                <a:tableStyleId>{2A488322-F2BA-4B5B-9748-0D474271808F}</a:tableStyleId>
              </a:tblPr>
              <a:tblGrid>
                <a:gridCol w="3341077">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80266">
                <a:tc>
                  <a:txBody>
                    <a:bodyPr/>
                    <a:lstStyle/>
                    <a:p>
                      <a:pPr algn="ctr"/>
                      <a:endParaRPr lang="en-US" sz="2400" dirty="0"/>
                    </a:p>
                  </a:txBody>
                  <a:tcPr anchor="ctr"/>
                </a:tc>
                <a:tc>
                  <a:txBody>
                    <a:bodyPr/>
                    <a:lstStyle/>
                    <a:p>
                      <a:pPr algn="ctr"/>
                      <a:r>
                        <a:rPr lang="en-US" sz="2400" dirty="0"/>
                        <a:t>Code size</a:t>
                      </a:r>
                    </a:p>
                  </a:txBody>
                  <a:tcPr anchor="ctr"/>
                </a:tc>
                <a:tc>
                  <a:txBody>
                    <a:bodyPr/>
                    <a:lstStyle/>
                    <a:p>
                      <a:pPr algn="ctr"/>
                      <a:r>
                        <a:rPr lang="en-US" sz="2400" dirty="0"/>
                        <a:t>Performance</a:t>
                      </a:r>
                    </a:p>
                  </a:txBody>
                  <a:tcPr anchor="ctr"/>
                </a:tc>
                <a:extLst>
                  <a:ext uri="{0D108BD9-81ED-4DB2-BD59-A6C34878D82A}">
                    <a16:rowId xmlns:a16="http://schemas.microsoft.com/office/drawing/2014/main" val="10000"/>
                  </a:ext>
                </a:extLst>
              </a:tr>
              <a:tr h="1508693">
                <a:tc>
                  <a:txBody>
                    <a:bodyPr/>
                    <a:lstStyle/>
                    <a:p>
                      <a:pPr algn="ctr"/>
                      <a:r>
                        <a:rPr lang="en-US" sz="2400" dirty="0"/>
                        <a:t>Pre-compute</a:t>
                      </a:r>
                      <a:br>
                        <a:rPr lang="en-US" sz="2400" dirty="0"/>
                      </a:br>
                      <a:r>
                        <a:rPr lang="en-US" sz="2400" dirty="0"/>
                        <a:t>round functions</a:t>
                      </a:r>
                      <a:r>
                        <a:rPr lang="en-US" sz="2400" baseline="0" dirty="0"/>
                        <a:t> </a:t>
                      </a:r>
                      <a:br>
                        <a:rPr lang="en-US" sz="2400" baseline="0" dirty="0"/>
                      </a:br>
                      <a:r>
                        <a:rPr lang="en-US" sz="2400" baseline="0" dirty="0"/>
                        <a:t>(24KB or 4KB)</a:t>
                      </a:r>
                      <a:endParaRPr lang="en-US" sz="2400" dirty="0"/>
                    </a:p>
                  </a:txBody>
                  <a:tcPr anchor="ctr"/>
                </a:tc>
                <a:tc>
                  <a:txBody>
                    <a:bodyPr/>
                    <a:lstStyle/>
                    <a:p>
                      <a:pPr algn="ctr"/>
                      <a:r>
                        <a:rPr lang="en-US" sz="2400" dirty="0"/>
                        <a:t>largest</a:t>
                      </a:r>
                    </a:p>
                  </a:txBody>
                  <a:tcPr anchor="ctr"/>
                </a:tc>
                <a:tc>
                  <a:txBody>
                    <a:bodyPr/>
                    <a:lstStyle/>
                    <a:p>
                      <a:pPr algn="ctr"/>
                      <a:r>
                        <a:rPr lang="en-US" sz="2400" dirty="0"/>
                        <a:t>fastest:</a:t>
                      </a:r>
                    </a:p>
                    <a:p>
                      <a:pPr algn="ctr"/>
                      <a:r>
                        <a:rPr lang="en-US" sz="2400" dirty="0"/>
                        <a:t>table lookups </a:t>
                      </a:r>
                      <a:br>
                        <a:rPr lang="en-US" sz="2400" dirty="0"/>
                      </a:br>
                      <a:r>
                        <a:rPr lang="en-US" sz="2400" dirty="0"/>
                        <a:t>and </a:t>
                      </a:r>
                      <a:r>
                        <a:rPr lang="en-US" sz="2400" dirty="0" err="1"/>
                        <a:t>xors</a:t>
                      </a:r>
                      <a:endParaRPr lang="en-US" sz="2400" dirty="0"/>
                    </a:p>
                  </a:txBody>
                  <a:tcPr anchor="ctr"/>
                </a:tc>
                <a:extLst>
                  <a:ext uri="{0D108BD9-81ED-4DB2-BD59-A6C34878D82A}">
                    <a16:rowId xmlns:a16="http://schemas.microsoft.com/office/drawing/2014/main" val="10001"/>
                  </a:ext>
                </a:extLst>
              </a:tr>
              <a:tr h="1044480">
                <a:tc>
                  <a:txBody>
                    <a:bodyPr/>
                    <a:lstStyle/>
                    <a:p>
                      <a:pPr algn="ctr"/>
                      <a:r>
                        <a:rPr lang="en-US" sz="2400" dirty="0"/>
                        <a:t>Pre-compute </a:t>
                      </a:r>
                      <a:br>
                        <a:rPr lang="en-US" sz="2400" dirty="0"/>
                      </a:br>
                      <a:r>
                        <a:rPr lang="en-US" sz="2400" dirty="0"/>
                        <a:t>S-box only </a:t>
                      </a:r>
                      <a:r>
                        <a:rPr lang="en-US" sz="2400" baseline="0" dirty="0"/>
                        <a:t> </a:t>
                      </a:r>
                      <a:r>
                        <a:rPr lang="en-US" sz="2000" dirty="0"/>
                        <a:t>(256 bytes)</a:t>
                      </a:r>
                    </a:p>
                  </a:txBody>
                  <a:tcPr anchor="ctr"/>
                </a:tc>
                <a:tc>
                  <a:txBody>
                    <a:bodyPr/>
                    <a:lstStyle/>
                    <a:p>
                      <a:pPr algn="ctr"/>
                      <a:r>
                        <a:rPr lang="en-US" sz="2400" dirty="0"/>
                        <a:t>smaller</a:t>
                      </a:r>
                    </a:p>
                  </a:txBody>
                  <a:tcPr anchor="ctr"/>
                </a:tc>
                <a:tc>
                  <a:txBody>
                    <a:bodyPr/>
                    <a:lstStyle/>
                    <a:p>
                      <a:pPr algn="ctr"/>
                      <a:r>
                        <a:rPr lang="en-US" sz="2400" dirty="0"/>
                        <a:t>slower</a:t>
                      </a:r>
                    </a:p>
                  </a:txBody>
                  <a:tcPr anchor="ctr"/>
                </a:tc>
                <a:extLst>
                  <a:ext uri="{0D108BD9-81ED-4DB2-BD59-A6C34878D82A}">
                    <a16:rowId xmlns:a16="http://schemas.microsoft.com/office/drawing/2014/main" val="10002"/>
                  </a:ext>
                </a:extLst>
              </a:tr>
              <a:tr h="580266">
                <a:tc>
                  <a:txBody>
                    <a:bodyPr/>
                    <a:lstStyle/>
                    <a:p>
                      <a:pPr algn="ctr"/>
                      <a:r>
                        <a:rPr lang="en-US" sz="2400" dirty="0"/>
                        <a:t>No pre-computation</a:t>
                      </a:r>
                    </a:p>
                  </a:txBody>
                  <a:tcPr anchor="ctr"/>
                </a:tc>
                <a:tc>
                  <a:txBody>
                    <a:bodyPr/>
                    <a:lstStyle/>
                    <a:p>
                      <a:pPr algn="ctr"/>
                      <a:r>
                        <a:rPr lang="en-US" sz="2400" dirty="0"/>
                        <a:t>smallest</a:t>
                      </a:r>
                    </a:p>
                  </a:txBody>
                  <a:tcPr anchor="ctr"/>
                </a:tc>
                <a:tc>
                  <a:txBody>
                    <a:bodyPr/>
                    <a:lstStyle/>
                    <a:p>
                      <a:pPr algn="ctr"/>
                      <a:r>
                        <a:rPr lang="en-US" sz="2400" dirty="0"/>
                        <a:t>slowest</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8425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err="1"/>
              <a:t>Javascript</a:t>
            </a:r>
            <a:r>
              <a:rPr lang="en-US" dirty="0"/>
              <a:t> AES</a:t>
            </a:r>
          </a:p>
        </p:txBody>
      </p:sp>
      <p:pic>
        <p:nvPicPr>
          <p:cNvPr id="4" name="Content Placeholder 3"/>
          <p:cNvPicPr>
            <a:picLocks noGrp="1" noChangeAspect="1"/>
          </p:cNvPicPr>
          <p:nvPr>
            <p:ph idx="1"/>
          </p:nvPr>
        </p:nvPicPr>
        <p:blipFill rotWithShape="1">
          <a:blip r:embed="rId3"/>
          <a:srcRect t="-662" b="-3809"/>
          <a:stretch/>
        </p:blipFill>
        <p:spPr>
          <a:xfrm>
            <a:off x="7086600" y="2380344"/>
            <a:ext cx="1408912" cy="1486806"/>
          </a:xfrm>
        </p:spPr>
      </p:pic>
      <p:pic>
        <p:nvPicPr>
          <p:cNvPr id="5" name="Picture 4"/>
          <p:cNvPicPr>
            <a:picLocks noChangeAspect="1"/>
          </p:cNvPicPr>
          <p:nvPr/>
        </p:nvPicPr>
        <p:blipFill>
          <a:blip r:embed="rId4"/>
          <a:stretch>
            <a:fillRect/>
          </a:stretch>
        </p:blipFill>
        <p:spPr>
          <a:xfrm>
            <a:off x="990600" y="2456544"/>
            <a:ext cx="1511300" cy="1194282"/>
          </a:xfrm>
          <a:prstGeom prst="rect">
            <a:avLst/>
          </a:prstGeom>
        </p:spPr>
      </p:pic>
      <p:cxnSp>
        <p:nvCxnSpPr>
          <p:cNvPr id="7" name="Straight Arrow Connector 6"/>
          <p:cNvCxnSpPr/>
          <p:nvPr/>
        </p:nvCxnSpPr>
        <p:spPr>
          <a:xfrm flipH="1">
            <a:off x="2667000" y="2685144"/>
            <a:ext cx="4343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733800" y="2255764"/>
            <a:ext cx="2115408" cy="400110"/>
          </a:xfrm>
          <a:prstGeom prst="rect">
            <a:avLst/>
          </a:prstGeom>
          <a:noFill/>
        </p:spPr>
        <p:txBody>
          <a:bodyPr wrap="none" rtlCol="0">
            <a:spAutoFit/>
          </a:bodyPr>
          <a:lstStyle/>
          <a:p>
            <a:r>
              <a:rPr lang="en-US" sz="2000" dirty="0"/>
              <a:t>AES library (6.4KB)</a:t>
            </a:r>
          </a:p>
        </p:txBody>
      </p:sp>
      <p:sp>
        <p:nvSpPr>
          <p:cNvPr id="9" name="TextBox 8"/>
          <p:cNvSpPr txBox="1"/>
          <p:nvPr/>
        </p:nvSpPr>
        <p:spPr>
          <a:xfrm>
            <a:off x="3474577" y="2676679"/>
            <a:ext cx="2697623" cy="400110"/>
          </a:xfrm>
          <a:prstGeom prst="rect">
            <a:avLst/>
          </a:prstGeom>
          <a:noFill/>
        </p:spPr>
        <p:txBody>
          <a:bodyPr wrap="none" rtlCol="0">
            <a:spAutoFit/>
          </a:bodyPr>
          <a:lstStyle/>
          <a:p>
            <a:r>
              <a:rPr lang="en-US" sz="2000" dirty="0"/>
              <a:t>no pre-computed tables</a:t>
            </a:r>
          </a:p>
        </p:txBody>
      </p:sp>
      <p:sp>
        <p:nvSpPr>
          <p:cNvPr id="10" name="TextBox 9"/>
          <p:cNvSpPr txBox="1"/>
          <p:nvPr/>
        </p:nvSpPr>
        <p:spPr>
          <a:xfrm>
            <a:off x="609600" y="1348085"/>
            <a:ext cx="2627943" cy="461665"/>
          </a:xfrm>
          <a:prstGeom prst="rect">
            <a:avLst/>
          </a:prstGeom>
          <a:noFill/>
        </p:spPr>
        <p:txBody>
          <a:bodyPr wrap="none" rtlCol="0">
            <a:spAutoFit/>
          </a:bodyPr>
          <a:lstStyle/>
          <a:p>
            <a:r>
              <a:rPr lang="en-US" sz="2400" dirty="0"/>
              <a:t>AES in the browser:</a:t>
            </a:r>
          </a:p>
        </p:txBody>
      </p:sp>
      <p:sp>
        <p:nvSpPr>
          <p:cNvPr id="11" name="TextBox 10"/>
          <p:cNvSpPr txBox="1"/>
          <p:nvPr/>
        </p:nvSpPr>
        <p:spPr>
          <a:xfrm>
            <a:off x="609600" y="3638550"/>
            <a:ext cx="2595582" cy="1077218"/>
          </a:xfrm>
          <a:prstGeom prst="rect">
            <a:avLst/>
          </a:prstGeom>
          <a:noFill/>
        </p:spPr>
        <p:txBody>
          <a:bodyPr wrap="none" rtlCol="0">
            <a:spAutoFit/>
          </a:bodyPr>
          <a:lstStyle/>
          <a:p>
            <a:r>
              <a:rPr lang="en-US" dirty="0"/>
              <a:t>Prior to encryption:</a:t>
            </a:r>
            <a:br>
              <a:rPr lang="en-US" dirty="0"/>
            </a:br>
            <a:r>
              <a:rPr lang="en-US" dirty="0"/>
              <a:t>         pre-compute tables</a:t>
            </a:r>
          </a:p>
          <a:p>
            <a:pPr>
              <a:spcBef>
                <a:spcPts val="1200"/>
              </a:spcBef>
            </a:pPr>
            <a:r>
              <a:rPr lang="en-US" dirty="0"/>
              <a:t>Then encrypt using tables</a:t>
            </a:r>
          </a:p>
        </p:txBody>
      </p:sp>
      <p:sp>
        <p:nvSpPr>
          <p:cNvPr id="3" name="Rectangle 2"/>
          <p:cNvSpPr/>
          <p:nvPr/>
        </p:nvSpPr>
        <p:spPr>
          <a:xfrm>
            <a:off x="5181600" y="4715768"/>
            <a:ext cx="2483500" cy="307777"/>
          </a:xfrm>
          <a:prstGeom prst="rect">
            <a:avLst/>
          </a:prstGeom>
        </p:spPr>
        <p:txBody>
          <a:bodyPr wrap="none">
            <a:spAutoFit/>
          </a:bodyPr>
          <a:lstStyle/>
          <a:p>
            <a:r>
              <a:rPr lang="en-US" sz="1400" dirty="0"/>
              <a:t>http://crypto.stanford.edu/sjcl/</a:t>
            </a:r>
          </a:p>
        </p:txBody>
      </p:sp>
      <p:sp>
        <p:nvSpPr>
          <p:cNvPr id="13" name="TextBox 12">
            <a:extLst>
              <a:ext uri="{FF2B5EF4-FFF2-40B4-BE49-F238E27FC236}">
                <a16:creationId xmlns:a16="http://schemas.microsoft.com/office/drawing/2014/main" id="{59E7010F-C903-BDDE-3AF9-9FF1D0DAB60E}"/>
              </a:ext>
            </a:extLst>
          </p:cNvPr>
          <p:cNvSpPr txBox="1"/>
          <p:nvPr/>
        </p:nvSpPr>
        <p:spPr>
          <a:xfrm>
            <a:off x="0" y="4819135"/>
            <a:ext cx="5389424" cy="369332"/>
          </a:xfrm>
          <a:prstGeom prst="rect">
            <a:avLst/>
          </a:prstGeom>
          <a:noFill/>
        </p:spPr>
        <p:txBody>
          <a:bodyPr wrap="none" rtlCol="0">
            <a:spAutoFit/>
          </a:bodyPr>
          <a:lstStyle/>
          <a:p>
            <a:r>
              <a:rPr lang="en-TR" dirty="0"/>
              <a:t>Whitepaper: </a:t>
            </a:r>
            <a:r>
              <a:rPr lang="en-US" dirty="0">
                <a:hlinkClick r:id="rId5"/>
              </a:rPr>
              <a:t>https://crypto.stanford.edu/sjcl/acsac.pdf</a:t>
            </a:r>
            <a:r>
              <a:rPr lang="en-US" dirty="0"/>
              <a:t> </a:t>
            </a:r>
            <a:endParaRPr lang="en-TR" dirty="0"/>
          </a:p>
        </p:txBody>
      </p:sp>
    </p:spTree>
    <p:extLst>
      <p:ext uri="{BB962C8B-B14F-4D97-AF65-F5344CB8AC3E}">
        <p14:creationId xmlns:p14="http://schemas.microsoft.com/office/powerpoint/2010/main" val="3477359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 in hardware</a:t>
            </a:r>
          </a:p>
        </p:txBody>
      </p:sp>
      <p:sp>
        <p:nvSpPr>
          <p:cNvPr id="3" name="Content Placeholder 2"/>
          <p:cNvSpPr>
            <a:spLocks noGrp="1"/>
          </p:cNvSpPr>
          <p:nvPr>
            <p:ph idx="1"/>
          </p:nvPr>
        </p:nvSpPr>
        <p:spPr/>
        <p:txBody>
          <a:bodyPr/>
          <a:lstStyle/>
          <a:p>
            <a:pPr marL="0" indent="0">
              <a:buNone/>
            </a:pPr>
            <a:r>
              <a:rPr lang="en-US" dirty="0"/>
              <a:t>AES instructions in Intel </a:t>
            </a:r>
            <a:r>
              <a:rPr lang="en-US" dirty="0" err="1"/>
              <a:t>Westmere</a:t>
            </a:r>
            <a:r>
              <a:rPr lang="en-US" dirty="0"/>
              <a:t>:</a:t>
            </a:r>
          </a:p>
          <a:p>
            <a:pPr>
              <a:spcBef>
                <a:spcPts val="1800"/>
              </a:spcBef>
            </a:pPr>
            <a:r>
              <a:rPr lang="en-US" b="1" dirty="0" err="1"/>
              <a:t>aesenc</a:t>
            </a:r>
            <a:r>
              <a:rPr lang="en-US" b="1" dirty="0"/>
              <a:t>,  </a:t>
            </a:r>
            <a:r>
              <a:rPr lang="en-US" b="1" dirty="0" err="1"/>
              <a:t>aesenclast</a:t>
            </a:r>
            <a:r>
              <a:rPr lang="en-US" dirty="0"/>
              <a:t>:    do one round of AES</a:t>
            </a:r>
          </a:p>
          <a:p>
            <a:pPr marL="0" indent="0">
              <a:buNone/>
            </a:pPr>
            <a:r>
              <a:rPr lang="en-US" dirty="0"/>
              <a:t>	128-bit registers:  xmm1=state,   xmm2=round key</a:t>
            </a:r>
          </a:p>
          <a:p>
            <a:pPr marL="0" indent="0">
              <a:buNone/>
            </a:pPr>
            <a:r>
              <a:rPr lang="en-US" dirty="0"/>
              <a:t>	</a:t>
            </a:r>
            <a:r>
              <a:rPr lang="en-US" b="1" dirty="0" err="1">
                <a:solidFill>
                  <a:srgbClr val="0000FF"/>
                </a:solidFill>
              </a:rPr>
              <a:t>aesenc</a:t>
            </a:r>
            <a:r>
              <a:rPr lang="en-US" b="1" dirty="0">
                <a:solidFill>
                  <a:srgbClr val="0000FF"/>
                </a:solidFill>
              </a:rPr>
              <a:t>  xmm1, xmm2   </a:t>
            </a:r>
            <a:r>
              <a:rPr lang="en-US" dirty="0"/>
              <a:t>;   puts result in xmm1  </a:t>
            </a:r>
          </a:p>
          <a:p>
            <a:pPr>
              <a:spcBef>
                <a:spcPts val="1776"/>
              </a:spcBef>
            </a:pPr>
            <a:r>
              <a:rPr lang="en-US" b="1" dirty="0" err="1"/>
              <a:t>aeskeygenassist</a:t>
            </a:r>
            <a:r>
              <a:rPr lang="en-US" dirty="0"/>
              <a:t>:    performs AES key expansion</a:t>
            </a:r>
          </a:p>
          <a:p>
            <a:pPr>
              <a:spcBef>
                <a:spcPts val="1776"/>
              </a:spcBef>
            </a:pPr>
            <a:r>
              <a:rPr lang="en-US" dirty="0"/>
              <a:t>Claim  14 x speed-up over </a:t>
            </a:r>
            <a:r>
              <a:rPr lang="en-US" dirty="0" err="1"/>
              <a:t>OpenSSL</a:t>
            </a:r>
            <a:r>
              <a:rPr lang="en-US" dirty="0"/>
              <a:t> on same hardware </a:t>
            </a:r>
          </a:p>
          <a:p>
            <a:pPr marL="0" indent="0">
              <a:spcBef>
                <a:spcPts val="3576"/>
              </a:spcBef>
              <a:buNone/>
            </a:pPr>
            <a:r>
              <a:rPr lang="en-US" sz="2000" dirty="0"/>
              <a:t>Similar instructions on AMD Bulldozer </a:t>
            </a:r>
          </a:p>
        </p:txBody>
      </p:sp>
    </p:spTree>
    <p:extLst>
      <p:ext uri="{BB962C8B-B14F-4D97-AF65-F5344CB8AC3E}">
        <p14:creationId xmlns:p14="http://schemas.microsoft.com/office/powerpoint/2010/main" val="250968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a:t>
            </a:r>
          </a:p>
        </p:txBody>
      </p:sp>
      <p:sp>
        <p:nvSpPr>
          <p:cNvPr id="3" name="Content Placeholder 2"/>
          <p:cNvSpPr>
            <a:spLocks noGrp="1"/>
          </p:cNvSpPr>
          <p:nvPr>
            <p:ph idx="1"/>
          </p:nvPr>
        </p:nvSpPr>
        <p:spPr>
          <a:xfrm>
            <a:off x="228600" y="1047750"/>
            <a:ext cx="8686800" cy="4095750"/>
          </a:xfrm>
        </p:spPr>
        <p:txBody>
          <a:bodyPr/>
          <a:lstStyle/>
          <a:p>
            <a:pPr marL="0" indent="0">
              <a:buNone/>
            </a:pPr>
            <a:r>
              <a:rPr lang="en-US" dirty="0"/>
              <a:t>Best key </a:t>
            </a:r>
            <a:r>
              <a:rPr lang="en-US"/>
              <a:t>recovery attack:  </a:t>
            </a:r>
            <a:br>
              <a:rPr lang="en-US" dirty="0"/>
            </a:br>
            <a:r>
              <a:rPr lang="en-US" dirty="0"/>
              <a:t>		four times better than ex. search  </a:t>
            </a:r>
            <a:r>
              <a:rPr lang="en-US" sz="1800" dirty="0"/>
              <a:t>[BKR’11]</a:t>
            </a:r>
          </a:p>
          <a:p>
            <a:pPr marL="0" indent="0">
              <a:buNone/>
            </a:pPr>
            <a:endParaRPr lang="en-US" sz="1800" dirty="0"/>
          </a:p>
          <a:p>
            <a:pPr marL="0" indent="0">
              <a:buNone/>
            </a:pPr>
            <a:endParaRPr lang="en-US" dirty="0"/>
          </a:p>
          <a:p>
            <a:pPr marL="0" indent="0">
              <a:buNone/>
            </a:pPr>
            <a:r>
              <a:rPr lang="en-US" dirty="0"/>
              <a:t>Related key attack on AES-256:    </a:t>
            </a:r>
            <a:r>
              <a:rPr lang="en-US" sz="2000" dirty="0"/>
              <a:t>[BK’09]</a:t>
            </a:r>
          </a:p>
          <a:p>
            <a:pPr marL="0" indent="0">
              <a:buNone/>
            </a:pPr>
            <a:r>
              <a:rPr lang="en-US" dirty="0"/>
              <a:t>      Given  2</a:t>
            </a:r>
            <a:r>
              <a:rPr lang="en-US" baseline="30000" dirty="0"/>
              <a:t>99  </a:t>
            </a:r>
            <a:r>
              <a:rPr lang="en-US" dirty="0" err="1"/>
              <a:t>inp</a:t>
            </a:r>
            <a:r>
              <a:rPr lang="en-US" dirty="0"/>
              <a:t>/out  pairs from </a:t>
            </a:r>
            <a:r>
              <a:rPr lang="en-US" b="1" dirty="0"/>
              <a:t>four related keys </a:t>
            </a:r>
            <a:r>
              <a:rPr lang="en-US" dirty="0"/>
              <a:t>in AES-256</a:t>
            </a:r>
          </a:p>
          <a:p>
            <a:pPr marL="0" indent="0">
              <a:buNone/>
            </a:pPr>
            <a:r>
              <a:rPr lang="en-US" dirty="0"/>
              <a:t>      can recover keys in time </a:t>
            </a:r>
            <a:r>
              <a:rPr lang="en-US" dirty="0">
                <a:solidFill>
                  <a:srgbClr val="000000"/>
                </a:solidFill>
              </a:rPr>
              <a:t>≈</a:t>
            </a:r>
            <a:r>
              <a:rPr lang="en-US" dirty="0"/>
              <a:t>2</a:t>
            </a:r>
            <a:r>
              <a:rPr lang="en-US" baseline="30000" dirty="0"/>
              <a:t>99</a:t>
            </a:r>
            <a:endParaRPr lang="en-US" dirty="0"/>
          </a:p>
        </p:txBody>
      </p:sp>
    </p:spTree>
    <p:extLst>
      <p:ext uri="{BB962C8B-B14F-4D97-AF65-F5344CB8AC3E}">
        <p14:creationId xmlns:p14="http://schemas.microsoft.com/office/powerpoint/2010/main" val="2226193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End of Segment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8601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Block ciphers</a:t>
            </a: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657600" y="2535772"/>
            <a:ext cx="5257800" cy="1905000"/>
          </a:xfrm>
        </p:spPr>
        <p:txBody>
          <a:bodyPr anchor="t">
            <a:noAutofit/>
          </a:bodyPr>
          <a:lstStyle/>
          <a:p>
            <a:pPr algn="l"/>
            <a:r>
              <a:rPr lang="en-US" sz="4000" dirty="0">
                <a:solidFill>
                  <a:schemeClr val="tx1">
                    <a:lumMod val="75000"/>
                    <a:lumOff val="25000"/>
                  </a:schemeClr>
                </a:solidFill>
              </a:rPr>
              <a:t>Block ciphers from PRGs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a:t>Online Cryptography Course                                      Dan Boneh</a:t>
            </a:r>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312774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 applications</a:t>
            </a:r>
          </a:p>
        </p:txBody>
      </p:sp>
      <p:sp>
        <p:nvSpPr>
          <p:cNvPr id="3" name="Content Placeholder 2"/>
          <p:cNvSpPr>
            <a:spLocks noGrp="1"/>
          </p:cNvSpPr>
          <p:nvPr>
            <p:ph idx="1"/>
          </p:nvPr>
        </p:nvSpPr>
        <p:spPr>
          <a:xfrm>
            <a:off x="457200" y="838200"/>
            <a:ext cx="8229600" cy="4095750"/>
          </a:xfrm>
        </p:spPr>
        <p:txBody>
          <a:bodyPr>
            <a:normAutofit/>
          </a:bodyPr>
          <a:lstStyle/>
          <a:p>
            <a:pPr marL="0" indent="0">
              <a:buNone/>
            </a:pPr>
            <a:endParaRPr lang="en-US" dirty="0"/>
          </a:p>
          <a:p>
            <a:pPr>
              <a:buFont typeface="Arial" panose="020B0604020202020204" pitchFamily="34" charset="0"/>
              <a:buChar char="•"/>
            </a:pPr>
            <a:r>
              <a:rPr lang="en-US" dirty="0"/>
              <a:t>Can be used to build:</a:t>
            </a:r>
          </a:p>
          <a:p>
            <a:pPr marL="613172" lvl="1">
              <a:buFont typeface="Arial" panose="020B0604020202020204" pitchFamily="34" charset="0"/>
              <a:buChar char="•"/>
            </a:pPr>
            <a:r>
              <a:rPr lang="en-US" dirty="0"/>
              <a:t>Encryption of arbitrary length messages</a:t>
            </a:r>
          </a:p>
          <a:p>
            <a:pPr marL="613172" lvl="1" indent="-257175">
              <a:buFont typeface="Arial" panose="020B0604020202020204" pitchFamily="34" charset="0"/>
              <a:buChar char="•"/>
            </a:pPr>
            <a:r>
              <a:rPr lang="en-US" dirty="0"/>
              <a:t>Message authentication codes</a:t>
            </a:r>
          </a:p>
          <a:p>
            <a:pPr marL="613172" lvl="1" indent="-257175">
              <a:buFont typeface="Arial" panose="020B0604020202020204" pitchFamily="34" charset="0"/>
              <a:buChar char="•"/>
            </a:pPr>
            <a:r>
              <a:rPr lang="en-US" dirty="0"/>
              <a:t>Authenticated encryption</a:t>
            </a:r>
          </a:p>
          <a:p>
            <a:pPr marL="613172" lvl="1" indent="-257175">
              <a:buFont typeface="Arial" panose="020B0604020202020204" pitchFamily="34" charset="0"/>
              <a:buChar char="•"/>
            </a:pPr>
            <a:r>
              <a:rPr lang="en-US" dirty="0"/>
              <a:t>Hash functions</a:t>
            </a:r>
          </a:p>
          <a:p>
            <a:pPr marL="613172" lvl="1" indent="-257175">
              <a:buFont typeface="Arial" panose="020B0604020202020204" pitchFamily="34" charset="0"/>
              <a:buChar char="•"/>
            </a:pPr>
            <a:r>
              <a:rPr lang="en-US" dirty="0"/>
              <a:t>(Cryptographically secure) pseudorandom generators</a:t>
            </a:r>
          </a:p>
          <a:p>
            <a:pPr marL="613172" lvl="1" indent="-257175">
              <a:buFont typeface="Arial" panose="020B0604020202020204" pitchFamily="34" charset="0"/>
              <a:buChar char="•"/>
            </a:pPr>
            <a:r>
              <a:rPr lang="en-US" dirty="0"/>
              <a:t>Key derivation functions</a:t>
            </a:r>
          </a:p>
          <a:p>
            <a:pPr>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p:cNvSpPr>
            <a:spLocks noGrp="1"/>
          </p:cNvSpPr>
          <p:nvPr>
            <p:ph type="sldNum" sz="quarter" idx="4"/>
          </p:nvPr>
        </p:nvSpPr>
        <p:spPr>
          <a:xfrm>
            <a:off x="9385729" y="6386992"/>
            <a:ext cx="2540000" cy="324680"/>
          </a:xfrm>
          <a:prstGeom prst="rect">
            <a:avLst/>
          </a:prstGeom>
          <a:ln/>
        </p:spPr>
        <p:txBody>
          <a:bodyPr/>
          <a:lstStyle>
            <a:defPPr>
              <a:defRPr lang="en-US"/>
            </a:defPPr>
            <a:lvl1pPr marL="0" algn="r" defTabSz="914400" rtl="0" eaLnBrk="1" latinLnBrk="0" hangingPunct="1">
              <a:defRPr sz="1800" kern="1200">
                <a:solidFill>
                  <a:schemeClr val="accent3">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590AF8-4F64-4D1C-B3C4-F65976908F52}" type="slidenum">
              <a:rPr lang="en-US" smtClean="0"/>
              <a:pPr/>
              <a:t>6</a:t>
            </a:fld>
            <a:endParaRPr lang="en-US" dirty="0"/>
          </a:p>
        </p:txBody>
      </p:sp>
    </p:spTree>
    <p:extLst>
      <p:ext uri="{BB962C8B-B14F-4D97-AF65-F5344CB8AC3E}">
        <p14:creationId xmlns:p14="http://schemas.microsoft.com/office/powerpoint/2010/main" val="98520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build a PRF from a PRG?</a:t>
            </a:r>
          </a:p>
        </p:txBody>
      </p:sp>
      <p:sp>
        <p:nvSpPr>
          <p:cNvPr id="3" name="Content Placeholder 2"/>
          <p:cNvSpPr>
            <a:spLocks noGrp="1"/>
          </p:cNvSpPr>
          <p:nvPr>
            <p:ph idx="1"/>
          </p:nvPr>
        </p:nvSpPr>
        <p:spPr/>
        <p:txBody>
          <a:bodyPr/>
          <a:lstStyle/>
          <a:p>
            <a:pPr marL="0" indent="0">
              <a:buNone/>
            </a:pPr>
            <a:r>
              <a:rPr lang="en-US" dirty="0"/>
              <a:t>Let  G: K ⟶ K</a:t>
            </a:r>
            <a:r>
              <a:rPr lang="en-US" baseline="30000" dirty="0"/>
              <a:t>2</a:t>
            </a:r>
            <a:r>
              <a:rPr lang="en-US" dirty="0"/>
              <a:t>  be a secure PRG</a:t>
            </a:r>
          </a:p>
          <a:p>
            <a:endParaRPr lang="en-US" dirty="0"/>
          </a:p>
          <a:p>
            <a:pPr marL="0" indent="0">
              <a:buNone/>
            </a:pPr>
            <a:r>
              <a:rPr lang="en-US" dirty="0"/>
              <a:t>Define 1-bit PRF  F: K × {0,1} ⟶ K   as</a:t>
            </a:r>
          </a:p>
          <a:p>
            <a:pPr marL="0" indent="0">
              <a:buNone/>
            </a:pPr>
            <a:endParaRPr lang="en-US" dirty="0"/>
          </a:p>
          <a:p>
            <a:pPr marL="0" indent="0">
              <a:buNone/>
            </a:pPr>
            <a:r>
              <a:rPr lang="en-US" dirty="0"/>
              <a:t>		F(k, </a:t>
            </a:r>
            <a:r>
              <a:rPr lang="en-US" dirty="0">
                <a:solidFill>
                  <a:srgbClr val="FF0000"/>
                </a:solidFill>
              </a:rPr>
              <a:t>x∈{0,1} </a:t>
            </a:r>
            <a:r>
              <a:rPr lang="en-US" dirty="0"/>
              <a:t>) = G(k)[x]</a:t>
            </a:r>
          </a:p>
          <a:p>
            <a:pPr marL="0" indent="0">
              <a:buNone/>
            </a:pPr>
            <a:endParaRPr lang="en-US" dirty="0"/>
          </a:p>
          <a:p>
            <a:pPr marL="0" indent="0">
              <a:buNone/>
            </a:pPr>
            <a:r>
              <a:rPr lang="en-US" dirty="0" err="1"/>
              <a:t>Thm</a:t>
            </a:r>
            <a:r>
              <a:rPr lang="en-US" dirty="0"/>
              <a:t>:   If  G  is a secure PRG then F is a secure PRF</a:t>
            </a:r>
          </a:p>
          <a:p>
            <a:pPr marL="0" indent="0">
              <a:spcBef>
                <a:spcPts val="2376"/>
              </a:spcBef>
              <a:buNone/>
            </a:pPr>
            <a:r>
              <a:rPr lang="en-US" dirty="0"/>
              <a:t>Can we build a PRF with a larger domain?</a:t>
            </a:r>
          </a:p>
        </p:txBody>
      </p:sp>
      <p:sp>
        <p:nvSpPr>
          <p:cNvPr id="4" name="Rectangle 3"/>
          <p:cNvSpPr/>
          <p:nvPr/>
        </p:nvSpPr>
        <p:spPr>
          <a:xfrm>
            <a:off x="6388100" y="2114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G(k)[0]</a:t>
            </a:r>
          </a:p>
        </p:txBody>
      </p:sp>
      <p:sp>
        <p:nvSpPr>
          <p:cNvPr id="5" name="Rectangle 4"/>
          <p:cNvSpPr/>
          <p:nvPr/>
        </p:nvSpPr>
        <p:spPr>
          <a:xfrm>
            <a:off x="6858000" y="12763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p>
        </p:txBody>
      </p:sp>
      <p:sp>
        <p:nvSpPr>
          <p:cNvPr id="6" name="Rectangle 5"/>
          <p:cNvSpPr/>
          <p:nvPr/>
        </p:nvSpPr>
        <p:spPr>
          <a:xfrm>
            <a:off x="7327900" y="2114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G(k)[1]</a:t>
            </a:r>
          </a:p>
        </p:txBody>
      </p:sp>
      <p:sp>
        <p:nvSpPr>
          <p:cNvPr id="7" name="Trapezoid 6"/>
          <p:cNvSpPr/>
          <p:nvPr/>
        </p:nvSpPr>
        <p:spPr>
          <a:xfrm>
            <a:off x="6362700" y="1581150"/>
            <a:ext cx="1905000" cy="533400"/>
          </a:xfrm>
          <a:prstGeom prst="trapezoid">
            <a:avLst>
              <a:gd name="adj" fmla="val 9404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400" dirty="0">
                <a:solidFill>
                  <a:srgbClr val="000090"/>
                </a:solidFill>
              </a:rPr>
              <a:t>G</a:t>
            </a:r>
          </a:p>
        </p:txBody>
      </p:sp>
    </p:spTree>
    <p:extLst>
      <p:ext uri="{BB962C8B-B14F-4D97-AF65-F5344CB8AC3E}">
        <p14:creationId xmlns:p14="http://schemas.microsoft.com/office/powerpoint/2010/main" val="112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 PRG</a:t>
            </a:r>
          </a:p>
        </p:txBody>
      </p:sp>
      <p:sp>
        <p:nvSpPr>
          <p:cNvPr id="3" name="Content Placeholder 2"/>
          <p:cNvSpPr>
            <a:spLocks noGrp="1"/>
          </p:cNvSpPr>
          <p:nvPr>
            <p:ph idx="1"/>
          </p:nvPr>
        </p:nvSpPr>
        <p:spPr>
          <a:xfrm>
            <a:off x="304800" y="742950"/>
            <a:ext cx="8229600" cy="1219200"/>
          </a:xfrm>
        </p:spPr>
        <p:txBody>
          <a:bodyPr/>
          <a:lstStyle/>
          <a:p>
            <a:pPr marL="0" indent="0">
              <a:buNone/>
            </a:pPr>
            <a:r>
              <a:rPr lang="en-US" dirty="0"/>
              <a:t>Let   G: K ⟶ K</a:t>
            </a:r>
            <a:r>
              <a:rPr lang="en-US" baseline="30000" dirty="0"/>
              <a:t>2</a:t>
            </a:r>
            <a:r>
              <a:rPr lang="en-US" dirty="0"/>
              <a:t> .    </a:t>
            </a:r>
          </a:p>
          <a:p>
            <a:pPr marL="0" indent="0">
              <a:buNone/>
            </a:pPr>
            <a:r>
              <a:rPr lang="en-US" dirty="0"/>
              <a:t>	define   G</a:t>
            </a:r>
            <a:r>
              <a:rPr lang="en-US" baseline="-25000" dirty="0"/>
              <a:t>1</a:t>
            </a:r>
            <a:r>
              <a:rPr lang="en-US" dirty="0"/>
              <a:t>: K ⟶ K</a:t>
            </a:r>
            <a:r>
              <a:rPr lang="en-US" baseline="30000" dirty="0"/>
              <a:t>4</a:t>
            </a:r>
            <a:r>
              <a:rPr lang="en-US" dirty="0"/>
              <a:t>    as   G</a:t>
            </a:r>
            <a:r>
              <a:rPr lang="en-US" baseline="-25000" dirty="0"/>
              <a:t>1</a:t>
            </a:r>
            <a:r>
              <a:rPr lang="en-US" dirty="0"/>
              <a:t>(k) = G</a:t>
            </a:r>
            <a:r>
              <a:rPr lang="en-US" sz="2800" dirty="0"/>
              <a:t>(</a:t>
            </a:r>
            <a:r>
              <a:rPr lang="en-US" dirty="0">
                <a:solidFill>
                  <a:srgbClr val="0000FF"/>
                </a:solidFill>
              </a:rPr>
              <a:t>G(k)[0]</a:t>
            </a:r>
            <a:r>
              <a:rPr lang="en-US" sz="2800" dirty="0"/>
              <a:t>)</a:t>
            </a:r>
            <a:r>
              <a:rPr lang="en-US" dirty="0"/>
              <a:t> </a:t>
            </a:r>
            <a:r>
              <a:rPr lang="en-US" dirty="0" err="1"/>
              <a:t>ll</a:t>
            </a:r>
            <a:r>
              <a:rPr lang="en-US" dirty="0"/>
              <a:t>  G</a:t>
            </a:r>
            <a:r>
              <a:rPr lang="en-US" sz="2800" dirty="0"/>
              <a:t>(</a:t>
            </a:r>
            <a:r>
              <a:rPr lang="en-US" dirty="0">
                <a:solidFill>
                  <a:srgbClr val="0000FF"/>
                </a:solidFill>
              </a:rPr>
              <a:t>G(k)[1]</a:t>
            </a:r>
            <a:r>
              <a:rPr lang="en-US" sz="2800" dirty="0"/>
              <a:t>)</a:t>
            </a:r>
            <a:endParaRPr lang="en-US" baseline="30000" dirty="0"/>
          </a:p>
        </p:txBody>
      </p:sp>
      <p:sp>
        <p:nvSpPr>
          <p:cNvPr id="6" name="Rectangle 5"/>
          <p:cNvSpPr/>
          <p:nvPr/>
        </p:nvSpPr>
        <p:spPr>
          <a:xfrm>
            <a:off x="5918200" y="287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G(k)[0]</a:t>
            </a:r>
          </a:p>
        </p:txBody>
      </p:sp>
      <p:sp>
        <p:nvSpPr>
          <p:cNvPr id="7" name="Rectangle 6"/>
          <p:cNvSpPr/>
          <p:nvPr/>
        </p:nvSpPr>
        <p:spPr>
          <a:xfrm>
            <a:off x="6388100" y="20383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p>
        </p:txBody>
      </p:sp>
      <p:sp>
        <p:nvSpPr>
          <p:cNvPr id="8" name="Rectangle 7"/>
          <p:cNvSpPr/>
          <p:nvPr/>
        </p:nvSpPr>
        <p:spPr>
          <a:xfrm>
            <a:off x="6858000" y="287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G(k)[1]</a:t>
            </a:r>
          </a:p>
        </p:txBody>
      </p:sp>
      <p:sp>
        <p:nvSpPr>
          <p:cNvPr id="9" name="Trapezoid 8"/>
          <p:cNvSpPr/>
          <p:nvPr/>
        </p:nvSpPr>
        <p:spPr>
          <a:xfrm>
            <a:off x="5892800" y="2343150"/>
            <a:ext cx="1905000" cy="533400"/>
          </a:xfrm>
          <a:prstGeom prst="trapezoid">
            <a:avLst>
              <a:gd name="adj" fmla="val 9404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G</a:t>
            </a:r>
          </a:p>
        </p:txBody>
      </p:sp>
      <p:grpSp>
        <p:nvGrpSpPr>
          <p:cNvPr id="29" name="Group 28"/>
          <p:cNvGrpSpPr/>
          <p:nvPr/>
        </p:nvGrpSpPr>
        <p:grpSpPr>
          <a:xfrm>
            <a:off x="5016500" y="4171950"/>
            <a:ext cx="3733800" cy="690265"/>
            <a:chOff x="4724400" y="4171950"/>
            <a:chExt cx="3733800" cy="690265"/>
          </a:xfrm>
        </p:grpSpPr>
        <p:sp>
          <p:nvSpPr>
            <p:cNvPr id="27" name="TextBox 26"/>
            <p:cNvSpPr txBox="1"/>
            <p:nvPr/>
          </p:nvSpPr>
          <p:spPr>
            <a:xfrm>
              <a:off x="6248400" y="4400550"/>
              <a:ext cx="809386" cy="461665"/>
            </a:xfrm>
            <a:prstGeom prst="rect">
              <a:avLst/>
            </a:prstGeom>
            <a:noFill/>
          </p:spPr>
          <p:txBody>
            <a:bodyPr wrap="none" rtlCol="0">
              <a:spAutoFit/>
            </a:bodyPr>
            <a:lstStyle/>
            <a:p>
              <a:r>
                <a:rPr lang="en-US" sz="2400" dirty="0"/>
                <a:t>G</a:t>
              </a:r>
              <a:r>
                <a:rPr lang="en-US" sz="2400" baseline="-25000" dirty="0"/>
                <a:t>1</a:t>
              </a:r>
              <a:r>
                <a:rPr lang="en-US" sz="2400" dirty="0"/>
                <a:t>(k)</a:t>
              </a:r>
            </a:p>
          </p:txBody>
        </p:sp>
        <p:sp>
          <p:nvSpPr>
            <p:cNvPr id="28" name="Right Brace 27"/>
            <p:cNvSpPr/>
            <p:nvPr/>
          </p:nvSpPr>
          <p:spPr>
            <a:xfrm rot="5400000" flipV="1">
              <a:off x="6438900" y="2457450"/>
              <a:ext cx="304800" cy="37338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4940300" y="3181350"/>
            <a:ext cx="1905000" cy="889000"/>
            <a:chOff x="4648200" y="3181350"/>
            <a:chExt cx="1905000" cy="889000"/>
          </a:xfrm>
        </p:grpSpPr>
        <p:grpSp>
          <p:nvGrpSpPr>
            <p:cNvPr id="24" name="Group 23"/>
            <p:cNvGrpSpPr/>
            <p:nvPr/>
          </p:nvGrpSpPr>
          <p:grpSpPr>
            <a:xfrm>
              <a:off x="4648200" y="3181350"/>
              <a:ext cx="1905000" cy="889000"/>
              <a:chOff x="3124200" y="3562350"/>
              <a:chExt cx="1905000" cy="889000"/>
            </a:xfrm>
          </p:grpSpPr>
          <p:grpSp>
            <p:nvGrpSpPr>
              <p:cNvPr id="21" name="Group 20"/>
              <p:cNvGrpSpPr/>
              <p:nvPr/>
            </p:nvGrpSpPr>
            <p:grpSpPr>
              <a:xfrm flipH="1">
                <a:off x="3124200" y="3562350"/>
                <a:ext cx="1905000" cy="889000"/>
                <a:chOff x="609600" y="3714750"/>
                <a:chExt cx="1905000" cy="889000"/>
              </a:xfrm>
            </p:grpSpPr>
            <p:sp>
              <p:nvSpPr>
                <p:cNvPr id="17" name="Right Triangle 16"/>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9600" y="37147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000090"/>
                      </a:solidFill>
                    </a:rPr>
                    <a:t>G</a:t>
                  </a:r>
                </a:p>
              </p:txBody>
            </p:sp>
            <p:sp>
              <p:nvSpPr>
                <p:cNvPr id="19" name="Rectangle 18"/>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20" name="Rectangle 19"/>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3" name="Straight Connector 22"/>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 name="Straight Connector 4"/>
            <p:cNvCxnSpPr/>
            <p:nvPr/>
          </p:nvCxnSpPr>
          <p:spPr>
            <a:xfrm flipH="1">
              <a:off x="47244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6858000" y="3181350"/>
            <a:ext cx="1905000" cy="889000"/>
            <a:chOff x="6565900" y="3181350"/>
            <a:chExt cx="1905000" cy="889000"/>
          </a:xfrm>
        </p:grpSpPr>
        <p:grpSp>
          <p:nvGrpSpPr>
            <p:cNvPr id="25" name="Group 24"/>
            <p:cNvGrpSpPr/>
            <p:nvPr/>
          </p:nvGrpSpPr>
          <p:grpSpPr>
            <a:xfrm>
              <a:off x="6565900" y="3181350"/>
              <a:ext cx="1905000" cy="889000"/>
              <a:chOff x="5029200" y="3562350"/>
              <a:chExt cx="1905000" cy="889000"/>
            </a:xfrm>
          </p:grpSpPr>
          <p:sp>
            <p:nvSpPr>
              <p:cNvPr id="13" name="Right Triangle 12"/>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a:solidFill>
                      <a:srgbClr val="000090"/>
                    </a:solidFill>
                  </a:rPr>
                  <a:t>G</a:t>
                </a:r>
              </a:p>
            </p:txBody>
          </p:sp>
          <p:sp>
            <p:nvSpPr>
              <p:cNvPr id="15" name="Rectangle 14"/>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16" name="Rectangle 15"/>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6" name="Straight Connector 25"/>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228600" y="2495550"/>
            <a:ext cx="4158560" cy="1508105"/>
          </a:xfrm>
          <a:prstGeom prst="rect">
            <a:avLst/>
          </a:prstGeom>
          <a:noFill/>
        </p:spPr>
        <p:txBody>
          <a:bodyPr wrap="none" rtlCol="0">
            <a:spAutoFit/>
          </a:bodyPr>
          <a:lstStyle/>
          <a:p>
            <a:r>
              <a:rPr lang="en-US" sz="2400" dirty="0"/>
              <a:t>We get a 2-bit PRF:</a:t>
            </a:r>
          </a:p>
          <a:p>
            <a:pPr>
              <a:spcBef>
                <a:spcPts val="2400"/>
              </a:spcBef>
            </a:pPr>
            <a:r>
              <a:rPr lang="en-US" sz="2400" dirty="0"/>
              <a:t>	F(k, </a:t>
            </a:r>
            <a:r>
              <a:rPr lang="en-US" sz="2400" dirty="0">
                <a:solidFill>
                  <a:srgbClr val="FF0000"/>
                </a:solidFill>
              </a:rPr>
              <a:t>x∈{0,1}</a:t>
            </a:r>
            <a:r>
              <a:rPr lang="en-US" sz="2400" baseline="30000" dirty="0">
                <a:solidFill>
                  <a:srgbClr val="FF0000"/>
                </a:solidFill>
              </a:rPr>
              <a:t>2</a:t>
            </a:r>
            <a:r>
              <a:rPr lang="en-US" sz="2400" dirty="0">
                <a:solidFill>
                  <a:srgbClr val="FF0000"/>
                </a:solidFill>
              </a:rPr>
              <a:t> </a:t>
            </a:r>
            <a:r>
              <a:rPr lang="en-US" sz="2400" dirty="0"/>
              <a:t>) = G</a:t>
            </a:r>
            <a:r>
              <a:rPr lang="en-US" sz="2400" baseline="-25000" dirty="0"/>
              <a:t>1</a:t>
            </a:r>
            <a:r>
              <a:rPr lang="en-US" sz="2400" dirty="0"/>
              <a:t>(k)[x]</a:t>
            </a:r>
          </a:p>
          <a:p>
            <a:endParaRPr lang="en-US" sz="2400" dirty="0"/>
          </a:p>
        </p:txBody>
      </p:sp>
      <p:sp>
        <p:nvSpPr>
          <p:cNvPr id="10" name="TextBox 9"/>
          <p:cNvSpPr txBox="1"/>
          <p:nvPr/>
        </p:nvSpPr>
        <p:spPr>
          <a:xfrm>
            <a:off x="5218590" y="3687874"/>
            <a:ext cx="444653" cy="400110"/>
          </a:xfrm>
          <a:prstGeom prst="rect">
            <a:avLst/>
          </a:prstGeom>
          <a:noFill/>
        </p:spPr>
        <p:txBody>
          <a:bodyPr wrap="none" rtlCol="0">
            <a:spAutoFit/>
          </a:bodyPr>
          <a:lstStyle/>
          <a:p>
            <a:r>
              <a:rPr lang="en-US" sz="2000" dirty="0"/>
              <a:t>00</a:t>
            </a:r>
          </a:p>
        </p:txBody>
      </p:sp>
      <p:sp>
        <p:nvSpPr>
          <p:cNvPr id="30" name="TextBox 29"/>
          <p:cNvSpPr txBox="1"/>
          <p:nvPr/>
        </p:nvSpPr>
        <p:spPr>
          <a:xfrm>
            <a:off x="6211627" y="3695640"/>
            <a:ext cx="444653" cy="400110"/>
          </a:xfrm>
          <a:prstGeom prst="rect">
            <a:avLst/>
          </a:prstGeom>
          <a:noFill/>
        </p:spPr>
        <p:txBody>
          <a:bodyPr wrap="none" rtlCol="0">
            <a:spAutoFit/>
          </a:bodyPr>
          <a:lstStyle/>
          <a:p>
            <a:r>
              <a:rPr lang="en-US" sz="2000" dirty="0"/>
              <a:t>01</a:t>
            </a:r>
          </a:p>
        </p:txBody>
      </p:sp>
      <p:sp>
        <p:nvSpPr>
          <p:cNvPr id="31" name="TextBox 30"/>
          <p:cNvSpPr txBox="1"/>
          <p:nvPr/>
        </p:nvSpPr>
        <p:spPr>
          <a:xfrm>
            <a:off x="7086600" y="3714750"/>
            <a:ext cx="444653" cy="400110"/>
          </a:xfrm>
          <a:prstGeom prst="rect">
            <a:avLst/>
          </a:prstGeom>
          <a:noFill/>
        </p:spPr>
        <p:txBody>
          <a:bodyPr wrap="none" rtlCol="0">
            <a:spAutoFit/>
          </a:bodyPr>
          <a:lstStyle/>
          <a:p>
            <a:r>
              <a:rPr lang="en-US" sz="2000" dirty="0"/>
              <a:t>10</a:t>
            </a:r>
          </a:p>
        </p:txBody>
      </p:sp>
      <p:sp>
        <p:nvSpPr>
          <p:cNvPr id="32" name="TextBox 31"/>
          <p:cNvSpPr txBox="1"/>
          <p:nvPr/>
        </p:nvSpPr>
        <p:spPr>
          <a:xfrm>
            <a:off x="8077200" y="3714750"/>
            <a:ext cx="444653" cy="400110"/>
          </a:xfrm>
          <a:prstGeom prst="rect">
            <a:avLst/>
          </a:prstGeom>
          <a:noFill/>
        </p:spPr>
        <p:txBody>
          <a:bodyPr wrap="none" rtlCol="0">
            <a:spAutoFit/>
          </a:bodyPr>
          <a:lstStyle/>
          <a:p>
            <a:r>
              <a:rPr lang="en-US" sz="2000" dirty="0"/>
              <a:t>11</a:t>
            </a:r>
          </a:p>
        </p:txBody>
      </p:sp>
    </p:spTree>
    <p:extLst>
      <p:ext uri="{BB962C8B-B14F-4D97-AF65-F5344CB8AC3E}">
        <p14:creationId xmlns:p14="http://schemas.microsoft.com/office/powerpoint/2010/main" val="141234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30" grpId="0"/>
      <p:bldP spid="31" grpId="0"/>
      <p:bldP spid="3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G</a:t>
            </a:r>
            <a:r>
              <a:rPr lang="en-US" baseline="-25000" dirty="0"/>
              <a:t>1</a:t>
            </a:r>
            <a:r>
              <a:rPr lang="en-US" dirty="0"/>
              <a:t> is a secure PRG</a:t>
            </a:r>
          </a:p>
        </p:txBody>
      </p:sp>
      <p:grpSp>
        <p:nvGrpSpPr>
          <p:cNvPr id="42" name="Group 41"/>
          <p:cNvGrpSpPr/>
          <p:nvPr/>
        </p:nvGrpSpPr>
        <p:grpSpPr>
          <a:xfrm>
            <a:off x="76200" y="586085"/>
            <a:ext cx="3822700" cy="2823865"/>
            <a:chOff x="76200" y="285750"/>
            <a:chExt cx="3822700" cy="2823865"/>
          </a:xfrm>
        </p:grpSpPr>
        <p:sp>
          <p:nvSpPr>
            <p:cNvPr id="4" name="Rectangle 3"/>
            <p:cNvSpPr/>
            <p:nvPr/>
          </p:nvSpPr>
          <p:spPr>
            <a:xfrm>
              <a:off x="10541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G(k)[0]</a:t>
              </a:r>
            </a:p>
          </p:txBody>
        </p:sp>
        <p:sp>
          <p:nvSpPr>
            <p:cNvPr id="5" name="Rectangle 4"/>
            <p:cNvSpPr/>
            <p:nvPr/>
          </p:nvSpPr>
          <p:spPr>
            <a:xfrm>
              <a:off x="1524000" y="2857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p>
          </p:txBody>
        </p:sp>
        <p:sp>
          <p:nvSpPr>
            <p:cNvPr id="6" name="Rectangle 5"/>
            <p:cNvSpPr/>
            <p:nvPr/>
          </p:nvSpPr>
          <p:spPr>
            <a:xfrm>
              <a:off x="19939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G(k)[1]</a:t>
              </a:r>
            </a:p>
          </p:txBody>
        </p:sp>
        <p:sp>
          <p:nvSpPr>
            <p:cNvPr id="7" name="Trapezoid 6"/>
            <p:cNvSpPr/>
            <p:nvPr/>
          </p:nvSpPr>
          <p:spPr>
            <a:xfrm>
              <a:off x="1028700" y="590550"/>
              <a:ext cx="1905000" cy="533400"/>
            </a:xfrm>
            <a:prstGeom prst="trapezoid">
              <a:avLst>
                <a:gd name="adj" fmla="val 9404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G</a:t>
              </a:r>
            </a:p>
          </p:txBody>
        </p:sp>
        <p:grpSp>
          <p:nvGrpSpPr>
            <p:cNvPr id="8" name="Group 7"/>
            <p:cNvGrpSpPr/>
            <p:nvPr/>
          </p:nvGrpSpPr>
          <p:grpSpPr>
            <a:xfrm>
              <a:off x="152400" y="2419350"/>
              <a:ext cx="3733800" cy="690265"/>
              <a:chOff x="4724400" y="4171950"/>
              <a:chExt cx="3733800" cy="690265"/>
            </a:xfrm>
          </p:grpSpPr>
          <p:sp>
            <p:nvSpPr>
              <p:cNvPr id="9" name="TextBox 8"/>
              <p:cNvSpPr txBox="1"/>
              <p:nvPr/>
            </p:nvSpPr>
            <p:spPr>
              <a:xfrm>
                <a:off x="6248400" y="4400550"/>
                <a:ext cx="809386" cy="461665"/>
              </a:xfrm>
              <a:prstGeom prst="rect">
                <a:avLst/>
              </a:prstGeom>
              <a:noFill/>
            </p:spPr>
            <p:txBody>
              <a:bodyPr wrap="none" rtlCol="0">
                <a:spAutoFit/>
              </a:bodyPr>
              <a:lstStyle/>
              <a:p>
                <a:r>
                  <a:rPr lang="en-US" sz="2400" dirty="0"/>
                  <a:t>G</a:t>
                </a:r>
                <a:r>
                  <a:rPr lang="en-US" sz="2400" baseline="-25000" dirty="0"/>
                  <a:t>1</a:t>
                </a:r>
                <a:r>
                  <a:rPr lang="en-US" sz="2400" dirty="0"/>
                  <a:t>(k)</a:t>
                </a:r>
              </a:p>
            </p:txBody>
          </p:sp>
          <p:sp>
            <p:nvSpPr>
              <p:cNvPr id="10" name="Right Brace 9"/>
              <p:cNvSpPr/>
              <p:nvPr/>
            </p:nvSpPr>
            <p:spPr>
              <a:xfrm rot="5400000" flipV="1">
                <a:off x="6438900" y="2457450"/>
                <a:ext cx="304800" cy="37338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76200" y="1428750"/>
              <a:ext cx="1905000" cy="889000"/>
              <a:chOff x="4648200" y="3181350"/>
              <a:chExt cx="1905000" cy="889000"/>
            </a:xfrm>
          </p:grpSpPr>
          <p:grpSp>
            <p:nvGrpSpPr>
              <p:cNvPr id="12" name="Group 11"/>
              <p:cNvGrpSpPr/>
              <p:nvPr/>
            </p:nvGrpSpPr>
            <p:grpSpPr>
              <a:xfrm>
                <a:off x="4648200" y="3181350"/>
                <a:ext cx="1905000" cy="889000"/>
                <a:chOff x="3124200" y="3562350"/>
                <a:chExt cx="1905000" cy="889000"/>
              </a:xfrm>
            </p:grpSpPr>
            <p:grpSp>
              <p:nvGrpSpPr>
                <p:cNvPr id="14" name="Group 13"/>
                <p:cNvGrpSpPr/>
                <p:nvPr/>
              </p:nvGrpSpPr>
              <p:grpSpPr>
                <a:xfrm flipH="1">
                  <a:off x="3124200" y="3562350"/>
                  <a:ext cx="1905000" cy="889000"/>
                  <a:chOff x="609600" y="3714750"/>
                  <a:chExt cx="1905000" cy="889000"/>
                </a:xfrm>
              </p:grpSpPr>
              <p:sp>
                <p:nvSpPr>
                  <p:cNvPr id="16" name="Right Triangle 15"/>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09600" y="37147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000090"/>
                        </a:solidFill>
                      </a:rPr>
                      <a:t>G</a:t>
                    </a:r>
                  </a:p>
                </p:txBody>
              </p:sp>
              <p:sp>
                <p:nvSpPr>
                  <p:cNvPr id="18" name="Rectangle 17"/>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19" name="Rectangle 18"/>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15" name="Straight Connector 14"/>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3" name="Straight Connector 12"/>
              <p:cNvCxnSpPr/>
              <p:nvPr/>
            </p:nvCxnSpPr>
            <p:spPr>
              <a:xfrm flipH="1">
                <a:off x="47244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993900" y="1428750"/>
              <a:ext cx="1905000" cy="889000"/>
              <a:chOff x="6565900" y="3181350"/>
              <a:chExt cx="1905000" cy="889000"/>
            </a:xfrm>
          </p:grpSpPr>
          <p:grpSp>
            <p:nvGrpSpPr>
              <p:cNvPr id="21" name="Group 20"/>
              <p:cNvGrpSpPr/>
              <p:nvPr/>
            </p:nvGrpSpPr>
            <p:grpSpPr>
              <a:xfrm>
                <a:off x="6565900" y="3181350"/>
                <a:ext cx="1905000" cy="889000"/>
                <a:chOff x="5029200" y="3562350"/>
                <a:chExt cx="1905000" cy="889000"/>
              </a:xfrm>
            </p:grpSpPr>
            <p:sp>
              <p:nvSpPr>
                <p:cNvPr id="23" name="Right Triangle 22"/>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a:solidFill>
                        <a:srgbClr val="000090"/>
                      </a:solidFill>
                    </a:rPr>
                    <a:t>G</a:t>
                  </a:r>
                </a:p>
              </p:txBody>
            </p:sp>
            <p:sp>
              <p:nvSpPr>
                <p:cNvPr id="25" name="Rectangle 24"/>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26" name="Rectangle 25"/>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2" name="Straight Connector 21"/>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354490" y="1935274"/>
              <a:ext cx="444653" cy="400110"/>
            </a:xfrm>
            <a:prstGeom prst="rect">
              <a:avLst/>
            </a:prstGeom>
            <a:noFill/>
          </p:spPr>
          <p:txBody>
            <a:bodyPr wrap="none" rtlCol="0">
              <a:spAutoFit/>
            </a:bodyPr>
            <a:lstStyle/>
            <a:p>
              <a:r>
                <a:rPr lang="en-US" sz="2000" dirty="0"/>
                <a:t>00</a:t>
              </a:r>
            </a:p>
          </p:txBody>
        </p:sp>
        <p:sp>
          <p:nvSpPr>
            <p:cNvPr id="28" name="TextBox 27"/>
            <p:cNvSpPr txBox="1"/>
            <p:nvPr/>
          </p:nvSpPr>
          <p:spPr>
            <a:xfrm>
              <a:off x="1347527" y="1943040"/>
              <a:ext cx="444653" cy="400110"/>
            </a:xfrm>
            <a:prstGeom prst="rect">
              <a:avLst/>
            </a:prstGeom>
            <a:noFill/>
          </p:spPr>
          <p:txBody>
            <a:bodyPr wrap="none" rtlCol="0">
              <a:spAutoFit/>
            </a:bodyPr>
            <a:lstStyle/>
            <a:p>
              <a:r>
                <a:rPr lang="en-US" sz="2000" dirty="0"/>
                <a:t>01</a:t>
              </a:r>
            </a:p>
          </p:txBody>
        </p:sp>
        <p:sp>
          <p:nvSpPr>
            <p:cNvPr id="29" name="TextBox 28"/>
            <p:cNvSpPr txBox="1"/>
            <p:nvPr/>
          </p:nvSpPr>
          <p:spPr>
            <a:xfrm>
              <a:off x="2222500" y="1962150"/>
              <a:ext cx="444653" cy="400110"/>
            </a:xfrm>
            <a:prstGeom prst="rect">
              <a:avLst/>
            </a:prstGeom>
            <a:noFill/>
          </p:spPr>
          <p:txBody>
            <a:bodyPr wrap="none" rtlCol="0">
              <a:spAutoFit/>
            </a:bodyPr>
            <a:lstStyle/>
            <a:p>
              <a:r>
                <a:rPr lang="en-US" sz="2000" dirty="0"/>
                <a:t>10</a:t>
              </a:r>
            </a:p>
          </p:txBody>
        </p:sp>
        <p:sp>
          <p:nvSpPr>
            <p:cNvPr id="30" name="TextBox 29"/>
            <p:cNvSpPr txBox="1"/>
            <p:nvPr/>
          </p:nvSpPr>
          <p:spPr>
            <a:xfrm>
              <a:off x="3213100" y="1962150"/>
              <a:ext cx="444653" cy="400110"/>
            </a:xfrm>
            <a:prstGeom prst="rect">
              <a:avLst/>
            </a:prstGeom>
            <a:noFill/>
          </p:spPr>
          <p:txBody>
            <a:bodyPr wrap="none" rtlCol="0">
              <a:spAutoFit/>
            </a:bodyPr>
            <a:lstStyle/>
            <a:p>
              <a:r>
                <a:rPr lang="en-US" sz="2000" dirty="0"/>
                <a:t>11</a:t>
              </a:r>
            </a:p>
          </p:txBody>
        </p:sp>
      </p:grpSp>
      <p:grpSp>
        <p:nvGrpSpPr>
          <p:cNvPr id="41" name="Group 40"/>
          <p:cNvGrpSpPr/>
          <p:nvPr/>
        </p:nvGrpSpPr>
        <p:grpSpPr>
          <a:xfrm>
            <a:off x="228600" y="4338895"/>
            <a:ext cx="3657600" cy="400110"/>
            <a:chOff x="228600" y="4338895"/>
            <a:chExt cx="3657600" cy="400110"/>
          </a:xfrm>
        </p:grpSpPr>
        <p:sp>
          <p:nvSpPr>
            <p:cNvPr id="35" name="Rectangle 34"/>
            <p:cNvSpPr/>
            <p:nvPr/>
          </p:nvSpPr>
          <p:spPr>
            <a:xfrm flipH="1">
              <a:off x="228600" y="4400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6" name="Rectangle 35"/>
            <p:cNvSpPr/>
            <p:nvPr/>
          </p:nvSpPr>
          <p:spPr>
            <a:xfrm flipH="1">
              <a:off x="1143000" y="4400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7" name="Rectangle 36"/>
            <p:cNvSpPr/>
            <p:nvPr/>
          </p:nvSpPr>
          <p:spPr>
            <a:xfrm flipH="1">
              <a:off x="2971800" y="4400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8" name="Rectangle 37"/>
            <p:cNvSpPr/>
            <p:nvPr/>
          </p:nvSpPr>
          <p:spPr>
            <a:xfrm flipH="1">
              <a:off x="2057400" y="4400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40" name="TextBox 39"/>
            <p:cNvSpPr txBox="1"/>
            <p:nvPr/>
          </p:nvSpPr>
          <p:spPr>
            <a:xfrm>
              <a:off x="1266300" y="4338895"/>
              <a:ext cx="1544012" cy="400110"/>
            </a:xfrm>
            <a:prstGeom prst="rect">
              <a:avLst/>
            </a:prstGeom>
            <a:noFill/>
          </p:spPr>
          <p:txBody>
            <a:bodyPr wrap="none" rtlCol="0">
              <a:spAutoFit/>
            </a:bodyPr>
            <a:lstStyle/>
            <a:p>
              <a:r>
                <a:rPr lang="en-US" sz="2000" dirty="0"/>
                <a:t>random in K</a:t>
              </a:r>
              <a:r>
                <a:rPr lang="en-US" sz="2000" baseline="30000" dirty="0"/>
                <a:t>4</a:t>
              </a:r>
            </a:p>
          </p:txBody>
        </p:sp>
      </p:grpSp>
      <p:grpSp>
        <p:nvGrpSpPr>
          <p:cNvPr id="43" name="Group 42"/>
          <p:cNvGrpSpPr/>
          <p:nvPr/>
        </p:nvGrpSpPr>
        <p:grpSpPr>
          <a:xfrm>
            <a:off x="4787900" y="1428750"/>
            <a:ext cx="3822700" cy="1193800"/>
            <a:chOff x="76200" y="1123950"/>
            <a:chExt cx="3822700" cy="1193800"/>
          </a:xfrm>
        </p:grpSpPr>
        <p:sp>
          <p:nvSpPr>
            <p:cNvPr id="44" name="Rectangle 43"/>
            <p:cNvSpPr/>
            <p:nvPr/>
          </p:nvSpPr>
          <p:spPr>
            <a:xfrm>
              <a:off x="10541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000" dirty="0">
                  <a:solidFill>
                    <a:srgbClr val="000090"/>
                  </a:solidFill>
                </a:rPr>
                <a:t>r</a:t>
              </a:r>
              <a:r>
                <a:rPr lang="en-US" sz="2000" baseline="-25000" dirty="0">
                  <a:solidFill>
                    <a:srgbClr val="000090"/>
                  </a:solidFill>
                </a:rPr>
                <a:t>0</a:t>
              </a:r>
              <a:endParaRPr lang="en-US" baseline="-25000" dirty="0">
                <a:solidFill>
                  <a:srgbClr val="000090"/>
                </a:solidFill>
              </a:endParaRPr>
            </a:p>
          </p:txBody>
        </p:sp>
        <p:sp>
          <p:nvSpPr>
            <p:cNvPr id="46" name="Rectangle 45"/>
            <p:cNvSpPr/>
            <p:nvPr/>
          </p:nvSpPr>
          <p:spPr>
            <a:xfrm>
              <a:off x="19939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000" dirty="0">
                  <a:solidFill>
                    <a:srgbClr val="000090"/>
                  </a:solidFill>
                </a:rPr>
                <a:t>r</a:t>
              </a:r>
              <a:r>
                <a:rPr lang="en-US" sz="2000" baseline="-25000" dirty="0">
                  <a:solidFill>
                    <a:srgbClr val="000090"/>
                  </a:solidFill>
                </a:rPr>
                <a:t>1</a:t>
              </a:r>
              <a:endParaRPr lang="en-US" baseline="-25000" dirty="0">
                <a:solidFill>
                  <a:srgbClr val="000090"/>
                </a:solidFill>
              </a:endParaRPr>
            </a:p>
          </p:txBody>
        </p:sp>
        <p:grpSp>
          <p:nvGrpSpPr>
            <p:cNvPr id="49" name="Group 48"/>
            <p:cNvGrpSpPr/>
            <p:nvPr/>
          </p:nvGrpSpPr>
          <p:grpSpPr>
            <a:xfrm>
              <a:off x="76200" y="1428750"/>
              <a:ext cx="1905000" cy="889000"/>
              <a:chOff x="4648200" y="3181350"/>
              <a:chExt cx="1905000" cy="889000"/>
            </a:xfrm>
          </p:grpSpPr>
          <p:grpSp>
            <p:nvGrpSpPr>
              <p:cNvPr id="61" name="Group 60"/>
              <p:cNvGrpSpPr/>
              <p:nvPr/>
            </p:nvGrpSpPr>
            <p:grpSpPr>
              <a:xfrm>
                <a:off x="4648200" y="3181350"/>
                <a:ext cx="1905000" cy="889000"/>
                <a:chOff x="3124200" y="3562350"/>
                <a:chExt cx="1905000" cy="889000"/>
              </a:xfrm>
            </p:grpSpPr>
            <p:grpSp>
              <p:nvGrpSpPr>
                <p:cNvPr id="63" name="Group 62"/>
                <p:cNvGrpSpPr/>
                <p:nvPr/>
              </p:nvGrpSpPr>
              <p:grpSpPr>
                <a:xfrm flipH="1">
                  <a:off x="3124200" y="3562350"/>
                  <a:ext cx="1905000" cy="889000"/>
                  <a:chOff x="609600" y="3714750"/>
                  <a:chExt cx="1905000" cy="889000"/>
                </a:xfrm>
              </p:grpSpPr>
              <p:sp>
                <p:nvSpPr>
                  <p:cNvPr id="65" name="Right Triangle 64"/>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09600" y="37147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000090"/>
                        </a:solidFill>
                      </a:rPr>
                      <a:t>G</a:t>
                    </a:r>
                  </a:p>
                </p:txBody>
              </p:sp>
              <p:sp>
                <p:nvSpPr>
                  <p:cNvPr id="67" name="Rectangle 66"/>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68" name="Rectangle 67"/>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64" name="Straight Connector 63"/>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62" name="Straight Connector 61"/>
              <p:cNvCxnSpPr/>
              <p:nvPr/>
            </p:nvCxnSpPr>
            <p:spPr>
              <a:xfrm flipH="1">
                <a:off x="47244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1993900" y="1428750"/>
              <a:ext cx="1905000" cy="889000"/>
              <a:chOff x="6565900" y="3181350"/>
              <a:chExt cx="1905000" cy="889000"/>
            </a:xfrm>
          </p:grpSpPr>
          <p:grpSp>
            <p:nvGrpSpPr>
              <p:cNvPr id="55" name="Group 54"/>
              <p:cNvGrpSpPr/>
              <p:nvPr/>
            </p:nvGrpSpPr>
            <p:grpSpPr>
              <a:xfrm>
                <a:off x="6565900" y="3181350"/>
                <a:ext cx="1905000" cy="889000"/>
                <a:chOff x="5029200" y="3562350"/>
                <a:chExt cx="1905000" cy="889000"/>
              </a:xfrm>
            </p:grpSpPr>
            <p:sp>
              <p:nvSpPr>
                <p:cNvPr id="57" name="Right Triangle 56"/>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a:solidFill>
                        <a:srgbClr val="000090"/>
                      </a:solidFill>
                    </a:rPr>
                    <a:t>G</a:t>
                  </a:r>
                </a:p>
              </p:txBody>
            </p:sp>
            <p:sp>
              <p:nvSpPr>
                <p:cNvPr id="59" name="Rectangle 58"/>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60" name="Rectangle 59"/>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56" name="Straight Connector 55"/>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71" name="TextBox 70"/>
          <p:cNvSpPr txBox="1"/>
          <p:nvPr/>
        </p:nvSpPr>
        <p:spPr>
          <a:xfrm>
            <a:off x="4180786" y="2038350"/>
            <a:ext cx="619814" cy="707886"/>
          </a:xfrm>
          <a:prstGeom prst="rect">
            <a:avLst/>
          </a:prstGeom>
          <a:noFill/>
        </p:spPr>
        <p:txBody>
          <a:bodyPr wrap="none" rtlCol="0">
            <a:spAutoFit/>
          </a:bodyPr>
          <a:lstStyle/>
          <a:p>
            <a:r>
              <a:rPr lang="en-US" sz="4000" dirty="0"/>
              <a:t>≈</a:t>
            </a:r>
            <a:r>
              <a:rPr lang="en-US" sz="4000" baseline="-25000" dirty="0"/>
              <a:t>p</a:t>
            </a:r>
            <a:endParaRPr lang="en-US" sz="4000" dirty="0"/>
          </a:p>
        </p:txBody>
      </p:sp>
      <p:grpSp>
        <p:nvGrpSpPr>
          <p:cNvPr id="72" name="Group 71"/>
          <p:cNvGrpSpPr/>
          <p:nvPr/>
        </p:nvGrpSpPr>
        <p:grpSpPr>
          <a:xfrm>
            <a:off x="4953000" y="3474557"/>
            <a:ext cx="3822700" cy="1193800"/>
            <a:chOff x="76200" y="1123950"/>
            <a:chExt cx="3822700" cy="1193800"/>
          </a:xfrm>
        </p:grpSpPr>
        <p:sp>
          <p:nvSpPr>
            <p:cNvPr id="74" name="Rectangle 73"/>
            <p:cNvSpPr/>
            <p:nvPr/>
          </p:nvSpPr>
          <p:spPr>
            <a:xfrm>
              <a:off x="19939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000" dirty="0">
                  <a:solidFill>
                    <a:srgbClr val="000090"/>
                  </a:solidFill>
                </a:rPr>
                <a:t>r</a:t>
              </a:r>
              <a:r>
                <a:rPr lang="en-US" sz="2000" baseline="-25000" dirty="0">
                  <a:solidFill>
                    <a:srgbClr val="000090"/>
                  </a:solidFill>
                </a:rPr>
                <a:t>1</a:t>
              </a:r>
              <a:endParaRPr lang="en-US" baseline="-25000" dirty="0">
                <a:solidFill>
                  <a:srgbClr val="000090"/>
                </a:solidFill>
              </a:endParaRPr>
            </a:p>
          </p:txBody>
        </p:sp>
        <p:grpSp>
          <p:nvGrpSpPr>
            <p:cNvPr id="87" name="Group 86"/>
            <p:cNvGrpSpPr/>
            <p:nvPr/>
          </p:nvGrpSpPr>
          <p:grpSpPr>
            <a:xfrm>
              <a:off x="76200" y="1428750"/>
              <a:ext cx="1905000" cy="889000"/>
              <a:chOff x="3124200" y="3562350"/>
              <a:chExt cx="1905000" cy="889000"/>
            </a:xfrm>
          </p:grpSpPr>
          <p:grpSp>
            <p:nvGrpSpPr>
              <p:cNvPr id="89" name="Group 88"/>
              <p:cNvGrpSpPr/>
              <p:nvPr/>
            </p:nvGrpSpPr>
            <p:grpSpPr>
              <a:xfrm flipH="1">
                <a:off x="3124200" y="3562350"/>
                <a:ext cx="1905000" cy="889000"/>
                <a:chOff x="609600" y="3714750"/>
                <a:chExt cx="1905000" cy="889000"/>
              </a:xfrm>
            </p:grpSpPr>
            <p:sp>
              <p:nvSpPr>
                <p:cNvPr id="91" name="Right Triangle 90"/>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dirty="0">
                      <a:solidFill>
                        <a:srgbClr val="000090"/>
                      </a:solidFill>
                    </a:rPr>
                    <a:t>r</a:t>
                  </a:r>
                  <a:r>
                    <a:rPr lang="en-US" sz="2000" baseline="-25000" dirty="0">
                      <a:solidFill>
                        <a:srgbClr val="000090"/>
                      </a:solidFill>
                    </a:rPr>
                    <a:t>01</a:t>
                  </a:r>
                </a:p>
              </p:txBody>
            </p:sp>
            <p:sp>
              <p:nvSpPr>
                <p:cNvPr id="94" name="Rectangle 93"/>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000" dirty="0">
                      <a:solidFill>
                        <a:srgbClr val="000090"/>
                      </a:solidFill>
                    </a:rPr>
                    <a:t>r</a:t>
                  </a:r>
                  <a:r>
                    <a:rPr lang="en-US" sz="2000" baseline="-25000" dirty="0">
                      <a:solidFill>
                        <a:srgbClr val="000090"/>
                      </a:solidFill>
                    </a:rPr>
                    <a:t>00</a:t>
                  </a:r>
                </a:p>
              </p:txBody>
            </p:sp>
          </p:grpSp>
          <p:cxnSp>
            <p:nvCxnSpPr>
              <p:cNvPr id="90" name="Straight Connector 89"/>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6" name="Group 75"/>
            <p:cNvGrpSpPr/>
            <p:nvPr/>
          </p:nvGrpSpPr>
          <p:grpSpPr>
            <a:xfrm>
              <a:off x="1993900" y="1428750"/>
              <a:ext cx="1905000" cy="889000"/>
              <a:chOff x="6565900" y="3181350"/>
              <a:chExt cx="1905000" cy="889000"/>
            </a:xfrm>
          </p:grpSpPr>
          <p:grpSp>
            <p:nvGrpSpPr>
              <p:cNvPr id="81" name="Group 80"/>
              <p:cNvGrpSpPr/>
              <p:nvPr/>
            </p:nvGrpSpPr>
            <p:grpSpPr>
              <a:xfrm>
                <a:off x="6565900" y="3181350"/>
                <a:ext cx="1905000" cy="889000"/>
                <a:chOff x="5029200" y="3562350"/>
                <a:chExt cx="1905000" cy="889000"/>
              </a:xfrm>
            </p:grpSpPr>
            <p:sp>
              <p:nvSpPr>
                <p:cNvPr id="83" name="Right Triangle 82"/>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a:solidFill>
                        <a:srgbClr val="000090"/>
                      </a:solidFill>
                    </a:rPr>
                    <a:t>G</a:t>
                  </a:r>
                </a:p>
              </p:txBody>
            </p:sp>
            <p:sp>
              <p:nvSpPr>
                <p:cNvPr id="85" name="Rectangle 84"/>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86" name="Rectangle 85"/>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82" name="Straight Connector 81"/>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95" name="TextBox 94"/>
          <p:cNvSpPr txBox="1"/>
          <p:nvPr/>
        </p:nvSpPr>
        <p:spPr>
          <a:xfrm>
            <a:off x="7076386" y="2571750"/>
            <a:ext cx="619814" cy="707886"/>
          </a:xfrm>
          <a:prstGeom prst="rect">
            <a:avLst/>
          </a:prstGeom>
          <a:noFill/>
        </p:spPr>
        <p:txBody>
          <a:bodyPr wrap="none" rtlCol="0">
            <a:spAutoFit/>
          </a:bodyPr>
          <a:lstStyle/>
          <a:p>
            <a:r>
              <a:rPr lang="en-US" sz="4000" dirty="0"/>
              <a:t>≈</a:t>
            </a:r>
            <a:r>
              <a:rPr lang="en-US" sz="4000" baseline="-25000" dirty="0"/>
              <a:t>p</a:t>
            </a:r>
            <a:endParaRPr lang="en-US" sz="4000" dirty="0"/>
          </a:p>
        </p:txBody>
      </p:sp>
      <p:sp>
        <p:nvSpPr>
          <p:cNvPr id="96" name="TextBox 95"/>
          <p:cNvSpPr txBox="1"/>
          <p:nvPr/>
        </p:nvSpPr>
        <p:spPr>
          <a:xfrm>
            <a:off x="4191000" y="4095750"/>
            <a:ext cx="619814" cy="707886"/>
          </a:xfrm>
          <a:prstGeom prst="rect">
            <a:avLst/>
          </a:prstGeom>
          <a:noFill/>
        </p:spPr>
        <p:txBody>
          <a:bodyPr wrap="none" rtlCol="0">
            <a:spAutoFit/>
          </a:bodyPr>
          <a:lstStyle/>
          <a:p>
            <a:r>
              <a:rPr lang="en-US" sz="4000" dirty="0"/>
              <a:t>≈</a:t>
            </a:r>
            <a:r>
              <a:rPr lang="en-US" sz="4000" baseline="-25000" dirty="0"/>
              <a:t>p</a:t>
            </a:r>
            <a:endParaRPr lang="en-US" sz="4000" dirty="0"/>
          </a:p>
        </p:txBody>
      </p:sp>
    </p:spTree>
    <p:extLst>
      <p:ext uri="{BB962C8B-B14F-4D97-AF65-F5344CB8AC3E}">
        <p14:creationId xmlns:p14="http://schemas.microsoft.com/office/powerpoint/2010/main" val="23900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95" grpId="0"/>
      <p:bldP spid="9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more</a:t>
            </a:r>
          </a:p>
        </p:txBody>
      </p:sp>
      <p:sp>
        <p:nvSpPr>
          <p:cNvPr id="3" name="Content Placeholder 2"/>
          <p:cNvSpPr>
            <a:spLocks noGrp="1"/>
          </p:cNvSpPr>
          <p:nvPr>
            <p:ph idx="1"/>
          </p:nvPr>
        </p:nvSpPr>
        <p:spPr>
          <a:xfrm>
            <a:off x="304800" y="742950"/>
            <a:ext cx="8229600" cy="1219200"/>
          </a:xfrm>
        </p:spPr>
        <p:txBody>
          <a:bodyPr/>
          <a:lstStyle/>
          <a:p>
            <a:pPr marL="0" indent="0">
              <a:buNone/>
            </a:pPr>
            <a:r>
              <a:rPr lang="en-US" dirty="0"/>
              <a:t>Let   G: K ⟶ K</a:t>
            </a:r>
            <a:r>
              <a:rPr lang="en-US" baseline="30000" dirty="0"/>
              <a:t>2</a:t>
            </a:r>
            <a:r>
              <a:rPr lang="en-US" dirty="0"/>
              <a:t> .    </a:t>
            </a:r>
          </a:p>
          <a:p>
            <a:pPr marL="0" indent="0">
              <a:buNone/>
            </a:pPr>
            <a:r>
              <a:rPr lang="en-US" dirty="0"/>
              <a:t>     define   G</a:t>
            </a:r>
            <a:r>
              <a:rPr lang="en-US" baseline="-25000" dirty="0"/>
              <a:t>2</a:t>
            </a:r>
            <a:r>
              <a:rPr lang="en-US" dirty="0"/>
              <a:t>: K ⟶ K</a:t>
            </a:r>
            <a:r>
              <a:rPr lang="en-US" baseline="30000" dirty="0"/>
              <a:t>8</a:t>
            </a:r>
            <a:r>
              <a:rPr lang="en-US" dirty="0"/>
              <a:t>    as   G</a:t>
            </a:r>
            <a:r>
              <a:rPr lang="en-US" baseline="-25000" dirty="0"/>
              <a:t>2</a:t>
            </a:r>
            <a:r>
              <a:rPr lang="en-US" dirty="0"/>
              <a:t>(k) =</a:t>
            </a:r>
            <a:endParaRPr lang="en-US" baseline="30000" dirty="0"/>
          </a:p>
        </p:txBody>
      </p:sp>
      <p:sp>
        <p:nvSpPr>
          <p:cNvPr id="6" name="Rectangle 5"/>
          <p:cNvSpPr/>
          <p:nvPr/>
        </p:nvSpPr>
        <p:spPr>
          <a:xfrm>
            <a:off x="4406900" y="2114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G(k)[0]</a:t>
            </a:r>
          </a:p>
        </p:txBody>
      </p:sp>
      <p:sp>
        <p:nvSpPr>
          <p:cNvPr id="7" name="Rectangle 6"/>
          <p:cNvSpPr/>
          <p:nvPr/>
        </p:nvSpPr>
        <p:spPr>
          <a:xfrm>
            <a:off x="4876800" y="12763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p>
        </p:txBody>
      </p:sp>
      <p:sp>
        <p:nvSpPr>
          <p:cNvPr id="8" name="Rectangle 7"/>
          <p:cNvSpPr/>
          <p:nvPr/>
        </p:nvSpPr>
        <p:spPr>
          <a:xfrm>
            <a:off x="5346700" y="2114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G(k)[1]</a:t>
            </a:r>
          </a:p>
        </p:txBody>
      </p:sp>
      <p:sp>
        <p:nvSpPr>
          <p:cNvPr id="9" name="Trapezoid 8"/>
          <p:cNvSpPr/>
          <p:nvPr/>
        </p:nvSpPr>
        <p:spPr>
          <a:xfrm>
            <a:off x="4381500" y="1581150"/>
            <a:ext cx="1905000" cy="533400"/>
          </a:xfrm>
          <a:prstGeom prst="trapezoid">
            <a:avLst>
              <a:gd name="adj" fmla="val 9404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G</a:t>
            </a:r>
          </a:p>
        </p:txBody>
      </p:sp>
      <p:grpSp>
        <p:nvGrpSpPr>
          <p:cNvPr id="29" name="Group 28"/>
          <p:cNvGrpSpPr/>
          <p:nvPr/>
        </p:nvGrpSpPr>
        <p:grpSpPr>
          <a:xfrm>
            <a:off x="1447800" y="4400550"/>
            <a:ext cx="7391400" cy="685800"/>
            <a:chOff x="4724400" y="5162550"/>
            <a:chExt cx="3733800" cy="685800"/>
          </a:xfrm>
        </p:grpSpPr>
        <p:sp>
          <p:nvSpPr>
            <p:cNvPr id="27" name="TextBox 26"/>
            <p:cNvSpPr txBox="1"/>
            <p:nvPr/>
          </p:nvSpPr>
          <p:spPr>
            <a:xfrm>
              <a:off x="6417045" y="5386685"/>
              <a:ext cx="809386" cy="461665"/>
            </a:xfrm>
            <a:prstGeom prst="rect">
              <a:avLst/>
            </a:prstGeom>
            <a:noFill/>
          </p:spPr>
          <p:txBody>
            <a:bodyPr wrap="none" rtlCol="0">
              <a:spAutoFit/>
            </a:bodyPr>
            <a:lstStyle/>
            <a:p>
              <a:r>
                <a:rPr lang="en-US" sz="2400" dirty="0"/>
                <a:t>G</a:t>
              </a:r>
              <a:r>
                <a:rPr lang="en-US" sz="2400" baseline="-25000" dirty="0"/>
                <a:t>2</a:t>
              </a:r>
              <a:r>
                <a:rPr lang="en-US" sz="2400" dirty="0"/>
                <a:t>(k)</a:t>
              </a:r>
            </a:p>
          </p:txBody>
        </p:sp>
        <p:sp>
          <p:nvSpPr>
            <p:cNvPr id="28" name="Right Brace 27"/>
            <p:cNvSpPr/>
            <p:nvPr/>
          </p:nvSpPr>
          <p:spPr>
            <a:xfrm rot="5400000" flipV="1">
              <a:off x="6438900" y="3448050"/>
              <a:ext cx="304800" cy="37338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3429000" y="2419350"/>
            <a:ext cx="1905000" cy="889000"/>
            <a:chOff x="4648200" y="3181350"/>
            <a:chExt cx="1905000" cy="889000"/>
          </a:xfrm>
        </p:grpSpPr>
        <p:grpSp>
          <p:nvGrpSpPr>
            <p:cNvPr id="24" name="Group 23"/>
            <p:cNvGrpSpPr/>
            <p:nvPr/>
          </p:nvGrpSpPr>
          <p:grpSpPr>
            <a:xfrm>
              <a:off x="4648200" y="3181350"/>
              <a:ext cx="1905000" cy="889000"/>
              <a:chOff x="3124200" y="3562350"/>
              <a:chExt cx="1905000" cy="889000"/>
            </a:xfrm>
          </p:grpSpPr>
          <p:grpSp>
            <p:nvGrpSpPr>
              <p:cNvPr id="21" name="Group 20"/>
              <p:cNvGrpSpPr/>
              <p:nvPr/>
            </p:nvGrpSpPr>
            <p:grpSpPr>
              <a:xfrm flipH="1">
                <a:off x="3124200" y="3562350"/>
                <a:ext cx="1905000" cy="889000"/>
                <a:chOff x="609600" y="3714750"/>
                <a:chExt cx="1905000" cy="889000"/>
              </a:xfrm>
            </p:grpSpPr>
            <p:sp>
              <p:nvSpPr>
                <p:cNvPr id="17" name="Right Triangle 16"/>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9600" y="37147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000090"/>
                      </a:solidFill>
                    </a:rPr>
                    <a:t>G</a:t>
                  </a:r>
                </a:p>
              </p:txBody>
            </p:sp>
            <p:sp>
              <p:nvSpPr>
                <p:cNvPr id="19" name="Rectangle 18"/>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20" name="Rectangle 19"/>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3" name="Straight Connector 22"/>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 name="Straight Connector 4"/>
            <p:cNvCxnSpPr/>
            <p:nvPr/>
          </p:nvCxnSpPr>
          <p:spPr>
            <a:xfrm flipH="1">
              <a:off x="47244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346700" y="2419350"/>
            <a:ext cx="1905000" cy="889000"/>
            <a:chOff x="6565900" y="3181350"/>
            <a:chExt cx="1905000" cy="889000"/>
          </a:xfrm>
        </p:grpSpPr>
        <p:grpSp>
          <p:nvGrpSpPr>
            <p:cNvPr id="25" name="Group 24"/>
            <p:cNvGrpSpPr/>
            <p:nvPr/>
          </p:nvGrpSpPr>
          <p:grpSpPr>
            <a:xfrm>
              <a:off x="6565900" y="3181350"/>
              <a:ext cx="1905000" cy="889000"/>
              <a:chOff x="5029200" y="3562350"/>
              <a:chExt cx="1905000" cy="889000"/>
            </a:xfrm>
          </p:grpSpPr>
          <p:sp>
            <p:nvSpPr>
              <p:cNvPr id="13" name="Right Triangle 12"/>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a:solidFill>
                      <a:srgbClr val="000090"/>
                    </a:solidFill>
                  </a:rPr>
                  <a:t>G</a:t>
                </a:r>
              </a:p>
            </p:txBody>
          </p:sp>
          <p:sp>
            <p:nvSpPr>
              <p:cNvPr id="15" name="Rectangle 14"/>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16" name="Rectangle 15"/>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6" name="Straight Connector 25"/>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304800" y="2343150"/>
            <a:ext cx="2573992" cy="461665"/>
          </a:xfrm>
          <a:prstGeom prst="rect">
            <a:avLst/>
          </a:prstGeom>
          <a:noFill/>
        </p:spPr>
        <p:txBody>
          <a:bodyPr wrap="none" rtlCol="0">
            <a:spAutoFit/>
          </a:bodyPr>
          <a:lstStyle/>
          <a:p>
            <a:r>
              <a:rPr lang="en-US" sz="2400" dirty="0"/>
              <a:t>We get a 3-bit PRF</a:t>
            </a:r>
          </a:p>
        </p:txBody>
      </p:sp>
      <p:grpSp>
        <p:nvGrpSpPr>
          <p:cNvPr id="54" name="Group 53"/>
          <p:cNvGrpSpPr/>
          <p:nvPr/>
        </p:nvGrpSpPr>
        <p:grpSpPr>
          <a:xfrm>
            <a:off x="1524000" y="3333750"/>
            <a:ext cx="2895600" cy="990600"/>
            <a:chOff x="1524000" y="3333750"/>
            <a:chExt cx="2895600" cy="990600"/>
          </a:xfrm>
        </p:grpSpPr>
        <p:sp>
          <p:nvSpPr>
            <p:cNvPr id="39" name="Rectangle 38"/>
            <p:cNvSpPr/>
            <p:nvPr/>
          </p:nvSpPr>
          <p:spPr>
            <a:xfrm flipH="1">
              <a:off x="24384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40" name="Rectangle 39"/>
            <p:cNvSpPr/>
            <p:nvPr/>
          </p:nvSpPr>
          <p:spPr>
            <a:xfrm flipH="1">
              <a:off x="15240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cxnSp>
          <p:nvCxnSpPr>
            <p:cNvPr id="41" name="Straight Connector 40"/>
            <p:cNvCxnSpPr/>
            <p:nvPr/>
          </p:nvCxnSpPr>
          <p:spPr>
            <a:xfrm flipH="1">
              <a:off x="1524000" y="3333750"/>
              <a:ext cx="198120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3352800" y="3333750"/>
              <a:ext cx="106680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71800" y="3446943"/>
              <a:ext cx="378830" cy="461665"/>
            </a:xfrm>
            <a:prstGeom prst="rect">
              <a:avLst/>
            </a:prstGeom>
            <a:noFill/>
          </p:spPr>
          <p:txBody>
            <a:bodyPr wrap="none" rtlCol="0">
              <a:spAutoFit/>
            </a:bodyPr>
            <a:lstStyle/>
            <a:p>
              <a:r>
                <a:rPr lang="en-US" sz="2400" dirty="0"/>
                <a:t>G</a:t>
              </a:r>
            </a:p>
          </p:txBody>
        </p:sp>
      </p:grpSp>
      <p:grpSp>
        <p:nvGrpSpPr>
          <p:cNvPr id="55" name="Group 54"/>
          <p:cNvGrpSpPr/>
          <p:nvPr/>
        </p:nvGrpSpPr>
        <p:grpSpPr>
          <a:xfrm>
            <a:off x="3352800" y="3333750"/>
            <a:ext cx="1981200" cy="990600"/>
            <a:chOff x="3352800" y="3333750"/>
            <a:chExt cx="1981200" cy="990600"/>
          </a:xfrm>
        </p:grpSpPr>
        <p:sp>
          <p:nvSpPr>
            <p:cNvPr id="33" name="Rectangle 32"/>
            <p:cNvSpPr/>
            <p:nvPr/>
          </p:nvSpPr>
          <p:spPr>
            <a:xfrm flipH="1">
              <a:off x="33528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4" name="Rectangle 33"/>
            <p:cNvSpPr/>
            <p:nvPr/>
          </p:nvSpPr>
          <p:spPr>
            <a:xfrm flipH="1">
              <a:off x="42672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cxnSp>
          <p:nvCxnSpPr>
            <p:cNvPr id="45" name="Straight Connector 44"/>
            <p:cNvCxnSpPr/>
            <p:nvPr/>
          </p:nvCxnSpPr>
          <p:spPr>
            <a:xfrm flipH="1">
              <a:off x="5181600" y="3333750"/>
              <a:ext cx="15240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345570" y="3446943"/>
              <a:ext cx="378830" cy="461665"/>
            </a:xfrm>
            <a:prstGeom prst="rect">
              <a:avLst/>
            </a:prstGeom>
            <a:noFill/>
          </p:spPr>
          <p:txBody>
            <a:bodyPr wrap="none" rtlCol="0">
              <a:spAutoFit/>
            </a:bodyPr>
            <a:lstStyle/>
            <a:p>
              <a:r>
                <a:rPr lang="en-US" sz="2400" dirty="0"/>
                <a:t>G</a:t>
              </a:r>
            </a:p>
          </p:txBody>
        </p:sp>
      </p:grpSp>
      <p:grpSp>
        <p:nvGrpSpPr>
          <p:cNvPr id="56" name="Group 55"/>
          <p:cNvGrpSpPr/>
          <p:nvPr/>
        </p:nvGrpSpPr>
        <p:grpSpPr>
          <a:xfrm>
            <a:off x="5181600" y="3333750"/>
            <a:ext cx="1828800" cy="990600"/>
            <a:chOff x="5181600" y="3333750"/>
            <a:chExt cx="1828800" cy="990600"/>
          </a:xfrm>
        </p:grpSpPr>
        <p:sp>
          <p:nvSpPr>
            <p:cNvPr id="35" name="Rectangle 34"/>
            <p:cNvSpPr/>
            <p:nvPr/>
          </p:nvSpPr>
          <p:spPr>
            <a:xfrm flipH="1">
              <a:off x="51816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6" name="Rectangle 35"/>
            <p:cNvSpPr/>
            <p:nvPr/>
          </p:nvSpPr>
          <p:spPr>
            <a:xfrm flipH="1">
              <a:off x="60960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cxnSp>
          <p:nvCxnSpPr>
            <p:cNvPr id="47" name="Straight Connector 46"/>
            <p:cNvCxnSpPr/>
            <p:nvPr/>
          </p:nvCxnSpPr>
          <p:spPr>
            <a:xfrm>
              <a:off x="6248400" y="3333750"/>
              <a:ext cx="76200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5793370" y="3446943"/>
              <a:ext cx="378830" cy="461665"/>
            </a:xfrm>
            <a:prstGeom prst="rect">
              <a:avLst/>
            </a:prstGeom>
            <a:noFill/>
          </p:spPr>
          <p:txBody>
            <a:bodyPr wrap="none" rtlCol="0">
              <a:spAutoFit/>
            </a:bodyPr>
            <a:lstStyle/>
            <a:p>
              <a:r>
                <a:rPr lang="en-US" sz="2400" dirty="0"/>
                <a:t>G</a:t>
              </a:r>
            </a:p>
          </p:txBody>
        </p:sp>
      </p:grpSp>
      <p:grpSp>
        <p:nvGrpSpPr>
          <p:cNvPr id="67" name="Group 66"/>
          <p:cNvGrpSpPr/>
          <p:nvPr/>
        </p:nvGrpSpPr>
        <p:grpSpPr>
          <a:xfrm>
            <a:off x="7010400" y="3333750"/>
            <a:ext cx="1828800" cy="990600"/>
            <a:chOff x="7010400" y="3333750"/>
            <a:chExt cx="1828800" cy="990600"/>
          </a:xfrm>
        </p:grpSpPr>
        <p:sp>
          <p:nvSpPr>
            <p:cNvPr id="37" name="Rectangle 36"/>
            <p:cNvSpPr/>
            <p:nvPr/>
          </p:nvSpPr>
          <p:spPr>
            <a:xfrm flipH="1">
              <a:off x="70104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8" name="Rectangle 37"/>
            <p:cNvSpPr/>
            <p:nvPr/>
          </p:nvSpPr>
          <p:spPr>
            <a:xfrm flipH="1">
              <a:off x="79248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cxnSp>
          <p:nvCxnSpPr>
            <p:cNvPr id="49" name="Straight Connector 48"/>
            <p:cNvCxnSpPr/>
            <p:nvPr/>
          </p:nvCxnSpPr>
          <p:spPr>
            <a:xfrm>
              <a:off x="7162800" y="3333750"/>
              <a:ext cx="167640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7010400" y="3446943"/>
              <a:ext cx="378830" cy="461665"/>
            </a:xfrm>
            <a:prstGeom prst="rect">
              <a:avLst/>
            </a:prstGeom>
            <a:noFill/>
          </p:spPr>
          <p:txBody>
            <a:bodyPr wrap="none" rtlCol="0">
              <a:spAutoFit/>
            </a:bodyPr>
            <a:lstStyle/>
            <a:p>
              <a:r>
                <a:rPr lang="en-US" sz="2400" dirty="0"/>
                <a:t>G</a:t>
              </a:r>
            </a:p>
          </p:txBody>
        </p:sp>
      </p:grpSp>
      <p:grpSp>
        <p:nvGrpSpPr>
          <p:cNvPr id="66" name="Group 65"/>
          <p:cNvGrpSpPr/>
          <p:nvPr/>
        </p:nvGrpSpPr>
        <p:grpSpPr>
          <a:xfrm>
            <a:off x="1711353" y="3943350"/>
            <a:ext cx="6940494" cy="400110"/>
            <a:chOff x="1711353" y="3943350"/>
            <a:chExt cx="6940494" cy="400110"/>
          </a:xfrm>
        </p:grpSpPr>
        <p:sp>
          <p:nvSpPr>
            <p:cNvPr id="58" name="TextBox 57"/>
            <p:cNvSpPr txBox="1"/>
            <p:nvPr/>
          </p:nvSpPr>
          <p:spPr>
            <a:xfrm>
              <a:off x="1711353" y="3943350"/>
              <a:ext cx="574647" cy="400110"/>
            </a:xfrm>
            <a:prstGeom prst="rect">
              <a:avLst/>
            </a:prstGeom>
            <a:noFill/>
          </p:spPr>
          <p:txBody>
            <a:bodyPr wrap="none" rtlCol="0">
              <a:spAutoFit/>
            </a:bodyPr>
            <a:lstStyle/>
            <a:p>
              <a:r>
                <a:rPr lang="en-US" sz="2000" dirty="0"/>
                <a:t>000</a:t>
              </a:r>
            </a:p>
          </p:txBody>
        </p:sp>
        <p:sp>
          <p:nvSpPr>
            <p:cNvPr id="59" name="TextBox 58"/>
            <p:cNvSpPr txBox="1"/>
            <p:nvPr/>
          </p:nvSpPr>
          <p:spPr>
            <a:xfrm>
              <a:off x="2625753" y="3943350"/>
              <a:ext cx="574647" cy="400110"/>
            </a:xfrm>
            <a:prstGeom prst="rect">
              <a:avLst/>
            </a:prstGeom>
            <a:noFill/>
          </p:spPr>
          <p:txBody>
            <a:bodyPr wrap="none" rtlCol="0">
              <a:spAutoFit/>
            </a:bodyPr>
            <a:lstStyle/>
            <a:p>
              <a:r>
                <a:rPr lang="en-US" sz="2000" dirty="0"/>
                <a:t>001</a:t>
              </a:r>
            </a:p>
          </p:txBody>
        </p:sp>
        <p:sp>
          <p:nvSpPr>
            <p:cNvPr id="60" name="TextBox 59"/>
            <p:cNvSpPr txBox="1"/>
            <p:nvPr/>
          </p:nvSpPr>
          <p:spPr>
            <a:xfrm>
              <a:off x="3540153" y="3943350"/>
              <a:ext cx="574647" cy="400110"/>
            </a:xfrm>
            <a:prstGeom prst="rect">
              <a:avLst/>
            </a:prstGeom>
            <a:noFill/>
          </p:spPr>
          <p:txBody>
            <a:bodyPr wrap="none" rtlCol="0">
              <a:spAutoFit/>
            </a:bodyPr>
            <a:lstStyle/>
            <a:p>
              <a:r>
                <a:rPr lang="en-US" sz="2000" dirty="0"/>
                <a:t>010</a:t>
              </a:r>
            </a:p>
          </p:txBody>
        </p:sp>
        <p:sp>
          <p:nvSpPr>
            <p:cNvPr id="61" name="TextBox 60"/>
            <p:cNvSpPr txBox="1"/>
            <p:nvPr/>
          </p:nvSpPr>
          <p:spPr>
            <a:xfrm>
              <a:off x="4454553" y="3943350"/>
              <a:ext cx="574647" cy="400110"/>
            </a:xfrm>
            <a:prstGeom prst="rect">
              <a:avLst/>
            </a:prstGeom>
            <a:noFill/>
          </p:spPr>
          <p:txBody>
            <a:bodyPr wrap="none" rtlCol="0">
              <a:spAutoFit/>
            </a:bodyPr>
            <a:lstStyle/>
            <a:p>
              <a:r>
                <a:rPr lang="en-US" sz="2000" dirty="0"/>
                <a:t>011</a:t>
              </a:r>
            </a:p>
          </p:txBody>
        </p:sp>
        <p:sp>
          <p:nvSpPr>
            <p:cNvPr id="62" name="TextBox 61"/>
            <p:cNvSpPr txBox="1"/>
            <p:nvPr/>
          </p:nvSpPr>
          <p:spPr>
            <a:xfrm>
              <a:off x="5368953" y="3943350"/>
              <a:ext cx="574647" cy="400110"/>
            </a:xfrm>
            <a:prstGeom prst="rect">
              <a:avLst/>
            </a:prstGeom>
            <a:noFill/>
          </p:spPr>
          <p:txBody>
            <a:bodyPr wrap="none" rtlCol="0">
              <a:spAutoFit/>
            </a:bodyPr>
            <a:lstStyle/>
            <a:p>
              <a:r>
                <a:rPr lang="en-US" sz="2000" dirty="0"/>
                <a:t>100</a:t>
              </a:r>
            </a:p>
          </p:txBody>
        </p:sp>
        <p:sp>
          <p:nvSpPr>
            <p:cNvPr id="63" name="TextBox 62"/>
            <p:cNvSpPr txBox="1"/>
            <p:nvPr/>
          </p:nvSpPr>
          <p:spPr>
            <a:xfrm>
              <a:off x="6283353" y="3943350"/>
              <a:ext cx="574647" cy="400110"/>
            </a:xfrm>
            <a:prstGeom prst="rect">
              <a:avLst/>
            </a:prstGeom>
            <a:noFill/>
          </p:spPr>
          <p:txBody>
            <a:bodyPr wrap="none" rtlCol="0">
              <a:spAutoFit/>
            </a:bodyPr>
            <a:lstStyle/>
            <a:p>
              <a:r>
                <a:rPr lang="en-US" sz="2000" dirty="0"/>
                <a:t>101</a:t>
              </a:r>
            </a:p>
          </p:txBody>
        </p:sp>
        <p:sp>
          <p:nvSpPr>
            <p:cNvPr id="64" name="TextBox 63"/>
            <p:cNvSpPr txBox="1"/>
            <p:nvPr/>
          </p:nvSpPr>
          <p:spPr>
            <a:xfrm>
              <a:off x="7162800" y="3943350"/>
              <a:ext cx="574647" cy="400110"/>
            </a:xfrm>
            <a:prstGeom prst="rect">
              <a:avLst/>
            </a:prstGeom>
            <a:noFill/>
          </p:spPr>
          <p:txBody>
            <a:bodyPr wrap="none" rtlCol="0">
              <a:spAutoFit/>
            </a:bodyPr>
            <a:lstStyle/>
            <a:p>
              <a:r>
                <a:rPr lang="en-US" sz="2000" dirty="0"/>
                <a:t>110</a:t>
              </a:r>
            </a:p>
          </p:txBody>
        </p:sp>
        <p:sp>
          <p:nvSpPr>
            <p:cNvPr id="65" name="TextBox 64"/>
            <p:cNvSpPr txBox="1"/>
            <p:nvPr/>
          </p:nvSpPr>
          <p:spPr>
            <a:xfrm>
              <a:off x="8077200" y="3943350"/>
              <a:ext cx="574647" cy="400110"/>
            </a:xfrm>
            <a:prstGeom prst="rect">
              <a:avLst/>
            </a:prstGeom>
            <a:noFill/>
          </p:spPr>
          <p:txBody>
            <a:bodyPr wrap="none" rtlCol="0">
              <a:spAutoFit/>
            </a:bodyPr>
            <a:lstStyle/>
            <a:p>
              <a:r>
                <a:rPr lang="en-US" sz="2000" dirty="0"/>
                <a:t>111</a:t>
              </a:r>
            </a:p>
          </p:txBody>
        </p:sp>
      </p:grpSp>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5328000" y="1229400"/>
              <a:ext cx="3259080" cy="3075480"/>
            </p14:xfrm>
          </p:contentPart>
        </mc:Choice>
        <mc:Fallback xmlns="">
          <p:pic>
            <p:nvPicPr>
              <p:cNvPr id="10" name="Ink 9"/>
              <p:cNvPicPr/>
              <p:nvPr/>
            </p:nvPicPr>
            <p:blipFill>
              <a:blip r:embed="rId4"/>
              <a:stretch>
                <a:fillRect/>
              </a:stretch>
            </p:blipFill>
            <p:spPr>
              <a:xfrm>
                <a:off x="5319720" y="1220400"/>
                <a:ext cx="3280680" cy="3093120"/>
              </a:xfrm>
              <a:prstGeom prst="rect">
                <a:avLst/>
              </a:prstGeom>
            </p:spPr>
          </p:pic>
        </mc:Fallback>
      </mc:AlternateContent>
    </p:spTree>
    <p:extLst>
      <p:ext uri="{BB962C8B-B14F-4D97-AF65-F5344CB8AC3E}">
        <p14:creationId xmlns:p14="http://schemas.microsoft.com/office/powerpoint/2010/main" val="38233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1450"/>
            <a:ext cx="8686800" cy="857250"/>
          </a:xfrm>
        </p:spPr>
        <p:txBody>
          <a:bodyPr>
            <a:normAutofit/>
          </a:bodyPr>
          <a:lstStyle/>
          <a:p>
            <a:r>
              <a:rPr lang="en-US" dirty="0"/>
              <a:t>Extending even more:   the GGM PRF</a:t>
            </a:r>
          </a:p>
        </p:txBody>
      </p:sp>
      <p:sp>
        <p:nvSpPr>
          <p:cNvPr id="3" name="Content Placeholder 2"/>
          <p:cNvSpPr>
            <a:spLocks noGrp="1"/>
          </p:cNvSpPr>
          <p:nvPr>
            <p:ph idx="1"/>
          </p:nvPr>
        </p:nvSpPr>
        <p:spPr>
          <a:xfrm>
            <a:off x="304800" y="971550"/>
            <a:ext cx="8229600" cy="914400"/>
          </a:xfrm>
        </p:spPr>
        <p:txBody>
          <a:bodyPr/>
          <a:lstStyle/>
          <a:p>
            <a:pPr marL="0" indent="0">
              <a:buNone/>
            </a:pPr>
            <a:r>
              <a:rPr lang="en-US" dirty="0"/>
              <a:t>Let   G: K ⟶ K</a:t>
            </a:r>
            <a:r>
              <a:rPr lang="en-US" baseline="30000" dirty="0"/>
              <a:t>2</a:t>
            </a:r>
            <a:r>
              <a:rPr lang="en-US" dirty="0"/>
              <a:t> .        define   PRF    F: K × {0,1}</a:t>
            </a:r>
            <a:r>
              <a:rPr lang="en-US" baseline="30000" dirty="0"/>
              <a:t>n</a:t>
            </a:r>
            <a:r>
              <a:rPr lang="en-US" dirty="0"/>
              <a:t> ⟶ K   as</a:t>
            </a:r>
            <a:endParaRPr lang="en-US" baseline="30000" dirty="0"/>
          </a:p>
        </p:txBody>
      </p:sp>
      <p:sp>
        <p:nvSpPr>
          <p:cNvPr id="10" name="Rectangle 9"/>
          <p:cNvSpPr/>
          <p:nvPr/>
        </p:nvSpPr>
        <p:spPr>
          <a:xfrm>
            <a:off x="381000" y="2647950"/>
            <a:ext cx="304800" cy="914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90"/>
                </a:solidFill>
              </a:rPr>
              <a:t>k</a:t>
            </a:r>
            <a:endParaRPr lang="en-US" dirty="0">
              <a:solidFill>
                <a:srgbClr val="000090"/>
              </a:solidFill>
            </a:endParaRPr>
          </a:p>
        </p:txBody>
      </p:sp>
      <p:sp>
        <p:nvSpPr>
          <p:cNvPr id="42" name="Rectangle 41"/>
          <p:cNvSpPr/>
          <p:nvPr/>
        </p:nvSpPr>
        <p:spPr>
          <a:xfrm>
            <a:off x="2286000" y="2647950"/>
            <a:ext cx="304800" cy="914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solidFill>
                  <a:srgbClr val="000090"/>
                </a:solidFill>
              </a:rPr>
              <a:t>k</a:t>
            </a:r>
            <a:r>
              <a:rPr lang="en-US" sz="2000" baseline="-25000" dirty="0">
                <a:solidFill>
                  <a:srgbClr val="000090"/>
                </a:solidFill>
              </a:rPr>
              <a:t>1</a:t>
            </a:r>
            <a:endParaRPr lang="en-US" baseline="-25000" dirty="0">
              <a:solidFill>
                <a:srgbClr val="000090"/>
              </a:solidFill>
            </a:endParaRPr>
          </a:p>
        </p:txBody>
      </p:sp>
      <p:sp>
        <p:nvSpPr>
          <p:cNvPr id="44" name="Rectangle 43"/>
          <p:cNvSpPr/>
          <p:nvPr/>
        </p:nvSpPr>
        <p:spPr>
          <a:xfrm>
            <a:off x="4191000" y="2647950"/>
            <a:ext cx="304800" cy="914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solidFill>
                  <a:srgbClr val="000090"/>
                </a:solidFill>
              </a:rPr>
              <a:t>k</a:t>
            </a:r>
            <a:r>
              <a:rPr lang="en-US" sz="2000" baseline="-25000" dirty="0">
                <a:solidFill>
                  <a:srgbClr val="000090"/>
                </a:solidFill>
              </a:rPr>
              <a:t>2</a:t>
            </a:r>
            <a:endParaRPr lang="en-US" baseline="-25000" dirty="0">
              <a:solidFill>
                <a:srgbClr val="000090"/>
              </a:solidFill>
            </a:endParaRPr>
          </a:p>
        </p:txBody>
      </p:sp>
      <p:sp>
        <p:nvSpPr>
          <p:cNvPr id="45" name="Rectangle 44"/>
          <p:cNvSpPr/>
          <p:nvPr/>
        </p:nvSpPr>
        <p:spPr>
          <a:xfrm>
            <a:off x="6019800" y="2647950"/>
            <a:ext cx="304800" cy="914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solidFill>
                  <a:srgbClr val="000090"/>
                </a:solidFill>
              </a:rPr>
              <a:t>k</a:t>
            </a:r>
            <a:r>
              <a:rPr lang="en-US" sz="2000" baseline="-25000" dirty="0">
                <a:solidFill>
                  <a:srgbClr val="000090"/>
                </a:solidFill>
              </a:rPr>
              <a:t>3</a:t>
            </a:r>
            <a:endParaRPr lang="en-US" baseline="-25000" dirty="0">
              <a:solidFill>
                <a:srgbClr val="000090"/>
              </a:solidFill>
            </a:endParaRPr>
          </a:p>
        </p:txBody>
      </p:sp>
      <p:sp>
        <p:nvSpPr>
          <p:cNvPr id="46" name="Rectangle 45"/>
          <p:cNvSpPr/>
          <p:nvPr/>
        </p:nvSpPr>
        <p:spPr>
          <a:xfrm>
            <a:off x="8686800" y="2571750"/>
            <a:ext cx="304800" cy="914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err="1">
                <a:solidFill>
                  <a:srgbClr val="000090"/>
                </a:solidFill>
              </a:rPr>
              <a:t>k</a:t>
            </a:r>
            <a:r>
              <a:rPr lang="en-US" sz="2000" baseline="-25000" dirty="0" err="1">
                <a:solidFill>
                  <a:srgbClr val="000090"/>
                </a:solidFill>
              </a:rPr>
              <a:t>n</a:t>
            </a:r>
            <a:endParaRPr lang="en-US" baseline="-25000" dirty="0">
              <a:solidFill>
                <a:srgbClr val="000090"/>
              </a:solidFill>
            </a:endParaRPr>
          </a:p>
        </p:txBody>
      </p:sp>
      <p:sp>
        <p:nvSpPr>
          <p:cNvPr id="22" name="TextBox 21"/>
          <p:cNvSpPr txBox="1"/>
          <p:nvPr/>
        </p:nvSpPr>
        <p:spPr>
          <a:xfrm>
            <a:off x="381000" y="1733550"/>
            <a:ext cx="4944933" cy="461665"/>
          </a:xfrm>
          <a:prstGeom prst="rect">
            <a:avLst/>
          </a:prstGeom>
          <a:noFill/>
        </p:spPr>
        <p:txBody>
          <a:bodyPr wrap="none" rtlCol="0">
            <a:spAutoFit/>
          </a:bodyPr>
          <a:lstStyle/>
          <a:p>
            <a:r>
              <a:rPr lang="en-US" sz="2400" dirty="0"/>
              <a:t>For input   x = x</a:t>
            </a:r>
            <a:r>
              <a:rPr lang="en-US" sz="2400" baseline="-25000" dirty="0"/>
              <a:t>0</a:t>
            </a:r>
            <a:r>
              <a:rPr lang="en-US" sz="2400" dirty="0"/>
              <a:t> x</a:t>
            </a:r>
            <a:r>
              <a:rPr lang="en-US" sz="2400" baseline="-25000" dirty="0"/>
              <a:t>1</a:t>
            </a:r>
            <a:r>
              <a:rPr lang="en-US" sz="2400" dirty="0"/>
              <a:t> … x</a:t>
            </a:r>
            <a:r>
              <a:rPr lang="en-US" sz="2400" baseline="-25000" dirty="0"/>
              <a:t>n-1</a:t>
            </a:r>
            <a:r>
              <a:rPr lang="en-US" sz="2400" dirty="0"/>
              <a:t> ∈ {0,1}</a:t>
            </a:r>
            <a:r>
              <a:rPr lang="en-US" sz="2400" baseline="30000" dirty="0"/>
              <a:t>n   </a:t>
            </a:r>
            <a:r>
              <a:rPr lang="en-US" sz="2400" dirty="0"/>
              <a:t>do:  </a:t>
            </a:r>
          </a:p>
        </p:txBody>
      </p:sp>
      <p:grpSp>
        <p:nvGrpSpPr>
          <p:cNvPr id="48" name="Group 47"/>
          <p:cNvGrpSpPr/>
          <p:nvPr/>
        </p:nvGrpSpPr>
        <p:grpSpPr>
          <a:xfrm>
            <a:off x="685800" y="2724150"/>
            <a:ext cx="1524000" cy="461665"/>
            <a:chOff x="1447800" y="4019550"/>
            <a:chExt cx="1524000" cy="461665"/>
          </a:xfrm>
        </p:grpSpPr>
        <p:cxnSp>
          <p:nvCxnSpPr>
            <p:cNvPr id="31" name="Straight Arrow Connector 30"/>
            <p:cNvCxnSpPr/>
            <p:nvPr/>
          </p:nvCxnSpPr>
          <p:spPr>
            <a:xfrm>
              <a:off x="1447800" y="447675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53847" y="4019550"/>
              <a:ext cx="1165553" cy="461665"/>
            </a:xfrm>
            <a:prstGeom prst="rect">
              <a:avLst/>
            </a:prstGeom>
            <a:noFill/>
          </p:spPr>
          <p:txBody>
            <a:bodyPr wrap="none" rtlCol="0">
              <a:spAutoFit/>
            </a:bodyPr>
            <a:lstStyle/>
            <a:p>
              <a:r>
                <a:rPr lang="en-US" sz="2400" b="1" dirty="0"/>
                <a:t>G(k)[x</a:t>
              </a:r>
              <a:r>
                <a:rPr lang="en-US" sz="2400" b="1" baseline="-25000" dirty="0"/>
                <a:t>0</a:t>
              </a:r>
              <a:r>
                <a:rPr lang="en-US" sz="2400" b="1" dirty="0"/>
                <a:t>]</a:t>
              </a:r>
            </a:p>
          </p:txBody>
        </p:sp>
      </p:grpSp>
      <p:grpSp>
        <p:nvGrpSpPr>
          <p:cNvPr id="49" name="Group 48"/>
          <p:cNvGrpSpPr/>
          <p:nvPr/>
        </p:nvGrpSpPr>
        <p:grpSpPr>
          <a:xfrm>
            <a:off x="2590800" y="2724150"/>
            <a:ext cx="1524000" cy="461665"/>
            <a:chOff x="1447800" y="4019550"/>
            <a:chExt cx="1524000" cy="461665"/>
          </a:xfrm>
        </p:grpSpPr>
        <p:cxnSp>
          <p:nvCxnSpPr>
            <p:cNvPr id="50" name="Straight Arrow Connector 49"/>
            <p:cNvCxnSpPr/>
            <p:nvPr/>
          </p:nvCxnSpPr>
          <p:spPr>
            <a:xfrm>
              <a:off x="1447800" y="447675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653847" y="4019550"/>
              <a:ext cx="1269548" cy="461665"/>
            </a:xfrm>
            <a:prstGeom prst="rect">
              <a:avLst/>
            </a:prstGeom>
            <a:noFill/>
          </p:spPr>
          <p:txBody>
            <a:bodyPr wrap="none" rtlCol="0">
              <a:spAutoFit/>
            </a:bodyPr>
            <a:lstStyle/>
            <a:p>
              <a:r>
                <a:rPr lang="en-US" sz="2400" b="1" dirty="0"/>
                <a:t>G(k</a:t>
              </a:r>
              <a:r>
                <a:rPr lang="en-US" sz="2400" b="1" baseline="-25000" dirty="0"/>
                <a:t>1</a:t>
              </a:r>
              <a:r>
                <a:rPr lang="en-US" sz="2400" b="1" dirty="0"/>
                <a:t>)[x</a:t>
              </a:r>
              <a:r>
                <a:rPr lang="en-US" sz="2400" b="1" baseline="-25000" dirty="0"/>
                <a:t>1</a:t>
              </a:r>
              <a:r>
                <a:rPr lang="en-US" sz="2400" b="1" dirty="0"/>
                <a:t>]</a:t>
              </a:r>
            </a:p>
          </p:txBody>
        </p:sp>
      </p:grpSp>
      <p:grpSp>
        <p:nvGrpSpPr>
          <p:cNvPr id="52" name="Group 51"/>
          <p:cNvGrpSpPr/>
          <p:nvPr/>
        </p:nvGrpSpPr>
        <p:grpSpPr>
          <a:xfrm>
            <a:off x="4495800" y="2724150"/>
            <a:ext cx="1524000" cy="461665"/>
            <a:chOff x="1447800" y="4019550"/>
            <a:chExt cx="1524000" cy="461665"/>
          </a:xfrm>
        </p:grpSpPr>
        <p:cxnSp>
          <p:nvCxnSpPr>
            <p:cNvPr id="53" name="Straight Arrow Connector 52"/>
            <p:cNvCxnSpPr/>
            <p:nvPr/>
          </p:nvCxnSpPr>
          <p:spPr>
            <a:xfrm>
              <a:off x="1447800" y="447675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653847" y="4019550"/>
              <a:ext cx="1269548" cy="461665"/>
            </a:xfrm>
            <a:prstGeom prst="rect">
              <a:avLst/>
            </a:prstGeom>
            <a:noFill/>
          </p:spPr>
          <p:txBody>
            <a:bodyPr wrap="none" rtlCol="0">
              <a:spAutoFit/>
            </a:bodyPr>
            <a:lstStyle/>
            <a:p>
              <a:r>
                <a:rPr lang="en-US" sz="2400" b="1" dirty="0"/>
                <a:t>G(k</a:t>
              </a:r>
              <a:r>
                <a:rPr lang="en-US" sz="2400" b="1" baseline="-25000" dirty="0"/>
                <a:t>2</a:t>
              </a:r>
              <a:r>
                <a:rPr lang="en-US" sz="2400" b="1" dirty="0"/>
                <a:t>)[x</a:t>
              </a:r>
              <a:r>
                <a:rPr lang="en-US" sz="2400" b="1" baseline="-25000" dirty="0"/>
                <a:t>2</a:t>
              </a:r>
              <a:r>
                <a:rPr lang="en-US" sz="2400" b="1" dirty="0"/>
                <a:t>]</a:t>
              </a:r>
            </a:p>
          </p:txBody>
        </p:sp>
      </p:grpSp>
      <p:grpSp>
        <p:nvGrpSpPr>
          <p:cNvPr id="55" name="Group 54"/>
          <p:cNvGrpSpPr/>
          <p:nvPr/>
        </p:nvGrpSpPr>
        <p:grpSpPr>
          <a:xfrm>
            <a:off x="7010400" y="2724150"/>
            <a:ext cx="1615396" cy="461665"/>
            <a:chOff x="1371600" y="4019550"/>
            <a:chExt cx="1615396" cy="461665"/>
          </a:xfrm>
        </p:grpSpPr>
        <p:cxnSp>
          <p:nvCxnSpPr>
            <p:cNvPr id="56" name="Straight Arrow Connector 55"/>
            <p:cNvCxnSpPr/>
            <p:nvPr/>
          </p:nvCxnSpPr>
          <p:spPr>
            <a:xfrm>
              <a:off x="1447800" y="447675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371600" y="4019550"/>
              <a:ext cx="1615396" cy="461665"/>
            </a:xfrm>
            <a:prstGeom prst="rect">
              <a:avLst/>
            </a:prstGeom>
            <a:noFill/>
          </p:spPr>
          <p:txBody>
            <a:bodyPr wrap="none" rtlCol="0">
              <a:spAutoFit/>
            </a:bodyPr>
            <a:lstStyle/>
            <a:p>
              <a:r>
                <a:rPr lang="en-US" sz="2400" b="1" dirty="0"/>
                <a:t>G(k</a:t>
              </a:r>
              <a:r>
                <a:rPr lang="en-US" sz="2400" b="1" baseline="-25000" dirty="0"/>
                <a:t>n-1</a:t>
              </a:r>
              <a:r>
                <a:rPr lang="en-US" sz="2400" b="1" dirty="0"/>
                <a:t>)[x</a:t>
              </a:r>
              <a:r>
                <a:rPr lang="en-US" sz="2400" b="1" baseline="-25000" dirty="0"/>
                <a:t>n-1</a:t>
              </a:r>
              <a:r>
                <a:rPr lang="en-US" sz="2400" b="1" dirty="0"/>
                <a:t>]</a:t>
              </a:r>
            </a:p>
          </p:txBody>
        </p:sp>
      </p:grpSp>
      <p:sp>
        <p:nvSpPr>
          <p:cNvPr id="58" name="TextBox 57"/>
          <p:cNvSpPr txBox="1"/>
          <p:nvPr/>
        </p:nvSpPr>
        <p:spPr>
          <a:xfrm>
            <a:off x="6480724" y="2815257"/>
            <a:ext cx="441146" cy="707886"/>
          </a:xfrm>
          <a:prstGeom prst="rect">
            <a:avLst/>
          </a:prstGeom>
          <a:noFill/>
        </p:spPr>
        <p:txBody>
          <a:bodyPr wrap="none" rtlCol="0">
            <a:spAutoFit/>
          </a:bodyPr>
          <a:lstStyle/>
          <a:p>
            <a:r>
              <a:rPr lang="en-US" sz="4000" b="1" dirty="0"/>
              <a:t>⋯</a:t>
            </a:r>
          </a:p>
        </p:txBody>
      </p:sp>
      <p:sp>
        <p:nvSpPr>
          <p:cNvPr id="59" name="TextBox 58"/>
          <p:cNvSpPr txBox="1"/>
          <p:nvPr/>
        </p:nvSpPr>
        <p:spPr>
          <a:xfrm>
            <a:off x="304800" y="3938885"/>
            <a:ext cx="7456238" cy="461665"/>
          </a:xfrm>
          <a:prstGeom prst="rect">
            <a:avLst/>
          </a:prstGeom>
          <a:noFill/>
        </p:spPr>
        <p:txBody>
          <a:bodyPr wrap="none" rtlCol="0">
            <a:spAutoFit/>
          </a:bodyPr>
          <a:lstStyle/>
          <a:p>
            <a:r>
              <a:rPr lang="en-US" sz="2400" dirty="0"/>
              <a:t>Security:    G a secure PRG  ⇒   F is a secure PRF on {0,1}</a:t>
            </a:r>
            <a:r>
              <a:rPr lang="en-US" sz="2400" baseline="30000" dirty="0"/>
              <a:t>n</a:t>
            </a:r>
            <a:r>
              <a:rPr lang="en-US" sz="2400" dirty="0"/>
              <a:t> .</a:t>
            </a:r>
          </a:p>
        </p:txBody>
      </p:sp>
      <p:sp>
        <p:nvSpPr>
          <p:cNvPr id="4" name="TextBox 3"/>
          <p:cNvSpPr txBox="1"/>
          <p:nvPr/>
        </p:nvSpPr>
        <p:spPr>
          <a:xfrm>
            <a:off x="304800" y="4372059"/>
            <a:ext cx="8742778" cy="830997"/>
          </a:xfrm>
          <a:prstGeom prst="rect">
            <a:avLst/>
          </a:prstGeom>
          <a:noFill/>
        </p:spPr>
        <p:txBody>
          <a:bodyPr wrap="none" rtlCol="0">
            <a:spAutoFit/>
          </a:bodyPr>
          <a:lstStyle/>
          <a:p>
            <a:r>
              <a:rPr lang="en-US" sz="2400" dirty="0"/>
              <a:t>Not used in practice due to slow performance. </a:t>
            </a:r>
          </a:p>
          <a:p>
            <a:r>
              <a:rPr lang="en-US" sz="2400" dirty="0"/>
              <a:t>Check here </a:t>
            </a:r>
            <a:r>
              <a:rPr lang="en-US" sz="2400" dirty="0">
                <a:hlinkClick r:id="rId3"/>
              </a:rPr>
              <a:t>https://crypto.stanford.edu/pbc/notes/crypto/ggm.html</a:t>
            </a:r>
            <a:r>
              <a:rPr lang="en-US" sz="2400" dirty="0"/>
              <a:t>  </a:t>
            </a:r>
          </a:p>
        </p:txBody>
      </p:sp>
    </p:spTree>
    <p:extLst>
      <p:ext uri="{BB962C8B-B14F-4D97-AF65-F5344CB8AC3E}">
        <p14:creationId xmlns:p14="http://schemas.microsoft.com/office/powerpoint/2010/main" val="110311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377A-C268-8D48-9804-C7AE29CE72E1}"/>
              </a:ext>
            </a:extLst>
          </p:cNvPr>
          <p:cNvSpPr>
            <a:spLocks noGrp="1"/>
          </p:cNvSpPr>
          <p:nvPr>
            <p:ph type="title"/>
          </p:nvPr>
        </p:nvSpPr>
        <p:spPr/>
        <p:txBody>
          <a:bodyPr/>
          <a:lstStyle/>
          <a:p>
            <a:r>
              <a:rPr lang="en-TR" dirty="0"/>
              <a:t>	PRG</a:t>
            </a:r>
          </a:p>
        </p:txBody>
      </p:sp>
      <p:sp>
        <p:nvSpPr>
          <p:cNvPr id="3" name="Content Placeholder 2">
            <a:extLst>
              <a:ext uri="{FF2B5EF4-FFF2-40B4-BE49-F238E27FC236}">
                <a16:creationId xmlns:a16="http://schemas.microsoft.com/office/drawing/2014/main" id="{8479A52C-74BA-5C25-8414-9A3445354B31}"/>
              </a:ext>
            </a:extLst>
          </p:cNvPr>
          <p:cNvSpPr>
            <a:spLocks noGrp="1"/>
          </p:cNvSpPr>
          <p:nvPr>
            <p:ph idx="1"/>
          </p:nvPr>
        </p:nvSpPr>
        <p:spPr/>
        <p:txBody>
          <a:bodyPr/>
          <a:lstStyle/>
          <a:p>
            <a:r>
              <a:rPr lang="en-US" dirty="0"/>
              <a:t>Clarification on PRG: a deterministic algorithm, and it is public (known to any adversary). It takes a random seed as input, and presumably it will introduce extra bits deterministically (it has to be expanding) and scramble them with the random seed in some sophisticated way. The output should look random (we’ve given two equivalent formulations of “</a:t>
            </a:r>
            <a:r>
              <a:rPr lang="en-US" dirty="0" err="1"/>
              <a:t>randomlooking</a:t>
            </a:r>
            <a:r>
              <a:rPr lang="en-US" dirty="0"/>
              <a:t>”). Basically any efficient distinguisher taking either an output from PRG or a truly random string can not tell a difference.</a:t>
            </a:r>
            <a:endParaRPr lang="en-TR" dirty="0"/>
          </a:p>
        </p:txBody>
      </p:sp>
    </p:spTree>
    <p:extLst>
      <p:ext uri="{BB962C8B-B14F-4D97-AF65-F5344CB8AC3E}">
        <p14:creationId xmlns:p14="http://schemas.microsoft.com/office/powerpoint/2010/main" val="1982874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B052-CD62-9D56-0515-F272783C1A0A}"/>
              </a:ext>
            </a:extLst>
          </p:cNvPr>
          <p:cNvSpPr>
            <a:spLocks noGrp="1"/>
          </p:cNvSpPr>
          <p:nvPr>
            <p:ph type="title"/>
          </p:nvPr>
        </p:nvSpPr>
        <p:spPr/>
        <p:txBody>
          <a:bodyPr/>
          <a:lstStyle/>
          <a:p>
            <a:r>
              <a:rPr lang="en-TR" dirty="0"/>
              <a:t>PRF</a:t>
            </a:r>
          </a:p>
        </p:txBody>
      </p:sp>
      <p:sp>
        <p:nvSpPr>
          <p:cNvPr id="3" name="Content Placeholder 2">
            <a:extLst>
              <a:ext uri="{FF2B5EF4-FFF2-40B4-BE49-F238E27FC236}">
                <a16:creationId xmlns:a16="http://schemas.microsoft.com/office/drawing/2014/main" id="{CC08072F-ADAF-5E63-6F26-7CDFF468B567}"/>
              </a:ext>
            </a:extLst>
          </p:cNvPr>
          <p:cNvSpPr>
            <a:spLocks noGrp="1"/>
          </p:cNvSpPr>
          <p:nvPr>
            <p:ph idx="1"/>
          </p:nvPr>
        </p:nvSpPr>
        <p:spPr/>
        <p:txBody>
          <a:bodyPr/>
          <a:lstStyle/>
          <a:p>
            <a:r>
              <a:rPr lang="en-US" dirty="0"/>
              <a:t>Pseudorandom functions (PRFs), which are meant to be “</a:t>
            </a:r>
            <a:r>
              <a:rPr lang="en-US" dirty="0" err="1"/>
              <a:t>randomlooking</a:t>
            </a:r>
            <a:r>
              <a:rPr lang="en-US" dirty="0"/>
              <a:t>” functions. Roughly, it means that it behaves the same as a truly random function, at least as far as an efficient observer is concerned.</a:t>
            </a:r>
            <a:endParaRPr lang="en-TR" dirty="0"/>
          </a:p>
        </p:txBody>
      </p:sp>
    </p:spTree>
    <p:extLst>
      <p:ext uri="{BB962C8B-B14F-4D97-AF65-F5344CB8AC3E}">
        <p14:creationId xmlns:p14="http://schemas.microsoft.com/office/powerpoint/2010/main" val="4093603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754D-B38B-AEEC-8601-606240708BEB}"/>
              </a:ext>
            </a:extLst>
          </p:cNvPr>
          <p:cNvSpPr>
            <a:spLocks noGrp="1"/>
          </p:cNvSpPr>
          <p:nvPr>
            <p:ph type="title"/>
          </p:nvPr>
        </p:nvSpPr>
        <p:spPr/>
        <p:txBody>
          <a:bodyPr/>
          <a:lstStyle/>
          <a:p>
            <a:r>
              <a:rPr lang="en-TR" dirty="0"/>
              <a:t>PRP</a:t>
            </a:r>
          </a:p>
        </p:txBody>
      </p:sp>
      <p:sp>
        <p:nvSpPr>
          <p:cNvPr id="3" name="Content Placeholder 2">
            <a:extLst>
              <a:ext uri="{FF2B5EF4-FFF2-40B4-BE49-F238E27FC236}">
                <a16:creationId xmlns:a16="http://schemas.microsoft.com/office/drawing/2014/main" id="{083C6A30-364F-2D6A-FD3C-AB51CE53799D}"/>
              </a:ext>
            </a:extLst>
          </p:cNvPr>
          <p:cNvSpPr>
            <a:spLocks noGrp="1"/>
          </p:cNvSpPr>
          <p:nvPr>
            <p:ph idx="1"/>
          </p:nvPr>
        </p:nvSpPr>
        <p:spPr/>
        <p:txBody>
          <a:bodyPr/>
          <a:lstStyle/>
          <a:p>
            <a:r>
              <a:rPr lang="en-US" b="0" i="0" dirty="0">
                <a:solidFill>
                  <a:srgbClr val="374151"/>
                </a:solidFill>
                <a:effectLst/>
                <a:latin typeface="Söhne"/>
              </a:rPr>
              <a:t>A pseudorandom permutation is a theoretical concept used in the analysis and design of block ciphers. A PRP is a permutation of a fixed set of values (e.g., all possible block inputs) that appears random, even though it is generated by a deterministic algorithm. In essence, a PRP acts like a random permutation, providing a one-to-one mapping from plaintext blocks to ciphertext blocks. Block ciphers are designed to emulate the properties of PRPs, and this property is crucial for their security.</a:t>
            </a:r>
            <a:endParaRPr lang="en-TR" dirty="0"/>
          </a:p>
        </p:txBody>
      </p:sp>
    </p:spTree>
    <p:extLst>
      <p:ext uri="{BB962C8B-B14F-4D97-AF65-F5344CB8AC3E}">
        <p14:creationId xmlns:p14="http://schemas.microsoft.com/office/powerpoint/2010/main" val="39057578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End of Segment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230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t>Block ciphers:  crypto work horse</a:t>
            </a:r>
          </a:p>
        </p:txBody>
      </p:sp>
      <p:sp>
        <p:nvSpPr>
          <p:cNvPr id="13317" name="Rectangle 3"/>
          <p:cNvSpPr>
            <a:spLocks noGrp="1" noChangeArrowheads="1"/>
          </p:cNvSpPr>
          <p:nvPr>
            <p:ph type="body" idx="1"/>
          </p:nvPr>
        </p:nvSpPr>
        <p:spPr>
          <a:xfrm>
            <a:off x="457200" y="1047750"/>
            <a:ext cx="8229600" cy="4095750"/>
          </a:xfrm>
        </p:spPr>
        <p:txBody>
          <a:bodyPr/>
          <a:lstStyle/>
          <a:p>
            <a:pPr marL="0" indent="0" eaLnBrk="1" hangingPunct="1"/>
            <a:endParaRPr lang="en-US" sz="2000" dirty="0"/>
          </a:p>
          <a:p>
            <a:pPr marL="0" indent="0" eaLnBrk="1" hangingPunct="1"/>
            <a:endParaRPr lang="en-US" sz="2000" dirty="0"/>
          </a:p>
          <a:p>
            <a:pPr marL="0" indent="0" eaLnBrk="1" hangingPunct="1"/>
            <a:endParaRPr lang="en-US" sz="2000" dirty="0"/>
          </a:p>
          <a:p>
            <a:pPr marL="0" indent="0" eaLnBrk="1" hangingPunct="1"/>
            <a:endParaRPr lang="en-US" sz="2000" dirty="0"/>
          </a:p>
          <a:p>
            <a:pPr marL="0" indent="0" eaLnBrk="1" hangingPunct="1"/>
            <a:endParaRPr lang="en-US" sz="2000" dirty="0"/>
          </a:p>
          <a:p>
            <a:pPr marL="0" indent="0" eaLnBrk="1" hangingPunct="1"/>
            <a:endParaRPr lang="en-US" sz="2000" dirty="0"/>
          </a:p>
          <a:p>
            <a:pPr marL="0" indent="0" eaLnBrk="1" hangingPunct="1"/>
            <a:endParaRPr lang="en-US" sz="2000" dirty="0"/>
          </a:p>
          <a:p>
            <a:pPr marL="0" indent="0" eaLnBrk="1" hangingPunct="1"/>
            <a:endParaRPr lang="en-US" sz="2000" dirty="0"/>
          </a:p>
        </p:txBody>
      </p:sp>
      <p:sp>
        <p:nvSpPr>
          <p:cNvPr id="13318" name="Rectangle 4"/>
          <p:cNvSpPr>
            <a:spLocks noChangeArrowheads="1"/>
          </p:cNvSpPr>
          <p:nvPr/>
        </p:nvSpPr>
        <p:spPr bwMode="auto">
          <a:xfrm>
            <a:off x="3962400" y="1418035"/>
            <a:ext cx="1371600" cy="742950"/>
          </a:xfrm>
          <a:prstGeom prst="rect">
            <a:avLst/>
          </a:prstGeom>
          <a:solidFill>
            <a:schemeClr val="accent6">
              <a:lumMod val="60000"/>
              <a:lumOff val="40000"/>
            </a:schemeClr>
          </a:solidFill>
          <a:ln w="57150">
            <a:solidFill>
              <a:schemeClr val="tx1"/>
            </a:solidFill>
            <a:miter lim="800000"/>
            <a:headEnd/>
            <a:tailEnd/>
          </a:ln>
        </p:spPr>
        <p:txBody>
          <a:bodyPr wrap="none" anchor="ctr"/>
          <a:lstStyle/>
          <a:p>
            <a:pPr algn="ctr">
              <a:spcBef>
                <a:spcPct val="50000"/>
              </a:spcBef>
            </a:pPr>
            <a:r>
              <a:rPr lang="en-US" sz="2800" b="1" dirty="0">
                <a:solidFill>
                  <a:srgbClr val="0000FF"/>
                </a:solidFill>
                <a:latin typeface="Tahoma" pitchFamily="34" charset="0"/>
              </a:rPr>
              <a:t>E,D</a:t>
            </a:r>
          </a:p>
        </p:txBody>
      </p:sp>
      <p:sp>
        <p:nvSpPr>
          <p:cNvPr id="13319" name="Line 5"/>
          <p:cNvSpPr>
            <a:spLocks noChangeShapeType="1"/>
          </p:cNvSpPr>
          <p:nvPr/>
        </p:nvSpPr>
        <p:spPr bwMode="auto">
          <a:xfrm>
            <a:off x="3048000" y="1818085"/>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0" name="Line 6"/>
          <p:cNvSpPr>
            <a:spLocks noChangeShapeType="1"/>
          </p:cNvSpPr>
          <p:nvPr/>
        </p:nvSpPr>
        <p:spPr bwMode="auto">
          <a:xfrm>
            <a:off x="5334000" y="1818085"/>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1" name="Rectangle 7"/>
          <p:cNvSpPr>
            <a:spLocks noChangeArrowheads="1"/>
          </p:cNvSpPr>
          <p:nvPr/>
        </p:nvSpPr>
        <p:spPr bwMode="auto">
          <a:xfrm>
            <a:off x="6248400" y="164663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CT Block</a:t>
            </a:r>
          </a:p>
        </p:txBody>
      </p:sp>
      <p:sp>
        <p:nvSpPr>
          <p:cNvPr id="13322" name="Text Box 8"/>
          <p:cNvSpPr txBox="1">
            <a:spLocks noChangeArrowheads="1"/>
          </p:cNvSpPr>
          <p:nvPr/>
        </p:nvSpPr>
        <p:spPr bwMode="auto">
          <a:xfrm>
            <a:off x="6962369" y="1300718"/>
            <a:ext cx="746531"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n</a:t>
            </a:r>
            <a:r>
              <a:rPr lang="en-US" sz="1800" dirty="0">
                <a:latin typeface="Tahoma" pitchFamily="34" charset="0"/>
              </a:rPr>
              <a:t> bits</a:t>
            </a:r>
          </a:p>
        </p:txBody>
      </p:sp>
      <p:sp>
        <p:nvSpPr>
          <p:cNvPr id="13323" name="Rectangle 9"/>
          <p:cNvSpPr>
            <a:spLocks noChangeArrowheads="1"/>
          </p:cNvSpPr>
          <p:nvPr/>
        </p:nvSpPr>
        <p:spPr bwMode="auto">
          <a:xfrm>
            <a:off x="863600" y="164663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latin typeface="Tahoma" pitchFamily="34" charset="0"/>
              </a:rPr>
              <a:t>PT Block</a:t>
            </a:r>
          </a:p>
        </p:txBody>
      </p:sp>
      <p:sp>
        <p:nvSpPr>
          <p:cNvPr id="13324" name="Text Box 10"/>
          <p:cNvSpPr txBox="1">
            <a:spLocks noChangeArrowheads="1"/>
          </p:cNvSpPr>
          <p:nvPr/>
        </p:nvSpPr>
        <p:spPr bwMode="auto">
          <a:xfrm>
            <a:off x="1477503" y="1276350"/>
            <a:ext cx="808960" cy="400110"/>
          </a:xfrm>
          <a:prstGeom prst="rect">
            <a:avLst/>
          </a:prstGeom>
          <a:noFill/>
          <a:ln w="9525">
            <a:noFill/>
            <a:miter lim="800000"/>
            <a:headEnd/>
            <a:tailEnd/>
          </a:ln>
        </p:spPr>
        <p:txBody>
          <a:bodyPr wrap="none">
            <a:spAutoFit/>
          </a:bodyPr>
          <a:lstStyle/>
          <a:p>
            <a:pPr algn="ctr">
              <a:spcBef>
                <a:spcPct val="50000"/>
              </a:spcBef>
            </a:pPr>
            <a:r>
              <a:rPr lang="en-US" sz="2000" dirty="0">
                <a:latin typeface="Tahoma" pitchFamily="34" charset="0"/>
              </a:rPr>
              <a:t>n bits</a:t>
            </a:r>
          </a:p>
        </p:txBody>
      </p:sp>
      <p:sp>
        <p:nvSpPr>
          <p:cNvPr id="13325" name="Rectangle 11"/>
          <p:cNvSpPr>
            <a:spLocks noChangeArrowheads="1"/>
          </p:cNvSpPr>
          <p:nvPr/>
        </p:nvSpPr>
        <p:spPr bwMode="auto">
          <a:xfrm>
            <a:off x="4191000" y="2618185"/>
            <a:ext cx="9906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Key</a:t>
            </a:r>
          </a:p>
        </p:txBody>
      </p:sp>
      <p:sp>
        <p:nvSpPr>
          <p:cNvPr id="13326" name="Text Box 12"/>
          <p:cNvSpPr txBox="1">
            <a:spLocks noChangeArrowheads="1"/>
          </p:cNvSpPr>
          <p:nvPr/>
        </p:nvSpPr>
        <p:spPr bwMode="auto">
          <a:xfrm>
            <a:off x="5252287" y="2639616"/>
            <a:ext cx="733342" cy="369332"/>
          </a:xfrm>
          <a:prstGeom prst="rect">
            <a:avLst/>
          </a:prstGeom>
          <a:noFill/>
          <a:ln w="9525">
            <a:noFill/>
            <a:miter lim="800000"/>
            <a:headEnd/>
            <a:tailEnd/>
          </a:ln>
        </p:spPr>
        <p:txBody>
          <a:bodyPr wrap="none">
            <a:spAutoFit/>
          </a:bodyPr>
          <a:lstStyle/>
          <a:p>
            <a:pPr algn="ctr">
              <a:spcBef>
                <a:spcPct val="50000"/>
              </a:spcBef>
            </a:pPr>
            <a:r>
              <a:rPr lang="en-US" sz="1800" dirty="0">
                <a:latin typeface="Tahoma" pitchFamily="34" charset="0"/>
              </a:rPr>
              <a:t>k bits</a:t>
            </a:r>
          </a:p>
        </p:txBody>
      </p:sp>
      <p:sp>
        <p:nvSpPr>
          <p:cNvPr id="13327" name="Line 13"/>
          <p:cNvSpPr>
            <a:spLocks noChangeShapeType="1"/>
          </p:cNvSpPr>
          <p:nvPr/>
        </p:nvSpPr>
        <p:spPr bwMode="auto">
          <a:xfrm flipV="1">
            <a:off x="4724400" y="2160985"/>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3328" name="Text Box 14"/>
          <p:cNvSpPr txBox="1">
            <a:spLocks noChangeArrowheads="1"/>
          </p:cNvSpPr>
          <p:nvPr/>
        </p:nvSpPr>
        <p:spPr bwMode="auto">
          <a:xfrm>
            <a:off x="746125" y="3344466"/>
            <a:ext cx="184666" cy="369332"/>
          </a:xfrm>
          <a:prstGeom prst="rect">
            <a:avLst/>
          </a:prstGeom>
          <a:noFill/>
          <a:ln w="12700" algn="ctr">
            <a:noFill/>
            <a:miter lim="800000"/>
            <a:headEnd/>
            <a:tailEnd type="none" w="lg" len="med"/>
          </a:ln>
        </p:spPr>
        <p:txBody>
          <a:bodyPr wrap="none">
            <a:spAutoFit/>
          </a:bodyPr>
          <a:lstStyle/>
          <a:p>
            <a:pPr eaLnBrk="1" hangingPunct="1"/>
            <a:endParaRPr lang="en-US">
              <a:latin typeface="Arial" charset="0"/>
            </a:endParaRPr>
          </a:p>
        </p:txBody>
      </p:sp>
      <p:sp>
        <p:nvSpPr>
          <p:cNvPr id="13329" name="Text Box 15"/>
          <p:cNvSpPr txBox="1">
            <a:spLocks noChangeArrowheads="1"/>
          </p:cNvSpPr>
          <p:nvPr/>
        </p:nvSpPr>
        <p:spPr bwMode="auto">
          <a:xfrm>
            <a:off x="1050926" y="3426619"/>
            <a:ext cx="6660798" cy="1538883"/>
          </a:xfrm>
          <a:prstGeom prst="rect">
            <a:avLst/>
          </a:prstGeom>
          <a:noFill/>
          <a:ln w="12700" algn="ctr">
            <a:noFill/>
            <a:miter lim="800000"/>
            <a:headEnd/>
            <a:tailEnd type="none" w="lg" len="med"/>
          </a:ln>
        </p:spPr>
        <p:txBody>
          <a:bodyPr wrap="none">
            <a:spAutoFit/>
          </a:bodyPr>
          <a:lstStyle/>
          <a:p>
            <a:pPr marL="457200" indent="-457200" eaLnBrk="1" hangingPunct="1"/>
            <a:r>
              <a:rPr lang="en-US" sz="2400" dirty="0">
                <a:latin typeface="Tahoma" pitchFamily="34" charset="0"/>
              </a:rPr>
              <a:t>Canonical examples:</a:t>
            </a:r>
          </a:p>
          <a:p>
            <a:pPr marL="457200" indent="-457200" eaLnBrk="1" hangingPunct="1">
              <a:lnSpc>
                <a:spcPct val="150000"/>
              </a:lnSpc>
              <a:buFontTx/>
              <a:buAutoNum type="arabicPeriod"/>
            </a:pPr>
            <a:r>
              <a:rPr lang="en-US" sz="2400" dirty="0">
                <a:latin typeface="Tahoma" pitchFamily="34" charset="0"/>
              </a:rPr>
              <a:t>DES:   n= 64 bits,    k = 56 bits</a:t>
            </a:r>
          </a:p>
          <a:p>
            <a:pPr marL="457200" indent="-457200" eaLnBrk="1" hangingPunct="1">
              <a:lnSpc>
                <a:spcPct val="150000"/>
              </a:lnSpc>
              <a:buFontTx/>
              <a:buAutoNum type="arabicPeriod"/>
            </a:pPr>
            <a:r>
              <a:rPr lang="en-US" sz="2400" dirty="0">
                <a:latin typeface="Tahoma" pitchFamily="34" charset="0"/>
              </a:rPr>
              <a:t>AES:     n=128 bits,   k = 128, 192, 256 bits</a:t>
            </a:r>
          </a:p>
        </p:txBody>
      </p:sp>
      <p:sp>
        <p:nvSpPr>
          <p:cNvPr id="2" name="TextBox 1">
            <a:extLst>
              <a:ext uri="{FF2B5EF4-FFF2-40B4-BE49-F238E27FC236}">
                <a16:creationId xmlns:a16="http://schemas.microsoft.com/office/drawing/2014/main" id="{8B351E20-BD40-6129-BC2F-F2603EB90AD3}"/>
              </a:ext>
            </a:extLst>
          </p:cNvPr>
          <p:cNvSpPr txBox="1"/>
          <p:nvPr/>
        </p:nvSpPr>
        <p:spPr>
          <a:xfrm>
            <a:off x="7088858" y="2802285"/>
            <a:ext cx="1724255" cy="830997"/>
          </a:xfrm>
          <a:prstGeom prst="rect">
            <a:avLst/>
          </a:prstGeom>
          <a:noFill/>
        </p:spPr>
        <p:txBody>
          <a:bodyPr wrap="none" rtlCol="0">
            <a:spAutoFit/>
          </a:bodyPr>
          <a:lstStyle/>
          <a:p>
            <a:r>
              <a:rPr lang="en-TR" sz="2400" b="1" dirty="0"/>
              <a:t>n=block size</a:t>
            </a:r>
          </a:p>
          <a:p>
            <a:r>
              <a:rPr lang="en-US" sz="2400" b="1" dirty="0"/>
              <a:t>k</a:t>
            </a:r>
            <a:r>
              <a:rPr lang="en-TR" sz="2400" b="1" dirty="0"/>
              <a:t>=key size</a:t>
            </a:r>
          </a:p>
        </p:txBody>
      </p:sp>
    </p:spTree>
    <p:extLst>
      <p:ext uri="{BB962C8B-B14F-4D97-AF65-F5344CB8AC3E}">
        <p14:creationId xmlns:p14="http://schemas.microsoft.com/office/powerpoint/2010/main" val="302265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 Built by Iteration</a:t>
            </a:r>
          </a:p>
        </p:txBody>
      </p:sp>
      <p:sp>
        <p:nvSpPr>
          <p:cNvPr id="3" name="Content Placeholder 2"/>
          <p:cNvSpPr>
            <a:spLocks noGrp="1"/>
          </p:cNvSpPr>
          <p:nvPr>
            <p:ph idx="1"/>
          </p:nvPr>
        </p:nvSpPr>
        <p:spPr>
          <a:xfrm>
            <a:off x="685800" y="3981450"/>
            <a:ext cx="8153400" cy="1028700"/>
          </a:xfrm>
        </p:spPr>
        <p:txBody>
          <a:bodyPr>
            <a:normAutofit lnSpcReduction="10000"/>
          </a:bodyPr>
          <a:lstStyle/>
          <a:p>
            <a:pPr marL="0" indent="0">
              <a:buNone/>
            </a:pPr>
            <a:r>
              <a:rPr lang="en-US" dirty="0"/>
              <a:t>R(</a:t>
            </a:r>
            <a:r>
              <a:rPr lang="en-US" dirty="0" err="1"/>
              <a:t>k,m</a:t>
            </a:r>
            <a:r>
              <a:rPr lang="en-US" dirty="0"/>
              <a:t>) is called a </a:t>
            </a:r>
            <a:r>
              <a:rPr lang="en-US" b="0" dirty="0"/>
              <a:t>round function</a:t>
            </a:r>
          </a:p>
          <a:p>
            <a:pPr marL="0" indent="0">
              <a:spcBef>
                <a:spcPts val="1824"/>
              </a:spcBef>
              <a:buNone/>
            </a:pPr>
            <a:r>
              <a:rPr lang="en-US" b="0" dirty="0"/>
              <a:t>		</a:t>
            </a:r>
            <a:r>
              <a:rPr lang="en-US" b="1" dirty="0"/>
              <a:t>for  DES (r=16),      for AES-128  (r=10)</a:t>
            </a:r>
          </a:p>
        </p:txBody>
      </p:sp>
      <p:sp>
        <p:nvSpPr>
          <p:cNvPr id="6" name="Rectangle 5"/>
          <p:cNvSpPr/>
          <p:nvPr/>
        </p:nvSpPr>
        <p:spPr bwMode="auto">
          <a:xfrm>
            <a:off x="4009104" y="1143000"/>
            <a:ext cx="1143000" cy="285750"/>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key  k</a:t>
            </a:r>
          </a:p>
        </p:txBody>
      </p:sp>
      <p:sp>
        <p:nvSpPr>
          <p:cNvPr id="7" name="Trapezoid 6"/>
          <p:cNvSpPr/>
          <p:nvPr/>
        </p:nvSpPr>
        <p:spPr bwMode="auto">
          <a:xfrm>
            <a:off x="1752600" y="1428750"/>
            <a:ext cx="5638800" cy="685800"/>
          </a:xfrm>
          <a:prstGeom prst="trapezoid">
            <a:avLst>
              <a:gd name="adj" fmla="val 243342"/>
            </a:avLst>
          </a:prstGeom>
          <a:solidFill>
            <a:srgbClr val="66FFFF"/>
          </a:solidFill>
          <a:ln w="9525">
            <a:solidFill>
              <a:schemeClr val="tx1"/>
            </a:solidFill>
            <a:miter lim="800000"/>
            <a:headEnd/>
            <a:tailEnd/>
          </a:ln>
          <a:effectLst/>
        </p:spPr>
        <p:txBody>
          <a:bodyPr rtlCol="0" anchor="ctr"/>
          <a:lstStyle/>
          <a:p>
            <a:pPr algn="ctr"/>
            <a:endParaRPr lang="en-US" dirty="0">
              <a:latin typeface="+mn-lt"/>
            </a:endParaRPr>
          </a:p>
        </p:txBody>
      </p:sp>
      <p:sp>
        <p:nvSpPr>
          <p:cNvPr id="8" name="TextBox 7"/>
          <p:cNvSpPr txBox="1"/>
          <p:nvPr/>
        </p:nvSpPr>
        <p:spPr>
          <a:xfrm>
            <a:off x="3606948" y="1600200"/>
            <a:ext cx="1515334" cy="369332"/>
          </a:xfrm>
          <a:prstGeom prst="rect">
            <a:avLst/>
          </a:prstGeom>
          <a:noFill/>
        </p:spPr>
        <p:txBody>
          <a:bodyPr wrap="none" rtlCol="0">
            <a:spAutoFit/>
          </a:bodyPr>
          <a:lstStyle/>
          <a:p>
            <a:r>
              <a:rPr lang="en-US" dirty="0">
                <a:latin typeface="+mn-lt"/>
              </a:rPr>
              <a:t>key expansion</a:t>
            </a:r>
          </a:p>
        </p:txBody>
      </p:sp>
      <p:sp>
        <p:nvSpPr>
          <p:cNvPr id="9" name="Rectangle 8"/>
          <p:cNvSpPr/>
          <p:nvPr/>
        </p:nvSpPr>
        <p:spPr bwMode="auto">
          <a:xfrm>
            <a:off x="1752600" y="211455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1</a:t>
            </a:r>
            <a:endParaRPr lang="en-US" sz="2000" dirty="0">
              <a:latin typeface="+mn-lt"/>
            </a:endParaRPr>
          </a:p>
        </p:txBody>
      </p:sp>
      <p:sp>
        <p:nvSpPr>
          <p:cNvPr id="10" name="Rectangle 9"/>
          <p:cNvSpPr/>
          <p:nvPr/>
        </p:nvSpPr>
        <p:spPr bwMode="auto">
          <a:xfrm>
            <a:off x="2895600" y="211455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2</a:t>
            </a:r>
            <a:endParaRPr lang="en-US" sz="2000" dirty="0">
              <a:latin typeface="+mn-lt"/>
            </a:endParaRPr>
          </a:p>
        </p:txBody>
      </p:sp>
      <p:sp>
        <p:nvSpPr>
          <p:cNvPr id="11" name="Rectangle 10"/>
          <p:cNvSpPr/>
          <p:nvPr/>
        </p:nvSpPr>
        <p:spPr bwMode="auto">
          <a:xfrm>
            <a:off x="4038600" y="211455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3</a:t>
            </a:r>
            <a:endParaRPr lang="en-US" sz="2000" dirty="0">
              <a:latin typeface="+mn-lt"/>
            </a:endParaRPr>
          </a:p>
        </p:txBody>
      </p:sp>
      <p:sp>
        <p:nvSpPr>
          <p:cNvPr id="12" name="Rectangle 11"/>
          <p:cNvSpPr/>
          <p:nvPr/>
        </p:nvSpPr>
        <p:spPr bwMode="auto">
          <a:xfrm>
            <a:off x="6781800" y="211455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err="1">
                <a:latin typeface="+mn-lt"/>
              </a:rPr>
              <a:t>k</a:t>
            </a:r>
            <a:r>
              <a:rPr lang="en-US" sz="2000" baseline="-25000" dirty="0" err="1"/>
              <a:t>r</a:t>
            </a:r>
            <a:endParaRPr lang="en-US" sz="2000" dirty="0">
              <a:latin typeface="+mn-lt"/>
            </a:endParaRPr>
          </a:p>
        </p:txBody>
      </p:sp>
      <p:sp>
        <p:nvSpPr>
          <p:cNvPr id="13" name="Rectangle 12"/>
          <p:cNvSpPr/>
          <p:nvPr/>
        </p:nvSpPr>
        <p:spPr bwMode="auto">
          <a:xfrm rot="16200000">
            <a:off x="1647827" y="2962274"/>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R(k</a:t>
            </a:r>
            <a:r>
              <a:rPr lang="en-US" baseline="-25000" dirty="0">
                <a:latin typeface="+mn-lt"/>
              </a:rPr>
              <a:t>1</a:t>
            </a:r>
            <a:r>
              <a:rPr lang="en-US" dirty="0">
                <a:latin typeface="+mn-lt"/>
              </a:rPr>
              <a:t>, </a:t>
            </a:r>
            <a:r>
              <a:rPr lang="en-US" dirty="0">
                <a:latin typeface="+mn-lt"/>
                <a:sym typeface="Symbol"/>
              </a:rPr>
              <a:t>)</a:t>
            </a:r>
            <a:endParaRPr lang="en-US" dirty="0">
              <a:latin typeface="+mn-lt"/>
            </a:endParaRPr>
          </a:p>
        </p:txBody>
      </p:sp>
      <p:sp>
        <p:nvSpPr>
          <p:cNvPr id="15" name="Rectangle 14"/>
          <p:cNvSpPr/>
          <p:nvPr/>
        </p:nvSpPr>
        <p:spPr bwMode="auto">
          <a:xfrm rot="16200000">
            <a:off x="2828924" y="2962274"/>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R(k</a:t>
            </a:r>
            <a:r>
              <a:rPr lang="en-US" baseline="-25000" dirty="0">
                <a:latin typeface="+mn-lt"/>
              </a:rPr>
              <a:t>2</a:t>
            </a:r>
            <a:r>
              <a:rPr lang="en-US" dirty="0">
                <a:latin typeface="+mn-lt"/>
              </a:rPr>
              <a:t>, </a:t>
            </a:r>
            <a:r>
              <a:rPr lang="en-US" dirty="0">
                <a:latin typeface="+mn-lt"/>
                <a:sym typeface="Symbol"/>
              </a:rPr>
              <a:t>)</a:t>
            </a:r>
            <a:endParaRPr lang="en-US" dirty="0">
              <a:latin typeface="+mn-lt"/>
            </a:endParaRPr>
          </a:p>
        </p:txBody>
      </p:sp>
      <p:sp>
        <p:nvSpPr>
          <p:cNvPr id="16" name="Rectangle 15"/>
          <p:cNvSpPr/>
          <p:nvPr/>
        </p:nvSpPr>
        <p:spPr bwMode="auto">
          <a:xfrm rot="16200000">
            <a:off x="3971924" y="2962274"/>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R(k</a:t>
            </a:r>
            <a:r>
              <a:rPr lang="en-US" baseline="-25000" dirty="0">
                <a:latin typeface="+mn-lt"/>
              </a:rPr>
              <a:t>3</a:t>
            </a:r>
            <a:r>
              <a:rPr lang="en-US" dirty="0">
                <a:latin typeface="+mn-lt"/>
              </a:rPr>
              <a:t>, </a:t>
            </a:r>
            <a:r>
              <a:rPr lang="en-US" dirty="0">
                <a:latin typeface="+mn-lt"/>
                <a:sym typeface="Symbol"/>
              </a:rPr>
              <a:t>)</a:t>
            </a:r>
            <a:endParaRPr lang="en-US" dirty="0">
              <a:latin typeface="+mn-lt"/>
            </a:endParaRPr>
          </a:p>
        </p:txBody>
      </p:sp>
      <p:sp>
        <p:nvSpPr>
          <p:cNvPr id="17" name="Rectangle 16"/>
          <p:cNvSpPr/>
          <p:nvPr/>
        </p:nvSpPr>
        <p:spPr bwMode="auto">
          <a:xfrm rot="16200000">
            <a:off x="6715124" y="2962274"/>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latin typeface="+mn-lt"/>
              </a:rPr>
              <a:t>R(</a:t>
            </a:r>
            <a:r>
              <a:rPr lang="en-US" dirty="0" err="1">
                <a:latin typeface="+mn-lt"/>
              </a:rPr>
              <a:t>k</a:t>
            </a:r>
            <a:r>
              <a:rPr lang="en-US" baseline="-25000" dirty="0" err="1"/>
              <a:t>r</a:t>
            </a:r>
            <a:r>
              <a:rPr lang="en-US" dirty="0">
                <a:latin typeface="+mn-lt"/>
              </a:rPr>
              <a:t>, </a:t>
            </a:r>
            <a:r>
              <a:rPr lang="en-US" dirty="0">
                <a:latin typeface="+mn-lt"/>
                <a:sym typeface="Symbol"/>
              </a:rPr>
              <a:t>)</a:t>
            </a:r>
            <a:endParaRPr lang="en-US" dirty="0">
              <a:latin typeface="+mn-lt"/>
            </a:endParaRPr>
          </a:p>
        </p:txBody>
      </p:sp>
      <p:cxnSp>
        <p:nvCxnSpPr>
          <p:cNvPr id="19" name="Straight Arrow Connector 18"/>
          <p:cNvCxnSpPr/>
          <p:nvPr/>
        </p:nvCxnSpPr>
        <p:spPr bwMode="auto">
          <a:xfrm rot="5400000">
            <a:off x="1885950" y="2628701"/>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3029744" y="262810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a:off x="4172744" y="262810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rot="5400000">
            <a:off x="6915944" y="262810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438400" y="325754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3581400" y="3256358"/>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4724400" y="3257549"/>
            <a:ext cx="457200" cy="1191"/>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6400800" y="325754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7467600" y="325754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295400" y="325754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2" name="Straight Connector 31"/>
          <p:cNvCxnSpPr/>
          <p:nvPr/>
        </p:nvCxnSpPr>
        <p:spPr bwMode="auto">
          <a:xfrm>
            <a:off x="5257800" y="3257549"/>
            <a:ext cx="1143000" cy="1191"/>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33" name="TextBox 32"/>
          <p:cNvSpPr txBox="1"/>
          <p:nvPr/>
        </p:nvSpPr>
        <p:spPr>
          <a:xfrm>
            <a:off x="762000" y="2962930"/>
            <a:ext cx="471503" cy="523220"/>
          </a:xfrm>
          <a:prstGeom prst="rect">
            <a:avLst/>
          </a:prstGeom>
          <a:noFill/>
        </p:spPr>
        <p:txBody>
          <a:bodyPr wrap="none" rtlCol="0">
            <a:spAutoFit/>
          </a:bodyPr>
          <a:lstStyle/>
          <a:p>
            <a:r>
              <a:rPr lang="en-US" sz="2800" dirty="0">
                <a:latin typeface="+mn-lt"/>
              </a:rPr>
              <a:t>m</a:t>
            </a:r>
            <a:endParaRPr lang="en-US" dirty="0">
              <a:latin typeface="+mn-lt"/>
            </a:endParaRPr>
          </a:p>
        </p:txBody>
      </p:sp>
      <p:sp>
        <p:nvSpPr>
          <p:cNvPr id="34" name="TextBox 33"/>
          <p:cNvSpPr txBox="1"/>
          <p:nvPr/>
        </p:nvSpPr>
        <p:spPr>
          <a:xfrm>
            <a:off x="8001000" y="2952750"/>
            <a:ext cx="381000" cy="523220"/>
          </a:xfrm>
          <a:prstGeom prst="rect">
            <a:avLst/>
          </a:prstGeom>
          <a:noFill/>
        </p:spPr>
        <p:txBody>
          <a:bodyPr wrap="square" rtlCol="0">
            <a:spAutoFit/>
          </a:bodyPr>
          <a:lstStyle/>
          <a:p>
            <a:r>
              <a:rPr lang="en-US" sz="2800" dirty="0">
                <a:latin typeface="+mn-lt"/>
              </a:rPr>
              <a:t>c</a:t>
            </a:r>
            <a:endParaRPr lang="en-US" dirty="0">
              <a:latin typeface="+mn-lt"/>
            </a:endParaRPr>
          </a:p>
        </p:txBody>
      </p:sp>
      <p:sp>
        <p:nvSpPr>
          <p:cNvPr id="4" name="TextBox 3">
            <a:extLst>
              <a:ext uri="{FF2B5EF4-FFF2-40B4-BE49-F238E27FC236}">
                <a16:creationId xmlns:a16="http://schemas.microsoft.com/office/drawing/2014/main" id="{246ACDFE-CFBA-FCFE-A275-517D5860482D}"/>
              </a:ext>
            </a:extLst>
          </p:cNvPr>
          <p:cNvSpPr txBox="1"/>
          <p:nvPr/>
        </p:nvSpPr>
        <p:spPr>
          <a:xfrm>
            <a:off x="6408111" y="4101584"/>
            <a:ext cx="2324739" cy="400110"/>
          </a:xfrm>
          <a:prstGeom prst="rect">
            <a:avLst/>
          </a:prstGeom>
          <a:noFill/>
        </p:spPr>
        <p:txBody>
          <a:bodyPr wrap="none" rtlCol="0">
            <a:spAutoFit/>
          </a:bodyPr>
          <a:lstStyle/>
          <a:p>
            <a:r>
              <a:rPr lang="en-US" sz="2000" b="1" dirty="0"/>
              <a:t>r</a:t>
            </a:r>
            <a:r>
              <a:rPr lang="en-TR" sz="2000" b="1" dirty="0"/>
              <a:t>=number of rounds</a:t>
            </a:r>
          </a:p>
        </p:txBody>
      </p:sp>
    </p:spTree>
    <p:extLst>
      <p:ext uri="{BB962C8B-B14F-4D97-AF65-F5344CB8AC3E}">
        <p14:creationId xmlns:p14="http://schemas.microsoft.com/office/powerpoint/2010/main" val="275313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06401" y="-19050"/>
            <a:ext cx="8208963" cy="685800"/>
          </a:xfrm>
        </p:spPr>
        <p:txBody>
          <a:bodyPr>
            <a:normAutofit fontScale="90000"/>
          </a:bodyPr>
          <a:lstStyle/>
          <a:p>
            <a:pPr eaLnBrk="1" hangingPunct="1"/>
            <a:r>
              <a:rPr lang="en-US" dirty="0"/>
              <a:t>Performance:	</a:t>
            </a:r>
            <a:r>
              <a:rPr lang="en-US" sz="1600" dirty="0"/>
              <a:t>Crypto++  5.6.0      [ Wei Dai ]</a:t>
            </a:r>
          </a:p>
        </p:txBody>
      </p:sp>
      <p:sp>
        <p:nvSpPr>
          <p:cNvPr id="25605" name="Rectangle 3"/>
          <p:cNvSpPr>
            <a:spLocks noGrp="1" noChangeArrowheads="1"/>
          </p:cNvSpPr>
          <p:nvPr>
            <p:ph type="body" idx="1"/>
          </p:nvPr>
        </p:nvSpPr>
        <p:spPr>
          <a:xfrm>
            <a:off x="228600" y="971550"/>
            <a:ext cx="8610600" cy="4171950"/>
          </a:xfrm>
        </p:spPr>
        <p:txBody>
          <a:bodyPr>
            <a:normAutofit/>
          </a:bodyPr>
          <a:lstStyle/>
          <a:p>
            <a:pPr marL="0" indent="0" eaLnBrk="1" hangingPunct="1">
              <a:lnSpc>
                <a:spcPct val="90000"/>
              </a:lnSpc>
              <a:buNone/>
              <a:tabLst>
                <a:tab pos="742950" algn="l"/>
                <a:tab pos="2628900" algn="l"/>
                <a:tab pos="2857500" algn="l"/>
                <a:tab pos="4349750" algn="l"/>
              </a:tabLst>
            </a:pPr>
            <a:r>
              <a:rPr lang="en-US" sz="2000" dirty="0"/>
              <a:t>AMD Opteron,   2.2 GHz     </a:t>
            </a:r>
            <a:r>
              <a:rPr lang="en-US" sz="1600" dirty="0"/>
              <a:t>( Linux)</a:t>
            </a:r>
          </a:p>
          <a:p>
            <a:pPr eaLnBrk="1" hangingPunct="1">
              <a:lnSpc>
                <a:spcPct val="90000"/>
              </a:lnSpc>
              <a:tabLst>
                <a:tab pos="742950" algn="l"/>
                <a:tab pos="2628900" algn="l"/>
                <a:tab pos="2857500" algn="l"/>
                <a:tab pos="4349750" algn="l"/>
              </a:tabLst>
            </a:pPr>
            <a:endParaRPr lang="en-US" sz="2000" dirty="0"/>
          </a:p>
          <a:p>
            <a:pPr marL="0" indent="0" eaLnBrk="1" hangingPunct="1">
              <a:lnSpc>
                <a:spcPct val="90000"/>
              </a:lnSpc>
              <a:buNone/>
              <a:tabLst>
                <a:tab pos="1143000" algn="l"/>
                <a:tab pos="2857500" algn="l"/>
                <a:tab pos="3149600" algn="l"/>
                <a:tab pos="5321300" algn="l"/>
                <a:tab pos="5715000" algn="l"/>
              </a:tabLst>
            </a:pPr>
            <a:r>
              <a:rPr lang="en-US" sz="2000" dirty="0"/>
              <a:t>	</a:t>
            </a:r>
            <a:r>
              <a:rPr lang="en-US" u="sng" dirty="0"/>
              <a:t>Cipher</a:t>
            </a:r>
            <a:r>
              <a:rPr lang="en-US" dirty="0"/>
              <a:t>	</a:t>
            </a:r>
            <a:r>
              <a:rPr lang="en-US" u="sng" dirty="0"/>
              <a:t>Block/key size</a:t>
            </a:r>
            <a:r>
              <a:rPr lang="en-US" dirty="0"/>
              <a:t>	</a:t>
            </a:r>
            <a:r>
              <a:rPr lang="en-US" u="sng" dirty="0"/>
              <a:t>Speed  </a:t>
            </a:r>
            <a:r>
              <a:rPr lang="en-US" sz="2000" u="sng" dirty="0"/>
              <a:t>(MB/sec)</a:t>
            </a:r>
          </a:p>
          <a:p>
            <a:pPr marL="0" indent="0">
              <a:lnSpc>
                <a:spcPct val="90000"/>
              </a:lnSpc>
              <a:buNone/>
              <a:tabLst>
                <a:tab pos="1143000" algn="l"/>
                <a:tab pos="2857500" algn="l"/>
                <a:tab pos="3149600" algn="l"/>
                <a:tab pos="5321300" algn="l"/>
                <a:tab pos="5715000" algn="l"/>
              </a:tabLst>
            </a:pPr>
            <a:r>
              <a:rPr lang="en-US" dirty="0"/>
              <a:t>	RC4				126</a:t>
            </a:r>
            <a:endParaRPr lang="en-US" u="sng" dirty="0"/>
          </a:p>
          <a:p>
            <a:pPr marL="0" indent="0" eaLnBrk="1" hangingPunct="1">
              <a:lnSpc>
                <a:spcPct val="90000"/>
              </a:lnSpc>
              <a:spcBef>
                <a:spcPts val="1824"/>
              </a:spcBef>
              <a:buNone/>
              <a:tabLst>
                <a:tab pos="1028700" algn="l"/>
                <a:tab pos="2628900" algn="l"/>
                <a:tab pos="2857500" algn="l"/>
                <a:tab pos="4349750" algn="l"/>
                <a:tab pos="5715000" algn="l"/>
              </a:tabLst>
            </a:pPr>
            <a:r>
              <a:rPr lang="en-US" dirty="0"/>
              <a:t>	</a:t>
            </a:r>
            <a:r>
              <a:rPr lang="en-US" b="0" dirty="0"/>
              <a:t>Salsa20/12</a:t>
            </a:r>
            <a:r>
              <a:rPr lang="en-US" dirty="0"/>
              <a:t>			 	</a:t>
            </a:r>
            <a:r>
              <a:rPr lang="en-US" b="0" dirty="0"/>
              <a:t>643</a:t>
            </a:r>
          </a:p>
          <a:p>
            <a:pPr marL="0" indent="0" eaLnBrk="1" hangingPunct="1">
              <a:spcBef>
                <a:spcPts val="1224"/>
              </a:spcBef>
              <a:buNone/>
              <a:tabLst>
                <a:tab pos="1028700" algn="l"/>
                <a:tab pos="2628900" algn="l"/>
                <a:tab pos="2857500" algn="l"/>
                <a:tab pos="4349750" algn="l"/>
                <a:tab pos="5715000" algn="l"/>
              </a:tabLst>
            </a:pPr>
            <a:r>
              <a:rPr lang="en-US" dirty="0"/>
              <a:t>	</a:t>
            </a:r>
            <a:r>
              <a:rPr lang="en-US" dirty="0" err="1"/>
              <a:t>Sosemanuk</a:t>
            </a:r>
            <a:r>
              <a:rPr lang="en-US" dirty="0"/>
              <a:t>				727</a:t>
            </a:r>
            <a:endParaRPr lang="en-US" b="0" dirty="0"/>
          </a:p>
          <a:p>
            <a:pPr marL="0" indent="0" eaLnBrk="1" hangingPunct="1">
              <a:lnSpc>
                <a:spcPct val="90000"/>
              </a:lnSpc>
              <a:buNone/>
              <a:tabLst>
                <a:tab pos="1028700" algn="l"/>
                <a:tab pos="2628900" algn="l"/>
                <a:tab pos="2857500" algn="l"/>
                <a:tab pos="4349750" algn="l"/>
                <a:tab pos="5715000" algn="l"/>
              </a:tabLst>
            </a:pPr>
            <a:endParaRPr lang="en-US" dirty="0"/>
          </a:p>
          <a:p>
            <a:pPr marL="0" indent="0" eaLnBrk="1" hangingPunct="1">
              <a:lnSpc>
                <a:spcPct val="90000"/>
              </a:lnSpc>
              <a:buNone/>
              <a:tabLst>
                <a:tab pos="1028700" algn="l"/>
                <a:tab pos="3263900" algn="l"/>
                <a:tab pos="4349750" algn="l"/>
                <a:tab pos="5715000" algn="l"/>
              </a:tabLst>
            </a:pPr>
            <a:r>
              <a:rPr lang="en-US" dirty="0"/>
              <a:t>	3DES	64/168	 	13</a:t>
            </a:r>
          </a:p>
          <a:p>
            <a:pPr marL="0" indent="0" eaLnBrk="1" hangingPunct="1">
              <a:spcBef>
                <a:spcPts val="1224"/>
              </a:spcBef>
              <a:buNone/>
              <a:tabLst>
                <a:tab pos="1028700" algn="l"/>
                <a:tab pos="3263900" algn="l"/>
                <a:tab pos="4349750" algn="l"/>
                <a:tab pos="5715000" algn="l"/>
              </a:tabLst>
            </a:pPr>
            <a:r>
              <a:rPr lang="en-US" dirty="0"/>
              <a:t>	AES-128	128/128		109</a:t>
            </a:r>
          </a:p>
        </p:txBody>
      </p:sp>
      <p:grpSp>
        <p:nvGrpSpPr>
          <p:cNvPr id="6" name="Group 5"/>
          <p:cNvGrpSpPr/>
          <p:nvPr/>
        </p:nvGrpSpPr>
        <p:grpSpPr>
          <a:xfrm>
            <a:off x="621268" y="3994150"/>
            <a:ext cx="597932" cy="838200"/>
            <a:chOff x="621268" y="3562350"/>
            <a:chExt cx="597932"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rot="5400000">
              <a:off x="463532" y="3797282"/>
              <a:ext cx="684803" cy="369332"/>
            </a:xfrm>
            <a:prstGeom prst="rect">
              <a:avLst/>
            </a:prstGeom>
            <a:noFill/>
          </p:spPr>
          <p:txBody>
            <a:bodyPr wrap="none" rtlCol="0">
              <a:spAutoFit/>
            </a:bodyPr>
            <a:lstStyle/>
            <a:p>
              <a:r>
                <a:rPr lang="en-US" dirty="0"/>
                <a:t>block</a:t>
              </a:r>
            </a:p>
          </p:txBody>
        </p:sp>
      </p:grpSp>
      <p:grpSp>
        <p:nvGrpSpPr>
          <p:cNvPr id="4" name="Group 3"/>
          <p:cNvGrpSpPr/>
          <p:nvPr/>
        </p:nvGrpSpPr>
        <p:grpSpPr>
          <a:xfrm>
            <a:off x="609600" y="2038350"/>
            <a:ext cx="579119" cy="1447800"/>
            <a:chOff x="609600" y="2038350"/>
            <a:chExt cx="579119"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rot="5400000">
              <a:off x="372985" y="2503565"/>
              <a:ext cx="842561" cy="369332"/>
            </a:xfrm>
            <a:prstGeom prst="rect">
              <a:avLst/>
            </a:prstGeom>
            <a:noFill/>
          </p:spPr>
          <p:txBody>
            <a:bodyPr wrap="none" rtlCol="0">
              <a:spAutoFit/>
            </a:bodyPr>
            <a:lstStyle/>
            <a:p>
              <a:r>
                <a:rPr lang="en-US" dirty="0"/>
                <a:t>stream</a:t>
              </a:r>
            </a:p>
          </p:txBody>
        </p:sp>
      </p:grpSp>
    </p:spTree>
    <p:extLst>
      <p:ext uri="{BB962C8B-B14F-4D97-AF65-F5344CB8AC3E}">
        <p14:creationId xmlns:p14="http://schemas.microsoft.com/office/powerpoint/2010/main" val="1290177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30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19251</TotalTime>
  <Words>4851</Words>
  <Application>Microsoft Office PowerPoint</Application>
  <PresentationFormat>Ekran Gösterisi (16:9)</PresentationFormat>
  <Paragraphs>793</Paragraphs>
  <Slides>68</Slides>
  <Notes>22</Notes>
  <HiddenSlides>0</HiddenSlides>
  <MMClips>0</MMClips>
  <ScaleCrop>false</ScaleCrop>
  <HeadingPairs>
    <vt:vector size="6" baseType="variant">
      <vt:variant>
        <vt:lpstr>Kullanılan Yazı Tipleri</vt:lpstr>
      </vt:variant>
      <vt:variant>
        <vt:i4>8</vt:i4>
      </vt:variant>
      <vt:variant>
        <vt:lpstr>Tema</vt:lpstr>
      </vt:variant>
      <vt:variant>
        <vt:i4>3</vt:i4>
      </vt:variant>
      <vt:variant>
        <vt:lpstr>Slayt Başlıkları</vt:lpstr>
      </vt:variant>
      <vt:variant>
        <vt:i4>68</vt:i4>
      </vt:variant>
    </vt:vector>
  </HeadingPairs>
  <TitlesOfParts>
    <vt:vector size="79" baseType="lpstr">
      <vt:lpstr>-apple-system</vt:lpstr>
      <vt:lpstr>Arial</vt:lpstr>
      <vt:lpstr>Calibri</vt:lpstr>
      <vt:lpstr>Courier New</vt:lpstr>
      <vt:lpstr>Gloria Hallelujah</vt:lpstr>
      <vt:lpstr>Söhne</vt:lpstr>
      <vt:lpstr>Tahoma</vt:lpstr>
      <vt:lpstr>Times New Roman</vt:lpstr>
      <vt:lpstr>1_Lecture</vt:lpstr>
      <vt:lpstr>2_Office Theme</vt:lpstr>
      <vt:lpstr>3_Office Theme</vt:lpstr>
      <vt:lpstr>What is a block cipher?</vt:lpstr>
      <vt:lpstr>Block ciphers</vt:lpstr>
      <vt:lpstr>Block ciphers</vt:lpstr>
      <vt:lpstr>Block Cipher Primitives</vt:lpstr>
      <vt:lpstr>Block Cipher Primitives</vt:lpstr>
      <vt:lpstr>Block cipher applications</vt:lpstr>
      <vt:lpstr>Block ciphers:  crypto work horse</vt:lpstr>
      <vt:lpstr>Block Ciphers Built by Iteration</vt:lpstr>
      <vt:lpstr>Performance: Crypto++  5.6.0      [ Wei Dai ]</vt:lpstr>
      <vt:lpstr>Abstractly:   PRPs and PRFs</vt:lpstr>
      <vt:lpstr>Running example</vt:lpstr>
      <vt:lpstr>Secure PRFs</vt:lpstr>
      <vt:lpstr>Secure PRFs</vt:lpstr>
      <vt:lpstr>Secure PRPs   (secure block cipher)</vt:lpstr>
      <vt:lpstr>PowerPoint Sunusu</vt:lpstr>
      <vt:lpstr>An easy application:   PRF ⇒ PRG</vt:lpstr>
      <vt:lpstr>End of Segment</vt:lpstr>
      <vt:lpstr>The data encryption standard (DES)</vt:lpstr>
      <vt:lpstr>Block ciphers:  crypto work horse</vt:lpstr>
      <vt:lpstr>Block Ciphers Built by Iteration</vt:lpstr>
      <vt:lpstr>The Data Encryption Standard (DES)</vt:lpstr>
      <vt:lpstr>Data Encryption Standard</vt:lpstr>
      <vt:lpstr>DES:  core idea – Feistel Network</vt:lpstr>
      <vt:lpstr>PowerPoint Sunusu</vt:lpstr>
      <vt:lpstr>PowerPoint Sunusu</vt:lpstr>
      <vt:lpstr>Decryption circuit</vt:lpstr>
      <vt:lpstr>PowerPoint Sunusu</vt:lpstr>
      <vt:lpstr>Data Encryption Standard</vt:lpstr>
      <vt:lpstr>DES:    16 round Feistel network</vt:lpstr>
      <vt:lpstr>Data Encryption Standard</vt:lpstr>
      <vt:lpstr>The S-boxes</vt:lpstr>
      <vt:lpstr>Choosing the S-boxes and P-box</vt:lpstr>
      <vt:lpstr>End of Segment</vt:lpstr>
      <vt:lpstr>Exhaustive Search Attacks</vt:lpstr>
      <vt:lpstr>Exhaustive Search for block cipher key</vt:lpstr>
      <vt:lpstr>Exhaustive Search for block cipher key</vt:lpstr>
      <vt:lpstr>DES challenge</vt:lpstr>
      <vt:lpstr>Strengthening DES against ex. search</vt:lpstr>
      <vt:lpstr>Why not double DES?</vt:lpstr>
      <vt:lpstr>Meet in the middle attack</vt:lpstr>
      <vt:lpstr>Meet in the middle attack</vt:lpstr>
      <vt:lpstr>Method 2:   DESX</vt:lpstr>
      <vt:lpstr>End of Segment</vt:lpstr>
      <vt:lpstr>More attacks on  block ciphers</vt:lpstr>
      <vt:lpstr>Attacks on the implementation</vt:lpstr>
      <vt:lpstr>Quantum attacks</vt:lpstr>
      <vt:lpstr>Quantum exhaustive search</vt:lpstr>
      <vt:lpstr>End of Segment</vt:lpstr>
      <vt:lpstr>The AES block cipher</vt:lpstr>
      <vt:lpstr>The AES process</vt:lpstr>
      <vt:lpstr>AES is a Subs-Perm network (not Feistel)</vt:lpstr>
      <vt:lpstr>AES-128 schematic</vt:lpstr>
      <vt:lpstr>The round function</vt:lpstr>
      <vt:lpstr>Code size/performance tradeoff</vt:lpstr>
      <vt:lpstr>Example:   Javascript AES</vt:lpstr>
      <vt:lpstr>AES in hardware</vt:lpstr>
      <vt:lpstr>Attacks</vt:lpstr>
      <vt:lpstr>End of Segment</vt:lpstr>
      <vt:lpstr>Block ciphers from PRGs</vt:lpstr>
      <vt:lpstr>Can we build a PRF from a PRG?</vt:lpstr>
      <vt:lpstr>Extending a PRG</vt:lpstr>
      <vt:lpstr>G1 is a secure PRG</vt:lpstr>
      <vt:lpstr>Extending more</vt:lpstr>
      <vt:lpstr>Extending even more:   the GGM PRF</vt:lpstr>
      <vt:lpstr> PRG</vt:lpstr>
      <vt:lpstr>PRF</vt:lpstr>
      <vt:lpstr>PRP</vt:lpstr>
      <vt:lpstr>End of Segment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Dilek Taylı</cp:lastModifiedBy>
  <cp:revision>468</cp:revision>
  <cp:lastPrinted>2012-01-19T20:27:35Z</cp:lastPrinted>
  <dcterms:created xsi:type="dcterms:W3CDTF">2010-11-06T18:36:35Z</dcterms:created>
  <dcterms:modified xsi:type="dcterms:W3CDTF">2023-11-29T12:19:15Z</dcterms:modified>
</cp:coreProperties>
</file>