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41"/>
  </p:notesMasterIdLst>
  <p:sldIdLst>
    <p:sldId id="256" r:id="rId2"/>
    <p:sldId id="353" r:id="rId3"/>
    <p:sldId id="307" r:id="rId4"/>
    <p:sldId id="346" r:id="rId5"/>
    <p:sldId id="323" r:id="rId6"/>
    <p:sldId id="351" r:id="rId7"/>
    <p:sldId id="345" r:id="rId8"/>
    <p:sldId id="309" r:id="rId9"/>
    <p:sldId id="357" r:id="rId10"/>
    <p:sldId id="325" r:id="rId11"/>
    <p:sldId id="311" r:id="rId12"/>
    <p:sldId id="312" r:id="rId13"/>
    <p:sldId id="324" r:id="rId14"/>
    <p:sldId id="314" r:id="rId15"/>
    <p:sldId id="326" r:id="rId16"/>
    <p:sldId id="315" r:id="rId17"/>
    <p:sldId id="336" r:id="rId18"/>
    <p:sldId id="327" r:id="rId19"/>
    <p:sldId id="317" r:id="rId20"/>
    <p:sldId id="341" r:id="rId21"/>
    <p:sldId id="337" r:id="rId22"/>
    <p:sldId id="358" r:id="rId23"/>
    <p:sldId id="318" r:id="rId24"/>
    <p:sldId id="342" r:id="rId25"/>
    <p:sldId id="319" r:id="rId26"/>
    <p:sldId id="320" r:id="rId27"/>
    <p:sldId id="338" r:id="rId28"/>
    <p:sldId id="321" r:id="rId29"/>
    <p:sldId id="343" r:id="rId30"/>
    <p:sldId id="329" r:id="rId31"/>
    <p:sldId id="355" r:id="rId32"/>
    <p:sldId id="330" r:id="rId33"/>
    <p:sldId id="352" r:id="rId34"/>
    <p:sldId id="331" r:id="rId35"/>
    <p:sldId id="344" r:id="rId36"/>
    <p:sldId id="332" r:id="rId37"/>
    <p:sldId id="333" r:id="rId38"/>
    <p:sldId id="349" r:id="rId39"/>
    <p:sldId id="356" r:id="rId4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5179"/>
  </p:normalViewPr>
  <p:slideViewPr>
    <p:cSldViewPr>
      <p:cViewPr>
        <p:scale>
          <a:sx n="101" d="100"/>
          <a:sy n="101" d="100"/>
        </p:scale>
        <p:origin x="1424"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0BBD120-7FE8-5418-0B7B-BFCF585F859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AU"/>
          </a:p>
        </p:txBody>
      </p:sp>
      <p:sp>
        <p:nvSpPr>
          <p:cNvPr id="22531" name="Rectangle 3">
            <a:extLst>
              <a:ext uri="{FF2B5EF4-FFF2-40B4-BE49-F238E27FC236}">
                <a16:creationId xmlns:a16="http://schemas.microsoft.com/office/drawing/2014/main" id="{58078881-6BEB-994C-9546-35D3DA174A1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AU"/>
          </a:p>
        </p:txBody>
      </p:sp>
      <p:sp>
        <p:nvSpPr>
          <p:cNvPr id="14340" name="Rectangle 4">
            <a:extLst>
              <a:ext uri="{FF2B5EF4-FFF2-40B4-BE49-F238E27FC236}">
                <a16:creationId xmlns:a16="http://schemas.microsoft.com/office/drawing/2014/main" id="{6DB1DC49-0BA8-1C97-8A3E-F34181481CC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BFF2988B-5912-8C6B-BC96-B6A15A0A92D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1E8B0737-4889-B3EF-C13B-C636E360FC7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AU"/>
          </a:p>
        </p:txBody>
      </p:sp>
      <p:sp>
        <p:nvSpPr>
          <p:cNvPr id="22535" name="Rectangle 7">
            <a:extLst>
              <a:ext uri="{FF2B5EF4-FFF2-40B4-BE49-F238E27FC236}">
                <a16:creationId xmlns:a16="http://schemas.microsoft.com/office/drawing/2014/main" id="{87291128-BD0E-C39E-F0C0-5BAD65A3BE5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B7A1CDD-7A23-9C41-8538-6F264BA1F2D1}" type="slidenum">
              <a:rPr lang="en-AU" altLang="en-TR"/>
              <a:pPr/>
              <a:t>‹#›</a:t>
            </a:fld>
            <a:endParaRPr lang="en-AU" altLang="en-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A2AC511-903F-B9F2-6E9D-8762F68E8E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BE39A0C-94F7-4E4A-99AA-A92F270FCACB}" type="slidenum">
              <a:rPr lang="en-AU" altLang="en-TR" sz="1200"/>
              <a:pPr eaLnBrk="1" hangingPunct="1"/>
              <a:t>3</a:t>
            </a:fld>
            <a:endParaRPr lang="en-AU" altLang="en-TR" sz="1200"/>
          </a:p>
        </p:txBody>
      </p:sp>
      <p:sp>
        <p:nvSpPr>
          <p:cNvPr id="18435" name="Rectangle 2">
            <a:extLst>
              <a:ext uri="{FF2B5EF4-FFF2-40B4-BE49-F238E27FC236}">
                <a16:creationId xmlns:a16="http://schemas.microsoft.com/office/drawing/2014/main" id="{37E0FE65-5AF4-5AD9-718E-BB9F6B66F34C}"/>
              </a:ext>
            </a:extLst>
          </p:cNvPr>
          <p:cNvSpPr>
            <a:spLocks noRot="1" noChangeArrowheads="1" noTextEdit="1"/>
          </p:cNvSpPr>
          <p:nvPr>
            <p:ph type="sldImg"/>
          </p:nvPr>
        </p:nvSpPr>
        <p:spPr>
          <a:ln/>
        </p:spPr>
      </p:sp>
      <p:sp>
        <p:nvSpPr>
          <p:cNvPr id="18436" name="Rectangle 3">
            <a:extLst>
              <a:ext uri="{FF2B5EF4-FFF2-40B4-BE49-F238E27FC236}">
                <a16:creationId xmlns:a16="http://schemas.microsoft.com/office/drawing/2014/main" id="{825843B2-5212-971F-8559-149AD5627D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TR">
                <a:latin typeface="Arial" panose="020B0604020202020204" pitchFamily="34" charset="0"/>
                <a:ea typeface="ＭＳ Ｐゴシック" panose="020B0600070205080204" pitchFamily="34" charset="-128"/>
              </a:rPr>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E8BC2F9-3FB9-2E75-02E1-E96DCDA1EB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4735518-7267-8542-885F-1F11D995F42F}" type="slidenum">
              <a:rPr lang="en-AU" altLang="en-TR" sz="1200"/>
              <a:pPr eaLnBrk="1" hangingPunct="1"/>
              <a:t>23</a:t>
            </a:fld>
            <a:endParaRPr lang="en-AU" altLang="en-TR" sz="1200"/>
          </a:p>
        </p:txBody>
      </p:sp>
      <p:sp>
        <p:nvSpPr>
          <p:cNvPr id="47107" name="Rectangle 2">
            <a:extLst>
              <a:ext uri="{FF2B5EF4-FFF2-40B4-BE49-F238E27FC236}">
                <a16:creationId xmlns:a16="http://schemas.microsoft.com/office/drawing/2014/main" id="{152C4168-8BB2-150B-C2B7-0E49E7CE0BF5}"/>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4370D083-B719-31EE-2E2E-C200CAFFE7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latin typeface="Arial" panose="020B0604020202020204" pitchFamily="34" charset="0"/>
                <a:ea typeface="ＭＳ Ｐゴシック" panose="020B0600070205080204" pitchFamily="34" charset="-128"/>
              </a:rPr>
              <a:t>Stallings Fig 3-14.</a:t>
            </a:r>
            <a:endParaRPr lang="en-AU" altLang="en-T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24CCA5C-4C37-7ED1-88E7-82121A1A59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14FEF1A-AB3F-9645-9ABD-2F0F2C20FD1B}" type="slidenum">
              <a:rPr lang="en-AU" altLang="en-TR" sz="1200"/>
              <a:pPr eaLnBrk="1" hangingPunct="1"/>
              <a:t>25</a:t>
            </a:fld>
            <a:endParaRPr lang="en-AU" altLang="en-TR" sz="1200"/>
          </a:p>
        </p:txBody>
      </p:sp>
      <p:sp>
        <p:nvSpPr>
          <p:cNvPr id="50179" name="Rectangle 2">
            <a:extLst>
              <a:ext uri="{FF2B5EF4-FFF2-40B4-BE49-F238E27FC236}">
                <a16:creationId xmlns:a16="http://schemas.microsoft.com/office/drawing/2014/main" id="{ABB7E586-A5F4-32CA-6EA0-42C0C744AA04}"/>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55735599-DCF4-881C-F37C-566C7073ED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TR">
                <a:latin typeface="Arial" panose="020B0604020202020204" pitchFamily="34" charset="0"/>
                <a:ea typeface="ＭＳ Ｐゴシック" panose="020B0600070205080204" pitchFamily="34" charset="-128"/>
              </a:rPr>
              <a:t>Because the "random" bits are independent of the message, they must </a:t>
            </a:r>
            <a:r>
              <a:rPr lang="en-AU" altLang="en-TR" b="1">
                <a:latin typeface="Arial" panose="020B0604020202020204" pitchFamily="34" charset="0"/>
                <a:ea typeface="ＭＳ Ｐゴシック" panose="020B0600070205080204" pitchFamily="34" charset="-128"/>
              </a:rPr>
              <a:t>never ever</a:t>
            </a:r>
            <a:r>
              <a:rPr lang="en-AU" altLang="en-TR">
                <a:latin typeface="Arial" panose="020B0604020202020204" pitchFamily="34" charset="0"/>
                <a:ea typeface="ＭＳ Ｐゴシック" panose="020B0600070205080204" pitchFamily="34" charset="-128"/>
              </a:rPr>
              <a:t> be used more than once (otherwise the 2 ciphertexts can be combined, cancelling these bits, and leaving a "book" cipher to solve). Also, as noted, should only ever use a full block feedback ie OFB-64 mode.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74AA5FE-7D50-B10B-881D-0B10DCC7D6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A85091C-738B-B649-9718-63561B56C0FF}" type="slidenum">
              <a:rPr lang="en-AU" altLang="en-TR" sz="1200"/>
              <a:pPr eaLnBrk="1" hangingPunct="1"/>
              <a:t>28</a:t>
            </a:fld>
            <a:endParaRPr lang="en-AU" altLang="en-TR" sz="1200"/>
          </a:p>
        </p:txBody>
      </p:sp>
      <p:sp>
        <p:nvSpPr>
          <p:cNvPr id="54275" name="Rectangle 2">
            <a:extLst>
              <a:ext uri="{FF2B5EF4-FFF2-40B4-BE49-F238E27FC236}">
                <a16:creationId xmlns:a16="http://schemas.microsoft.com/office/drawing/2014/main" id="{F4646E4A-7C23-D369-4AA4-D429D92C5C96}"/>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BB7CF70A-AC70-0BEF-A391-80A6BB8A70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latin typeface="Arial" panose="020B0604020202020204" pitchFamily="34" charset="0"/>
                <a:ea typeface="ＭＳ Ｐゴシック" panose="020B0600070205080204" pitchFamily="34" charset="-128"/>
              </a:rPr>
              <a:t>Stallings Fig 3-15.</a:t>
            </a:r>
            <a:endParaRPr lang="en-AU" altLang="en-T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a:extLst>
              <a:ext uri="{FF2B5EF4-FFF2-40B4-BE49-F238E27FC236}">
                <a16:creationId xmlns:a16="http://schemas.microsoft.com/office/drawing/2014/main" id="{998B2ED6-E29D-DE0F-A9D5-BDD532924E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7D18364-3419-9D42-A83E-C36D4457A5DB}" type="slidenum">
              <a:rPr lang="en-AU" altLang="en-TR" sz="1200"/>
              <a:pPr eaLnBrk="1" hangingPunct="1"/>
              <a:t>30</a:t>
            </a:fld>
            <a:endParaRPr lang="en-AU" altLang="en-TR" sz="1200"/>
          </a:p>
        </p:txBody>
      </p:sp>
      <p:sp>
        <p:nvSpPr>
          <p:cNvPr id="57347" name="Rectangle 2">
            <a:extLst>
              <a:ext uri="{FF2B5EF4-FFF2-40B4-BE49-F238E27FC236}">
                <a16:creationId xmlns:a16="http://schemas.microsoft.com/office/drawing/2014/main" id="{5B19FC8B-59CF-87B2-BFFE-037180144B56}"/>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8E65E3D4-E69B-3899-3687-280C5B214A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T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D35B892-410B-A00C-7379-215A504557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DC2FE43-4829-CE4B-BBB9-4E30C7979B48}" type="slidenum">
              <a:rPr lang="en-AU" altLang="en-TR" sz="1200"/>
              <a:pPr eaLnBrk="1" hangingPunct="1"/>
              <a:t>8</a:t>
            </a:fld>
            <a:endParaRPr lang="en-AU" altLang="en-TR" sz="1200"/>
          </a:p>
        </p:txBody>
      </p:sp>
      <p:sp>
        <p:nvSpPr>
          <p:cNvPr id="25603" name="Rectangle 2">
            <a:extLst>
              <a:ext uri="{FF2B5EF4-FFF2-40B4-BE49-F238E27FC236}">
                <a16:creationId xmlns:a16="http://schemas.microsoft.com/office/drawing/2014/main" id="{B36D58AB-8E7A-C552-BC89-B5BCB0EA44D0}"/>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44BF8470-724C-B117-B5C3-B3439FFE48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latin typeface="Arial" panose="020B0604020202020204" pitchFamily="34" charset="0"/>
                <a:ea typeface="ＭＳ Ｐゴシック" panose="020B0600070205080204" pitchFamily="34" charset="-128"/>
              </a:rPr>
              <a:t>Stallings Fig 3-11.</a:t>
            </a:r>
            <a:endParaRPr lang="en-AU" altLang="en-T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F72DD7E-54A6-FFF2-36EF-56AF152107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481B18-155A-F34E-8DB3-6DEB6B94512A}" type="slidenum">
              <a:rPr lang="en-AU" altLang="en-TR" sz="1200"/>
              <a:pPr eaLnBrk="1" hangingPunct="1"/>
              <a:t>10</a:t>
            </a:fld>
            <a:endParaRPr lang="en-AU" altLang="en-TR" sz="1200"/>
          </a:p>
        </p:txBody>
      </p:sp>
      <p:sp>
        <p:nvSpPr>
          <p:cNvPr id="27651" name="Rectangle 2">
            <a:extLst>
              <a:ext uri="{FF2B5EF4-FFF2-40B4-BE49-F238E27FC236}">
                <a16:creationId xmlns:a16="http://schemas.microsoft.com/office/drawing/2014/main" id="{05D280D5-FAFB-F907-C371-4007D26C8F59}"/>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D414F46C-EFBC-B585-4EFF-2A055315D0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T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7510BE7-4595-803B-EAD4-982738CBB3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5FD9549-B9E2-5E48-AE5C-A3DDBB317FAA}" type="slidenum">
              <a:rPr lang="en-AU" altLang="en-TR" sz="1200"/>
              <a:pPr eaLnBrk="1" hangingPunct="1"/>
              <a:t>11</a:t>
            </a:fld>
            <a:endParaRPr lang="en-AU" altLang="en-TR" sz="1200"/>
          </a:p>
        </p:txBody>
      </p:sp>
      <p:sp>
        <p:nvSpPr>
          <p:cNvPr id="29699" name="Rectangle 2">
            <a:extLst>
              <a:ext uri="{FF2B5EF4-FFF2-40B4-BE49-F238E27FC236}">
                <a16:creationId xmlns:a16="http://schemas.microsoft.com/office/drawing/2014/main" id="{F5353754-431F-7867-DDFF-4EA6D3B177A3}"/>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010972AC-2ABD-8B9B-C690-7089E7197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TR">
                <a:latin typeface="Arial" panose="020B0604020202020204" pitchFamily="34" charset="0"/>
                <a:ea typeface="ＭＳ Ｐゴシック" panose="020B0600070205080204" pitchFamily="34" charset="-128"/>
              </a:rPr>
              <a:t>To overcome the problems of repetitions and order independence in ECB, want some way of making the ciphertext dependent on </a:t>
            </a:r>
            <a:r>
              <a:rPr lang="en-AU" altLang="en-TR" b="1">
                <a:latin typeface="Arial" panose="020B0604020202020204" pitchFamily="34" charset="0"/>
                <a:ea typeface="ＭＳ Ｐゴシック" panose="020B0600070205080204" pitchFamily="34" charset="-128"/>
              </a:rPr>
              <a:t>all</a:t>
            </a:r>
            <a:r>
              <a:rPr lang="en-AU" altLang="en-TR">
                <a:latin typeface="Arial" panose="020B0604020202020204" pitchFamily="34" charset="0"/>
                <a:ea typeface="ＭＳ Ｐゴシック" panose="020B0600070205080204" pitchFamily="34" charset="-128"/>
              </a:rPr>
              <a:t> blocks before it. This is what CBC gives us, by combining the previous ciphertext block with the current message block before encrypting. To start the process, use an Initial Value (IV), which is usually well known (often all 0's), or otherwise is sent, ECB encrypted, just before starting CBC use. CBC mode is applicable whenever large amounts of data need to be sent securely, provided that its available in advance (eg email, FTP, web etc)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CFC9DE1-C333-BDB9-3430-9024149F82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52D5980-671E-3E4D-BA39-7D45D23B7F55}" type="slidenum">
              <a:rPr lang="en-AU" altLang="en-TR" sz="1200"/>
              <a:pPr eaLnBrk="1" hangingPunct="1"/>
              <a:t>12</a:t>
            </a:fld>
            <a:endParaRPr lang="en-AU" altLang="en-TR" sz="1200"/>
          </a:p>
        </p:txBody>
      </p:sp>
      <p:sp>
        <p:nvSpPr>
          <p:cNvPr id="31747" name="Rectangle 2">
            <a:extLst>
              <a:ext uri="{FF2B5EF4-FFF2-40B4-BE49-F238E27FC236}">
                <a16:creationId xmlns:a16="http://schemas.microsoft.com/office/drawing/2014/main" id="{7E2374D2-7FBA-9FCE-A2E9-84F94B25114A}"/>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91B0F35D-E00D-2C43-B154-035EF7E0E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dirty="0">
                <a:latin typeface="Arial" panose="020B0604020202020204" pitchFamily="34" charset="0"/>
                <a:ea typeface="ＭＳ Ｐゴシック" panose="020B0600070205080204" pitchFamily="34" charset="-128"/>
              </a:rPr>
              <a:t>Stallings Fig 3-12.</a:t>
            </a:r>
            <a:endParaRPr lang="en-AU" altLang="en-TR"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A66099C6-2D4D-A533-5363-20CFB6D4A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636E47F-31C0-3A45-915F-5344D9048D85}" type="slidenum">
              <a:rPr lang="en-AU" altLang="en-TR" sz="1200"/>
              <a:pPr eaLnBrk="1" hangingPunct="1"/>
              <a:t>14</a:t>
            </a:fld>
            <a:endParaRPr lang="en-AU" altLang="en-TR" sz="1200"/>
          </a:p>
        </p:txBody>
      </p:sp>
      <p:sp>
        <p:nvSpPr>
          <p:cNvPr id="34819" name="Rectangle 2">
            <a:extLst>
              <a:ext uri="{FF2B5EF4-FFF2-40B4-BE49-F238E27FC236}">
                <a16:creationId xmlns:a16="http://schemas.microsoft.com/office/drawing/2014/main" id="{52250760-6BA6-42DB-6498-58DE7318F738}"/>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FDC2F39B-71CC-5FE6-7773-A20B4E275C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TR">
                <a:latin typeface="Arial" panose="020B0604020202020204" pitchFamily="34" charset="0"/>
                <a:ea typeface="ＭＳ Ｐゴシック" panose="020B0600070205080204" pitchFamily="34" charset="-128"/>
              </a:rPr>
              <a:t>If the data is only available a bit/byte at a time (eg. terminal session, sensor value etc), then must use some other approach to encrypting it, so as not to delay the info. Idea here is to use the block cipher essentially as a </a:t>
            </a:r>
            <a:r>
              <a:rPr lang="en-AU" altLang="en-TR" b="1">
                <a:latin typeface="Arial" panose="020B0604020202020204" pitchFamily="34" charset="0"/>
                <a:ea typeface="ＭＳ Ｐゴシック" panose="020B0600070205080204" pitchFamily="34" charset="-128"/>
              </a:rPr>
              <a:t>pseudo-random number</a:t>
            </a:r>
            <a:r>
              <a:rPr lang="en-AU" altLang="en-TR">
                <a:latin typeface="Arial" panose="020B0604020202020204" pitchFamily="34" charset="0"/>
                <a:ea typeface="ＭＳ Ｐゴシック" panose="020B0600070205080204" pitchFamily="34" charset="-128"/>
              </a:rPr>
              <a:t> generator (see stream cipher lecture later) and to combine these "random" bits with the message. Note as mentioned before, XOR is an easily inverted operator (just XOR with same thing again to undo). Again start with an IV to get things going, then use the ciphertext as the next input. As originally defined, idea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mode, the most efficient. This is the usual choice for quantities of stream oriented data, and for authentication use.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BA3601D1-7310-B650-3641-3FA479C999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298AB95-EDDB-074C-9880-9CFA171EFA4E}" type="slidenum">
              <a:rPr lang="en-AU" altLang="en-TR" sz="1200"/>
              <a:pPr eaLnBrk="1" hangingPunct="1"/>
              <a:t>16</a:t>
            </a:fld>
            <a:endParaRPr lang="en-AU" altLang="en-TR" sz="1200"/>
          </a:p>
        </p:txBody>
      </p:sp>
      <p:sp>
        <p:nvSpPr>
          <p:cNvPr id="37891" name="Rectangle 2">
            <a:extLst>
              <a:ext uri="{FF2B5EF4-FFF2-40B4-BE49-F238E27FC236}">
                <a16:creationId xmlns:a16="http://schemas.microsoft.com/office/drawing/2014/main" id="{B0D7B7AF-B34B-A343-86F8-3DB2760EEE30}"/>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9FC7EB42-C7D6-076B-2D33-B48C02E016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TR">
                <a:latin typeface="Arial" panose="020B0604020202020204" pitchFamily="34" charset="0"/>
                <a:ea typeface="ＭＳ Ｐゴシック" panose="020B0600070205080204" pitchFamily="34" charset="-128"/>
              </a:rPr>
              <a:t>Stallings Fig 3-13.</a:t>
            </a:r>
            <a:endParaRPr lang="en-AU" altLang="en-T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a:extLst>
              <a:ext uri="{FF2B5EF4-FFF2-40B4-BE49-F238E27FC236}">
                <a16:creationId xmlns:a16="http://schemas.microsoft.com/office/drawing/2014/main" id="{479DCC4D-CC3E-2558-0CA3-92E7B40222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70051EC-7EA1-CA4A-9941-AA3E546AFA74}" type="slidenum">
              <a:rPr lang="en-AU" altLang="en-TR" sz="1200"/>
              <a:pPr eaLnBrk="1" hangingPunct="1"/>
              <a:t>18</a:t>
            </a:fld>
            <a:endParaRPr lang="en-AU" altLang="en-TR" sz="1200"/>
          </a:p>
        </p:txBody>
      </p:sp>
      <p:sp>
        <p:nvSpPr>
          <p:cNvPr id="40963" name="Rectangle 2">
            <a:extLst>
              <a:ext uri="{FF2B5EF4-FFF2-40B4-BE49-F238E27FC236}">
                <a16:creationId xmlns:a16="http://schemas.microsoft.com/office/drawing/2014/main" id="{2D7A2B36-0C5F-BC76-1FA8-62BEE9320127}"/>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CEB6A78A-90DE-518D-BAB7-E8F21EC660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TR">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FB61C1EA-1368-6359-8B6C-BEEEF78D3D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86F666-CA1D-A04A-A35E-18A210B74F5D}" type="slidenum">
              <a:rPr lang="en-AU" altLang="en-TR" sz="1200"/>
              <a:pPr eaLnBrk="1" hangingPunct="1"/>
              <a:t>19</a:t>
            </a:fld>
            <a:endParaRPr lang="en-AU" altLang="en-TR" sz="1200"/>
          </a:p>
        </p:txBody>
      </p:sp>
      <p:sp>
        <p:nvSpPr>
          <p:cNvPr id="43011" name="Rectangle 2">
            <a:extLst>
              <a:ext uri="{FF2B5EF4-FFF2-40B4-BE49-F238E27FC236}">
                <a16:creationId xmlns:a16="http://schemas.microsoft.com/office/drawing/2014/main" id="{F97E0345-00BE-57FE-F1A5-041A9FC1E6BE}"/>
              </a:ext>
            </a:extLst>
          </p:cNvPr>
          <p:cNvSpPr>
            <a:spLocks noRot="1" noChangeArrowheads="1" noTextEdit="1"/>
          </p:cNvSpPr>
          <p:nvPr>
            <p:ph type="sldImg"/>
          </p:nvPr>
        </p:nvSpPr>
        <p:spPr>
          <a:ln/>
        </p:spPr>
      </p:sp>
      <p:sp>
        <p:nvSpPr>
          <p:cNvPr id="43012" name="Rectangle 3">
            <a:extLst>
              <a:ext uri="{FF2B5EF4-FFF2-40B4-BE49-F238E27FC236}">
                <a16:creationId xmlns:a16="http://schemas.microsoft.com/office/drawing/2014/main" id="{DF8F2F7A-0712-0D47-CC57-FADA333E4B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TR" dirty="0">
                <a:latin typeface="Arial" panose="020B0604020202020204" pitchFamily="34" charset="0"/>
                <a:ea typeface="ＭＳ Ｐゴシック" panose="020B0600070205080204" pitchFamily="34" charset="-128"/>
              </a:rPr>
              <a:t>The alternative to CFB is OFB. Here the generation of the "random" bits is independent of the message being encrypted. The advantage is that firstly, they can be computed in advance, good for </a:t>
            </a:r>
            <a:r>
              <a:rPr lang="en-AU" altLang="en-TR" dirty="0" err="1">
                <a:latin typeface="Arial" panose="020B0604020202020204" pitchFamily="34" charset="0"/>
                <a:ea typeface="ＭＳ Ｐゴシック" panose="020B0600070205080204" pitchFamily="34" charset="-128"/>
              </a:rPr>
              <a:t>bursty</a:t>
            </a:r>
            <a:r>
              <a:rPr lang="en-AU" altLang="en-TR" dirty="0">
                <a:latin typeface="Arial" panose="020B0604020202020204" pitchFamily="34" charset="0"/>
                <a:ea typeface="ＭＳ Ｐゴシック" panose="020B0600070205080204" pitchFamily="34" charset="-128"/>
              </a:rPr>
              <a:t> traffic, and secondly, any bit error only affects a single bit. Thus this is good for noisy links (</a:t>
            </a:r>
            <a:r>
              <a:rPr lang="en-AU" altLang="en-TR" dirty="0" err="1">
                <a:latin typeface="Arial" panose="020B0604020202020204" pitchFamily="34" charset="0"/>
                <a:ea typeface="ＭＳ Ｐゴシック" panose="020B0600070205080204" pitchFamily="34" charset="-128"/>
              </a:rPr>
              <a:t>eg</a:t>
            </a:r>
            <a:r>
              <a:rPr lang="en-AU" altLang="en-TR" dirty="0">
                <a:latin typeface="Arial" panose="020B0604020202020204" pitchFamily="34" charset="0"/>
                <a:ea typeface="ＭＳ Ｐゴシック" panose="020B0600070205080204" pitchFamily="34" charset="-128"/>
              </a:rPr>
              <a:t> satellite TV transmissions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1A1D24-CF80-97E5-031D-ED404E2C876C}"/>
              </a:ext>
            </a:extLst>
          </p:cNvPr>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Rectangle 2">
            <a:extLst>
              <a:ext uri="{FF2B5EF4-FFF2-40B4-BE49-F238E27FC236}">
                <a16:creationId xmlns:a16="http://schemas.microsoft.com/office/drawing/2014/main" id="{F537793A-378E-0FA3-947B-627C4982BCA7}"/>
              </a:ext>
            </a:extLst>
          </p:cNvPr>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Rectangle 3">
            <a:extLst>
              <a:ext uri="{FF2B5EF4-FFF2-40B4-BE49-F238E27FC236}">
                <a16:creationId xmlns:a16="http://schemas.microsoft.com/office/drawing/2014/main" id="{8AE0A348-1064-0E53-83DA-D3D918CDF3C0}"/>
              </a:ext>
            </a:extLst>
          </p:cNvPr>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2B274DD8-5F2E-13C0-934A-4C1D8F746C93}"/>
              </a:ext>
            </a:extLst>
          </p:cNvPr>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6" name="Date Placeholder 27">
            <a:extLst>
              <a:ext uri="{FF2B5EF4-FFF2-40B4-BE49-F238E27FC236}">
                <a16:creationId xmlns:a16="http://schemas.microsoft.com/office/drawing/2014/main" id="{ACEC259A-349C-3C30-9DC1-236B64D42BE8}"/>
              </a:ext>
            </a:extLst>
          </p:cNvPr>
          <p:cNvSpPr>
            <a:spLocks noGrp="1"/>
          </p:cNvSpPr>
          <p:nvPr>
            <p:ph type="dt" sz="half" idx="10"/>
          </p:nvPr>
        </p:nvSpPr>
        <p:spPr>
          <a:xfrm>
            <a:off x="6400800" y="6354763"/>
            <a:ext cx="2286000" cy="366712"/>
          </a:xfrm>
        </p:spPr>
        <p:txBody>
          <a:bodyPr/>
          <a:lstStyle>
            <a:lvl1pPr>
              <a:defRPr sz="1400"/>
            </a:lvl1pPr>
          </a:lstStyle>
          <a:p>
            <a:pPr>
              <a:defRPr/>
            </a:pPr>
            <a:endParaRPr lang="en-AU"/>
          </a:p>
        </p:txBody>
      </p:sp>
      <p:sp>
        <p:nvSpPr>
          <p:cNvPr id="7" name="Footer Placeholder 16">
            <a:extLst>
              <a:ext uri="{FF2B5EF4-FFF2-40B4-BE49-F238E27FC236}">
                <a16:creationId xmlns:a16="http://schemas.microsoft.com/office/drawing/2014/main" id="{D88802DF-0B0A-ABD0-0F20-1E41F8B03EC2}"/>
              </a:ext>
            </a:extLst>
          </p:cNvPr>
          <p:cNvSpPr>
            <a:spLocks noGrp="1"/>
          </p:cNvSpPr>
          <p:nvPr>
            <p:ph type="ftr" sz="quarter" idx="11"/>
          </p:nvPr>
        </p:nvSpPr>
        <p:spPr>
          <a:xfrm>
            <a:off x="2898775" y="6354763"/>
            <a:ext cx="3475038" cy="366712"/>
          </a:xfrm>
        </p:spPr>
        <p:txBody>
          <a:bodyPr/>
          <a:lstStyle>
            <a:lvl1pPr>
              <a:defRPr/>
            </a:lvl1pPr>
          </a:lstStyle>
          <a:p>
            <a:pPr>
              <a:defRPr/>
            </a:pPr>
            <a:endParaRPr lang="en-AU"/>
          </a:p>
        </p:txBody>
      </p:sp>
      <p:sp>
        <p:nvSpPr>
          <p:cNvPr id="10" name="Slide Number Placeholder 28">
            <a:extLst>
              <a:ext uri="{FF2B5EF4-FFF2-40B4-BE49-F238E27FC236}">
                <a16:creationId xmlns:a16="http://schemas.microsoft.com/office/drawing/2014/main" id="{8BDFE356-BA8A-EA6A-7729-3E89A2D372C2}"/>
              </a:ext>
            </a:extLst>
          </p:cNvPr>
          <p:cNvSpPr>
            <a:spLocks noGrp="1"/>
          </p:cNvSpPr>
          <p:nvPr>
            <p:ph type="sldNum" sz="quarter" idx="12"/>
          </p:nvPr>
        </p:nvSpPr>
        <p:spPr>
          <a:xfrm>
            <a:off x="1216025" y="6354763"/>
            <a:ext cx="1219200" cy="366712"/>
          </a:xfrm>
        </p:spPr>
        <p:txBody>
          <a:bodyPr/>
          <a:lstStyle>
            <a:lvl1pPr>
              <a:defRPr/>
            </a:lvl1pPr>
          </a:lstStyle>
          <a:p>
            <a:fld id="{6F5DE888-3390-6A42-918E-A9EFC7DFC338}" type="slidenum">
              <a:rPr lang="en-AU" altLang="en-TR"/>
              <a:pPr/>
              <a:t>‹#›</a:t>
            </a:fld>
            <a:endParaRPr lang="en-AU" altLang="en-TR"/>
          </a:p>
        </p:txBody>
      </p:sp>
    </p:spTree>
    <p:extLst>
      <p:ext uri="{BB962C8B-B14F-4D97-AF65-F5344CB8AC3E}">
        <p14:creationId xmlns:p14="http://schemas.microsoft.com/office/powerpoint/2010/main" val="279844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CF899FFD-9B94-08BA-D059-67F63A367B0C}"/>
              </a:ext>
            </a:extLst>
          </p:cNvPr>
          <p:cNvSpPr>
            <a:spLocks noGrp="1"/>
          </p:cNvSpPr>
          <p:nvPr>
            <p:ph type="dt" sz="half" idx="10"/>
          </p:nvPr>
        </p:nvSpPr>
        <p:spPr/>
        <p:txBody>
          <a:bodyPr/>
          <a:lstStyle>
            <a:lvl1pPr>
              <a:defRPr/>
            </a:lvl1pPr>
          </a:lstStyle>
          <a:p>
            <a:pPr>
              <a:defRPr/>
            </a:pPr>
            <a:endParaRPr lang="en-AU"/>
          </a:p>
        </p:txBody>
      </p:sp>
      <p:sp>
        <p:nvSpPr>
          <p:cNvPr id="5" name="Footer Placeholder 2">
            <a:extLst>
              <a:ext uri="{FF2B5EF4-FFF2-40B4-BE49-F238E27FC236}">
                <a16:creationId xmlns:a16="http://schemas.microsoft.com/office/drawing/2014/main" id="{E7843975-C804-C872-07BE-CCB38120EC4F}"/>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22">
            <a:extLst>
              <a:ext uri="{FF2B5EF4-FFF2-40B4-BE49-F238E27FC236}">
                <a16:creationId xmlns:a16="http://schemas.microsoft.com/office/drawing/2014/main" id="{1A317346-02BE-9074-DD37-3A5D6BABB95B}"/>
              </a:ext>
            </a:extLst>
          </p:cNvPr>
          <p:cNvSpPr>
            <a:spLocks noGrp="1"/>
          </p:cNvSpPr>
          <p:nvPr>
            <p:ph type="sldNum" sz="quarter" idx="12"/>
          </p:nvPr>
        </p:nvSpPr>
        <p:spPr/>
        <p:txBody>
          <a:bodyPr/>
          <a:lstStyle>
            <a:lvl1pPr>
              <a:defRPr/>
            </a:lvl1pPr>
          </a:lstStyle>
          <a:p>
            <a:fld id="{DEB85095-4A22-0346-B3E7-EC8A93BC4459}" type="slidenum">
              <a:rPr lang="en-AU" altLang="en-TR"/>
              <a:pPr/>
              <a:t>‹#›</a:t>
            </a:fld>
            <a:endParaRPr lang="en-AU" altLang="en-TR"/>
          </a:p>
        </p:txBody>
      </p:sp>
    </p:spTree>
    <p:extLst>
      <p:ext uri="{BB962C8B-B14F-4D97-AF65-F5344CB8AC3E}">
        <p14:creationId xmlns:p14="http://schemas.microsoft.com/office/powerpoint/2010/main" val="168763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a:extLst>
              <a:ext uri="{FF2B5EF4-FFF2-40B4-BE49-F238E27FC236}">
                <a16:creationId xmlns:a16="http://schemas.microsoft.com/office/drawing/2014/main" id="{5C1AD535-3DBB-B049-794C-241496122BFE}"/>
              </a:ext>
            </a:extLst>
          </p:cNvPr>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5" name="Isosceles Triangle 11">
            <a:extLst>
              <a:ext uri="{FF2B5EF4-FFF2-40B4-BE49-F238E27FC236}">
                <a16:creationId xmlns:a16="http://schemas.microsoft.com/office/drawing/2014/main" id="{CABAE1EF-06A3-46EB-8929-8FCA3F574C33}"/>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5">
            <a:extLst>
              <a:ext uri="{FF2B5EF4-FFF2-40B4-BE49-F238E27FC236}">
                <a16:creationId xmlns:a16="http://schemas.microsoft.com/office/drawing/2014/main" id="{19BFB290-3C2B-73F3-BA7D-F374F73BEC35}"/>
              </a:ext>
            </a:extLst>
          </p:cNvPr>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896F362-3E3C-19A1-2CFB-E091C6DD525C}"/>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D0F4CF66-08AB-3120-2613-987C220F0FDD}"/>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F226C08B-9683-FFEE-664C-0D0D97FC63D1}"/>
              </a:ext>
            </a:extLst>
          </p:cNvPr>
          <p:cNvSpPr>
            <a:spLocks noGrp="1"/>
          </p:cNvSpPr>
          <p:nvPr>
            <p:ph type="sldNum" sz="quarter" idx="12"/>
          </p:nvPr>
        </p:nvSpPr>
        <p:spPr/>
        <p:txBody>
          <a:bodyPr/>
          <a:lstStyle>
            <a:lvl1pPr>
              <a:defRPr/>
            </a:lvl1pPr>
          </a:lstStyle>
          <a:p>
            <a:fld id="{814C39CD-5F32-0D43-A841-70691E18DE2A}" type="slidenum">
              <a:rPr lang="en-AU" altLang="en-TR"/>
              <a:pPr/>
              <a:t>‹#›</a:t>
            </a:fld>
            <a:endParaRPr lang="en-AU" altLang="en-TR"/>
          </a:p>
        </p:txBody>
      </p:sp>
    </p:spTree>
    <p:extLst>
      <p:ext uri="{BB962C8B-B14F-4D97-AF65-F5344CB8AC3E}">
        <p14:creationId xmlns:p14="http://schemas.microsoft.com/office/powerpoint/2010/main" val="148116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normAutofit/>
          </a:bodyPr>
          <a:lstStyle/>
          <a:p>
            <a:pPr lvl="0"/>
            <a:endParaRPr lang="en-US" noProof="0"/>
          </a:p>
        </p:txBody>
      </p:sp>
      <p:sp>
        <p:nvSpPr>
          <p:cNvPr id="4" name="Date Placeholder 3">
            <a:extLst>
              <a:ext uri="{FF2B5EF4-FFF2-40B4-BE49-F238E27FC236}">
                <a16:creationId xmlns:a16="http://schemas.microsoft.com/office/drawing/2014/main" id="{3265C697-8C84-857D-D0A0-ED052339D19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C7C8DF0-ECBD-4FC8-A85A-4AFC20CB20D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4509042-7DB4-B2A3-1F29-2A1B01872535}"/>
              </a:ext>
            </a:extLst>
          </p:cNvPr>
          <p:cNvSpPr>
            <a:spLocks noGrp="1"/>
          </p:cNvSpPr>
          <p:nvPr>
            <p:ph type="sldNum" sz="quarter" idx="12"/>
          </p:nvPr>
        </p:nvSpPr>
        <p:spPr/>
        <p:txBody>
          <a:bodyPr/>
          <a:lstStyle>
            <a:lvl1pPr>
              <a:defRPr/>
            </a:lvl1pPr>
          </a:lstStyle>
          <a:p>
            <a:fld id="{92D0ED83-3C3E-CB49-8647-082D01F62381}" type="slidenum">
              <a:rPr lang="en-US" altLang="en-TR"/>
              <a:pPr/>
              <a:t>‹#›</a:t>
            </a:fld>
            <a:endParaRPr lang="en-US" altLang="en-TR"/>
          </a:p>
        </p:txBody>
      </p:sp>
    </p:spTree>
    <p:extLst>
      <p:ext uri="{BB962C8B-B14F-4D97-AF65-F5344CB8AC3E}">
        <p14:creationId xmlns:p14="http://schemas.microsoft.com/office/powerpoint/2010/main" val="406407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A0860E1B-042F-1CA6-F6F9-3544A652542F}"/>
              </a:ext>
            </a:extLst>
          </p:cNvPr>
          <p:cNvSpPr>
            <a:spLocks noGrp="1"/>
          </p:cNvSpPr>
          <p:nvPr>
            <p:ph type="dt" sz="half" idx="10"/>
          </p:nvPr>
        </p:nvSpPr>
        <p:spPr/>
        <p:txBody>
          <a:bodyPr/>
          <a:lstStyle>
            <a:lvl1pPr>
              <a:defRPr/>
            </a:lvl1pPr>
          </a:lstStyle>
          <a:p>
            <a:pPr>
              <a:defRPr/>
            </a:pPr>
            <a:endParaRPr lang="en-AU"/>
          </a:p>
        </p:txBody>
      </p:sp>
      <p:sp>
        <p:nvSpPr>
          <p:cNvPr id="4" name="Footer Placeholder 2">
            <a:extLst>
              <a:ext uri="{FF2B5EF4-FFF2-40B4-BE49-F238E27FC236}">
                <a16:creationId xmlns:a16="http://schemas.microsoft.com/office/drawing/2014/main" id="{A5CAED9B-97FB-03B9-37AF-A45CBBEEEA7E}"/>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22">
            <a:extLst>
              <a:ext uri="{FF2B5EF4-FFF2-40B4-BE49-F238E27FC236}">
                <a16:creationId xmlns:a16="http://schemas.microsoft.com/office/drawing/2014/main" id="{BC08DBE2-FEF4-2501-8DCC-B636FC58539F}"/>
              </a:ext>
            </a:extLst>
          </p:cNvPr>
          <p:cNvSpPr>
            <a:spLocks noGrp="1"/>
          </p:cNvSpPr>
          <p:nvPr>
            <p:ph type="sldNum" sz="quarter" idx="12"/>
          </p:nvPr>
        </p:nvSpPr>
        <p:spPr/>
        <p:txBody>
          <a:bodyPr/>
          <a:lstStyle>
            <a:lvl1pPr>
              <a:defRPr/>
            </a:lvl1pPr>
          </a:lstStyle>
          <a:p>
            <a:fld id="{1B2F345D-DBF3-414E-A63C-DDF419A3B017}" type="slidenum">
              <a:rPr lang="en-AU" altLang="en-TR"/>
              <a:pPr/>
              <a:t>‹#›</a:t>
            </a:fld>
            <a:endParaRPr lang="en-AU" altLang="en-TR"/>
          </a:p>
        </p:txBody>
      </p:sp>
    </p:spTree>
    <p:extLst>
      <p:ext uri="{BB962C8B-B14F-4D97-AF65-F5344CB8AC3E}">
        <p14:creationId xmlns:p14="http://schemas.microsoft.com/office/powerpoint/2010/main" val="52860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4821BE-0244-E568-54B2-BE2590BD81CB}"/>
              </a:ext>
            </a:extLst>
          </p:cNvPr>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0A3445C3-74AA-96F1-A025-897AA9F0A967}"/>
              </a:ext>
            </a:extLst>
          </p:cNvPr>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a:t>Click to edit Master title style</a:t>
            </a:r>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06436E72-0FDC-8DB3-EF8D-F11EF05343DE}"/>
              </a:ext>
            </a:extLst>
          </p:cNvPr>
          <p:cNvSpPr>
            <a:spLocks noGrp="1"/>
          </p:cNvSpPr>
          <p:nvPr>
            <p:ph type="dt" sz="half" idx="10"/>
          </p:nvPr>
        </p:nvSpPr>
        <p:spPr>
          <a:xfrm>
            <a:off x="6400800" y="6354763"/>
            <a:ext cx="2286000" cy="366712"/>
          </a:xfrm>
        </p:spPr>
        <p:txBody>
          <a:bodyPr/>
          <a:lstStyle>
            <a:lvl1pPr>
              <a:defRPr/>
            </a:lvl1pPr>
          </a:lstStyle>
          <a:p>
            <a:pPr>
              <a:defRPr/>
            </a:pPr>
            <a:endParaRPr lang="en-AU"/>
          </a:p>
        </p:txBody>
      </p:sp>
      <p:sp>
        <p:nvSpPr>
          <p:cNvPr id="7" name="Footer Placeholder 4">
            <a:extLst>
              <a:ext uri="{FF2B5EF4-FFF2-40B4-BE49-F238E27FC236}">
                <a16:creationId xmlns:a16="http://schemas.microsoft.com/office/drawing/2014/main" id="{43005F7E-70F6-D49F-8C5A-D156831192A8}"/>
              </a:ext>
            </a:extLst>
          </p:cNvPr>
          <p:cNvSpPr>
            <a:spLocks noGrp="1"/>
          </p:cNvSpPr>
          <p:nvPr>
            <p:ph type="ftr" sz="quarter" idx="11"/>
          </p:nvPr>
        </p:nvSpPr>
        <p:spPr>
          <a:xfrm>
            <a:off x="2898775" y="6354763"/>
            <a:ext cx="3475038" cy="366712"/>
          </a:xfrm>
        </p:spPr>
        <p:txBody>
          <a:bodyPr/>
          <a:lstStyle>
            <a:lvl1pPr>
              <a:defRPr/>
            </a:lvl1pPr>
          </a:lstStyle>
          <a:p>
            <a:pPr>
              <a:defRPr/>
            </a:pPr>
            <a:endParaRPr lang="en-AU"/>
          </a:p>
        </p:txBody>
      </p:sp>
      <p:sp>
        <p:nvSpPr>
          <p:cNvPr id="8" name="Slide Number Placeholder 5">
            <a:extLst>
              <a:ext uri="{FF2B5EF4-FFF2-40B4-BE49-F238E27FC236}">
                <a16:creationId xmlns:a16="http://schemas.microsoft.com/office/drawing/2014/main" id="{1CEA9D4A-65D0-4333-8FE0-9358E0181C9B}"/>
              </a:ext>
            </a:extLst>
          </p:cNvPr>
          <p:cNvSpPr>
            <a:spLocks noGrp="1"/>
          </p:cNvSpPr>
          <p:nvPr>
            <p:ph type="sldNum" sz="quarter" idx="12"/>
          </p:nvPr>
        </p:nvSpPr>
        <p:spPr>
          <a:xfrm>
            <a:off x="1069975" y="6354763"/>
            <a:ext cx="1520825" cy="366712"/>
          </a:xfrm>
        </p:spPr>
        <p:txBody>
          <a:bodyPr/>
          <a:lstStyle>
            <a:lvl1pPr>
              <a:defRPr/>
            </a:lvl1pPr>
          </a:lstStyle>
          <a:p>
            <a:fld id="{85539CD3-11AE-094B-900B-471382F20D4A}" type="slidenum">
              <a:rPr lang="en-AU" altLang="en-TR"/>
              <a:pPr/>
              <a:t>‹#›</a:t>
            </a:fld>
            <a:endParaRPr lang="en-AU" altLang="en-TR"/>
          </a:p>
        </p:txBody>
      </p:sp>
    </p:spTree>
    <p:extLst>
      <p:ext uri="{BB962C8B-B14F-4D97-AF65-F5344CB8AC3E}">
        <p14:creationId xmlns:p14="http://schemas.microsoft.com/office/powerpoint/2010/main" val="37352913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E2E4BAC5-9E84-478A-74A2-CAFDEFDD7BEB}"/>
              </a:ext>
            </a:extLst>
          </p:cNvPr>
          <p:cNvSpPr>
            <a:spLocks noGrp="1"/>
          </p:cNvSpPr>
          <p:nvPr>
            <p:ph type="dt" sz="half" idx="10"/>
          </p:nvPr>
        </p:nvSpPr>
        <p:spPr/>
        <p:txBody>
          <a:bodyPr/>
          <a:lstStyle>
            <a:lvl1pPr>
              <a:defRPr/>
            </a:lvl1pPr>
          </a:lstStyle>
          <a:p>
            <a:pPr>
              <a:defRPr/>
            </a:pPr>
            <a:endParaRPr lang="en-AU"/>
          </a:p>
        </p:txBody>
      </p:sp>
      <p:sp>
        <p:nvSpPr>
          <p:cNvPr id="4" name="Footer Placeholder 2">
            <a:extLst>
              <a:ext uri="{FF2B5EF4-FFF2-40B4-BE49-F238E27FC236}">
                <a16:creationId xmlns:a16="http://schemas.microsoft.com/office/drawing/2014/main" id="{9BC09623-7F08-D61C-7576-5952C86584B6}"/>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22">
            <a:extLst>
              <a:ext uri="{FF2B5EF4-FFF2-40B4-BE49-F238E27FC236}">
                <a16:creationId xmlns:a16="http://schemas.microsoft.com/office/drawing/2014/main" id="{6EC6CF51-A074-D2BB-C33E-7E2277E9E8EF}"/>
              </a:ext>
            </a:extLst>
          </p:cNvPr>
          <p:cNvSpPr>
            <a:spLocks noGrp="1"/>
          </p:cNvSpPr>
          <p:nvPr>
            <p:ph type="sldNum" sz="quarter" idx="12"/>
          </p:nvPr>
        </p:nvSpPr>
        <p:spPr/>
        <p:txBody>
          <a:bodyPr/>
          <a:lstStyle>
            <a:lvl1pPr>
              <a:defRPr/>
            </a:lvl1pPr>
          </a:lstStyle>
          <a:p>
            <a:fld id="{985A6E05-7416-4946-BEDD-511AFD0D029E}" type="slidenum">
              <a:rPr lang="en-AU" altLang="en-TR"/>
              <a:pPr/>
              <a:t>‹#›</a:t>
            </a:fld>
            <a:endParaRPr lang="en-AU" altLang="en-TR"/>
          </a:p>
        </p:txBody>
      </p:sp>
    </p:spTree>
    <p:extLst>
      <p:ext uri="{BB962C8B-B14F-4D97-AF65-F5344CB8AC3E}">
        <p14:creationId xmlns:p14="http://schemas.microsoft.com/office/powerpoint/2010/main" val="422664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648200" y="2133600"/>
            <a:ext cx="4038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91B538B3-99D3-C226-D8CA-7090C70ADE33}"/>
              </a:ext>
            </a:extLst>
          </p:cNvPr>
          <p:cNvSpPr>
            <a:spLocks noGrp="1"/>
          </p:cNvSpPr>
          <p:nvPr>
            <p:ph type="dt" sz="half" idx="10"/>
          </p:nvPr>
        </p:nvSpPr>
        <p:spPr/>
        <p:txBody>
          <a:bodyPr/>
          <a:lstStyle>
            <a:lvl1pPr>
              <a:defRPr/>
            </a:lvl1pPr>
          </a:lstStyle>
          <a:p>
            <a:pPr>
              <a:defRPr/>
            </a:pPr>
            <a:endParaRPr lang="en-AU"/>
          </a:p>
        </p:txBody>
      </p:sp>
      <p:sp>
        <p:nvSpPr>
          <p:cNvPr id="6" name="Footer Placeholder 2">
            <a:extLst>
              <a:ext uri="{FF2B5EF4-FFF2-40B4-BE49-F238E27FC236}">
                <a16:creationId xmlns:a16="http://schemas.microsoft.com/office/drawing/2014/main" id="{5926FC28-AC27-0A07-D10C-5DDFAEF17991}"/>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22">
            <a:extLst>
              <a:ext uri="{FF2B5EF4-FFF2-40B4-BE49-F238E27FC236}">
                <a16:creationId xmlns:a16="http://schemas.microsoft.com/office/drawing/2014/main" id="{C6E5516C-5F60-DC84-72F8-3125632149D1}"/>
              </a:ext>
            </a:extLst>
          </p:cNvPr>
          <p:cNvSpPr>
            <a:spLocks noGrp="1"/>
          </p:cNvSpPr>
          <p:nvPr>
            <p:ph type="sldNum" sz="quarter" idx="12"/>
          </p:nvPr>
        </p:nvSpPr>
        <p:spPr/>
        <p:txBody>
          <a:bodyPr/>
          <a:lstStyle>
            <a:lvl1pPr>
              <a:defRPr/>
            </a:lvl1pPr>
          </a:lstStyle>
          <a:p>
            <a:fld id="{20E7CE9C-D1D8-184A-81DA-9F664E9AC300}" type="slidenum">
              <a:rPr lang="en-AU" altLang="en-TR"/>
              <a:pPr/>
              <a:t>‹#›</a:t>
            </a:fld>
            <a:endParaRPr lang="en-AU" altLang="en-TR"/>
          </a:p>
        </p:txBody>
      </p:sp>
    </p:spTree>
    <p:extLst>
      <p:ext uri="{BB962C8B-B14F-4D97-AF65-F5344CB8AC3E}">
        <p14:creationId xmlns:p14="http://schemas.microsoft.com/office/powerpoint/2010/main" val="3714891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10">
            <a:extLst>
              <a:ext uri="{FF2B5EF4-FFF2-40B4-BE49-F238E27FC236}">
                <a16:creationId xmlns:a16="http://schemas.microsoft.com/office/drawing/2014/main" id="{F6637FB5-5965-26AA-CC9C-C1E1D0B65F94}"/>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a:extLst>
              <a:ext uri="{FF2B5EF4-FFF2-40B4-BE49-F238E27FC236}">
                <a16:creationId xmlns:a16="http://schemas.microsoft.com/office/drawing/2014/main" id="{EB3EF89E-F05C-F1AD-9BF2-F7ED065B4A37}"/>
              </a:ext>
            </a:extLst>
          </p:cNvPr>
          <p:cNvSpPr>
            <a:spLocks noGrp="1"/>
          </p:cNvSpPr>
          <p:nvPr>
            <p:ph type="dt" sz="half" idx="10"/>
          </p:nvPr>
        </p:nvSpPr>
        <p:spPr/>
        <p:txBody>
          <a:bodyPr/>
          <a:lstStyle>
            <a:lvl1pPr>
              <a:defRPr/>
            </a:lvl1pPr>
          </a:lstStyle>
          <a:p>
            <a:pPr>
              <a:defRPr/>
            </a:pPr>
            <a:endParaRPr lang="en-AU"/>
          </a:p>
        </p:txBody>
      </p:sp>
      <p:sp>
        <p:nvSpPr>
          <p:cNvPr id="5" name="Footer Placeholder 3">
            <a:extLst>
              <a:ext uri="{FF2B5EF4-FFF2-40B4-BE49-F238E27FC236}">
                <a16:creationId xmlns:a16="http://schemas.microsoft.com/office/drawing/2014/main" id="{434A0D1A-68CC-91C3-3141-F460F710FA29}"/>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4">
            <a:extLst>
              <a:ext uri="{FF2B5EF4-FFF2-40B4-BE49-F238E27FC236}">
                <a16:creationId xmlns:a16="http://schemas.microsoft.com/office/drawing/2014/main" id="{81E86F4E-02BF-D98D-6D5D-8823FA35F554}"/>
              </a:ext>
            </a:extLst>
          </p:cNvPr>
          <p:cNvSpPr>
            <a:spLocks noGrp="1"/>
          </p:cNvSpPr>
          <p:nvPr>
            <p:ph type="sldNum" sz="quarter" idx="12"/>
          </p:nvPr>
        </p:nvSpPr>
        <p:spPr/>
        <p:txBody>
          <a:bodyPr/>
          <a:lstStyle>
            <a:lvl1pPr>
              <a:defRPr/>
            </a:lvl1pPr>
          </a:lstStyle>
          <a:p>
            <a:fld id="{90899F32-F2CF-544B-9EF7-ED5335592D5D}" type="slidenum">
              <a:rPr lang="en-AU" altLang="en-TR"/>
              <a:pPr/>
              <a:t>‹#›</a:t>
            </a:fld>
            <a:endParaRPr lang="en-AU" altLang="en-TR"/>
          </a:p>
        </p:txBody>
      </p:sp>
    </p:spTree>
    <p:extLst>
      <p:ext uri="{BB962C8B-B14F-4D97-AF65-F5344CB8AC3E}">
        <p14:creationId xmlns:p14="http://schemas.microsoft.com/office/powerpoint/2010/main" val="20458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a:extLst>
              <a:ext uri="{FF2B5EF4-FFF2-40B4-BE49-F238E27FC236}">
                <a16:creationId xmlns:a16="http://schemas.microsoft.com/office/drawing/2014/main" id="{361CEABF-9EA0-2FF4-6118-44D1BBE02638}"/>
              </a:ext>
            </a:extLst>
          </p:cNvPr>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3" name="Isosceles Triangle 11">
            <a:extLst>
              <a:ext uri="{FF2B5EF4-FFF2-40B4-BE49-F238E27FC236}">
                <a16:creationId xmlns:a16="http://schemas.microsoft.com/office/drawing/2014/main" id="{7E4F17F3-691A-43C4-15EE-739DB76A06B3}"/>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Date Placeholder 1">
            <a:extLst>
              <a:ext uri="{FF2B5EF4-FFF2-40B4-BE49-F238E27FC236}">
                <a16:creationId xmlns:a16="http://schemas.microsoft.com/office/drawing/2014/main" id="{EEF2CC1B-42B0-C883-B813-DD3CFD7CBC7F}"/>
              </a:ext>
            </a:extLst>
          </p:cNvPr>
          <p:cNvSpPr>
            <a:spLocks noGrp="1"/>
          </p:cNvSpPr>
          <p:nvPr>
            <p:ph type="dt" sz="half" idx="10"/>
          </p:nvPr>
        </p:nvSpPr>
        <p:spPr/>
        <p:txBody>
          <a:bodyPr/>
          <a:lstStyle>
            <a:lvl1pPr>
              <a:defRPr/>
            </a:lvl1pPr>
          </a:lstStyle>
          <a:p>
            <a:pPr>
              <a:defRPr/>
            </a:pPr>
            <a:endParaRPr lang="en-AU"/>
          </a:p>
        </p:txBody>
      </p:sp>
      <p:sp>
        <p:nvSpPr>
          <p:cNvPr id="5" name="Footer Placeholder 2">
            <a:extLst>
              <a:ext uri="{FF2B5EF4-FFF2-40B4-BE49-F238E27FC236}">
                <a16:creationId xmlns:a16="http://schemas.microsoft.com/office/drawing/2014/main" id="{7E374158-05AC-42D4-9304-6AD77667F9E6}"/>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3">
            <a:extLst>
              <a:ext uri="{FF2B5EF4-FFF2-40B4-BE49-F238E27FC236}">
                <a16:creationId xmlns:a16="http://schemas.microsoft.com/office/drawing/2014/main" id="{C5927D64-7E75-E5F1-C999-B7142EE29874}"/>
              </a:ext>
            </a:extLst>
          </p:cNvPr>
          <p:cNvSpPr>
            <a:spLocks noGrp="1"/>
          </p:cNvSpPr>
          <p:nvPr>
            <p:ph type="sldNum" sz="quarter" idx="12"/>
          </p:nvPr>
        </p:nvSpPr>
        <p:spPr/>
        <p:txBody>
          <a:bodyPr/>
          <a:lstStyle>
            <a:lvl1pPr>
              <a:defRPr/>
            </a:lvl1pPr>
          </a:lstStyle>
          <a:p>
            <a:fld id="{96599938-2DCE-F541-806F-0D0DD8230D4A}" type="slidenum">
              <a:rPr lang="en-AU" altLang="en-TR"/>
              <a:pPr/>
              <a:t>‹#›</a:t>
            </a:fld>
            <a:endParaRPr lang="en-AU" altLang="en-TR"/>
          </a:p>
        </p:txBody>
      </p:sp>
    </p:spTree>
    <p:extLst>
      <p:ext uri="{BB962C8B-B14F-4D97-AF65-F5344CB8AC3E}">
        <p14:creationId xmlns:p14="http://schemas.microsoft.com/office/powerpoint/2010/main" val="82002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Straight Connector 3">
            <a:extLst>
              <a:ext uri="{FF2B5EF4-FFF2-40B4-BE49-F238E27FC236}">
                <a16:creationId xmlns:a16="http://schemas.microsoft.com/office/drawing/2014/main" id="{F5E3C48E-B191-DB0B-43C7-561445E35904}"/>
              </a:ext>
            </a:extLst>
          </p:cNvPr>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5" name="Straight Connector 4">
            <a:extLst>
              <a:ext uri="{FF2B5EF4-FFF2-40B4-BE49-F238E27FC236}">
                <a16:creationId xmlns:a16="http://schemas.microsoft.com/office/drawing/2014/main" id="{0A2EC526-CADD-0DE2-B89A-762608DB61B5}"/>
              </a:ext>
            </a:extLst>
          </p:cNvPr>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latin typeface="Arial" charset="0"/>
              <a:ea typeface="+mn-ea"/>
            </a:endParaRPr>
          </a:p>
        </p:txBody>
      </p:sp>
      <p:sp>
        <p:nvSpPr>
          <p:cNvPr id="6" name="Isosceles Triangle 12">
            <a:extLst>
              <a:ext uri="{FF2B5EF4-FFF2-40B4-BE49-F238E27FC236}">
                <a16:creationId xmlns:a16="http://schemas.microsoft.com/office/drawing/2014/main" id="{40A980A6-548B-6482-8BFC-BAC3A72428CF}"/>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7AC498D7-73D4-6418-D653-667CA562D57F}"/>
              </a:ext>
            </a:extLst>
          </p:cNvPr>
          <p:cNvSpPr>
            <a:spLocks noGrp="1"/>
          </p:cNvSpPr>
          <p:nvPr>
            <p:ph type="dt" sz="half" idx="10"/>
          </p:nvPr>
        </p:nvSpPr>
        <p:spPr/>
        <p:txBody>
          <a:bodyPr/>
          <a:lstStyle>
            <a:lvl1pPr>
              <a:defRPr/>
            </a:lvl1pPr>
          </a:lstStyle>
          <a:p>
            <a:pPr>
              <a:defRPr/>
            </a:pPr>
            <a:endParaRPr lang="en-AU"/>
          </a:p>
        </p:txBody>
      </p:sp>
      <p:sp>
        <p:nvSpPr>
          <p:cNvPr id="8" name="Footer Placeholder 5">
            <a:extLst>
              <a:ext uri="{FF2B5EF4-FFF2-40B4-BE49-F238E27FC236}">
                <a16:creationId xmlns:a16="http://schemas.microsoft.com/office/drawing/2014/main" id="{957385C8-402B-AEE5-320D-BC413671B7B9}"/>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6">
            <a:extLst>
              <a:ext uri="{FF2B5EF4-FFF2-40B4-BE49-F238E27FC236}">
                <a16:creationId xmlns:a16="http://schemas.microsoft.com/office/drawing/2014/main" id="{775E8713-03E7-7318-6FEB-16FB4FD85C05}"/>
              </a:ext>
            </a:extLst>
          </p:cNvPr>
          <p:cNvSpPr>
            <a:spLocks noGrp="1"/>
          </p:cNvSpPr>
          <p:nvPr>
            <p:ph type="sldNum" sz="quarter" idx="12"/>
          </p:nvPr>
        </p:nvSpPr>
        <p:spPr/>
        <p:txBody>
          <a:bodyPr/>
          <a:lstStyle>
            <a:lvl1pPr>
              <a:defRPr/>
            </a:lvl1pPr>
          </a:lstStyle>
          <a:p>
            <a:fld id="{31D59E30-E0D0-394F-A1DC-D9A9A77C4337}" type="slidenum">
              <a:rPr lang="en-AU" altLang="en-TR"/>
              <a:pPr/>
              <a:t>‹#›</a:t>
            </a:fld>
            <a:endParaRPr lang="en-AU" altLang="en-TR"/>
          </a:p>
        </p:txBody>
      </p:sp>
    </p:spTree>
    <p:extLst>
      <p:ext uri="{BB962C8B-B14F-4D97-AF65-F5344CB8AC3E}">
        <p14:creationId xmlns:p14="http://schemas.microsoft.com/office/powerpoint/2010/main" val="392110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9A7FD8B9-0773-0FAC-AE0C-C837353E4FD4}"/>
              </a:ext>
            </a:extLst>
          </p:cNvPr>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6" name="Isosceles Triangle 11">
            <a:extLst>
              <a:ext uri="{FF2B5EF4-FFF2-40B4-BE49-F238E27FC236}">
                <a16:creationId xmlns:a16="http://schemas.microsoft.com/office/drawing/2014/main" id="{833DE843-F198-7F11-B11A-7CD806626CD8}"/>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AFC8302B-D79E-DEB9-AEB7-87B64681F04F}"/>
              </a:ext>
            </a:extLst>
          </p:cNvPr>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8" name="Date Placeholder 4">
            <a:extLst>
              <a:ext uri="{FF2B5EF4-FFF2-40B4-BE49-F238E27FC236}">
                <a16:creationId xmlns:a16="http://schemas.microsoft.com/office/drawing/2014/main" id="{D732B80E-6FBC-FC14-6DE9-4E0072E4448F}"/>
              </a:ext>
            </a:extLst>
          </p:cNvPr>
          <p:cNvSpPr>
            <a:spLocks noGrp="1"/>
          </p:cNvSpPr>
          <p:nvPr>
            <p:ph type="dt" sz="half" idx="10"/>
          </p:nvPr>
        </p:nvSpPr>
        <p:spPr/>
        <p:txBody>
          <a:bodyPr/>
          <a:lstStyle>
            <a:lvl1pPr>
              <a:defRPr/>
            </a:lvl1pPr>
          </a:lstStyle>
          <a:p>
            <a:pPr>
              <a:defRPr/>
            </a:pPr>
            <a:endParaRPr lang="en-AU"/>
          </a:p>
        </p:txBody>
      </p:sp>
      <p:sp>
        <p:nvSpPr>
          <p:cNvPr id="9" name="Footer Placeholder 5">
            <a:extLst>
              <a:ext uri="{FF2B5EF4-FFF2-40B4-BE49-F238E27FC236}">
                <a16:creationId xmlns:a16="http://schemas.microsoft.com/office/drawing/2014/main" id="{3F2C2FA2-952C-2B14-1E40-B7F87DA77538}"/>
              </a:ext>
            </a:extLst>
          </p:cNvPr>
          <p:cNvSpPr>
            <a:spLocks noGrp="1"/>
          </p:cNvSpPr>
          <p:nvPr>
            <p:ph type="ftr" sz="quarter" idx="11"/>
          </p:nvPr>
        </p:nvSpPr>
        <p:spPr/>
        <p:txBody>
          <a:bodyPr/>
          <a:lstStyle>
            <a:lvl1pPr>
              <a:defRPr/>
            </a:lvl1pPr>
          </a:lstStyle>
          <a:p>
            <a:pPr>
              <a:defRPr/>
            </a:pPr>
            <a:endParaRPr lang="en-AU"/>
          </a:p>
        </p:txBody>
      </p:sp>
      <p:sp>
        <p:nvSpPr>
          <p:cNvPr id="10" name="Slide Number Placeholder 6">
            <a:extLst>
              <a:ext uri="{FF2B5EF4-FFF2-40B4-BE49-F238E27FC236}">
                <a16:creationId xmlns:a16="http://schemas.microsoft.com/office/drawing/2014/main" id="{A62949DB-F14F-1147-AE66-57DF40DDC042}"/>
              </a:ext>
            </a:extLst>
          </p:cNvPr>
          <p:cNvSpPr>
            <a:spLocks noGrp="1"/>
          </p:cNvSpPr>
          <p:nvPr>
            <p:ph type="sldNum" sz="quarter" idx="12"/>
          </p:nvPr>
        </p:nvSpPr>
        <p:spPr/>
        <p:txBody>
          <a:bodyPr/>
          <a:lstStyle>
            <a:lvl1pPr>
              <a:defRPr/>
            </a:lvl1pPr>
          </a:lstStyle>
          <a:p>
            <a:fld id="{919B0CF9-42BE-D24F-97C7-09FD827B5727}" type="slidenum">
              <a:rPr lang="en-AU" altLang="en-TR"/>
              <a:pPr/>
              <a:t>‹#›</a:t>
            </a:fld>
            <a:endParaRPr lang="en-AU" altLang="en-TR"/>
          </a:p>
        </p:txBody>
      </p:sp>
    </p:spTree>
    <p:extLst>
      <p:ext uri="{BB962C8B-B14F-4D97-AF65-F5344CB8AC3E}">
        <p14:creationId xmlns:p14="http://schemas.microsoft.com/office/powerpoint/2010/main" val="85390768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a16="http://schemas.microsoft.com/office/drawing/2014/main" id="{77234F4A-3D5B-B1C5-5E86-A8CFEF82E96A}"/>
              </a:ext>
            </a:extLst>
          </p:cNvPr>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TR"/>
              <a:t>Click to edit Master title style</a:t>
            </a:r>
          </a:p>
        </p:txBody>
      </p:sp>
      <p:sp>
        <p:nvSpPr>
          <p:cNvPr id="1027" name="Text Placeholder 12">
            <a:extLst>
              <a:ext uri="{FF2B5EF4-FFF2-40B4-BE49-F238E27FC236}">
                <a16:creationId xmlns:a16="http://schemas.microsoft.com/office/drawing/2014/main" id="{A114F146-4ACB-21F7-A6C2-AB3888550172}"/>
              </a:ext>
            </a:extLst>
          </p:cNvPr>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TR"/>
              <a:t>Click to edit Master text styles</a:t>
            </a:r>
          </a:p>
          <a:p>
            <a:pPr lvl="1"/>
            <a:r>
              <a:rPr lang="en-US" altLang="en-TR"/>
              <a:t>Second level</a:t>
            </a:r>
          </a:p>
          <a:p>
            <a:pPr lvl="2"/>
            <a:r>
              <a:rPr lang="en-US" altLang="en-TR"/>
              <a:t>Third level</a:t>
            </a:r>
          </a:p>
          <a:p>
            <a:pPr lvl="3"/>
            <a:r>
              <a:rPr lang="en-US" altLang="en-TR"/>
              <a:t>Fourth level</a:t>
            </a:r>
          </a:p>
          <a:p>
            <a:pPr lvl="4"/>
            <a:r>
              <a:rPr lang="en-US" altLang="en-TR"/>
              <a:t>Fifth level</a:t>
            </a:r>
          </a:p>
        </p:txBody>
      </p:sp>
      <p:sp>
        <p:nvSpPr>
          <p:cNvPr id="14" name="Date Placeholder 13">
            <a:extLst>
              <a:ext uri="{FF2B5EF4-FFF2-40B4-BE49-F238E27FC236}">
                <a16:creationId xmlns:a16="http://schemas.microsoft.com/office/drawing/2014/main" id="{C3164AA7-E961-3A48-80A4-16B94E8292CD}"/>
              </a:ext>
            </a:extLst>
          </p:cNvPr>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ea typeface="+mn-ea"/>
              </a:defRPr>
            </a:lvl1pPr>
          </a:lstStyle>
          <a:p>
            <a:pPr>
              <a:defRPr/>
            </a:pPr>
            <a:endParaRPr lang="en-AU"/>
          </a:p>
        </p:txBody>
      </p:sp>
      <p:sp>
        <p:nvSpPr>
          <p:cNvPr id="3" name="Footer Placeholder 2">
            <a:extLst>
              <a:ext uri="{FF2B5EF4-FFF2-40B4-BE49-F238E27FC236}">
                <a16:creationId xmlns:a16="http://schemas.microsoft.com/office/drawing/2014/main" id="{DA8298A7-EB5A-3742-71DB-CA0CB6C11B7B}"/>
              </a:ext>
            </a:extLst>
          </p:cNvPr>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ea typeface="+mn-ea"/>
              </a:defRPr>
            </a:lvl1pPr>
          </a:lstStyle>
          <a:p>
            <a:pPr>
              <a:defRPr/>
            </a:pPr>
            <a:endParaRPr lang="en-AU"/>
          </a:p>
        </p:txBody>
      </p:sp>
      <p:sp>
        <p:nvSpPr>
          <p:cNvPr id="23" name="Slide Number Placeholder 22">
            <a:extLst>
              <a:ext uri="{FF2B5EF4-FFF2-40B4-BE49-F238E27FC236}">
                <a16:creationId xmlns:a16="http://schemas.microsoft.com/office/drawing/2014/main" id="{DD870BFA-E319-22DF-10C0-A120B8F927E9}"/>
              </a:ext>
            </a:extLst>
          </p:cNvPr>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defRPr>
            </a:lvl1pPr>
          </a:lstStyle>
          <a:p>
            <a:fld id="{5A739621-23E6-FB4B-BF13-DCCD167159E6}" type="slidenum">
              <a:rPr lang="en-AU" altLang="en-TR"/>
              <a:pPr/>
              <a:t>‹#›</a:t>
            </a:fld>
            <a:endParaRPr lang="en-AU" altLang="en-TR"/>
          </a:p>
        </p:txBody>
      </p:sp>
      <p:sp>
        <p:nvSpPr>
          <p:cNvPr id="28" name="Straight Connector 27">
            <a:extLst>
              <a:ext uri="{FF2B5EF4-FFF2-40B4-BE49-F238E27FC236}">
                <a16:creationId xmlns:a16="http://schemas.microsoft.com/office/drawing/2014/main" id="{E9176DB3-5509-E6DF-F556-49A441675154}"/>
              </a:ext>
            </a:extLst>
          </p:cNvPr>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29" name="Straight Connector 28">
            <a:extLst>
              <a:ext uri="{FF2B5EF4-FFF2-40B4-BE49-F238E27FC236}">
                <a16:creationId xmlns:a16="http://schemas.microsoft.com/office/drawing/2014/main" id="{C42F4F8B-37CF-78B3-9CBF-05988A765A77}"/>
              </a:ext>
            </a:extLst>
          </p:cNvPr>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latin typeface="Arial" charset="0"/>
              <a:ea typeface="+mn-ea"/>
            </a:endParaRPr>
          </a:p>
        </p:txBody>
      </p:sp>
      <p:sp>
        <p:nvSpPr>
          <p:cNvPr id="10" name="Isosceles Triangle 9">
            <a:extLst>
              <a:ext uri="{FF2B5EF4-FFF2-40B4-BE49-F238E27FC236}">
                <a16:creationId xmlns:a16="http://schemas.microsoft.com/office/drawing/2014/main" id="{E4157FEE-D8CE-77D9-C0CB-D82FB5A6552A}"/>
              </a:ext>
            </a:extLst>
          </p:cNvPr>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759" r:id="rId1"/>
    <p:sldLayoutId id="2147483755" r:id="rId2"/>
    <p:sldLayoutId id="2147483760" r:id="rId3"/>
    <p:sldLayoutId id="2147483756" r:id="rId4"/>
    <p:sldLayoutId id="2147483757" r:id="rId5"/>
    <p:sldLayoutId id="2147483761" r:id="rId6"/>
    <p:sldLayoutId id="2147483762" r:id="rId7"/>
    <p:sldLayoutId id="2147483763" r:id="rId8"/>
    <p:sldLayoutId id="2147483764" r:id="rId9"/>
    <p:sldLayoutId id="2147483758" r:id="rId10"/>
    <p:sldLayoutId id="2147483765" r:id="rId11"/>
    <p:sldLayoutId id="2147483766" r:id="rId12"/>
  </p:sldLayoutIdLst>
  <p:txStyles>
    <p:titleStyle>
      <a:lvl1pPr algn="l" rtl="0" eaLnBrk="0" fontAlgn="base" hangingPunct="0">
        <a:spcBef>
          <a:spcPct val="0"/>
        </a:spcBef>
        <a:spcAft>
          <a:spcPct val="0"/>
        </a:spcAft>
        <a:defRPr sz="3200" kern="12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200">
          <a:solidFill>
            <a:schemeClr val="tx2"/>
          </a:solidFill>
          <a:latin typeface="Bookman Old Style" charset="0"/>
          <a:ea typeface="ＭＳ Ｐゴシック" charset="-128"/>
          <a:cs typeface="ＭＳ Ｐゴシック" charset="-128"/>
        </a:defRPr>
      </a:lvl2pPr>
      <a:lvl3pPr algn="l" rtl="0" eaLnBrk="0" fontAlgn="base" hangingPunct="0">
        <a:spcBef>
          <a:spcPct val="0"/>
        </a:spcBef>
        <a:spcAft>
          <a:spcPct val="0"/>
        </a:spcAft>
        <a:defRPr sz="3200">
          <a:solidFill>
            <a:schemeClr val="tx2"/>
          </a:solidFill>
          <a:latin typeface="Bookman Old Style" charset="0"/>
          <a:ea typeface="ＭＳ Ｐゴシック" charset="-128"/>
          <a:cs typeface="ＭＳ Ｐゴシック" charset="-128"/>
        </a:defRPr>
      </a:lvl3pPr>
      <a:lvl4pPr algn="l" rtl="0" eaLnBrk="0" fontAlgn="base" hangingPunct="0">
        <a:spcBef>
          <a:spcPct val="0"/>
        </a:spcBef>
        <a:spcAft>
          <a:spcPct val="0"/>
        </a:spcAft>
        <a:defRPr sz="3200">
          <a:solidFill>
            <a:schemeClr val="tx2"/>
          </a:solidFill>
          <a:latin typeface="Bookman Old Style" charset="0"/>
          <a:ea typeface="ＭＳ Ｐゴシック" charset="-128"/>
          <a:cs typeface="ＭＳ Ｐゴシック" charset="-128"/>
        </a:defRPr>
      </a:lvl4pPr>
      <a:lvl5pPr algn="l" rtl="0" eaLnBrk="0" fontAlgn="base" hangingPunct="0">
        <a:spcBef>
          <a:spcPct val="0"/>
        </a:spcBef>
        <a:spcAft>
          <a:spcPct val="0"/>
        </a:spcAft>
        <a:defRPr sz="3200">
          <a:solidFill>
            <a:schemeClr val="tx2"/>
          </a:solidFill>
          <a:latin typeface="Bookman Old Style" charset="0"/>
          <a:ea typeface="ＭＳ Ｐゴシック" charset="-128"/>
          <a:cs typeface="ＭＳ Ｐゴシック" charset="-128"/>
        </a:defRPr>
      </a:lvl5pPr>
      <a:lvl6pPr marL="4572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6pPr>
      <a:lvl7pPr marL="9144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7pPr>
      <a:lvl8pPr marL="13716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8pPr>
      <a:lvl9pPr marL="1828800" algn="l" rtl="0" fontAlgn="base">
        <a:spcBef>
          <a:spcPct val="0"/>
        </a:spcBef>
        <a:spcAft>
          <a:spcPct val="0"/>
        </a:spcAft>
        <a:defRPr sz="3200">
          <a:solidFill>
            <a:schemeClr val="tx2"/>
          </a:solidFill>
          <a:latin typeface="Bookman Old Style" charset="0"/>
          <a:ea typeface="ＭＳ Ｐゴシック" charset="-128"/>
          <a:cs typeface="ＭＳ Ｐゴシック" charset="-128"/>
        </a:defRPr>
      </a:lvl9pPr>
    </p:titleStyle>
    <p:bodyStyle>
      <a:lvl1pPr marL="273050" indent="-273050" algn="l" rtl="0" eaLnBrk="0" fontAlgn="base" hangingPunct="0">
        <a:spcBef>
          <a:spcPts val="600"/>
        </a:spcBef>
        <a:spcAft>
          <a:spcPct val="0"/>
        </a:spcAft>
        <a:buClr>
          <a:schemeClr val="accent1"/>
        </a:buClr>
        <a:buSzPct val="76000"/>
        <a:buFont typeface="Wingdings 3" pitchFamily="2" charset="2"/>
        <a:buChar char=""/>
        <a:defRPr sz="2600" kern="1200">
          <a:solidFill>
            <a:schemeClr val="tx1"/>
          </a:solidFill>
          <a:latin typeface="+mn-lt"/>
          <a:ea typeface="ＭＳ Ｐゴシック" charset="-128"/>
          <a:cs typeface="ＭＳ Ｐゴシック" charset="-128"/>
        </a:defRPr>
      </a:lvl1pPr>
      <a:lvl2pPr marL="547688" indent="-273050" algn="l" rtl="0" eaLnBrk="0" fontAlgn="base" hangingPunct="0">
        <a:spcBef>
          <a:spcPts val="500"/>
        </a:spcBef>
        <a:spcAft>
          <a:spcPct val="0"/>
        </a:spcAft>
        <a:buClr>
          <a:schemeClr val="accent2"/>
        </a:buClr>
        <a:buSzPct val="76000"/>
        <a:buFont typeface="Wingdings 3" pitchFamily="2" charset="2"/>
        <a:buChar char=""/>
        <a:defRPr sz="2300" kern="1200">
          <a:solidFill>
            <a:schemeClr val="tx2"/>
          </a:solidFill>
          <a:latin typeface="+mn-lt"/>
          <a:ea typeface="ＭＳ Ｐゴシック" charset="-128"/>
          <a:cs typeface="+mn-cs"/>
        </a:defRPr>
      </a:lvl2pPr>
      <a:lvl3pPr marL="822325" indent="-228600" algn="l" rtl="0" eaLnBrk="0" fontAlgn="base" hangingPunct="0">
        <a:spcBef>
          <a:spcPts val="500"/>
        </a:spcBef>
        <a:spcAft>
          <a:spcPct val="0"/>
        </a:spcAft>
        <a:buClr>
          <a:srgbClr val="BCBCBC"/>
        </a:buClr>
        <a:buSzPct val="76000"/>
        <a:buFont typeface="Wingdings 3" pitchFamily="2" charset="2"/>
        <a:buChar char=""/>
        <a:defRPr sz="2000" kern="1200">
          <a:solidFill>
            <a:schemeClr val="tx1"/>
          </a:solidFill>
          <a:latin typeface="+mn-lt"/>
          <a:ea typeface="ＭＳ Ｐゴシック" charset="-128"/>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ＭＳ Ｐゴシック" charset="-128"/>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ＭＳ Ｐゴシック" charset="-128"/>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vlpubs.nist.gov/nistpubs/Legacy/SP/nistspecialpublication800-38a.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D3FB0598-FDFB-359F-251E-368A1F0BC991}"/>
              </a:ext>
            </a:extLst>
          </p:cNvPr>
          <p:cNvSpPr>
            <a:spLocks noGrp="1"/>
          </p:cNvSpPr>
          <p:nvPr>
            <p:ph type="subTitle" idx="1"/>
          </p:nvPr>
        </p:nvSpPr>
        <p:spPr/>
        <p:txBody>
          <a:bodyPr>
            <a:normAutofit/>
          </a:bodyPr>
          <a:lstStyle/>
          <a:p>
            <a:pPr eaLnBrk="1" hangingPunct="1"/>
            <a:endParaRPr lang="en-US" altLang="en-TR">
              <a:ea typeface="ＭＳ Ｐゴシック" panose="020B0600070205080204" pitchFamily="34" charset="-128"/>
            </a:endParaRPr>
          </a:p>
        </p:txBody>
      </p:sp>
      <p:sp>
        <p:nvSpPr>
          <p:cNvPr id="15363" name="Title 5">
            <a:extLst>
              <a:ext uri="{FF2B5EF4-FFF2-40B4-BE49-F238E27FC236}">
                <a16:creationId xmlns:a16="http://schemas.microsoft.com/office/drawing/2014/main" id="{D0BD05BC-2E9A-E1DC-CE7E-89B2A6787917}"/>
              </a:ext>
            </a:extLst>
          </p:cNvPr>
          <p:cNvSpPr>
            <a:spLocks noGrp="1"/>
          </p:cNvSpPr>
          <p:nvPr>
            <p:ph type="ctrTitle"/>
          </p:nvPr>
        </p:nvSpPr>
        <p:spPr/>
        <p:txBody>
          <a:bodyPr/>
          <a:lstStyle/>
          <a:p>
            <a:pPr eaLnBrk="1" hangingPunct="1"/>
            <a:r>
              <a:rPr lang="en-US" altLang="en-TR" dirty="0">
                <a:ea typeface="ＭＳ Ｐゴシック" panose="020B0600070205080204" pitchFamily="34" charset="-128"/>
              </a:rPr>
              <a:t>Week 4- Modes of Operation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038F187-B1EF-526F-1844-FE8917BB5918}"/>
              </a:ext>
            </a:extLst>
          </p:cNvPr>
          <p:cNvSpPr>
            <a:spLocks noGrp="1" noChangeArrowheads="1"/>
          </p:cNvSpPr>
          <p:nvPr>
            <p:ph type="title"/>
          </p:nvPr>
        </p:nvSpPr>
        <p:spPr/>
        <p:txBody>
          <a:bodyPr/>
          <a:lstStyle/>
          <a:p>
            <a:pPr eaLnBrk="1" hangingPunct="1"/>
            <a:r>
              <a:rPr lang="en-AU" altLang="en-TR" sz="3600">
                <a:ea typeface="ＭＳ Ｐゴシック" panose="020B0600070205080204" pitchFamily="34" charset="-128"/>
                <a:cs typeface="Arial" panose="020B0604020202020204" pitchFamily="34" charset="0"/>
              </a:rPr>
              <a:t>Remarks on ECB</a:t>
            </a:r>
            <a:endParaRPr lang="en-AU" altLang="en-TR" sz="4000">
              <a:ea typeface="ＭＳ Ｐゴシック" panose="020B0600070205080204" pitchFamily="34" charset="-128"/>
              <a:cs typeface="Arial" panose="020B0604020202020204" pitchFamily="34" charset="0"/>
            </a:endParaRPr>
          </a:p>
        </p:txBody>
      </p:sp>
      <p:sp>
        <p:nvSpPr>
          <p:cNvPr id="26627" name="Slide Number Placeholder 4">
            <a:extLst>
              <a:ext uri="{FF2B5EF4-FFF2-40B4-BE49-F238E27FC236}">
                <a16:creationId xmlns:a16="http://schemas.microsoft.com/office/drawing/2014/main" id="{D0FF3D0E-040F-8563-0CAA-68069E666B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F98B37D-3C02-B14D-A9BE-3BA844FD895D}" type="slidenum">
              <a:rPr lang="en-US" altLang="en-TR" sz="1400">
                <a:solidFill>
                  <a:schemeClr val="tx2"/>
                </a:solidFill>
              </a:rPr>
              <a:pPr eaLnBrk="1" hangingPunct="1"/>
              <a:t>10</a:t>
            </a:fld>
            <a:endParaRPr lang="en-US" altLang="en-TR" sz="1400">
              <a:solidFill>
                <a:schemeClr val="tx2"/>
              </a:solidFill>
            </a:endParaRPr>
          </a:p>
        </p:txBody>
      </p:sp>
      <p:sp>
        <p:nvSpPr>
          <p:cNvPr id="26628" name="Rectangle 3">
            <a:extLst>
              <a:ext uri="{FF2B5EF4-FFF2-40B4-BE49-F238E27FC236}">
                <a16:creationId xmlns:a16="http://schemas.microsoft.com/office/drawing/2014/main" id="{A0681430-EFF8-8B93-A77A-594368931CD6}"/>
              </a:ext>
            </a:extLst>
          </p:cNvPr>
          <p:cNvSpPr>
            <a:spLocks noGrp="1" noChangeArrowheads="1"/>
          </p:cNvSpPr>
          <p:nvPr>
            <p:ph sz="quarter" idx="1"/>
          </p:nvPr>
        </p:nvSpPr>
        <p:spPr>
          <a:xfrm>
            <a:off x="457200" y="1219200"/>
            <a:ext cx="8229600" cy="4937125"/>
          </a:xfrm>
        </p:spPr>
        <p:txBody>
          <a:bodyPr/>
          <a:lstStyle/>
          <a:p>
            <a:pPr eaLnBrk="1" hangingPunct="1"/>
            <a:r>
              <a:rPr lang="en-AU" altLang="en-TR" sz="2800">
                <a:solidFill>
                  <a:srgbClr val="595959"/>
                </a:solidFill>
                <a:ea typeface="ＭＳ Ｐゴシック" panose="020B0600070205080204" pitchFamily="34" charset="-128"/>
                <a:cs typeface="Arial" panose="020B0604020202020204" pitchFamily="34" charset="0"/>
              </a:rPr>
              <a:t>Strength: it’s simple.</a:t>
            </a:r>
          </a:p>
          <a:p>
            <a:pPr eaLnBrk="1" hangingPunct="1">
              <a:lnSpc>
                <a:spcPct val="90000"/>
              </a:lnSpc>
            </a:pPr>
            <a:endParaRPr lang="en-AU" altLang="en-TR" sz="2800">
              <a:solidFill>
                <a:srgbClr val="595959"/>
              </a:solidFill>
              <a:ea typeface="ＭＳ Ｐゴシック" panose="020B0600070205080204" pitchFamily="34" charset="-128"/>
              <a:cs typeface="Arial" panose="020B0604020202020204" pitchFamily="34" charset="0"/>
            </a:endParaRPr>
          </a:p>
          <a:p>
            <a:pPr eaLnBrk="1" hangingPunct="1">
              <a:lnSpc>
                <a:spcPct val="90000"/>
              </a:lnSpc>
            </a:pPr>
            <a:r>
              <a:rPr lang="en-AU" altLang="en-TR" sz="2800">
                <a:solidFill>
                  <a:srgbClr val="595959"/>
                </a:solidFill>
                <a:ea typeface="ＭＳ Ｐゴシック" panose="020B0600070205080204" pitchFamily="34" charset="-128"/>
                <a:cs typeface="Arial" panose="020B0604020202020204" pitchFamily="34" charset="0"/>
              </a:rPr>
              <a:t>Weakness:</a:t>
            </a:r>
          </a:p>
          <a:p>
            <a:pPr lvl="1" eaLnBrk="1" hangingPunct="1">
              <a:lnSpc>
                <a:spcPct val="90000"/>
              </a:lnSpc>
            </a:pPr>
            <a:r>
              <a:rPr lang="en-US" altLang="en-TR">
                <a:solidFill>
                  <a:srgbClr val="595959"/>
                </a:solidFill>
                <a:ea typeface="ＭＳ Ｐゴシック" panose="020B0600070205080204" pitchFamily="34" charset="-128"/>
                <a:cs typeface="Arial" panose="020B0604020202020204" pitchFamily="34" charset="0"/>
              </a:rPr>
              <a:t>Repetitive information contained in the plaintext</a:t>
            </a:r>
            <a:r>
              <a:rPr lang="en-AU" altLang="en-TR">
                <a:solidFill>
                  <a:srgbClr val="595959"/>
                </a:solidFill>
                <a:ea typeface="ＭＳ Ｐゴシック" panose="020B0600070205080204" pitchFamily="34" charset="-128"/>
                <a:cs typeface="Arial" panose="020B0604020202020204" pitchFamily="34" charset="0"/>
              </a:rPr>
              <a:t> may show in the ciphertext, if aligned with blocks. </a:t>
            </a:r>
          </a:p>
          <a:p>
            <a:pPr lvl="1" eaLnBrk="1" hangingPunct="1">
              <a:lnSpc>
                <a:spcPct val="90000"/>
              </a:lnSpc>
            </a:pPr>
            <a:r>
              <a:rPr lang="en-US" altLang="en-TR">
                <a:solidFill>
                  <a:srgbClr val="595959"/>
                </a:solidFill>
                <a:ea typeface="ＭＳ Ｐゴシック" panose="020B0600070205080204" pitchFamily="34" charset="-128"/>
                <a:cs typeface="Arial" panose="020B0604020202020204" pitchFamily="34" charset="0"/>
              </a:rPr>
              <a:t>If the same message is encrypted (with the same key) and sent twice, their ciphertext are the same.</a:t>
            </a:r>
          </a:p>
          <a:p>
            <a:pPr eaLnBrk="1" hangingPunct="1">
              <a:lnSpc>
                <a:spcPct val="90000"/>
              </a:lnSpc>
            </a:pPr>
            <a:endParaRPr lang="en-US" altLang="en-TR" sz="2800">
              <a:solidFill>
                <a:srgbClr val="595959"/>
              </a:solidFill>
              <a:ea typeface="ＭＳ Ｐゴシック" panose="020B0600070205080204" pitchFamily="34" charset="-128"/>
              <a:cs typeface="Arial" panose="020B0604020202020204" pitchFamily="34" charset="0"/>
            </a:endParaRPr>
          </a:p>
          <a:p>
            <a:pPr eaLnBrk="1" hangingPunct="1">
              <a:lnSpc>
                <a:spcPct val="90000"/>
              </a:lnSpc>
            </a:pPr>
            <a:r>
              <a:rPr lang="en-US" altLang="en-TR" sz="2800">
                <a:solidFill>
                  <a:srgbClr val="595959"/>
                </a:solidFill>
                <a:ea typeface="ＭＳ Ｐゴシック" panose="020B0600070205080204" pitchFamily="34" charset="-128"/>
                <a:cs typeface="Arial" panose="020B0604020202020204" pitchFamily="34" charset="0"/>
              </a:rPr>
              <a:t>Typical application: </a:t>
            </a:r>
          </a:p>
          <a:p>
            <a:pPr lvl="1" eaLnBrk="1" hangingPunct="1">
              <a:lnSpc>
                <a:spcPct val="90000"/>
              </a:lnSpc>
            </a:pPr>
            <a:r>
              <a:rPr lang="en-US" altLang="en-TR" sz="2500">
                <a:solidFill>
                  <a:srgbClr val="595959"/>
                </a:solidFill>
                <a:ea typeface="ＭＳ Ｐゴシック" panose="020B0600070205080204" pitchFamily="34" charset="-128"/>
                <a:cs typeface="Arial" panose="020B0604020202020204" pitchFamily="34" charset="0"/>
              </a:rPr>
              <a:t>secure transmission of short pieces of information (e.g. a temporary encryption key)</a:t>
            </a:r>
          </a:p>
          <a:p>
            <a:pPr eaLnBrk="1" hangingPunct="1">
              <a:buFontTx/>
              <a:buNone/>
            </a:pPr>
            <a:endParaRPr lang="en-US" altLang="en-TR" sz="2800">
              <a:solidFill>
                <a:srgbClr val="595959"/>
              </a:solidFill>
              <a:ea typeface="ＭＳ Ｐゴシック" panose="020B0600070205080204" pitchFamily="34" charset="-128"/>
              <a:cs typeface="Arial" panose="020B0604020202020204" pitchFamily="34" charset="0"/>
            </a:endParaRPr>
          </a:p>
          <a:p>
            <a:pPr eaLnBrk="1" hangingPunct="1"/>
            <a:endParaRPr lang="en-AU" altLang="en-TR" sz="2800">
              <a:solidFill>
                <a:srgbClr val="595959"/>
              </a:solidFill>
              <a:ea typeface="ＭＳ Ｐゴシック" panose="020B0600070205080204" pitchFamily="34" charset="-128"/>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28B8070-BBBD-5C4E-3433-D0A838422DDE}"/>
              </a:ext>
            </a:extLst>
          </p:cNvPr>
          <p:cNvSpPr>
            <a:spLocks noGrp="1" noChangeArrowheads="1"/>
          </p:cNvSpPr>
          <p:nvPr>
            <p:ph type="title"/>
          </p:nvPr>
        </p:nvSpPr>
        <p:spPr/>
        <p:txBody>
          <a:bodyPr/>
          <a:lstStyle/>
          <a:p>
            <a:pPr eaLnBrk="1" hangingPunct="1"/>
            <a:r>
              <a:rPr lang="en-AU" altLang="en-TR">
                <a:ea typeface="ＭＳ Ｐゴシック" panose="020B0600070205080204" pitchFamily="34" charset="-128"/>
              </a:rPr>
              <a:t>Cipher Block Chaining (CBC) </a:t>
            </a:r>
          </a:p>
        </p:txBody>
      </p:sp>
      <p:sp>
        <p:nvSpPr>
          <p:cNvPr id="28675" name="Rectangle 3">
            <a:extLst>
              <a:ext uri="{FF2B5EF4-FFF2-40B4-BE49-F238E27FC236}">
                <a16:creationId xmlns:a16="http://schemas.microsoft.com/office/drawing/2014/main" id="{3DFAFC2F-0C14-9D30-7B87-032AAA7189A6}"/>
              </a:ext>
            </a:extLst>
          </p:cNvPr>
          <p:cNvSpPr>
            <a:spLocks noGrp="1" noChangeArrowheads="1"/>
          </p:cNvSpPr>
          <p:nvPr>
            <p:ph sz="quarter" idx="1"/>
          </p:nvPr>
        </p:nvSpPr>
        <p:spPr>
          <a:xfrm>
            <a:off x="457200" y="1219200"/>
            <a:ext cx="8229600" cy="4937125"/>
          </a:xfrm>
        </p:spPr>
        <p:txBody>
          <a:bodyPr/>
          <a:lstStyle/>
          <a:p>
            <a:pPr eaLnBrk="1" hangingPunct="1">
              <a:lnSpc>
                <a:spcPct val="90000"/>
              </a:lnSpc>
            </a:pPr>
            <a:r>
              <a:rPr lang="en-AU" altLang="en-TR">
                <a:solidFill>
                  <a:srgbClr val="595959"/>
                </a:solidFill>
                <a:ea typeface="ＭＳ Ｐゴシック" panose="020B0600070205080204" pitchFamily="34" charset="-128"/>
              </a:rPr>
              <a:t>Solve security deficiencies in ECB</a:t>
            </a:r>
          </a:p>
          <a:p>
            <a:pPr lvl="1" eaLnBrk="1" hangingPunct="1">
              <a:lnSpc>
                <a:spcPct val="90000"/>
              </a:lnSpc>
            </a:pPr>
            <a:r>
              <a:rPr lang="en-AU" altLang="en-TR" sz="2400">
                <a:solidFill>
                  <a:srgbClr val="595959"/>
                </a:solidFill>
                <a:ea typeface="ＭＳ Ｐゴシック" panose="020B0600070205080204" pitchFamily="34" charset="-128"/>
              </a:rPr>
              <a:t>Repeated same plaintext block result different ciphertext block</a:t>
            </a:r>
          </a:p>
          <a:p>
            <a:pPr eaLnBrk="1" hangingPunct="1">
              <a:lnSpc>
                <a:spcPct val="90000"/>
              </a:lnSpc>
            </a:pPr>
            <a:endParaRPr lang="en-AU" altLang="en-TR">
              <a:solidFill>
                <a:srgbClr val="595959"/>
              </a:solidFill>
              <a:ea typeface="ＭＳ Ｐゴシック" panose="020B0600070205080204" pitchFamily="34" charset="-128"/>
            </a:endParaRPr>
          </a:p>
          <a:p>
            <a:pPr eaLnBrk="1" hangingPunct="1">
              <a:lnSpc>
                <a:spcPct val="90000"/>
              </a:lnSpc>
            </a:pPr>
            <a:r>
              <a:rPr lang="en-AU" altLang="en-TR">
                <a:solidFill>
                  <a:srgbClr val="595959"/>
                </a:solidFill>
                <a:ea typeface="ＭＳ Ｐゴシック" panose="020B0600070205080204" pitchFamily="34" charset="-128"/>
              </a:rPr>
              <a:t>Each previous cipher blocks is chained to be input with current plaintext block, hence name </a:t>
            </a:r>
          </a:p>
          <a:p>
            <a:pPr eaLnBrk="1" hangingPunct="1">
              <a:lnSpc>
                <a:spcPct val="90000"/>
              </a:lnSpc>
            </a:pPr>
            <a:endParaRPr lang="en-AU" altLang="en-TR">
              <a:solidFill>
                <a:srgbClr val="595959"/>
              </a:solidFill>
              <a:ea typeface="ＭＳ Ｐゴシック" panose="020B0600070205080204" pitchFamily="34" charset="-128"/>
            </a:endParaRPr>
          </a:p>
          <a:p>
            <a:pPr eaLnBrk="1" hangingPunct="1">
              <a:lnSpc>
                <a:spcPct val="90000"/>
              </a:lnSpc>
            </a:pPr>
            <a:r>
              <a:rPr lang="en-AU" altLang="en-TR">
                <a:solidFill>
                  <a:srgbClr val="595959"/>
                </a:solidFill>
                <a:ea typeface="ＭＳ Ｐゴシック" panose="020B0600070205080204" pitchFamily="34" charset="-128"/>
              </a:rPr>
              <a:t>Use Initial Vector (IV) to start process </a:t>
            </a:r>
          </a:p>
          <a:p>
            <a:pPr lvl="1" eaLnBrk="1" hangingPunct="1">
              <a:lnSpc>
                <a:spcPct val="90000"/>
              </a:lnSpc>
              <a:buFontTx/>
              <a:buNone/>
            </a:pPr>
            <a:r>
              <a:rPr lang="en-AU" altLang="en-TR">
                <a:solidFill>
                  <a:srgbClr val="595959"/>
                </a:solidFill>
                <a:latin typeface="Courier New" panose="02070309020205020404" pitchFamily="49" charset="0"/>
                <a:ea typeface="ＭＳ Ｐゴシック" panose="020B0600070205080204" pitchFamily="34" charset="-128"/>
              </a:rPr>
              <a:t>			C</a:t>
            </a:r>
            <a:r>
              <a:rPr lang="en-AU" altLang="en-TR" baseline="-25000">
                <a:solidFill>
                  <a:srgbClr val="595959"/>
                </a:solidFill>
                <a:latin typeface="Courier New" panose="02070309020205020404" pitchFamily="49" charset="0"/>
                <a:ea typeface="ＭＳ Ｐゴシック" panose="020B0600070205080204" pitchFamily="34" charset="-128"/>
              </a:rPr>
              <a:t>i</a:t>
            </a:r>
            <a:r>
              <a:rPr lang="en-AU" altLang="en-TR">
                <a:solidFill>
                  <a:srgbClr val="595959"/>
                </a:solidFill>
                <a:latin typeface="Courier New" panose="02070309020205020404" pitchFamily="49" charset="0"/>
                <a:ea typeface="ＭＳ Ｐゴシック" panose="020B0600070205080204" pitchFamily="34" charset="-128"/>
              </a:rPr>
              <a:t> = E</a:t>
            </a:r>
            <a:r>
              <a:rPr lang="en-AU" altLang="en-TR" baseline="-25000">
                <a:solidFill>
                  <a:srgbClr val="595959"/>
                </a:solidFill>
                <a:latin typeface="Courier New" panose="02070309020205020404" pitchFamily="49" charset="0"/>
                <a:ea typeface="ＭＳ Ｐゴシック" panose="020B0600070205080204" pitchFamily="34" charset="-128"/>
              </a:rPr>
              <a:t>K </a:t>
            </a:r>
            <a:r>
              <a:rPr lang="en-AU" altLang="en-TR">
                <a:solidFill>
                  <a:srgbClr val="595959"/>
                </a:solidFill>
                <a:latin typeface="Courier New" panose="02070309020205020404" pitchFamily="49" charset="0"/>
                <a:ea typeface="ＭＳ Ｐゴシック" panose="020B0600070205080204" pitchFamily="34" charset="-128"/>
              </a:rPr>
              <a:t>(P</a:t>
            </a:r>
            <a:r>
              <a:rPr lang="en-AU" altLang="en-TR" baseline="-25000">
                <a:solidFill>
                  <a:srgbClr val="595959"/>
                </a:solidFill>
                <a:latin typeface="Courier New" panose="02070309020205020404" pitchFamily="49" charset="0"/>
                <a:ea typeface="ＭＳ Ｐゴシック" panose="020B0600070205080204" pitchFamily="34" charset="-128"/>
              </a:rPr>
              <a:t>i</a:t>
            </a:r>
            <a:r>
              <a:rPr lang="en-AU" altLang="en-TR">
                <a:solidFill>
                  <a:srgbClr val="595959"/>
                </a:solidFill>
                <a:latin typeface="Courier New" panose="02070309020205020404" pitchFamily="49" charset="0"/>
                <a:ea typeface="ＭＳ Ｐゴシック" panose="020B0600070205080204" pitchFamily="34" charset="-128"/>
              </a:rPr>
              <a:t> XOR C</a:t>
            </a:r>
            <a:r>
              <a:rPr lang="en-AU" altLang="en-TR" baseline="-25000">
                <a:solidFill>
                  <a:srgbClr val="595959"/>
                </a:solidFill>
                <a:latin typeface="Courier New" panose="02070309020205020404" pitchFamily="49" charset="0"/>
                <a:ea typeface="ＭＳ Ｐゴシック" panose="020B0600070205080204" pitchFamily="34" charset="-128"/>
              </a:rPr>
              <a:t>i-1</a:t>
            </a:r>
            <a:r>
              <a:rPr lang="en-AU" altLang="en-TR">
                <a:solidFill>
                  <a:srgbClr val="595959"/>
                </a:solidFill>
                <a:latin typeface="Courier New" panose="02070309020205020404" pitchFamily="49" charset="0"/>
                <a:ea typeface="ＭＳ Ｐゴシック" panose="020B0600070205080204" pitchFamily="34" charset="-128"/>
              </a:rPr>
              <a:t>)</a:t>
            </a:r>
          </a:p>
          <a:p>
            <a:pPr lvl="1" eaLnBrk="1" hangingPunct="1">
              <a:lnSpc>
                <a:spcPct val="90000"/>
              </a:lnSpc>
              <a:buFontTx/>
              <a:buNone/>
            </a:pPr>
            <a:r>
              <a:rPr lang="en-AU" altLang="en-TR">
                <a:solidFill>
                  <a:srgbClr val="595959"/>
                </a:solidFill>
                <a:latin typeface="Courier New" panose="02070309020205020404" pitchFamily="49" charset="0"/>
                <a:ea typeface="ＭＳ Ｐゴシック" panose="020B0600070205080204" pitchFamily="34" charset="-128"/>
              </a:rPr>
              <a:t>			C</a:t>
            </a:r>
            <a:r>
              <a:rPr lang="en-AU" altLang="en-TR" baseline="-25000">
                <a:solidFill>
                  <a:srgbClr val="595959"/>
                </a:solidFill>
                <a:latin typeface="Courier New" panose="02070309020205020404" pitchFamily="49" charset="0"/>
                <a:ea typeface="ＭＳ Ｐゴシック" panose="020B0600070205080204" pitchFamily="34" charset="-128"/>
              </a:rPr>
              <a:t>0 </a:t>
            </a:r>
            <a:r>
              <a:rPr lang="en-AU" altLang="en-TR">
                <a:solidFill>
                  <a:srgbClr val="595959"/>
                </a:solidFill>
                <a:latin typeface="Courier New" panose="02070309020205020404" pitchFamily="49" charset="0"/>
                <a:ea typeface="ＭＳ Ｐゴシック" panose="020B0600070205080204" pitchFamily="34" charset="-128"/>
              </a:rPr>
              <a:t>= IV</a:t>
            </a:r>
            <a:r>
              <a:rPr lang="en-AU" altLang="en-TR">
                <a:solidFill>
                  <a:srgbClr val="595959"/>
                </a:solidFill>
                <a:ea typeface="ＭＳ Ｐゴシック" panose="020B0600070205080204" pitchFamily="34" charset="-128"/>
              </a:rPr>
              <a:t> </a:t>
            </a:r>
          </a:p>
          <a:p>
            <a:pPr eaLnBrk="1" hangingPunct="1">
              <a:lnSpc>
                <a:spcPct val="90000"/>
              </a:lnSpc>
            </a:pPr>
            <a:endParaRPr lang="en-US" altLang="en-TR">
              <a:solidFill>
                <a:srgbClr val="595959"/>
              </a:solidFill>
              <a:ea typeface="ＭＳ Ｐゴシック" panose="020B0600070205080204" pitchFamily="34" charset="-128"/>
            </a:endParaRPr>
          </a:p>
          <a:p>
            <a:pPr eaLnBrk="1" hangingPunct="1">
              <a:lnSpc>
                <a:spcPct val="90000"/>
              </a:lnSpc>
            </a:pPr>
            <a:r>
              <a:rPr lang="en-US" altLang="en-TR">
                <a:solidFill>
                  <a:srgbClr val="595959"/>
                </a:solidFill>
                <a:ea typeface="ＭＳ Ｐゴシック" panose="020B0600070205080204" pitchFamily="34" charset="-128"/>
              </a:rPr>
              <a:t>Uses: bulk data encryption, authentication</a:t>
            </a:r>
            <a:endParaRPr lang="en-AU" altLang="en-TR">
              <a:solidFill>
                <a:srgbClr val="595959"/>
              </a:solidFill>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2CFB233-C29E-4963-8BCD-098FAF504FC9}"/>
              </a:ext>
            </a:extLst>
          </p:cNvPr>
          <p:cNvSpPr>
            <a:spLocks noGrp="1" noChangeArrowheads="1"/>
          </p:cNvSpPr>
          <p:nvPr>
            <p:ph type="title"/>
          </p:nvPr>
        </p:nvSpPr>
        <p:spPr/>
        <p:txBody>
          <a:bodyPr/>
          <a:lstStyle/>
          <a:p>
            <a:pPr eaLnBrk="1" hangingPunct="1"/>
            <a:r>
              <a:rPr lang="en-AU" altLang="en-TR">
                <a:ea typeface="ＭＳ Ｐゴシック" panose="020B0600070205080204" pitchFamily="34" charset="-128"/>
              </a:rPr>
              <a:t>CBC scheme</a:t>
            </a:r>
          </a:p>
        </p:txBody>
      </p:sp>
      <p:pic>
        <p:nvPicPr>
          <p:cNvPr id="30723" name="Picture 12">
            <a:extLst>
              <a:ext uri="{FF2B5EF4-FFF2-40B4-BE49-F238E27FC236}">
                <a16:creationId xmlns:a16="http://schemas.microsoft.com/office/drawing/2014/main" id="{0F5DC7F6-2573-BAA1-8187-4B381D016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8426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13">
            <a:extLst>
              <a:ext uri="{FF2B5EF4-FFF2-40B4-BE49-F238E27FC236}">
                <a16:creationId xmlns:a16="http://schemas.microsoft.com/office/drawing/2014/main" id="{296E274F-ED88-0792-4288-02BF02E5C2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5257800"/>
            <a:ext cx="77978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a:extLst>
              <a:ext uri="{FF2B5EF4-FFF2-40B4-BE49-F238E27FC236}">
                <a16:creationId xmlns:a16="http://schemas.microsoft.com/office/drawing/2014/main" id="{D80580D2-CC6C-3842-9907-FF83CB33940E}"/>
              </a:ext>
            </a:extLst>
          </p:cNvPr>
          <p:cNvGrpSpPr>
            <a:grpSpLocks/>
          </p:cNvGrpSpPr>
          <p:nvPr/>
        </p:nvGrpSpPr>
        <p:grpSpPr bwMode="auto">
          <a:xfrm>
            <a:off x="533400" y="3124200"/>
            <a:ext cx="1066800" cy="2819400"/>
            <a:chOff x="336" y="1968"/>
            <a:chExt cx="672" cy="1776"/>
          </a:xfrm>
        </p:grpSpPr>
        <p:sp>
          <p:nvSpPr>
            <p:cNvPr id="30726" name="Oval 14">
              <a:extLst>
                <a:ext uri="{FF2B5EF4-FFF2-40B4-BE49-F238E27FC236}">
                  <a16:creationId xmlns:a16="http://schemas.microsoft.com/office/drawing/2014/main" id="{B18EF2F9-5BEB-30B3-229A-AB7A46222097}"/>
                </a:ext>
              </a:extLst>
            </p:cNvPr>
            <p:cNvSpPr>
              <a:spLocks noChangeArrowheads="1"/>
            </p:cNvSpPr>
            <p:nvPr/>
          </p:nvSpPr>
          <p:spPr bwMode="auto">
            <a:xfrm>
              <a:off x="432" y="3552"/>
              <a:ext cx="576" cy="192"/>
            </a:xfrm>
            <a:prstGeom prst="ellipse">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TR" sz="1800"/>
            </a:p>
          </p:txBody>
        </p:sp>
        <p:sp>
          <p:nvSpPr>
            <p:cNvPr id="30727" name="Line 15">
              <a:extLst>
                <a:ext uri="{FF2B5EF4-FFF2-40B4-BE49-F238E27FC236}">
                  <a16:creationId xmlns:a16="http://schemas.microsoft.com/office/drawing/2014/main" id="{33359F52-052B-F60F-F149-8F5D4EA7E191}"/>
                </a:ext>
              </a:extLst>
            </p:cNvPr>
            <p:cNvSpPr>
              <a:spLocks noChangeShapeType="1"/>
            </p:cNvSpPr>
            <p:nvPr/>
          </p:nvSpPr>
          <p:spPr bwMode="auto">
            <a:xfrm flipH="1" flipV="1">
              <a:off x="336" y="1968"/>
              <a:ext cx="288" cy="1584"/>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T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A06DC12-539C-5A4C-E383-52B9EBC6532E}"/>
              </a:ext>
            </a:extLst>
          </p:cNvPr>
          <p:cNvSpPr>
            <a:spLocks noGrp="1"/>
          </p:cNvSpPr>
          <p:nvPr>
            <p:ph type="title"/>
          </p:nvPr>
        </p:nvSpPr>
        <p:spPr/>
        <p:txBody>
          <a:bodyPr/>
          <a:lstStyle/>
          <a:p>
            <a:pPr eaLnBrk="1" hangingPunct="1"/>
            <a:r>
              <a:rPr lang="en-AU" altLang="en-TR">
                <a:ea typeface="ＭＳ Ｐゴシック" panose="020B0600070205080204" pitchFamily="34" charset="-128"/>
                <a:cs typeface="Arial" panose="020B0604020202020204" pitchFamily="34" charset="0"/>
              </a:rPr>
              <a:t>Remarks on CBC</a:t>
            </a:r>
            <a:endParaRPr lang="en-US" altLang="en-TR">
              <a:ea typeface="ＭＳ Ｐゴシック" panose="020B0600070205080204" pitchFamily="34" charset="-128"/>
              <a:cs typeface="Arial" panose="020B0604020202020204" pitchFamily="34" charset="0"/>
            </a:endParaRPr>
          </a:p>
        </p:txBody>
      </p:sp>
      <p:sp>
        <p:nvSpPr>
          <p:cNvPr id="32771" name="Slide Number Placeholder 4">
            <a:extLst>
              <a:ext uri="{FF2B5EF4-FFF2-40B4-BE49-F238E27FC236}">
                <a16:creationId xmlns:a16="http://schemas.microsoft.com/office/drawing/2014/main" id="{CF91949F-7E6C-469A-FA68-EB834CA258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ABDA2AF-14B7-8248-916A-0E176E8B77B8}" type="slidenum">
              <a:rPr lang="en-US" altLang="en-TR" sz="1400">
                <a:solidFill>
                  <a:schemeClr val="tx2"/>
                </a:solidFill>
              </a:rPr>
              <a:pPr eaLnBrk="1" hangingPunct="1"/>
              <a:t>13</a:t>
            </a:fld>
            <a:endParaRPr lang="en-US" altLang="en-TR" sz="1400">
              <a:solidFill>
                <a:schemeClr val="tx2"/>
              </a:solidFill>
            </a:endParaRPr>
          </a:p>
        </p:txBody>
      </p:sp>
      <p:sp>
        <p:nvSpPr>
          <p:cNvPr id="32772" name="Content Placeholder 2">
            <a:extLst>
              <a:ext uri="{FF2B5EF4-FFF2-40B4-BE49-F238E27FC236}">
                <a16:creationId xmlns:a16="http://schemas.microsoft.com/office/drawing/2014/main" id="{E7F977EF-95FD-BCDE-04CA-32EC14EDF8B3}"/>
              </a:ext>
            </a:extLst>
          </p:cNvPr>
          <p:cNvSpPr>
            <a:spLocks noGrp="1"/>
          </p:cNvSpPr>
          <p:nvPr>
            <p:ph sz="quarter" idx="1"/>
          </p:nvPr>
        </p:nvSpPr>
        <p:spPr>
          <a:xfrm>
            <a:off x="457200" y="1219200"/>
            <a:ext cx="8229600" cy="4937125"/>
          </a:xfrm>
        </p:spPr>
        <p:txBody>
          <a:bodyPr/>
          <a:lstStyle/>
          <a:p>
            <a:pPr eaLnBrk="1" hangingPunct="1"/>
            <a:endParaRPr lang="en-AU" altLang="en-TR" sz="800">
              <a:solidFill>
                <a:srgbClr val="595959"/>
              </a:solidFill>
              <a:ea typeface="ＭＳ Ｐゴシック" panose="020B0600070205080204" pitchFamily="34" charset="-128"/>
              <a:cs typeface="Arial" panose="020B0604020202020204" pitchFamily="34" charset="0"/>
            </a:endParaRPr>
          </a:p>
          <a:p>
            <a:pPr eaLnBrk="1" hangingPunct="1"/>
            <a:r>
              <a:rPr lang="en-AU" altLang="en-TR" sz="2700">
                <a:solidFill>
                  <a:srgbClr val="595959"/>
                </a:solidFill>
                <a:ea typeface="ＭＳ Ｐゴシック" panose="020B0600070205080204" pitchFamily="34" charset="-128"/>
                <a:cs typeface="Arial" panose="020B0604020202020204" pitchFamily="34" charset="0"/>
              </a:rPr>
              <a:t>The encryption of a block depends on the current and </a:t>
            </a:r>
            <a:r>
              <a:rPr lang="en-AU" altLang="en-TR" sz="2700" b="1">
                <a:solidFill>
                  <a:srgbClr val="595959"/>
                </a:solidFill>
                <a:ea typeface="ＭＳ Ｐゴシック" panose="020B0600070205080204" pitchFamily="34" charset="-128"/>
                <a:cs typeface="Arial" panose="020B0604020202020204" pitchFamily="34" charset="0"/>
              </a:rPr>
              <a:t>all</a:t>
            </a:r>
            <a:r>
              <a:rPr lang="en-AU" altLang="en-TR" sz="2700">
                <a:solidFill>
                  <a:srgbClr val="595959"/>
                </a:solidFill>
                <a:ea typeface="ＭＳ Ｐゴシック" panose="020B0600070205080204" pitchFamily="34" charset="-128"/>
                <a:cs typeface="Arial" panose="020B0604020202020204" pitchFamily="34" charset="0"/>
              </a:rPr>
              <a:t> blocks before it.</a:t>
            </a:r>
          </a:p>
          <a:p>
            <a:pPr eaLnBrk="1" hangingPunct="1"/>
            <a:endParaRPr lang="en-AU" altLang="en-TR" sz="800">
              <a:solidFill>
                <a:srgbClr val="595959"/>
              </a:solidFill>
              <a:ea typeface="ＭＳ Ｐゴシック" panose="020B0600070205080204" pitchFamily="34" charset="-128"/>
              <a:cs typeface="Arial" panose="020B0604020202020204" pitchFamily="34" charset="0"/>
            </a:endParaRPr>
          </a:p>
          <a:p>
            <a:pPr eaLnBrk="1" hangingPunct="1"/>
            <a:r>
              <a:rPr lang="en-AU" altLang="en-TR" sz="2700">
                <a:solidFill>
                  <a:srgbClr val="595959"/>
                </a:solidFill>
                <a:ea typeface="ＭＳ Ｐゴシック" panose="020B0600070205080204" pitchFamily="34" charset="-128"/>
                <a:cs typeface="Arial" panose="020B0604020202020204" pitchFamily="34" charset="0"/>
              </a:rPr>
              <a:t>So, repeated plaintext blocks are encrypted differently.</a:t>
            </a:r>
          </a:p>
          <a:p>
            <a:pPr eaLnBrk="1" hangingPunct="1"/>
            <a:endParaRPr lang="en-AU" altLang="en-TR" sz="800">
              <a:solidFill>
                <a:srgbClr val="595959"/>
              </a:solidFill>
              <a:ea typeface="ＭＳ Ｐゴシック" panose="020B0600070205080204" pitchFamily="34" charset="-128"/>
              <a:cs typeface="Arial" panose="020B0604020202020204" pitchFamily="34" charset="0"/>
            </a:endParaRPr>
          </a:p>
          <a:p>
            <a:pPr eaLnBrk="1" hangingPunct="1"/>
            <a:r>
              <a:rPr lang="en-AU" altLang="en-TR" sz="2700">
                <a:solidFill>
                  <a:srgbClr val="595959"/>
                </a:solidFill>
                <a:ea typeface="ＭＳ Ｐゴシック" panose="020B0600070205080204" pitchFamily="34" charset="-128"/>
                <a:cs typeface="Arial" panose="020B0604020202020204" pitchFamily="34" charset="0"/>
              </a:rPr>
              <a:t>Initialization Vector (IV)</a:t>
            </a:r>
          </a:p>
          <a:p>
            <a:pPr lvl="1" eaLnBrk="1" hangingPunct="1"/>
            <a:r>
              <a:rPr lang="en-AU" altLang="en-TR" sz="2400">
                <a:solidFill>
                  <a:srgbClr val="595959"/>
                </a:solidFill>
                <a:ea typeface="ＭＳ Ｐゴシック" panose="020B0600070205080204" pitchFamily="34" charset="-128"/>
                <a:cs typeface="Arial" panose="020B0604020202020204" pitchFamily="34" charset="0"/>
              </a:rPr>
              <a:t>May sent encrypted in ECB mode before the rest of ciphertext</a:t>
            </a:r>
          </a:p>
          <a:p>
            <a:pPr eaLnBrk="1" hangingPunct="1">
              <a:lnSpc>
                <a:spcPct val="90000"/>
              </a:lnSpc>
            </a:pPr>
            <a:endParaRPr lang="en-US" altLang="en-TR" sz="2700">
              <a:solidFill>
                <a:srgbClr val="595959"/>
              </a:solidFill>
              <a:ea typeface="ＭＳ Ｐゴシック" panose="020B0600070205080204" pitchFamily="34" charset="-128"/>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F401E2F-007D-C2B0-B9AD-8B4C5D0270CD}"/>
              </a:ext>
            </a:extLst>
          </p:cNvPr>
          <p:cNvSpPr>
            <a:spLocks noGrp="1" noChangeArrowheads="1"/>
          </p:cNvSpPr>
          <p:nvPr>
            <p:ph type="title"/>
          </p:nvPr>
        </p:nvSpPr>
        <p:spPr/>
        <p:txBody>
          <a:bodyPr/>
          <a:lstStyle/>
          <a:p>
            <a:pPr eaLnBrk="1" hangingPunct="1"/>
            <a:r>
              <a:rPr lang="en-AU" altLang="en-TR">
                <a:ea typeface="ＭＳ Ｐゴシック" panose="020B0600070205080204" pitchFamily="34" charset="-128"/>
              </a:rPr>
              <a:t>Cipher FeedBack (CFB)</a:t>
            </a:r>
          </a:p>
        </p:txBody>
      </p:sp>
      <p:sp>
        <p:nvSpPr>
          <p:cNvPr id="87043" name="Rectangle 3">
            <a:extLst>
              <a:ext uri="{FF2B5EF4-FFF2-40B4-BE49-F238E27FC236}">
                <a16:creationId xmlns:a16="http://schemas.microsoft.com/office/drawing/2014/main" id="{24A8CEB6-75FA-D790-993C-DA99A7B5974F}"/>
              </a:ext>
            </a:extLst>
          </p:cNvPr>
          <p:cNvSpPr>
            <a:spLocks noGrp="1" noChangeArrowheads="1"/>
          </p:cNvSpPr>
          <p:nvPr>
            <p:ph sz="quarter" idx="1"/>
          </p:nvPr>
        </p:nvSpPr>
        <p:spPr>
          <a:xfrm>
            <a:off x="457200" y="1219200"/>
            <a:ext cx="8229600" cy="4937125"/>
          </a:xfrm>
        </p:spPr>
        <p:txBody>
          <a:bodyPr>
            <a:normAutofit/>
          </a:bodyPr>
          <a:lstStyle/>
          <a:p>
            <a:pPr eaLnBrk="1" hangingPunct="1">
              <a:lnSpc>
                <a:spcPct val="70000"/>
              </a:lnSpc>
            </a:pPr>
            <a:r>
              <a:rPr lang="en-US" altLang="en-TR" sz="2200">
                <a:solidFill>
                  <a:srgbClr val="595959"/>
                </a:solidFill>
                <a:ea typeface="ＭＳ Ｐゴシック" panose="020B0600070205080204" pitchFamily="34" charset="-128"/>
              </a:rPr>
              <a:t>Use Initial Vector to start process</a:t>
            </a:r>
          </a:p>
          <a:p>
            <a:pPr eaLnBrk="1" hangingPunct="1">
              <a:lnSpc>
                <a:spcPct val="70000"/>
              </a:lnSpc>
            </a:pPr>
            <a:r>
              <a:rPr lang="en-US" altLang="en-TR" sz="2200">
                <a:solidFill>
                  <a:srgbClr val="595959"/>
                </a:solidFill>
                <a:ea typeface="ＭＳ Ｐゴシック" panose="020B0600070205080204" pitchFamily="34" charset="-128"/>
              </a:rPr>
              <a:t> </a:t>
            </a:r>
          </a:p>
          <a:p>
            <a:pPr eaLnBrk="1" hangingPunct="1">
              <a:lnSpc>
                <a:spcPct val="70000"/>
              </a:lnSpc>
            </a:pPr>
            <a:r>
              <a:rPr lang="en-US" altLang="en-TR" sz="2200">
                <a:solidFill>
                  <a:srgbClr val="595959"/>
                </a:solidFill>
                <a:ea typeface="ＭＳ Ｐゴシック" panose="020B0600070205080204" pitchFamily="34" charset="-128"/>
              </a:rPr>
              <a:t>Encrypt previous ciphertext , then combined with the plaintext block using X-OR to produce the current ciphertext</a:t>
            </a:r>
          </a:p>
          <a:p>
            <a:pPr eaLnBrk="1" hangingPunct="1">
              <a:lnSpc>
                <a:spcPct val="70000"/>
              </a:lnSpc>
            </a:pPr>
            <a:endParaRPr lang="en-AU" altLang="en-TR" sz="2200">
              <a:solidFill>
                <a:srgbClr val="595959"/>
              </a:solidFill>
              <a:ea typeface="ＭＳ Ｐゴシック" panose="020B0600070205080204" pitchFamily="34" charset="-128"/>
            </a:endParaRPr>
          </a:p>
          <a:p>
            <a:pPr eaLnBrk="1" hangingPunct="1">
              <a:lnSpc>
                <a:spcPct val="70000"/>
              </a:lnSpc>
            </a:pPr>
            <a:r>
              <a:rPr lang="en-AU" altLang="en-TR" sz="2200">
                <a:solidFill>
                  <a:srgbClr val="595959"/>
                </a:solidFill>
                <a:ea typeface="ＭＳ Ｐゴシック" panose="020B0600070205080204" pitchFamily="34" charset="-128"/>
              </a:rPr>
              <a:t>Cipher is fed back (hence name) to concatenate with the rest of IV</a:t>
            </a:r>
            <a:endParaRPr lang="en-US" altLang="en-TR" sz="2200">
              <a:solidFill>
                <a:srgbClr val="595959"/>
              </a:solidFill>
              <a:ea typeface="ＭＳ Ｐゴシック" panose="020B0600070205080204" pitchFamily="34" charset="-128"/>
            </a:endParaRPr>
          </a:p>
          <a:p>
            <a:pPr eaLnBrk="1" hangingPunct="1">
              <a:lnSpc>
                <a:spcPct val="70000"/>
              </a:lnSpc>
            </a:pPr>
            <a:endParaRPr lang="en-AU" altLang="en-TR" sz="2200">
              <a:solidFill>
                <a:srgbClr val="595959"/>
              </a:solidFill>
              <a:ea typeface="ＭＳ Ｐゴシック" panose="020B0600070205080204" pitchFamily="34" charset="-128"/>
            </a:endParaRPr>
          </a:p>
          <a:p>
            <a:pPr eaLnBrk="1" hangingPunct="1">
              <a:lnSpc>
                <a:spcPct val="70000"/>
              </a:lnSpc>
            </a:pPr>
            <a:r>
              <a:rPr lang="en-AU" altLang="en-TR" sz="2200">
                <a:solidFill>
                  <a:srgbClr val="595959"/>
                </a:solidFill>
                <a:ea typeface="ＭＳ Ｐゴシック" panose="020B0600070205080204" pitchFamily="34" charset="-128"/>
              </a:rPr>
              <a:t>Plaintext is treated as a stream of bits </a:t>
            </a:r>
          </a:p>
          <a:p>
            <a:pPr lvl="1" eaLnBrk="1" hangingPunct="1">
              <a:lnSpc>
                <a:spcPct val="70000"/>
              </a:lnSpc>
            </a:pPr>
            <a:r>
              <a:rPr lang="en-AU" altLang="en-TR" sz="1900">
                <a:solidFill>
                  <a:srgbClr val="595959"/>
                </a:solidFill>
                <a:ea typeface="ＭＳ Ｐゴシック" panose="020B0600070205080204" pitchFamily="34" charset="-128"/>
              </a:rPr>
              <a:t>Any number of bit (1, 8 or 64 or whatever) to be feed back (denoted CFB-1, CFB-8, CFB-64)</a:t>
            </a:r>
          </a:p>
          <a:p>
            <a:pPr eaLnBrk="1" hangingPunct="1">
              <a:lnSpc>
                <a:spcPct val="70000"/>
              </a:lnSpc>
            </a:pPr>
            <a:endParaRPr lang="en-US" altLang="en-TR" sz="2200">
              <a:solidFill>
                <a:srgbClr val="595959"/>
              </a:solidFill>
              <a:ea typeface="ＭＳ Ｐゴシック" panose="020B0600070205080204" pitchFamily="34" charset="-128"/>
            </a:endParaRPr>
          </a:p>
          <a:p>
            <a:pPr eaLnBrk="1" hangingPunct="1">
              <a:lnSpc>
                <a:spcPct val="70000"/>
              </a:lnSpc>
            </a:pPr>
            <a:r>
              <a:rPr lang="en-US" altLang="en-TR" sz="2200">
                <a:solidFill>
                  <a:srgbClr val="595959"/>
                </a:solidFill>
                <a:ea typeface="ＭＳ Ｐゴシック" panose="020B0600070205080204" pitchFamily="34" charset="-128"/>
              </a:rPr>
              <a:t>Relation between plaintext and ciphertext</a:t>
            </a:r>
            <a:endParaRPr lang="en-AU" altLang="en-TR" sz="2200">
              <a:solidFill>
                <a:srgbClr val="595959"/>
              </a:solidFill>
              <a:ea typeface="ＭＳ Ｐゴシック" panose="020B0600070205080204" pitchFamily="34" charset="-128"/>
            </a:endParaRPr>
          </a:p>
          <a:p>
            <a:pPr lvl="1" eaLnBrk="1" hangingPunct="1">
              <a:lnSpc>
                <a:spcPct val="70000"/>
              </a:lnSpc>
              <a:buFontTx/>
              <a:buNone/>
            </a:pPr>
            <a:r>
              <a:rPr lang="en-AU" altLang="en-TR" sz="1900">
                <a:solidFill>
                  <a:srgbClr val="595959"/>
                </a:solidFill>
                <a:latin typeface="Courier New" panose="02070309020205020404" pitchFamily="49" charset="0"/>
                <a:ea typeface="ＭＳ Ｐゴシック" panose="020B0600070205080204" pitchFamily="34" charset="-128"/>
              </a:rPr>
              <a:t>			C</a:t>
            </a:r>
            <a:r>
              <a:rPr lang="en-AU" altLang="en-TR" sz="1900" baseline="-25000">
                <a:solidFill>
                  <a:srgbClr val="595959"/>
                </a:solidFill>
                <a:latin typeface="Courier New" panose="02070309020205020404" pitchFamily="49" charset="0"/>
                <a:ea typeface="ＭＳ Ｐゴシック" panose="020B0600070205080204" pitchFamily="34" charset="-128"/>
              </a:rPr>
              <a:t>i</a:t>
            </a:r>
            <a:r>
              <a:rPr lang="en-AU" altLang="en-TR" sz="1900">
                <a:solidFill>
                  <a:srgbClr val="595959"/>
                </a:solidFill>
                <a:latin typeface="Courier New" panose="02070309020205020404" pitchFamily="49" charset="0"/>
                <a:ea typeface="ＭＳ Ｐゴシック" panose="020B0600070205080204" pitchFamily="34" charset="-128"/>
              </a:rPr>
              <a:t> = P</a:t>
            </a:r>
            <a:r>
              <a:rPr lang="en-AU" altLang="en-TR" sz="1900" baseline="-25000">
                <a:solidFill>
                  <a:srgbClr val="595959"/>
                </a:solidFill>
                <a:latin typeface="Courier New" panose="02070309020205020404" pitchFamily="49" charset="0"/>
                <a:ea typeface="ＭＳ Ｐゴシック" panose="020B0600070205080204" pitchFamily="34" charset="-128"/>
              </a:rPr>
              <a:t>i</a:t>
            </a:r>
            <a:r>
              <a:rPr lang="en-AU" altLang="en-TR" sz="1900">
                <a:solidFill>
                  <a:srgbClr val="595959"/>
                </a:solidFill>
                <a:latin typeface="Courier New" panose="02070309020205020404" pitchFamily="49" charset="0"/>
                <a:ea typeface="ＭＳ Ｐゴシック" panose="020B0600070205080204" pitchFamily="34" charset="-128"/>
              </a:rPr>
              <a:t> XOR SelectLeft(E</a:t>
            </a:r>
            <a:r>
              <a:rPr lang="en-AU" altLang="en-TR" sz="1900" baseline="-25000">
                <a:solidFill>
                  <a:srgbClr val="595959"/>
                </a:solidFill>
                <a:latin typeface="Courier New" panose="02070309020205020404" pitchFamily="49" charset="0"/>
                <a:ea typeface="ＭＳ Ｐゴシック" panose="020B0600070205080204" pitchFamily="34" charset="-128"/>
              </a:rPr>
              <a:t>K </a:t>
            </a:r>
            <a:r>
              <a:rPr lang="en-AU" altLang="en-TR" sz="1900">
                <a:solidFill>
                  <a:srgbClr val="595959"/>
                </a:solidFill>
                <a:latin typeface="Courier New" panose="02070309020205020404" pitchFamily="49" charset="0"/>
                <a:ea typeface="ＭＳ Ｐゴシック" panose="020B0600070205080204" pitchFamily="34" charset="-128"/>
              </a:rPr>
              <a:t>(ShiftLeft(C</a:t>
            </a:r>
            <a:r>
              <a:rPr lang="en-AU" altLang="en-TR" sz="1900" baseline="-25000">
                <a:solidFill>
                  <a:srgbClr val="595959"/>
                </a:solidFill>
                <a:latin typeface="Courier New" panose="02070309020205020404" pitchFamily="49" charset="0"/>
                <a:ea typeface="ＭＳ Ｐゴシック" panose="020B0600070205080204" pitchFamily="34" charset="-128"/>
              </a:rPr>
              <a:t>i-1</a:t>
            </a:r>
            <a:r>
              <a:rPr lang="en-AU" altLang="en-TR" sz="1900">
                <a:solidFill>
                  <a:srgbClr val="595959"/>
                </a:solidFill>
                <a:latin typeface="Courier New" panose="02070309020205020404" pitchFamily="49" charset="0"/>
                <a:ea typeface="ＭＳ Ｐゴシック" panose="020B0600070205080204" pitchFamily="34" charset="-128"/>
              </a:rPr>
              <a:t>)))</a:t>
            </a:r>
          </a:p>
          <a:p>
            <a:pPr lvl="1" eaLnBrk="1" hangingPunct="1">
              <a:lnSpc>
                <a:spcPct val="70000"/>
              </a:lnSpc>
              <a:buFontTx/>
              <a:buNone/>
            </a:pPr>
            <a:r>
              <a:rPr lang="en-AU" altLang="en-TR" sz="1900">
                <a:solidFill>
                  <a:srgbClr val="595959"/>
                </a:solidFill>
                <a:latin typeface="Courier New" panose="02070309020205020404" pitchFamily="49" charset="0"/>
                <a:ea typeface="ＭＳ Ｐゴシック" panose="020B0600070205080204" pitchFamily="34" charset="-128"/>
              </a:rPr>
              <a:t>			C</a:t>
            </a:r>
            <a:r>
              <a:rPr lang="en-AU" altLang="en-TR" sz="1900" baseline="-25000">
                <a:solidFill>
                  <a:srgbClr val="595959"/>
                </a:solidFill>
                <a:latin typeface="Courier New" panose="02070309020205020404" pitchFamily="49" charset="0"/>
                <a:ea typeface="ＭＳ Ｐゴシック" panose="020B0600070205080204" pitchFamily="34" charset="-128"/>
              </a:rPr>
              <a:t>0</a:t>
            </a:r>
            <a:r>
              <a:rPr lang="en-AU" altLang="en-TR" sz="1900">
                <a:solidFill>
                  <a:srgbClr val="595959"/>
                </a:solidFill>
                <a:latin typeface="Courier New" panose="02070309020205020404" pitchFamily="49" charset="0"/>
                <a:ea typeface="ＭＳ Ｐゴシック" panose="020B0600070205080204" pitchFamily="34" charset="-128"/>
              </a:rPr>
              <a:t> = IV</a:t>
            </a:r>
            <a:r>
              <a:rPr lang="en-AU" altLang="en-TR" sz="1900">
                <a:solidFill>
                  <a:srgbClr val="595959"/>
                </a:solidFill>
                <a:ea typeface="ＭＳ Ｐゴシック" panose="020B0600070205080204" pitchFamily="34" charset="-128"/>
              </a:rPr>
              <a:t> </a:t>
            </a:r>
          </a:p>
          <a:p>
            <a:pPr eaLnBrk="1" hangingPunct="1">
              <a:lnSpc>
                <a:spcPct val="70000"/>
              </a:lnSpc>
            </a:pPr>
            <a:endParaRPr lang="en-US" altLang="en-TR" sz="2200">
              <a:solidFill>
                <a:srgbClr val="595959"/>
              </a:solidFill>
              <a:ea typeface="ＭＳ Ｐゴシック" panose="020B0600070205080204" pitchFamily="34" charset="-128"/>
            </a:endParaRPr>
          </a:p>
          <a:p>
            <a:pPr eaLnBrk="1" hangingPunct="1">
              <a:lnSpc>
                <a:spcPct val="70000"/>
              </a:lnSpc>
            </a:pPr>
            <a:r>
              <a:rPr lang="en-US" altLang="en-TR" sz="2200">
                <a:solidFill>
                  <a:srgbClr val="595959"/>
                </a:solidFill>
                <a:ea typeface="ＭＳ Ｐゴシック" panose="020B0600070205080204" pitchFamily="34" charset="-128"/>
              </a:rPr>
              <a:t>Uses: stream data encryption, authentication</a:t>
            </a:r>
            <a:endParaRPr lang="en-AU" altLang="en-TR" sz="2200">
              <a:solidFill>
                <a:srgbClr val="595959"/>
              </a:solidFill>
              <a:ea typeface="ＭＳ Ｐゴシック"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FD39F37-0EF1-D437-6E8D-B8EECCD95CA8}"/>
              </a:ext>
            </a:extLst>
          </p:cNvPr>
          <p:cNvSpPr>
            <a:spLocks noGrp="1"/>
          </p:cNvSpPr>
          <p:nvPr>
            <p:ph type="title"/>
          </p:nvPr>
        </p:nvSpPr>
        <p:spPr/>
        <p:txBody>
          <a:bodyPr/>
          <a:lstStyle/>
          <a:p>
            <a:pPr eaLnBrk="1" hangingPunct="1"/>
            <a:r>
              <a:rPr lang="en-US" altLang="en-TR">
                <a:ea typeface="ＭＳ Ｐゴシック" panose="020B0600070205080204" pitchFamily="34" charset="-128"/>
                <a:cs typeface="Arial" panose="020B0604020202020204" pitchFamily="34" charset="0"/>
              </a:rPr>
              <a:t>CFB Scheme</a:t>
            </a:r>
          </a:p>
        </p:txBody>
      </p:sp>
      <p:sp>
        <p:nvSpPr>
          <p:cNvPr id="35843" name="Slide Number Placeholder 4">
            <a:extLst>
              <a:ext uri="{FF2B5EF4-FFF2-40B4-BE49-F238E27FC236}">
                <a16:creationId xmlns:a16="http://schemas.microsoft.com/office/drawing/2014/main" id="{BCE2ED9C-381F-6D4E-2F48-3EFAD5E46D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F6272B-8E28-E244-A9D5-119D86A65853}" type="slidenum">
              <a:rPr lang="en-US" altLang="en-TR" sz="1400">
                <a:solidFill>
                  <a:schemeClr val="tx2"/>
                </a:solidFill>
              </a:rPr>
              <a:pPr eaLnBrk="1" hangingPunct="1"/>
              <a:t>15</a:t>
            </a:fld>
            <a:endParaRPr lang="en-US" altLang="en-TR" sz="1400">
              <a:solidFill>
                <a:schemeClr val="tx2"/>
              </a:solidFill>
            </a:endParaRPr>
          </a:p>
        </p:txBody>
      </p:sp>
      <p:pic>
        <p:nvPicPr>
          <p:cNvPr id="35844" name="Picture 18">
            <a:extLst>
              <a:ext uri="{FF2B5EF4-FFF2-40B4-BE49-F238E27FC236}">
                <a16:creationId xmlns:a16="http://schemas.microsoft.com/office/drawing/2014/main" id="{F8BCA62D-6052-BEEE-A58D-A3D21DA40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2286000"/>
            <a:ext cx="8281987"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17">
            <a:extLst>
              <a:ext uri="{FF2B5EF4-FFF2-40B4-BE49-F238E27FC236}">
                <a16:creationId xmlns:a16="http://schemas.microsoft.com/office/drawing/2014/main" id="{E0D05ECE-421B-8804-8B4A-0DBC0C582B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2215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F697DB8-9162-F6B9-2A61-FB6D7A16A955}"/>
              </a:ext>
            </a:extLst>
          </p:cNvPr>
          <p:cNvSpPr>
            <a:spLocks noGrp="1" noChangeArrowheads="1"/>
          </p:cNvSpPr>
          <p:nvPr>
            <p:ph type="title"/>
          </p:nvPr>
        </p:nvSpPr>
        <p:spPr/>
        <p:txBody>
          <a:bodyPr/>
          <a:lstStyle/>
          <a:p>
            <a:pPr eaLnBrk="1" hangingPunct="1"/>
            <a:r>
              <a:rPr lang="en-AU" altLang="en-TR">
                <a:ea typeface="ＭＳ Ｐゴシック" panose="020B0600070205080204" pitchFamily="34" charset="-128"/>
              </a:rPr>
              <a:t>CFB Encryption/Decryption</a:t>
            </a:r>
          </a:p>
        </p:txBody>
      </p:sp>
      <p:pic>
        <p:nvPicPr>
          <p:cNvPr id="36867" name="Picture 3">
            <a:extLst>
              <a:ext uri="{FF2B5EF4-FFF2-40B4-BE49-F238E27FC236}">
                <a16:creationId xmlns:a16="http://schemas.microsoft.com/office/drawing/2014/main" id="{E6672EE4-233B-1E96-31E4-016A9FCC8312}"/>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l="-10596" r="-10596"/>
          <a:stretch>
            <a:fillRect/>
          </a:stretch>
        </p:blipFill>
        <p:spPr>
          <a:xfrm>
            <a:off x="457200" y="1219200"/>
            <a:ext cx="8229600" cy="49371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F7A44856-19FF-4D79-3C81-3BE3E913AFFE}"/>
              </a:ext>
            </a:extLst>
          </p:cNvPr>
          <p:cNvSpPr>
            <a:spLocks noGrp="1"/>
          </p:cNvSpPr>
          <p:nvPr>
            <p:ph type="title"/>
          </p:nvPr>
        </p:nvSpPr>
        <p:spPr/>
        <p:txBody>
          <a:bodyPr/>
          <a:lstStyle/>
          <a:p>
            <a:pPr eaLnBrk="1" hangingPunct="1"/>
            <a:r>
              <a:rPr lang="en-US" altLang="en-TR">
                <a:ea typeface="ＭＳ Ｐゴシック" panose="020B0600070205080204" pitchFamily="34" charset="-128"/>
              </a:rPr>
              <a:t>CFB as a Stream Cipher</a:t>
            </a:r>
          </a:p>
        </p:txBody>
      </p:sp>
      <p:sp>
        <p:nvSpPr>
          <p:cNvPr id="90115" name="Content Placeholder 2">
            <a:extLst>
              <a:ext uri="{FF2B5EF4-FFF2-40B4-BE49-F238E27FC236}">
                <a16:creationId xmlns:a16="http://schemas.microsoft.com/office/drawing/2014/main" id="{0D400829-6FBD-8F58-C8F9-858CFD5EE2F0}"/>
              </a:ext>
            </a:extLst>
          </p:cNvPr>
          <p:cNvSpPr>
            <a:spLocks noGrp="1"/>
          </p:cNvSpPr>
          <p:nvPr>
            <p:ph sz="quarter" idx="1"/>
          </p:nvPr>
        </p:nvSpPr>
        <p:spPr>
          <a:xfrm>
            <a:off x="457200" y="1600200"/>
            <a:ext cx="8229600" cy="838200"/>
          </a:xfrm>
        </p:spPr>
        <p:txBody>
          <a:bodyPr>
            <a:normAutofit/>
          </a:bodyPr>
          <a:lstStyle/>
          <a:p>
            <a:pPr eaLnBrk="1" hangingPunct="1">
              <a:lnSpc>
                <a:spcPct val="90000"/>
              </a:lnSpc>
            </a:pPr>
            <a:r>
              <a:rPr lang="en-US" altLang="en-TR">
                <a:solidFill>
                  <a:srgbClr val="595959"/>
                </a:solidFill>
                <a:ea typeface="ＭＳ Ｐゴシック" panose="020B0600070205080204" pitchFamily="34" charset="-128"/>
              </a:rPr>
              <a:t>In CFB mode, encipherment and decipherment use the encryption function of the underlying block cipher.</a:t>
            </a:r>
          </a:p>
          <a:p>
            <a:pPr eaLnBrk="1" hangingPunct="1">
              <a:lnSpc>
                <a:spcPct val="90000"/>
              </a:lnSpc>
            </a:pPr>
            <a:endParaRPr lang="en-US" altLang="en-TR" sz="2400">
              <a:solidFill>
                <a:srgbClr val="595959"/>
              </a:solidFill>
              <a:ea typeface="ＭＳ Ｐゴシック" panose="020B0600070205080204" pitchFamily="34" charset="-128"/>
            </a:endParaRPr>
          </a:p>
        </p:txBody>
      </p:sp>
      <p:pic>
        <p:nvPicPr>
          <p:cNvPr id="38916" name="Picture 12">
            <a:extLst>
              <a:ext uri="{FF2B5EF4-FFF2-40B4-BE49-F238E27FC236}">
                <a16:creationId xmlns:a16="http://schemas.microsoft.com/office/drawing/2014/main" id="{FA81F0D2-E76C-E4EB-9D04-D379C0679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8401050"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F346EF2-E672-7E4A-1E22-726E7A692FDF}"/>
              </a:ext>
            </a:extLst>
          </p:cNvPr>
          <p:cNvSpPr>
            <a:spLocks noGrp="1" noChangeArrowheads="1"/>
          </p:cNvSpPr>
          <p:nvPr>
            <p:ph type="title"/>
          </p:nvPr>
        </p:nvSpPr>
        <p:spPr/>
        <p:txBody>
          <a:bodyPr/>
          <a:lstStyle/>
          <a:p>
            <a:pPr eaLnBrk="1" hangingPunct="1"/>
            <a:r>
              <a:rPr lang="en-AU" altLang="en-TR">
                <a:ea typeface="ＭＳ Ｐゴシック" panose="020B0600070205080204" pitchFamily="34" charset="-128"/>
                <a:cs typeface="Arial" panose="020B0604020202020204" pitchFamily="34" charset="0"/>
              </a:rPr>
              <a:t>Remark on CFB</a:t>
            </a:r>
          </a:p>
        </p:txBody>
      </p:sp>
      <p:sp>
        <p:nvSpPr>
          <p:cNvPr id="39939" name="Slide Number Placeholder 4">
            <a:extLst>
              <a:ext uri="{FF2B5EF4-FFF2-40B4-BE49-F238E27FC236}">
                <a16:creationId xmlns:a16="http://schemas.microsoft.com/office/drawing/2014/main" id="{EBE76AE8-955E-A5E4-45F5-A1E6A86BF4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59F74AD-6DD3-8248-9C95-815814F3299E}" type="slidenum">
              <a:rPr lang="en-US" altLang="en-TR" sz="1400">
                <a:solidFill>
                  <a:schemeClr val="tx2"/>
                </a:solidFill>
              </a:rPr>
              <a:pPr eaLnBrk="1" hangingPunct="1"/>
              <a:t>18</a:t>
            </a:fld>
            <a:endParaRPr lang="en-US" altLang="en-TR" sz="1400">
              <a:solidFill>
                <a:schemeClr val="tx2"/>
              </a:solidFill>
            </a:endParaRPr>
          </a:p>
        </p:txBody>
      </p:sp>
      <p:sp>
        <p:nvSpPr>
          <p:cNvPr id="39940" name="Rectangle 3">
            <a:extLst>
              <a:ext uri="{FF2B5EF4-FFF2-40B4-BE49-F238E27FC236}">
                <a16:creationId xmlns:a16="http://schemas.microsoft.com/office/drawing/2014/main" id="{F2CF6613-4953-C659-56C7-8EBDAEEAC063}"/>
              </a:ext>
            </a:extLst>
          </p:cNvPr>
          <p:cNvSpPr>
            <a:spLocks noGrp="1" noChangeArrowheads="1"/>
          </p:cNvSpPr>
          <p:nvPr>
            <p:ph sz="quarter" idx="1"/>
          </p:nvPr>
        </p:nvSpPr>
        <p:spPr>
          <a:xfrm>
            <a:off x="457200" y="1600200"/>
            <a:ext cx="8382000" cy="4525963"/>
          </a:xfrm>
        </p:spPr>
        <p:txBody>
          <a:bodyPr/>
          <a:lstStyle/>
          <a:p>
            <a:pPr eaLnBrk="1" hangingPunct="1"/>
            <a:r>
              <a:rPr lang="en-AU" altLang="en-TR" sz="2400">
                <a:solidFill>
                  <a:srgbClr val="595959"/>
                </a:solidFill>
                <a:ea typeface="ＭＳ Ｐゴシック" panose="020B0600070205080204" pitchFamily="34" charset="-128"/>
                <a:cs typeface="Arial" panose="020B0604020202020204" pitchFamily="34" charset="0"/>
              </a:rPr>
              <a:t>The block cipher is used as a stream cipher.</a:t>
            </a:r>
          </a:p>
          <a:p>
            <a:pPr lvl="1" eaLnBrk="1" hangingPunct="1">
              <a:buFont typeface="Arial" panose="020B0604020202020204" pitchFamily="34" charset="0"/>
              <a:buChar char="•"/>
            </a:pPr>
            <a:r>
              <a:rPr lang="en-US" altLang="en-TR" sz="2000">
                <a:solidFill>
                  <a:srgbClr val="595959"/>
                </a:solidFill>
                <a:ea typeface="ＭＳ Ｐゴシック" panose="020B0600070205080204" pitchFamily="34" charset="-128"/>
              </a:rPr>
              <a:t>enable to encrypt any number of bits e.g. single bits or single characters (bytes)</a:t>
            </a:r>
            <a:r>
              <a:rPr lang="en-AU" altLang="en-TR" sz="2000">
                <a:solidFill>
                  <a:srgbClr val="595959"/>
                </a:solidFill>
                <a:ea typeface="ＭＳ Ｐゴシック" panose="020B0600070205080204" pitchFamily="34" charset="-128"/>
                <a:cs typeface="Arial" panose="020B0604020202020204" pitchFamily="34" charset="0"/>
              </a:rPr>
              <a:t>  </a:t>
            </a:r>
            <a:endParaRPr lang="en-AU" altLang="en-TR" sz="300">
              <a:solidFill>
                <a:srgbClr val="595959"/>
              </a:solidFill>
              <a:ea typeface="ＭＳ Ｐゴシック" panose="020B0600070205080204" pitchFamily="34" charset="-128"/>
              <a:cs typeface="Arial" panose="020B0604020202020204" pitchFamily="34" charset="0"/>
            </a:endParaRPr>
          </a:p>
          <a:p>
            <a:pPr lvl="1" eaLnBrk="1" hangingPunct="1">
              <a:buFont typeface="Arial" panose="020B0604020202020204" pitchFamily="34" charset="0"/>
              <a:buChar char="•"/>
            </a:pPr>
            <a:r>
              <a:rPr lang="en-AU" altLang="en-TR" sz="2000">
                <a:solidFill>
                  <a:srgbClr val="595959"/>
                </a:solidFill>
                <a:ea typeface="ＭＳ Ｐゴシック" panose="020B0600070205080204" pitchFamily="34" charset="-128"/>
              </a:rPr>
              <a:t>S=1  : bit stream cipher</a:t>
            </a:r>
          </a:p>
          <a:p>
            <a:pPr lvl="1" eaLnBrk="1" hangingPunct="1">
              <a:buFont typeface="Arial" panose="020B0604020202020204" pitchFamily="34" charset="0"/>
              <a:buChar char="•"/>
            </a:pPr>
            <a:r>
              <a:rPr lang="en-AU" altLang="en-TR" sz="2000">
                <a:solidFill>
                  <a:srgbClr val="595959"/>
                </a:solidFill>
                <a:ea typeface="ＭＳ Ｐゴシック" panose="020B0600070205080204" pitchFamily="34" charset="-128"/>
              </a:rPr>
              <a:t>S=8  : character stream cipher) </a:t>
            </a:r>
          </a:p>
          <a:p>
            <a:pPr eaLnBrk="1" hangingPunct="1"/>
            <a:endParaRPr lang="en-AU" altLang="en-TR" sz="2400">
              <a:solidFill>
                <a:srgbClr val="595959"/>
              </a:solidFill>
              <a:ea typeface="ＭＳ Ｐゴシック" panose="020B0600070205080204" pitchFamily="34" charset="-128"/>
              <a:cs typeface="Arial" panose="020B0604020202020204" pitchFamily="34" charset="0"/>
            </a:endParaRPr>
          </a:p>
          <a:p>
            <a:pPr eaLnBrk="1" hangingPunct="1"/>
            <a:r>
              <a:rPr lang="en-AU" altLang="en-TR" sz="2400">
                <a:solidFill>
                  <a:srgbClr val="595959"/>
                </a:solidFill>
                <a:ea typeface="ＭＳ Ｐゴシック" panose="020B0600070205080204" pitchFamily="34" charset="-128"/>
                <a:cs typeface="Arial" panose="020B0604020202020204" pitchFamily="34" charset="0"/>
              </a:rPr>
              <a:t>A ciphertext segment depends on the current and all preceding plaintext segments.</a:t>
            </a:r>
            <a:endParaRPr lang="en-AU" altLang="en-TR" sz="700">
              <a:solidFill>
                <a:srgbClr val="595959"/>
              </a:solidFill>
              <a:ea typeface="ＭＳ Ｐゴシック" panose="020B0600070205080204" pitchFamily="34" charset="-128"/>
              <a:cs typeface="Arial" panose="020B0604020202020204" pitchFamily="34" charset="0"/>
            </a:endParaRPr>
          </a:p>
          <a:p>
            <a:pPr eaLnBrk="1" hangingPunct="1"/>
            <a:endParaRPr lang="en-AU" altLang="en-TR" sz="2400">
              <a:solidFill>
                <a:srgbClr val="595959"/>
              </a:solidFill>
              <a:ea typeface="ＭＳ Ｐゴシック" panose="020B0600070205080204" pitchFamily="34" charset="-128"/>
              <a:cs typeface="Arial" panose="020B0604020202020204" pitchFamily="34" charset="0"/>
            </a:endParaRPr>
          </a:p>
          <a:p>
            <a:pPr eaLnBrk="1" hangingPunct="1"/>
            <a:r>
              <a:rPr lang="en-AU" altLang="en-TR" sz="2400">
                <a:solidFill>
                  <a:srgbClr val="595959"/>
                </a:solidFill>
                <a:ea typeface="ＭＳ Ｐゴシック" panose="020B0600070205080204" pitchFamily="34" charset="-128"/>
                <a:cs typeface="Arial" panose="020B0604020202020204" pitchFamily="34" charset="0"/>
              </a:rPr>
              <a:t>A corrupted ciphertext segment during transmission will affect the current and next several plaintext segments.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45AF6D5-CAC7-B165-6729-35F092FF81BD}"/>
              </a:ext>
            </a:extLst>
          </p:cNvPr>
          <p:cNvSpPr>
            <a:spLocks noGrp="1" noChangeArrowheads="1"/>
          </p:cNvSpPr>
          <p:nvPr>
            <p:ph type="title"/>
          </p:nvPr>
        </p:nvSpPr>
        <p:spPr/>
        <p:txBody>
          <a:bodyPr/>
          <a:lstStyle/>
          <a:p>
            <a:pPr eaLnBrk="1" hangingPunct="1"/>
            <a:r>
              <a:rPr lang="en-AU" altLang="en-TR" dirty="0">
                <a:ea typeface="ＭＳ Ｐゴシック" panose="020B0600070205080204" pitchFamily="34" charset="-128"/>
              </a:rPr>
              <a:t>Output </a:t>
            </a:r>
            <a:r>
              <a:rPr lang="en-AU" altLang="en-TR" dirty="0" err="1">
                <a:ea typeface="ＭＳ Ｐゴシック" panose="020B0600070205080204" pitchFamily="34" charset="-128"/>
              </a:rPr>
              <a:t>FeedBack</a:t>
            </a:r>
            <a:r>
              <a:rPr lang="en-AU" altLang="en-TR" dirty="0">
                <a:ea typeface="ＭＳ Ｐゴシック" panose="020B0600070205080204" pitchFamily="34" charset="-128"/>
              </a:rPr>
              <a:t> (OFB)</a:t>
            </a:r>
          </a:p>
        </p:txBody>
      </p:sp>
      <p:sp>
        <p:nvSpPr>
          <p:cNvPr id="41987" name="Rectangle 3">
            <a:extLst>
              <a:ext uri="{FF2B5EF4-FFF2-40B4-BE49-F238E27FC236}">
                <a16:creationId xmlns:a16="http://schemas.microsoft.com/office/drawing/2014/main" id="{D21885D8-B897-739A-3ADC-C9BD2C20FD79}"/>
              </a:ext>
            </a:extLst>
          </p:cNvPr>
          <p:cNvSpPr>
            <a:spLocks noGrp="1" noChangeArrowheads="1"/>
          </p:cNvSpPr>
          <p:nvPr>
            <p:ph sz="quarter" idx="1"/>
          </p:nvPr>
        </p:nvSpPr>
        <p:spPr>
          <a:xfrm>
            <a:off x="457200" y="1219200"/>
            <a:ext cx="8229600" cy="4937125"/>
          </a:xfrm>
        </p:spPr>
        <p:txBody>
          <a:bodyPr/>
          <a:lstStyle/>
          <a:p>
            <a:pPr eaLnBrk="1" hangingPunct="1"/>
            <a:r>
              <a:rPr lang="en-AU" altLang="en-TR" sz="2400">
                <a:solidFill>
                  <a:srgbClr val="595959"/>
                </a:solidFill>
                <a:ea typeface="ＭＳ Ｐゴシック" panose="020B0600070205080204" pitchFamily="34" charset="-128"/>
              </a:rPr>
              <a:t>Very similar to CFB </a:t>
            </a:r>
          </a:p>
          <a:p>
            <a:pPr eaLnBrk="1" hangingPunct="1"/>
            <a:endParaRPr lang="en-AU" altLang="en-TR" sz="2400">
              <a:solidFill>
                <a:srgbClr val="595959"/>
              </a:solidFill>
              <a:ea typeface="ＭＳ Ｐゴシック" panose="020B0600070205080204" pitchFamily="34" charset="-128"/>
            </a:endParaRPr>
          </a:p>
          <a:p>
            <a:pPr eaLnBrk="1" hangingPunct="1"/>
            <a:r>
              <a:rPr lang="en-AU" altLang="en-TR" sz="2400">
                <a:solidFill>
                  <a:srgbClr val="595959"/>
                </a:solidFill>
                <a:ea typeface="ＭＳ Ｐゴシック" panose="020B0600070205080204" pitchFamily="34" charset="-128"/>
              </a:rPr>
              <a:t>But output </a:t>
            </a:r>
            <a:r>
              <a:rPr lang="en-US" altLang="en-TR" sz="2400">
                <a:solidFill>
                  <a:srgbClr val="595959"/>
                </a:solidFill>
                <a:ea typeface="ＭＳ Ｐゴシック" panose="020B0600070205080204" pitchFamily="34" charset="-128"/>
              </a:rPr>
              <a:t>of the encryption function </a:t>
            </a:r>
            <a:r>
              <a:rPr lang="en-AU" altLang="en-TR" sz="2400">
                <a:solidFill>
                  <a:srgbClr val="595959"/>
                </a:solidFill>
                <a:ea typeface="ＭＳ Ｐゴシック" panose="020B0600070205080204" pitchFamily="34" charset="-128"/>
              </a:rPr>
              <a:t>output of cipher is fed back (hence name), instead of ciphertext </a:t>
            </a:r>
          </a:p>
          <a:p>
            <a:pPr eaLnBrk="1" hangingPunct="1"/>
            <a:endParaRPr lang="en-AU" altLang="en-TR" sz="2400">
              <a:solidFill>
                <a:srgbClr val="595959"/>
              </a:solidFill>
              <a:ea typeface="ＭＳ Ｐゴシック" panose="020B0600070205080204" pitchFamily="34" charset="-128"/>
            </a:endParaRPr>
          </a:p>
          <a:p>
            <a:pPr eaLnBrk="1" hangingPunct="1"/>
            <a:r>
              <a:rPr lang="en-AU" altLang="en-TR" sz="2400">
                <a:solidFill>
                  <a:srgbClr val="595959"/>
                </a:solidFill>
                <a:ea typeface="ＭＳ Ｐゴシック" panose="020B0600070205080204" pitchFamily="34" charset="-128"/>
              </a:rPr>
              <a:t>Feedback is independent of message </a:t>
            </a:r>
          </a:p>
          <a:p>
            <a:pPr eaLnBrk="1" hangingPunct="1"/>
            <a:endParaRPr lang="en-AU" altLang="en-TR" sz="2400">
              <a:solidFill>
                <a:srgbClr val="595959"/>
              </a:solidFill>
              <a:ea typeface="ＭＳ Ｐゴシック" panose="020B0600070205080204" pitchFamily="34" charset="-128"/>
            </a:endParaRPr>
          </a:p>
          <a:p>
            <a:pPr eaLnBrk="1" hangingPunct="1"/>
            <a:r>
              <a:rPr lang="en-US" altLang="en-TR" sz="2400">
                <a:solidFill>
                  <a:srgbClr val="595959"/>
                </a:solidFill>
                <a:ea typeface="ＭＳ Ｐゴシック" panose="020B0600070205080204" pitchFamily="34" charset="-128"/>
              </a:rPr>
              <a:t>Relation between plaintext and ciphertext</a:t>
            </a:r>
            <a:endParaRPr lang="en-AU" altLang="en-TR" sz="2400">
              <a:solidFill>
                <a:srgbClr val="595959"/>
              </a:solidFill>
              <a:ea typeface="ＭＳ Ｐゴシック" panose="020B0600070205080204" pitchFamily="34" charset="-128"/>
            </a:endParaRPr>
          </a:p>
          <a:p>
            <a:pPr lvl="1" eaLnBrk="1" hangingPunct="1">
              <a:buFontTx/>
              <a:buNone/>
            </a:pPr>
            <a:r>
              <a:rPr lang="en-AU" altLang="en-TR" sz="2000">
                <a:solidFill>
                  <a:srgbClr val="595959"/>
                </a:solidFill>
                <a:latin typeface="Courier New" panose="02070309020205020404" pitchFamily="49" charset="0"/>
                <a:ea typeface="ＭＳ Ｐゴシック" panose="020B0600070205080204" pitchFamily="34" charset="-128"/>
              </a:rPr>
              <a:t>		C</a:t>
            </a:r>
            <a:r>
              <a:rPr lang="en-AU" altLang="en-TR" sz="2000" baseline="-25000">
                <a:solidFill>
                  <a:srgbClr val="595959"/>
                </a:solidFill>
                <a:latin typeface="Courier New" panose="02070309020205020404" pitchFamily="49" charset="0"/>
                <a:ea typeface="ＭＳ Ｐゴシック" panose="020B0600070205080204" pitchFamily="34" charset="-128"/>
              </a:rPr>
              <a:t>i</a:t>
            </a:r>
            <a:r>
              <a:rPr lang="en-AU" altLang="en-TR" sz="2000">
                <a:solidFill>
                  <a:srgbClr val="595959"/>
                </a:solidFill>
                <a:latin typeface="Courier New" panose="02070309020205020404" pitchFamily="49" charset="0"/>
                <a:ea typeface="ＭＳ Ｐゴシック" panose="020B0600070205080204" pitchFamily="34" charset="-128"/>
              </a:rPr>
              <a:t> = P</a:t>
            </a:r>
            <a:r>
              <a:rPr lang="en-AU" altLang="en-TR" sz="2000" baseline="-25000">
                <a:solidFill>
                  <a:srgbClr val="595959"/>
                </a:solidFill>
                <a:latin typeface="Courier New" panose="02070309020205020404" pitchFamily="49" charset="0"/>
                <a:ea typeface="ＭＳ Ｐゴシック" panose="020B0600070205080204" pitchFamily="34" charset="-128"/>
              </a:rPr>
              <a:t>i</a:t>
            </a:r>
            <a:r>
              <a:rPr lang="en-AU" altLang="en-TR" sz="2000">
                <a:solidFill>
                  <a:srgbClr val="595959"/>
                </a:solidFill>
                <a:latin typeface="Courier New" panose="02070309020205020404" pitchFamily="49" charset="0"/>
                <a:ea typeface="ＭＳ Ｐゴシック" panose="020B0600070205080204" pitchFamily="34" charset="-128"/>
              </a:rPr>
              <a:t> XOR O</a:t>
            </a:r>
            <a:r>
              <a:rPr lang="en-AU" altLang="en-TR" sz="2000" baseline="-25000">
                <a:solidFill>
                  <a:srgbClr val="595959"/>
                </a:solidFill>
                <a:latin typeface="Courier New" panose="02070309020205020404" pitchFamily="49" charset="0"/>
                <a:ea typeface="ＭＳ Ｐゴシック" panose="020B0600070205080204" pitchFamily="34" charset="-128"/>
              </a:rPr>
              <a:t>i</a:t>
            </a:r>
            <a:r>
              <a:rPr lang="en-AU" altLang="en-TR" sz="2000">
                <a:solidFill>
                  <a:srgbClr val="595959"/>
                </a:solidFill>
                <a:latin typeface="Courier New" panose="02070309020205020404" pitchFamily="49" charset="0"/>
                <a:ea typeface="ＭＳ Ｐゴシック" panose="020B0600070205080204" pitchFamily="34" charset="-128"/>
              </a:rPr>
              <a:t> </a:t>
            </a:r>
          </a:p>
          <a:p>
            <a:pPr lvl="1" eaLnBrk="1" hangingPunct="1">
              <a:buFontTx/>
              <a:buNone/>
            </a:pPr>
            <a:r>
              <a:rPr lang="en-AU" altLang="en-TR" sz="2000">
                <a:solidFill>
                  <a:srgbClr val="595959"/>
                </a:solidFill>
                <a:latin typeface="Courier New" panose="02070309020205020404" pitchFamily="49" charset="0"/>
                <a:ea typeface="ＭＳ Ｐゴシック" panose="020B0600070205080204" pitchFamily="34" charset="-128"/>
              </a:rPr>
              <a:t>		O</a:t>
            </a:r>
            <a:r>
              <a:rPr lang="en-AU" altLang="en-TR" sz="2000" baseline="-25000">
                <a:solidFill>
                  <a:srgbClr val="595959"/>
                </a:solidFill>
                <a:latin typeface="Courier New" panose="02070309020205020404" pitchFamily="49" charset="0"/>
                <a:ea typeface="ＭＳ Ｐゴシック" panose="020B0600070205080204" pitchFamily="34" charset="-128"/>
              </a:rPr>
              <a:t>i</a:t>
            </a:r>
            <a:r>
              <a:rPr lang="en-AU" altLang="en-TR" sz="2000">
                <a:solidFill>
                  <a:srgbClr val="595959"/>
                </a:solidFill>
                <a:latin typeface="Courier New" panose="02070309020205020404" pitchFamily="49" charset="0"/>
                <a:ea typeface="ＭＳ Ｐゴシック" panose="020B0600070205080204" pitchFamily="34" charset="-128"/>
              </a:rPr>
              <a:t> = E</a:t>
            </a:r>
            <a:r>
              <a:rPr lang="en-AU" altLang="en-TR" sz="2000" baseline="-25000">
                <a:solidFill>
                  <a:srgbClr val="595959"/>
                </a:solidFill>
                <a:latin typeface="Courier New" panose="02070309020205020404" pitchFamily="49" charset="0"/>
                <a:ea typeface="ＭＳ Ｐゴシック" panose="020B0600070205080204" pitchFamily="34" charset="-128"/>
              </a:rPr>
              <a:t>K </a:t>
            </a:r>
            <a:r>
              <a:rPr lang="en-AU" altLang="en-TR" sz="2000">
                <a:solidFill>
                  <a:srgbClr val="595959"/>
                </a:solidFill>
                <a:latin typeface="Courier New" panose="02070309020205020404" pitchFamily="49" charset="0"/>
                <a:ea typeface="ＭＳ Ｐゴシック" panose="020B0600070205080204" pitchFamily="34" charset="-128"/>
              </a:rPr>
              <a:t>(O</a:t>
            </a:r>
            <a:r>
              <a:rPr lang="en-AU" altLang="en-TR" sz="2000" baseline="-25000">
                <a:solidFill>
                  <a:srgbClr val="595959"/>
                </a:solidFill>
                <a:latin typeface="Courier New" panose="02070309020205020404" pitchFamily="49" charset="0"/>
                <a:ea typeface="ＭＳ Ｐゴシック" panose="020B0600070205080204" pitchFamily="34" charset="-128"/>
              </a:rPr>
              <a:t>i-1</a:t>
            </a:r>
            <a:r>
              <a:rPr lang="en-AU" altLang="en-TR" sz="2000">
                <a:solidFill>
                  <a:srgbClr val="595959"/>
                </a:solidFill>
                <a:latin typeface="Courier New" panose="02070309020205020404" pitchFamily="49" charset="0"/>
                <a:ea typeface="ＭＳ Ｐゴシック" panose="020B0600070205080204" pitchFamily="34" charset="-128"/>
              </a:rPr>
              <a:t>)</a:t>
            </a:r>
          </a:p>
          <a:p>
            <a:pPr lvl="1" eaLnBrk="1" hangingPunct="1">
              <a:buFontTx/>
              <a:buNone/>
            </a:pPr>
            <a:r>
              <a:rPr lang="en-AU" altLang="en-TR" sz="2000">
                <a:solidFill>
                  <a:srgbClr val="595959"/>
                </a:solidFill>
                <a:latin typeface="Courier New" panose="02070309020205020404" pitchFamily="49" charset="0"/>
                <a:ea typeface="ＭＳ Ｐゴシック" panose="020B0600070205080204" pitchFamily="34" charset="-128"/>
              </a:rPr>
              <a:t>		O</a:t>
            </a:r>
            <a:r>
              <a:rPr lang="en-AU" altLang="en-TR" sz="2000" baseline="-25000">
                <a:solidFill>
                  <a:srgbClr val="595959"/>
                </a:solidFill>
                <a:latin typeface="Courier New" panose="02070309020205020404" pitchFamily="49" charset="0"/>
                <a:ea typeface="ＭＳ Ｐゴシック" panose="020B0600070205080204" pitchFamily="34" charset="-128"/>
              </a:rPr>
              <a:t>0</a:t>
            </a:r>
            <a:r>
              <a:rPr lang="en-AU" altLang="en-TR" sz="2000">
                <a:solidFill>
                  <a:srgbClr val="595959"/>
                </a:solidFill>
                <a:latin typeface="Courier New" panose="02070309020205020404" pitchFamily="49" charset="0"/>
                <a:ea typeface="ＭＳ Ｐゴシック" panose="020B0600070205080204" pitchFamily="34" charset="-128"/>
              </a:rPr>
              <a:t> = IV</a:t>
            </a:r>
          </a:p>
          <a:p>
            <a:pPr eaLnBrk="1" hangingPunct="1"/>
            <a:r>
              <a:rPr lang="en-US" altLang="en-TR" sz="2400">
                <a:solidFill>
                  <a:srgbClr val="595959"/>
                </a:solidFill>
                <a:ea typeface="ＭＳ Ｐゴシック" panose="020B0600070205080204" pitchFamily="34" charset="-128"/>
              </a:rPr>
              <a:t>Uses: stream encryption over noisy channels</a:t>
            </a:r>
            <a:endParaRPr lang="en-AU" altLang="en-TR" sz="2400">
              <a:solidFill>
                <a:srgbClr val="595959"/>
              </a:solidFill>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587D751-E604-710A-B102-57B2CEAC117A}"/>
              </a:ext>
            </a:extLst>
          </p:cNvPr>
          <p:cNvSpPr>
            <a:spLocks noGrp="1"/>
          </p:cNvSpPr>
          <p:nvPr>
            <p:ph type="title"/>
          </p:nvPr>
        </p:nvSpPr>
        <p:spPr/>
        <p:txBody>
          <a:bodyPr/>
          <a:lstStyle/>
          <a:p>
            <a:r>
              <a:rPr lang="en-US" altLang="en-TR">
                <a:ea typeface="ＭＳ Ｐゴシック" panose="020B0600070205080204" pitchFamily="34" charset="-128"/>
              </a:rPr>
              <a:t>Topics</a:t>
            </a:r>
          </a:p>
        </p:txBody>
      </p:sp>
      <p:sp>
        <p:nvSpPr>
          <p:cNvPr id="16387" name="Content Placeholder 2">
            <a:extLst>
              <a:ext uri="{FF2B5EF4-FFF2-40B4-BE49-F238E27FC236}">
                <a16:creationId xmlns:a16="http://schemas.microsoft.com/office/drawing/2014/main" id="{D99A7E0F-7A4E-D383-9974-FE52235082BC}"/>
              </a:ext>
            </a:extLst>
          </p:cNvPr>
          <p:cNvSpPr>
            <a:spLocks noGrp="1"/>
          </p:cNvSpPr>
          <p:nvPr>
            <p:ph sz="quarter" idx="1"/>
          </p:nvPr>
        </p:nvSpPr>
        <p:spPr>
          <a:xfrm>
            <a:off x="457200" y="1219200"/>
            <a:ext cx="8229600" cy="4937125"/>
          </a:xfrm>
        </p:spPr>
        <p:txBody>
          <a:bodyPr/>
          <a:lstStyle/>
          <a:p>
            <a:r>
              <a:rPr lang="en-US" altLang="en-TR" b="1">
                <a:solidFill>
                  <a:srgbClr val="595959"/>
                </a:solidFill>
                <a:ea typeface="ＭＳ Ｐゴシック" panose="020B0600070205080204" pitchFamily="34" charset="-128"/>
              </a:rPr>
              <a:t>Overview of Modes of Operation </a:t>
            </a:r>
          </a:p>
          <a:p>
            <a:endParaRPr lang="en-US" altLang="en-TR">
              <a:solidFill>
                <a:srgbClr val="595959"/>
              </a:solidFill>
              <a:ea typeface="ＭＳ Ｐゴシック" panose="020B0600070205080204" pitchFamily="34" charset="-128"/>
            </a:endParaRPr>
          </a:p>
          <a:p>
            <a:r>
              <a:rPr lang="en-US" altLang="en-TR">
                <a:solidFill>
                  <a:srgbClr val="595959"/>
                </a:solidFill>
                <a:ea typeface="ＭＳ Ｐゴシック" panose="020B0600070205080204" pitchFamily="34" charset="-128"/>
              </a:rPr>
              <a:t>EBC, CBC, CFB, OFB, CTR</a:t>
            </a:r>
          </a:p>
          <a:p>
            <a:endParaRPr lang="en-US" altLang="en-TR">
              <a:solidFill>
                <a:srgbClr val="595959"/>
              </a:solidFill>
              <a:ea typeface="ＭＳ Ｐゴシック" panose="020B0600070205080204" pitchFamily="34" charset="-128"/>
            </a:endParaRPr>
          </a:p>
          <a:p>
            <a:r>
              <a:rPr lang="en-US" altLang="en-TR">
                <a:solidFill>
                  <a:srgbClr val="595959"/>
                </a:solidFill>
                <a:ea typeface="ＭＳ Ｐゴシック" panose="020B0600070205080204" pitchFamily="34" charset="-128"/>
              </a:rPr>
              <a:t>Notes and Remarks on each modes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824EE21C-E38B-08CE-B531-DB18DD73C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657600"/>
            <a:ext cx="4267200" cy="2633663"/>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B82B18F1-5268-AF3F-E685-1044237DF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162050"/>
            <a:ext cx="4260850" cy="2419350"/>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sp>
        <p:nvSpPr>
          <p:cNvPr id="44036" name="Title 1">
            <a:extLst>
              <a:ext uri="{FF2B5EF4-FFF2-40B4-BE49-F238E27FC236}">
                <a16:creationId xmlns:a16="http://schemas.microsoft.com/office/drawing/2014/main" id="{A9CBBC36-8F9B-BF70-8E08-4D2E4388A597}"/>
              </a:ext>
            </a:extLst>
          </p:cNvPr>
          <p:cNvSpPr>
            <a:spLocks noGrp="1"/>
          </p:cNvSpPr>
          <p:nvPr>
            <p:ph type="title"/>
          </p:nvPr>
        </p:nvSpPr>
        <p:spPr/>
        <p:txBody>
          <a:bodyPr/>
          <a:lstStyle/>
          <a:p>
            <a:pPr eaLnBrk="1" hangingPunct="1"/>
            <a:r>
              <a:rPr lang="en-US" altLang="en-TR">
                <a:ea typeface="ＭＳ Ｐゴシック" panose="020B0600070205080204" pitchFamily="34" charset="-128"/>
              </a:rPr>
              <a:t>CFB V.S. OFB</a:t>
            </a:r>
          </a:p>
        </p:txBody>
      </p:sp>
      <p:sp>
        <p:nvSpPr>
          <p:cNvPr id="44037" name="TextBox 6">
            <a:extLst>
              <a:ext uri="{FF2B5EF4-FFF2-40B4-BE49-F238E27FC236}">
                <a16:creationId xmlns:a16="http://schemas.microsoft.com/office/drawing/2014/main" id="{E4830DB2-7CAA-1B65-733F-44026C64951E}"/>
              </a:ext>
            </a:extLst>
          </p:cNvPr>
          <p:cNvSpPr txBox="1">
            <a:spLocks noChangeArrowheads="1"/>
          </p:cNvSpPr>
          <p:nvPr/>
        </p:nvSpPr>
        <p:spPr bwMode="auto">
          <a:xfrm>
            <a:off x="533400" y="1905000"/>
            <a:ext cx="2692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TR" sz="2800">
                <a:solidFill>
                  <a:schemeClr val="tx2"/>
                </a:solidFill>
                <a:latin typeface="Calibri" panose="020F0502020204030204" pitchFamily="34" charset="0"/>
              </a:rPr>
              <a:t>Cipher Feedback</a:t>
            </a:r>
          </a:p>
          <a:p>
            <a:pPr eaLnBrk="1" hangingPunct="1"/>
            <a:endParaRPr lang="en-US" altLang="en-TR" sz="2800">
              <a:solidFill>
                <a:schemeClr val="tx2"/>
              </a:solidFill>
              <a:latin typeface="Calibri" panose="020F0502020204030204" pitchFamily="34" charset="0"/>
            </a:endParaRPr>
          </a:p>
          <a:p>
            <a:pPr eaLnBrk="1" hangingPunct="1"/>
            <a:endParaRPr lang="en-US" altLang="en-TR" sz="2800">
              <a:solidFill>
                <a:schemeClr val="tx2"/>
              </a:solidFill>
              <a:latin typeface="Calibri" panose="020F0502020204030204" pitchFamily="34" charset="0"/>
            </a:endParaRPr>
          </a:p>
          <a:p>
            <a:pPr eaLnBrk="1" hangingPunct="1"/>
            <a:endParaRPr lang="en-US" altLang="en-TR" sz="2800">
              <a:solidFill>
                <a:schemeClr val="tx2"/>
              </a:solidFill>
              <a:latin typeface="Calibri" panose="020F0502020204030204" pitchFamily="34" charset="0"/>
            </a:endParaRPr>
          </a:p>
          <a:p>
            <a:pPr eaLnBrk="1" hangingPunct="1"/>
            <a:endParaRPr lang="en-US" altLang="en-TR" sz="2800">
              <a:solidFill>
                <a:schemeClr val="tx2"/>
              </a:solidFill>
              <a:latin typeface="Calibri" panose="020F0502020204030204" pitchFamily="34" charset="0"/>
            </a:endParaRPr>
          </a:p>
          <a:p>
            <a:pPr eaLnBrk="1" hangingPunct="1"/>
            <a:endParaRPr lang="en-US" altLang="en-TR" sz="2800">
              <a:solidFill>
                <a:schemeClr val="tx2"/>
              </a:solidFill>
              <a:latin typeface="Calibri" panose="020F0502020204030204" pitchFamily="34" charset="0"/>
            </a:endParaRPr>
          </a:p>
          <a:p>
            <a:pPr eaLnBrk="1" hangingPunct="1"/>
            <a:endParaRPr lang="en-US" altLang="en-TR" sz="2800">
              <a:solidFill>
                <a:schemeClr val="tx2"/>
              </a:solidFill>
              <a:latin typeface="Calibri" panose="020F0502020204030204" pitchFamily="34" charset="0"/>
            </a:endParaRPr>
          </a:p>
          <a:p>
            <a:pPr eaLnBrk="1" hangingPunct="1"/>
            <a:r>
              <a:rPr lang="en-US" altLang="en-TR" sz="2800">
                <a:solidFill>
                  <a:schemeClr val="tx2"/>
                </a:solidFill>
                <a:latin typeface="Calibri" panose="020F0502020204030204" pitchFamily="34" charset="0"/>
              </a:rPr>
              <a:t>Output Feedback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7D4CCB9-6F4B-D566-F65E-518592B7476F}"/>
              </a:ext>
            </a:extLst>
          </p:cNvPr>
          <p:cNvSpPr>
            <a:spLocks noGrp="1"/>
          </p:cNvSpPr>
          <p:nvPr>
            <p:ph type="title"/>
          </p:nvPr>
        </p:nvSpPr>
        <p:spPr/>
        <p:txBody>
          <a:bodyPr/>
          <a:lstStyle/>
          <a:p>
            <a:pPr eaLnBrk="1" hangingPunct="1"/>
            <a:r>
              <a:rPr lang="en-US" altLang="en-TR">
                <a:ea typeface="ＭＳ Ｐゴシック" panose="020B0600070205080204" pitchFamily="34" charset="-128"/>
              </a:rPr>
              <a:t>OFB Scheme</a:t>
            </a:r>
          </a:p>
        </p:txBody>
      </p:sp>
      <p:pic>
        <p:nvPicPr>
          <p:cNvPr id="45060" name="Picture 18">
            <a:extLst>
              <a:ext uri="{FF2B5EF4-FFF2-40B4-BE49-F238E27FC236}">
                <a16:creationId xmlns:a16="http://schemas.microsoft.com/office/drawing/2014/main" id="{3B547F5F-A9D3-218D-3833-30A2C4B5D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7267575"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D647-331A-039D-1212-FDD9BA203BC0}"/>
              </a:ext>
            </a:extLst>
          </p:cNvPr>
          <p:cNvSpPr>
            <a:spLocks noGrp="1"/>
          </p:cNvSpPr>
          <p:nvPr>
            <p:ph type="title"/>
          </p:nvPr>
        </p:nvSpPr>
        <p:spPr/>
        <p:txBody>
          <a:bodyPr/>
          <a:lstStyle/>
          <a:p>
            <a:r>
              <a:rPr lang="en-AU" altLang="en-TR" dirty="0">
                <a:ea typeface="ＭＳ Ｐゴシック" panose="020B0600070205080204" pitchFamily="34" charset="-128"/>
              </a:rPr>
              <a:t>Output </a:t>
            </a:r>
            <a:r>
              <a:rPr lang="en-AU" altLang="en-TR" dirty="0" err="1">
                <a:ea typeface="ＭＳ Ｐゴシック" panose="020B0600070205080204" pitchFamily="34" charset="-128"/>
              </a:rPr>
              <a:t>FeedBack</a:t>
            </a:r>
            <a:r>
              <a:rPr lang="en-AU" altLang="en-TR" dirty="0">
                <a:ea typeface="ＭＳ Ｐゴシック" panose="020B0600070205080204" pitchFamily="34" charset="-128"/>
              </a:rPr>
              <a:t> (OFB)</a:t>
            </a:r>
            <a:endParaRPr lang="en-TR" dirty="0"/>
          </a:p>
        </p:txBody>
      </p:sp>
      <p:sp>
        <p:nvSpPr>
          <p:cNvPr id="3" name="Content Placeholder 2">
            <a:extLst>
              <a:ext uri="{FF2B5EF4-FFF2-40B4-BE49-F238E27FC236}">
                <a16:creationId xmlns:a16="http://schemas.microsoft.com/office/drawing/2014/main" id="{78BDD1D6-C935-095A-7C37-C3403325C887}"/>
              </a:ext>
            </a:extLst>
          </p:cNvPr>
          <p:cNvSpPr>
            <a:spLocks noGrp="1"/>
          </p:cNvSpPr>
          <p:nvPr>
            <p:ph sz="quarter" idx="1"/>
          </p:nvPr>
        </p:nvSpPr>
        <p:spPr/>
        <p:txBody>
          <a:bodyPr/>
          <a:lstStyle/>
          <a:p>
            <a:r>
              <a:rPr lang="en-AU" altLang="en-TR" dirty="0">
                <a:latin typeface="Arial" panose="020B0604020202020204" pitchFamily="34" charset="0"/>
                <a:ea typeface="ＭＳ Ｐゴシック" panose="020B0600070205080204" pitchFamily="34" charset="-128"/>
              </a:rPr>
              <a:t>The alternative to CFB is OFB. </a:t>
            </a:r>
          </a:p>
          <a:p>
            <a:r>
              <a:rPr lang="en-AU" altLang="en-TR" dirty="0">
                <a:latin typeface="Arial" panose="020B0604020202020204" pitchFamily="34" charset="0"/>
                <a:ea typeface="ＭＳ Ｐゴシック" panose="020B0600070205080204" pitchFamily="34" charset="-128"/>
              </a:rPr>
              <a:t>Here the generation of the "random" bits is independent of the message being encrypted. The advantage is that firstly, they can be computed in advance, good for </a:t>
            </a:r>
            <a:r>
              <a:rPr lang="en-AU" altLang="en-TR" dirty="0" err="1">
                <a:latin typeface="Arial" panose="020B0604020202020204" pitchFamily="34" charset="0"/>
                <a:ea typeface="ＭＳ Ｐゴシック" panose="020B0600070205080204" pitchFamily="34" charset="-128"/>
              </a:rPr>
              <a:t>bursty</a:t>
            </a:r>
            <a:r>
              <a:rPr lang="en-AU" altLang="en-TR" dirty="0">
                <a:latin typeface="Arial" panose="020B0604020202020204" pitchFamily="34" charset="0"/>
                <a:ea typeface="ＭＳ Ｐゴシック" panose="020B0600070205080204" pitchFamily="34" charset="-128"/>
              </a:rPr>
              <a:t> traffic, and secondly, any bit error only affects a single bit. Thus this is good for noisy links (</a:t>
            </a:r>
            <a:r>
              <a:rPr lang="en-AU" altLang="en-TR" dirty="0" err="1">
                <a:latin typeface="Arial" panose="020B0604020202020204" pitchFamily="34" charset="0"/>
                <a:ea typeface="ＭＳ Ｐゴシック" panose="020B0600070205080204" pitchFamily="34" charset="-128"/>
              </a:rPr>
              <a:t>eg</a:t>
            </a:r>
            <a:r>
              <a:rPr lang="en-AU" altLang="en-TR" dirty="0">
                <a:latin typeface="Arial" panose="020B0604020202020204" pitchFamily="34" charset="0"/>
                <a:ea typeface="ＭＳ Ｐゴシック" panose="020B0600070205080204" pitchFamily="34" charset="-128"/>
              </a:rPr>
              <a:t> satellite TV transmissions etc).</a:t>
            </a:r>
          </a:p>
          <a:p>
            <a:endParaRPr lang="en-TR" dirty="0"/>
          </a:p>
        </p:txBody>
      </p:sp>
    </p:spTree>
    <p:extLst>
      <p:ext uri="{BB962C8B-B14F-4D97-AF65-F5344CB8AC3E}">
        <p14:creationId xmlns:p14="http://schemas.microsoft.com/office/powerpoint/2010/main" val="3119881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97EDBBE-CFC5-2B21-D237-B03BE0C59695}"/>
              </a:ext>
            </a:extLst>
          </p:cNvPr>
          <p:cNvSpPr>
            <a:spLocks noGrp="1" noChangeArrowheads="1"/>
          </p:cNvSpPr>
          <p:nvPr>
            <p:ph type="title"/>
          </p:nvPr>
        </p:nvSpPr>
        <p:spPr/>
        <p:txBody>
          <a:bodyPr/>
          <a:lstStyle/>
          <a:p>
            <a:pPr eaLnBrk="1" hangingPunct="1"/>
            <a:r>
              <a:rPr lang="en-AU" altLang="en-TR">
                <a:ea typeface="ＭＳ Ｐゴシック" panose="020B0600070205080204" pitchFamily="34" charset="-128"/>
              </a:rPr>
              <a:t>OFB Encryption and Decryption</a:t>
            </a:r>
          </a:p>
        </p:txBody>
      </p:sp>
      <p:pic>
        <p:nvPicPr>
          <p:cNvPr id="46083" name="Picture 3">
            <a:extLst>
              <a:ext uri="{FF2B5EF4-FFF2-40B4-BE49-F238E27FC236}">
                <a16:creationId xmlns:a16="http://schemas.microsoft.com/office/drawing/2014/main" id="{01B1BA03-19FD-5933-1DDF-F990E0E507BE}"/>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l="-10056" r="-10056"/>
          <a:stretch>
            <a:fillRect/>
          </a:stretch>
        </p:blipFill>
        <p:spPr>
          <a:xfrm>
            <a:off x="457200" y="1219200"/>
            <a:ext cx="8229600" cy="4937125"/>
          </a:xfrm>
          <a:solidFill>
            <a:srgbClr val="FFFFFF"/>
          </a:solidFill>
        </p:spPr>
      </p:pic>
      <p:sp>
        <p:nvSpPr>
          <p:cNvPr id="4" name="Freeform 3">
            <a:extLst>
              <a:ext uri="{FF2B5EF4-FFF2-40B4-BE49-F238E27FC236}">
                <a16:creationId xmlns:a16="http://schemas.microsoft.com/office/drawing/2014/main" id="{B561B68A-F404-FF2C-9352-E13007477CF3}"/>
              </a:ext>
            </a:extLst>
          </p:cNvPr>
          <p:cNvSpPr/>
          <p:nvPr/>
        </p:nvSpPr>
        <p:spPr>
          <a:xfrm>
            <a:off x="4114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202B16E-6935-977A-7987-BC959B4999FC}"/>
              </a:ext>
            </a:extLst>
          </p:cNvPr>
          <p:cNvSpPr>
            <a:spLocks noGrp="1"/>
          </p:cNvSpPr>
          <p:nvPr>
            <p:ph type="title"/>
          </p:nvPr>
        </p:nvSpPr>
        <p:spPr/>
        <p:txBody>
          <a:bodyPr/>
          <a:lstStyle/>
          <a:p>
            <a:pPr eaLnBrk="1" hangingPunct="1"/>
            <a:r>
              <a:rPr lang="en-US" altLang="en-TR">
                <a:ea typeface="ＭＳ Ｐゴシック" panose="020B0600070205080204" pitchFamily="34" charset="-128"/>
              </a:rPr>
              <a:t>OFB as a Stream Cipher</a:t>
            </a:r>
          </a:p>
        </p:txBody>
      </p:sp>
      <p:pic>
        <p:nvPicPr>
          <p:cNvPr id="48131" name="Picture 12">
            <a:extLst>
              <a:ext uri="{FF2B5EF4-FFF2-40B4-BE49-F238E27FC236}">
                <a16:creationId xmlns:a16="http://schemas.microsoft.com/office/drawing/2014/main" id="{C25AF16C-92A1-FFF5-AE6D-7EA712835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8116888"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C0224925-6EBC-D311-1376-5438F7199020}"/>
              </a:ext>
            </a:extLst>
          </p:cNvPr>
          <p:cNvSpPr>
            <a:spLocks noGrp="1"/>
          </p:cNvSpPr>
          <p:nvPr>
            <p:ph sz="quarter" idx="1"/>
          </p:nvPr>
        </p:nvSpPr>
        <p:spPr>
          <a:xfrm>
            <a:off x="533400" y="1371600"/>
            <a:ext cx="8229600" cy="838200"/>
          </a:xfrm>
        </p:spPr>
        <p:txBody>
          <a:bodyPr>
            <a:normAutofit/>
          </a:bodyPr>
          <a:lstStyle/>
          <a:p>
            <a:pPr eaLnBrk="1" hangingPunct="1"/>
            <a:r>
              <a:rPr lang="en-US" altLang="en-TR" sz="2000">
                <a:solidFill>
                  <a:srgbClr val="595959"/>
                </a:solidFill>
                <a:ea typeface="ＭＳ Ｐゴシック" panose="020B0600070205080204" pitchFamily="34" charset="-128"/>
              </a:rPr>
              <a:t>In OFB mode, encipherment and decipherment use the encryption function of the underlying block cipher.</a:t>
            </a:r>
          </a:p>
          <a:p>
            <a:pPr eaLnBrk="1" hangingPunct="1"/>
            <a:endParaRPr lang="en-US" altLang="en-TR" sz="1800">
              <a:solidFill>
                <a:srgbClr val="595959"/>
              </a:solidFill>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3FD5E8D-7F68-7C3F-2AE1-CBB601968A68}"/>
              </a:ext>
            </a:extLst>
          </p:cNvPr>
          <p:cNvSpPr>
            <a:spLocks noGrp="1" noChangeArrowheads="1"/>
          </p:cNvSpPr>
          <p:nvPr>
            <p:ph type="title"/>
          </p:nvPr>
        </p:nvSpPr>
        <p:spPr/>
        <p:txBody>
          <a:bodyPr/>
          <a:lstStyle/>
          <a:p>
            <a:pPr eaLnBrk="1" hangingPunct="1"/>
            <a:r>
              <a:rPr lang="en-AU" altLang="en-TR" sz="4000">
                <a:ea typeface="ＭＳ Ｐゴシック" panose="020B0600070205080204" pitchFamily="34" charset="-128"/>
              </a:rPr>
              <a:t>Remarks on OFB</a:t>
            </a:r>
          </a:p>
        </p:txBody>
      </p:sp>
      <p:sp>
        <p:nvSpPr>
          <p:cNvPr id="49155" name="Rectangle 3">
            <a:extLst>
              <a:ext uri="{FF2B5EF4-FFF2-40B4-BE49-F238E27FC236}">
                <a16:creationId xmlns:a16="http://schemas.microsoft.com/office/drawing/2014/main" id="{5544B299-095D-27B6-E35C-23FD20B058CD}"/>
              </a:ext>
            </a:extLst>
          </p:cNvPr>
          <p:cNvSpPr>
            <a:spLocks noGrp="1" noChangeArrowheads="1"/>
          </p:cNvSpPr>
          <p:nvPr>
            <p:ph sz="quarter" idx="1"/>
          </p:nvPr>
        </p:nvSpPr>
        <p:spPr>
          <a:xfrm>
            <a:off x="457200" y="1219200"/>
            <a:ext cx="8229600" cy="4937125"/>
          </a:xfrm>
        </p:spPr>
        <p:txBody>
          <a:bodyPr/>
          <a:lstStyle/>
          <a:p>
            <a:pPr eaLnBrk="1" hangingPunct="1">
              <a:lnSpc>
                <a:spcPct val="90000"/>
              </a:lnSpc>
            </a:pPr>
            <a:r>
              <a:rPr lang="en-US" altLang="en-TR" sz="2400">
                <a:solidFill>
                  <a:srgbClr val="595959"/>
                </a:solidFill>
                <a:ea typeface="ＭＳ Ｐゴシック" panose="020B0600070205080204" pitchFamily="34" charset="-128"/>
              </a:rPr>
              <a:t>Each bit in the ciphertext is independent of the previous bit or bits. This avoids error propagation</a:t>
            </a:r>
          </a:p>
          <a:p>
            <a:pPr eaLnBrk="1" hangingPunct="1">
              <a:lnSpc>
                <a:spcPct val="90000"/>
              </a:lnSpc>
            </a:pPr>
            <a:endParaRPr lang="en-US" altLang="en-TR" sz="2400">
              <a:solidFill>
                <a:srgbClr val="595959"/>
              </a:solidFill>
              <a:ea typeface="ＭＳ Ｐゴシック" panose="020B0600070205080204" pitchFamily="34" charset="-128"/>
            </a:endParaRPr>
          </a:p>
          <a:p>
            <a:pPr eaLnBrk="1" hangingPunct="1">
              <a:lnSpc>
                <a:spcPct val="90000"/>
              </a:lnSpc>
            </a:pPr>
            <a:r>
              <a:rPr lang="en-US" altLang="en-TR" sz="2400">
                <a:solidFill>
                  <a:srgbClr val="595959"/>
                </a:solidFill>
                <a:ea typeface="ＭＳ Ｐゴシック" panose="020B0600070205080204" pitchFamily="34" charset="-128"/>
              </a:rPr>
              <a:t>Pre-compute of forward cipher is possible</a:t>
            </a:r>
          </a:p>
          <a:p>
            <a:pPr eaLnBrk="1" hangingPunct="1">
              <a:lnSpc>
                <a:spcPct val="90000"/>
              </a:lnSpc>
            </a:pPr>
            <a:endParaRPr lang="en-AU" altLang="en-TR" sz="2400">
              <a:solidFill>
                <a:srgbClr val="595959"/>
              </a:solidFill>
              <a:ea typeface="ＭＳ Ｐゴシック" panose="020B0600070205080204" pitchFamily="34" charset="-128"/>
            </a:endParaRPr>
          </a:p>
          <a:p>
            <a:pPr eaLnBrk="1" hangingPunct="1">
              <a:lnSpc>
                <a:spcPct val="90000"/>
              </a:lnSpc>
            </a:pPr>
            <a:r>
              <a:rPr lang="en-AU" altLang="en-TR" sz="2400">
                <a:solidFill>
                  <a:srgbClr val="595959"/>
                </a:solidFill>
                <a:ea typeface="ＭＳ Ｐゴシック" panose="020B0600070205080204" pitchFamily="34" charset="-128"/>
              </a:rPr>
              <a:t>Security issue </a:t>
            </a:r>
          </a:p>
          <a:p>
            <a:pPr lvl="1" eaLnBrk="1" hangingPunct="1">
              <a:lnSpc>
                <a:spcPct val="90000"/>
              </a:lnSpc>
            </a:pPr>
            <a:r>
              <a:rPr lang="en-AU" altLang="en-TR" sz="2100">
                <a:solidFill>
                  <a:srgbClr val="595959"/>
                </a:solidFill>
                <a:ea typeface="ＭＳ Ｐゴシック" panose="020B0600070205080204" pitchFamily="34" charset="-128"/>
              </a:rPr>
              <a:t>when </a:t>
            </a:r>
            <a:r>
              <a:rPr lang="en-AU" altLang="en-TR" sz="2100" i="1">
                <a:solidFill>
                  <a:srgbClr val="595959"/>
                </a:solidFill>
                <a:ea typeface="ＭＳ Ｐゴシック" panose="020B0600070205080204" pitchFamily="34" charset="-128"/>
              </a:rPr>
              <a:t>j</a:t>
            </a:r>
            <a:r>
              <a:rPr lang="en-AU" altLang="en-TR" sz="2100" i="1" baseline="30000">
                <a:solidFill>
                  <a:srgbClr val="595959"/>
                </a:solidFill>
                <a:ea typeface="ＭＳ Ｐゴシック" panose="020B0600070205080204" pitchFamily="34" charset="-128"/>
              </a:rPr>
              <a:t>th</a:t>
            </a:r>
            <a:r>
              <a:rPr lang="en-AU" altLang="en-TR" sz="2100">
                <a:solidFill>
                  <a:srgbClr val="595959"/>
                </a:solidFill>
                <a:ea typeface="ＭＳ Ｐゴシック" panose="020B0600070205080204" pitchFamily="34" charset="-128"/>
              </a:rPr>
              <a:t> plaintext is known, the </a:t>
            </a:r>
            <a:r>
              <a:rPr lang="en-AU" altLang="en-TR" sz="2100" i="1">
                <a:solidFill>
                  <a:srgbClr val="595959"/>
                </a:solidFill>
                <a:ea typeface="ＭＳ Ｐゴシック" panose="020B0600070205080204" pitchFamily="34" charset="-128"/>
              </a:rPr>
              <a:t>j</a:t>
            </a:r>
            <a:r>
              <a:rPr lang="en-AU" altLang="en-TR" sz="2100" i="1" baseline="30000">
                <a:solidFill>
                  <a:srgbClr val="595959"/>
                </a:solidFill>
                <a:ea typeface="ＭＳ Ｐゴシック" panose="020B0600070205080204" pitchFamily="34" charset="-128"/>
              </a:rPr>
              <a:t>th</a:t>
            </a:r>
            <a:r>
              <a:rPr lang="en-AU" altLang="en-TR" sz="2100">
                <a:solidFill>
                  <a:srgbClr val="595959"/>
                </a:solidFill>
                <a:ea typeface="ＭＳ Ｐゴシック" panose="020B0600070205080204" pitchFamily="34" charset="-128"/>
              </a:rPr>
              <a:t> output of the forward cipher function will be known</a:t>
            </a:r>
          </a:p>
          <a:p>
            <a:pPr lvl="1" eaLnBrk="1" hangingPunct="1">
              <a:lnSpc>
                <a:spcPct val="90000"/>
              </a:lnSpc>
            </a:pPr>
            <a:r>
              <a:rPr lang="en-AU" altLang="en-TR" sz="2100">
                <a:solidFill>
                  <a:srgbClr val="595959"/>
                </a:solidFill>
                <a:ea typeface="ＭＳ Ｐゴシック" panose="020B0600070205080204" pitchFamily="34" charset="-128"/>
              </a:rPr>
              <a:t>Easily cover </a:t>
            </a:r>
            <a:r>
              <a:rPr lang="en-AU" altLang="en-TR" sz="2100" i="1">
                <a:solidFill>
                  <a:srgbClr val="595959"/>
                </a:solidFill>
                <a:ea typeface="ＭＳ Ｐゴシック" panose="020B0600070205080204" pitchFamily="34" charset="-128"/>
              </a:rPr>
              <a:t>j</a:t>
            </a:r>
            <a:r>
              <a:rPr lang="en-AU" altLang="en-TR" sz="2100" i="1" baseline="30000">
                <a:solidFill>
                  <a:srgbClr val="595959"/>
                </a:solidFill>
                <a:ea typeface="ＭＳ Ｐゴシック" panose="020B0600070205080204" pitchFamily="34" charset="-128"/>
              </a:rPr>
              <a:t>th</a:t>
            </a:r>
            <a:r>
              <a:rPr lang="en-AU" altLang="en-TR" sz="2100">
                <a:solidFill>
                  <a:srgbClr val="595959"/>
                </a:solidFill>
                <a:ea typeface="ＭＳ Ｐゴシック" panose="020B0600070205080204" pitchFamily="34" charset="-128"/>
              </a:rPr>
              <a:t> plaintext block of other message with the same IV    </a:t>
            </a:r>
          </a:p>
          <a:p>
            <a:pPr lvl="1" eaLnBrk="1" hangingPunct="1">
              <a:lnSpc>
                <a:spcPct val="90000"/>
              </a:lnSpc>
            </a:pPr>
            <a:endParaRPr lang="en-AU" altLang="en-TR" sz="2100">
              <a:solidFill>
                <a:srgbClr val="595959"/>
              </a:solidFill>
              <a:ea typeface="ＭＳ Ｐゴシック" panose="020B0600070205080204" pitchFamily="34" charset="-128"/>
            </a:endParaRPr>
          </a:p>
          <a:p>
            <a:pPr eaLnBrk="1" hangingPunct="1">
              <a:lnSpc>
                <a:spcPct val="90000"/>
              </a:lnSpc>
            </a:pPr>
            <a:r>
              <a:rPr lang="en-AU" altLang="en-TR" sz="2400">
                <a:solidFill>
                  <a:srgbClr val="595959"/>
                </a:solidFill>
                <a:ea typeface="ＭＳ Ｐゴシック" panose="020B0600070205080204" pitchFamily="34" charset="-128"/>
              </a:rPr>
              <a:t>Require that the IV is a nonce</a:t>
            </a:r>
            <a:r>
              <a:rPr lang="en-AU" altLang="en-TR" sz="2100">
                <a:solidFill>
                  <a:srgbClr val="595959"/>
                </a:solidFill>
                <a:ea typeface="ＭＳ Ｐゴシック" panose="020B0600070205080204" pitchFamily="34" charset="-128"/>
              </a:rPr>
              <a:t>   </a:t>
            </a:r>
          </a:p>
          <a:p>
            <a:pPr lvl="1" eaLnBrk="1" hangingPunct="1">
              <a:lnSpc>
                <a:spcPct val="90000"/>
              </a:lnSpc>
            </a:pPr>
            <a:endParaRPr lang="en-AU" altLang="en-TR" sz="2100">
              <a:solidFill>
                <a:srgbClr val="595959"/>
              </a:solidFill>
              <a:ea typeface="ＭＳ Ｐゴシック" panose="020B0600070205080204"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67B1443-3D8F-5377-A28A-FAEE1F5F1AD0}"/>
              </a:ext>
            </a:extLst>
          </p:cNvPr>
          <p:cNvSpPr>
            <a:spLocks noGrp="1" noChangeArrowheads="1"/>
          </p:cNvSpPr>
          <p:nvPr>
            <p:ph type="title"/>
          </p:nvPr>
        </p:nvSpPr>
        <p:spPr/>
        <p:txBody>
          <a:bodyPr/>
          <a:lstStyle/>
          <a:p>
            <a:pPr eaLnBrk="1" hangingPunct="1"/>
            <a:r>
              <a:rPr lang="en-US" altLang="en-TR">
                <a:ea typeface="ＭＳ Ｐゴシック" panose="020B0600070205080204" pitchFamily="34" charset="-128"/>
              </a:rPr>
              <a:t>Counter (CTR)</a:t>
            </a:r>
            <a:endParaRPr lang="en-AU" altLang="en-TR">
              <a:ea typeface="ＭＳ Ｐゴシック" panose="020B0600070205080204" pitchFamily="34" charset="-128"/>
            </a:endParaRPr>
          </a:p>
        </p:txBody>
      </p:sp>
      <p:sp>
        <p:nvSpPr>
          <p:cNvPr id="51203" name="Rectangle 3">
            <a:extLst>
              <a:ext uri="{FF2B5EF4-FFF2-40B4-BE49-F238E27FC236}">
                <a16:creationId xmlns:a16="http://schemas.microsoft.com/office/drawing/2014/main" id="{2065E6AF-07EA-E644-50B2-9FBC0E0B3429}"/>
              </a:ext>
            </a:extLst>
          </p:cNvPr>
          <p:cNvSpPr>
            <a:spLocks noGrp="1" noChangeArrowheads="1"/>
          </p:cNvSpPr>
          <p:nvPr>
            <p:ph sz="quarter" idx="1"/>
          </p:nvPr>
        </p:nvSpPr>
        <p:spPr>
          <a:xfrm>
            <a:off x="457200" y="1219200"/>
            <a:ext cx="8229600" cy="4937125"/>
          </a:xfrm>
        </p:spPr>
        <p:txBody>
          <a:bodyPr/>
          <a:lstStyle/>
          <a:p>
            <a:pPr eaLnBrk="1" hangingPunct="1"/>
            <a:r>
              <a:rPr lang="en-US" altLang="en-TR" sz="2400">
                <a:solidFill>
                  <a:srgbClr val="595959"/>
                </a:solidFill>
                <a:ea typeface="ＭＳ Ｐゴシック" panose="020B0600070205080204" pitchFamily="34" charset="-128"/>
              </a:rPr>
              <a:t>Encrypts counter value with the key rather than any feedback value (no feedback)</a:t>
            </a:r>
          </a:p>
          <a:p>
            <a:pPr eaLnBrk="1" hangingPunct="1"/>
            <a:endParaRPr lang="en-US" altLang="en-TR" sz="2400">
              <a:solidFill>
                <a:srgbClr val="595959"/>
              </a:solidFill>
              <a:ea typeface="ＭＳ Ｐゴシック" panose="020B0600070205080204" pitchFamily="34" charset="-128"/>
            </a:endParaRPr>
          </a:p>
          <a:p>
            <a:pPr eaLnBrk="1" hangingPunct="1"/>
            <a:r>
              <a:rPr lang="en-US" altLang="en-TR" sz="2400">
                <a:solidFill>
                  <a:srgbClr val="595959"/>
                </a:solidFill>
                <a:ea typeface="ＭＳ Ｐゴシック" panose="020B0600070205080204" pitchFamily="34" charset="-128"/>
              </a:rPr>
              <a:t>Counter for each plaintext will be different </a:t>
            </a:r>
          </a:p>
          <a:p>
            <a:pPr lvl="1" eaLnBrk="1" hangingPunct="1"/>
            <a:r>
              <a:rPr lang="en-US" altLang="en-TR" sz="2000">
                <a:ea typeface="ＭＳ Ｐゴシック" panose="020B0600070205080204" pitchFamily="34" charset="-128"/>
              </a:rPr>
              <a:t>can be any function which produces a sequence which is guaranteed not to repeat for a long time</a:t>
            </a:r>
            <a:endParaRPr lang="en-US" altLang="en-TR" sz="2100">
              <a:solidFill>
                <a:srgbClr val="595959"/>
              </a:solidFill>
              <a:ea typeface="ＭＳ Ｐゴシック" panose="020B0600070205080204" pitchFamily="34" charset="-128"/>
            </a:endParaRPr>
          </a:p>
          <a:p>
            <a:pPr eaLnBrk="1" hangingPunct="1"/>
            <a:endParaRPr lang="en-US" altLang="en-TR" sz="2400">
              <a:solidFill>
                <a:srgbClr val="595959"/>
              </a:solidFill>
              <a:ea typeface="ＭＳ Ｐゴシック" panose="020B0600070205080204" pitchFamily="34" charset="-128"/>
            </a:endParaRPr>
          </a:p>
          <a:p>
            <a:pPr eaLnBrk="1" hangingPunct="1"/>
            <a:r>
              <a:rPr lang="en-US" altLang="en-TR" sz="2400">
                <a:solidFill>
                  <a:srgbClr val="595959"/>
                </a:solidFill>
                <a:ea typeface="ＭＳ Ｐゴシック" panose="020B0600070205080204" pitchFamily="34" charset="-128"/>
              </a:rPr>
              <a:t>Relation</a:t>
            </a:r>
          </a:p>
          <a:p>
            <a:pPr lvl="1" eaLnBrk="1" hangingPunct="1">
              <a:buFontTx/>
              <a:buNone/>
            </a:pPr>
            <a:r>
              <a:rPr lang="en-AU" altLang="en-TR" sz="2000">
                <a:solidFill>
                  <a:srgbClr val="595959"/>
                </a:solidFill>
                <a:latin typeface="Courier New" panose="02070309020205020404" pitchFamily="49" charset="0"/>
                <a:ea typeface="ＭＳ Ｐゴシック" panose="020B0600070205080204" pitchFamily="34" charset="-128"/>
              </a:rPr>
              <a:t>			C</a:t>
            </a:r>
            <a:r>
              <a:rPr lang="en-AU" altLang="en-TR" sz="2000" baseline="-25000">
                <a:solidFill>
                  <a:srgbClr val="595959"/>
                </a:solidFill>
                <a:latin typeface="Courier New" panose="02070309020205020404" pitchFamily="49" charset="0"/>
                <a:ea typeface="ＭＳ Ｐゴシック" panose="020B0600070205080204" pitchFamily="34" charset="-128"/>
              </a:rPr>
              <a:t>i</a:t>
            </a:r>
            <a:r>
              <a:rPr lang="en-AU" altLang="en-TR" sz="2000">
                <a:solidFill>
                  <a:srgbClr val="595959"/>
                </a:solidFill>
                <a:latin typeface="Courier New" panose="02070309020205020404" pitchFamily="49" charset="0"/>
                <a:ea typeface="ＭＳ Ｐゴシック" panose="020B0600070205080204" pitchFamily="34" charset="-128"/>
              </a:rPr>
              <a:t> = P</a:t>
            </a:r>
            <a:r>
              <a:rPr lang="en-AU" altLang="en-TR" sz="2000" baseline="-25000">
                <a:solidFill>
                  <a:srgbClr val="595959"/>
                </a:solidFill>
                <a:latin typeface="Courier New" panose="02070309020205020404" pitchFamily="49" charset="0"/>
                <a:ea typeface="ＭＳ Ｐゴシック" panose="020B0600070205080204" pitchFamily="34" charset="-128"/>
              </a:rPr>
              <a:t>i</a:t>
            </a:r>
            <a:r>
              <a:rPr lang="en-AU" altLang="en-TR" sz="2000">
                <a:solidFill>
                  <a:srgbClr val="595959"/>
                </a:solidFill>
                <a:latin typeface="Courier New" panose="02070309020205020404" pitchFamily="49" charset="0"/>
                <a:ea typeface="ＭＳ Ｐゴシック" panose="020B0600070205080204" pitchFamily="34" charset="-128"/>
              </a:rPr>
              <a:t> XOR O</a:t>
            </a:r>
            <a:r>
              <a:rPr lang="en-AU" altLang="en-TR" sz="2000" baseline="-25000">
                <a:solidFill>
                  <a:srgbClr val="595959"/>
                </a:solidFill>
                <a:latin typeface="Courier New" panose="02070309020205020404" pitchFamily="49" charset="0"/>
                <a:ea typeface="ＭＳ Ｐゴシック" panose="020B0600070205080204" pitchFamily="34" charset="-128"/>
              </a:rPr>
              <a:t>i</a:t>
            </a:r>
            <a:r>
              <a:rPr lang="en-AU" altLang="en-TR" sz="2000">
                <a:solidFill>
                  <a:srgbClr val="595959"/>
                </a:solidFill>
                <a:latin typeface="Courier New" panose="02070309020205020404" pitchFamily="49" charset="0"/>
                <a:ea typeface="ＭＳ Ｐゴシック" panose="020B0600070205080204" pitchFamily="34" charset="-128"/>
              </a:rPr>
              <a:t> </a:t>
            </a:r>
          </a:p>
          <a:p>
            <a:pPr lvl="1" eaLnBrk="1" hangingPunct="1">
              <a:buFontTx/>
              <a:buNone/>
            </a:pPr>
            <a:r>
              <a:rPr lang="en-AU" altLang="en-TR" sz="2000">
                <a:solidFill>
                  <a:srgbClr val="595959"/>
                </a:solidFill>
                <a:latin typeface="Courier New" panose="02070309020205020404" pitchFamily="49" charset="0"/>
                <a:ea typeface="ＭＳ Ｐゴシック" panose="020B0600070205080204" pitchFamily="34" charset="-128"/>
              </a:rPr>
              <a:t>			O</a:t>
            </a:r>
            <a:r>
              <a:rPr lang="en-AU" altLang="en-TR" sz="2000" baseline="-25000">
                <a:solidFill>
                  <a:srgbClr val="595959"/>
                </a:solidFill>
                <a:latin typeface="Courier New" panose="02070309020205020404" pitchFamily="49" charset="0"/>
                <a:ea typeface="ＭＳ Ｐゴシック" panose="020B0600070205080204" pitchFamily="34" charset="-128"/>
              </a:rPr>
              <a:t>i</a:t>
            </a:r>
            <a:r>
              <a:rPr lang="en-AU" altLang="en-TR" sz="2000">
                <a:solidFill>
                  <a:srgbClr val="595959"/>
                </a:solidFill>
                <a:latin typeface="Courier New" panose="02070309020205020404" pitchFamily="49" charset="0"/>
                <a:ea typeface="ＭＳ Ｐゴシック" panose="020B0600070205080204" pitchFamily="34" charset="-128"/>
              </a:rPr>
              <a:t> = E</a:t>
            </a:r>
            <a:r>
              <a:rPr lang="en-AU" altLang="en-TR" sz="2000" baseline="-25000">
                <a:solidFill>
                  <a:srgbClr val="595959"/>
                </a:solidFill>
                <a:latin typeface="Courier New" panose="02070309020205020404" pitchFamily="49" charset="0"/>
                <a:ea typeface="ＭＳ Ｐゴシック" panose="020B0600070205080204" pitchFamily="34" charset="-128"/>
              </a:rPr>
              <a:t>K </a:t>
            </a:r>
            <a:r>
              <a:rPr lang="en-AU" altLang="en-TR" sz="2000">
                <a:solidFill>
                  <a:srgbClr val="595959"/>
                </a:solidFill>
                <a:latin typeface="Courier New" panose="02070309020205020404" pitchFamily="49" charset="0"/>
                <a:ea typeface="ＭＳ Ｐゴシック" panose="020B0600070205080204" pitchFamily="34" charset="-128"/>
              </a:rPr>
              <a:t>(i)</a:t>
            </a:r>
            <a:endParaRPr lang="en-US" altLang="en-TR" sz="2000">
              <a:solidFill>
                <a:srgbClr val="595959"/>
              </a:solidFill>
              <a:ea typeface="ＭＳ Ｐゴシック" panose="020B0600070205080204" pitchFamily="34" charset="-128"/>
            </a:endParaRPr>
          </a:p>
          <a:p>
            <a:pPr eaLnBrk="1" hangingPunct="1"/>
            <a:endParaRPr lang="en-US" altLang="en-TR" sz="2400">
              <a:solidFill>
                <a:srgbClr val="595959"/>
              </a:solidFill>
              <a:ea typeface="ＭＳ Ｐゴシック" panose="020B0600070205080204" pitchFamily="34" charset="-128"/>
            </a:endParaRPr>
          </a:p>
          <a:p>
            <a:pPr eaLnBrk="1" hangingPunct="1"/>
            <a:r>
              <a:rPr lang="en-US" altLang="en-TR" sz="2400">
                <a:solidFill>
                  <a:srgbClr val="595959"/>
                </a:solidFill>
                <a:ea typeface="ＭＳ Ｐゴシック" panose="020B0600070205080204" pitchFamily="34" charset="-128"/>
              </a:rPr>
              <a:t>Uses: high-speed network encryptions</a:t>
            </a:r>
            <a:endParaRPr lang="en-AU" altLang="en-TR" sz="2400">
              <a:solidFill>
                <a:srgbClr val="595959"/>
              </a:solidFill>
              <a:ea typeface="ＭＳ Ｐゴシック" panose="020B0600070205080204"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22E08DB2-41DF-7250-B300-0DB1CB032C16}"/>
              </a:ext>
            </a:extLst>
          </p:cNvPr>
          <p:cNvSpPr>
            <a:spLocks noGrp="1"/>
          </p:cNvSpPr>
          <p:nvPr>
            <p:ph type="title"/>
          </p:nvPr>
        </p:nvSpPr>
        <p:spPr/>
        <p:txBody>
          <a:bodyPr/>
          <a:lstStyle/>
          <a:p>
            <a:pPr eaLnBrk="1" hangingPunct="1"/>
            <a:r>
              <a:rPr lang="en-US" altLang="en-TR">
                <a:ea typeface="ＭＳ Ｐゴシック" panose="020B0600070205080204" pitchFamily="34" charset="-128"/>
              </a:rPr>
              <a:t>CTR Scheme</a:t>
            </a:r>
          </a:p>
        </p:txBody>
      </p:sp>
      <p:pic>
        <p:nvPicPr>
          <p:cNvPr id="52228" name="Picture 18">
            <a:extLst>
              <a:ext uri="{FF2B5EF4-FFF2-40B4-BE49-F238E27FC236}">
                <a16:creationId xmlns:a16="http://schemas.microsoft.com/office/drawing/2014/main" id="{356EE5C5-7995-1590-A94B-854FAFF2C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272463"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8E5963F-10BD-1636-E483-BF2456A8BA76}"/>
              </a:ext>
            </a:extLst>
          </p:cNvPr>
          <p:cNvSpPr>
            <a:spLocks noGrp="1" noChangeArrowheads="1"/>
          </p:cNvSpPr>
          <p:nvPr>
            <p:ph type="title"/>
          </p:nvPr>
        </p:nvSpPr>
        <p:spPr/>
        <p:txBody>
          <a:bodyPr/>
          <a:lstStyle/>
          <a:p>
            <a:pPr eaLnBrk="1" hangingPunct="1"/>
            <a:r>
              <a:rPr lang="en-US" altLang="en-TR">
                <a:ea typeface="ＭＳ Ｐゴシック" panose="020B0600070205080204" pitchFamily="34" charset="-128"/>
              </a:rPr>
              <a:t>CTR Encryption and Decryption</a:t>
            </a:r>
            <a:endParaRPr lang="en-AU" altLang="en-TR">
              <a:ea typeface="ＭＳ Ｐゴシック" panose="020B0600070205080204" pitchFamily="34" charset="-128"/>
            </a:endParaRPr>
          </a:p>
        </p:txBody>
      </p:sp>
      <p:pic>
        <p:nvPicPr>
          <p:cNvPr id="53251" name="Picture 3">
            <a:extLst>
              <a:ext uri="{FF2B5EF4-FFF2-40B4-BE49-F238E27FC236}">
                <a16:creationId xmlns:a16="http://schemas.microsoft.com/office/drawing/2014/main" id="{25D39422-A959-0422-092D-8FB8CCAEC6E5}"/>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l="-7242" r="-7242"/>
          <a:stretch>
            <a:fillRect/>
          </a:stretch>
        </p:blipFill>
        <p:spPr>
          <a:xfrm>
            <a:off x="457200" y="1219200"/>
            <a:ext cx="8229600" cy="493712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E0274CCD-4063-47BF-364E-FCC34998C5FF}"/>
              </a:ext>
            </a:extLst>
          </p:cNvPr>
          <p:cNvSpPr>
            <a:spLocks noGrp="1"/>
          </p:cNvSpPr>
          <p:nvPr>
            <p:ph type="title"/>
          </p:nvPr>
        </p:nvSpPr>
        <p:spPr/>
        <p:txBody>
          <a:bodyPr/>
          <a:lstStyle/>
          <a:p>
            <a:pPr eaLnBrk="1" hangingPunct="1"/>
            <a:r>
              <a:rPr lang="en-US" altLang="en-TR" dirty="0">
                <a:ea typeface="ＭＳ Ｐゴシック" panose="020B0600070205080204" pitchFamily="34" charset="-128"/>
              </a:rPr>
              <a:t>CTR as a Stream Cipher</a:t>
            </a:r>
          </a:p>
        </p:txBody>
      </p:sp>
      <p:pic>
        <p:nvPicPr>
          <p:cNvPr id="55299" name="Picture 12">
            <a:extLst>
              <a:ext uri="{FF2B5EF4-FFF2-40B4-BE49-F238E27FC236}">
                <a16:creationId xmlns:a16="http://schemas.microsoft.com/office/drawing/2014/main" id="{67ECB34C-E887-4F08-7B76-5BCF81AC2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321550"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5977609-AA03-05C1-28AF-5496F2A5CAEF}"/>
              </a:ext>
            </a:extLst>
          </p:cNvPr>
          <p:cNvSpPr>
            <a:spLocks noGrp="1" noChangeArrowheads="1"/>
          </p:cNvSpPr>
          <p:nvPr>
            <p:ph type="title"/>
          </p:nvPr>
        </p:nvSpPr>
        <p:spPr/>
        <p:txBody>
          <a:bodyPr/>
          <a:lstStyle/>
          <a:p>
            <a:pPr eaLnBrk="1" hangingPunct="1"/>
            <a:r>
              <a:rPr lang="en-US" altLang="en-TR">
                <a:ea typeface="ＭＳ Ｐゴシック" panose="020B0600070205080204" pitchFamily="34" charset="-128"/>
              </a:rPr>
              <a:t>Modes of Operation</a:t>
            </a:r>
            <a:endParaRPr lang="en-AU" altLang="en-TR">
              <a:ea typeface="ＭＳ Ｐゴシック" panose="020B0600070205080204" pitchFamily="34" charset="-128"/>
            </a:endParaRPr>
          </a:p>
        </p:txBody>
      </p:sp>
      <p:sp>
        <p:nvSpPr>
          <p:cNvPr id="17411" name="Rectangle 3">
            <a:extLst>
              <a:ext uri="{FF2B5EF4-FFF2-40B4-BE49-F238E27FC236}">
                <a16:creationId xmlns:a16="http://schemas.microsoft.com/office/drawing/2014/main" id="{719FC4F5-CA5F-973B-3278-06DCEEB9AF85}"/>
              </a:ext>
            </a:extLst>
          </p:cNvPr>
          <p:cNvSpPr>
            <a:spLocks noGrp="1" noChangeArrowheads="1"/>
          </p:cNvSpPr>
          <p:nvPr>
            <p:ph sz="quarter" idx="1"/>
          </p:nvPr>
        </p:nvSpPr>
        <p:spPr>
          <a:xfrm>
            <a:off x="457200" y="1219200"/>
            <a:ext cx="8229600" cy="4937125"/>
          </a:xfrm>
        </p:spPr>
        <p:txBody>
          <a:bodyPr/>
          <a:lstStyle/>
          <a:p>
            <a:pPr eaLnBrk="1" hangingPunct="1">
              <a:lnSpc>
                <a:spcPct val="90000"/>
              </a:lnSpc>
            </a:pPr>
            <a:r>
              <a:rPr lang="en-AU" altLang="en-TR" sz="2400" dirty="0">
                <a:solidFill>
                  <a:srgbClr val="595959"/>
                </a:solidFill>
                <a:ea typeface="ＭＳ Ｐゴシック" panose="020B0600070205080204" pitchFamily="34" charset="-128"/>
              </a:rPr>
              <a:t>Block ciphers encrypt fixed size blocks</a:t>
            </a:r>
          </a:p>
          <a:p>
            <a:pPr lvl="1" eaLnBrk="1" hangingPunct="1">
              <a:lnSpc>
                <a:spcPct val="90000"/>
              </a:lnSpc>
            </a:pPr>
            <a:r>
              <a:rPr lang="en-AU" altLang="en-TR" sz="2400" dirty="0" err="1">
                <a:solidFill>
                  <a:srgbClr val="595959"/>
                </a:solidFill>
                <a:ea typeface="ＭＳ Ｐゴシック" panose="020B0600070205080204" pitchFamily="34" charset="-128"/>
              </a:rPr>
              <a:t>eg.</a:t>
            </a:r>
            <a:r>
              <a:rPr lang="en-AU" altLang="en-TR" sz="2400" dirty="0">
                <a:solidFill>
                  <a:srgbClr val="595959"/>
                </a:solidFill>
                <a:ea typeface="ＭＳ Ｐゴシック" panose="020B0600070205080204" pitchFamily="34" charset="-128"/>
              </a:rPr>
              <a:t> DES encrypts 64-bit blocks, with 56-bit key </a:t>
            </a:r>
          </a:p>
          <a:p>
            <a:pPr eaLnBrk="1" hangingPunct="1">
              <a:lnSpc>
                <a:spcPct val="90000"/>
              </a:lnSpc>
            </a:pPr>
            <a:endParaRPr lang="en-AU" altLang="en-TR" sz="2400" dirty="0">
              <a:solidFill>
                <a:srgbClr val="595959"/>
              </a:solidFill>
              <a:ea typeface="ＭＳ Ｐゴシック" panose="020B0600070205080204" pitchFamily="34" charset="-128"/>
            </a:endParaRPr>
          </a:p>
          <a:p>
            <a:pPr eaLnBrk="1" hangingPunct="1">
              <a:lnSpc>
                <a:spcPct val="90000"/>
              </a:lnSpc>
            </a:pPr>
            <a:r>
              <a:rPr lang="en-AU" altLang="en-TR" sz="2400" dirty="0">
                <a:solidFill>
                  <a:srgbClr val="595959"/>
                </a:solidFill>
                <a:ea typeface="ＭＳ Ｐゴシック" panose="020B0600070205080204" pitchFamily="34" charset="-128"/>
              </a:rPr>
              <a:t>Need way to use in practise, given usually have arbitrary amount of information to encrypt</a:t>
            </a:r>
          </a:p>
          <a:p>
            <a:pPr lvl="1" eaLnBrk="1" hangingPunct="1">
              <a:lnSpc>
                <a:spcPct val="90000"/>
              </a:lnSpc>
            </a:pPr>
            <a:r>
              <a:rPr lang="en-US" altLang="en-TR" sz="2400" dirty="0">
                <a:solidFill>
                  <a:srgbClr val="595959"/>
                </a:solidFill>
                <a:ea typeface="ＭＳ Ｐゴシック" panose="020B0600070205080204" pitchFamily="34" charset="-128"/>
              </a:rPr>
              <a:t>Partition message into separate block for encrypting</a:t>
            </a:r>
            <a:endParaRPr lang="en-AU" altLang="en-TR" sz="2400" dirty="0">
              <a:solidFill>
                <a:srgbClr val="595959"/>
              </a:solidFill>
              <a:ea typeface="ＭＳ Ｐゴシック" panose="020B0600070205080204" pitchFamily="34" charset="-128"/>
            </a:endParaRPr>
          </a:p>
          <a:p>
            <a:pPr eaLnBrk="1" hangingPunct="1">
              <a:lnSpc>
                <a:spcPct val="90000"/>
              </a:lnSpc>
            </a:pPr>
            <a:r>
              <a:rPr lang="en-AU" altLang="en-TR" sz="2400" dirty="0">
                <a:solidFill>
                  <a:srgbClr val="595959"/>
                </a:solidFill>
                <a:ea typeface="ＭＳ Ｐゴシック" panose="020B0600070205080204" pitchFamily="34" charset="-128"/>
              </a:rPr>
              <a:t> </a:t>
            </a:r>
          </a:p>
          <a:p>
            <a:pPr eaLnBrk="1" hangingPunct="1">
              <a:lnSpc>
                <a:spcPct val="90000"/>
              </a:lnSpc>
            </a:pPr>
            <a:r>
              <a:rPr lang="en-US" altLang="en-TR" sz="2400" dirty="0">
                <a:solidFill>
                  <a:srgbClr val="595959"/>
                </a:solidFill>
                <a:ea typeface="ＭＳ Ｐゴシック" panose="020B0600070205080204" pitchFamily="34" charset="-128"/>
              </a:rPr>
              <a:t>A </a:t>
            </a:r>
            <a:r>
              <a:rPr lang="en-US" altLang="en-TR" sz="2400" b="1" dirty="0">
                <a:solidFill>
                  <a:srgbClr val="595959"/>
                </a:solidFill>
                <a:ea typeface="ＭＳ Ｐゴシック" panose="020B0600070205080204" pitchFamily="34" charset="-128"/>
              </a:rPr>
              <a:t>mode of operation </a:t>
            </a:r>
            <a:r>
              <a:rPr lang="en-US" altLang="en-TR" sz="2400" dirty="0">
                <a:solidFill>
                  <a:srgbClr val="595959"/>
                </a:solidFill>
                <a:ea typeface="ＭＳ Ｐゴシック" panose="020B0600070205080204" pitchFamily="34" charset="-128"/>
              </a:rPr>
              <a:t>describes the process of encrypting each of these blocks </a:t>
            </a:r>
            <a:r>
              <a:rPr lang="en-US" altLang="en-TR" sz="2400" b="1" dirty="0">
                <a:solidFill>
                  <a:srgbClr val="595959"/>
                </a:solidFill>
                <a:ea typeface="ＭＳ Ｐゴシック" panose="020B0600070205080204" pitchFamily="34" charset="-128"/>
              </a:rPr>
              <a:t>under a single key</a:t>
            </a:r>
            <a:endParaRPr lang="en-AU" altLang="en-TR" sz="2400" dirty="0">
              <a:solidFill>
                <a:srgbClr val="595959"/>
              </a:solidFill>
              <a:ea typeface="ＭＳ Ｐゴシック" panose="020B0600070205080204" pitchFamily="34" charset="-128"/>
            </a:endParaRPr>
          </a:p>
          <a:p>
            <a:pPr eaLnBrk="1" hangingPunct="1">
              <a:lnSpc>
                <a:spcPct val="90000"/>
              </a:lnSpc>
            </a:pPr>
            <a:endParaRPr lang="en-AU" altLang="en-TR" sz="2400" dirty="0">
              <a:solidFill>
                <a:srgbClr val="595959"/>
              </a:solidFill>
              <a:ea typeface="ＭＳ Ｐゴシック" panose="020B0600070205080204" pitchFamily="34" charset="-128"/>
            </a:endParaRPr>
          </a:p>
          <a:p>
            <a:pPr eaLnBrk="1" hangingPunct="1">
              <a:lnSpc>
                <a:spcPct val="90000"/>
              </a:lnSpc>
            </a:pPr>
            <a:r>
              <a:rPr lang="en-US" altLang="en-TR" sz="2400" dirty="0">
                <a:solidFill>
                  <a:srgbClr val="595959"/>
                </a:solidFill>
                <a:ea typeface="ＭＳ Ｐゴシック" panose="020B0600070205080204" pitchFamily="34" charset="-128"/>
              </a:rPr>
              <a:t>Some modes may use randomized addition input value</a:t>
            </a:r>
            <a:endParaRPr lang="en-AU" altLang="en-TR" sz="2400" dirty="0">
              <a:solidFill>
                <a:srgbClr val="595959"/>
              </a:solidFill>
              <a:ea typeface="ＭＳ Ｐゴシック"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4BD88B7-2D0A-E444-8AEA-44E1299E64D1}"/>
              </a:ext>
            </a:extLst>
          </p:cNvPr>
          <p:cNvSpPr>
            <a:spLocks noGrp="1" noChangeArrowheads="1"/>
          </p:cNvSpPr>
          <p:nvPr>
            <p:ph type="title"/>
          </p:nvPr>
        </p:nvSpPr>
        <p:spPr/>
        <p:txBody>
          <a:bodyPr/>
          <a:lstStyle/>
          <a:p>
            <a:pPr eaLnBrk="1" hangingPunct="1"/>
            <a:r>
              <a:rPr lang="en-AU" altLang="en-TR">
                <a:ea typeface="ＭＳ Ｐゴシック" panose="020B0600070205080204" pitchFamily="34" charset="-128"/>
                <a:cs typeface="Arial" panose="020B0604020202020204" pitchFamily="34" charset="0"/>
              </a:rPr>
              <a:t>Remark on CTR</a:t>
            </a:r>
          </a:p>
        </p:txBody>
      </p:sp>
      <p:sp>
        <p:nvSpPr>
          <p:cNvPr id="56323" name="Slide Number Placeholder 4">
            <a:extLst>
              <a:ext uri="{FF2B5EF4-FFF2-40B4-BE49-F238E27FC236}">
                <a16:creationId xmlns:a16="http://schemas.microsoft.com/office/drawing/2014/main" id="{A9E4B5B0-B5E5-399D-7815-C69AF0A9A8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D7A2C08-E5A9-7C48-AF20-83D259EDACCD}" type="slidenum">
              <a:rPr lang="en-US" altLang="en-TR" sz="1400">
                <a:solidFill>
                  <a:schemeClr val="tx2"/>
                </a:solidFill>
              </a:rPr>
              <a:pPr eaLnBrk="1" hangingPunct="1"/>
              <a:t>30</a:t>
            </a:fld>
            <a:endParaRPr lang="en-US" altLang="en-TR" sz="1400">
              <a:solidFill>
                <a:schemeClr val="tx2"/>
              </a:solidFill>
            </a:endParaRPr>
          </a:p>
        </p:txBody>
      </p:sp>
      <p:sp>
        <p:nvSpPr>
          <p:cNvPr id="56324" name="Rectangle 3">
            <a:extLst>
              <a:ext uri="{FF2B5EF4-FFF2-40B4-BE49-F238E27FC236}">
                <a16:creationId xmlns:a16="http://schemas.microsoft.com/office/drawing/2014/main" id="{CC6A2CFC-19CE-C46B-B333-749C2A173A18}"/>
              </a:ext>
            </a:extLst>
          </p:cNvPr>
          <p:cNvSpPr>
            <a:spLocks noGrp="1" noChangeArrowheads="1"/>
          </p:cNvSpPr>
          <p:nvPr>
            <p:ph sz="quarter" idx="1"/>
          </p:nvPr>
        </p:nvSpPr>
        <p:spPr>
          <a:xfrm>
            <a:off x="457200" y="1600200"/>
            <a:ext cx="8382000" cy="4525963"/>
          </a:xfrm>
        </p:spPr>
        <p:txBody>
          <a:bodyPr/>
          <a:lstStyle/>
          <a:p>
            <a:pPr eaLnBrk="1" hangingPunct="1">
              <a:lnSpc>
                <a:spcPct val="120000"/>
              </a:lnSpc>
            </a:pPr>
            <a:r>
              <a:rPr lang="en-AU" altLang="en-TR" sz="2400">
                <a:solidFill>
                  <a:srgbClr val="595959"/>
                </a:solidFill>
                <a:ea typeface="ＭＳ Ｐゴシック" panose="020B0600070205080204" pitchFamily="34" charset="-128"/>
                <a:cs typeface="Arial" panose="020B0604020202020204" pitchFamily="34" charset="0"/>
              </a:rPr>
              <a:t>Strengthes:  </a:t>
            </a:r>
          </a:p>
          <a:p>
            <a:pPr lvl="1" eaLnBrk="1" hangingPunct="1">
              <a:lnSpc>
                <a:spcPct val="120000"/>
              </a:lnSpc>
            </a:pPr>
            <a:r>
              <a:rPr lang="en-AU" altLang="en-TR" sz="2000">
                <a:solidFill>
                  <a:srgbClr val="595959"/>
                </a:solidFill>
                <a:ea typeface="ＭＳ Ｐゴシック" panose="020B0600070205080204" pitchFamily="34" charset="-128"/>
                <a:cs typeface="Arial" panose="020B0604020202020204" pitchFamily="34" charset="0"/>
              </a:rPr>
              <a:t>Needs only the encryption algorithm</a:t>
            </a:r>
          </a:p>
          <a:p>
            <a:pPr lvl="1" eaLnBrk="1" hangingPunct="1">
              <a:lnSpc>
                <a:spcPct val="120000"/>
              </a:lnSpc>
            </a:pPr>
            <a:r>
              <a:rPr lang="en-US" altLang="en-TR" sz="2000">
                <a:solidFill>
                  <a:srgbClr val="595959"/>
                </a:solidFill>
                <a:ea typeface="ＭＳ Ｐゴシック" panose="020B0600070205080204" pitchFamily="34" charset="-128"/>
                <a:cs typeface="Arial" panose="020B0604020202020204" pitchFamily="34" charset="0"/>
              </a:rPr>
              <a:t>Random access to encrypted data blocks</a:t>
            </a:r>
          </a:p>
          <a:p>
            <a:pPr lvl="2" eaLnBrk="1" hangingPunct="1">
              <a:lnSpc>
                <a:spcPct val="120000"/>
              </a:lnSpc>
            </a:pPr>
            <a:r>
              <a:rPr lang="en-AU" altLang="en-TR">
                <a:solidFill>
                  <a:srgbClr val="595959"/>
                </a:solidFill>
                <a:ea typeface="ＭＳ Ｐゴシック" panose="020B0600070205080204" pitchFamily="34" charset="-128"/>
                <a:cs typeface="Arial" panose="020B0604020202020204" pitchFamily="34" charset="0"/>
              </a:rPr>
              <a:t>blocks can be processed (encrypted or decrypted) in parallel</a:t>
            </a:r>
          </a:p>
          <a:p>
            <a:pPr lvl="1" eaLnBrk="1" hangingPunct="1">
              <a:lnSpc>
                <a:spcPct val="120000"/>
              </a:lnSpc>
            </a:pPr>
            <a:r>
              <a:rPr lang="en-AU" altLang="en-TR" sz="2000">
                <a:solidFill>
                  <a:srgbClr val="595959"/>
                </a:solidFill>
                <a:ea typeface="ＭＳ Ｐゴシック" panose="020B0600070205080204" pitchFamily="34" charset="-128"/>
                <a:cs typeface="Arial" panose="020B0604020202020204" pitchFamily="34" charset="0"/>
              </a:rPr>
              <a:t>Simple; fast encryption/decryption</a:t>
            </a:r>
          </a:p>
          <a:p>
            <a:pPr eaLnBrk="1" hangingPunct="1">
              <a:lnSpc>
                <a:spcPct val="120000"/>
              </a:lnSpc>
            </a:pPr>
            <a:endParaRPr lang="en-AU" altLang="en-TR" sz="2400">
              <a:solidFill>
                <a:srgbClr val="595959"/>
              </a:solidFill>
              <a:ea typeface="ＭＳ Ｐゴシック" panose="020B0600070205080204" pitchFamily="34" charset="-128"/>
              <a:cs typeface="Arial" panose="020B0604020202020204" pitchFamily="34" charset="0"/>
            </a:endParaRPr>
          </a:p>
          <a:p>
            <a:pPr eaLnBrk="1" hangingPunct="1">
              <a:lnSpc>
                <a:spcPct val="120000"/>
              </a:lnSpc>
            </a:pPr>
            <a:r>
              <a:rPr lang="en-AU" altLang="en-TR" sz="2400">
                <a:solidFill>
                  <a:srgbClr val="595959"/>
                </a:solidFill>
                <a:ea typeface="ＭＳ Ｐゴシック" panose="020B0600070205080204" pitchFamily="34" charset="-128"/>
                <a:cs typeface="Arial" panose="020B0604020202020204" pitchFamily="34" charset="0"/>
              </a:rPr>
              <a:t>Counter must be </a:t>
            </a:r>
          </a:p>
          <a:p>
            <a:pPr lvl="1" eaLnBrk="1" hangingPunct="1"/>
            <a:r>
              <a:rPr lang="en-US" altLang="en-TR" sz="2100">
                <a:solidFill>
                  <a:srgbClr val="595959"/>
                </a:solidFill>
                <a:ea typeface="ＭＳ Ｐゴシック" panose="020B0600070205080204" pitchFamily="34" charset="-128"/>
              </a:rPr>
              <a:t>Must be unknown and unpredictable</a:t>
            </a:r>
          </a:p>
          <a:p>
            <a:pPr lvl="1" eaLnBrk="1" hangingPunct="1"/>
            <a:r>
              <a:rPr lang="en-US" altLang="en-TR" sz="2100">
                <a:solidFill>
                  <a:srgbClr val="595959"/>
                </a:solidFill>
                <a:ea typeface="ＭＳ Ｐゴシック" panose="020B0600070205080204" pitchFamily="34" charset="-128"/>
              </a:rPr>
              <a:t>pseudo-randomness in the key stream is a goal</a:t>
            </a:r>
          </a:p>
          <a:p>
            <a:pPr eaLnBrk="1" hangingPunct="1">
              <a:lnSpc>
                <a:spcPct val="120000"/>
              </a:lnSpc>
            </a:pPr>
            <a:endParaRPr lang="en-AU" altLang="en-TR" sz="2400">
              <a:solidFill>
                <a:srgbClr val="595959"/>
              </a:solidFill>
              <a:ea typeface="ＭＳ Ｐゴシック" panose="020B0600070205080204" pitchFamily="34" charset="-128"/>
              <a:cs typeface="Arial" panose="020B0604020202020204" pitchFamily="34" charset="0"/>
            </a:endParaRPr>
          </a:p>
          <a:p>
            <a:pPr lvl="1" eaLnBrk="1" hangingPunct="1"/>
            <a:endParaRPr lang="en-AU" altLang="en-TR" sz="2000">
              <a:solidFill>
                <a:srgbClr val="595959"/>
              </a:solidFill>
              <a:ea typeface="ＭＳ Ｐゴシック" panose="020B0600070205080204" pitchFamily="34" charset="-128"/>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60768F99-A196-B911-A8C0-F2959042004F}"/>
              </a:ext>
            </a:extLst>
          </p:cNvPr>
          <p:cNvSpPr>
            <a:spLocks noGrp="1"/>
          </p:cNvSpPr>
          <p:nvPr>
            <p:ph type="title"/>
          </p:nvPr>
        </p:nvSpPr>
        <p:spPr/>
        <p:txBody>
          <a:bodyPr/>
          <a:lstStyle/>
          <a:p>
            <a:r>
              <a:rPr lang="en-US" altLang="en-TR">
                <a:ea typeface="ＭＳ Ｐゴシック" panose="020B0600070205080204" pitchFamily="34" charset="-128"/>
              </a:rPr>
              <a:t>Topics</a:t>
            </a:r>
          </a:p>
        </p:txBody>
      </p:sp>
      <p:sp>
        <p:nvSpPr>
          <p:cNvPr id="58371" name="Content Placeholder 2">
            <a:extLst>
              <a:ext uri="{FF2B5EF4-FFF2-40B4-BE49-F238E27FC236}">
                <a16:creationId xmlns:a16="http://schemas.microsoft.com/office/drawing/2014/main" id="{27854EDC-1C4B-226C-ACC0-0E5E01A2EC68}"/>
              </a:ext>
            </a:extLst>
          </p:cNvPr>
          <p:cNvSpPr>
            <a:spLocks noGrp="1"/>
          </p:cNvSpPr>
          <p:nvPr>
            <p:ph sz="quarter" idx="1"/>
          </p:nvPr>
        </p:nvSpPr>
        <p:spPr>
          <a:xfrm>
            <a:off x="457200" y="1219200"/>
            <a:ext cx="8229600" cy="4937125"/>
          </a:xfrm>
        </p:spPr>
        <p:txBody>
          <a:bodyPr/>
          <a:lstStyle/>
          <a:p>
            <a:r>
              <a:rPr lang="en-US" altLang="en-TR">
                <a:solidFill>
                  <a:srgbClr val="595959"/>
                </a:solidFill>
                <a:ea typeface="ＭＳ Ｐゴシック" panose="020B0600070205080204" pitchFamily="34" charset="-128"/>
              </a:rPr>
              <a:t>Overview of Modes of Operation </a:t>
            </a:r>
          </a:p>
          <a:p>
            <a:endParaRPr lang="en-US" altLang="en-TR" b="1">
              <a:solidFill>
                <a:srgbClr val="595959"/>
              </a:solidFill>
              <a:ea typeface="ＭＳ Ｐゴシック" panose="020B0600070205080204" pitchFamily="34" charset="-128"/>
            </a:endParaRPr>
          </a:p>
          <a:p>
            <a:r>
              <a:rPr lang="en-US" altLang="en-TR">
                <a:solidFill>
                  <a:srgbClr val="595959"/>
                </a:solidFill>
                <a:ea typeface="ＭＳ Ｐゴシック" panose="020B0600070205080204" pitchFamily="34" charset="-128"/>
              </a:rPr>
              <a:t>EBC, CBC, CFB, OFB, CTR</a:t>
            </a:r>
          </a:p>
          <a:p>
            <a:endParaRPr lang="en-US" altLang="en-TR">
              <a:solidFill>
                <a:srgbClr val="595959"/>
              </a:solidFill>
              <a:ea typeface="ＭＳ Ｐゴシック" panose="020B0600070205080204" pitchFamily="34" charset="-128"/>
            </a:endParaRPr>
          </a:p>
          <a:p>
            <a:r>
              <a:rPr lang="en-US" altLang="en-TR" b="1">
                <a:solidFill>
                  <a:srgbClr val="595959"/>
                </a:solidFill>
                <a:ea typeface="ＭＳ Ｐゴシック" panose="020B0600070205080204" pitchFamily="34" charset="-128"/>
              </a:rPr>
              <a:t>Notes and Remarks on each modes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FC2C92E-EEEA-E495-C8A3-DC3655218F34}"/>
              </a:ext>
            </a:extLst>
          </p:cNvPr>
          <p:cNvSpPr>
            <a:spLocks noGrp="1" noChangeArrowheads="1"/>
          </p:cNvSpPr>
          <p:nvPr>
            <p:ph type="title"/>
          </p:nvPr>
        </p:nvSpPr>
        <p:spPr/>
        <p:txBody>
          <a:bodyPr/>
          <a:lstStyle/>
          <a:p>
            <a:pPr eaLnBrk="1" hangingPunct="1"/>
            <a:r>
              <a:rPr lang="en-US" altLang="en-TR">
                <a:ea typeface="ＭＳ Ｐゴシック" panose="020B0600070205080204" pitchFamily="34" charset="-128"/>
                <a:cs typeface="Arial" panose="020B0604020202020204" pitchFamily="34" charset="0"/>
              </a:rPr>
              <a:t>Remark on each mode</a:t>
            </a:r>
          </a:p>
        </p:txBody>
      </p:sp>
      <p:sp>
        <p:nvSpPr>
          <p:cNvPr id="59395" name="Slide Number Placeholder 5">
            <a:extLst>
              <a:ext uri="{FF2B5EF4-FFF2-40B4-BE49-F238E27FC236}">
                <a16:creationId xmlns:a16="http://schemas.microsoft.com/office/drawing/2014/main" id="{ADFCCBE1-71D9-9C03-A8A4-5F386D7D26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2175C8-CE56-6348-8096-EB9514461611}" type="slidenum">
              <a:rPr lang="en-US" altLang="en-TR" sz="1400">
                <a:solidFill>
                  <a:schemeClr val="tx2"/>
                </a:solidFill>
              </a:rPr>
              <a:pPr eaLnBrk="1" hangingPunct="1"/>
              <a:t>32</a:t>
            </a:fld>
            <a:endParaRPr lang="en-US" altLang="en-TR" sz="1400">
              <a:solidFill>
                <a:schemeClr val="tx2"/>
              </a:solidFill>
            </a:endParaRPr>
          </a:p>
        </p:txBody>
      </p:sp>
      <p:sp>
        <p:nvSpPr>
          <p:cNvPr id="59396" name="Rectangle 3">
            <a:extLst>
              <a:ext uri="{FF2B5EF4-FFF2-40B4-BE49-F238E27FC236}">
                <a16:creationId xmlns:a16="http://schemas.microsoft.com/office/drawing/2014/main" id="{260526F1-B20E-7067-7212-AB5911F452C4}"/>
              </a:ext>
            </a:extLst>
          </p:cNvPr>
          <p:cNvSpPr>
            <a:spLocks noGrp="1" noChangeArrowheads="1"/>
          </p:cNvSpPr>
          <p:nvPr>
            <p:ph sz="quarter" idx="1"/>
          </p:nvPr>
        </p:nvSpPr>
        <p:spPr>
          <a:xfrm>
            <a:off x="457200" y="1219200"/>
            <a:ext cx="8229600" cy="4937125"/>
          </a:xfrm>
        </p:spPr>
        <p:txBody>
          <a:bodyPr/>
          <a:lstStyle/>
          <a:p>
            <a:pPr eaLnBrk="1" hangingPunct="1"/>
            <a:r>
              <a:rPr lang="en-US" altLang="en-TR" dirty="0">
                <a:solidFill>
                  <a:srgbClr val="595959"/>
                </a:solidFill>
                <a:ea typeface="ＭＳ Ｐゴシック" panose="020B0600070205080204" pitchFamily="34" charset="-128"/>
              </a:rPr>
              <a:t>Basically two types: </a:t>
            </a:r>
          </a:p>
          <a:p>
            <a:pPr lvl="1" eaLnBrk="1" hangingPunct="1"/>
            <a:r>
              <a:rPr lang="en-US" altLang="en-TR" dirty="0">
                <a:solidFill>
                  <a:srgbClr val="595959"/>
                </a:solidFill>
                <a:ea typeface="ＭＳ Ｐゴシック" panose="020B0600070205080204" pitchFamily="34" charset="-128"/>
              </a:rPr>
              <a:t>block cipher </a:t>
            </a:r>
          </a:p>
          <a:p>
            <a:pPr lvl="1" eaLnBrk="1" hangingPunct="1"/>
            <a:r>
              <a:rPr lang="en-US" altLang="en-TR" dirty="0">
                <a:solidFill>
                  <a:srgbClr val="595959"/>
                </a:solidFill>
                <a:ea typeface="ＭＳ Ｐゴシック" panose="020B0600070205080204" pitchFamily="34" charset="-128"/>
              </a:rPr>
              <a:t>stream cipher</a:t>
            </a:r>
          </a:p>
          <a:p>
            <a:pPr eaLnBrk="1" hangingPunct="1"/>
            <a:endParaRPr lang="en-US" altLang="en-TR" dirty="0">
              <a:solidFill>
                <a:srgbClr val="595959"/>
              </a:solidFill>
              <a:ea typeface="ＭＳ Ｐゴシック" panose="020B0600070205080204" pitchFamily="34" charset="-128"/>
            </a:endParaRPr>
          </a:p>
          <a:p>
            <a:pPr eaLnBrk="1" hangingPunct="1"/>
            <a:r>
              <a:rPr lang="en-US" altLang="en-TR" dirty="0">
                <a:solidFill>
                  <a:srgbClr val="595959"/>
                </a:solidFill>
                <a:ea typeface="ＭＳ Ｐゴシック" panose="020B0600070205080204" pitchFamily="34" charset="-128"/>
              </a:rPr>
              <a:t>CBC is an excellent block cipher</a:t>
            </a:r>
          </a:p>
          <a:p>
            <a:pPr eaLnBrk="1" hangingPunct="1"/>
            <a:endParaRPr lang="en-US" altLang="en-TR" dirty="0">
              <a:solidFill>
                <a:srgbClr val="595959"/>
              </a:solidFill>
              <a:ea typeface="ＭＳ Ｐゴシック" panose="020B0600070205080204" pitchFamily="34" charset="-128"/>
            </a:endParaRPr>
          </a:p>
          <a:p>
            <a:pPr eaLnBrk="1" hangingPunct="1"/>
            <a:r>
              <a:rPr lang="en-US" altLang="en-TR" dirty="0">
                <a:solidFill>
                  <a:srgbClr val="595959"/>
                </a:solidFill>
                <a:ea typeface="ＭＳ Ｐゴシック" panose="020B0600070205080204" pitchFamily="34" charset="-128"/>
              </a:rPr>
              <a:t>CFB, OFB, and CTR can be used as stream ciphers</a:t>
            </a:r>
          </a:p>
          <a:p>
            <a:pPr eaLnBrk="1" hangingPunct="1"/>
            <a:endParaRPr lang="en-US" altLang="en-TR" dirty="0">
              <a:solidFill>
                <a:srgbClr val="595959"/>
              </a:solidFill>
              <a:ea typeface="ＭＳ Ｐゴシック" panose="020B0600070205080204" pitchFamily="34" charset="-128"/>
            </a:endParaRPr>
          </a:p>
          <a:p>
            <a:pPr eaLnBrk="1" hangingPunct="1"/>
            <a:r>
              <a:rPr lang="en-US" altLang="en-TR" dirty="0">
                <a:solidFill>
                  <a:srgbClr val="595959"/>
                </a:solidFill>
                <a:ea typeface="ＭＳ Ｐゴシック" panose="020B0600070205080204" pitchFamily="34" charset="-128"/>
              </a:rPr>
              <a:t>CTR is faster because simpler and it allows parallel processing</a:t>
            </a:r>
          </a:p>
          <a:p>
            <a:pPr eaLnBrk="1" hangingPunct="1"/>
            <a:endParaRPr lang="en-US" altLang="en-TR" dirty="0">
              <a:solidFill>
                <a:srgbClr val="595959"/>
              </a:solidFill>
              <a:ea typeface="ＭＳ Ｐゴシック" panose="020B0600070205080204" pitchFamily="3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E8C9EAE7-C655-5238-23AD-54B0642DC12A}"/>
              </a:ext>
            </a:extLst>
          </p:cNvPr>
          <p:cNvSpPr>
            <a:spLocks noGrp="1"/>
          </p:cNvSpPr>
          <p:nvPr>
            <p:ph type="title"/>
          </p:nvPr>
        </p:nvSpPr>
        <p:spPr/>
        <p:txBody>
          <a:bodyPr/>
          <a:lstStyle/>
          <a:p>
            <a:r>
              <a:rPr lang="en-US" altLang="en-TR">
                <a:ea typeface="ＭＳ Ｐゴシック" panose="020B0600070205080204" pitchFamily="34" charset="-128"/>
              </a:rPr>
              <a:t>Modes and IV</a:t>
            </a:r>
          </a:p>
        </p:txBody>
      </p:sp>
      <p:sp>
        <p:nvSpPr>
          <p:cNvPr id="60419" name="Content Placeholder 2">
            <a:extLst>
              <a:ext uri="{FF2B5EF4-FFF2-40B4-BE49-F238E27FC236}">
                <a16:creationId xmlns:a16="http://schemas.microsoft.com/office/drawing/2014/main" id="{7812AF26-F4A3-32DC-9FBE-3A8B097B5767}"/>
              </a:ext>
            </a:extLst>
          </p:cNvPr>
          <p:cNvSpPr>
            <a:spLocks noGrp="1"/>
          </p:cNvSpPr>
          <p:nvPr>
            <p:ph sz="quarter" idx="1"/>
          </p:nvPr>
        </p:nvSpPr>
        <p:spPr>
          <a:xfrm>
            <a:off x="457200" y="1219200"/>
            <a:ext cx="8229600" cy="4937125"/>
          </a:xfrm>
        </p:spPr>
        <p:txBody>
          <a:bodyPr/>
          <a:lstStyle/>
          <a:p>
            <a:r>
              <a:rPr lang="en-US" altLang="en-TR" dirty="0">
                <a:solidFill>
                  <a:srgbClr val="595959"/>
                </a:solidFill>
                <a:ea typeface="ＭＳ Ｐゴシック" panose="020B0600070205080204" pitchFamily="34" charset="-128"/>
              </a:rPr>
              <a:t>An IV has different security requirements than a key</a:t>
            </a:r>
          </a:p>
          <a:p>
            <a:endParaRPr lang="en-US" altLang="en-TR" dirty="0">
              <a:solidFill>
                <a:srgbClr val="595959"/>
              </a:solidFill>
              <a:ea typeface="ＭＳ Ｐゴシック" panose="020B0600070205080204" pitchFamily="34" charset="-128"/>
            </a:endParaRPr>
          </a:p>
          <a:p>
            <a:r>
              <a:rPr lang="en-US" altLang="en-TR" dirty="0">
                <a:solidFill>
                  <a:srgbClr val="595959"/>
                </a:solidFill>
                <a:ea typeface="ＭＳ Ｐゴシック" panose="020B0600070205080204" pitchFamily="34" charset="-128"/>
              </a:rPr>
              <a:t>Generally, an IV will not be reused under the same key </a:t>
            </a:r>
          </a:p>
          <a:p>
            <a:endParaRPr lang="en-US" altLang="en-TR" dirty="0">
              <a:solidFill>
                <a:srgbClr val="595959"/>
              </a:solidFill>
              <a:ea typeface="ＭＳ Ｐゴシック" panose="020B0600070205080204" pitchFamily="34" charset="-128"/>
            </a:endParaRPr>
          </a:p>
          <a:p>
            <a:r>
              <a:rPr lang="en-US" altLang="en-TR" dirty="0">
                <a:solidFill>
                  <a:srgbClr val="595959"/>
                </a:solidFill>
                <a:ea typeface="ＭＳ Ｐゴシック" panose="020B0600070205080204" pitchFamily="34" charset="-128"/>
              </a:rPr>
              <a:t>CBC and CFB </a:t>
            </a:r>
          </a:p>
          <a:p>
            <a:pPr lvl="1"/>
            <a:r>
              <a:rPr lang="en-US" altLang="en-TR" dirty="0">
                <a:solidFill>
                  <a:srgbClr val="595959"/>
                </a:solidFill>
                <a:ea typeface="ＭＳ Ｐゴシック" panose="020B0600070205080204" pitchFamily="34" charset="-128"/>
              </a:rPr>
              <a:t>reusing an IV leaks some information about the first block of plaintext, and about any common prefix shared by the two messages</a:t>
            </a:r>
          </a:p>
          <a:p>
            <a:endParaRPr lang="en-US" altLang="en-TR" dirty="0">
              <a:solidFill>
                <a:srgbClr val="595959"/>
              </a:solidFill>
              <a:ea typeface="ＭＳ Ｐゴシック" panose="020B0600070205080204" pitchFamily="34" charset="-128"/>
            </a:endParaRPr>
          </a:p>
          <a:p>
            <a:r>
              <a:rPr lang="en-US" altLang="en-TR" dirty="0">
                <a:solidFill>
                  <a:srgbClr val="595959"/>
                </a:solidFill>
                <a:ea typeface="ＭＳ Ｐゴシック" panose="020B0600070205080204" pitchFamily="34" charset="-128"/>
              </a:rPr>
              <a:t>OFB and CTR</a:t>
            </a:r>
          </a:p>
          <a:p>
            <a:pPr lvl="1"/>
            <a:r>
              <a:rPr lang="en-US" altLang="en-TR" dirty="0">
                <a:solidFill>
                  <a:srgbClr val="595959"/>
                </a:solidFill>
                <a:ea typeface="ＭＳ Ｐゴシック" panose="020B0600070205080204" pitchFamily="34" charset="-128"/>
              </a:rPr>
              <a:t>reusing an IV completely destroys security</a:t>
            </a:r>
          </a:p>
          <a:p>
            <a:endParaRPr lang="en-US" altLang="en-TR" dirty="0">
              <a:solidFill>
                <a:srgbClr val="595959"/>
              </a:solidFill>
              <a:ea typeface="ＭＳ Ｐゴシック" panose="020B0600070205080204" pitchFamily="34" charset="-128"/>
            </a:endParaRPr>
          </a:p>
          <a:p>
            <a:endParaRPr lang="en-US" altLang="en-TR" dirty="0">
              <a:solidFill>
                <a:srgbClr val="595959"/>
              </a:solidFill>
              <a:ea typeface="ＭＳ Ｐゴシック" panose="020B0600070205080204"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46FD8CFF-D22D-3590-3299-A2362C5DBBE1}"/>
              </a:ext>
            </a:extLst>
          </p:cNvPr>
          <p:cNvSpPr>
            <a:spLocks noGrp="1" noChangeArrowheads="1"/>
          </p:cNvSpPr>
          <p:nvPr>
            <p:ph type="title"/>
          </p:nvPr>
        </p:nvSpPr>
        <p:spPr>
          <a:xfrm>
            <a:off x="457200" y="274638"/>
            <a:ext cx="8229600" cy="944562"/>
          </a:xfrm>
        </p:spPr>
        <p:txBody>
          <a:bodyPr/>
          <a:lstStyle/>
          <a:p>
            <a:pPr eaLnBrk="1" hangingPunct="1"/>
            <a:r>
              <a:rPr lang="en-US" altLang="en-TR">
                <a:ea typeface="ＭＳ Ｐゴシック" panose="020B0600070205080204" pitchFamily="34" charset="-128"/>
                <a:cs typeface="Arial" panose="020B0604020202020204" pitchFamily="34" charset="0"/>
              </a:rPr>
              <a:t>CBC and CTR comparison</a:t>
            </a:r>
          </a:p>
        </p:txBody>
      </p:sp>
      <p:graphicFrame>
        <p:nvGraphicFramePr>
          <p:cNvPr id="34849" name="Group 33">
            <a:extLst>
              <a:ext uri="{FF2B5EF4-FFF2-40B4-BE49-F238E27FC236}">
                <a16:creationId xmlns:a16="http://schemas.microsoft.com/office/drawing/2014/main" id="{22FA1199-88FF-65D0-9356-79331EDE6197}"/>
              </a:ext>
            </a:extLst>
          </p:cNvPr>
          <p:cNvGraphicFramePr>
            <a:graphicFrameLocks noGrp="1"/>
          </p:cNvGraphicFramePr>
          <p:nvPr>
            <p:ph type="tbl" idx="1"/>
          </p:nvPr>
        </p:nvGraphicFramePr>
        <p:xfrm>
          <a:off x="457200" y="1676400"/>
          <a:ext cx="8229600" cy="42672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312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595959"/>
                          </a:solidFill>
                          <a:effectLst/>
                          <a:latin typeface="+mn-lt"/>
                        </a:rPr>
                        <a:t>CBC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595959"/>
                          </a:solidFill>
                          <a:effectLst/>
                          <a:latin typeface="+mn-lt"/>
                        </a:rPr>
                        <a:t>CTR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Padding needed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No padding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2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No parallel processing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Parallel processing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50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Separate encryption and decryption functions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Encryption function alone is enough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Random IV or a nonce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Unique nonce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259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Nonce reuse leaks some information about initial plaintext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595959"/>
                          </a:solidFill>
                          <a:effectLst/>
                          <a:latin typeface="+mn-lt"/>
                        </a:rPr>
                        <a:t>Nonce reuse will leak information about the entire message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1466" name="Slide Number Placeholder 5">
            <a:extLst>
              <a:ext uri="{FF2B5EF4-FFF2-40B4-BE49-F238E27FC236}">
                <a16:creationId xmlns:a16="http://schemas.microsoft.com/office/drawing/2014/main" id="{5C22FD2B-30E5-1267-86A2-017BCD9F9B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3E763D5-73B3-8E4F-9065-0D0447E54995}" type="slidenum">
              <a:rPr lang="en-US" altLang="en-TR" sz="1400">
                <a:solidFill>
                  <a:schemeClr val="tx2"/>
                </a:solidFill>
              </a:rPr>
              <a:pPr eaLnBrk="1" hangingPunct="1"/>
              <a:t>34</a:t>
            </a:fld>
            <a:endParaRPr lang="en-US" altLang="en-TR" sz="1400">
              <a:solidFill>
                <a:schemeClr val="tx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E7853C9B-6B63-6A6F-6E20-8CEB91DB4684}"/>
              </a:ext>
            </a:extLst>
          </p:cNvPr>
          <p:cNvSpPr>
            <a:spLocks noGrp="1"/>
          </p:cNvSpPr>
          <p:nvPr>
            <p:ph type="title"/>
          </p:nvPr>
        </p:nvSpPr>
        <p:spPr/>
        <p:txBody>
          <a:bodyPr/>
          <a:lstStyle/>
          <a:p>
            <a:pPr eaLnBrk="1" hangingPunct="1"/>
            <a:r>
              <a:rPr lang="en-US" altLang="en-TR">
                <a:ea typeface="ＭＳ Ｐゴシック" panose="020B0600070205080204" pitchFamily="34" charset="-128"/>
                <a:cs typeface="Arial" panose="020B0604020202020204" pitchFamily="34" charset="0"/>
              </a:rPr>
              <a:t>Comparison of Different Modes</a:t>
            </a:r>
          </a:p>
        </p:txBody>
      </p:sp>
      <p:pic>
        <p:nvPicPr>
          <p:cNvPr id="62467" name="Picture 3">
            <a:extLst>
              <a:ext uri="{FF2B5EF4-FFF2-40B4-BE49-F238E27FC236}">
                <a16:creationId xmlns:a16="http://schemas.microsoft.com/office/drawing/2014/main" id="{ADE77885-6E66-806A-C2CE-07B2A289E1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10418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8B266688-7C17-A273-6F63-F39A2F3CD56B}"/>
              </a:ext>
            </a:extLst>
          </p:cNvPr>
          <p:cNvSpPr>
            <a:spLocks noGrp="1" noChangeArrowheads="1"/>
          </p:cNvSpPr>
          <p:nvPr>
            <p:ph type="title"/>
          </p:nvPr>
        </p:nvSpPr>
        <p:spPr>
          <a:xfrm>
            <a:off x="533400" y="381000"/>
            <a:ext cx="8229600" cy="838200"/>
          </a:xfrm>
        </p:spPr>
        <p:txBody>
          <a:bodyPr/>
          <a:lstStyle/>
          <a:p>
            <a:pPr eaLnBrk="1" hangingPunct="1"/>
            <a:r>
              <a:rPr lang="en-US" altLang="en-TR">
                <a:ea typeface="ＭＳ Ｐゴシック" panose="020B0600070205080204" pitchFamily="34" charset="-128"/>
                <a:cs typeface="Arial" panose="020B0604020202020204" pitchFamily="34" charset="0"/>
              </a:rPr>
              <a:t>Comparison of Modes</a:t>
            </a:r>
          </a:p>
        </p:txBody>
      </p:sp>
      <p:graphicFrame>
        <p:nvGraphicFramePr>
          <p:cNvPr id="37951" name="Group 63">
            <a:extLst>
              <a:ext uri="{FF2B5EF4-FFF2-40B4-BE49-F238E27FC236}">
                <a16:creationId xmlns:a16="http://schemas.microsoft.com/office/drawing/2014/main" id="{71F32A6F-A829-1B7D-B4C0-89459239A6F8}"/>
              </a:ext>
            </a:extLst>
          </p:cNvPr>
          <p:cNvGraphicFramePr>
            <a:graphicFrameLocks noGrp="1"/>
          </p:cNvGraphicFramePr>
          <p:nvPr>
            <p:ph type="tbl" idx="1"/>
          </p:nvPr>
        </p:nvGraphicFramePr>
        <p:xfrm>
          <a:off x="457200" y="1600200"/>
          <a:ext cx="8077200" cy="3143250"/>
        </p:xfrm>
        <a:graphic>
          <a:graphicData uri="http://schemas.openxmlformats.org/drawingml/2006/table">
            <a:tbl>
              <a:tblPr/>
              <a:tblGrid>
                <a:gridCol w="1420813">
                  <a:extLst>
                    <a:ext uri="{9D8B030D-6E8A-4147-A177-3AD203B41FA5}">
                      <a16:colId xmlns:a16="http://schemas.microsoft.com/office/drawing/2014/main" val="20000"/>
                    </a:ext>
                  </a:extLst>
                </a:gridCol>
                <a:gridCol w="3963987">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6287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595959"/>
                          </a:solidFill>
                          <a:effectLst/>
                          <a:latin typeface="Gill Sans MT" charset="0"/>
                        </a:rPr>
                        <a:t>Mode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595959"/>
                          </a:solidFill>
                          <a:effectLst/>
                          <a:latin typeface="Gill Sans MT" charset="0"/>
                        </a:rPr>
                        <a:t>Description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595959"/>
                          </a:solidFill>
                          <a:effectLst/>
                          <a:latin typeface="Gill Sans MT" charset="0"/>
                        </a:rPr>
                        <a:t>Application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2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Gill Sans MT" charset="0"/>
                        </a:rPr>
                        <a:t>ECB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Gill Sans MT" charset="0"/>
                        </a:rPr>
                        <a:t>64-bit plaintext block encoded separately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Gill Sans MT" charset="0"/>
                        </a:rPr>
                        <a:t>Secure transmission of encryption key</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60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Gill Sans MT" charset="0"/>
                        </a:rPr>
                        <a:t>CBC</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Gill Sans MT" charset="0"/>
                        </a:rPr>
                        <a:t>64-bit plaintext blocks are XORed with preceding 64-bit ciphertext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Gill Sans MT" charset="0"/>
                        </a:rPr>
                        <a:t>Commonly used method.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2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Gill Sans MT" charset="0"/>
                        </a:rPr>
                        <a:t>CFB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Gill Sans MT" charset="0"/>
                        </a:rPr>
                        <a:t>s bits are processed at a time and used similar to CBC</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595959"/>
                          </a:solidFill>
                          <a:effectLst/>
                          <a:latin typeface="Gill Sans MT" charset="0"/>
                        </a:rPr>
                        <a:t>Primary stream cipher.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3513" name="Slide Number Placeholder 5">
            <a:extLst>
              <a:ext uri="{FF2B5EF4-FFF2-40B4-BE49-F238E27FC236}">
                <a16:creationId xmlns:a16="http://schemas.microsoft.com/office/drawing/2014/main" id="{3B3B64C9-9531-A971-8B82-49EFDDF913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BA06904-1641-EB49-8873-ADEAAEDDD699}" type="slidenum">
              <a:rPr lang="en-US" altLang="en-TR" sz="1400">
                <a:solidFill>
                  <a:schemeClr val="tx2"/>
                </a:solidFill>
              </a:rPr>
              <a:pPr eaLnBrk="1" hangingPunct="1"/>
              <a:t>36</a:t>
            </a:fld>
            <a:endParaRPr lang="en-US" altLang="en-TR" sz="1400">
              <a:solidFill>
                <a:schemeClr val="tx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462687D2-2D94-4238-09D9-CB9FB5CAA043}"/>
              </a:ext>
            </a:extLst>
          </p:cNvPr>
          <p:cNvSpPr>
            <a:spLocks noGrp="1" noChangeArrowheads="1"/>
          </p:cNvSpPr>
          <p:nvPr>
            <p:ph type="title"/>
          </p:nvPr>
        </p:nvSpPr>
        <p:spPr>
          <a:xfrm>
            <a:off x="457200" y="274638"/>
            <a:ext cx="8229600" cy="944562"/>
          </a:xfrm>
        </p:spPr>
        <p:txBody>
          <a:bodyPr/>
          <a:lstStyle/>
          <a:p>
            <a:pPr eaLnBrk="1" hangingPunct="1"/>
            <a:r>
              <a:rPr lang="en-US" altLang="en-TR">
                <a:ea typeface="ＭＳ Ｐゴシック" panose="020B0600070205080204" pitchFamily="34" charset="-128"/>
                <a:cs typeface="Arial" panose="020B0604020202020204" pitchFamily="34" charset="0"/>
              </a:rPr>
              <a:t>Comparison of Modes</a:t>
            </a:r>
          </a:p>
        </p:txBody>
      </p:sp>
      <p:graphicFrame>
        <p:nvGraphicFramePr>
          <p:cNvPr id="42038" name="Group 54">
            <a:extLst>
              <a:ext uri="{FF2B5EF4-FFF2-40B4-BE49-F238E27FC236}">
                <a16:creationId xmlns:a16="http://schemas.microsoft.com/office/drawing/2014/main" id="{2926E9F4-4C4D-910F-280F-1DCE9610FC69}"/>
              </a:ext>
            </a:extLst>
          </p:cNvPr>
          <p:cNvGraphicFramePr>
            <a:graphicFrameLocks noGrp="1"/>
          </p:cNvGraphicFramePr>
          <p:nvPr>
            <p:ph type="tbl" idx="1"/>
          </p:nvPr>
        </p:nvGraphicFramePr>
        <p:xfrm>
          <a:off x="685800" y="1600200"/>
          <a:ext cx="7543800" cy="3184525"/>
        </p:xfrm>
        <a:graphic>
          <a:graphicData uri="http://schemas.openxmlformats.org/drawingml/2006/table">
            <a:tbl>
              <a:tblPr/>
              <a:tblGrid>
                <a:gridCol w="1395413">
                  <a:extLst>
                    <a:ext uri="{9D8B030D-6E8A-4147-A177-3AD203B41FA5}">
                      <a16:colId xmlns:a16="http://schemas.microsoft.com/office/drawing/2014/main" val="20000"/>
                    </a:ext>
                  </a:extLst>
                </a:gridCol>
                <a:gridCol w="3214687">
                  <a:extLst>
                    <a:ext uri="{9D8B030D-6E8A-4147-A177-3AD203B41FA5}">
                      <a16:colId xmlns:a16="http://schemas.microsoft.com/office/drawing/2014/main" val="20001"/>
                    </a:ext>
                  </a:extLst>
                </a:gridCol>
                <a:gridCol w="2933700">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rgbClr val="595959"/>
                          </a:solidFill>
                          <a:effectLst/>
                          <a:latin typeface="+mn-lt"/>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595959"/>
                          </a:solidFill>
                          <a:effectLst/>
                          <a:latin typeface="+mn-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595959"/>
                          </a:solidFill>
                          <a:effectLst/>
                          <a:latin typeface="+mn-lt"/>
                        </a:rPr>
                        <a:t>Application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OFB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595959"/>
                          </a:solidFill>
                          <a:effectLst/>
                          <a:latin typeface="+mn-lt"/>
                        </a:rPr>
                        <a:t>Similar to CFB except that the output is fed 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595959"/>
                          </a:solidFill>
                          <a:effectLst/>
                          <a:latin typeface="+mn-lt"/>
                        </a:rPr>
                        <a:t>Stream cipher well suited for transmission over noisy channels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CTR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595959"/>
                          </a:solidFill>
                          <a:effectLst/>
                          <a:latin typeface="+mn-lt"/>
                        </a:rPr>
                        <a:t>Key calculated using the nonce and the counter value.  Counter is incremented for each block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595959"/>
                          </a:solidFill>
                          <a:effectLst/>
                          <a:latin typeface="+mn-lt"/>
                        </a:rPr>
                        <a:t>General purpose block oriented transmission.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595959"/>
                          </a:solidFill>
                          <a:effectLst/>
                          <a:latin typeface="+mn-lt"/>
                        </a:rPr>
                        <a:t>Used for high-speed communications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4533" name="Slide Number Placeholder 5">
            <a:extLst>
              <a:ext uri="{FF2B5EF4-FFF2-40B4-BE49-F238E27FC236}">
                <a16:creationId xmlns:a16="http://schemas.microsoft.com/office/drawing/2014/main" id="{BC4FD7E0-B494-0025-84E5-507F3A5A94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51470B6-3936-CC43-B8B5-94C20426028B}" type="slidenum">
              <a:rPr lang="en-US" altLang="en-TR" sz="1400">
                <a:solidFill>
                  <a:schemeClr val="tx2"/>
                </a:solidFill>
              </a:rPr>
              <a:pPr eaLnBrk="1" hangingPunct="1"/>
              <a:t>37</a:t>
            </a:fld>
            <a:endParaRPr lang="en-US" altLang="en-TR" sz="1400">
              <a:solidFill>
                <a:schemeClr val="tx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63E5EC2-C06D-AD73-1F04-48F8EC5B03F5}"/>
              </a:ext>
            </a:extLst>
          </p:cNvPr>
          <p:cNvSpPr>
            <a:spLocks noGrp="1" noChangeArrowheads="1"/>
          </p:cNvSpPr>
          <p:nvPr>
            <p:ph type="title"/>
          </p:nvPr>
        </p:nvSpPr>
        <p:spPr/>
        <p:txBody>
          <a:bodyPr/>
          <a:lstStyle/>
          <a:p>
            <a:pPr eaLnBrk="1" hangingPunct="1"/>
            <a:r>
              <a:rPr lang="en-US" altLang="en-TR">
                <a:ea typeface="ＭＳ Ｐゴシック" panose="020B0600070205080204" pitchFamily="34" charset="-128"/>
              </a:rPr>
              <a:t>Final Notes</a:t>
            </a:r>
            <a:endParaRPr lang="en-US" altLang="en-TR">
              <a:ea typeface="ＭＳ Ｐゴシック" panose="020B0600070205080204" pitchFamily="34" charset="-128"/>
              <a:cs typeface="Arial" panose="020B0604020202020204" pitchFamily="34" charset="0"/>
            </a:endParaRPr>
          </a:p>
        </p:txBody>
      </p:sp>
      <p:sp>
        <p:nvSpPr>
          <p:cNvPr id="65539" name="Slide Number Placeholder 5">
            <a:extLst>
              <a:ext uri="{FF2B5EF4-FFF2-40B4-BE49-F238E27FC236}">
                <a16:creationId xmlns:a16="http://schemas.microsoft.com/office/drawing/2014/main" id="{0C1A91EF-ED72-61B1-58D7-365DF9970F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848FE3C-A0FB-DE46-80C7-823E4BFDA24E}" type="slidenum">
              <a:rPr lang="en-US" altLang="en-TR" sz="1400">
                <a:solidFill>
                  <a:schemeClr val="tx2"/>
                </a:solidFill>
              </a:rPr>
              <a:pPr eaLnBrk="1" hangingPunct="1"/>
              <a:t>38</a:t>
            </a:fld>
            <a:endParaRPr lang="en-US" altLang="en-TR" sz="1400">
              <a:solidFill>
                <a:schemeClr val="tx2"/>
              </a:solidFill>
            </a:endParaRPr>
          </a:p>
        </p:txBody>
      </p:sp>
      <p:sp>
        <p:nvSpPr>
          <p:cNvPr id="65540" name="Rectangle 3">
            <a:extLst>
              <a:ext uri="{FF2B5EF4-FFF2-40B4-BE49-F238E27FC236}">
                <a16:creationId xmlns:a16="http://schemas.microsoft.com/office/drawing/2014/main" id="{C47ED6A9-2F5E-32A5-EC7C-FBF87EE00A32}"/>
              </a:ext>
            </a:extLst>
          </p:cNvPr>
          <p:cNvSpPr>
            <a:spLocks noGrp="1" noChangeArrowheads="1"/>
          </p:cNvSpPr>
          <p:nvPr>
            <p:ph sz="quarter" idx="1"/>
          </p:nvPr>
        </p:nvSpPr>
        <p:spPr>
          <a:xfrm>
            <a:off x="457200" y="1219200"/>
            <a:ext cx="8229600" cy="4937125"/>
          </a:xfrm>
        </p:spPr>
        <p:txBody>
          <a:bodyPr/>
          <a:lstStyle/>
          <a:p>
            <a:pPr eaLnBrk="1" hangingPunct="1"/>
            <a:r>
              <a:rPr lang="en-US" altLang="en-TR" sz="2000" dirty="0">
                <a:solidFill>
                  <a:srgbClr val="595959"/>
                </a:solidFill>
                <a:ea typeface="ＭＳ Ｐゴシック" panose="020B0600070205080204" pitchFamily="34" charset="-128"/>
              </a:rPr>
              <a:t>ECB, CBC, OFB, CFB, CTR modes only provide confidentiality</a:t>
            </a:r>
          </a:p>
          <a:p>
            <a:pPr eaLnBrk="1" hangingPunct="1"/>
            <a:endParaRPr lang="en-US" altLang="en-TR" sz="1100" dirty="0">
              <a:solidFill>
                <a:srgbClr val="595959"/>
              </a:solidFill>
              <a:ea typeface="ＭＳ Ｐゴシック" panose="020B0600070205080204" pitchFamily="34" charset="-128"/>
            </a:endParaRPr>
          </a:p>
          <a:p>
            <a:pPr eaLnBrk="1" hangingPunct="1"/>
            <a:r>
              <a:rPr lang="en-US" altLang="en-TR" sz="2000" dirty="0">
                <a:solidFill>
                  <a:srgbClr val="595959"/>
                </a:solidFill>
                <a:ea typeface="ＭＳ Ｐゴシック" panose="020B0600070205080204" pitchFamily="34" charset="-128"/>
              </a:rPr>
              <a:t>To ensure an encrypted message is not accidentally modified or maliciously tampered requires a separate Message Authentication Code (MAC)</a:t>
            </a:r>
          </a:p>
          <a:p>
            <a:pPr eaLnBrk="1" hangingPunct="1"/>
            <a:endParaRPr lang="en-US" altLang="en-TR" sz="1200" dirty="0">
              <a:solidFill>
                <a:srgbClr val="595959"/>
              </a:solidFill>
              <a:ea typeface="ＭＳ Ｐゴシック" panose="020B0600070205080204" pitchFamily="34" charset="-128"/>
            </a:endParaRPr>
          </a:p>
          <a:p>
            <a:pPr eaLnBrk="1" hangingPunct="1"/>
            <a:r>
              <a:rPr lang="en-US" altLang="en-TR" sz="2000" dirty="0">
                <a:solidFill>
                  <a:srgbClr val="595959"/>
                </a:solidFill>
                <a:ea typeface="ＭＳ Ｐゴシック" panose="020B0600070205080204" pitchFamily="34" charset="-128"/>
              </a:rPr>
              <a:t>Several MAC schemes</a:t>
            </a:r>
          </a:p>
          <a:p>
            <a:pPr lvl="1" eaLnBrk="1" hangingPunct="1"/>
            <a:r>
              <a:rPr lang="en-US" altLang="en-TR" sz="1800" dirty="0">
                <a:solidFill>
                  <a:srgbClr val="595959"/>
                </a:solidFill>
                <a:ea typeface="ＭＳ Ｐゴシック" panose="020B0600070205080204" pitchFamily="34" charset="-128"/>
              </a:rPr>
              <a:t>HMAC, CMAC and GMAC </a:t>
            </a:r>
          </a:p>
          <a:p>
            <a:pPr eaLnBrk="1" hangingPunct="1"/>
            <a:endParaRPr lang="en-US" altLang="en-TR" sz="1400" dirty="0">
              <a:solidFill>
                <a:srgbClr val="595959"/>
              </a:solidFill>
              <a:ea typeface="ＭＳ Ｐゴシック" panose="020B0600070205080204" pitchFamily="34" charset="-128"/>
            </a:endParaRPr>
          </a:p>
          <a:p>
            <a:pPr eaLnBrk="1" hangingPunct="1"/>
            <a:r>
              <a:rPr lang="en-US" altLang="en-TR" sz="2000" dirty="0">
                <a:solidFill>
                  <a:srgbClr val="595959"/>
                </a:solidFill>
                <a:ea typeface="ＭＳ Ｐゴシック" panose="020B0600070205080204" pitchFamily="34" charset="-128"/>
              </a:rPr>
              <a:t>But.. compositing a confidentiality mode with an authenticity mode could be difficult and error prone</a:t>
            </a:r>
          </a:p>
          <a:p>
            <a:pPr eaLnBrk="1" hangingPunct="1"/>
            <a:endParaRPr lang="en-US" altLang="en-TR" sz="1400" dirty="0">
              <a:solidFill>
                <a:srgbClr val="595959"/>
              </a:solidFill>
              <a:ea typeface="ＭＳ Ｐゴシック" panose="020B0600070205080204" pitchFamily="34" charset="-128"/>
            </a:endParaRPr>
          </a:p>
          <a:p>
            <a:pPr eaLnBrk="1" hangingPunct="1"/>
            <a:r>
              <a:rPr lang="en-US" altLang="en-TR" sz="2000" dirty="0">
                <a:solidFill>
                  <a:srgbClr val="595959"/>
                </a:solidFill>
                <a:ea typeface="ＭＳ Ｐゴシック" panose="020B0600070205080204" pitchFamily="34" charset="-128"/>
              </a:rPr>
              <a:t>New modes combined confidentiality and data integrity into a single cryptographic primitive</a:t>
            </a:r>
          </a:p>
          <a:p>
            <a:pPr lvl="1" eaLnBrk="1" hangingPunct="1"/>
            <a:r>
              <a:rPr lang="en-US" altLang="en-TR" sz="2000" dirty="0">
                <a:solidFill>
                  <a:srgbClr val="595959"/>
                </a:solidFill>
                <a:ea typeface="ＭＳ Ｐゴシック" panose="020B0600070205080204" pitchFamily="34" charset="-128"/>
              </a:rPr>
              <a:t>CCM, GCM, CWC, EAX, IAPM and OCB</a:t>
            </a:r>
          </a:p>
          <a:p>
            <a:pPr eaLnBrk="1" hangingPunct="1"/>
            <a:endParaRPr lang="en-US" altLang="en-TR" sz="2000" dirty="0">
              <a:solidFill>
                <a:srgbClr val="595959"/>
              </a:solidFill>
              <a:ea typeface="ＭＳ Ｐゴシック" panose="020B0600070205080204" pitchFamily="34" charset="-128"/>
            </a:endParaRPr>
          </a:p>
          <a:p>
            <a:pPr eaLnBrk="1" hangingPunct="1"/>
            <a:endParaRPr lang="en-US" altLang="en-TR" sz="2000" dirty="0">
              <a:solidFill>
                <a:srgbClr val="595959"/>
              </a:solidFill>
              <a:ea typeface="ＭＳ Ｐゴシック" panose="020B0600070205080204"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458A728C-5B46-47CF-33ED-03967BD5C4F2}"/>
              </a:ext>
            </a:extLst>
          </p:cNvPr>
          <p:cNvSpPr>
            <a:spLocks noGrp="1"/>
          </p:cNvSpPr>
          <p:nvPr>
            <p:ph type="title"/>
          </p:nvPr>
        </p:nvSpPr>
        <p:spPr/>
        <p:txBody>
          <a:bodyPr/>
          <a:lstStyle/>
          <a:p>
            <a:endParaRPr lang="en-US" altLang="en-TR">
              <a:ea typeface="ＭＳ Ｐゴシック" panose="020B0600070205080204" pitchFamily="34" charset="-128"/>
            </a:endParaRPr>
          </a:p>
        </p:txBody>
      </p:sp>
      <p:sp>
        <p:nvSpPr>
          <p:cNvPr id="66563" name="Content Placeholder 2">
            <a:extLst>
              <a:ext uri="{FF2B5EF4-FFF2-40B4-BE49-F238E27FC236}">
                <a16:creationId xmlns:a16="http://schemas.microsoft.com/office/drawing/2014/main" id="{F44BF254-EF7D-3C3E-A267-AFDA7AE4470C}"/>
              </a:ext>
            </a:extLst>
          </p:cNvPr>
          <p:cNvSpPr>
            <a:spLocks noGrp="1"/>
          </p:cNvSpPr>
          <p:nvPr>
            <p:ph sz="quarter" idx="1"/>
          </p:nvPr>
        </p:nvSpPr>
        <p:spPr>
          <a:xfrm>
            <a:off x="2743200" y="2743200"/>
            <a:ext cx="5943600" cy="3413125"/>
          </a:xfrm>
        </p:spPr>
        <p:txBody>
          <a:bodyPr/>
          <a:lstStyle/>
          <a:p>
            <a:pPr>
              <a:buFont typeface="Wingdings 3" pitchFamily="2" charset="2"/>
              <a:buNone/>
            </a:pPr>
            <a:r>
              <a:rPr lang="en-US" altLang="en-TR" sz="5400">
                <a:ea typeface="ＭＳ Ｐゴシック" panose="020B0600070205080204" pitchFamily="34" charset="-128"/>
              </a:rPr>
              <a:t>Q&amp;A</a:t>
            </a:r>
            <a:endParaRPr lang="en-US" altLang="en-TR">
              <a:ea typeface="ＭＳ Ｐゴシック"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46C6969-E0B0-2208-B659-F1B3A4E1D0FE}"/>
              </a:ext>
            </a:extLst>
          </p:cNvPr>
          <p:cNvSpPr>
            <a:spLocks noGrp="1"/>
          </p:cNvSpPr>
          <p:nvPr>
            <p:ph type="title"/>
          </p:nvPr>
        </p:nvSpPr>
        <p:spPr/>
        <p:txBody>
          <a:bodyPr/>
          <a:lstStyle/>
          <a:p>
            <a:r>
              <a:rPr lang="en-US" altLang="en-TR">
                <a:ea typeface="ＭＳ Ｐゴシック" panose="020B0600070205080204" pitchFamily="34" charset="-128"/>
              </a:rPr>
              <a:t>Quick History</a:t>
            </a:r>
          </a:p>
        </p:txBody>
      </p:sp>
      <p:sp>
        <p:nvSpPr>
          <p:cNvPr id="19459" name="Content Placeholder 2">
            <a:extLst>
              <a:ext uri="{FF2B5EF4-FFF2-40B4-BE49-F238E27FC236}">
                <a16:creationId xmlns:a16="http://schemas.microsoft.com/office/drawing/2014/main" id="{A028DE6F-823A-2C60-409A-5B5E20A3F1E0}"/>
              </a:ext>
            </a:extLst>
          </p:cNvPr>
          <p:cNvSpPr>
            <a:spLocks noGrp="1"/>
          </p:cNvSpPr>
          <p:nvPr>
            <p:ph sz="quarter" idx="1"/>
          </p:nvPr>
        </p:nvSpPr>
        <p:spPr>
          <a:xfrm>
            <a:off x="1295400" y="1295400"/>
            <a:ext cx="7315200" cy="4937125"/>
          </a:xfrm>
        </p:spPr>
        <p:txBody>
          <a:bodyPr/>
          <a:lstStyle/>
          <a:p>
            <a:r>
              <a:rPr lang="en-US" altLang="en-TR" dirty="0">
                <a:solidFill>
                  <a:srgbClr val="595959"/>
                </a:solidFill>
                <a:ea typeface="ＭＳ Ｐゴシック" panose="020B0600070205080204" pitchFamily="34" charset="-128"/>
              </a:rPr>
              <a:t>Early modes of operation: </a:t>
            </a:r>
            <a:r>
              <a:rPr lang="en-US" altLang="en-TR" b="1" dirty="0">
                <a:solidFill>
                  <a:srgbClr val="595959"/>
                </a:solidFill>
                <a:ea typeface="ＭＳ Ｐゴシック" panose="020B0600070205080204" pitchFamily="34" charset="-128"/>
              </a:rPr>
              <a:t>ECB, CBC, CFB, OFB</a:t>
            </a:r>
          </a:p>
          <a:p>
            <a:pPr lvl="1"/>
            <a:r>
              <a:rPr lang="en-US" altLang="en-TR" sz="2000" dirty="0">
                <a:solidFill>
                  <a:srgbClr val="595959"/>
                </a:solidFill>
                <a:ea typeface="ＭＳ Ｐゴシック" panose="020B0600070205080204" pitchFamily="34" charset="-128"/>
              </a:rPr>
              <a:t>DES Modes of operation </a:t>
            </a:r>
          </a:p>
          <a:p>
            <a:pPr lvl="1">
              <a:buFont typeface="Wingdings 3" pitchFamily="2" charset="2"/>
              <a:buNone/>
            </a:pPr>
            <a:r>
              <a:rPr lang="en-US" altLang="en-TR" sz="1800" i="1" dirty="0">
                <a:solidFill>
                  <a:srgbClr val="595959"/>
                </a:solidFill>
                <a:ea typeface="ＭＳ Ｐゴシック" panose="020B0600070205080204" pitchFamily="34" charset="-128"/>
              </a:rPr>
              <a:t>	http://</a:t>
            </a:r>
            <a:r>
              <a:rPr lang="en-US" altLang="en-TR" sz="1800" i="1" dirty="0" err="1">
                <a:solidFill>
                  <a:srgbClr val="595959"/>
                </a:solidFill>
                <a:ea typeface="ＭＳ Ｐゴシック" panose="020B0600070205080204" pitchFamily="34" charset="-128"/>
              </a:rPr>
              <a:t>www.itl.nist.gov</a:t>
            </a:r>
            <a:r>
              <a:rPr lang="en-US" altLang="en-TR" sz="1800" i="1" dirty="0">
                <a:solidFill>
                  <a:srgbClr val="595959"/>
                </a:solidFill>
                <a:ea typeface="ＭＳ Ｐゴシック" panose="020B0600070205080204" pitchFamily="34" charset="-128"/>
              </a:rPr>
              <a:t>/</a:t>
            </a:r>
            <a:r>
              <a:rPr lang="en-US" altLang="en-TR" sz="1800" i="1" dirty="0" err="1">
                <a:solidFill>
                  <a:srgbClr val="595959"/>
                </a:solidFill>
                <a:ea typeface="ＭＳ Ｐゴシック" panose="020B0600070205080204" pitchFamily="34" charset="-128"/>
              </a:rPr>
              <a:t>fipspubs</a:t>
            </a:r>
            <a:r>
              <a:rPr lang="en-US" altLang="en-TR" sz="1800" i="1" dirty="0">
                <a:solidFill>
                  <a:srgbClr val="595959"/>
                </a:solidFill>
                <a:ea typeface="ＭＳ Ｐゴシック" panose="020B0600070205080204" pitchFamily="34" charset="-128"/>
              </a:rPr>
              <a:t>/fip81.htm</a:t>
            </a:r>
            <a:endParaRPr lang="en-US" altLang="en-TR" dirty="0">
              <a:solidFill>
                <a:srgbClr val="595959"/>
              </a:solidFill>
              <a:ea typeface="ＭＳ Ｐゴシック" panose="020B0600070205080204" pitchFamily="34" charset="-128"/>
            </a:endParaRPr>
          </a:p>
          <a:p>
            <a:r>
              <a:rPr lang="en-US" altLang="en-TR" dirty="0">
                <a:solidFill>
                  <a:srgbClr val="595959"/>
                </a:solidFill>
                <a:ea typeface="ＭＳ Ｐゴシック" panose="020B0600070205080204" pitchFamily="34" charset="-128"/>
              </a:rPr>
              <a:t>Revised and including </a:t>
            </a:r>
            <a:r>
              <a:rPr lang="en-US" altLang="en-TR" b="1" dirty="0">
                <a:solidFill>
                  <a:srgbClr val="595959"/>
                </a:solidFill>
                <a:ea typeface="ＭＳ Ｐゴシック" panose="020B0600070205080204" pitchFamily="34" charset="-128"/>
              </a:rPr>
              <a:t>CTR</a:t>
            </a:r>
            <a:r>
              <a:rPr lang="en-US" altLang="en-TR" dirty="0">
                <a:solidFill>
                  <a:srgbClr val="595959"/>
                </a:solidFill>
                <a:ea typeface="ＭＳ Ｐゴシック" panose="020B0600070205080204" pitchFamily="34" charset="-128"/>
              </a:rPr>
              <a:t> mode and AES </a:t>
            </a:r>
          </a:p>
          <a:p>
            <a:pPr lvl="1"/>
            <a:r>
              <a:rPr lang="en-US" altLang="en-TR" sz="2000" dirty="0">
                <a:solidFill>
                  <a:srgbClr val="595959"/>
                </a:solidFill>
                <a:ea typeface="ＭＳ Ｐゴシック" panose="020B0600070205080204" pitchFamily="34" charset="-128"/>
              </a:rPr>
              <a:t>Recommendation for Block Cipher Modes of Operation</a:t>
            </a:r>
          </a:p>
          <a:p>
            <a:pPr lvl="1">
              <a:buFont typeface="Wingdings 3" pitchFamily="2" charset="2"/>
              <a:buNone/>
            </a:pPr>
            <a:r>
              <a:rPr lang="en-US" altLang="en-TR" sz="1800" i="1" dirty="0">
                <a:solidFill>
                  <a:srgbClr val="595959"/>
                </a:solidFill>
                <a:ea typeface="ＭＳ Ｐゴシック" panose="020B0600070205080204" pitchFamily="34" charset="-128"/>
              </a:rPr>
              <a:t>	</a:t>
            </a:r>
            <a:r>
              <a:rPr lang="en-US" altLang="en-TR" sz="1800" i="1" dirty="0">
                <a:solidFill>
                  <a:srgbClr val="595959"/>
                </a:solidFill>
                <a:ea typeface="ＭＳ Ｐゴシック" panose="020B0600070205080204" pitchFamily="34" charset="-128"/>
                <a:hlinkClick r:id="rId2"/>
              </a:rPr>
              <a:t>https://nvlpubs.nist.gov/nistpubs/Legacy/SP/nistspecialpublication800-38a.pdf</a:t>
            </a:r>
            <a:r>
              <a:rPr lang="en-US" altLang="en-TR" sz="1800" i="1" dirty="0">
                <a:solidFill>
                  <a:srgbClr val="595959"/>
                </a:solidFill>
                <a:ea typeface="ＭＳ Ｐゴシック" panose="020B0600070205080204" pitchFamily="34" charset="-128"/>
              </a:rPr>
              <a:t> </a:t>
            </a:r>
          </a:p>
          <a:p>
            <a:pPr lvl="1">
              <a:buFont typeface="Wingdings 3" pitchFamily="2" charset="2"/>
              <a:buNone/>
            </a:pPr>
            <a:r>
              <a:rPr lang="en-US" altLang="en-TR" dirty="0">
                <a:solidFill>
                  <a:srgbClr val="595959"/>
                </a:solidFill>
                <a:ea typeface="ＭＳ Ｐゴシック" panose="020B0600070205080204" pitchFamily="34" charset="-128"/>
              </a:rPr>
              <a:t>New Mode : </a:t>
            </a:r>
            <a:r>
              <a:rPr lang="en-US" altLang="en-TR" b="1" dirty="0">
                <a:solidFill>
                  <a:srgbClr val="595959"/>
                </a:solidFill>
                <a:ea typeface="ＭＳ Ｐゴシック" panose="020B0600070205080204" pitchFamily="34" charset="-128"/>
              </a:rPr>
              <a:t>XTS-AES</a:t>
            </a:r>
          </a:p>
          <a:p>
            <a:pPr lvl="1"/>
            <a:r>
              <a:rPr lang="en-US" altLang="en-TR" sz="1700" dirty="0">
                <a:solidFill>
                  <a:srgbClr val="595959"/>
                </a:solidFill>
                <a:ea typeface="ＭＳ Ｐゴシック" panose="020B0600070205080204" pitchFamily="34" charset="-128"/>
              </a:rPr>
              <a:t>Recommendation for Block Cipher Modes of Operation: The XTS-AES Mode for Confidentiality on Storage Devices</a:t>
            </a:r>
          </a:p>
          <a:p>
            <a:pPr lvl="1">
              <a:buFont typeface="Wingdings 3" pitchFamily="2" charset="2"/>
              <a:buNone/>
            </a:pPr>
            <a:r>
              <a:rPr lang="en-US" altLang="en-TR" sz="1800" i="1" dirty="0">
                <a:solidFill>
                  <a:srgbClr val="595959"/>
                </a:solidFill>
                <a:ea typeface="ＭＳ Ｐゴシック" panose="020B0600070205080204" pitchFamily="34" charset="-128"/>
              </a:rPr>
              <a:t>	http://</a:t>
            </a:r>
            <a:r>
              <a:rPr lang="en-US" altLang="en-TR" sz="1800" i="1" dirty="0" err="1">
                <a:solidFill>
                  <a:srgbClr val="595959"/>
                </a:solidFill>
                <a:ea typeface="ＭＳ Ｐゴシック" panose="020B0600070205080204" pitchFamily="34" charset="-128"/>
              </a:rPr>
              <a:t>csrc.nist.gov</a:t>
            </a:r>
            <a:r>
              <a:rPr lang="en-US" altLang="en-TR" sz="1800" i="1" dirty="0">
                <a:solidFill>
                  <a:srgbClr val="595959"/>
                </a:solidFill>
                <a:ea typeface="ＭＳ Ｐゴシック" panose="020B0600070205080204" pitchFamily="34" charset="-128"/>
              </a:rPr>
              <a:t>/publications/</a:t>
            </a:r>
            <a:r>
              <a:rPr lang="en-US" altLang="en-TR" sz="1800" i="1" dirty="0" err="1">
                <a:solidFill>
                  <a:srgbClr val="595959"/>
                </a:solidFill>
                <a:ea typeface="ＭＳ Ｐゴシック" panose="020B0600070205080204" pitchFamily="34" charset="-128"/>
              </a:rPr>
              <a:t>nistpubs</a:t>
            </a:r>
            <a:r>
              <a:rPr lang="en-US" altLang="en-TR" sz="1800" i="1" dirty="0">
                <a:solidFill>
                  <a:srgbClr val="595959"/>
                </a:solidFill>
                <a:ea typeface="ＭＳ Ｐゴシック" panose="020B0600070205080204" pitchFamily="34" charset="-128"/>
              </a:rPr>
              <a:t>/800-38E/nist-sp-800-38E.pdf</a:t>
            </a:r>
            <a:endParaRPr lang="en-US" altLang="en-TR" dirty="0">
              <a:solidFill>
                <a:srgbClr val="595959"/>
              </a:solidFill>
              <a:ea typeface="ＭＳ Ｐゴシック" panose="020B0600070205080204" pitchFamily="34" charset="-128"/>
            </a:endParaRPr>
          </a:p>
        </p:txBody>
      </p:sp>
      <p:sp>
        <p:nvSpPr>
          <p:cNvPr id="4" name="Rectangle 3">
            <a:extLst>
              <a:ext uri="{FF2B5EF4-FFF2-40B4-BE49-F238E27FC236}">
                <a16:creationId xmlns:a16="http://schemas.microsoft.com/office/drawing/2014/main" id="{D609F4DD-DC58-935A-1017-6E0C79DC51C8}"/>
              </a:ext>
            </a:extLst>
          </p:cNvPr>
          <p:cNvSpPr/>
          <p:nvPr/>
        </p:nvSpPr>
        <p:spPr>
          <a:xfrm>
            <a:off x="1066800" y="1295400"/>
            <a:ext cx="152400" cy="3733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DE67FA97-E5F8-3A63-B0B8-AD5C319309E0}"/>
              </a:ext>
            </a:extLst>
          </p:cNvPr>
          <p:cNvSpPr/>
          <p:nvPr/>
        </p:nvSpPr>
        <p:spPr>
          <a:xfrm>
            <a:off x="457200" y="1371600"/>
            <a:ext cx="646113" cy="369888"/>
          </a:xfrm>
          <a:prstGeom prst="rect">
            <a:avLst/>
          </a:prstGeom>
        </p:spPr>
        <p:txBody>
          <a:bodyPr wrap="none">
            <a:spAutoFit/>
          </a:bodyPr>
          <a:lstStyle/>
          <a:p>
            <a:pPr>
              <a:defRPr/>
            </a:pPr>
            <a:r>
              <a:rPr lang="en-US" dirty="0">
                <a:latin typeface="+mn-lt"/>
                <a:ea typeface="+mn-ea"/>
              </a:rPr>
              <a:t>1981</a:t>
            </a:r>
          </a:p>
        </p:txBody>
      </p:sp>
      <p:sp>
        <p:nvSpPr>
          <p:cNvPr id="6" name="Rectangle 5">
            <a:extLst>
              <a:ext uri="{FF2B5EF4-FFF2-40B4-BE49-F238E27FC236}">
                <a16:creationId xmlns:a16="http://schemas.microsoft.com/office/drawing/2014/main" id="{9DE49B66-AC03-4A5E-D131-4912DEC8C500}"/>
              </a:ext>
            </a:extLst>
          </p:cNvPr>
          <p:cNvSpPr/>
          <p:nvPr/>
        </p:nvSpPr>
        <p:spPr>
          <a:xfrm>
            <a:off x="381000" y="2590800"/>
            <a:ext cx="646113" cy="369888"/>
          </a:xfrm>
          <a:prstGeom prst="rect">
            <a:avLst/>
          </a:prstGeom>
        </p:spPr>
        <p:txBody>
          <a:bodyPr wrap="none">
            <a:spAutoFit/>
          </a:bodyPr>
          <a:lstStyle/>
          <a:p>
            <a:pPr>
              <a:defRPr/>
            </a:pPr>
            <a:r>
              <a:rPr lang="en-US" dirty="0">
                <a:latin typeface="+mn-lt"/>
                <a:ea typeface="+mn-ea"/>
              </a:rPr>
              <a:t>2001</a:t>
            </a:r>
          </a:p>
        </p:txBody>
      </p:sp>
      <p:sp>
        <p:nvSpPr>
          <p:cNvPr id="7" name="Rectangle 6">
            <a:extLst>
              <a:ext uri="{FF2B5EF4-FFF2-40B4-BE49-F238E27FC236}">
                <a16:creationId xmlns:a16="http://schemas.microsoft.com/office/drawing/2014/main" id="{0AB74696-3E9A-B108-65DB-8CFE8359F4A0}"/>
              </a:ext>
            </a:extLst>
          </p:cNvPr>
          <p:cNvSpPr/>
          <p:nvPr/>
        </p:nvSpPr>
        <p:spPr>
          <a:xfrm>
            <a:off x="381000" y="3733800"/>
            <a:ext cx="646113" cy="369888"/>
          </a:xfrm>
          <a:prstGeom prst="rect">
            <a:avLst/>
          </a:prstGeom>
        </p:spPr>
        <p:txBody>
          <a:bodyPr wrap="none">
            <a:spAutoFit/>
          </a:bodyPr>
          <a:lstStyle/>
          <a:p>
            <a:pPr>
              <a:defRPr/>
            </a:pPr>
            <a:r>
              <a:rPr lang="en-US" dirty="0">
                <a:latin typeface="+mn-lt"/>
                <a:ea typeface="+mn-ea"/>
              </a:rPr>
              <a:t>2010</a:t>
            </a:r>
          </a:p>
        </p:txBody>
      </p:sp>
      <p:sp>
        <p:nvSpPr>
          <p:cNvPr id="8" name="Rectangle 7">
            <a:extLst>
              <a:ext uri="{FF2B5EF4-FFF2-40B4-BE49-F238E27FC236}">
                <a16:creationId xmlns:a16="http://schemas.microsoft.com/office/drawing/2014/main" id="{D2489664-7B90-D3AE-E7DE-0B89FA8A6EA3}"/>
              </a:ext>
            </a:extLst>
          </p:cNvPr>
          <p:cNvSpPr/>
          <p:nvPr/>
        </p:nvSpPr>
        <p:spPr>
          <a:xfrm>
            <a:off x="457200" y="5181600"/>
            <a:ext cx="7696200" cy="9239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a:defRPr/>
            </a:pPr>
            <a:r>
              <a:rPr lang="en-US" i="1" dirty="0">
                <a:solidFill>
                  <a:srgbClr val="595959"/>
                </a:solidFill>
              </a:rPr>
              <a:t>Modes of operation are nowadays defined by a number of national and internationally recognized standards bodies such as ISO, IEEE, ANSI and IETF.  The most influential source is the US NIST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2F61E4B-39B7-3CA7-1527-755E6A32255F}"/>
              </a:ext>
            </a:extLst>
          </p:cNvPr>
          <p:cNvSpPr>
            <a:spLocks noGrp="1"/>
          </p:cNvSpPr>
          <p:nvPr>
            <p:ph type="title"/>
          </p:nvPr>
        </p:nvSpPr>
        <p:spPr/>
        <p:txBody>
          <a:bodyPr/>
          <a:lstStyle/>
          <a:p>
            <a:pPr eaLnBrk="1" hangingPunct="1"/>
            <a:r>
              <a:rPr lang="en-US" altLang="en-TR">
                <a:ea typeface="ＭＳ Ｐゴシック" panose="020B0600070205080204" pitchFamily="34" charset="-128"/>
              </a:rPr>
              <a:t>Modes of Operation Taxonomy</a:t>
            </a:r>
          </a:p>
        </p:txBody>
      </p:sp>
      <p:pic>
        <p:nvPicPr>
          <p:cNvPr id="20483" name="Picture 8">
            <a:extLst>
              <a:ext uri="{FF2B5EF4-FFF2-40B4-BE49-F238E27FC236}">
                <a16:creationId xmlns:a16="http://schemas.microsoft.com/office/drawing/2014/main" id="{D65F5558-3BAD-A085-8FF8-B6F8D8C9C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2841625"/>
            <a:ext cx="82264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a:extLst>
              <a:ext uri="{FF2B5EF4-FFF2-40B4-BE49-F238E27FC236}">
                <a16:creationId xmlns:a16="http://schemas.microsoft.com/office/drawing/2014/main" id="{0888A9AA-F6A9-75EB-717A-5D60B94303E4}"/>
              </a:ext>
            </a:extLst>
          </p:cNvPr>
          <p:cNvSpPr>
            <a:spLocks noGrp="1" noChangeArrowheads="1"/>
          </p:cNvSpPr>
          <p:nvPr>
            <p:ph sz="quarter" idx="1"/>
          </p:nvPr>
        </p:nvSpPr>
        <p:spPr>
          <a:xfrm>
            <a:off x="457200" y="1219200"/>
            <a:ext cx="8229600" cy="990600"/>
          </a:xfrm>
        </p:spPr>
        <p:txBody>
          <a:bodyPr/>
          <a:lstStyle/>
          <a:p>
            <a:pPr eaLnBrk="1" hangingPunct="1">
              <a:lnSpc>
                <a:spcPct val="90000"/>
              </a:lnSpc>
            </a:pPr>
            <a:r>
              <a:rPr lang="en-AU" altLang="en-TR" sz="2400">
                <a:solidFill>
                  <a:srgbClr val="595959"/>
                </a:solidFill>
                <a:ea typeface="ＭＳ Ｐゴシック" panose="020B0600070205080204" pitchFamily="34" charset="-128"/>
              </a:rPr>
              <a:t>Current well-known modes of operation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54266AD-8EA3-A590-7C85-8A7E50C3B9E0}"/>
              </a:ext>
            </a:extLst>
          </p:cNvPr>
          <p:cNvSpPr>
            <a:spLocks noGrp="1"/>
          </p:cNvSpPr>
          <p:nvPr>
            <p:ph type="title"/>
          </p:nvPr>
        </p:nvSpPr>
        <p:spPr/>
        <p:txBody>
          <a:bodyPr/>
          <a:lstStyle/>
          <a:p>
            <a:r>
              <a:rPr lang="en-US" altLang="en-TR" dirty="0">
                <a:ea typeface="ＭＳ Ｐゴシック" panose="020B0600070205080204" pitchFamily="34" charset="-128"/>
              </a:rPr>
              <a:t>Technical Notes</a:t>
            </a:r>
          </a:p>
        </p:txBody>
      </p:sp>
      <p:sp>
        <p:nvSpPr>
          <p:cNvPr id="21507" name="Content Placeholder 2">
            <a:extLst>
              <a:ext uri="{FF2B5EF4-FFF2-40B4-BE49-F238E27FC236}">
                <a16:creationId xmlns:a16="http://schemas.microsoft.com/office/drawing/2014/main" id="{0E275EB7-C6B9-72DD-A1BC-C48854FB6EAA}"/>
              </a:ext>
            </a:extLst>
          </p:cNvPr>
          <p:cNvSpPr>
            <a:spLocks noGrp="1"/>
          </p:cNvSpPr>
          <p:nvPr>
            <p:ph sz="quarter" idx="1"/>
          </p:nvPr>
        </p:nvSpPr>
        <p:spPr>
          <a:xfrm>
            <a:off x="457200" y="1143000"/>
            <a:ext cx="8229600" cy="4937125"/>
          </a:xfrm>
        </p:spPr>
        <p:txBody>
          <a:bodyPr/>
          <a:lstStyle/>
          <a:p>
            <a:r>
              <a:rPr lang="en-US" altLang="en-TR" sz="2200" dirty="0">
                <a:ea typeface="ＭＳ Ｐゴシック" panose="020B0600070205080204" pitchFamily="34" charset="-128"/>
              </a:rPr>
              <a:t>Initialize Vector (IV)</a:t>
            </a:r>
          </a:p>
          <a:p>
            <a:pPr lvl="1"/>
            <a:r>
              <a:rPr lang="en-US" altLang="en-TR" sz="1800" dirty="0">
                <a:ea typeface="ＭＳ Ｐゴシック" panose="020B0600070205080204" pitchFamily="34" charset="-128"/>
              </a:rPr>
              <a:t>a block of bits to randomize the encryption and hence to produce distinct ciphertext</a:t>
            </a:r>
          </a:p>
          <a:p>
            <a:pPr lvl="1"/>
            <a:r>
              <a:rPr lang="en-US" altLang="en-TR" sz="1800" dirty="0">
                <a:ea typeface="ＭＳ Ｐゴシック" panose="020B0600070205080204" pitchFamily="34" charset="-128"/>
              </a:rPr>
              <a:t>Must be shared between receiver and sender. </a:t>
            </a:r>
          </a:p>
          <a:p>
            <a:pPr lvl="1"/>
            <a:r>
              <a:rPr lang="en-US" altLang="en-TR" sz="1800" dirty="0">
                <a:ea typeface="ＭＳ Ｐゴシック" panose="020B0600070205080204" pitchFamily="34" charset="-128"/>
              </a:rPr>
              <a:t>It should not be used more than once.</a:t>
            </a:r>
          </a:p>
          <a:p>
            <a:r>
              <a:rPr lang="en-US" altLang="en-TR" sz="2200" dirty="0">
                <a:ea typeface="ＭＳ Ｐゴシック" panose="020B0600070205080204" pitchFamily="34" charset="-128"/>
              </a:rPr>
              <a:t>Nonce : Number (used) Once </a:t>
            </a:r>
          </a:p>
          <a:p>
            <a:pPr lvl="1"/>
            <a:r>
              <a:rPr lang="en-US" altLang="en-TR" sz="1800" dirty="0">
                <a:ea typeface="ＭＳ Ｐゴシック" panose="020B0600070205080204" pitchFamily="34" charset="-128"/>
              </a:rPr>
              <a:t>Random of </a:t>
            </a:r>
            <a:r>
              <a:rPr lang="en-US" altLang="en-TR" sz="1800" dirty="0" err="1">
                <a:ea typeface="ＭＳ Ｐゴシック" panose="020B0600070205080204" pitchFamily="34" charset="-128"/>
              </a:rPr>
              <a:t>psuedorandom</a:t>
            </a:r>
            <a:r>
              <a:rPr lang="en-US" altLang="en-TR" sz="1800" dirty="0">
                <a:ea typeface="ＭＳ Ｐゴシック" panose="020B0600070205080204" pitchFamily="34" charset="-128"/>
              </a:rPr>
              <a:t> number to ensure that past communications can not be reused in replay attacks</a:t>
            </a:r>
          </a:p>
          <a:p>
            <a:pPr lvl="1"/>
            <a:r>
              <a:rPr lang="en-US" altLang="en-TR" sz="1800" dirty="0">
                <a:ea typeface="ＭＳ Ｐゴシック" panose="020B0600070205080204" pitchFamily="34" charset="-128"/>
              </a:rPr>
              <a:t>Some also refer to initialize vector as nonce  </a:t>
            </a:r>
          </a:p>
          <a:p>
            <a:pPr lvl="1"/>
            <a:r>
              <a:rPr lang="en-US" altLang="en-TR" sz="1800" dirty="0">
                <a:ea typeface="ＭＳ Ｐゴシック" panose="020B0600070205080204" pitchFamily="34" charset="-128"/>
              </a:rPr>
              <a:t>Must be shared between receiver and sender. </a:t>
            </a:r>
          </a:p>
          <a:p>
            <a:pPr lvl="1"/>
            <a:r>
              <a:rPr lang="en-US" altLang="en-TR" sz="1800" dirty="0">
                <a:ea typeface="ＭＳ Ｐゴシック" panose="020B0600070205080204" pitchFamily="34" charset="-128"/>
              </a:rPr>
              <a:t>It should not be used more than once.</a:t>
            </a:r>
          </a:p>
          <a:p>
            <a:r>
              <a:rPr lang="en-US" altLang="en-TR" sz="2200" dirty="0">
                <a:ea typeface="ＭＳ Ｐゴシック" panose="020B0600070205080204" pitchFamily="34" charset="-128"/>
              </a:rPr>
              <a:t>Padding</a:t>
            </a:r>
          </a:p>
          <a:p>
            <a:pPr lvl="1"/>
            <a:r>
              <a:rPr lang="en-US" altLang="en-TR" sz="1600" dirty="0">
                <a:ea typeface="ＭＳ Ｐゴシック" panose="020B0600070205080204" pitchFamily="34" charset="-128"/>
              </a:rPr>
              <a:t>final block may require a padding to fit a block size</a:t>
            </a:r>
          </a:p>
          <a:p>
            <a:pPr lvl="1"/>
            <a:r>
              <a:rPr lang="en-US" altLang="en-TR" sz="1600" dirty="0">
                <a:ea typeface="ＭＳ Ｐゴシック" panose="020B0600070205080204" pitchFamily="34" charset="-128"/>
              </a:rPr>
              <a:t>Method</a:t>
            </a:r>
          </a:p>
          <a:p>
            <a:pPr lvl="2"/>
            <a:r>
              <a:rPr lang="en-US" altLang="en-TR" sz="1600" dirty="0">
                <a:ea typeface="ＭＳ Ｐゴシック" panose="020B0600070205080204" pitchFamily="34" charset="-128"/>
              </a:rPr>
              <a:t>Add null Bytes</a:t>
            </a:r>
          </a:p>
          <a:p>
            <a:pPr lvl="2"/>
            <a:r>
              <a:rPr lang="en-US" altLang="en-TR" sz="1600" dirty="0">
                <a:ea typeface="ＭＳ Ｐゴシック" panose="020B0600070205080204" pitchFamily="34" charset="-128"/>
              </a:rPr>
              <a:t>Add 0x80 and many 0x00</a:t>
            </a:r>
          </a:p>
          <a:p>
            <a:pPr lvl="2"/>
            <a:r>
              <a:rPr lang="en-US" altLang="en-TR" sz="1600" dirty="0">
                <a:ea typeface="ＭＳ Ｐゴシック" panose="020B0600070205080204" pitchFamily="34" charset="-128"/>
              </a:rPr>
              <a:t>Add the </a:t>
            </a:r>
            <a:r>
              <a:rPr lang="en-US" altLang="en-TR" sz="1600" i="1" dirty="0">
                <a:ea typeface="ＭＳ Ｐゴシック" panose="020B0600070205080204" pitchFamily="34" charset="-128"/>
              </a:rPr>
              <a:t>n</a:t>
            </a:r>
            <a:r>
              <a:rPr lang="en-US" altLang="en-TR" sz="1600" dirty="0">
                <a:ea typeface="ＭＳ Ｐゴシック" panose="020B0600070205080204" pitchFamily="34" charset="-128"/>
              </a:rPr>
              <a:t> bytes with value </a:t>
            </a:r>
            <a:r>
              <a:rPr lang="en-US" altLang="en-TR" sz="1600" i="1" dirty="0">
                <a:ea typeface="ＭＳ Ｐゴシック" panose="020B0600070205080204" pitchFamily="34" charset="-128"/>
              </a:rPr>
              <a:t>n</a:t>
            </a:r>
            <a:r>
              <a:rPr lang="en-US" altLang="en-TR" sz="1600" dirty="0">
                <a:ea typeface="ＭＳ Ｐゴシック" panose="020B0600070205080204" pitchFamily="34" charset="-128"/>
              </a:rPr>
              <a:t> </a:t>
            </a:r>
          </a:p>
          <a:p>
            <a:endParaRPr lang="en-US" altLang="en-TR" sz="2400" dirty="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C645FF5-B1FD-74F3-F784-C86339E7B29C}"/>
              </a:ext>
            </a:extLst>
          </p:cNvPr>
          <p:cNvSpPr>
            <a:spLocks noGrp="1"/>
          </p:cNvSpPr>
          <p:nvPr>
            <p:ph type="title"/>
          </p:nvPr>
        </p:nvSpPr>
        <p:spPr/>
        <p:txBody>
          <a:bodyPr/>
          <a:lstStyle/>
          <a:p>
            <a:pPr eaLnBrk="1" hangingPunct="1"/>
            <a:r>
              <a:rPr lang="en-AU" altLang="en-TR">
                <a:ea typeface="ＭＳ Ｐゴシック" panose="020B0600070205080204" pitchFamily="34" charset="-128"/>
              </a:rPr>
              <a:t>Electronic Codebook Book (ECB)</a:t>
            </a:r>
            <a:endParaRPr lang="en-US" altLang="en-TR">
              <a:ea typeface="ＭＳ Ｐゴシック" panose="020B0600070205080204" pitchFamily="34" charset="-128"/>
            </a:endParaRPr>
          </a:p>
        </p:txBody>
      </p:sp>
      <p:sp>
        <p:nvSpPr>
          <p:cNvPr id="19459" name="Content Placeholder 2">
            <a:extLst>
              <a:ext uri="{FF2B5EF4-FFF2-40B4-BE49-F238E27FC236}">
                <a16:creationId xmlns:a16="http://schemas.microsoft.com/office/drawing/2014/main" id="{993235C5-17D9-E8AF-B8F7-9C72A63391E6}"/>
              </a:ext>
            </a:extLst>
          </p:cNvPr>
          <p:cNvSpPr>
            <a:spLocks noGrp="1"/>
          </p:cNvSpPr>
          <p:nvPr>
            <p:ph sz="quarter" idx="1"/>
          </p:nvPr>
        </p:nvSpPr>
        <p:spPr>
          <a:xfrm>
            <a:off x="457200" y="1219200"/>
            <a:ext cx="8229600" cy="4937125"/>
          </a:xfrm>
        </p:spPr>
        <p:txBody>
          <a:bodyPr/>
          <a:lstStyle/>
          <a:p>
            <a:pPr eaLnBrk="1" hangingPunct="1"/>
            <a:r>
              <a:rPr lang="en-AU" altLang="en-TR">
                <a:solidFill>
                  <a:srgbClr val="595959"/>
                </a:solidFill>
                <a:ea typeface="ＭＳ Ｐゴシック" panose="020B0600070205080204" pitchFamily="34" charset="-128"/>
              </a:rPr>
              <a:t>Message is broken into independent blocks which are encrypted </a:t>
            </a:r>
          </a:p>
          <a:p>
            <a:pPr eaLnBrk="1" hangingPunct="1"/>
            <a:endParaRPr lang="en-AU" altLang="en-TR">
              <a:solidFill>
                <a:srgbClr val="595959"/>
              </a:solidFill>
              <a:ea typeface="ＭＳ Ｐゴシック" panose="020B0600070205080204" pitchFamily="34" charset="-128"/>
            </a:endParaRPr>
          </a:p>
          <a:p>
            <a:pPr eaLnBrk="1" hangingPunct="1"/>
            <a:r>
              <a:rPr lang="en-AU" altLang="en-TR">
                <a:solidFill>
                  <a:srgbClr val="595959"/>
                </a:solidFill>
                <a:ea typeface="ＭＳ Ｐゴシック" panose="020B0600070205080204" pitchFamily="34" charset="-128"/>
              </a:rPr>
              <a:t>Each block is a value which is substituted, like a codebook, hence name </a:t>
            </a:r>
          </a:p>
          <a:p>
            <a:pPr eaLnBrk="1" hangingPunct="1"/>
            <a:endParaRPr lang="en-AU" altLang="en-TR">
              <a:solidFill>
                <a:srgbClr val="595959"/>
              </a:solidFill>
              <a:ea typeface="ＭＳ Ｐゴシック" panose="020B0600070205080204" pitchFamily="34" charset="-128"/>
            </a:endParaRPr>
          </a:p>
          <a:p>
            <a:pPr eaLnBrk="1" hangingPunct="1"/>
            <a:r>
              <a:rPr lang="en-AU" altLang="en-TR">
                <a:solidFill>
                  <a:srgbClr val="595959"/>
                </a:solidFill>
                <a:ea typeface="ＭＳ Ｐゴシック" panose="020B0600070205080204" pitchFamily="34" charset="-128"/>
              </a:rPr>
              <a:t>Each block is encoded independently of the other blocks </a:t>
            </a:r>
          </a:p>
          <a:p>
            <a:pPr lvl="1" eaLnBrk="1" hangingPunct="1">
              <a:buFontTx/>
              <a:buNone/>
            </a:pPr>
            <a:r>
              <a:rPr lang="en-AU" altLang="en-TR">
                <a:solidFill>
                  <a:srgbClr val="595959"/>
                </a:solidFill>
                <a:latin typeface="Courier New" panose="02070309020205020404" pitchFamily="49" charset="0"/>
                <a:ea typeface="ＭＳ Ｐゴシック" panose="020B0600070205080204" pitchFamily="34" charset="-128"/>
              </a:rPr>
              <a:t>				C</a:t>
            </a:r>
            <a:r>
              <a:rPr lang="en-AU" altLang="en-TR" baseline="-25000">
                <a:solidFill>
                  <a:srgbClr val="595959"/>
                </a:solidFill>
                <a:latin typeface="Courier New" panose="02070309020205020404" pitchFamily="49" charset="0"/>
                <a:ea typeface="ＭＳ Ｐゴシック" panose="020B0600070205080204" pitchFamily="34" charset="-128"/>
              </a:rPr>
              <a:t>i</a:t>
            </a:r>
            <a:r>
              <a:rPr lang="en-AU" altLang="en-TR">
                <a:solidFill>
                  <a:srgbClr val="595959"/>
                </a:solidFill>
                <a:latin typeface="Courier New" panose="02070309020205020404" pitchFamily="49" charset="0"/>
                <a:ea typeface="ＭＳ Ｐゴシック" panose="020B0600070205080204" pitchFamily="34" charset="-128"/>
              </a:rPr>
              <a:t> = E</a:t>
            </a:r>
            <a:r>
              <a:rPr lang="en-AU" altLang="en-TR" baseline="-25000">
                <a:solidFill>
                  <a:srgbClr val="595959"/>
                </a:solidFill>
                <a:latin typeface="Courier New" panose="02070309020205020404" pitchFamily="49" charset="0"/>
                <a:ea typeface="ＭＳ Ｐゴシック" panose="020B0600070205080204" pitchFamily="34" charset="-128"/>
              </a:rPr>
              <a:t>K </a:t>
            </a:r>
            <a:r>
              <a:rPr lang="en-AU" altLang="en-TR">
                <a:solidFill>
                  <a:srgbClr val="595959"/>
                </a:solidFill>
                <a:latin typeface="Courier New" panose="02070309020205020404" pitchFamily="49" charset="0"/>
                <a:ea typeface="ＭＳ Ｐゴシック" panose="020B0600070205080204" pitchFamily="34" charset="-128"/>
              </a:rPr>
              <a:t>(P</a:t>
            </a:r>
            <a:r>
              <a:rPr lang="en-AU" altLang="en-TR" baseline="-25000">
                <a:solidFill>
                  <a:srgbClr val="595959"/>
                </a:solidFill>
                <a:latin typeface="Courier New" panose="02070309020205020404" pitchFamily="49" charset="0"/>
                <a:ea typeface="ＭＳ Ｐゴシック" panose="020B0600070205080204" pitchFamily="34" charset="-128"/>
              </a:rPr>
              <a:t>i</a:t>
            </a:r>
            <a:r>
              <a:rPr lang="en-AU" altLang="en-TR">
                <a:solidFill>
                  <a:srgbClr val="595959"/>
                </a:solidFill>
                <a:latin typeface="Courier New" panose="02070309020205020404" pitchFamily="49" charset="0"/>
                <a:ea typeface="ＭＳ Ｐゴシック" panose="020B0600070205080204" pitchFamily="34" charset="-128"/>
              </a:rPr>
              <a:t>)</a:t>
            </a:r>
            <a:endParaRPr lang="en-AU" altLang="en-TR">
              <a:solidFill>
                <a:srgbClr val="595959"/>
              </a:solidFill>
              <a:ea typeface="ＭＳ Ｐゴシック" panose="020B0600070205080204" pitchFamily="34" charset="-128"/>
            </a:endParaRPr>
          </a:p>
          <a:p>
            <a:pPr eaLnBrk="1" hangingPunct="1"/>
            <a:r>
              <a:rPr lang="en-US" altLang="en-TR">
                <a:solidFill>
                  <a:srgbClr val="595959"/>
                </a:solidFill>
                <a:ea typeface="ＭＳ Ｐゴシック" panose="020B0600070205080204" pitchFamily="34" charset="-128"/>
              </a:rPr>
              <a:t>Uses: secure transmission of single values</a:t>
            </a:r>
            <a:endParaRPr lang="en-AU" altLang="en-TR">
              <a:solidFill>
                <a:srgbClr val="595959"/>
              </a:solidFill>
              <a:ea typeface="ＭＳ Ｐゴシック" panose="020B0600070205080204" pitchFamily="34" charset="-128"/>
            </a:endParaRPr>
          </a:p>
          <a:p>
            <a:pPr lvl="1" eaLnBrk="1" hangingPunct="1">
              <a:buFontTx/>
              <a:buNone/>
            </a:pPr>
            <a:r>
              <a:rPr lang="en-US" altLang="en-TR">
                <a:solidFill>
                  <a:srgbClr val="595959"/>
                </a:solidFill>
                <a:ea typeface="ＭＳ Ｐゴシック" panose="020B0600070205080204" pitchFamily="34" charset="-128"/>
              </a:rPr>
              <a:t>		</a:t>
            </a:r>
            <a:endParaRPr lang="en-AU" altLang="en-TR">
              <a:solidFill>
                <a:srgbClr val="595959"/>
              </a:solidFill>
              <a:ea typeface="ＭＳ Ｐゴシック" panose="020B0600070205080204" pitchFamily="34" charset="-128"/>
            </a:endParaRPr>
          </a:p>
          <a:p>
            <a:pPr eaLnBrk="1" hangingPunct="1"/>
            <a:endParaRPr lang="en-US" altLang="en-TR">
              <a:solidFill>
                <a:srgbClr val="595959"/>
              </a:solidFill>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57DDB8F-C475-C603-8772-5E9098674291}"/>
              </a:ext>
            </a:extLst>
          </p:cNvPr>
          <p:cNvSpPr>
            <a:spLocks noGrp="1" noChangeArrowheads="1"/>
          </p:cNvSpPr>
          <p:nvPr>
            <p:ph type="title"/>
          </p:nvPr>
        </p:nvSpPr>
        <p:spPr/>
        <p:txBody>
          <a:bodyPr/>
          <a:lstStyle/>
          <a:p>
            <a:pPr eaLnBrk="1" hangingPunct="1"/>
            <a:r>
              <a:rPr lang="en-AU" altLang="en-TR" sz="4000">
                <a:ea typeface="ＭＳ Ｐゴシック" panose="020B0600070205080204" pitchFamily="34" charset="-128"/>
              </a:rPr>
              <a:t>ECB Scheme</a:t>
            </a:r>
          </a:p>
        </p:txBody>
      </p:sp>
      <p:pic>
        <p:nvPicPr>
          <p:cNvPr id="24579" name="Picture 14">
            <a:extLst>
              <a:ext uri="{FF2B5EF4-FFF2-40B4-BE49-F238E27FC236}">
                <a16:creationId xmlns:a16="http://schemas.microsoft.com/office/drawing/2014/main" id="{FAC332A5-D117-8569-E4D6-018BBAA71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791686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9">
            <a:extLst>
              <a:ext uri="{FF2B5EF4-FFF2-40B4-BE49-F238E27FC236}">
                <a16:creationId xmlns:a16="http://schemas.microsoft.com/office/drawing/2014/main" id="{F26A0530-5FC2-39A1-9A2A-EAFEB7EB0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2362200"/>
            <a:ext cx="81216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C64D-81DB-0DE5-469E-099121D546B3}"/>
              </a:ext>
            </a:extLst>
          </p:cNvPr>
          <p:cNvSpPr>
            <a:spLocks noGrp="1"/>
          </p:cNvSpPr>
          <p:nvPr>
            <p:ph type="title"/>
          </p:nvPr>
        </p:nvSpPr>
        <p:spPr/>
        <p:txBody>
          <a:bodyPr/>
          <a:lstStyle/>
          <a:p>
            <a:r>
              <a:rPr lang="en-TR" dirty="0"/>
              <a:t>ECB MODE EXAMPLE</a:t>
            </a:r>
          </a:p>
        </p:txBody>
      </p:sp>
      <p:sp>
        <p:nvSpPr>
          <p:cNvPr id="3" name="Content Placeholder 2">
            <a:extLst>
              <a:ext uri="{FF2B5EF4-FFF2-40B4-BE49-F238E27FC236}">
                <a16:creationId xmlns:a16="http://schemas.microsoft.com/office/drawing/2014/main" id="{B33BCC6B-2F89-9594-5F32-3FB681787A8E}"/>
              </a:ext>
            </a:extLst>
          </p:cNvPr>
          <p:cNvSpPr>
            <a:spLocks noGrp="1"/>
          </p:cNvSpPr>
          <p:nvPr>
            <p:ph sz="quarter" idx="1"/>
          </p:nvPr>
        </p:nvSpPr>
        <p:spPr/>
        <p:txBody>
          <a:bodyPr/>
          <a:lstStyle/>
          <a:p>
            <a:endParaRPr lang="en-TR"/>
          </a:p>
        </p:txBody>
      </p:sp>
      <p:pic>
        <p:nvPicPr>
          <p:cNvPr id="88066" name="Picture 2" descr="What is ECB?">
            <a:extLst>
              <a:ext uri="{FF2B5EF4-FFF2-40B4-BE49-F238E27FC236}">
                <a16:creationId xmlns:a16="http://schemas.microsoft.com/office/drawing/2014/main" id="{531896D5-463E-3988-A2F0-7E3D91BC5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1822450"/>
            <a:ext cx="7594600" cy="321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014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Origin.thmx</Template>
  <TotalTime>5158</TotalTime>
  <Words>2156</Words>
  <Application>Microsoft Macintosh PowerPoint</Application>
  <PresentationFormat>On-screen Show (4:3)</PresentationFormat>
  <Paragraphs>289</Paragraphs>
  <Slides>39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ＭＳ Ｐゴシック</vt:lpstr>
      <vt:lpstr>Bookman Old Style</vt:lpstr>
      <vt:lpstr>Gill Sans MT</vt:lpstr>
      <vt:lpstr>Wingdings 3</vt:lpstr>
      <vt:lpstr>Wingdings</vt:lpstr>
      <vt:lpstr>Courier New</vt:lpstr>
      <vt:lpstr>Calibri</vt:lpstr>
      <vt:lpstr>Origin</vt:lpstr>
      <vt:lpstr>Week 4- Modes of Operation</vt:lpstr>
      <vt:lpstr>Topics</vt:lpstr>
      <vt:lpstr>Modes of Operation</vt:lpstr>
      <vt:lpstr>Quick History</vt:lpstr>
      <vt:lpstr>Modes of Operation Taxonomy</vt:lpstr>
      <vt:lpstr>Technical Notes</vt:lpstr>
      <vt:lpstr>Electronic Codebook Book (ECB)</vt:lpstr>
      <vt:lpstr>ECB Scheme</vt:lpstr>
      <vt:lpstr>ECB MODE EXAMPLE</vt:lpstr>
      <vt:lpstr>Remarks on ECB</vt:lpstr>
      <vt:lpstr>Cipher Block Chaining (CBC) </vt:lpstr>
      <vt:lpstr>CBC scheme</vt:lpstr>
      <vt:lpstr>Remarks on CBC</vt:lpstr>
      <vt:lpstr>Cipher FeedBack (CFB)</vt:lpstr>
      <vt:lpstr>CFB Scheme</vt:lpstr>
      <vt:lpstr>CFB Encryption/Decryption</vt:lpstr>
      <vt:lpstr>CFB as a Stream Cipher</vt:lpstr>
      <vt:lpstr>Remark on CFB</vt:lpstr>
      <vt:lpstr>Output FeedBack (OFB)</vt:lpstr>
      <vt:lpstr>CFB V.S. OFB</vt:lpstr>
      <vt:lpstr>OFB Scheme</vt:lpstr>
      <vt:lpstr>Output FeedBack (OFB)</vt:lpstr>
      <vt:lpstr>OFB Encryption and Decryption</vt:lpstr>
      <vt:lpstr>OFB as a Stream Cipher</vt:lpstr>
      <vt:lpstr>Remarks on OFB</vt:lpstr>
      <vt:lpstr>Counter (CTR)</vt:lpstr>
      <vt:lpstr>CTR Scheme</vt:lpstr>
      <vt:lpstr>CTR Encryption and Decryption</vt:lpstr>
      <vt:lpstr>CTR as a Stream Cipher</vt:lpstr>
      <vt:lpstr>Remark on CTR</vt:lpstr>
      <vt:lpstr>Topics</vt:lpstr>
      <vt:lpstr>Remark on each mode</vt:lpstr>
      <vt:lpstr>Modes and IV</vt:lpstr>
      <vt:lpstr>CBC and CTR comparison</vt:lpstr>
      <vt:lpstr>Comparison of Different Modes</vt:lpstr>
      <vt:lpstr>Comparison of Modes</vt:lpstr>
      <vt:lpstr>Comparison of Modes</vt:lpstr>
      <vt:lpstr>Final Notes</vt:lpstr>
      <vt:lpstr>PowerPoint Presentation</vt:lpstr>
    </vt:vector>
  </TitlesOfParts>
  <Company>Computer Science, ADFA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3/e</dc:title>
  <dc:subject>Lecture Overheads - Ch 3</dc:subject>
  <dc:creator>Dr Lawrie Brown</dc:creator>
  <cp:lastModifiedBy>cavidan yakupoglu</cp:lastModifiedBy>
  <cp:revision>68</cp:revision>
  <dcterms:created xsi:type="dcterms:W3CDTF">2011-06-27T03:40:27Z</dcterms:created>
  <dcterms:modified xsi:type="dcterms:W3CDTF">2023-10-26T09:09:08Z</dcterms:modified>
</cp:coreProperties>
</file>