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9" r:id="rId1"/>
  </p:sldMasterIdLst>
  <p:notesMasterIdLst>
    <p:notesMasterId r:id="rId61"/>
  </p:notesMasterIdLst>
  <p:handoutMasterIdLst>
    <p:handoutMasterId r:id="rId62"/>
  </p:handoutMasterIdLst>
  <p:sldIdLst>
    <p:sldId id="299" r:id="rId2"/>
    <p:sldId id="418" r:id="rId3"/>
    <p:sldId id="349" r:id="rId4"/>
    <p:sldId id="335" r:id="rId5"/>
    <p:sldId id="334" r:id="rId6"/>
    <p:sldId id="632" r:id="rId7"/>
    <p:sldId id="409" r:id="rId8"/>
    <p:sldId id="387" r:id="rId9"/>
    <p:sldId id="356" r:id="rId10"/>
    <p:sldId id="412" r:id="rId11"/>
    <p:sldId id="419" r:id="rId12"/>
    <p:sldId id="394" r:id="rId13"/>
    <p:sldId id="395" r:id="rId14"/>
    <p:sldId id="396" r:id="rId15"/>
    <p:sldId id="420" r:id="rId16"/>
    <p:sldId id="357" r:id="rId17"/>
    <p:sldId id="434" r:id="rId18"/>
    <p:sldId id="358" r:id="rId19"/>
    <p:sldId id="360" r:id="rId20"/>
    <p:sldId id="361" r:id="rId21"/>
    <p:sldId id="365" r:id="rId22"/>
    <p:sldId id="416" r:id="rId23"/>
    <p:sldId id="369" r:id="rId24"/>
    <p:sldId id="368" r:id="rId25"/>
    <p:sldId id="435" r:id="rId26"/>
    <p:sldId id="371" r:id="rId27"/>
    <p:sldId id="370" r:id="rId28"/>
    <p:sldId id="375" r:id="rId29"/>
    <p:sldId id="421" r:id="rId30"/>
    <p:sldId id="436" r:id="rId31"/>
    <p:sldId id="377" r:id="rId32"/>
    <p:sldId id="384" r:id="rId33"/>
    <p:sldId id="385" r:id="rId34"/>
    <p:sldId id="386" r:id="rId35"/>
    <p:sldId id="422" r:id="rId36"/>
    <p:sldId id="397" r:id="rId37"/>
    <p:sldId id="398" r:id="rId38"/>
    <p:sldId id="399" r:id="rId39"/>
    <p:sldId id="425" r:id="rId40"/>
    <p:sldId id="400" r:id="rId41"/>
    <p:sldId id="406" r:id="rId42"/>
    <p:sldId id="402" r:id="rId43"/>
    <p:sldId id="423" r:id="rId44"/>
    <p:sldId id="413" r:id="rId45"/>
    <p:sldId id="414" r:id="rId46"/>
    <p:sldId id="264" r:id="rId47"/>
    <p:sldId id="265" r:id="rId48"/>
    <p:sldId id="266" r:id="rId49"/>
    <p:sldId id="267" r:id="rId50"/>
    <p:sldId id="268" r:id="rId51"/>
    <p:sldId id="269" r:id="rId52"/>
    <p:sldId id="270" r:id="rId53"/>
    <p:sldId id="424" r:id="rId54"/>
    <p:sldId id="404" r:id="rId55"/>
    <p:sldId id="405" r:id="rId56"/>
    <p:sldId id="407" r:id="rId57"/>
    <p:sldId id="408" r:id="rId58"/>
    <p:sldId id="633" r:id="rId59"/>
    <p:sldId id="411" r:id="rId60"/>
  </p:sldIdLst>
  <p:sldSz cx="9144000" cy="6858000" type="screen4x3"/>
  <p:notesSz cx="6858000" cy="9144000"/>
  <p:defaultTextStyle>
    <a:defPPr>
      <a:defRPr lang="en-AU"/>
    </a:defPPr>
    <a:lvl1pPr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1pPr>
    <a:lvl2pPr marL="4572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2pPr>
    <a:lvl3pPr marL="9144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3pPr>
    <a:lvl4pPr marL="13716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4pPr>
    <a:lvl5pPr marL="18288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clrMode="gray"/>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0893"/>
  </p:normalViewPr>
  <p:slideViewPr>
    <p:cSldViewPr>
      <p:cViewPr>
        <p:scale>
          <a:sx n="62" d="100"/>
          <a:sy n="62" d="100"/>
        </p:scale>
        <p:origin x="2544" y="48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p:scale>
          <a:sx n="120" d="100"/>
          <a:sy n="120" d="100"/>
        </p:scale>
        <p:origin x="-1088" y="2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2466" name="Rectangle 2">
            <a:extLst>
              <a:ext uri="{FF2B5EF4-FFF2-40B4-BE49-F238E27FC236}">
                <a16:creationId xmlns:a16="http://schemas.microsoft.com/office/drawing/2014/main" id="{953685B0-8263-8015-79DF-CFCB34E18D10}"/>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a:latin typeface="Calibri"/>
                <a:ea typeface="ＭＳ Ｐゴシック" charset="-128"/>
                <a:cs typeface="ＭＳ Ｐゴシック" charset="-128"/>
              </a:defRPr>
            </a:lvl1pPr>
          </a:lstStyle>
          <a:p>
            <a:pPr>
              <a:defRPr/>
            </a:pPr>
            <a:endParaRPr lang="en-US"/>
          </a:p>
        </p:txBody>
      </p:sp>
      <p:sp>
        <p:nvSpPr>
          <p:cNvPr id="62467" name="Rectangle 3">
            <a:extLst>
              <a:ext uri="{FF2B5EF4-FFF2-40B4-BE49-F238E27FC236}">
                <a16:creationId xmlns:a16="http://schemas.microsoft.com/office/drawing/2014/main" id="{C7D1CD93-0DAA-1FDC-3AC7-780CBC546D6F}"/>
              </a:ext>
            </a:extLst>
          </p:cNvPr>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latin typeface="Calibri" panose="020F0502020204030204" pitchFamily="34" charset="0"/>
              </a:defRPr>
            </a:lvl1pPr>
          </a:lstStyle>
          <a:p>
            <a:fld id="{E981AF3B-5E5D-F841-906E-19A8EA62FF09}" type="datetime1">
              <a:rPr lang="en-US" altLang="en-TR"/>
              <a:pPr/>
              <a:t>11/8/23</a:t>
            </a:fld>
            <a:endParaRPr lang="en-US" altLang="en-TR"/>
          </a:p>
        </p:txBody>
      </p:sp>
      <p:sp>
        <p:nvSpPr>
          <p:cNvPr id="62468" name="Rectangle 4">
            <a:extLst>
              <a:ext uri="{FF2B5EF4-FFF2-40B4-BE49-F238E27FC236}">
                <a16:creationId xmlns:a16="http://schemas.microsoft.com/office/drawing/2014/main" id="{30804F41-9565-8DD7-CC6C-85C62E777B9F}"/>
              </a:ext>
            </a:extLst>
          </p:cNvPr>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a:latin typeface="Calibri"/>
                <a:ea typeface="ＭＳ Ｐゴシック" charset="-128"/>
                <a:cs typeface="ＭＳ Ｐゴシック" charset="-128"/>
              </a:defRPr>
            </a:lvl1pPr>
          </a:lstStyle>
          <a:p>
            <a:pPr>
              <a:defRPr/>
            </a:pPr>
            <a:endParaRPr lang="en-US"/>
          </a:p>
        </p:txBody>
      </p:sp>
      <p:sp>
        <p:nvSpPr>
          <p:cNvPr id="62469" name="Rectangle 5">
            <a:extLst>
              <a:ext uri="{FF2B5EF4-FFF2-40B4-BE49-F238E27FC236}">
                <a16:creationId xmlns:a16="http://schemas.microsoft.com/office/drawing/2014/main" id="{177819B1-01E3-1F76-6078-AA31170352BD}"/>
              </a:ext>
            </a:extLst>
          </p:cNvPr>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latin typeface="Calibri" panose="020F0502020204030204" pitchFamily="34" charset="0"/>
              </a:defRPr>
            </a:lvl1pPr>
          </a:lstStyle>
          <a:p>
            <a:fld id="{588012AD-7EBB-554D-BE79-228404FB0787}" type="slidenum">
              <a:rPr lang="en-US" altLang="en-TR"/>
              <a:pPr/>
              <a:t>‹#›</a:t>
            </a:fld>
            <a:endParaRPr lang="en-US" altLang="en-T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1026">
            <a:extLst>
              <a:ext uri="{FF2B5EF4-FFF2-40B4-BE49-F238E27FC236}">
                <a16:creationId xmlns:a16="http://schemas.microsoft.com/office/drawing/2014/main" id="{CAD0D71E-681E-3B49-086D-517B82F7BC95}"/>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Calibri"/>
                <a:ea typeface="+mn-ea"/>
                <a:cs typeface="+mn-cs"/>
              </a:defRPr>
            </a:lvl1pPr>
          </a:lstStyle>
          <a:p>
            <a:pPr>
              <a:defRPr/>
            </a:pPr>
            <a:endParaRPr lang="en-US"/>
          </a:p>
        </p:txBody>
      </p:sp>
      <p:sp>
        <p:nvSpPr>
          <p:cNvPr id="22531" name="Rectangle 1027">
            <a:extLst>
              <a:ext uri="{FF2B5EF4-FFF2-40B4-BE49-F238E27FC236}">
                <a16:creationId xmlns:a16="http://schemas.microsoft.com/office/drawing/2014/main" id="{15ADC4BA-D978-627D-97C9-C4FBDDE6C833}"/>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Calibri"/>
                <a:ea typeface="+mn-ea"/>
                <a:cs typeface="+mn-cs"/>
              </a:defRPr>
            </a:lvl1pPr>
          </a:lstStyle>
          <a:p>
            <a:pPr>
              <a:defRPr/>
            </a:pPr>
            <a:endParaRPr lang="en-US"/>
          </a:p>
        </p:txBody>
      </p:sp>
      <p:sp>
        <p:nvSpPr>
          <p:cNvPr id="14340" name="Rectangle 1028">
            <a:extLst>
              <a:ext uri="{FF2B5EF4-FFF2-40B4-BE49-F238E27FC236}">
                <a16:creationId xmlns:a16="http://schemas.microsoft.com/office/drawing/2014/main" id="{6DD8B72A-E0D1-B328-E238-50FA1AF78A08}"/>
              </a:ext>
            </a:extLst>
          </p:cNvPr>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3" name="Rectangle 1029">
            <a:extLst>
              <a:ext uri="{FF2B5EF4-FFF2-40B4-BE49-F238E27FC236}">
                <a16:creationId xmlns:a16="http://schemas.microsoft.com/office/drawing/2014/main" id="{609169DC-E7C2-ACEF-86B3-53181D6EE11E}"/>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AU" noProof="0" dirty="0"/>
              <a:t>Click to edit Master text styles</a:t>
            </a:r>
          </a:p>
          <a:p>
            <a:pPr lvl="1"/>
            <a:r>
              <a:rPr lang="en-AU" noProof="0" dirty="0"/>
              <a:t>Second level</a:t>
            </a:r>
          </a:p>
          <a:p>
            <a:pPr lvl="2"/>
            <a:r>
              <a:rPr lang="en-AU" noProof="0" dirty="0"/>
              <a:t>Third level</a:t>
            </a:r>
          </a:p>
          <a:p>
            <a:pPr lvl="3"/>
            <a:r>
              <a:rPr lang="en-AU" noProof="0" dirty="0"/>
              <a:t>Fourth level</a:t>
            </a:r>
          </a:p>
          <a:p>
            <a:pPr lvl="4"/>
            <a:r>
              <a:rPr lang="en-AU" noProof="0" dirty="0"/>
              <a:t>Fifth level</a:t>
            </a:r>
          </a:p>
        </p:txBody>
      </p:sp>
      <p:sp>
        <p:nvSpPr>
          <p:cNvPr id="22534" name="Rectangle 1030">
            <a:extLst>
              <a:ext uri="{FF2B5EF4-FFF2-40B4-BE49-F238E27FC236}">
                <a16:creationId xmlns:a16="http://schemas.microsoft.com/office/drawing/2014/main" id="{9A67839B-17C4-0779-38FF-FE2F097A63FF}"/>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Calibri"/>
                <a:ea typeface="+mn-ea"/>
                <a:cs typeface="+mn-cs"/>
              </a:defRPr>
            </a:lvl1pPr>
          </a:lstStyle>
          <a:p>
            <a:pPr>
              <a:defRPr/>
            </a:pPr>
            <a:endParaRPr lang="en-US"/>
          </a:p>
        </p:txBody>
      </p:sp>
      <p:sp>
        <p:nvSpPr>
          <p:cNvPr id="22535" name="Rectangle 1031">
            <a:extLst>
              <a:ext uri="{FF2B5EF4-FFF2-40B4-BE49-F238E27FC236}">
                <a16:creationId xmlns:a16="http://schemas.microsoft.com/office/drawing/2014/main" id="{74102D3D-E7B3-51E5-8F85-56147E6ED2C7}"/>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Calibri" panose="020F0502020204030204" pitchFamily="34" charset="0"/>
              </a:defRPr>
            </a:lvl1pPr>
          </a:lstStyle>
          <a:p>
            <a:fld id="{B5B52B52-AA44-0342-AB6F-0C7FA601668D}" type="slidenum">
              <a:rPr lang="en-AU" altLang="en-TR"/>
              <a:pPr/>
              <a:t>‹#›</a:t>
            </a:fld>
            <a:endParaRPr lang="en-AU" altLang="en-TR"/>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Calibri"/>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Calibri"/>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Calibri"/>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Calibri"/>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8" Type="http://schemas.openxmlformats.org/officeDocument/2006/relationships/hyperlink" Target="https://en.wikipedia.org/wiki/Padding_(cryptography)" TargetMode="External"/><Relationship Id="rId3" Type="http://schemas.openxmlformats.org/officeDocument/2006/relationships/hyperlink" Target="https://en.wikipedia.org/wiki/Doctor_of_Philosophy" TargetMode="External"/><Relationship Id="rId7" Type="http://schemas.openxmlformats.org/officeDocument/2006/relationships/hyperlink" Target="https://en.wikipedia.org/wiki/Ivan_Damg%C3%A5rd" TargetMode="External"/><Relationship Id="rId2" Type="http://schemas.openxmlformats.org/officeDocument/2006/relationships/slide" Target="../slides/slide24.xml"/><Relationship Id="rId1" Type="http://schemas.openxmlformats.org/officeDocument/2006/relationships/notesMaster" Target="../notesMasters/notesMaster1.xml"/><Relationship Id="rId6" Type="http://schemas.openxmlformats.org/officeDocument/2006/relationships/hyperlink" Target="https://en.wikipedia.org/wiki/Ralph_Merkle" TargetMode="External"/><Relationship Id="rId5" Type="http://schemas.openxmlformats.org/officeDocument/2006/relationships/hyperlink" Target="https://en.wikipedia.org/wiki/Merkle%E2%80%93Damg%C3%A5rd_construction#cite_note-2" TargetMode="External"/><Relationship Id="rId4" Type="http://schemas.openxmlformats.org/officeDocument/2006/relationships/hyperlink" Target="https://en.wikipedia.org/wiki/Thesis" TargetMode="External"/><Relationship Id="rId9" Type="http://schemas.openxmlformats.org/officeDocument/2006/relationships/hyperlink" Target="https://en.wikipedia.org/wiki/Collision_resistance" TargetMode="Externa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1031">
            <a:extLst>
              <a:ext uri="{FF2B5EF4-FFF2-40B4-BE49-F238E27FC236}">
                <a16:creationId xmlns:a16="http://schemas.microsoft.com/office/drawing/2014/main" id="{C8951202-25FA-7636-434B-56760439C46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EF6FCE71-BEEB-F044-96E8-8EA306EBF113}" type="slidenum">
              <a:rPr lang="en-AU" altLang="en-TR" sz="1200">
                <a:latin typeface="Calibri" panose="020F0502020204030204" pitchFamily="34" charset="0"/>
              </a:rPr>
              <a:pPr eaLnBrk="1" hangingPunct="1"/>
              <a:t>1</a:t>
            </a:fld>
            <a:endParaRPr lang="en-AU" altLang="en-TR" sz="1200">
              <a:latin typeface="Calibri" panose="020F0502020204030204" pitchFamily="34" charset="0"/>
            </a:endParaRPr>
          </a:p>
        </p:txBody>
      </p:sp>
      <p:sp>
        <p:nvSpPr>
          <p:cNvPr id="16386" name="Rectangle 2">
            <a:extLst>
              <a:ext uri="{FF2B5EF4-FFF2-40B4-BE49-F238E27FC236}">
                <a16:creationId xmlns:a16="http://schemas.microsoft.com/office/drawing/2014/main" id="{40421AED-9F0F-95F8-E8DB-7B3D415DD4D3}"/>
              </a:ext>
            </a:extLst>
          </p:cNvPr>
          <p:cNvSpPr>
            <a:spLocks noChangeArrowheads="1"/>
          </p:cNvSpPr>
          <p:nvPr>
            <p:ph type="sldImg"/>
          </p:nvPr>
        </p:nvSpPr>
        <p:spPr>
          <a:solidFill>
            <a:srgbClr val="FFFFFF"/>
          </a:solidFill>
          <a:ln/>
        </p:spPr>
      </p:sp>
      <p:sp>
        <p:nvSpPr>
          <p:cNvPr id="16387" name="Rectangle 3">
            <a:extLst>
              <a:ext uri="{FF2B5EF4-FFF2-40B4-BE49-F238E27FC236}">
                <a16:creationId xmlns:a16="http://schemas.microsoft.com/office/drawing/2014/main" id="{D868807D-8EBD-CA1D-DC3B-FABB48B3C517}"/>
              </a:ext>
            </a:extLst>
          </p:cNvPr>
          <p:cNvSpPr>
            <a:spLocks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TR" dirty="0">
              <a:latin typeface="Calibri" panose="020F0502020204030204" pitchFamily="34" charset="0"/>
              <a:ea typeface="ＭＳ Ｐゴシック" panose="020B0600070205080204" pitchFamily="34" charset="-128"/>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7">
            <a:extLst>
              <a:ext uri="{FF2B5EF4-FFF2-40B4-BE49-F238E27FC236}">
                <a16:creationId xmlns:a16="http://schemas.microsoft.com/office/drawing/2014/main" id="{B3593958-EF23-66C7-95F0-69993A78A2E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D5202B3F-B324-4045-9810-244BB7C9588F}" type="slidenum">
              <a:rPr lang="en-US" altLang="en-TR" sz="1200">
                <a:latin typeface="Calibri" panose="020F0502020204030204" pitchFamily="34" charset="0"/>
              </a:rPr>
              <a:pPr eaLnBrk="1" hangingPunct="1"/>
              <a:t>16</a:t>
            </a:fld>
            <a:endParaRPr lang="en-US" altLang="en-TR" sz="1200">
              <a:latin typeface="Calibri" panose="020F0502020204030204" pitchFamily="34" charset="0"/>
            </a:endParaRPr>
          </a:p>
        </p:txBody>
      </p:sp>
      <p:sp>
        <p:nvSpPr>
          <p:cNvPr id="39938" name="Rectangle 2">
            <a:extLst>
              <a:ext uri="{FF2B5EF4-FFF2-40B4-BE49-F238E27FC236}">
                <a16:creationId xmlns:a16="http://schemas.microsoft.com/office/drawing/2014/main" id="{BDE0661A-18A7-48A5-ED2F-68334C5411C6}"/>
              </a:ext>
            </a:extLst>
          </p:cNvPr>
          <p:cNvSpPr>
            <a:spLocks noChangeArrowheads="1" noTextEdit="1"/>
          </p:cNvSpPr>
          <p:nvPr>
            <p:ph type="sldImg"/>
          </p:nvPr>
        </p:nvSpPr>
        <p:spPr>
          <a:ln/>
        </p:spPr>
      </p:sp>
      <p:sp>
        <p:nvSpPr>
          <p:cNvPr id="39939" name="Rectangle 3">
            <a:extLst>
              <a:ext uri="{FF2B5EF4-FFF2-40B4-BE49-F238E27FC236}">
                <a16:creationId xmlns:a16="http://schemas.microsoft.com/office/drawing/2014/main" id="{C32E1833-3DAE-E155-865B-9D718903675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TR">
                <a:latin typeface="Calibri" panose="020F0502020204030204" pitchFamily="34" charset="0"/>
                <a:ea typeface="ＭＳ Ｐゴシック" panose="020B0600070205080204" pitchFamily="34" charset="-128"/>
              </a:rPr>
              <a:t>The first properties are requirements for the practical application of a hash function. The second property, preimage (for a hash value </a:t>
            </a:r>
            <a:r>
              <a:rPr lang="en-US" altLang="en-TR" i="1">
                <a:latin typeface="Calibri" panose="020F0502020204030204" pitchFamily="34" charset="0"/>
                <a:ea typeface="ＭＳ Ｐゴシック" panose="020B0600070205080204" pitchFamily="34" charset="-128"/>
              </a:rPr>
              <a:t>h = H(x), </a:t>
            </a:r>
            <a:r>
              <a:rPr lang="en-US" altLang="en-TR">
                <a:latin typeface="Calibri" panose="020F0502020204030204" pitchFamily="34" charset="0"/>
                <a:ea typeface="ＭＳ Ｐゴシック" panose="020B0600070205080204" pitchFamily="34" charset="-128"/>
              </a:rPr>
              <a:t>we say that x is the </a:t>
            </a:r>
            <a:r>
              <a:rPr lang="en-US" altLang="en-TR" b="1">
                <a:latin typeface="Calibri" panose="020F0502020204030204" pitchFamily="34" charset="0"/>
                <a:ea typeface="ＭＳ Ｐゴシック" panose="020B0600070205080204" pitchFamily="34" charset="-128"/>
              </a:rPr>
              <a:t>preimage </a:t>
            </a:r>
            <a:r>
              <a:rPr lang="en-US" altLang="en-TR">
                <a:latin typeface="Calibri" panose="020F0502020204030204" pitchFamily="34" charset="0"/>
                <a:ea typeface="ＭＳ Ｐゴシック" panose="020B0600070205080204" pitchFamily="34" charset="-128"/>
              </a:rPr>
              <a:t>of</a:t>
            </a:r>
            <a:r>
              <a:rPr lang="en-US" altLang="en-TR" b="1">
                <a:latin typeface="Calibri" panose="020F0502020204030204" pitchFamily="34" charset="0"/>
                <a:ea typeface="ＭＳ Ｐゴシック" panose="020B0600070205080204" pitchFamily="34" charset="-128"/>
              </a:rPr>
              <a:t> </a:t>
            </a:r>
            <a:r>
              <a:rPr lang="en-US" altLang="en-TR" b="1" i="1">
                <a:latin typeface="Calibri" panose="020F0502020204030204" pitchFamily="34" charset="0"/>
                <a:ea typeface="ＭＳ Ｐゴシック" panose="020B0600070205080204" pitchFamily="34" charset="-128"/>
              </a:rPr>
              <a:t>h</a:t>
            </a:r>
            <a:r>
              <a:rPr lang="en-US" altLang="en-TR">
                <a:latin typeface="Calibri" panose="020F0502020204030204" pitchFamily="34" charset="0"/>
                <a:ea typeface="ＭＳ Ｐゴシック" panose="020B0600070205080204" pitchFamily="34" charset="-128"/>
              </a:rPr>
              <a:t>) resistant, is the one-way property: it is easy to generate a code given a message, but virtually impossible to generate a message given a code. This property is important if the authentication technique involves the use of a secret value The fthird property, second preimage resistant, guarantees that it is impossible to find an alternative message with the same hash value as a given message. This prevents forgery when an encrypted hash code is used. If the fouth property, collision resistant, is also satisfied, then it is referred to as a strong hash function. A strong hash function protects against an attack in which one party generates a message for another party to sign. The final requirement, </a:t>
            </a:r>
            <a:r>
              <a:rPr lang="en-US" altLang="en-TR" b="1">
                <a:latin typeface="Calibri" panose="020F0502020204030204" pitchFamily="34" charset="0"/>
                <a:ea typeface="ＭＳ Ｐゴシック" panose="020B0600070205080204" pitchFamily="34" charset="-128"/>
              </a:rPr>
              <a:t>pseudorandomness</a:t>
            </a:r>
            <a:r>
              <a:rPr lang="en-US" altLang="en-TR">
                <a:latin typeface="Calibri" panose="020F0502020204030204" pitchFamily="34" charset="0"/>
                <a:ea typeface="ＭＳ Ｐゴシック" panose="020B0600070205080204" pitchFamily="34" charset="-128"/>
              </a:rPr>
              <a:t>, has not traditionally been listed as a requirement of cryptographic hash functions, but is more or less implied.</a:t>
            </a:r>
            <a:endParaRPr lang="en-AU" altLang="en-TR">
              <a:latin typeface="Calibri" panose="020F0502020204030204" pitchFamily="34" charset="0"/>
              <a:ea typeface="ＭＳ Ｐゴシック" panose="020B0600070205080204" pitchFamily="34" charset="-128"/>
            </a:endParaRPr>
          </a:p>
          <a:p>
            <a:endParaRPr lang="en-US" altLang="en-TR">
              <a:latin typeface="Calibri" panose="020F0502020204030204" pitchFamily="34" charset="0"/>
              <a:ea typeface="ＭＳ Ｐゴシック" panose="020B0600070205080204" pitchFamily="34" charset="-128"/>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a:extLst>
              <a:ext uri="{FF2B5EF4-FFF2-40B4-BE49-F238E27FC236}">
                <a16:creationId xmlns:a16="http://schemas.microsoft.com/office/drawing/2014/main" id="{106AF036-410C-8841-C8B9-FDD929D7FEB4}"/>
              </a:ext>
            </a:extLst>
          </p:cNvPr>
          <p:cNvSpPr>
            <a:spLocks noGrp="1" noRot="1" noChangeAspect="1" noTextEdit="1"/>
          </p:cNvSpPr>
          <p:nvPr>
            <p:ph type="sldImg"/>
          </p:nvPr>
        </p:nvSpPr>
        <p:spPr>
          <a:ln/>
        </p:spPr>
      </p:sp>
      <p:sp>
        <p:nvSpPr>
          <p:cNvPr id="44035" name="Notes Placeholder 2">
            <a:extLst>
              <a:ext uri="{FF2B5EF4-FFF2-40B4-BE49-F238E27FC236}">
                <a16:creationId xmlns:a16="http://schemas.microsoft.com/office/drawing/2014/main" id="{4B90EC8D-CB3F-3CEB-6951-57C19097996F}"/>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TR" altLang="en-TR"/>
          </a:p>
        </p:txBody>
      </p:sp>
      <p:sp>
        <p:nvSpPr>
          <p:cNvPr id="41988" name="Slide Number Placeholder 3">
            <a:extLst>
              <a:ext uri="{FF2B5EF4-FFF2-40B4-BE49-F238E27FC236}">
                <a16:creationId xmlns:a16="http://schemas.microsoft.com/office/drawing/2014/main" id="{853B4126-7698-6ECD-25E0-B191D3F93622}"/>
              </a:ext>
            </a:extLst>
          </p:cNvPr>
          <p:cNvSpPr>
            <a:spLocks noGrp="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89013" eaLnBrk="0" hangingPunct="0">
              <a:defRPr sz="2400">
                <a:solidFill>
                  <a:schemeClr val="tx1"/>
                </a:solidFill>
                <a:latin typeface="Times New Roman" panose="02020603050405020304" pitchFamily="18" charset="0"/>
                <a:cs typeface="Arial" panose="020B0604020202020204" pitchFamily="34" charset="0"/>
              </a:defRPr>
            </a:lvl1pPr>
            <a:lvl2pPr marL="742950" indent="-285750" defTabSz="989013" eaLnBrk="0" hangingPunct="0">
              <a:defRPr sz="2400">
                <a:solidFill>
                  <a:schemeClr val="tx1"/>
                </a:solidFill>
                <a:latin typeface="Times New Roman" panose="02020603050405020304" pitchFamily="18" charset="0"/>
                <a:cs typeface="Arial" panose="020B0604020202020204" pitchFamily="34" charset="0"/>
              </a:defRPr>
            </a:lvl2pPr>
            <a:lvl3pPr marL="1143000" indent="-228600" defTabSz="989013" eaLnBrk="0" hangingPunct="0">
              <a:defRPr sz="2400">
                <a:solidFill>
                  <a:schemeClr val="tx1"/>
                </a:solidFill>
                <a:latin typeface="Times New Roman" panose="02020603050405020304" pitchFamily="18" charset="0"/>
                <a:cs typeface="Arial" panose="020B0604020202020204" pitchFamily="34" charset="0"/>
              </a:defRPr>
            </a:lvl3pPr>
            <a:lvl4pPr marL="1600200" indent="-228600" defTabSz="989013" eaLnBrk="0" hangingPunct="0">
              <a:defRPr sz="2400">
                <a:solidFill>
                  <a:schemeClr val="tx1"/>
                </a:solidFill>
                <a:latin typeface="Times New Roman" panose="02020603050405020304" pitchFamily="18" charset="0"/>
                <a:cs typeface="Arial" panose="020B0604020202020204" pitchFamily="34" charset="0"/>
              </a:defRPr>
            </a:lvl4pPr>
            <a:lvl5pPr marL="2057400" indent="-228600" defTabSz="989013" eaLnBrk="0" hangingPunct="0">
              <a:defRPr sz="2400">
                <a:solidFill>
                  <a:schemeClr val="tx1"/>
                </a:solidFill>
                <a:latin typeface="Times New Roman" panose="02020603050405020304" pitchFamily="18" charset="0"/>
                <a:cs typeface="Arial" panose="020B0604020202020204" pitchFamily="34" charset="0"/>
              </a:defRPr>
            </a:lvl5pPr>
            <a:lvl6pPr marL="2514600" indent="-228600" defTabSz="989013"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defTabSz="989013"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defTabSz="989013"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defTabSz="989013"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fld id="{F8E910F2-EF82-5043-A396-95AC14E62554}" type="slidenum">
              <a:rPr lang="en-US" altLang="en-TR" sz="1300"/>
              <a:pPr eaLnBrk="1" hangingPunct="1"/>
              <a:t>17</a:t>
            </a:fld>
            <a:endParaRPr lang="en-US" altLang="en-TR" sz="130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Slide Image Placeholder 1">
            <a:extLst>
              <a:ext uri="{FF2B5EF4-FFF2-40B4-BE49-F238E27FC236}">
                <a16:creationId xmlns:a16="http://schemas.microsoft.com/office/drawing/2014/main" id="{32FA1633-1FDC-9AC6-B52F-7FB41AC22DE5}"/>
              </a:ext>
            </a:extLst>
          </p:cNvPr>
          <p:cNvSpPr>
            <a:spLocks noGrp="1" noRot="1" noChangeAspect="1"/>
          </p:cNvSpPr>
          <p:nvPr>
            <p:ph type="sldImg"/>
          </p:nvPr>
        </p:nvSpPr>
        <p:spPr>
          <a:ln/>
        </p:spPr>
      </p:sp>
      <p:sp>
        <p:nvSpPr>
          <p:cNvPr id="43010" name="Notes Placeholder 2">
            <a:extLst>
              <a:ext uri="{FF2B5EF4-FFF2-40B4-BE49-F238E27FC236}">
                <a16:creationId xmlns:a16="http://schemas.microsoft.com/office/drawing/2014/main" id="{7CB5CFA5-1697-E4B3-99BB-D76E4FD4AA61}"/>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TR">
                <a:latin typeface="Calibri" panose="020F0502020204030204" pitchFamily="34" charset="0"/>
                <a:ea typeface="ＭＳ Ｐゴシック" panose="020B0600070205080204" pitchFamily="34" charset="-128"/>
              </a:rPr>
              <a:t>Exploiting weak preimage resistance: If we are able to "work backwards" from a hash and create some text that produces the same hash, we can use this to beat hashed passwords. We won't ever know the actual input data that was used, but that doesn't matter.Looking at the flow for validating against hashed passwords, all that matters is that the hashes match, not the passwords, so if we can find</a:t>
            </a:r>
            <a:r>
              <a:rPr lang="en-US" altLang="en-TR" i="1">
                <a:latin typeface="Calibri" panose="020F0502020204030204" pitchFamily="34" charset="0"/>
                <a:ea typeface="ＭＳ Ｐゴシック" panose="020B0600070205080204" pitchFamily="34" charset="-128"/>
              </a:rPr>
              <a:t>any other text that produces the stored hash, we'll be granted access. "Collisions" mean "more than one password will be accepted".</a:t>
            </a:r>
            <a:endParaRPr lang="en-US" altLang="en-TR">
              <a:latin typeface="Calibri" panose="020F0502020204030204" pitchFamily="34" charset="0"/>
              <a:ea typeface="ＭＳ Ｐゴシック" panose="020B0600070205080204" pitchFamily="34" charset="-128"/>
            </a:endParaRPr>
          </a:p>
        </p:txBody>
      </p:sp>
      <p:sp>
        <p:nvSpPr>
          <p:cNvPr id="43011" name="Slide Number Placeholder 3">
            <a:extLst>
              <a:ext uri="{FF2B5EF4-FFF2-40B4-BE49-F238E27FC236}">
                <a16:creationId xmlns:a16="http://schemas.microsoft.com/office/drawing/2014/main" id="{D3EA4617-887A-11A4-8575-C5CE55D0CA83}"/>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DE44C1CC-FF6D-0542-854C-350E285BEDC5}" type="slidenum">
              <a:rPr lang="en-AU" altLang="en-TR" sz="1200">
                <a:latin typeface="Calibri" panose="020F0502020204030204" pitchFamily="34" charset="0"/>
              </a:rPr>
              <a:pPr eaLnBrk="1" hangingPunct="1"/>
              <a:t>19</a:t>
            </a:fld>
            <a:endParaRPr lang="en-AU" altLang="en-TR" sz="1200">
              <a:latin typeface="Calibri" panose="020F0502020204030204"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Slide Image Placeholder 1">
            <a:extLst>
              <a:ext uri="{FF2B5EF4-FFF2-40B4-BE49-F238E27FC236}">
                <a16:creationId xmlns:a16="http://schemas.microsoft.com/office/drawing/2014/main" id="{348DA0E9-3A16-9E1F-B90A-B6B9F1903405}"/>
              </a:ext>
            </a:extLst>
          </p:cNvPr>
          <p:cNvSpPr>
            <a:spLocks noGrp="1" noRot="1" noChangeAspect="1"/>
          </p:cNvSpPr>
          <p:nvPr>
            <p:ph type="sldImg"/>
          </p:nvPr>
        </p:nvSpPr>
        <p:spPr>
          <a:ln/>
        </p:spPr>
      </p:sp>
      <p:sp>
        <p:nvSpPr>
          <p:cNvPr id="45058" name="Notes Placeholder 2">
            <a:extLst>
              <a:ext uri="{FF2B5EF4-FFF2-40B4-BE49-F238E27FC236}">
                <a16:creationId xmlns:a16="http://schemas.microsoft.com/office/drawing/2014/main" id="{4AABE9B1-9FFF-DB0C-5D11-69D3C3C30AF3}"/>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TR">
                <a:latin typeface="Calibri" panose="020F0502020204030204" pitchFamily="34" charset="0"/>
                <a:ea typeface="ＭＳ Ｐゴシック" panose="020B0600070205080204" pitchFamily="34" charset="-128"/>
              </a:rPr>
              <a:t>This seems like a somewhat easier case of the previous item: the goal is to produce a new input that generates the given hash, but this time we know the original text that created it. </a:t>
            </a:r>
            <a:r>
              <a:rPr lang="en-US" altLang="en-TR" b="1">
                <a:latin typeface="Calibri" panose="020F0502020204030204" pitchFamily="34" charset="0"/>
                <a:ea typeface="ＭＳ Ｐゴシック" panose="020B0600070205080204" pitchFamily="34" charset="-128"/>
              </a:rPr>
              <a:t>Exploiting second weak preimage resistance: As with preimage resistance, we want to fool somebody into authenticating </a:t>
            </a:r>
            <a:r>
              <a:rPr lang="en-US" altLang="en-TR" b="1" i="1">
                <a:latin typeface="Calibri" panose="020F0502020204030204" pitchFamily="34" charset="0"/>
                <a:ea typeface="ＭＳ Ｐゴシック" panose="020B0600070205080204" pitchFamily="34" charset="-128"/>
              </a:rPr>
              <a:t>our data as genuine, and we'd most likely use this when trying to introduce a corrupted software distribution.We saw that many other organizations publishes software and matching md5 checksums, and if we are able to maliciously modify the source code but nevertheless keep the same checksum, downloaders around the globe will accept  badware as genuine.</a:t>
            </a:r>
            <a:endParaRPr lang="en-US" altLang="en-TR">
              <a:latin typeface="Calibri" panose="020F0502020204030204" pitchFamily="34" charset="0"/>
              <a:ea typeface="ＭＳ Ｐゴシック" panose="020B0600070205080204" pitchFamily="34" charset="-128"/>
            </a:endParaRPr>
          </a:p>
        </p:txBody>
      </p:sp>
      <p:sp>
        <p:nvSpPr>
          <p:cNvPr id="45059" name="Slide Number Placeholder 3">
            <a:extLst>
              <a:ext uri="{FF2B5EF4-FFF2-40B4-BE49-F238E27FC236}">
                <a16:creationId xmlns:a16="http://schemas.microsoft.com/office/drawing/2014/main" id="{4C2E8D59-9131-D129-CF26-586937E58A6B}"/>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6148B976-9CFC-9D4F-A1CC-0F5FDF068E44}" type="slidenum">
              <a:rPr lang="en-AU" altLang="en-TR" sz="1200">
                <a:latin typeface="Calibri" panose="020F0502020204030204" pitchFamily="34" charset="0"/>
              </a:rPr>
              <a:pPr eaLnBrk="1" hangingPunct="1"/>
              <a:t>20</a:t>
            </a:fld>
            <a:endParaRPr lang="en-AU" altLang="en-TR" sz="1200">
              <a:latin typeface="Calibri" panose="020F0502020204030204"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Slide Image Placeholder 1">
            <a:extLst>
              <a:ext uri="{FF2B5EF4-FFF2-40B4-BE49-F238E27FC236}">
                <a16:creationId xmlns:a16="http://schemas.microsoft.com/office/drawing/2014/main" id="{287E4F85-0D03-4A54-FB76-BAF210A53569}"/>
              </a:ext>
            </a:extLst>
          </p:cNvPr>
          <p:cNvSpPr>
            <a:spLocks noGrp="1" noRot="1" noChangeAspect="1"/>
          </p:cNvSpPr>
          <p:nvPr>
            <p:ph type="sldImg"/>
          </p:nvPr>
        </p:nvSpPr>
        <p:spPr>
          <a:ln/>
        </p:spPr>
      </p:sp>
      <p:sp>
        <p:nvSpPr>
          <p:cNvPr id="50178" name="Notes Placeholder 2">
            <a:extLst>
              <a:ext uri="{FF2B5EF4-FFF2-40B4-BE49-F238E27FC236}">
                <a16:creationId xmlns:a16="http://schemas.microsoft.com/office/drawing/2014/main" id="{867F4403-FF72-4FB7-F58B-B6FC97A3B06E}"/>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90000"/>
              </a:lnSpc>
            </a:pPr>
            <a:r>
              <a:rPr lang="en-US" altLang="en-TR" dirty="0" err="1">
                <a:latin typeface="Embedded-Garamond" charset="0"/>
                <a:ea typeface="ＭＳ Ｐゴシック" panose="020B0600070205080204" pitchFamily="34" charset="-128"/>
              </a:rPr>
              <a:t>Damgard</a:t>
            </a:r>
            <a:r>
              <a:rPr lang="en-US" altLang="en-TR" dirty="0">
                <a:latin typeface="Embedded-Garamond" charset="0"/>
                <a:ea typeface="ＭＳ Ｐゴシック" panose="020B0600070205080204" pitchFamily="34" charset="-128"/>
              </a:rPr>
              <a:t> and Merkle greatly influenced cryptographic hash function design by defining a hash function in terms of what is called a </a:t>
            </a:r>
            <a:r>
              <a:rPr lang="en-US" altLang="en-TR" i="1" dirty="0">
                <a:latin typeface="Embedded-Garamond-Italic" charset="0"/>
                <a:ea typeface="ＭＳ Ｐゴシック" panose="020B0600070205080204" pitchFamily="34" charset="-128"/>
              </a:rPr>
              <a:t>compression functio</a:t>
            </a:r>
            <a:r>
              <a:rPr lang="en-US" altLang="en-TR" dirty="0">
                <a:latin typeface="Embedded-Garamond" charset="0"/>
                <a:ea typeface="ＭＳ Ｐゴシック" panose="020B0600070205080204" pitchFamily="34" charset="-128"/>
              </a:rPr>
              <a:t>n. </a:t>
            </a:r>
          </a:p>
          <a:p>
            <a:pPr>
              <a:lnSpc>
                <a:spcPct val="90000"/>
              </a:lnSpc>
            </a:pPr>
            <a:r>
              <a:rPr lang="en-US" altLang="en-TR" dirty="0">
                <a:latin typeface="Embedded-Garamond" charset="0"/>
                <a:ea typeface="ＭＳ Ｐゴシック" panose="020B0600070205080204" pitchFamily="34" charset="-128"/>
              </a:rPr>
              <a:t>A compression function takes a fixed-length input and returns a shorter, fixed-length output. </a:t>
            </a:r>
          </a:p>
          <a:p>
            <a:pPr>
              <a:lnSpc>
                <a:spcPct val="90000"/>
              </a:lnSpc>
            </a:pPr>
            <a:r>
              <a:rPr lang="en-US" altLang="en-TR" dirty="0">
                <a:latin typeface="Embedded-Garamond" charset="0"/>
                <a:ea typeface="ＭＳ Ｐゴシック" panose="020B0600070205080204" pitchFamily="34" charset="-128"/>
              </a:rPr>
              <a:t>Given a compression function, a hash function can be defined by repeated applications of the compression function until the entire message has been processed. </a:t>
            </a:r>
          </a:p>
          <a:p>
            <a:pPr>
              <a:lnSpc>
                <a:spcPct val="90000"/>
              </a:lnSpc>
            </a:pPr>
            <a:endParaRPr lang="en-US" altLang="en-TR" dirty="0">
              <a:latin typeface="Embedded-Garamond" charset="0"/>
              <a:ea typeface="ＭＳ Ｐゴシック" panose="020B0600070205080204" pitchFamily="34" charset="-128"/>
            </a:endParaRPr>
          </a:p>
          <a:p>
            <a:r>
              <a:rPr lang="en-US" altLang="en-TR" dirty="0">
                <a:latin typeface="Calibri" panose="020F0502020204030204" pitchFamily="34" charset="0"/>
                <a:ea typeface="ＭＳ Ｐゴシック" panose="020B0600070205080204" pitchFamily="34" charset="-128"/>
              </a:rPr>
              <a:t>Take a long message, break it into blocks</a:t>
            </a:r>
          </a:p>
          <a:p>
            <a:pPr lvl="1"/>
            <a:r>
              <a:rPr lang="en-US" altLang="en-TR" dirty="0">
                <a:latin typeface="Calibri" panose="020F0502020204030204" pitchFamily="34" charset="0"/>
                <a:ea typeface="ＭＳ Ｐゴシック" panose="020B0600070205080204" pitchFamily="34" charset="-128"/>
              </a:rPr>
              <a:t>M</a:t>
            </a:r>
            <a:r>
              <a:rPr lang="en-US" altLang="en-TR" baseline="-25000" dirty="0">
                <a:latin typeface="Calibri" panose="020F0502020204030204" pitchFamily="34" charset="0"/>
                <a:ea typeface="ＭＳ Ｐゴシック" panose="020B0600070205080204" pitchFamily="34" charset="-128"/>
              </a:rPr>
              <a:t>1</a:t>
            </a:r>
            <a:r>
              <a:rPr lang="en-US" altLang="en-TR" dirty="0">
                <a:latin typeface="Calibri" panose="020F0502020204030204" pitchFamily="34" charset="0"/>
                <a:ea typeface="ＭＳ Ｐゴシック" panose="020B0600070205080204" pitchFamily="34" charset="-128"/>
              </a:rPr>
              <a:t>, M</a:t>
            </a:r>
            <a:r>
              <a:rPr lang="en-US" altLang="en-TR" baseline="-25000" dirty="0">
                <a:latin typeface="Calibri" panose="020F0502020204030204" pitchFamily="34" charset="0"/>
                <a:ea typeface="ＭＳ Ｐゴシック" panose="020B0600070205080204" pitchFamily="34" charset="-128"/>
              </a:rPr>
              <a:t>2</a:t>
            </a:r>
            <a:r>
              <a:rPr lang="en-US" altLang="en-TR" dirty="0">
                <a:latin typeface="Calibri" panose="020F0502020204030204" pitchFamily="34" charset="0"/>
                <a:ea typeface="ＭＳ Ｐゴシック" panose="020B0600070205080204" pitchFamily="34" charset="-128"/>
              </a:rPr>
              <a:t>, M</a:t>
            </a:r>
            <a:r>
              <a:rPr lang="en-US" altLang="en-TR" baseline="-25000" dirty="0">
                <a:latin typeface="Calibri" panose="020F0502020204030204" pitchFamily="34" charset="0"/>
                <a:ea typeface="ＭＳ Ｐゴシック" panose="020B0600070205080204" pitchFamily="34" charset="-128"/>
              </a:rPr>
              <a:t>3</a:t>
            </a:r>
            <a:r>
              <a:rPr lang="en-US" altLang="en-TR" dirty="0">
                <a:latin typeface="Calibri" panose="020F0502020204030204" pitchFamily="34" charset="0"/>
                <a:ea typeface="ＭＳ Ｐゴシック" panose="020B0600070205080204" pitchFamily="34" charset="-128"/>
              </a:rPr>
              <a:t>…M</a:t>
            </a:r>
            <a:r>
              <a:rPr lang="en-US" altLang="en-TR" baseline="-25000" dirty="0">
                <a:latin typeface="Calibri" panose="020F0502020204030204" pitchFamily="34" charset="0"/>
                <a:ea typeface="ＭＳ Ｐゴシック" panose="020B0600070205080204" pitchFamily="34" charset="-128"/>
              </a:rPr>
              <a:t>k </a:t>
            </a:r>
            <a:r>
              <a:rPr lang="en-US" altLang="en-TR" dirty="0">
                <a:latin typeface="Calibri" panose="020F0502020204030204" pitchFamily="34" charset="0"/>
                <a:ea typeface="ＭＳ Ｐゴシック" panose="020B0600070205080204" pitchFamily="34" charset="-128"/>
              </a:rPr>
              <a:t>(pad out last block)</a:t>
            </a:r>
          </a:p>
          <a:p>
            <a:r>
              <a:rPr lang="en-US" altLang="en-TR" dirty="0">
                <a:latin typeface="Calibri" panose="020F0502020204030204" pitchFamily="34" charset="0"/>
                <a:ea typeface="ＭＳ Ｐゴシック" panose="020B0600070205080204" pitchFamily="34" charset="-128"/>
              </a:rPr>
              <a:t>Let </a:t>
            </a:r>
            <a:r>
              <a:rPr lang="en-US" altLang="en-TR" i="1" dirty="0">
                <a:latin typeface="Calibri" panose="020F0502020204030204" pitchFamily="34" charset="0"/>
                <a:ea typeface="ＭＳ Ｐゴシック" panose="020B0600070205080204" pitchFamily="34" charset="-128"/>
              </a:rPr>
              <a:t>f</a:t>
            </a:r>
            <a:r>
              <a:rPr lang="en-US" altLang="en-TR" dirty="0">
                <a:latin typeface="Calibri" panose="020F0502020204030204" pitchFamily="34" charset="0"/>
                <a:ea typeface="ＭＳ Ｐゴシック" panose="020B0600070205080204" pitchFamily="34" charset="-128"/>
              </a:rPr>
              <a:t> be a </a:t>
            </a:r>
            <a:r>
              <a:rPr lang="en-US" altLang="en-US" dirty="0">
                <a:latin typeface="Calibri" panose="020F0502020204030204" pitchFamily="34" charset="0"/>
                <a:ea typeface="ＭＳ Ｐゴシック" panose="020B0600070205080204" pitchFamily="34" charset="-128"/>
              </a:rPr>
              <a:t>“</a:t>
            </a:r>
            <a:r>
              <a:rPr lang="en-US" altLang="en-TR" dirty="0">
                <a:latin typeface="Calibri" panose="020F0502020204030204" pitchFamily="34" charset="0"/>
                <a:ea typeface="ＭＳ Ｐゴシック" panose="020B0600070205080204" pitchFamily="34" charset="-128"/>
              </a:rPr>
              <a:t>compression function</a:t>
            </a:r>
            <a:r>
              <a:rPr lang="en-US" altLang="en-US" dirty="0">
                <a:latin typeface="Calibri" panose="020F0502020204030204" pitchFamily="34" charset="0"/>
                <a:ea typeface="ＭＳ Ｐゴシック" panose="020B0600070205080204" pitchFamily="34" charset="-128"/>
              </a:rPr>
              <a:t>”</a:t>
            </a:r>
            <a:r>
              <a:rPr lang="en-US" altLang="en-TR" dirty="0">
                <a:latin typeface="Calibri" panose="020F0502020204030204" pitchFamily="34" charset="0"/>
                <a:ea typeface="ＭＳ Ｐゴシック" panose="020B0600070205080204" pitchFamily="34" charset="-128"/>
              </a:rPr>
              <a:t> that operates on a block and the current </a:t>
            </a:r>
            <a:r>
              <a:rPr lang="en-US" altLang="en-TR" i="1" dirty="0">
                <a:latin typeface="Calibri" panose="020F0502020204030204" pitchFamily="34" charset="0"/>
                <a:ea typeface="ＭＳ Ｐゴシック" panose="020B0600070205080204" pitchFamily="34" charset="-128"/>
              </a:rPr>
              <a:t>h</a:t>
            </a:r>
            <a:r>
              <a:rPr lang="en-US" altLang="en-TR" dirty="0">
                <a:latin typeface="Calibri" panose="020F0502020204030204" pitchFamily="34" charset="0"/>
                <a:ea typeface="ＭＳ Ｐゴシック" panose="020B0600070205080204" pitchFamily="34" charset="-128"/>
              </a:rPr>
              <a:t>-bit state and </a:t>
            </a:r>
            <a:r>
              <a:rPr lang="en-US" altLang="en-US" dirty="0">
                <a:latin typeface="Calibri" panose="020F0502020204030204" pitchFamily="34" charset="0"/>
                <a:ea typeface="ＭＳ Ｐゴシック" panose="020B0600070205080204" pitchFamily="34" charset="-128"/>
              </a:rPr>
              <a:t>“</a:t>
            </a:r>
            <a:r>
              <a:rPr lang="en-US" altLang="en-TR" dirty="0">
                <a:latin typeface="Calibri" panose="020F0502020204030204" pitchFamily="34" charset="0"/>
                <a:ea typeface="ＭＳ Ｐゴシック" panose="020B0600070205080204" pitchFamily="34" charset="-128"/>
              </a:rPr>
              <a:t>mixes</a:t>
            </a:r>
            <a:r>
              <a:rPr lang="en-US" altLang="en-US" dirty="0">
                <a:latin typeface="Calibri" panose="020F0502020204030204" pitchFamily="34" charset="0"/>
                <a:ea typeface="ＭＳ Ｐゴシック" panose="020B0600070205080204" pitchFamily="34" charset="-128"/>
              </a:rPr>
              <a:t>”</a:t>
            </a:r>
            <a:r>
              <a:rPr lang="en-US" altLang="en-TR" dirty="0">
                <a:latin typeface="Calibri" panose="020F0502020204030204" pitchFamily="34" charset="0"/>
                <a:ea typeface="ＭＳ Ｐゴシック" panose="020B0600070205080204" pitchFamily="34" charset="-128"/>
              </a:rPr>
              <a:t> the block into the state</a:t>
            </a:r>
          </a:p>
          <a:p>
            <a:r>
              <a:rPr lang="en-US" altLang="en-TR" dirty="0">
                <a:latin typeface="Calibri" panose="020F0502020204030204" pitchFamily="34" charset="0"/>
                <a:ea typeface="ＭＳ Ｐゴシック" panose="020B0600070205080204" pitchFamily="34" charset="-128"/>
              </a:rPr>
              <a:t>Last output of compression function is the </a:t>
            </a:r>
            <a:r>
              <a:rPr lang="en-US" altLang="en-TR" i="1" dirty="0">
                <a:latin typeface="Calibri" panose="020F0502020204030204" pitchFamily="34" charset="0"/>
                <a:ea typeface="ＭＳ Ｐゴシック" panose="020B0600070205080204" pitchFamily="34" charset="-128"/>
              </a:rPr>
              <a:t>h</a:t>
            </a:r>
            <a:r>
              <a:rPr lang="en-US" altLang="en-TR" dirty="0">
                <a:latin typeface="Calibri" panose="020F0502020204030204" pitchFamily="34" charset="0"/>
                <a:ea typeface="ＭＳ Ｐゴシック" panose="020B0600070205080204" pitchFamily="34" charset="-128"/>
              </a:rPr>
              <a:t>-bit message digest.</a:t>
            </a:r>
          </a:p>
          <a:p>
            <a:pPr>
              <a:lnSpc>
                <a:spcPct val="90000"/>
              </a:lnSpc>
            </a:pPr>
            <a:endParaRPr lang="en-US" altLang="en-TR" dirty="0">
              <a:latin typeface="Embedded-Garamond" charset="0"/>
              <a:ea typeface="ＭＳ Ｐゴシック" panose="020B0600070205080204" pitchFamily="34" charset="-128"/>
            </a:endParaRPr>
          </a:p>
          <a:p>
            <a:r>
              <a:rPr lang="en-US" b="0" i="0" dirty="0">
                <a:solidFill>
                  <a:srgbClr val="202122"/>
                </a:solidFill>
                <a:effectLst/>
                <a:latin typeface="Arial" panose="020B0604020202020204" pitchFamily="34" charset="0"/>
              </a:rPr>
              <a:t>The Merkle–</a:t>
            </a:r>
            <a:r>
              <a:rPr lang="en-US" b="0" i="0" dirty="0" err="1">
                <a:solidFill>
                  <a:srgbClr val="202122"/>
                </a:solidFill>
                <a:effectLst/>
                <a:latin typeface="Arial" panose="020B0604020202020204" pitchFamily="34" charset="0"/>
              </a:rPr>
              <a:t>Damgård</a:t>
            </a:r>
            <a:r>
              <a:rPr lang="en-US" b="0" i="0" dirty="0">
                <a:solidFill>
                  <a:srgbClr val="202122"/>
                </a:solidFill>
                <a:effectLst/>
                <a:latin typeface="Arial" panose="020B0604020202020204" pitchFamily="34" charset="0"/>
              </a:rPr>
              <a:t> construction was described in Ralph Merkle's </a:t>
            </a:r>
            <a:r>
              <a:rPr lang="en-US" b="0" i="0" u="none" strike="noStrike" dirty="0">
                <a:solidFill>
                  <a:srgbClr val="3366CC"/>
                </a:solidFill>
                <a:effectLst/>
                <a:latin typeface="Arial" panose="020B0604020202020204" pitchFamily="34" charset="0"/>
                <a:hlinkClick r:id="rId3" tooltip="Doctor of Philosophy"/>
              </a:rPr>
              <a:t>Ph.D.</a:t>
            </a:r>
            <a:r>
              <a:rPr lang="en-US" b="0" i="0" dirty="0">
                <a:solidFill>
                  <a:srgbClr val="202122"/>
                </a:solidFill>
                <a:effectLst/>
                <a:latin typeface="Arial" panose="020B0604020202020204" pitchFamily="34" charset="0"/>
              </a:rPr>
              <a:t> </a:t>
            </a:r>
            <a:r>
              <a:rPr lang="en-US" b="0" i="0" u="none" strike="noStrike" dirty="0">
                <a:solidFill>
                  <a:srgbClr val="3366CC"/>
                </a:solidFill>
                <a:effectLst/>
                <a:latin typeface="Arial" panose="020B0604020202020204" pitchFamily="34" charset="0"/>
                <a:hlinkClick r:id="rId4" tooltip="Thesis"/>
              </a:rPr>
              <a:t>thesis</a:t>
            </a:r>
            <a:r>
              <a:rPr lang="en-US" b="0" i="0" dirty="0">
                <a:solidFill>
                  <a:srgbClr val="202122"/>
                </a:solidFill>
                <a:effectLst/>
                <a:latin typeface="Arial" panose="020B0604020202020204" pitchFamily="34" charset="0"/>
              </a:rPr>
              <a:t> in 1979.</a:t>
            </a:r>
            <a:r>
              <a:rPr lang="en-US" b="0" i="0" u="none" strike="noStrike" baseline="30000" dirty="0">
                <a:solidFill>
                  <a:srgbClr val="3366CC"/>
                </a:solidFill>
                <a:effectLst/>
                <a:latin typeface="Arial" panose="020B0604020202020204" pitchFamily="34" charset="0"/>
                <a:hlinkClick r:id="rId5"/>
              </a:rPr>
              <a:t>[2]</a:t>
            </a:r>
            <a:r>
              <a:rPr lang="en-US" b="0" i="0" dirty="0">
                <a:solidFill>
                  <a:srgbClr val="202122"/>
                </a:solidFill>
                <a:effectLst/>
                <a:latin typeface="Arial" panose="020B0604020202020204" pitchFamily="34" charset="0"/>
              </a:rPr>
              <a:t> </a:t>
            </a:r>
            <a:r>
              <a:rPr lang="en-US" b="0" i="0" u="none" strike="noStrike" dirty="0">
                <a:solidFill>
                  <a:srgbClr val="3366CC"/>
                </a:solidFill>
                <a:effectLst/>
                <a:latin typeface="Arial" panose="020B0604020202020204" pitchFamily="34" charset="0"/>
                <a:hlinkClick r:id="rId6" tooltip="Ralph Merkle"/>
              </a:rPr>
              <a:t>Ralph Merkle</a:t>
            </a:r>
            <a:r>
              <a:rPr lang="en-US" b="0" i="0" dirty="0">
                <a:solidFill>
                  <a:srgbClr val="202122"/>
                </a:solidFill>
                <a:effectLst/>
                <a:latin typeface="Arial" panose="020B0604020202020204" pitchFamily="34" charset="0"/>
              </a:rPr>
              <a:t> and </a:t>
            </a:r>
            <a:r>
              <a:rPr lang="en-US" b="0" i="0" u="none" strike="noStrike" dirty="0">
                <a:solidFill>
                  <a:srgbClr val="3366CC"/>
                </a:solidFill>
                <a:effectLst/>
                <a:latin typeface="Arial" panose="020B0604020202020204" pitchFamily="34" charset="0"/>
                <a:hlinkClick r:id="rId7" tooltip="Ivan Damgård"/>
              </a:rPr>
              <a:t>Ivan Damgård</a:t>
            </a:r>
            <a:r>
              <a:rPr lang="en-US" b="0" i="0" dirty="0">
                <a:solidFill>
                  <a:srgbClr val="202122"/>
                </a:solidFill>
                <a:effectLst/>
                <a:latin typeface="Arial" panose="020B0604020202020204" pitchFamily="34" charset="0"/>
              </a:rPr>
              <a:t> independently proved that the structure is sound: that is, if an appropriate </a:t>
            </a:r>
            <a:r>
              <a:rPr lang="en-US" b="0" i="0" u="none" strike="noStrike" dirty="0">
                <a:solidFill>
                  <a:srgbClr val="3366CC"/>
                </a:solidFill>
                <a:effectLst/>
                <a:latin typeface="Arial" panose="020B0604020202020204" pitchFamily="34" charset="0"/>
                <a:hlinkClick r:id="rId8" tooltip="Padding (cryptography)"/>
              </a:rPr>
              <a:t>padding scheme</a:t>
            </a:r>
            <a:r>
              <a:rPr lang="en-US" b="0" i="0" dirty="0">
                <a:solidFill>
                  <a:srgbClr val="202122"/>
                </a:solidFill>
                <a:effectLst/>
                <a:latin typeface="Arial" panose="020B0604020202020204" pitchFamily="34" charset="0"/>
              </a:rPr>
              <a:t> is used and the compression function is </a:t>
            </a:r>
            <a:r>
              <a:rPr lang="en-US" b="0" i="0" u="none" strike="noStrike" dirty="0">
                <a:solidFill>
                  <a:srgbClr val="3366CC"/>
                </a:solidFill>
                <a:effectLst/>
                <a:latin typeface="Arial" panose="020B0604020202020204" pitchFamily="34" charset="0"/>
                <a:hlinkClick r:id="rId9" tooltip="Collision resistance"/>
              </a:rPr>
              <a:t>collision-resistant</a:t>
            </a:r>
            <a:r>
              <a:rPr lang="en-US" b="0" i="0" dirty="0">
                <a:solidFill>
                  <a:srgbClr val="202122"/>
                </a:solidFill>
                <a:effectLst/>
                <a:latin typeface="Arial" panose="020B0604020202020204" pitchFamily="34" charset="0"/>
              </a:rPr>
              <a:t>, then the hash function will also be collision-resistant</a:t>
            </a:r>
            <a:endParaRPr lang="en-US" altLang="en-TR" dirty="0">
              <a:latin typeface="Calibri" panose="020F0502020204030204" pitchFamily="34" charset="0"/>
              <a:ea typeface="ＭＳ Ｐゴシック" panose="020B0600070205080204" pitchFamily="34" charset="-128"/>
            </a:endParaRPr>
          </a:p>
        </p:txBody>
      </p:sp>
      <p:sp>
        <p:nvSpPr>
          <p:cNvPr id="50179" name="Slide Number Placeholder 3">
            <a:extLst>
              <a:ext uri="{FF2B5EF4-FFF2-40B4-BE49-F238E27FC236}">
                <a16:creationId xmlns:a16="http://schemas.microsoft.com/office/drawing/2014/main" id="{E4BB8FBA-F0BD-EAE4-6A03-B6EDCC1822B5}"/>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E8A24FCE-808F-984E-B331-090030BE75A3}" type="slidenum">
              <a:rPr lang="en-AU" altLang="en-TR" sz="1200">
                <a:latin typeface="Calibri" panose="020F0502020204030204" pitchFamily="34" charset="0"/>
              </a:rPr>
              <a:pPr eaLnBrk="1" hangingPunct="1"/>
              <a:t>24</a:t>
            </a:fld>
            <a:endParaRPr lang="en-AU" altLang="en-TR" sz="1200">
              <a:latin typeface="Calibri" panose="020F0502020204030204"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7">
            <a:extLst>
              <a:ext uri="{FF2B5EF4-FFF2-40B4-BE49-F238E27FC236}">
                <a16:creationId xmlns:a16="http://schemas.microsoft.com/office/drawing/2014/main" id="{F1F11681-A324-6026-F701-D579D3DF151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5608AB86-B9CA-FC4B-AC94-85E54C2BD9E9}" type="slidenum">
              <a:rPr lang="en-US" altLang="en-TR" sz="1200">
                <a:latin typeface="Calibri" panose="020F0502020204030204" pitchFamily="34" charset="0"/>
              </a:rPr>
              <a:pPr eaLnBrk="1" hangingPunct="1"/>
              <a:t>31</a:t>
            </a:fld>
            <a:endParaRPr lang="en-US" altLang="en-TR" sz="1200">
              <a:latin typeface="Calibri" panose="020F0502020204030204" pitchFamily="34" charset="0"/>
            </a:endParaRPr>
          </a:p>
        </p:txBody>
      </p:sp>
      <p:sp>
        <p:nvSpPr>
          <p:cNvPr id="55298" name="Rectangle 2">
            <a:extLst>
              <a:ext uri="{FF2B5EF4-FFF2-40B4-BE49-F238E27FC236}">
                <a16:creationId xmlns:a16="http://schemas.microsoft.com/office/drawing/2014/main" id="{7CE06F0A-5220-6C14-56B4-C170E03447BE}"/>
              </a:ext>
            </a:extLst>
          </p:cNvPr>
          <p:cNvSpPr>
            <a:spLocks noRot="1" noChangeArrowheads="1" noTextEdit="1"/>
          </p:cNvSpPr>
          <p:nvPr>
            <p:ph type="sldImg"/>
          </p:nvPr>
        </p:nvSpPr>
        <p:spPr>
          <a:ln/>
        </p:spPr>
      </p:sp>
      <p:sp>
        <p:nvSpPr>
          <p:cNvPr id="55299" name="Rectangle 3">
            <a:extLst>
              <a:ext uri="{FF2B5EF4-FFF2-40B4-BE49-F238E27FC236}">
                <a16:creationId xmlns:a16="http://schemas.microsoft.com/office/drawing/2014/main" id="{80E58561-DC91-449D-ECF0-310D59CD1F1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TR">
                <a:latin typeface="Calibri" panose="020F0502020204030204" pitchFamily="34" charset="0"/>
                <a:ea typeface="ＭＳ Ｐゴシック" panose="020B0600070205080204" pitchFamily="34" charset="-128"/>
              </a:rPr>
              <a:t>Stallings Fig 12.1</a:t>
            </a:r>
            <a:endParaRPr lang="en-AU" altLang="en-TR">
              <a:latin typeface="Calibri" panose="020F0502020204030204" pitchFamily="34" charset="0"/>
              <a:ea typeface="ＭＳ Ｐゴシック" panose="020B0600070205080204" pitchFamily="34" charset="-128"/>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7">
            <a:extLst>
              <a:ext uri="{FF2B5EF4-FFF2-40B4-BE49-F238E27FC236}">
                <a16:creationId xmlns:a16="http://schemas.microsoft.com/office/drawing/2014/main" id="{214E8EFD-20A0-AE4F-F64A-B63E1750DBB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FA484308-4582-BA41-8B39-FF5352D31EF7}" type="slidenum">
              <a:rPr lang="en-US" altLang="en-TR" sz="1200">
                <a:latin typeface="Calibri" panose="020F0502020204030204" pitchFamily="34" charset="0"/>
              </a:rPr>
              <a:pPr eaLnBrk="1" hangingPunct="1"/>
              <a:t>32</a:t>
            </a:fld>
            <a:endParaRPr lang="en-US" altLang="en-TR" sz="1200">
              <a:latin typeface="Calibri" panose="020F0502020204030204" pitchFamily="34" charset="0"/>
            </a:endParaRPr>
          </a:p>
        </p:txBody>
      </p:sp>
      <p:sp>
        <p:nvSpPr>
          <p:cNvPr id="58370" name="Rectangle 2">
            <a:extLst>
              <a:ext uri="{FF2B5EF4-FFF2-40B4-BE49-F238E27FC236}">
                <a16:creationId xmlns:a16="http://schemas.microsoft.com/office/drawing/2014/main" id="{16E1EA0A-65E3-7E3A-FAE5-DE8B45CC7EF4}"/>
              </a:ext>
            </a:extLst>
          </p:cNvPr>
          <p:cNvSpPr>
            <a:spLocks noRot="1" noChangeArrowheads="1" noTextEdit="1"/>
          </p:cNvSpPr>
          <p:nvPr>
            <p:ph type="sldImg"/>
          </p:nvPr>
        </p:nvSpPr>
        <p:spPr>
          <a:ln/>
        </p:spPr>
      </p:sp>
      <p:sp>
        <p:nvSpPr>
          <p:cNvPr id="58371" name="Rectangle 3">
            <a:extLst>
              <a:ext uri="{FF2B5EF4-FFF2-40B4-BE49-F238E27FC236}">
                <a16:creationId xmlns:a16="http://schemas.microsoft.com/office/drawing/2014/main" id="{BD20EB72-4019-C8D6-2FF3-09F7112D7F7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TR">
              <a:latin typeface="Calibri" panose="020F0502020204030204" pitchFamily="34" charset="0"/>
              <a:ea typeface="ＭＳ Ｐゴシック" panose="020B0600070205080204" pitchFamily="34" charset="-128"/>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7">
            <a:extLst>
              <a:ext uri="{FF2B5EF4-FFF2-40B4-BE49-F238E27FC236}">
                <a16:creationId xmlns:a16="http://schemas.microsoft.com/office/drawing/2014/main" id="{8B865161-5627-AC69-B366-F2DF582FFA9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79896226-08A4-E041-9799-E2E0ED4A3ABF}" type="slidenum">
              <a:rPr lang="en-US" altLang="en-TR" sz="1200">
                <a:latin typeface="Calibri" panose="020F0502020204030204" pitchFamily="34" charset="0"/>
              </a:rPr>
              <a:pPr eaLnBrk="1" hangingPunct="1"/>
              <a:t>33</a:t>
            </a:fld>
            <a:endParaRPr lang="en-US" altLang="en-TR" sz="1200">
              <a:latin typeface="Calibri" panose="020F0502020204030204" pitchFamily="34" charset="0"/>
            </a:endParaRPr>
          </a:p>
        </p:txBody>
      </p:sp>
      <p:sp>
        <p:nvSpPr>
          <p:cNvPr id="60418" name="Rectangle 2">
            <a:extLst>
              <a:ext uri="{FF2B5EF4-FFF2-40B4-BE49-F238E27FC236}">
                <a16:creationId xmlns:a16="http://schemas.microsoft.com/office/drawing/2014/main" id="{01689BEB-7CAC-16E2-1C90-FD233C1A3D71}"/>
              </a:ext>
            </a:extLst>
          </p:cNvPr>
          <p:cNvSpPr>
            <a:spLocks noRot="1" noChangeArrowheads="1" noTextEdit="1"/>
          </p:cNvSpPr>
          <p:nvPr>
            <p:ph type="sldImg"/>
          </p:nvPr>
        </p:nvSpPr>
        <p:spPr>
          <a:ln/>
        </p:spPr>
      </p:sp>
      <p:sp>
        <p:nvSpPr>
          <p:cNvPr id="60419" name="Rectangle 3">
            <a:extLst>
              <a:ext uri="{FF2B5EF4-FFF2-40B4-BE49-F238E27FC236}">
                <a16:creationId xmlns:a16="http://schemas.microsoft.com/office/drawing/2014/main" id="{7A4A3044-3D65-859D-49DA-3BFB8CE1187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TR">
              <a:latin typeface="Calibri" panose="020F0502020204030204" pitchFamily="34" charset="0"/>
              <a:ea typeface="ＭＳ Ｐゴシック" panose="020B0600070205080204" pitchFamily="34" charset="-128"/>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7">
            <a:extLst>
              <a:ext uri="{FF2B5EF4-FFF2-40B4-BE49-F238E27FC236}">
                <a16:creationId xmlns:a16="http://schemas.microsoft.com/office/drawing/2014/main" id="{D8220443-BBAE-0530-45A4-3474D599465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343EDBCB-324C-A24F-AB7D-D54558EF56AB}" type="slidenum">
              <a:rPr lang="en-US" altLang="en-TR" sz="1200">
                <a:latin typeface="Calibri" panose="020F0502020204030204" pitchFamily="34" charset="0"/>
              </a:rPr>
              <a:pPr eaLnBrk="1" hangingPunct="1"/>
              <a:t>34</a:t>
            </a:fld>
            <a:endParaRPr lang="en-US" altLang="en-TR" sz="1200">
              <a:latin typeface="Calibri" panose="020F0502020204030204" pitchFamily="34" charset="0"/>
            </a:endParaRPr>
          </a:p>
        </p:txBody>
      </p:sp>
      <p:sp>
        <p:nvSpPr>
          <p:cNvPr id="62466" name="Rectangle 2">
            <a:extLst>
              <a:ext uri="{FF2B5EF4-FFF2-40B4-BE49-F238E27FC236}">
                <a16:creationId xmlns:a16="http://schemas.microsoft.com/office/drawing/2014/main" id="{10698650-86FB-F0FD-9F6A-E54CFE058D93}"/>
              </a:ext>
            </a:extLst>
          </p:cNvPr>
          <p:cNvSpPr>
            <a:spLocks noRot="1" noChangeArrowheads="1" noTextEdit="1"/>
          </p:cNvSpPr>
          <p:nvPr>
            <p:ph type="sldImg"/>
          </p:nvPr>
        </p:nvSpPr>
        <p:spPr>
          <a:ln/>
        </p:spPr>
      </p:sp>
      <p:sp>
        <p:nvSpPr>
          <p:cNvPr id="62467" name="Rectangle 3">
            <a:extLst>
              <a:ext uri="{FF2B5EF4-FFF2-40B4-BE49-F238E27FC236}">
                <a16:creationId xmlns:a16="http://schemas.microsoft.com/office/drawing/2014/main" id="{D9F09AC0-8929-551B-CEA8-71A255729E1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TR">
              <a:latin typeface="Calibri" panose="020F0502020204030204" pitchFamily="34" charset="0"/>
              <a:ea typeface="ＭＳ Ｐゴシック" panose="020B0600070205080204" pitchFamily="34" charset="-128"/>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1031">
            <a:extLst>
              <a:ext uri="{FF2B5EF4-FFF2-40B4-BE49-F238E27FC236}">
                <a16:creationId xmlns:a16="http://schemas.microsoft.com/office/drawing/2014/main" id="{C5D0A425-C9C3-09EE-4BB5-2AD6A390BF1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6C8D2A3B-30A1-D940-AEDA-88F79784162A}" type="slidenum">
              <a:rPr lang="en-AU" altLang="en-TR" sz="1200">
                <a:latin typeface="Calibri" panose="020F0502020204030204" pitchFamily="34" charset="0"/>
              </a:rPr>
              <a:pPr eaLnBrk="1" hangingPunct="1"/>
              <a:t>36</a:t>
            </a:fld>
            <a:endParaRPr lang="en-AU" altLang="en-TR" sz="1200">
              <a:latin typeface="Calibri" panose="020F0502020204030204" pitchFamily="34" charset="0"/>
            </a:endParaRPr>
          </a:p>
        </p:txBody>
      </p:sp>
      <p:sp>
        <p:nvSpPr>
          <p:cNvPr id="65538" name="Rectangle 2">
            <a:extLst>
              <a:ext uri="{FF2B5EF4-FFF2-40B4-BE49-F238E27FC236}">
                <a16:creationId xmlns:a16="http://schemas.microsoft.com/office/drawing/2014/main" id="{0EB6B059-5FBB-959D-9B17-65F9D551A3B6}"/>
              </a:ext>
            </a:extLst>
          </p:cNvPr>
          <p:cNvSpPr>
            <a:spLocks noRot="1" noChangeArrowheads="1" noTextEdit="1"/>
          </p:cNvSpPr>
          <p:nvPr>
            <p:ph type="sldImg"/>
          </p:nvPr>
        </p:nvSpPr>
        <p:spPr>
          <a:ln/>
        </p:spPr>
      </p:sp>
      <p:sp>
        <p:nvSpPr>
          <p:cNvPr id="65539" name="Rectangle 3">
            <a:extLst>
              <a:ext uri="{FF2B5EF4-FFF2-40B4-BE49-F238E27FC236}">
                <a16:creationId xmlns:a16="http://schemas.microsoft.com/office/drawing/2014/main" id="{2E79A9FC-4688-87F2-ED1F-FEA9484152D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TR">
                <a:latin typeface="Calibri" panose="020F0502020204030204" pitchFamily="34" charset="0"/>
                <a:ea typeface="ＭＳ Ｐゴシック" panose="020B0600070205080204" pitchFamily="34" charset="-128"/>
              </a:rPr>
              <a:t>In recent years, the most widely used hash function has been the Secure Hash Algorithm (SHA). The Secure Hash Algorithm (SHA) was developed by the National Institute of Standards and Technology (NIST) and published as a federal information processing standard (FIPS 180) in 1993; a revised version was issued as FIPS 180-1 in 1995 and is generally referred to as SHA-1. The actual standards document is entitled Secure Hash Standard. SHA is based on the hash function MD4 and its design closely models MD4. SHA-1 produces a hash value of 160 bits. In 2005, a research team described an attack in which two separate messages could be found that deliver the same SHA-1 hash using 2^69 operations, far fewer than the 2^80 operations previously thought needed to find a collision with an SHA-1 hash [WANG05]. This result has hastened the transition to newer, longer versions of SHA.</a:t>
            </a:r>
            <a:endParaRPr lang="en-AU" altLang="en-TR">
              <a:latin typeface="Calibri" panose="020F0502020204030204" pitchFamily="34" charset="0"/>
              <a:ea typeface="ＭＳ Ｐゴシック" panose="020B0600070205080204" pitchFamily="34" charset="-128"/>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Slide Image Placeholder 1">
            <a:extLst>
              <a:ext uri="{FF2B5EF4-FFF2-40B4-BE49-F238E27FC236}">
                <a16:creationId xmlns:a16="http://schemas.microsoft.com/office/drawing/2014/main" id="{80A86E27-EB80-3A72-1292-F0A53549AC93}"/>
              </a:ext>
            </a:extLst>
          </p:cNvPr>
          <p:cNvSpPr>
            <a:spLocks noGrp="1" noRot="1" noChangeAspect="1"/>
          </p:cNvSpPr>
          <p:nvPr>
            <p:ph type="sldImg"/>
          </p:nvPr>
        </p:nvSpPr>
        <p:spPr>
          <a:ln/>
        </p:spPr>
      </p:sp>
      <p:sp>
        <p:nvSpPr>
          <p:cNvPr id="19458" name="Notes Placeholder 2">
            <a:extLst>
              <a:ext uri="{FF2B5EF4-FFF2-40B4-BE49-F238E27FC236}">
                <a16:creationId xmlns:a16="http://schemas.microsoft.com/office/drawing/2014/main" id="{3ED577E8-E6BD-4D80-12BC-9C1C2C1A0762}"/>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90000"/>
              </a:lnSpc>
            </a:pPr>
            <a:r>
              <a:rPr lang="en-US" altLang="en-TR">
                <a:latin typeface="Calibri" panose="020F0502020204030204" pitchFamily="34" charset="0"/>
                <a:ea typeface="ＭＳ Ｐゴシック" panose="020B0600070205080204" pitchFamily="34" charset="-128"/>
              </a:rPr>
              <a:t>A hash function H accepts a variable-length block of data M as input and produces a fixed-size hash value h = H(M). A "good" hash function has the property that the results of applying the function to a large set of inputs will produce outputs that are evenly distributed, and apparently random. In general terms, the principal object of a hash function is data integrity. A change to any bit or bits in M results, with high probability, in a change to the hash code. The kind of hash function needed for security applications is referred to as a cryptographic hash function. A cryptographic hash function is an algorithm for which it is computationally infeasible (because no attack is significantly more efficient than brute force) to find either (a) a data object that maps to a pre-specified hash result (the one-way property) or (b) two data objects that map to the same hash result (the collision-free property). Because of these characteristics, hash functions are often used to determine whether or not data has changed. </a:t>
            </a:r>
          </a:p>
          <a:p>
            <a:pPr>
              <a:lnSpc>
                <a:spcPct val="90000"/>
              </a:lnSpc>
            </a:pPr>
            <a:endParaRPr lang="en-US" altLang="en-TR">
              <a:latin typeface="Calibri" panose="020F0502020204030204" pitchFamily="34" charset="0"/>
              <a:ea typeface="ＭＳ Ｐゴシック" panose="020B0600070205080204" pitchFamily="34" charset="-128"/>
            </a:endParaRPr>
          </a:p>
          <a:p>
            <a:pPr>
              <a:lnSpc>
                <a:spcPct val="90000"/>
              </a:lnSpc>
            </a:pPr>
            <a:endParaRPr lang="en-US" altLang="en-TR">
              <a:latin typeface="Calibri" panose="020F0502020204030204" pitchFamily="34" charset="0"/>
              <a:ea typeface="ＭＳ Ｐゴシック" panose="020B0600070205080204" pitchFamily="34" charset="-128"/>
            </a:endParaRPr>
          </a:p>
          <a:p>
            <a:pPr>
              <a:lnSpc>
                <a:spcPct val="90000"/>
              </a:lnSpc>
            </a:pPr>
            <a:r>
              <a:rPr lang="en-US" altLang="en-TR">
                <a:latin typeface="Calibri" panose="020F0502020204030204" pitchFamily="34" charset="0"/>
                <a:ea typeface="ＭＳ Ｐゴシック" panose="020B0600070205080204" pitchFamily="34" charset="-128"/>
              </a:rPr>
              <a:t>Stallings Figure 11.1 depicts the general operation of a cryptographic hash function. Typically, the input is padded out to an integer multiple of some fixed length (e.g., 1024 bits) and the padding includes the value of the length of the original message in bits. The length field is a security measure to increase the difficulty for an attacker to produce an alternative message with the same hash value. </a:t>
            </a:r>
          </a:p>
          <a:p>
            <a:pPr>
              <a:lnSpc>
                <a:spcPct val="90000"/>
              </a:lnSpc>
            </a:pPr>
            <a:endParaRPr lang="en-US" altLang="en-TR">
              <a:latin typeface="Calibri" panose="020F0502020204030204" pitchFamily="34" charset="0"/>
              <a:ea typeface="ＭＳ Ｐゴシック" panose="020B0600070205080204" pitchFamily="34" charset="-128"/>
            </a:endParaRPr>
          </a:p>
        </p:txBody>
      </p:sp>
      <p:sp>
        <p:nvSpPr>
          <p:cNvPr id="19459" name="Slide Number Placeholder 3">
            <a:extLst>
              <a:ext uri="{FF2B5EF4-FFF2-40B4-BE49-F238E27FC236}">
                <a16:creationId xmlns:a16="http://schemas.microsoft.com/office/drawing/2014/main" id="{932EA5C5-37E4-FD73-BA1E-6D26C6C914D5}"/>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0190270D-7C25-B340-9A0B-7E365448AC94}" type="slidenum">
              <a:rPr lang="en-AU" altLang="en-TR" sz="1200">
                <a:latin typeface="Calibri" panose="020F0502020204030204" pitchFamily="34" charset="0"/>
              </a:rPr>
              <a:pPr eaLnBrk="1" hangingPunct="1"/>
              <a:t>3</a:t>
            </a:fld>
            <a:endParaRPr lang="en-AU" altLang="en-TR" sz="1200">
              <a:latin typeface="Calibri" panose="020F0502020204030204"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1031">
            <a:extLst>
              <a:ext uri="{FF2B5EF4-FFF2-40B4-BE49-F238E27FC236}">
                <a16:creationId xmlns:a16="http://schemas.microsoft.com/office/drawing/2014/main" id="{E8DDFB1C-714F-4063-74F1-5CCB382A6EE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9F2ACFAE-D5B5-9942-9EAD-AFE16B49B954}" type="slidenum">
              <a:rPr lang="en-AU" altLang="en-TR" sz="1200">
                <a:latin typeface="Calibri" panose="020F0502020204030204" pitchFamily="34" charset="0"/>
              </a:rPr>
              <a:pPr eaLnBrk="1" hangingPunct="1"/>
              <a:t>37</a:t>
            </a:fld>
            <a:endParaRPr lang="en-AU" altLang="en-TR" sz="1200">
              <a:latin typeface="Calibri" panose="020F0502020204030204" pitchFamily="34" charset="0"/>
            </a:endParaRPr>
          </a:p>
        </p:txBody>
      </p:sp>
      <p:sp>
        <p:nvSpPr>
          <p:cNvPr id="67586" name="Rectangle 2">
            <a:extLst>
              <a:ext uri="{FF2B5EF4-FFF2-40B4-BE49-F238E27FC236}">
                <a16:creationId xmlns:a16="http://schemas.microsoft.com/office/drawing/2014/main" id="{8A50BB41-608C-2CB6-4566-EF2E64E2C160}"/>
              </a:ext>
            </a:extLst>
          </p:cNvPr>
          <p:cNvSpPr>
            <a:spLocks noChangeArrowheads="1" noTextEdit="1"/>
          </p:cNvSpPr>
          <p:nvPr>
            <p:ph type="sldImg"/>
          </p:nvPr>
        </p:nvSpPr>
        <p:spPr>
          <a:solidFill>
            <a:srgbClr val="FFFFFF"/>
          </a:solidFill>
          <a:ln/>
        </p:spPr>
      </p:sp>
      <p:sp>
        <p:nvSpPr>
          <p:cNvPr id="67587" name="Rectangle 3">
            <a:extLst>
              <a:ext uri="{FF2B5EF4-FFF2-40B4-BE49-F238E27FC236}">
                <a16:creationId xmlns:a16="http://schemas.microsoft.com/office/drawing/2014/main" id="{46F8CB71-602D-72DD-4882-CC122DB874C9}"/>
              </a:ext>
            </a:extLst>
          </p:cNvPr>
          <p:cNvSpPr>
            <a:spLocks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TR">
                <a:latin typeface="Calibri" panose="020F0502020204030204" pitchFamily="34" charset="0"/>
                <a:ea typeface="ＭＳ Ｐゴシック" panose="020B0600070205080204" pitchFamily="34" charset="-128"/>
              </a:rPr>
              <a:t>In 2002, NIST produced a revised version of the standard, FIPS 180-2, that defined three new versions of SHA, with hash value lengths of 256, 384, and 512 bits, known as SHA-256, SHA-384, and SHA-512. Collectively,  these hash algorithms are known as SHA-2. These new versions have the same underlying structure and use the same types of modular arithmetic and logical binary operations as SHA-1, hence analyses should be similar. A revised document was issued as FIP PUB 180-3 in 2008, which added a 224-bit version. SHA-2 is also specified in RFC 4634, which essentially duplicates the material in FIPS 180-3, but adds a C code implementation. </a:t>
            </a:r>
          </a:p>
          <a:p>
            <a:pPr eaLnBrk="1" hangingPunct="1"/>
            <a:r>
              <a:rPr lang="en-US" altLang="en-TR">
                <a:latin typeface="Calibri" panose="020F0502020204030204" pitchFamily="34" charset="0"/>
                <a:ea typeface="ＭＳ Ｐゴシック" panose="020B0600070205080204" pitchFamily="34" charset="-128"/>
              </a:rPr>
              <a:t>In 2005, NIST announced the intention to phase out approval of SHA-1 and move to a reliance on the other SHA versions by 2010. </a:t>
            </a:r>
            <a:endParaRPr lang="en-AU" altLang="en-TR">
              <a:latin typeface="Calibri" panose="020F0502020204030204" pitchFamily="34" charset="0"/>
              <a:ea typeface="ＭＳ Ｐゴシック" panose="020B0600070205080204" pitchFamily="34" charset="-128"/>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Slide Image Placeholder 1">
            <a:extLst>
              <a:ext uri="{FF2B5EF4-FFF2-40B4-BE49-F238E27FC236}">
                <a16:creationId xmlns:a16="http://schemas.microsoft.com/office/drawing/2014/main" id="{3153A4D7-D102-C701-86B1-B776B1C18B9C}"/>
              </a:ext>
            </a:extLst>
          </p:cNvPr>
          <p:cNvSpPr>
            <a:spLocks noGrp="1" noRot="1" noChangeAspect="1"/>
          </p:cNvSpPr>
          <p:nvPr>
            <p:ph type="sldImg"/>
          </p:nvPr>
        </p:nvSpPr>
        <p:spPr>
          <a:ln/>
        </p:spPr>
      </p:sp>
      <p:sp>
        <p:nvSpPr>
          <p:cNvPr id="69634" name="Notes Placeholder 2">
            <a:extLst>
              <a:ext uri="{FF2B5EF4-FFF2-40B4-BE49-F238E27FC236}">
                <a16:creationId xmlns:a16="http://schemas.microsoft.com/office/drawing/2014/main" id="{B95CC39F-6A37-C023-1250-854D9423CDC4}"/>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TR">
                <a:latin typeface="Calibri" panose="020F0502020204030204" pitchFamily="34" charset="0"/>
                <a:ea typeface="ＭＳ Ｐゴシック" panose="020B0600070205080204" pitchFamily="34" charset="-128"/>
              </a:rPr>
              <a:t>Stallings Table 11.3 provides a comparison of the various parameters for the SHA hash functions.</a:t>
            </a:r>
          </a:p>
        </p:txBody>
      </p:sp>
      <p:sp>
        <p:nvSpPr>
          <p:cNvPr id="69635" name="Slide Number Placeholder 3">
            <a:extLst>
              <a:ext uri="{FF2B5EF4-FFF2-40B4-BE49-F238E27FC236}">
                <a16:creationId xmlns:a16="http://schemas.microsoft.com/office/drawing/2014/main" id="{83E21D98-96C2-07B7-301C-ACD9D0CEB941}"/>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2B595CFB-3BE5-394E-918E-EF9A48C95D98}" type="slidenum">
              <a:rPr lang="en-AU" altLang="en-TR" sz="1200">
                <a:latin typeface="Calibri" panose="020F0502020204030204" pitchFamily="34" charset="0"/>
              </a:rPr>
              <a:pPr eaLnBrk="1" hangingPunct="1"/>
              <a:t>38</a:t>
            </a:fld>
            <a:endParaRPr lang="en-AU" altLang="en-TR" sz="1200">
              <a:latin typeface="Calibri" panose="020F0502020204030204" pitchFamily="3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1031">
            <a:extLst>
              <a:ext uri="{FF2B5EF4-FFF2-40B4-BE49-F238E27FC236}">
                <a16:creationId xmlns:a16="http://schemas.microsoft.com/office/drawing/2014/main" id="{F97BE9C6-7E50-2BB2-05EE-93D7E0D07F4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54D06308-E9A0-5C43-9D68-838453107791}" type="slidenum">
              <a:rPr lang="en-AU" altLang="en-TR" sz="1200">
                <a:latin typeface="Calibri" panose="020F0502020204030204" pitchFamily="34" charset="0"/>
              </a:rPr>
              <a:pPr eaLnBrk="1" hangingPunct="1"/>
              <a:t>40</a:t>
            </a:fld>
            <a:endParaRPr lang="en-AU" altLang="en-TR" sz="1200">
              <a:latin typeface="Calibri" panose="020F0502020204030204" pitchFamily="34" charset="0"/>
            </a:endParaRPr>
          </a:p>
        </p:txBody>
      </p:sp>
      <p:sp>
        <p:nvSpPr>
          <p:cNvPr id="72706" name="Rectangle 2">
            <a:extLst>
              <a:ext uri="{FF2B5EF4-FFF2-40B4-BE49-F238E27FC236}">
                <a16:creationId xmlns:a16="http://schemas.microsoft.com/office/drawing/2014/main" id="{62B99522-254B-60DB-32D5-D86669FAF184}"/>
              </a:ext>
            </a:extLst>
          </p:cNvPr>
          <p:cNvSpPr>
            <a:spLocks noRot="1" noChangeArrowheads="1" noTextEdit="1"/>
          </p:cNvSpPr>
          <p:nvPr>
            <p:ph type="sldImg"/>
          </p:nvPr>
        </p:nvSpPr>
        <p:spPr>
          <a:ln/>
        </p:spPr>
      </p:sp>
      <p:sp>
        <p:nvSpPr>
          <p:cNvPr id="72707" name="Rectangle 3">
            <a:extLst>
              <a:ext uri="{FF2B5EF4-FFF2-40B4-BE49-F238E27FC236}">
                <a16:creationId xmlns:a16="http://schemas.microsoft.com/office/drawing/2014/main" id="{61944A51-9380-536D-A7DF-504DEA9D96E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AU" altLang="en-TR">
                <a:latin typeface="Calibri" panose="020F0502020204030204" pitchFamily="34" charset="0"/>
                <a:ea typeface="ＭＳ Ｐゴシック" panose="020B0600070205080204" pitchFamily="34" charset="-128"/>
              </a:rPr>
              <a:t>Now examine the structure of </a:t>
            </a:r>
            <a:r>
              <a:rPr lang="en-US" altLang="en-TR">
                <a:latin typeface="Calibri" panose="020F0502020204030204" pitchFamily="34" charset="0"/>
                <a:ea typeface="ＭＳ Ｐゴシック" panose="020B0600070205080204" pitchFamily="34" charset="-128"/>
              </a:rPr>
              <a:t>SHA-512, noting that the other versions are quite similar.</a:t>
            </a:r>
          </a:p>
          <a:p>
            <a:pPr eaLnBrk="1" hangingPunct="1"/>
            <a:r>
              <a:rPr lang="en-US" altLang="en-TR">
                <a:latin typeface="Calibri" panose="020F0502020204030204" pitchFamily="34" charset="0"/>
                <a:ea typeface="ＭＳ Ｐゴシック" panose="020B0600070205080204" pitchFamily="34" charset="-128"/>
              </a:rPr>
              <a:t>SHA-512 follows the structure depicted in Stallings Figure 11.8. The processing consists of the following steps: </a:t>
            </a:r>
          </a:p>
          <a:p>
            <a:pPr eaLnBrk="1" hangingPunct="1"/>
            <a:r>
              <a:rPr lang="en-US" altLang="en-TR">
                <a:latin typeface="Calibri" panose="020F0502020204030204" pitchFamily="34" charset="0"/>
                <a:ea typeface="ＭＳ Ｐゴシック" panose="020B0600070205080204" pitchFamily="34" charset="-128"/>
              </a:rPr>
              <a:t>• Step 1: Append padding bits, consists of a single 1-bit followed by the necessary number of 0-bits, so that its length is congruent to 896 modulo 1024</a:t>
            </a:r>
          </a:p>
          <a:p>
            <a:pPr eaLnBrk="1" hangingPunct="1"/>
            <a:r>
              <a:rPr lang="en-US" altLang="en-TR">
                <a:latin typeface="Calibri" panose="020F0502020204030204" pitchFamily="34" charset="0"/>
                <a:ea typeface="ＭＳ Ｐゴシック" panose="020B0600070205080204" pitchFamily="34" charset="-128"/>
              </a:rPr>
              <a:t>• Step 2: Append length as an (big-endian) unsigned 128-bit integer</a:t>
            </a:r>
          </a:p>
          <a:p>
            <a:pPr eaLnBrk="1" hangingPunct="1"/>
            <a:r>
              <a:rPr lang="en-US" altLang="en-TR">
                <a:latin typeface="Calibri" panose="020F0502020204030204" pitchFamily="34" charset="0"/>
                <a:ea typeface="ＭＳ Ｐゴシック" panose="020B0600070205080204" pitchFamily="34" charset="-128"/>
              </a:rPr>
              <a:t>• Step 3: Initialize hash buffer to a set of 64-bit integer constants (see text) </a:t>
            </a:r>
          </a:p>
          <a:p>
            <a:pPr eaLnBrk="1" hangingPunct="1"/>
            <a:r>
              <a:rPr lang="en-US" altLang="en-TR">
                <a:latin typeface="Calibri" panose="020F0502020204030204" pitchFamily="34" charset="0"/>
                <a:ea typeface="ＭＳ Ｐゴシック" panose="020B0600070205080204" pitchFamily="34" charset="-128"/>
              </a:rPr>
              <a:t>• Step 4: Process the message in 1024-bit (128-word) blocks, which forms the heart of the algorithm. Each round takes as input the 512-bit buffer value H</a:t>
            </a:r>
            <a:r>
              <a:rPr lang="en-US" altLang="en-TR" baseline="-25000">
                <a:latin typeface="Calibri" panose="020F0502020204030204" pitchFamily="34" charset="0"/>
                <a:ea typeface="ＭＳ Ｐゴシック" panose="020B0600070205080204" pitchFamily="34" charset="-128"/>
              </a:rPr>
              <a:t>i</a:t>
            </a:r>
            <a:r>
              <a:rPr lang="en-US" altLang="en-TR">
                <a:latin typeface="Calibri" panose="020F0502020204030204" pitchFamily="34" charset="0"/>
                <a:ea typeface="ＭＳ Ｐゴシック" panose="020B0600070205080204" pitchFamily="34" charset="-128"/>
              </a:rPr>
              <a:t>, and updates the contents of that buffer. </a:t>
            </a:r>
          </a:p>
          <a:p>
            <a:pPr eaLnBrk="1" hangingPunct="1"/>
            <a:r>
              <a:rPr lang="en-US" altLang="en-TR">
                <a:latin typeface="Calibri" panose="020F0502020204030204" pitchFamily="34" charset="0"/>
                <a:ea typeface="ＭＳ Ｐゴシック" panose="020B0600070205080204" pitchFamily="34" charset="-128"/>
              </a:rPr>
              <a:t>• Step 5: Output the final state value as the resulting hash</a:t>
            </a:r>
          </a:p>
          <a:p>
            <a:pPr eaLnBrk="1" hangingPunct="1"/>
            <a:r>
              <a:rPr lang="en-US" altLang="en-TR">
                <a:latin typeface="Calibri" panose="020F0502020204030204" pitchFamily="34" charset="0"/>
                <a:ea typeface="ＭＳ Ｐゴシック" panose="020B0600070205080204" pitchFamily="34" charset="-128"/>
              </a:rPr>
              <a:t>See text for more details.</a:t>
            </a:r>
            <a:endParaRPr lang="en-AU" altLang="en-TR">
              <a:latin typeface="Calibri" panose="020F0502020204030204" pitchFamily="34" charset="0"/>
              <a:ea typeface="ＭＳ Ｐゴシック" panose="020B0600070205080204" pitchFamily="34" charset="-128"/>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Rectangle 1031">
            <a:extLst>
              <a:ext uri="{FF2B5EF4-FFF2-40B4-BE49-F238E27FC236}">
                <a16:creationId xmlns:a16="http://schemas.microsoft.com/office/drawing/2014/main" id="{28D459FB-E0F2-1CF5-6B39-033258EE770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0BE8F142-9CD0-7A4A-A8C4-B224A6A226CD}" type="slidenum">
              <a:rPr lang="en-AU" altLang="en-TR" sz="1200">
                <a:latin typeface="Calibri" panose="020F0502020204030204" pitchFamily="34" charset="0"/>
              </a:rPr>
              <a:pPr eaLnBrk="1" hangingPunct="1"/>
              <a:t>42</a:t>
            </a:fld>
            <a:endParaRPr lang="en-AU" altLang="en-TR" sz="1200">
              <a:latin typeface="Calibri" panose="020F0502020204030204" pitchFamily="34" charset="0"/>
            </a:endParaRPr>
          </a:p>
        </p:txBody>
      </p:sp>
      <p:sp>
        <p:nvSpPr>
          <p:cNvPr id="75778" name="Rectangle 2">
            <a:extLst>
              <a:ext uri="{FF2B5EF4-FFF2-40B4-BE49-F238E27FC236}">
                <a16:creationId xmlns:a16="http://schemas.microsoft.com/office/drawing/2014/main" id="{A5F0F3DD-8307-DC69-B41D-911058A48B0E}"/>
              </a:ext>
            </a:extLst>
          </p:cNvPr>
          <p:cNvSpPr>
            <a:spLocks noRot="1" noChangeArrowheads="1" noTextEdit="1"/>
          </p:cNvSpPr>
          <p:nvPr>
            <p:ph type="sldImg"/>
          </p:nvPr>
        </p:nvSpPr>
        <p:spPr>
          <a:ln/>
        </p:spPr>
      </p:sp>
      <p:sp>
        <p:nvSpPr>
          <p:cNvPr id="75779" name="Rectangle 3">
            <a:extLst>
              <a:ext uri="{FF2B5EF4-FFF2-40B4-BE49-F238E27FC236}">
                <a16:creationId xmlns:a16="http://schemas.microsoft.com/office/drawing/2014/main" id="{CFF356CF-F188-6A18-9B5D-D82F5F82438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TR">
                <a:latin typeface="Calibri" panose="020F0502020204030204" pitchFamily="34" charset="0"/>
                <a:ea typeface="ＭＳ Ｐゴシック" panose="020B0600070205080204" pitchFamily="34" charset="-128"/>
              </a:rPr>
              <a:t>The structure of each of the 80 rounds is shown in Stallings Figure 11.10. Each 64-bit word is shuffled along one place, and in some cases manipulated using a series of simple logical functions (ANDs, NOTs, ORs, XORs, ROTates), in order to provide the avalanche &amp; completeness properties of the hash function. The elements are:</a:t>
            </a:r>
          </a:p>
          <a:p>
            <a:pPr eaLnBrk="1" hangingPunct="1"/>
            <a:r>
              <a:rPr lang="en-US" altLang="en-TR">
                <a:latin typeface="Calibri" panose="020F0502020204030204" pitchFamily="34" charset="0"/>
                <a:ea typeface="ＭＳ Ｐゴシック" panose="020B0600070205080204" pitchFamily="34" charset="-128"/>
              </a:rPr>
              <a:t>Ch(e,f,g) = (e AND f) XOR (NOT e AND g)</a:t>
            </a:r>
          </a:p>
          <a:p>
            <a:pPr eaLnBrk="1" hangingPunct="1"/>
            <a:r>
              <a:rPr lang="en-US" altLang="en-TR">
                <a:latin typeface="Calibri" panose="020F0502020204030204" pitchFamily="34" charset="0"/>
                <a:ea typeface="ＭＳ Ｐゴシック" panose="020B0600070205080204" pitchFamily="34" charset="-128"/>
              </a:rPr>
              <a:t>Maj(a,b,c) = (a AND b) XOR (a AND c) XOR (b AND c)</a:t>
            </a:r>
          </a:p>
          <a:p>
            <a:pPr eaLnBrk="1" hangingPunct="1"/>
            <a:r>
              <a:rPr lang="en-US" altLang="en-TR">
                <a:latin typeface="Calibri" panose="020F0502020204030204" pitchFamily="34" charset="0"/>
                <a:ea typeface="ＭＳ Ｐゴシック" panose="020B0600070205080204" pitchFamily="34" charset="-128"/>
              </a:rPr>
              <a:t>∑(a) = ROTR(a,28) XOR ROTR(a,34) XOR ROTR(a,39)</a:t>
            </a:r>
          </a:p>
          <a:p>
            <a:pPr eaLnBrk="1" hangingPunct="1"/>
            <a:r>
              <a:rPr lang="en-US" altLang="en-TR">
                <a:latin typeface="Calibri" panose="020F0502020204030204" pitchFamily="34" charset="0"/>
                <a:ea typeface="ＭＳ Ｐゴシック" panose="020B0600070205080204" pitchFamily="34" charset="-128"/>
              </a:rPr>
              <a:t>∑(e) = ROTR(e,14) XOR ROTR(e,18) XOR ROTR(e,41)</a:t>
            </a:r>
          </a:p>
          <a:p>
            <a:pPr eaLnBrk="1" hangingPunct="1"/>
            <a:r>
              <a:rPr lang="en-US" altLang="en-TR">
                <a:latin typeface="Calibri" panose="020F0502020204030204" pitchFamily="34" charset="0"/>
                <a:ea typeface="ＭＳ Ｐゴシック" panose="020B0600070205080204" pitchFamily="34" charset="-128"/>
              </a:rPr>
              <a:t>+ = addition modulo 2^64</a:t>
            </a:r>
          </a:p>
          <a:p>
            <a:pPr eaLnBrk="1" hangingPunct="1"/>
            <a:r>
              <a:rPr lang="en-US" altLang="en-TR">
                <a:latin typeface="Calibri" panose="020F0502020204030204" pitchFamily="34" charset="0"/>
                <a:ea typeface="ＭＳ Ｐゴシック" panose="020B0600070205080204" pitchFamily="34" charset="-128"/>
              </a:rPr>
              <a:t>Kt  = a 64-bit additive constant </a:t>
            </a:r>
          </a:p>
          <a:p>
            <a:pPr eaLnBrk="1" hangingPunct="1"/>
            <a:r>
              <a:rPr lang="en-US" altLang="en-TR">
                <a:latin typeface="Calibri" panose="020F0502020204030204" pitchFamily="34" charset="0"/>
                <a:ea typeface="ＭＳ Ｐゴシック" panose="020B0600070205080204" pitchFamily="34" charset="-128"/>
              </a:rPr>
              <a:t>Wt = a 64-bit word derived from the current 512-bit input block.</a:t>
            </a:r>
          </a:p>
          <a:p>
            <a:pPr eaLnBrk="1" hangingPunct="1"/>
            <a:endParaRPr lang="en-US" altLang="en-TR">
              <a:latin typeface="Calibri" panose="020F0502020204030204" pitchFamily="34" charset="0"/>
              <a:ea typeface="ＭＳ Ｐゴシック" panose="020B0600070205080204" pitchFamily="34" charset="-128"/>
            </a:endParaRPr>
          </a:p>
          <a:p>
            <a:pPr eaLnBrk="1" hangingPunct="1"/>
            <a:r>
              <a:rPr lang="en-US" altLang="en-TR">
                <a:latin typeface="Calibri" panose="020F0502020204030204" pitchFamily="34" charset="0"/>
                <a:ea typeface="ＭＳ Ｐゴシック" panose="020B0600070205080204" pitchFamily="34" charset="-128"/>
              </a:rPr>
              <a:t>Six of the eight words of the output of the round function involve simply permutation (</a:t>
            </a:r>
            <a:r>
              <a:rPr lang="en-US" altLang="en-TR" i="1">
                <a:latin typeface="Calibri" panose="020F0502020204030204" pitchFamily="34" charset="0"/>
                <a:ea typeface="ＭＳ Ｐゴシック" panose="020B0600070205080204" pitchFamily="34" charset="-128"/>
              </a:rPr>
              <a:t>b, c, d, f, g, h</a:t>
            </a:r>
            <a:r>
              <a:rPr lang="en-US" altLang="en-TR">
                <a:latin typeface="Calibri" panose="020F0502020204030204" pitchFamily="34" charset="0"/>
                <a:ea typeface="ＭＳ Ｐゴシック" panose="020B0600070205080204" pitchFamily="34" charset="-128"/>
              </a:rPr>
              <a:t>) by means of rotation. This is indicated by shading in Figure 11.10. Only two of the output words (</a:t>
            </a:r>
            <a:r>
              <a:rPr lang="en-US" altLang="en-TR" i="1">
                <a:latin typeface="Calibri" panose="020F0502020204030204" pitchFamily="34" charset="0"/>
                <a:ea typeface="ＭＳ Ｐゴシック" panose="020B0600070205080204" pitchFamily="34" charset="-128"/>
              </a:rPr>
              <a:t>a, e) </a:t>
            </a:r>
            <a:r>
              <a:rPr lang="en-US" altLang="en-TR">
                <a:latin typeface="Calibri" panose="020F0502020204030204" pitchFamily="34" charset="0"/>
                <a:ea typeface="ＭＳ Ｐゴシック" panose="020B0600070205080204" pitchFamily="34" charset="-128"/>
              </a:rPr>
              <a:t>are generated by substitution. Word e is a function of input variables </a:t>
            </a:r>
            <a:r>
              <a:rPr lang="en-US" altLang="en-TR" i="1">
                <a:latin typeface="Calibri" panose="020F0502020204030204" pitchFamily="34" charset="0"/>
                <a:ea typeface="ＭＳ Ｐゴシック" panose="020B0600070205080204" pitchFamily="34" charset="-128"/>
              </a:rPr>
              <a:t>d, e, f, g, h, </a:t>
            </a:r>
            <a:r>
              <a:rPr lang="en-US" altLang="en-TR">
                <a:latin typeface="Calibri" panose="020F0502020204030204" pitchFamily="34" charset="0"/>
                <a:ea typeface="ＭＳ Ｐゴシック" panose="020B0600070205080204" pitchFamily="34" charset="-128"/>
              </a:rPr>
              <a:t>as well as the round word W t and the constant Kt. Word a is a function of all of the input variables, as well as the round word W t and the constant Kt. </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Slide Image Placeholder 1">
            <a:extLst>
              <a:ext uri="{FF2B5EF4-FFF2-40B4-BE49-F238E27FC236}">
                <a16:creationId xmlns:a16="http://schemas.microsoft.com/office/drawing/2014/main" id="{DE639E77-D49E-EC17-957B-8D81B63096C9}"/>
              </a:ext>
            </a:extLst>
          </p:cNvPr>
          <p:cNvSpPr>
            <a:spLocks noGrp="1" noRot="1" noChangeAspect="1"/>
          </p:cNvSpPr>
          <p:nvPr>
            <p:ph type="sldImg"/>
          </p:nvPr>
        </p:nvSpPr>
        <p:spPr>
          <a:ln/>
        </p:spPr>
      </p:sp>
      <p:sp>
        <p:nvSpPr>
          <p:cNvPr id="78850" name="Notes Placeholder 2">
            <a:extLst>
              <a:ext uri="{FF2B5EF4-FFF2-40B4-BE49-F238E27FC236}">
                <a16:creationId xmlns:a16="http://schemas.microsoft.com/office/drawing/2014/main" id="{6D205425-F691-A8E8-E0B5-AC5ED02F3753}"/>
              </a:ext>
            </a:extLst>
          </p:cNvPr>
          <p:cNvSpPr>
            <a:spLocks noGrp="1"/>
          </p:cNvSpPr>
          <p:nvPr>
            <p:ph type="body" idx="1"/>
          </p:nvPr>
        </p:nvSpPr>
        <p:spPr>
          <a:xfrm>
            <a:off x="457200" y="4343400"/>
            <a:ext cx="60198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TR" dirty="0">
                <a:latin typeface="Calibri" panose="020F0502020204030204" pitchFamily="34" charset="0"/>
                <a:ea typeface="ＭＳ Ｐゴシック" panose="020B0600070205080204" pitchFamily="34" charset="-128"/>
              </a:rPr>
              <a:t>As with encryption algorithms, cryptanalytic attacks on hash functions seek to exploit some property of the algorithm to perform some attack other than an exhaustive search. In recent years, have much effort, and some successes, in developing cryptanalytic attacks on hash functions. Must consider the overall structure of a typical secure hash function, referred to as an iterated hash function, as indicated in Stallings Figure 11.7. This was proposed by Merkle and is the structure of most hash functions in use today. The hash function takes an input message and partitions it into </a:t>
            </a:r>
            <a:r>
              <a:rPr lang="en-US" altLang="en-TR" i="1" dirty="0">
                <a:latin typeface="Calibri" panose="020F0502020204030204" pitchFamily="34" charset="0"/>
                <a:ea typeface="ＭＳ Ｐゴシック" panose="020B0600070205080204" pitchFamily="34" charset="-128"/>
              </a:rPr>
              <a:t>L </a:t>
            </a:r>
            <a:r>
              <a:rPr lang="en-US" altLang="en-TR" dirty="0">
                <a:latin typeface="Calibri" panose="020F0502020204030204" pitchFamily="34" charset="0"/>
                <a:ea typeface="ＭＳ Ｐゴシック" panose="020B0600070205080204" pitchFamily="34" charset="-128"/>
              </a:rPr>
              <a:t>fixed-sized blocks of </a:t>
            </a:r>
            <a:r>
              <a:rPr lang="en-US" altLang="en-TR" i="1" dirty="0">
                <a:latin typeface="Calibri" panose="020F0502020204030204" pitchFamily="34" charset="0"/>
                <a:ea typeface="ＭＳ Ｐゴシック" panose="020B0600070205080204" pitchFamily="34" charset="-128"/>
              </a:rPr>
              <a:t>b </a:t>
            </a:r>
            <a:r>
              <a:rPr lang="en-US" altLang="en-TR" dirty="0">
                <a:latin typeface="Calibri" panose="020F0502020204030204" pitchFamily="34" charset="0"/>
                <a:ea typeface="ＭＳ Ｐゴシック" panose="020B0600070205080204" pitchFamily="34" charset="-128"/>
              </a:rPr>
              <a:t>bits each. If necessary, the final block is padded to </a:t>
            </a:r>
            <a:r>
              <a:rPr lang="en-US" altLang="en-TR" i="1" dirty="0">
                <a:latin typeface="Calibri" panose="020F0502020204030204" pitchFamily="34" charset="0"/>
                <a:ea typeface="ＭＳ Ｐゴシック" panose="020B0600070205080204" pitchFamily="34" charset="-128"/>
              </a:rPr>
              <a:t>b </a:t>
            </a:r>
            <a:r>
              <a:rPr lang="en-US" altLang="en-TR" dirty="0">
                <a:latin typeface="Calibri" panose="020F0502020204030204" pitchFamily="34" charset="0"/>
                <a:ea typeface="ＭＳ Ｐゴシック" panose="020B0600070205080204" pitchFamily="34" charset="-128"/>
              </a:rPr>
              <a:t>bits. The final block also includes the value of the total length of the input to the hash function. The inclusion of the length makes the job of the opponent more difficult. The hash algorithm involves repeated use of a compression function, </a:t>
            </a:r>
            <a:r>
              <a:rPr lang="en-US" altLang="en-TR" i="1" dirty="0">
                <a:latin typeface="Calibri" panose="020F0502020204030204" pitchFamily="34" charset="0"/>
                <a:ea typeface="ＭＳ Ｐゴシック" panose="020B0600070205080204" pitchFamily="34" charset="-128"/>
              </a:rPr>
              <a:t>f</a:t>
            </a:r>
            <a:r>
              <a:rPr lang="en-US" altLang="en-TR" dirty="0">
                <a:latin typeface="Calibri" panose="020F0502020204030204" pitchFamily="34" charset="0"/>
                <a:ea typeface="ＭＳ Ｐゴシック" panose="020B0600070205080204" pitchFamily="34" charset="-128"/>
              </a:rPr>
              <a:t>, that takes two inputs (an </a:t>
            </a:r>
            <a:r>
              <a:rPr lang="en-US" altLang="en-TR" i="1" dirty="0">
                <a:latin typeface="Calibri" panose="020F0502020204030204" pitchFamily="34" charset="0"/>
                <a:ea typeface="ＭＳ Ｐゴシック" panose="020B0600070205080204" pitchFamily="34" charset="-128"/>
              </a:rPr>
              <a:t>n</a:t>
            </a:r>
            <a:r>
              <a:rPr lang="en-US" altLang="en-TR" dirty="0">
                <a:latin typeface="Calibri" panose="020F0502020204030204" pitchFamily="34" charset="0"/>
                <a:ea typeface="ＭＳ Ｐゴシック" panose="020B0600070205080204" pitchFamily="34" charset="-128"/>
              </a:rPr>
              <a:t>-bit input from the previous step, called the chaining variable, and a </a:t>
            </a:r>
            <a:r>
              <a:rPr lang="en-US" altLang="en-TR" i="1" dirty="0">
                <a:latin typeface="Calibri" panose="020F0502020204030204" pitchFamily="34" charset="0"/>
                <a:ea typeface="ＭＳ Ｐゴシック" panose="020B0600070205080204" pitchFamily="34" charset="-128"/>
              </a:rPr>
              <a:t>b</a:t>
            </a:r>
            <a:r>
              <a:rPr lang="en-US" altLang="en-TR" dirty="0">
                <a:latin typeface="Calibri" panose="020F0502020204030204" pitchFamily="34" charset="0"/>
                <a:ea typeface="ＭＳ Ｐゴシック" panose="020B0600070205080204" pitchFamily="34" charset="-128"/>
              </a:rPr>
              <a:t>-bit block) and produces an </a:t>
            </a:r>
            <a:r>
              <a:rPr lang="en-US" altLang="en-TR" i="1" dirty="0">
                <a:latin typeface="Calibri" panose="020F0502020204030204" pitchFamily="34" charset="0"/>
                <a:ea typeface="ＭＳ Ｐゴシック" panose="020B0600070205080204" pitchFamily="34" charset="-128"/>
              </a:rPr>
              <a:t>n</a:t>
            </a:r>
            <a:r>
              <a:rPr lang="en-US" altLang="en-TR" dirty="0">
                <a:latin typeface="Calibri" panose="020F0502020204030204" pitchFamily="34" charset="0"/>
                <a:ea typeface="ＭＳ Ｐゴシック" panose="020B0600070205080204" pitchFamily="34" charset="-128"/>
              </a:rPr>
              <a:t>-bit output. At the start of hashing, the chaining variable has an initial value that is specified as part of the algorithm. The final value of the chaining variable is the hash value. Often, </a:t>
            </a:r>
            <a:r>
              <a:rPr lang="en-US" altLang="en-TR" i="1" dirty="0">
                <a:latin typeface="Calibri" panose="020F0502020204030204" pitchFamily="34" charset="0"/>
                <a:ea typeface="ＭＳ Ｐゴシック" panose="020B0600070205080204" pitchFamily="34" charset="-128"/>
              </a:rPr>
              <a:t>b</a:t>
            </a:r>
            <a:r>
              <a:rPr lang="en-US" altLang="en-TR" dirty="0">
                <a:latin typeface="Calibri" panose="020F0502020204030204" pitchFamily="34" charset="0"/>
                <a:ea typeface="ＭＳ Ｐゴシック" panose="020B0600070205080204" pitchFamily="34" charset="-128"/>
              </a:rPr>
              <a:t> &gt; </a:t>
            </a:r>
            <a:r>
              <a:rPr lang="en-US" altLang="en-TR" i="1" dirty="0">
                <a:latin typeface="Calibri" panose="020F0502020204030204" pitchFamily="34" charset="0"/>
                <a:ea typeface="ＭＳ Ｐゴシック" panose="020B0600070205080204" pitchFamily="34" charset="-128"/>
              </a:rPr>
              <a:t>n</a:t>
            </a:r>
            <a:r>
              <a:rPr lang="en-US" altLang="en-TR" dirty="0">
                <a:latin typeface="Calibri" panose="020F0502020204030204" pitchFamily="34" charset="0"/>
                <a:ea typeface="ＭＳ Ｐゴシック" panose="020B0600070205080204" pitchFamily="34" charset="-128"/>
              </a:rPr>
              <a:t>; hence the term compression. The motivation for this iterative structure stems from the observation by Merkle and </a:t>
            </a:r>
            <a:r>
              <a:rPr lang="en-US" altLang="en-TR" dirty="0" err="1">
                <a:latin typeface="Calibri" panose="020F0502020204030204" pitchFamily="34" charset="0"/>
                <a:ea typeface="ＭＳ Ｐゴシック" panose="020B0600070205080204" pitchFamily="34" charset="-128"/>
              </a:rPr>
              <a:t>Damgard</a:t>
            </a:r>
            <a:r>
              <a:rPr lang="en-US" altLang="en-TR" dirty="0">
                <a:latin typeface="Calibri" panose="020F0502020204030204" pitchFamily="34" charset="0"/>
                <a:ea typeface="ＭＳ Ｐゴシック" panose="020B0600070205080204" pitchFamily="34" charset="-128"/>
              </a:rPr>
              <a:t> that if the compression function is collision resistant, then so is the resultant iterated hash function. Therefore, the structure can be used to produce a secure hash function to operate on a message of any length. Cryptanalysis of hash functions focuses on the internal structure of f and is based on attempts to find efficient techniques for producing collisions for a single execution of f. Once that is done, the attack must take into account the fixed value of IV. The attack on f depends on exploiting its internal structure. The attacks that have been mounted on hash functions are rather complex and beyond our scope here. </a:t>
            </a:r>
          </a:p>
        </p:txBody>
      </p:sp>
      <p:sp>
        <p:nvSpPr>
          <p:cNvPr id="78851" name="Slide Number Placeholder 3">
            <a:extLst>
              <a:ext uri="{FF2B5EF4-FFF2-40B4-BE49-F238E27FC236}">
                <a16:creationId xmlns:a16="http://schemas.microsoft.com/office/drawing/2014/main" id="{1FAAAC92-017C-F78C-CD5B-49A65A8AC250}"/>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3B39321D-A8D7-8946-9363-0EF22EF72574}" type="slidenum">
              <a:rPr lang="en-AU" altLang="en-TR" sz="1200">
                <a:latin typeface="Calibri" panose="020F0502020204030204" pitchFamily="34" charset="0"/>
              </a:rPr>
              <a:pPr eaLnBrk="1" hangingPunct="1"/>
              <a:t>44</a:t>
            </a:fld>
            <a:endParaRPr lang="en-AU" altLang="en-TR" sz="1200">
              <a:latin typeface="Calibri" panose="020F0502020204030204" pitchFamily="34"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Slide Image Placeholder 1">
            <a:extLst>
              <a:ext uri="{FF2B5EF4-FFF2-40B4-BE49-F238E27FC236}">
                <a16:creationId xmlns:a16="http://schemas.microsoft.com/office/drawing/2014/main" id="{E5388D58-C514-E416-747E-9C010AACA349}"/>
              </a:ext>
            </a:extLst>
          </p:cNvPr>
          <p:cNvSpPr>
            <a:spLocks noGrp="1" noRot="1" noChangeAspect="1"/>
          </p:cNvSpPr>
          <p:nvPr>
            <p:ph type="sldImg"/>
          </p:nvPr>
        </p:nvSpPr>
        <p:spPr>
          <a:ln/>
        </p:spPr>
      </p:sp>
      <p:sp>
        <p:nvSpPr>
          <p:cNvPr id="80898" name="Notes Placeholder 2">
            <a:extLst>
              <a:ext uri="{FF2B5EF4-FFF2-40B4-BE49-F238E27FC236}">
                <a16:creationId xmlns:a16="http://schemas.microsoft.com/office/drawing/2014/main" id="{320DA4FC-070A-09AE-4320-B8986C155ECD}"/>
              </a:ext>
            </a:extLst>
          </p:cNvPr>
          <p:cNvSpPr>
            <a:spLocks noGrp="1"/>
          </p:cNvSpPr>
          <p:nvPr>
            <p:ph type="body" idx="1"/>
          </p:nvPr>
        </p:nvSpPr>
        <p:spPr>
          <a:xfrm>
            <a:off x="457200" y="4343400"/>
            <a:ext cx="6019800" cy="43418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TR" dirty="0">
                <a:latin typeface="Calibri" panose="020F0502020204030204" pitchFamily="34" charset="0"/>
                <a:ea typeface="ＭＳ Ｐゴシック" panose="020B0600070205080204" pitchFamily="34" charset="-128"/>
              </a:rPr>
              <a:t>As with encryption algorithms, there are two categories of attacks on hash functions: brute-force attacks and cryptanalysis. A brute-force attack does not depend on the specific algorithm but depends only on bit length. In the case of a hash function, a brute-force attack depends only on the bit length of the hash value. A cryptanalysis, in contrast, is an attack based on weaknesses in a particular cryptographic algorithm. </a:t>
            </a:r>
          </a:p>
          <a:p>
            <a:pPr eaLnBrk="1" hangingPunct="1"/>
            <a:r>
              <a:rPr lang="en-US" altLang="en-TR" dirty="0">
                <a:latin typeface="Calibri" panose="020F0502020204030204" pitchFamily="34" charset="0"/>
                <a:ea typeface="ＭＳ Ｐゴシック" panose="020B0600070205080204" pitchFamily="34" charset="-128"/>
              </a:rPr>
              <a:t>For a preimage or second preimage attack, an adversary wishes to find a value </a:t>
            </a:r>
            <a:r>
              <a:rPr lang="en-US" altLang="en-TR" i="1" dirty="0">
                <a:latin typeface="Calibri" panose="020F0502020204030204" pitchFamily="34" charset="0"/>
                <a:ea typeface="ＭＳ Ｐゴシック" panose="020B0600070205080204" pitchFamily="34" charset="-128"/>
              </a:rPr>
              <a:t>y </a:t>
            </a:r>
            <a:r>
              <a:rPr lang="en-US" altLang="en-TR" dirty="0">
                <a:latin typeface="Calibri" panose="020F0502020204030204" pitchFamily="34" charset="0"/>
                <a:ea typeface="ＭＳ Ｐゴシック" panose="020B0600070205080204" pitchFamily="34" charset="-128"/>
              </a:rPr>
              <a:t>such that </a:t>
            </a:r>
            <a:r>
              <a:rPr lang="en-US" altLang="en-TR" i="1" dirty="0">
                <a:latin typeface="Calibri" panose="020F0502020204030204" pitchFamily="34" charset="0"/>
                <a:ea typeface="ＭＳ Ｐゴシック" panose="020B0600070205080204" pitchFamily="34" charset="-128"/>
              </a:rPr>
              <a:t>H(y) </a:t>
            </a:r>
            <a:r>
              <a:rPr lang="en-US" altLang="en-TR" dirty="0">
                <a:latin typeface="Calibri" panose="020F0502020204030204" pitchFamily="34" charset="0"/>
                <a:ea typeface="ＭＳ Ｐゴシック" panose="020B0600070205080204" pitchFamily="34" charset="-128"/>
              </a:rPr>
              <a:t>is equal to a given hash value h. The brute force method is to pick values of y at random and try each value until a collision occurs. For an </a:t>
            </a:r>
            <a:r>
              <a:rPr lang="en-US" altLang="en-TR" i="1" dirty="0">
                <a:latin typeface="Calibri" panose="020F0502020204030204" pitchFamily="34" charset="0"/>
                <a:ea typeface="ＭＳ Ｐゴシック" panose="020B0600070205080204" pitchFamily="34" charset="-128"/>
              </a:rPr>
              <a:t>m-bit </a:t>
            </a:r>
            <a:r>
              <a:rPr lang="en-US" altLang="en-TR" dirty="0">
                <a:latin typeface="Calibri" panose="020F0502020204030204" pitchFamily="34" charset="0"/>
                <a:ea typeface="ＭＳ Ｐゴシック" panose="020B0600070205080204" pitchFamily="34" charset="-128"/>
              </a:rPr>
              <a:t>hash value, the level of effort is proportional to 2</a:t>
            </a:r>
            <a:r>
              <a:rPr lang="en-US" altLang="en-TR" baseline="30000" dirty="0">
                <a:latin typeface="Calibri" panose="020F0502020204030204" pitchFamily="34" charset="0"/>
                <a:ea typeface="ＭＳ Ｐゴシック" panose="020B0600070205080204" pitchFamily="34" charset="-128"/>
              </a:rPr>
              <a:t>m</a:t>
            </a:r>
            <a:r>
              <a:rPr lang="en-US" altLang="en-TR" dirty="0">
                <a:latin typeface="Calibri" panose="020F0502020204030204" pitchFamily="34" charset="0"/>
                <a:ea typeface="ＭＳ Ｐゴシック" panose="020B0600070205080204" pitchFamily="34" charset="-128"/>
              </a:rPr>
              <a:t>. Specifically, the adversary would have to try, on average, 2</a:t>
            </a:r>
            <a:r>
              <a:rPr lang="en-US" altLang="en-TR" baseline="30000" dirty="0">
                <a:latin typeface="Calibri" panose="020F0502020204030204" pitchFamily="34" charset="0"/>
                <a:ea typeface="ＭＳ Ｐゴシック" panose="020B0600070205080204" pitchFamily="34" charset="-128"/>
              </a:rPr>
              <a:t>m–1 </a:t>
            </a:r>
            <a:r>
              <a:rPr lang="en-US" altLang="en-TR" dirty="0">
                <a:latin typeface="Calibri" panose="020F0502020204030204" pitchFamily="34" charset="0"/>
                <a:ea typeface="ＭＳ Ｐゴシック" panose="020B0600070205080204" pitchFamily="34" charset="-128"/>
              </a:rPr>
              <a:t>values of y to find one that generates a given hash value h</a:t>
            </a:r>
            <a:r>
              <a:rPr lang="en-US" altLang="en-TR" i="1" dirty="0">
                <a:latin typeface="Calibri" panose="020F0502020204030204" pitchFamily="34" charset="0"/>
                <a:ea typeface="ＭＳ Ｐゴシック" panose="020B0600070205080204" pitchFamily="34" charset="-128"/>
              </a:rPr>
              <a:t>. </a:t>
            </a:r>
          </a:p>
          <a:p>
            <a:pPr eaLnBrk="1" hangingPunct="1"/>
            <a:r>
              <a:rPr lang="en-US" altLang="en-TR" dirty="0">
                <a:latin typeface="Calibri" panose="020F0502020204030204" pitchFamily="34" charset="0"/>
                <a:ea typeface="ＭＳ Ｐゴシック" panose="020B0600070205080204" pitchFamily="34" charset="-128"/>
              </a:rPr>
              <a:t>For a collision resistant attack, an adversary wishes to find two messages or data blocks, x and </a:t>
            </a:r>
            <a:r>
              <a:rPr lang="en-US" altLang="en-TR" i="1" dirty="0">
                <a:latin typeface="Calibri" panose="020F0502020204030204" pitchFamily="34" charset="0"/>
                <a:ea typeface="ＭＳ Ｐゴシック" panose="020B0600070205080204" pitchFamily="34" charset="-128"/>
              </a:rPr>
              <a:t>y, </a:t>
            </a:r>
            <a:r>
              <a:rPr lang="en-US" altLang="en-TR" dirty="0">
                <a:latin typeface="Calibri" panose="020F0502020204030204" pitchFamily="34" charset="0"/>
                <a:ea typeface="ＭＳ Ｐゴシック" panose="020B0600070205080204" pitchFamily="34" charset="-128"/>
              </a:rPr>
              <a:t>that yield the same hash function: H(x) = H(y). This requires much less effort than a preimage or second preimage attack. The effort required is explained by a mathematical result referred to as the birthday paradox (next slide).</a:t>
            </a:r>
          </a:p>
          <a:p>
            <a:pPr eaLnBrk="1" hangingPunct="1"/>
            <a:r>
              <a:rPr lang="en-US" altLang="en-TR" dirty="0">
                <a:latin typeface="Calibri" panose="020F0502020204030204" pitchFamily="34" charset="0"/>
                <a:ea typeface="ＭＳ Ｐゴシック" panose="020B0600070205080204" pitchFamily="34" charset="-128"/>
              </a:rPr>
              <a:t>If collision resistance is required, then the value 2</a:t>
            </a:r>
            <a:r>
              <a:rPr lang="en-US" altLang="en-TR" i="1" baseline="30000" dirty="0">
                <a:latin typeface="Calibri" panose="020F0502020204030204" pitchFamily="34" charset="0"/>
                <a:ea typeface="ＭＳ Ｐゴシック" panose="020B0600070205080204" pitchFamily="34" charset="-128"/>
              </a:rPr>
              <a:t>m/2 </a:t>
            </a:r>
            <a:r>
              <a:rPr lang="en-US" altLang="en-TR" dirty="0">
                <a:latin typeface="Calibri" panose="020F0502020204030204" pitchFamily="34" charset="0"/>
                <a:ea typeface="ＭＳ Ｐゴシック" panose="020B0600070205080204" pitchFamily="34" charset="-128"/>
              </a:rPr>
              <a:t>determines the strength of the hash code against brute-force attacks. Van Oorschot and Wiener presented a design for a $10 million collision search machine for MD5, which has a 128-bit hash length, that could find a collision in 24 days. Thus a 128-bit code may be viewed as inadequate. The next step up, if a hash code is treated as a sequence of 32 bits, is a 160-bit hash length. With a hash length of 160 bits, the same search machine would require over four thousand years to find a collision. With today's technology, the time would be much shorter, so that 160 bits now appears suspect. </a:t>
            </a:r>
          </a:p>
        </p:txBody>
      </p:sp>
      <p:sp>
        <p:nvSpPr>
          <p:cNvPr id="80899" name="Slide Number Placeholder 3">
            <a:extLst>
              <a:ext uri="{FF2B5EF4-FFF2-40B4-BE49-F238E27FC236}">
                <a16:creationId xmlns:a16="http://schemas.microsoft.com/office/drawing/2014/main" id="{5316301F-68FC-5058-7F86-260B89018441}"/>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CDEE3E9E-E607-E346-B546-B1A287F3365D}" type="slidenum">
              <a:rPr lang="en-AU" altLang="en-TR" sz="1200">
                <a:latin typeface="Calibri" panose="020F0502020204030204" pitchFamily="34" charset="0"/>
              </a:rPr>
              <a:pPr eaLnBrk="1" hangingPunct="1"/>
              <a:t>45</a:t>
            </a:fld>
            <a:endParaRPr lang="en-AU" altLang="en-TR" sz="1200">
              <a:latin typeface="Calibri" panose="020F0502020204030204" pitchFamily="34"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Shape 88"/>
          <p:cNvSpPr>
            <a:spLocks noGrp="1" noRot="1" noChangeAspect="1"/>
          </p:cNvSpPr>
          <p:nvPr>
            <p:ph type="sldImg" idx="2"/>
          </p:nvPr>
        </p:nvSpPr>
        <p:spPr>
          <a:xfrm>
            <a:off x="411163" y="703263"/>
            <a:ext cx="6162675" cy="3467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89" name="Shape 89"/>
          <p:cNvSpPr txBox="1">
            <a:spLocks noGrp="1"/>
          </p:cNvSpPr>
          <p:nvPr>
            <p:ph type="body" idx="1"/>
          </p:nvPr>
        </p:nvSpPr>
        <p:spPr>
          <a:xfrm>
            <a:off x="931862" y="4408487"/>
            <a:ext cx="5121300" cy="4176599"/>
          </a:xfrm>
          <a:prstGeom prst="rect">
            <a:avLst/>
          </a:prstGeom>
        </p:spPr>
        <p:txBody>
          <a:bodyPr lIns="91425" tIns="91425" rIns="91425" bIns="91425" anchor="ctr" anchorCtr="0">
            <a:noAutofit/>
          </a:bodyPr>
          <a:lstStyle/>
          <a:p>
            <a:pPr lvl="0" rtl="0">
              <a:spcBef>
                <a:spcPts val="0"/>
              </a:spcBef>
              <a:buNone/>
            </a:pPr>
            <a:r>
              <a:rPr lang="en-US" sz="1200"/>
              <a:t>To understand the possible exploitation of hash functions, there are two concepts we need to discuss: the pigeonhole principle and the birthday paradox. </a:t>
            </a:r>
          </a:p>
        </p:txBody>
      </p:sp>
      <p:sp>
        <p:nvSpPr>
          <p:cNvPr id="90" name="Shape 90"/>
          <p:cNvSpPr txBox="1">
            <a:spLocks noGrp="1"/>
          </p:cNvSpPr>
          <p:nvPr>
            <p:ph type="sldNum" idx="12"/>
          </p:nvPr>
        </p:nvSpPr>
        <p:spPr>
          <a:xfrm>
            <a:off x="3957637" y="8818561"/>
            <a:ext cx="3028800" cy="463499"/>
          </a:xfrm>
          <a:prstGeom prst="rect">
            <a:avLst/>
          </a:prstGeom>
        </p:spPr>
        <p:txBody>
          <a:bodyPr lIns="19350" tIns="0" rIns="19350" bIns="0" anchor="b" anchorCtr="0">
            <a:noAutofit/>
          </a:bodyPr>
          <a:lstStyle/>
          <a:p>
            <a:pPr lvl="0" rtl="0">
              <a:spcBef>
                <a:spcPts val="0"/>
              </a:spcBef>
              <a:buNone/>
            </a:pPr>
            <a:fld id="{00000000-1234-1234-1234-123412341234}" type="slidenum">
              <a:rPr lang="en-US"/>
              <a:t>46</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Shape 97"/>
          <p:cNvSpPr>
            <a:spLocks noGrp="1" noRot="1" noChangeAspect="1"/>
          </p:cNvSpPr>
          <p:nvPr>
            <p:ph type="sldImg" idx="2"/>
          </p:nvPr>
        </p:nvSpPr>
        <p:spPr>
          <a:xfrm>
            <a:off x="411163" y="703263"/>
            <a:ext cx="6162675" cy="3467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98" name="Shape 98"/>
          <p:cNvSpPr txBox="1">
            <a:spLocks noGrp="1"/>
          </p:cNvSpPr>
          <p:nvPr>
            <p:ph type="body" idx="1"/>
          </p:nvPr>
        </p:nvSpPr>
        <p:spPr>
          <a:xfrm>
            <a:off x="931862" y="4408487"/>
            <a:ext cx="5121300" cy="4176599"/>
          </a:xfrm>
          <a:prstGeom prst="rect">
            <a:avLst/>
          </a:prstGeom>
        </p:spPr>
        <p:txBody>
          <a:bodyPr lIns="91425" tIns="91425" rIns="91425" bIns="91425" anchor="ctr" anchorCtr="0">
            <a:noAutofit/>
          </a:bodyPr>
          <a:lstStyle/>
          <a:p>
            <a:pPr rtl="0">
              <a:spcBef>
                <a:spcPts val="0"/>
              </a:spcBef>
              <a:buNone/>
            </a:pPr>
            <a:r>
              <a:rPr lang="en-US" sz="1200">
                <a:solidFill>
                  <a:schemeClr val="dk1"/>
                </a:solidFill>
              </a:rPr>
              <a:t>Imagine you have are 9  pigeonholes</a:t>
            </a:r>
          </a:p>
          <a:p>
            <a:pPr rtl="0">
              <a:spcBef>
                <a:spcPts val="0"/>
              </a:spcBef>
              <a:buNone/>
            </a:pPr>
            <a:endParaRPr sz="1200">
              <a:solidFill>
                <a:schemeClr val="dk1"/>
              </a:solidFill>
            </a:endParaRPr>
          </a:p>
          <a:p>
            <a:pPr rtl="0">
              <a:spcBef>
                <a:spcPts val="0"/>
              </a:spcBef>
              <a:buNone/>
            </a:pPr>
            <a:r>
              <a:rPr lang="en-US" sz="1200">
                <a:solidFill>
                  <a:schemeClr val="dk1"/>
                </a:solidFill>
              </a:rPr>
              <a:t>----</a:t>
            </a:r>
          </a:p>
          <a:p>
            <a:pPr rtl="0">
              <a:spcBef>
                <a:spcPts val="0"/>
              </a:spcBef>
              <a:buNone/>
            </a:pPr>
            <a:endParaRPr sz="1200">
              <a:solidFill>
                <a:schemeClr val="dk1"/>
              </a:solidFill>
            </a:endParaRPr>
          </a:p>
          <a:p>
            <a:pPr rtl="0">
              <a:spcBef>
                <a:spcPts val="0"/>
              </a:spcBef>
              <a:buNone/>
            </a:pPr>
            <a:r>
              <a:rPr lang="en-US" sz="1200">
                <a:solidFill>
                  <a:schemeClr val="dk1"/>
                </a:solidFill>
              </a:rPr>
              <a:t>If we have 9 pigeons, one pigeon can be placed in each hole. </a:t>
            </a:r>
          </a:p>
          <a:p>
            <a:pPr rtl="0">
              <a:spcBef>
                <a:spcPts val="0"/>
              </a:spcBef>
              <a:buNone/>
            </a:pPr>
            <a:endParaRPr sz="1200">
              <a:solidFill>
                <a:schemeClr val="dk1"/>
              </a:solidFill>
            </a:endParaRPr>
          </a:p>
          <a:p>
            <a:pPr rtl="0">
              <a:spcBef>
                <a:spcPts val="0"/>
              </a:spcBef>
              <a:buNone/>
            </a:pPr>
            <a:r>
              <a:rPr lang="en-US" sz="1200">
                <a:solidFill>
                  <a:schemeClr val="dk1"/>
                </a:solidFill>
              </a:rPr>
              <a:t>----</a:t>
            </a:r>
          </a:p>
          <a:p>
            <a:pPr rtl="0">
              <a:spcBef>
                <a:spcPts val="0"/>
              </a:spcBef>
              <a:buNone/>
            </a:pPr>
            <a:endParaRPr sz="1200">
              <a:solidFill>
                <a:schemeClr val="dk1"/>
              </a:solidFill>
            </a:endParaRPr>
          </a:p>
          <a:p>
            <a:pPr lvl="0" rtl="0">
              <a:spcBef>
                <a:spcPts val="0"/>
              </a:spcBef>
              <a:buClr>
                <a:schemeClr val="dk1"/>
              </a:buClr>
              <a:buSzPct val="91666"/>
              <a:buFont typeface="Arial"/>
              <a:buNone/>
            </a:pPr>
            <a:r>
              <a:rPr lang="en-US" sz="1200">
                <a:solidFill>
                  <a:schemeClr val="dk1"/>
                </a:solidFill>
              </a:rPr>
              <a:t>If we add another pigeon, there will be one box with two pigeons. </a:t>
            </a:r>
          </a:p>
          <a:p>
            <a:pPr lvl="0" rtl="0">
              <a:spcBef>
                <a:spcPts val="0"/>
              </a:spcBef>
              <a:buClr>
                <a:schemeClr val="dk1"/>
              </a:buClr>
              <a:buFont typeface="Arial"/>
              <a:buNone/>
            </a:pPr>
            <a:endParaRPr sz="1200">
              <a:solidFill>
                <a:schemeClr val="dk1"/>
              </a:solidFill>
            </a:endParaRPr>
          </a:p>
          <a:p>
            <a:pPr lvl="0" rtl="0">
              <a:spcBef>
                <a:spcPts val="0"/>
              </a:spcBef>
              <a:buClr>
                <a:schemeClr val="dk1"/>
              </a:buClr>
              <a:buSzPct val="91666"/>
              <a:buFont typeface="Arial"/>
              <a:buNone/>
            </a:pPr>
            <a:r>
              <a:rPr lang="en-US" sz="1200">
                <a:solidFill>
                  <a:schemeClr val="dk1"/>
                </a:solidFill>
              </a:rPr>
              <a:t>n = number of pigeons</a:t>
            </a:r>
          </a:p>
          <a:p>
            <a:pPr lvl="0" rtl="0">
              <a:spcBef>
                <a:spcPts val="0"/>
              </a:spcBef>
              <a:buClr>
                <a:schemeClr val="dk1"/>
              </a:buClr>
              <a:buSzPct val="91666"/>
              <a:buFont typeface="Arial"/>
              <a:buNone/>
            </a:pPr>
            <a:r>
              <a:rPr lang="en-US" sz="1200">
                <a:solidFill>
                  <a:schemeClr val="dk1"/>
                </a:solidFill>
              </a:rPr>
              <a:t>m = number of holes</a:t>
            </a:r>
          </a:p>
          <a:p>
            <a:pPr lvl="0" rtl="0">
              <a:spcBef>
                <a:spcPts val="0"/>
              </a:spcBef>
              <a:buClr>
                <a:schemeClr val="dk1"/>
              </a:buClr>
              <a:buFont typeface="Arial"/>
              <a:buNone/>
            </a:pPr>
            <a:endParaRPr sz="1200">
              <a:solidFill>
                <a:schemeClr val="dk1"/>
              </a:solidFill>
            </a:endParaRPr>
          </a:p>
          <a:p>
            <a:pPr lvl="0" rtl="0">
              <a:spcBef>
                <a:spcPts val="0"/>
              </a:spcBef>
              <a:buClr>
                <a:schemeClr val="dk1"/>
              </a:buClr>
              <a:buSzPct val="91666"/>
              <a:buFont typeface="Arial"/>
              <a:buNone/>
            </a:pPr>
            <a:r>
              <a:rPr lang="en-US" sz="1200">
                <a:solidFill>
                  <a:schemeClr val="dk1"/>
                </a:solidFill>
              </a:rPr>
              <a:t>n = m  There is one pigeon per hole</a:t>
            </a:r>
          </a:p>
          <a:p>
            <a:pPr lvl="0" rtl="0">
              <a:spcBef>
                <a:spcPts val="0"/>
              </a:spcBef>
              <a:buClr>
                <a:schemeClr val="dk1"/>
              </a:buClr>
              <a:buSzPct val="91666"/>
              <a:buFont typeface="Arial"/>
              <a:buNone/>
            </a:pPr>
            <a:r>
              <a:rPr lang="en-US" sz="1200">
                <a:solidFill>
                  <a:schemeClr val="dk1"/>
                </a:solidFill>
              </a:rPr>
              <a:t>n &gt; m  Then at least one hole must have more than one pigeon</a:t>
            </a:r>
          </a:p>
          <a:p>
            <a:pPr lvl="0" rtl="0">
              <a:spcBef>
                <a:spcPts val="0"/>
              </a:spcBef>
              <a:buClr>
                <a:schemeClr val="dk1"/>
              </a:buClr>
              <a:buFont typeface="Arial"/>
              <a:buNone/>
            </a:pPr>
            <a:endParaRPr sz="1200">
              <a:solidFill>
                <a:schemeClr val="dk1"/>
              </a:solidFill>
            </a:endParaRPr>
          </a:p>
          <a:p>
            <a:pPr lvl="0" rtl="0">
              <a:spcBef>
                <a:spcPts val="0"/>
              </a:spcBef>
              <a:buClr>
                <a:schemeClr val="dk1"/>
              </a:buClr>
              <a:buSzPct val="91666"/>
              <a:buFont typeface="Arial"/>
              <a:buNone/>
            </a:pPr>
            <a:r>
              <a:rPr lang="en-US" sz="1200">
                <a:solidFill>
                  <a:schemeClr val="dk1"/>
                </a:solidFill>
              </a:rPr>
              <a:t>We can generalize and say…</a:t>
            </a:r>
          </a:p>
          <a:p>
            <a:pPr lvl="0">
              <a:spcBef>
                <a:spcPts val="0"/>
              </a:spcBef>
              <a:buClr>
                <a:schemeClr val="dk1"/>
              </a:buClr>
              <a:buSzPct val="91666"/>
              <a:buFont typeface="Arial"/>
              <a:buNone/>
            </a:pPr>
            <a:r>
              <a:rPr lang="en-US" sz="1200">
                <a:solidFill>
                  <a:schemeClr val="dk1"/>
                </a:solidFill>
              </a:rPr>
              <a:t>Anytime we have n items to put in m containers, if n &gt; m, then at least one container must have more than one item</a:t>
            </a:r>
          </a:p>
        </p:txBody>
      </p:sp>
      <p:sp>
        <p:nvSpPr>
          <p:cNvPr id="99" name="Shape 99"/>
          <p:cNvSpPr txBox="1">
            <a:spLocks noGrp="1"/>
          </p:cNvSpPr>
          <p:nvPr>
            <p:ph type="sldNum" idx="12"/>
          </p:nvPr>
        </p:nvSpPr>
        <p:spPr>
          <a:xfrm>
            <a:off x="3957637" y="8818561"/>
            <a:ext cx="3028800" cy="463499"/>
          </a:xfrm>
          <a:prstGeom prst="rect">
            <a:avLst/>
          </a:prstGeom>
        </p:spPr>
        <p:txBody>
          <a:bodyPr lIns="19350" tIns="0" rIns="19350" bIns="0" anchor="b" anchorCtr="0">
            <a:noAutofit/>
          </a:bodyPr>
          <a:lstStyle/>
          <a:p>
            <a:pPr lvl="0" rtl="0">
              <a:spcBef>
                <a:spcPts val="0"/>
              </a:spcBef>
              <a:buNone/>
            </a:pPr>
            <a:fld id="{00000000-1234-1234-1234-123412341234}" type="slidenum">
              <a:rPr lang="en-US"/>
              <a:t>47</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Shape 105"/>
          <p:cNvSpPr>
            <a:spLocks noGrp="1" noRot="1" noChangeAspect="1"/>
          </p:cNvSpPr>
          <p:nvPr>
            <p:ph type="sldImg" idx="2"/>
          </p:nvPr>
        </p:nvSpPr>
        <p:spPr>
          <a:xfrm>
            <a:off x="411163" y="703263"/>
            <a:ext cx="6162675" cy="3467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06" name="Shape 106"/>
          <p:cNvSpPr txBox="1">
            <a:spLocks noGrp="1"/>
          </p:cNvSpPr>
          <p:nvPr>
            <p:ph type="body" idx="1"/>
          </p:nvPr>
        </p:nvSpPr>
        <p:spPr>
          <a:xfrm>
            <a:off x="931862" y="4408487"/>
            <a:ext cx="5121300" cy="4176599"/>
          </a:xfrm>
          <a:prstGeom prst="rect">
            <a:avLst/>
          </a:prstGeom>
        </p:spPr>
        <p:txBody>
          <a:bodyPr lIns="91425" tIns="91425" rIns="91425" bIns="91425" anchor="ctr" anchorCtr="0">
            <a:noAutofit/>
          </a:bodyPr>
          <a:lstStyle/>
          <a:p>
            <a:pPr lvl="0" rtl="0">
              <a:spcBef>
                <a:spcPts val="0"/>
              </a:spcBef>
              <a:buClr>
                <a:schemeClr val="dk1"/>
              </a:buClr>
              <a:buSzPct val="25000"/>
              <a:buFont typeface="Arial"/>
              <a:buNone/>
            </a:pPr>
            <a:r>
              <a:rPr lang="en-US" sz="1200">
                <a:solidFill>
                  <a:schemeClr val="dk1"/>
                </a:solidFill>
              </a:rPr>
              <a:t>Let’s apply the Pigeonhole principle to another problem. How many people do you need in a room before you have a greater than 50% chance that you’d find two of them sharing the same birthday?</a:t>
            </a:r>
          </a:p>
          <a:p>
            <a:pPr lvl="0" rtl="0">
              <a:spcBef>
                <a:spcPts val="0"/>
              </a:spcBef>
              <a:buClr>
                <a:schemeClr val="dk1"/>
              </a:buClr>
              <a:buFont typeface="Arial"/>
              <a:buNone/>
            </a:pPr>
            <a:endParaRPr sz="1200">
              <a:solidFill>
                <a:schemeClr val="dk1"/>
              </a:solidFill>
            </a:endParaRPr>
          </a:p>
          <a:p>
            <a:pPr lvl="0" rtl="0">
              <a:spcBef>
                <a:spcPts val="0"/>
              </a:spcBef>
              <a:buClr>
                <a:schemeClr val="dk1"/>
              </a:buClr>
              <a:buSzPct val="25000"/>
              <a:buFont typeface="Arial"/>
              <a:buNone/>
            </a:pPr>
            <a:r>
              <a:rPr lang="en-US" sz="1200">
                <a:solidFill>
                  <a:schemeClr val="dk1"/>
                </a:solidFill>
              </a:rPr>
              <a:t>Assume we have 365 birthdays, our containers. To achieve 100% chance that two people share the same birthday we would need 366 people to be in the room. </a:t>
            </a:r>
          </a:p>
          <a:p>
            <a:pPr>
              <a:spcBef>
                <a:spcPts val="0"/>
              </a:spcBef>
              <a:buNone/>
            </a:pPr>
            <a:endParaRPr/>
          </a:p>
        </p:txBody>
      </p:sp>
      <p:sp>
        <p:nvSpPr>
          <p:cNvPr id="107" name="Shape 107"/>
          <p:cNvSpPr txBox="1">
            <a:spLocks noGrp="1"/>
          </p:cNvSpPr>
          <p:nvPr>
            <p:ph type="sldNum" idx="12"/>
          </p:nvPr>
        </p:nvSpPr>
        <p:spPr>
          <a:xfrm>
            <a:off x="3957637" y="8818561"/>
            <a:ext cx="3028800" cy="463499"/>
          </a:xfrm>
          <a:prstGeom prst="rect">
            <a:avLst/>
          </a:prstGeom>
        </p:spPr>
        <p:txBody>
          <a:bodyPr lIns="19350" tIns="0" rIns="19350" bIns="0" anchor="b" anchorCtr="0">
            <a:noAutofit/>
          </a:bodyPr>
          <a:lstStyle/>
          <a:p>
            <a:pPr lvl="0">
              <a:spcBef>
                <a:spcPts val="0"/>
              </a:spcBef>
              <a:buClr>
                <a:srgbClr val="000000"/>
              </a:buClr>
              <a:buSzPct val="25000"/>
              <a:buFont typeface="Times New Roman"/>
              <a:buNone/>
            </a:pPr>
            <a:fld id="{00000000-1234-1234-1234-123412341234}" type="slidenum">
              <a:rPr lang="en-US"/>
              <a:t>48</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Shape 114"/>
          <p:cNvSpPr>
            <a:spLocks noGrp="1" noRot="1" noChangeAspect="1"/>
          </p:cNvSpPr>
          <p:nvPr>
            <p:ph type="sldImg" idx="2"/>
          </p:nvPr>
        </p:nvSpPr>
        <p:spPr>
          <a:xfrm>
            <a:off x="1181100" y="703263"/>
            <a:ext cx="4622800" cy="3467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15" name="Shape 115"/>
          <p:cNvSpPr txBox="1">
            <a:spLocks noGrp="1"/>
          </p:cNvSpPr>
          <p:nvPr>
            <p:ph type="body" idx="1"/>
          </p:nvPr>
        </p:nvSpPr>
        <p:spPr>
          <a:xfrm>
            <a:off x="931862" y="4408487"/>
            <a:ext cx="5121300" cy="4176599"/>
          </a:xfrm>
          <a:prstGeom prst="rect">
            <a:avLst/>
          </a:prstGeom>
        </p:spPr>
        <p:txBody>
          <a:bodyPr lIns="91425" tIns="91425" rIns="91425" bIns="91425" anchor="ctr" anchorCtr="0">
            <a:noAutofit/>
          </a:bodyPr>
          <a:lstStyle/>
          <a:p>
            <a:pPr lvl="0" rtl="0">
              <a:spcBef>
                <a:spcPts val="0"/>
              </a:spcBef>
              <a:buClr>
                <a:schemeClr val="dk1"/>
              </a:buClr>
              <a:buSzPct val="91666"/>
              <a:buFont typeface="Arial"/>
              <a:buNone/>
            </a:pPr>
            <a:r>
              <a:rPr lang="en-US" sz="1200" dirty="0">
                <a:solidFill>
                  <a:schemeClr val="dk1"/>
                </a:solidFill>
              </a:rPr>
              <a:t>We can solve the problem using the following algorithm:</a:t>
            </a:r>
          </a:p>
          <a:p>
            <a:pPr lvl="0" rtl="0">
              <a:spcBef>
                <a:spcPts val="0"/>
              </a:spcBef>
              <a:buClr>
                <a:schemeClr val="dk1"/>
              </a:buClr>
              <a:buFont typeface="Arial"/>
              <a:buNone/>
            </a:pPr>
            <a:endParaRPr sz="1200" dirty="0">
              <a:solidFill>
                <a:schemeClr val="dk1"/>
              </a:solidFill>
            </a:endParaRPr>
          </a:p>
          <a:p>
            <a:pPr marL="342900" lvl="0" indent="-266700" rtl="0">
              <a:spcBef>
                <a:spcPts val="0"/>
              </a:spcBef>
              <a:buClr>
                <a:schemeClr val="dk1"/>
              </a:buClr>
              <a:buSzPct val="100000"/>
              <a:buChar char="●"/>
            </a:pPr>
            <a:r>
              <a:rPr lang="en-US" sz="1200" dirty="0">
                <a:solidFill>
                  <a:schemeClr val="dk1"/>
                </a:solidFill>
              </a:rPr>
              <a:t>Compute probability of different birthdays</a:t>
            </a:r>
          </a:p>
          <a:p>
            <a:pPr marL="342900" lvl="0" indent="-266700" rtl="0">
              <a:spcBef>
                <a:spcPts val="640"/>
              </a:spcBef>
              <a:buClr>
                <a:schemeClr val="dk1"/>
              </a:buClr>
              <a:buSzPct val="100000"/>
              <a:buChar char="●"/>
            </a:pPr>
            <a:r>
              <a:rPr lang="en-US" sz="1200" dirty="0">
                <a:solidFill>
                  <a:schemeClr val="dk1"/>
                </a:solidFill>
              </a:rPr>
              <a:t>Random sample of n people (birthdays) taken from </a:t>
            </a:r>
            <a:r>
              <a:rPr lang="en-US" sz="1200" i="1" dirty="0">
                <a:solidFill>
                  <a:schemeClr val="dk1"/>
                </a:solidFill>
              </a:rPr>
              <a:t>k</a:t>
            </a:r>
            <a:r>
              <a:rPr lang="en-US" sz="1200" dirty="0">
                <a:solidFill>
                  <a:schemeClr val="dk1"/>
                </a:solidFill>
              </a:rPr>
              <a:t> (365) days</a:t>
            </a:r>
          </a:p>
          <a:p>
            <a:pPr marL="342900" lvl="0" indent="-266700" rtl="0">
              <a:spcBef>
                <a:spcPts val="640"/>
              </a:spcBef>
              <a:buClr>
                <a:schemeClr val="dk1"/>
              </a:buClr>
              <a:buSzPct val="100000"/>
              <a:buChar char="●"/>
            </a:pPr>
            <a:r>
              <a:rPr lang="en-US" sz="1200" i="1" dirty="0" err="1">
                <a:solidFill>
                  <a:schemeClr val="dk1"/>
                </a:solidFill>
              </a:rPr>
              <a:t>k</a:t>
            </a:r>
            <a:r>
              <a:rPr lang="en-US" sz="1200" i="1" baseline="30000" dirty="0" err="1">
                <a:solidFill>
                  <a:schemeClr val="dk1"/>
                </a:solidFill>
              </a:rPr>
              <a:t>n</a:t>
            </a:r>
            <a:r>
              <a:rPr lang="en-US" sz="1200" dirty="0">
                <a:solidFill>
                  <a:schemeClr val="dk1"/>
                </a:solidFill>
              </a:rPr>
              <a:t> samples with replacement</a:t>
            </a:r>
          </a:p>
          <a:p>
            <a:pPr marL="342900" lvl="0" indent="-266700" rtl="0">
              <a:spcBef>
                <a:spcPts val="640"/>
              </a:spcBef>
              <a:buClr>
                <a:schemeClr val="dk1"/>
              </a:buClr>
              <a:buSzPct val="100000"/>
              <a:buChar char="●"/>
            </a:pPr>
            <a:r>
              <a:rPr lang="en-US" sz="1200" i="1" dirty="0">
                <a:solidFill>
                  <a:schemeClr val="dk1"/>
                </a:solidFill>
              </a:rPr>
              <a:t>(k)</a:t>
            </a:r>
            <a:r>
              <a:rPr lang="en-US" sz="1200" i="1" baseline="-25000" dirty="0">
                <a:solidFill>
                  <a:schemeClr val="dk1"/>
                </a:solidFill>
              </a:rPr>
              <a:t>n</a:t>
            </a:r>
            <a:r>
              <a:rPr lang="en-US" sz="1200" i="1" dirty="0">
                <a:solidFill>
                  <a:schemeClr val="dk1"/>
                </a:solidFill>
              </a:rPr>
              <a:t>=k(k-1)…(k-n+1)</a:t>
            </a:r>
            <a:r>
              <a:rPr lang="en-US" sz="1200" dirty="0">
                <a:solidFill>
                  <a:schemeClr val="dk1"/>
                </a:solidFill>
              </a:rPr>
              <a:t> sample without replacement</a:t>
            </a:r>
          </a:p>
          <a:p>
            <a:pPr marL="342900" lvl="0" indent="-266700" rtl="0">
              <a:spcBef>
                <a:spcPts val="640"/>
              </a:spcBef>
              <a:buClr>
                <a:schemeClr val="dk1"/>
              </a:buClr>
              <a:buSzPct val="100000"/>
              <a:buChar char="●"/>
            </a:pPr>
            <a:r>
              <a:rPr lang="en-US" sz="1200" dirty="0">
                <a:solidFill>
                  <a:schemeClr val="dk1"/>
                </a:solidFill>
              </a:rPr>
              <a:t>Probability of repetition:</a:t>
            </a:r>
          </a:p>
          <a:p>
            <a:pPr marL="742950" lvl="1" indent="-228600" rtl="0">
              <a:spcBef>
                <a:spcPts val="560"/>
              </a:spcBef>
              <a:buClr>
                <a:schemeClr val="dk1"/>
              </a:buClr>
              <a:buSzPct val="100000"/>
              <a:buChar char="●"/>
            </a:pPr>
            <a:r>
              <a:rPr lang="en-US" sz="1200" i="1" dirty="0">
                <a:solidFill>
                  <a:schemeClr val="dk1"/>
                </a:solidFill>
              </a:rPr>
              <a:t>p = 1- (k)</a:t>
            </a:r>
            <a:r>
              <a:rPr lang="en-US" sz="1200" i="1" baseline="-25000" dirty="0">
                <a:solidFill>
                  <a:schemeClr val="dk1"/>
                </a:solidFill>
              </a:rPr>
              <a:t>n</a:t>
            </a:r>
            <a:r>
              <a:rPr lang="en-US" sz="1200" i="1" dirty="0">
                <a:solidFill>
                  <a:schemeClr val="dk1"/>
                </a:solidFill>
              </a:rPr>
              <a:t>/</a:t>
            </a:r>
            <a:r>
              <a:rPr lang="en-US" sz="1200" i="1" dirty="0" err="1">
                <a:solidFill>
                  <a:schemeClr val="dk1"/>
                </a:solidFill>
              </a:rPr>
              <a:t>k</a:t>
            </a:r>
            <a:r>
              <a:rPr lang="en-US" sz="1200" i="1" baseline="30000" dirty="0" err="1">
                <a:solidFill>
                  <a:schemeClr val="dk1"/>
                </a:solidFill>
              </a:rPr>
              <a:t>n</a:t>
            </a:r>
            <a:r>
              <a:rPr lang="en-US" sz="1200" i="1" dirty="0">
                <a:solidFill>
                  <a:schemeClr val="dk1"/>
                </a:solidFill>
              </a:rPr>
              <a:t> ≈ n(n-1)/2k = 0.5 </a:t>
            </a:r>
            <a:r>
              <a:rPr lang="en-US" sz="1200" dirty="0">
                <a:solidFill>
                  <a:schemeClr val="dk1"/>
                </a:solidFill>
              </a:rPr>
              <a:t>if</a:t>
            </a:r>
            <a:r>
              <a:rPr lang="en-US" sz="1200" i="1" dirty="0">
                <a:solidFill>
                  <a:schemeClr val="dk1"/>
                </a:solidFill>
              </a:rPr>
              <a:t> n=√k</a:t>
            </a:r>
          </a:p>
          <a:p>
            <a:pPr marL="742950" lvl="1" indent="-228600" rtl="0">
              <a:spcBef>
                <a:spcPts val="560"/>
              </a:spcBef>
              <a:buClr>
                <a:srgbClr val="6699FF"/>
              </a:buClr>
              <a:buSzPct val="100000"/>
              <a:buChar char="●"/>
            </a:pPr>
            <a:r>
              <a:rPr lang="en-US" sz="1200" i="1" dirty="0">
                <a:solidFill>
                  <a:schemeClr val="dk1"/>
                </a:solidFill>
              </a:rPr>
              <a:t>This is an approximation</a:t>
            </a:r>
          </a:p>
          <a:p>
            <a:pPr>
              <a:spcBef>
                <a:spcPts val="0"/>
              </a:spcBef>
              <a:buNone/>
            </a:pPr>
            <a:endParaRPr dirty="0"/>
          </a:p>
        </p:txBody>
      </p:sp>
      <p:sp>
        <p:nvSpPr>
          <p:cNvPr id="116" name="Shape 116"/>
          <p:cNvSpPr txBox="1">
            <a:spLocks noGrp="1"/>
          </p:cNvSpPr>
          <p:nvPr>
            <p:ph type="sldNum" idx="12"/>
          </p:nvPr>
        </p:nvSpPr>
        <p:spPr>
          <a:xfrm>
            <a:off x="3957637" y="8818561"/>
            <a:ext cx="3028800" cy="463499"/>
          </a:xfrm>
          <a:prstGeom prst="rect">
            <a:avLst/>
          </a:prstGeom>
        </p:spPr>
        <p:txBody>
          <a:bodyPr lIns="19350" tIns="0" rIns="19350" bIns="0" anchor="b" anchorCtr="0">
            <a:noAutofit/>
          </a:bodyPr>
          <a:lstStyle/>
          <a:p>
            <a:pPr lvl="0">
              <a:spcBef>
                <a:spcPts val="0"/>
              </a:spcBef>
              <a:buClr>
                <a:srgbClr val="000000"/>
              </a:buClr>
              <a:buSzPct val="25000"/>
              <a:buFont typeface="Times New Roman"/>
              <a:buNone/>
            </a:pPr>
            <a:fld id="{00000000-1234-1234-1234-123412341234}" type="slidenum">
              <a:rPr lang="en-US"/>
              <a:t>49</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7">
            <a:extLst>
              <a:ext uri="{FF2B5EF4-FFF2-40B4-BE49-F238E27FC236}">
                <a16:creationId xmlns:a16="http://schemas.microsoft.com/office/drawing/2014/main" id="{8A83B0F0-A8EB-51E7-39FE-A5FB5D0AFA7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958BEED4-30F5-BF40-9C8C-F421D0782B74}" type="slidenum">
              <a:rPr lang="cs-CZ" altLang="en-TR" sz="1200">
                <a:latin typeface="Calibri" panose="020F0502020204030204" pitchFamily="34" charset="0"/>
              </a:rPr>
              <a:pPr eaLnBrk="1" hangingPunct="1"/>
              <a:t>4</a:t>
            </a:fld>
            <a:endParaRPr lang="cs-CZ" altLang="en-TR" sz="1200">
              <a:latin typeface="Calibri" panose="020F0502020204030204" pitchFamily="34" charset="0"/>
            </a:endParaRPr>
          </a:p>
        </p:txBody>
      </p:sp>
      <p:sp>
        <p:nvSpPr>
          <p:cNvPr id="21506" name="Rectangle 2">
            <a:extLst>
              <a:ext uri="{FF2B5EF4-FFF2-40B4-BE49-F238E27FC236}">
                <a16:creationId xmlns:a16="http://schemas.microsoft.com/office/drawing/2014/main" id="{1FE71CF9-9C60-592E-026D-C34DBE78015A}"/>
              </a:ext>
            </a:extLst>
          </p:cNvPr>
          <p:cNvSpPr>
            <a:spLocks noRot="1" noChangeArrowheads="1" noTextEdit="1"/>
          </p:cNvSpPr>
          <p:nvPr>
            <p:ph type="sldImg"/>
          </p:nvPr>
        </p:nvSpPr>
        <p:spPr>
          <a:ln/>
        </p:spPr>
      </p:sp>
      <p:sp>
        <p:nvSpPr>
          <p:cNvPr id="21507" name="Rectangle 3">
            <a:extLst>
              <a:ext uri="{FF2B5EF4-FFF2-40B4-BE49-F238E27FC236}">
                <a16:creationId xmlns:a16="http://schemas.microsoft.com/office/drawing/2014/main" id="{A7B212FA-3C4B-DDAF-AFFD-ADC5BBE0913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TR" dirty="0">
                <a:latin typeface="Calibri" panose="020F0502020204030204" pitchFamily="34" charset="0"/>
                <a:ea typeface="ＭＳ Ｐゴシック" panose="020B0600070205080204" pitchFamily="34" charset="-128"/>
              </a:rPr>
              <a:t>Hash functions, </a:t>
            </a:r>
            <a:r>
              <a:rPr lang="en-US" altLang="en-TR" dirty="0" err="1">
                <a:latin typeface="Calibri" panose="020F0502020204030204" pitchFamily="34" charset="0"/>
                <a:ea typeface="ＭＳ Ｐゴシック" panose="020B0600070205080204" pitchFamily="34" charset="-128"/>
              </a:rPr>
              <a:t>Tuma</a:t>
            </a:r>
            <a:r>
              <a:rPr lang="en-US" altLang="en-TR" dirty="0">
                <a:latin typeface="Calibri" panose="020F0502020204030204" pitchFamily="34" charset="0"/>
                <a:ea typeface="ＭＳ Ｐゴシック" panose="020B0600070205080204" pitchFamily="34" charset="-128"/>
              </a:rPr>
              <a:t> and properties.</a:t>
            </a:r>
          </a:p>
          <a:p>
            <a:r>
              <a:rPr lang="en-US" altLang="en-TR" dirty="0">
                <a:latin typeface="Calibri" panose="020F0502020204030204" pitchFamily="34" charset="0"/>
                <a:ea typeface="ＭＳ Ｐゴシック" panose="020B0600070205080204" pitchFamily="34" charset="-128"/>
              </a:rPr>
              <a:t>One-</a:t>
            </a:r>
            <a:r>
              <a:rPr lang="en-US" altLang="en-TR" dirty="0" err="1">
                <a:latin typeface="Calibri" panose="020F0502020204030204" pitchFamily="34" charset="0"/>
                <a:ea typeface="ＭＳ Ｐゴシック" panose="020B0600070205080204" pitchFamily="34" charset="-128"/>
              </a:rPr>
              <a:t>wayness</a:t>
            </a:r>
            <a:endParaRPr lang="en-US" altLang="en-TR" dirty="0">
              <a:latin typeface="Calibri" panose="020F0502020204030204" pitchFamily="34" charset="0"/>
              <a:ea typeface="ＭＳ Ｐゴシック" panose="020B0600070205080204" pitchFamily="34" charset="-128"/>
            </a:endParaRPr>
          </a:p>
          <a:p>
            <a:r>
              <a:rPr lang="en-US" altLang="en-TR" dirty="0">
                <a:latin typeface="Calibri" panose="020F0502020204030204" pitchFamily="34" charset="0"/>
                <a:ea typeface="ＭＳ Ｐゴシック" panose="020B0600070205080204" pitchFamily="34" charset="-128"/>
              </a:rPr>
              <a:t>First and second preimage resistance</a:t>
            </a:r>
          </a:p>
          <a:p>
            <a:r>
              <a:rPr lang="en-US" altLang="en-TR" dirty="0">
                <a:latin typeface="Calibri" panose="020F0502020204030204" pitchFamily="34" charset="0"/>
                <a:ea typeface="ＭＳ Ｐゴシック" panose="020B0600070205080204" pitchFamily="34" charset="-128"/>
              </a:rPr>
              <a:t>Collision resistance</a:t>
            </a:r>
          </a:p>
          <a:p>
            <a:r>
              <a:rPr lang="en-US" altLang="en-TR" dirty="0">
                <a:latin typeface="Calibri" panose="020F0502020204030204" pitchFamily="34" charset="0"/>
                <a:ea typeface="ＭＳ Ｐゴシック" panose="020B0600070205080204" pitchFamily="34" charset="-128"/>
              </a:rPr>
              <a:t>After a while he started to call them chewing functions</a:t>
            </a:r>
          </a:p>
          <a:p>
            <a:r>
              <a:rPr lang="en-US" altLang="en-TR" dirty="0">
                <a:latin typeface="Calibri" panose="020F0502020204030204" pitchFamily="34" charset="0"/>
                <a:ea typeface="ＭＳ Ｐゴシック" panose="020B0600070205080204" pitchFamily="34" charset="-128"/>
              </a:rPr>
              <a:t>--&gt;</a:t>
            </a:r>
          </a:p>
          <a:p>
            <a:r>
              <a:rPr lang="en-US" altLang="en-TR" dirty="0">
                <a:latin typeface="Calibri" panose="020F0502020204030204" pitchFamily="34" charset="0"/>
                <a:ea typeface="ＭＳ Ｐゴシック" panose="020B0600070205080204" pitchFamily="34" charset="-128"/>
              </a:rPr>
              <a:t>So here we have some classic chewing functions </a:t>
            </a:r>
            <a:endParaRPr lang="cs-CZ" altLang="en-TR" dirty="0">
              <a:latin typeface="Calibri" panose="020F0502020204030204" pitchFamily="34" charset="0"/>
              <a:ea typeface="ＭＳ Ｐゴシック" panose="020B0600070205080204" pitchFamily="34" charset="-128"/>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Shape 123"/>
          <p:cNvSpPr>
            <a:spLocks noGrp="1" noRot="1" noChangeAspect="1"/>
          </p:cNvSpPr>
          <p:nvPr>
            <p:ph type="sldImg" idx="2"/>
          </p:nvPr>
        </p:nvSpPr>
        <p:spPr>
          <a:xfrm>
            <a:off x="411163" y="703263"/>
            <a:ext cx="6162675" cy="3467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24" name="Shape 124"/>
          <p:cNvSpPr txBox="1">
            <a:spLocks noGrp="1"/>
          </p:cNvSpPr>
          <p:nvPr>
            <p:ph type="body" idx="1"/>
          </p:nvPr>
        </p:nvSpPr>
        <p:spPr>
          <a:xfrm>
            <a:off x="931862" y="4408487"/>
            <a:ext cx="5121300" cy="4176599"/>
          </a:xfrm>
          <a:prstGeom prst="rect">
            <a:avLst/>
          </a:prstGeom>
        </p:spPr>
        <p:txBody>
          <a:bodyPr lIns="91425" tIns="91425" rIns="91425" bIns="91425" anchor="ctr" anchorCtr="0">
            <a:noAutofit/>
          </a:bodyPr>
          <a:lstStyle/>
          <a:p>
            <a:pPr lvl="0" rtl="0">
              <a:spcBef>
                <a:spcPts val="0"/>
              </a:spcBef>
              <a:buClr>
                <a:schemeClr val="dk1"/>
              </a:buClr>
              <a:buSzPct val="25000"/>
              <a:buFont typeface="Arial"/>
              <a:buNone/>
            </a:pPr>
            <a:r>
              <a:rPr lang="en-US" sz="1200">
                <a:solidFill>
                  <a:schemeClr val="dk1"/>
                </a:solidFill>
              </a:rPr>
              <a:t>Thus, if k=365, then n = 19. That is, if have more than 19 people in a room, there is a very good chance that two of them share the same birthday.</a:t>
            </a:r>
          </a:p>
          <a:p>
            <a:pPr lvl="0" rtl="0">
              <a:spcBef>
                <a:spcPts val="0"/>
              </a:spcBef>
              <a:buClr>
                <a:schemeClr val="dk1"/>
              </a:buClr>
              <a:buFont typeface="Arial"/>
              <a:buNone/>
            </a:pPr>
            <a:endParaRPr sz="1200">
              <a:solidFill>
                <a:schemeClr val="dk1"/>
              </a:solidFill>
            </a:endParaRPr>
          </a:p>
          <a:p>
            <a:pPr lvl="0">
              <a:spcBef>
                <a:spcPts val="0"/>
              </a:spcBef>
              <a:buClr>
                <a:schemeClr val="dk1"/>
              </a:buClr>
              <a:buSzPct val="25000"/>
              <a:buFont typeface="Arial"/>
              <a:buNone/>
            </a:pPr>
            <a:r>
              <a:rPr lang="en-US" sz="1200">
                <a:solidFill>
                  <a:schemeClr val="dk1"/>
                </a:solidFill>
              </a:rPr>
              <a:t>I have tried this in my class every year, with my students in the classroom, and it always works as the math tells us!</a:t>
            </a:r>
          </a:p>
        </p:txBody>
      </p:sp>
      <p:sp>
        <p:nvSpPr>
          <p:cNvPr id="125" name="Shape 125"/>
          <p:cNvSpPr txBox="1">
            <a:spLocks noGrp="1"/>
          </p:cNvSpPr>
          <p:nvPr>
            <p:ph type="sldNum" idx="12"/>
          </p:nvPr>
        </p:nvSpPr>
        <p:spPr>
          <a:xfrm>
            <a:off x="3957637" y="8818561"/>
            <a:ext cx="3028800" cy="463499"/>
          </a:xfrm>
          <a:prstGeom prst="rect">
            <a:avLst/>
          </a:prstGeom>
        </p:spPr>
        <p:txBody>
          <a:bodyPr lIns="19350" tIns="0" rIns="19350" bIns="0" anchor="b" anchorCtr="0">
            <a:noAutofit/>
          </a:bodyPr>
          <a:lstStyle/>
          <a:p>
            <a:pPr lvl="0">
              <a:spcBef>
                <a:spcPts val="0"/>
              </a:spcBef>
              <a:buClr>
                <a:srgbClr val="000000"/>
              </a:buClr>
              <a:buSzPct val="25000"/>
              <a:buFont typeface="Times New Roman"/>
              <a:buNone/>
            </a:pPr>
            <a:fld id="{00000000-1234-1234-1234-123412341234}" type="slidenum">
              <a:rPr lang="en-US"/>
              <a:t>50</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a:spLocks noGrp="1" noRot="1" noChangeAspect="1"/>
          </p:cNvSpPr>
          <p:nvPr>
            <p:ph type="sldImg" idx="2"/>
          </p:nvPr>
        </p:nvSpPr>
        <p:spPr>
          <a:xfrm>
            <a:off x="1181100" y="703263"/>
            <a:ext cx="4622800" cy="3467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32" name="Shape 132"/>
          <p:cNvSpPr txBox="1">
            <a:spLocks noGrp="1"/>
          </p:cNvSpPr>
          <p:nvPr>
            <p:ph type="body" idx="1"/>
          </p:nvPr>
        </p:nvSpPr>
        <p:spPr>
          <a:xfrm>
            <a:off x="931862" y="4408487"/>
            <a:ext cx="5121300" cy="4176599"/>
          </a:xfrm>
          <a:prstGeom prst="rect">
            <a:avLst/>
          </a:prstGeom>
        </p:spPr>
        <p:txBody>
          <a:bodyPr lIns="91425" tIns="91425" rIns="91425" bIns="91425" anchor="ctr" anchorCtr="0">
            <a:noAutofit/>
          </a:bodyPr>
          <a:lstStyle/>
          <a:p>
            <a:pPr lvl="0" rtl="0">
              <a:spcBef>
                <a:spcPts val="0"/>
              </a:spcBef>
              <a:buClr>
                <a:schemeClr val="dk1"/>
              </a:buClr>
              <a:buSzPct val="25000"/>
              <a:buFont typeface="Arial"/>
              <a:buNone/>
            </a:pPr>
            <a:r>
              <a:rPr lang="en-US" sz="1200">
                <a:solidFill>
                  <a:schemeClr val="dk1"/>
                </a:solidFill>
              </a:rPr>
              <a:t>Some of these properties seem to contradict each other. </a:t>
            </a:r>
          </a:p>
          <a:p>
            <a:pPr lvl="0" rtl="0">
              <a:spcBef>
                <a:spcPts val="0"/>
              </a:spcBef>
              <a:buClr>
                <a:schemeClr val="dk1"/>
              </a:buClr>
              <a:buFont typeface="Arial"/>
              <a:buNone/>
            </a:pPr>
            <a:endParaRPr sz="1200">
              <a:solidFill>
                <a:schemeClr val="dk1"/>
              </a:solidFill>
            </a:endParaRPr>
          </a:p>
          <a:p>
            <a:pPr lvl="0" rtl="0">
              <a:spcBef>
                <a:spcPts val="0"/>
              </a:spcBef>
              <a:buClr>
                <a:schemeClr val="dk1"/>
              </a:buClr>
              <a:buSzPct val="25000"/>
              <a:buFont typeface="Arial"/>
              <a:buNone/>
            </a:pPr>
            <a:r>
              <a:rPr lang="en-US" sz="1200">
                <a:solidFill>
                  <a:schemeClr val="dk1"/>
                </a:solidFill>
              </a:rPr>
              <a:t>In particular, since the input can be any length and the output is of fixed length, this means that there are many more, in fact infinitely more, possible inputs that are mapped to a fixed number of outputs. Therefore, many inputs will be mapped to the same output. That is, many input messages will have the same hash. </a:t>
            </a:r>
          </a:p>
          <a:p>
            <a:pPr lvl="0" rtl="0">
              <a:spcBef>
                <a:spcPts val="0"/>
              </a:spcBef>
              <a:buClr>
                <a:schemeClr val="dk1"/>
              </a:buClr>
              <a:buFont typeface="Arial"/>
              <a:buNone/>
            </a:pPr>
            <a:endParaRPr sz="1200">
              <a:solidFill>
                <a:schemeClr val="dk1"/>
              </a:solidFill>
            </a:endParaRPr>
          </a:p>
          <a:p>
            <a:pPr lvl="0" rtl="0">
              <a:spcBef>
                <a:spcPts val="0"/>
              </a:spcBef>
              <a:buClr>
                <a:schemeClr val="dk1"/>
              </a:buClr>
              <a:buSzPct val="25000"/>
              <a:buFont typeface="Arial"/>
              <a:buNone/>
            </a:pPr>
            <a:r>
              <a:rPr lang="en-US" sz="1200">
                <a:solidFill>
                  <a:schemeClr val="dk1"/>
                </a:solidFill>
              </a:rPr>
              <a:t>But the collision free property says that it should be computationally infeasible to find two different input messages that have the same hash. How can this be accomplished? Obviously, the larger the number of possible output hash values, the harder to find a collision. In other words, the longer the length of the output hash value, the better. </a:t>
            </a:r>
            <a:endParaRPr lang="tr-TR" sz="1200">
              <a:solidFill>
                <a:schemeClr val="dk1"/>
              </a:solidFill>
            </a:endParaRPr>
          </a:p>
          <a:p>
            <a:pPr lvl="0" rtl="0">
              <a:spcBef>
                <a:spcPts val="0"/>
              </a:spcBef>
              <a:buClr>
                <a:schemeClr val="dk1"/>
              </a:buClr>
              <a:buSzPct val="25000"/>
              <a:buFont typeface="Arial"/>
              <a:buNone/>
            </a:pPr>
            <a:endParaRPr lang="tr-TR" sz="1200">
              <a:solidFill>
                <a:schemeClr val="dk1"/>
              </a:solidFill>
            </a:endParaRPr>
          </a:p>
          <a:p>
            <a:pPr lvl="0" rtl="0">
              <a:spcBef>
                <a:spcPts val="0"/>
              </a:spcBef>
              <a:buClr>
                <a:schemeClr val="dk1"/>
              </a:buClr>
              <a:buSzPct val="25000"/>
              <a:buFont typeface="Arial"/>
              <a:buNone/>
            </a:pPr>
            <a:r>
              <a:rPr lang="en-US" sz="1200" b="0" i="0" u="none" strike="noStrike" kern="1200" baseline="0">
                <a:solidFill>
                  <a:schemeClr val="tx1"/>
                </a:solidFill>
                <a:latin typeface="+mn-lt"/>
                <a:ea typeface="+mn-ea"/>
                <a:cs typeface="+mn-cs"/>
              </a:rPr>
              <a:t>They only say that it should be compositionally in feasible to find two different messages that have the same hash value. It did not say that it should be mathematically impossible to find such collision. </a:t>
            </a:r>
            <a:endParaRPr lang="en-US" sz="1200">
              <a:solidFill>
                <a:schemeClr val="dk1"/>
              </a:solidFill>
            </a:endParaRPr>
          </a:p>
          <a:p>
            <a:pPr lvl="0" rtl="0">
              <a:spcBef>
                <a:spcPts val="0"/>
              </a:spcBef>
              <a:buClr>
                <a:schemeClr val="dk1"/>
              </a:buClr>
              <a:buFont typeface="Arial"/>
              <a:buNone/>
            </a:pPr>
            <a:endParaRPr sz="1200">
              <a:solidFill>
                <a:schemeClr val="dk1"/>
              </a:solidFill>
            </a:endParaRPr>
          </a:p>
          <a:p>
            <a:pPr lvl="0" rtl="0">
              <a:spcBef>
                <a:spcPts val="0"/>
              </a:spcBef>
              <a:buClr>
                <a:schemeClr val="dk1"/>
              </a:buClr>
              <a:buSzPct val="25000"/>
              <a:buFont typeface="Arial"/>
              <a:buNone/>
            </a:pPr>
            <a:r>
              <a:rPr lang="en-US" sz="1200">
                <a:solidFill>
                  <a:schemeClr val="dk1"/>
                </a:solidFill>
              </a:rPr>
              <a:t>But how long is sufficient to make it computationally infeasible to find collision?</a:t>
            </a:r>
          </a:p>
          <a:p>
            <a:pPr>
              <a:spcBef>
                <a:spcPts val="0"/>
              </a:spcBef>
              <a:buNone/>
            </a:pPr>
            <a:endParaRPr/>
          </a:p>
        </p:txBody>
      </p:sp>
      <p:sp>
        <p:nvSpPr>
          <p:cNvPr id="133" name="Shape 133"/>
          <p:cNvSpPr txBox="1">
            <a:spLocks noGrp="1"/>
          </p:cNvSpPr>
          <p:nvPr>
            <p:ph type="sldNum" idx="12"/>
          </p:nvPr>
        </p:nvSpPr>
        <p:spPr>
          <a:xfrm>
            <a:off x="3957637" y="8818561"/>
            <a:ext cx="3028800" cy="463499"/>
          </a:xfrm>
          <a:prstGeom prst="rect">
            <a:avLst/>
          </a:prstGeom>
        </p:spPr>
        <p:txBody>
          <a:bodyPr lIns="19350" tIns="0" rIns="19350" bIns="0" anchor="b" anchorCtr="0">
            <a:noAutofit/>
          </a:bodyPr>
          <a:lstStyle/>
          <a:p>
            <a:pPr lvl="0">
              <a:spcBef>
                <a:spcPts val="0"/>
              </a:spcBef>
              <a:buClr>
                <a:srgbClr val="000000"/>
              </a:buClr>
              <a:buSzPct val="25000"/>
              <a:buFont typeface="Times New Roman"/>
              <a:buNone/>
            </a:pPr>
            <a:fld id="{00000000-1234-1234-1234-123412341234}" type="slidenum">
              <a:rPr lang="en-US"/>
              <a:t>51</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Shape 139"/>
          <p:cNvSpPr>
            <a:spLocks noGrp="1" noRot="1" noChangeAspect="1"/>
          </p:cNvSpPr>
          <p:nvPr>
            <p:ph type="sldImg" idx="2"/>
          </p:nvPr>
        </p:nvSpPr>
        <p:spPr>
          <a:xfrm>
            <a:off x="411163" y="703263"/>
            <a:ext cx="6162675" cy="3467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40" name="Shape 140"/>
          <p:cNvSpPr txBox="1">
            <a:spLocks noGrp="1"/>
          </p:cNvSpPr>
          <p:nvPr>
            <p:ph type="body" idx="1"/>
          </p:nvPr>
        </p:nvSpPr>
        <p:spPr>
          <a:xfrm>
            <a:off x="931862" y="4408487"/>
            <a:ext cx="5121300" cy="4176599"/>
          </a:xfrm>
          <a:prstGeom prst="rect">
            <a:avLst/>
          </a:prstGeom>
        </p:spPr>
        <p:txBody>
          <a:bodyPr lIns="91425" tIns="91425" rIns="91425" bIns="91425" anchor="ctr" anchorCtr="0">
            <a:noAutofit/>
          </a:bodyPr>
          <a:lstStyle/>
          <a:p>
            <a:pPr lvl="0" rtl="0">
              <a:spcBef>
                <a:spcPts val="0"/>
              </a:spcBef>
              <a:buClr>
                <a:schemeClr val="dk1"/>
              </a:buClr>
              <a:buSzPct val="25000"/>
              <a:buFont typeface="Arial"/>
              <a:buNone/>
            </a:pPr>
            <a:r>
              <a:rPr lang="en-US" sz="1200" b="0" i="0" u="none" strike="noStrike" kern="1200" baseline="0">
                <a:solidFill>
                  <a:schemeClr val="tx1"/>
                </a:solidFill>
                <a:latin typeface="+mn-lt"/>
                <a:ea typeface="+mn-ea"/>
                <a:cs typeface="+mn-cs"/>
              </a:rPr>
              <a:t>Obviously, the larger the number of possible output hash values, the harder it is to find the collision. In other words, the longer the length of the output hash value, the better. In short, to avoid collision, we should use longer hash values </a:t>
            </a:r>
            <a:endParaRPr lang="tr-TR" sz="1200">
              <a:solidFill>
                <a:schemeClr val="dk1"/>
              </a:solidFill>
            </a:endParaRPr>
          </a:p>
          <a:p>
            <a:pPr lvl="0" rtl="0">
              <a:spcBef>
                <a:spcPts val="0"/>
              </a:spcBef>
              <a:buClr>
                <a:schemeClr val="dk1"/>
              </a:buClr>
              <a:buSzPct val="25000"/>
              <a:buFont typeface="Arial"/>
              <a:buNone/>
            </a:pPr>
            <a:endParaRPr lang="tr-TR" sz="1200">
              <a:solidFill>
                <a:schemeClr val="dk1"/>
              </a:solidFill>
            </a:endParaRPr>
          </a:p>
          <a:p>
            <a:pPr lvl="0" rtl="0">
              <a:spcBef>
                <a:spcPts val="0"/>
              </a:spcBef>
              <a:buClr>
                <a:schemeClr val="dk1"/>
              </a:buClr>
              <a:buSzPct val="25000"/>
              <a:buFont typeface="Arial"/>
              <a:buNone/>
            </a:pPr>
            <a:r>
              <a:rPr lang="en-US" sz="1200">
                <a:solidFill>
                  <a:schemeClr val="dk1"/>
                </a:solidFill>
              </a:rPr>
              <a:t>So now, let’s turn our attention to our original problem: how many bits should a hash have so that it is computationally infeasible to find two different messages that have the same hash?</a:t>
            </a:r>
          </a:p>
          <a:p>
            <a:pPr lvl="0" rtl="0">
              <a:spcBef>
                <a:spcPts val="0"/>
              </a:spcBef>
              <a:buClr>
                <a:schemeClr val="dk1"/>
              </a:buClr>
              <a:buFont typeface="Arial"/>
              <a:buNone/>
            </a:pPr>
            <a:endParaRPr sz="1200">
              <a:solidFill>
                <a:schemeClr val="dk1"/>
              </a:solidFill>
            </a:endParaRPr>
          </a:p>
          <a:p>
            <a:pPr lvl="0" rtl="0">
              <a:spcBef>
                <a:spcPts val="0"/>
              </a:spcBef>
              <a:buClr>
                <a:schemeClr val="dk1"/>
              </a:buClr>
              <a:buSzPct val="25000"/>
              <a:buFont typeface="Arial"/>
              <a:buNone/>
            </a:pPr>
            <a:r>
              <a:rPr lang="en-US" sz="1200">
                <a:solidFill>
                  <a:schemeClr val="dk1"/>
                </a:solidFill>
              </a:rPr>
              <a:t>Suppose the hash has l bits, then there are 2^l possible hash values, and according to the result from the Birthday Paradox we just discussed, if an attacker tries square root of 2^l, that is, 2^(l/2), that many messages, he has a good chance of finding a hash collision.</a:t>
            </a:r>
          </a:p>
          <a:p>
            <a:pPr lvl="0" rtl="0">
              <a:spcBef>
                <a:spcPts val="0"/>
              </a:spcBef>
              <a:buClr>
                <a:schemeClr val="dk1"/>
              </a:buClr>
              <a:buFont typeface="Arial"/>
              <a:buNone/>
            </a:pPr>
            <a:endParaRPr sz="1200">
              <a:solidFill>
                <a:schemeClr val="dk1"/>
              </a:solidFill>
            </a:endParaRPr>
          </a:p>
          <a:p>
            <a:pPr lvl="0" rtl="0">
              <a:spcBef>
                <a:spcPts val="0"/>
              </a:spcBef>
              <a:buClr>
                <a:schemeClr val="dk1"/>
              </a:buClr>
              <a:buSzPct val="25000"/>
              <a:buFont typeface="Arial"/>
              <a:buNone/>
            </a:pPr>
            <a:r>
              <a:rPr lang="en-US" sz="1200">
                <a:solidFill>
                  <a:schemeClr val="dk1"/>
                </a:solidFill>
              </a:rPr>
              <a:t>If the hash value only has 64 bits, that means that attacker only needs to try 2^(32) messages, which is quite feasible with today’s computing power.</a:t>
            </a:r>
          </a:p>
          <a:p>
            <a:pPr lvl="0" rtl="0">
              <a:spcBef>
                <a:spcPts val="0"/>
              </a:spcBef>
              <a:buClr>
                <a:schemeClr val="dk1"/>
              </a:buClr>
              <a:buFont typeface="Arial"/>
              <a:buNone/>
            </a:pPr>
            <a:endParaRPr sz="1200">
              <a:solidFill>
                <a:schemeClr val="dk1"/>
              </a:solidFill>
            </a:endParaRPr>
          </a:p>
          <a:p>
            <a:pPr lvl="0" rtl="0">
              <a:spcBef>
                <a:spcPts val="0"/>
              </a:spcBef>
              <a:buClr>
                <a:schemeClr val="dk1"/>
              </a:buClr>
              <a:buSzPct val="25000"/>
              <a:buFont typeface="Arial"/>
              <a:buNone/>
            </a:pPr>
            <a:r>
              <a:rPr lang="en-US" sz="1200">
                <a:solidFill>
                  <a:schemeClr val="dk1"/>
                </a:solidFill>
              </a:rPr>
              <a:t>Therefore, we need to use longer hash value in order to achieve hash resistance. We should use at least 128 bits.</a:t>
            </a:r>
          </a:p>
          <a:p>
            <a:pPr>
              <a:spcBef>
                <a:spcPts val="0"/>
              </a:spcBef>
              <a:buNone/>
            </a:pPr>
            <a:endParaRPr/>
          </a:p>
        </p:txBody>
      </p:sp>
      <p:sp>
        <p:nvSpPr>
          <p:cNvPr id="141" name="Shape 141"/>
          <p:cNvSpPr txBox="1">
            <a:spLocks noGrp="1"/>
          </p:cNvSpPr>
          <p:nvPr>
            <p:ph type="sldNum" idx="12"/>
          </p:nvPr>
        </p:nvSpPr>
        <p:spPr>
          <a:xfrm>
            <a:off x="3957637" y="8818561"/>
            <a:ext cx="3028800" cy="463499"/>
          </a:xfrm>
          <a:prstGeom prst="rect">
            <a:avLst/>
          </a:prstGeom>
        </p:spPr>
        <p:txBody>
          <a:bodyPr lIns="19350" tIns="0" rIns="19350" bIns="0" anchor="b" anchorCtr="0">
            <a:noAutofit/>
          </a:bodyPr>
          <a:lstStyle/>
          <a:p>
            <a:pPr lvl="0" rtl="0">
              <a:spcBef>
                <a:spcPts val="0"/>
              </a:spcBef>
              <a:buNone/>
            </a:pPr>
            <a:fld id="{00000000-1234-1234-1234-123412341234}" type="slidenum">
              <a:rPr lang="en-US"/>
              <a:t>52</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Slide Image Placeholder 1">
            <a:extLst>
              <a:ext uri="{FF2B5EF4-FFF2-40B4-BE49-F238E27FC236}">
                <a16:creationId xmlns:a16="http://schemas.microsoft.com/office/drawing/2014/main" id="{30F204DD-63DA-5D34-1599-7CFC013CCE4A}"/>
              </a:ext>
            </a:extLst>
          </p:cNvPr>
          <p:cNvSpPr>
            <a:spLocks noGrp="1" noRot="1" noChangeAspect="1"/>
          </p:cNvSpPr>
          <p:nvPr>
            <p:ph type="sldImg"/>
          </p:nvPr>
        </p:nvSpPr>
        <p:spPr>
          <a:ln/>
        </p:spPr>
      </p:sp>
      <p:sp>
        <p:nvSpPr>
          <p:cNvPr id="83970" name="Notes Placeholder 2">
            <a:extLst>
              <a:ext uri="{FF2B5EF4-FFF2-40B4-BE49-F238E27FC236}">
                <a16:creationId xmlns:a16="http://schemas.microsoft.com/office/drawing/2014/main" id="{149DF3D4-0BDA-A2AA-F8C3-5973B93C75CC}"/>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TR" dirty="0">
                <a:latin typeface="Calibri" panose="020F0502020204030204" pitchFamily="34" charset="0"/>
                <a:ea typeface="ＭＳ Ｐゴシック" panose="020B0600070205080204" pitchFamily="34" charset="-128"/>
              </a:rPr>
              <a:t>As yet, SHA-1 has not yet been "broken". That is, no one has demonstrated a technique for producing collisions in less than brute-force time. However, because SHA-1 is very similar in structure and in the basic mathematical operations used to MD5 and SHA-0, both of which have been broken, SHA-1 is considered insecure and has been phased out for SHA-2.</a:t>
            </a:r>
          </a:p>
          <a:p>
            <a:r>
              <a:rPr lang="en-US" altLang="en-TR" dirty="0">
                <a:latin typeface="Calibri" panose="020F0502020204030204" pitchFamily="34" charset="0"/>
                <a:ea typeface="ＭＳ Ｐゴシック" panose="020B0600070205080204" pitchFamily="34" charset="-128"/>
              </a:rPr>
              <a:t>SHA-2, particularly the 512-bit version, would appear to provide unassailable security. However, SHA-2 shares the same structure and mathematical operations as its predecessors, and this is a cause for concern. Because it will take years to find a suitable replacement for SHA-2, should it become vulnerable, NIST decided to begin the process of developing a new hash standard.  Accordingly, NIST announced in 2007 a competition to produce the next generation NIST hash function, to be called SHA-3. NIST would like to have a new standard in place by the end of 2012, but emphasizes that this is not a fixed timeline.</a:t>
            </a:r>
          </a:p>
        </p:txBody>
      </p:sp>
      <p:sp>
        <p:nvSpPr>
          <p:cNvPr id="83971" name="Slide Number Placeholder 3">
            <a:extLst>
              <a:ext uri="{FF2B5EF4-FFF2-40B4-BE49-F238E27FC236}">
                <a16:creationId xmlns:a16="http://schemas.microsoft.com/office/drawing/2014/main" id="{CA595DB3-8EAC-6E31-980D-501AD4C89329}"/>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BA2B3E9E-3CA7-8B44-BE0B-ED22FFCF645D}" type="slidenum">
              <a:rPr lang="en-AU" altLang="en-TR" sz="1200">
                <a:latin typeface="Calibri" panose="020F0502020204030204" pitchFamily="34" charset="0"/>
              </a:rPr>
              <a:pPr eaLnBrk="1" hangingPunct="1"/>
              <a:t>54</a:t>
            </a:fld>
            <a:endParaRPr lang="en-AU" altLang="en-TR" sz="1200">
              <a:latin typeface="Calibri" panose="020F0502020204030204" pitchFamily="34"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Slide Image Placeholder 1">
            <a:extLst>
              <a:ext uri="{FF2B5EF4-FFF2-40B4-BE49-F238E27FC236}">
                <a16:creationId xmlns:a16="http://schemas.microsoft.com/office/drawing/2014/main" id="{5357F0B2-71B2-73BF-F553-4B472EFB03F6}"/>
              </a:ext>
            </a:extLst>
          </p:cNvPr>
          <p:cNvSpPr>
            <a:spLocks noGrp="1" noRot="1" noChangeAspect="1"/>
          </p:cNvSpPr>
          <p:nvPr>
            <p:ph type="sldImg"/>
          </p:nvPr>
        </p:nvSpPr>
        <p:spPr>
          <a:ln/>
        </p:spPr>
      </p:sp>
      <p:sp>
        <p:nvSpPr>
          <p:cNvPr id="86018" name="Notes Placeholder 2">
            <a:extLst>
              <a:ext uri="{FF2B5EF4-FFF2-40B4-BE49-F238E27FC236}">
                <a16:creationId xmlns:a16="http://schemas.microsoft.com/office/drawing/2014/main" id="{4936DCCF-6D1B-05F8-7D36-79122CE90456}"/>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TR" dirty="0">
                <a:latin typeface="Calibri" panose="020F0502020204030204" pitchFamily="34" charset="0"/>
                <a:ea typeface="ＭＳ Ｐゴシック" panose="020B0600070205080204" pitchFamily="34" charset="-128"/>
              </a:rPr>
              <a:t>The basic requirements that must be satisfied by any candidate for SHA-3 are: </a:t>
            </a:r>
          </a:p>
          <a:p>
            <a:pPr>
              <a:buFontTx/>
              <a:buAutoNum type="arabicPeriod"/>
            </a:pPr>
            <a:r>
              <a:rPr lang="en-US" altLang="en-TR" dirty="0">
                <a:latin typeface="Calibri" panose="020F0502020204030204" pitchFamily="34" charset="0"/>
                <a:ea typeface="ＭＳ Ｐゴシック" panose="020B0600070205080204" pitchFamily="34" charset="-128"/>
              </a:rPr>
              <a:t>It must be possible to replace SHA-2 with SHA-3 in any application by a simple drop-in substitution. Therefore, SHA-3 must support hash value lengths of 224, 256, 384, and 512 bits.  </a:t>
            </a:r>
          </a:p>
          <a:p>
            <a:pPr>
              <a:buFontTx/>
              <a:buAutoNum type="arabicPeriod"/>
            </a:pPr>
            <a:r>
              <a:rPr lang="en-US" altLang="en-TR" dirty="0">
                <a:latin typeface="Calibri" panose="020F0502020204030204" pitchFamily="34" charset="0"/>
                <a:ea typeface="ＭＳ Ｐゴシック" panose="020B0600070205080204" pitchFamily="34" charset="-128"/>
              </a:rPr>
              <a:t>SHA-3 must preserve the online nature of SHA-2. That is, the algorithm must process comparatively small blocks (512 or 1024 bits) at a time instead of requiring that the entire message be buffered in memory before </a:t>
            </a:r>
          </a:p>
          <a:p>
            <a:r>
              <a:rPr lang="en-US" altLang="en-TR" dirty="0">
                <a:latin typeface="Calibri" panose="020F0502020204030204" pitchFamily="34" charset="0"/>
                <a:ea typeface="ＭＳ Ｐゴシック" panose="020B0600070205080204" pitchFamily="34" charset="-128"/>
              </a:rPr>
              <a:t>Beyond these basic requirements, NIST has defined a set of evaluation criteria. These criteria are designed to reflect the requirements for the main applications supported by SHA-2, and are:</a:t>
            </a:r>
          </a:p>
          <a:p>
            <a:r>
              <a:rPr lang="en-US" altLang="en-TR" dirty="0">
                <a:latin typeface="Calibri" panose="020F0502020204030204" pitchFamily="34" charset="0"/>
                <a:ea typeface="ＭＳ Ｐゴシック" panose="020B0600070205080204" pitchFamily="34" charset="-128"/>
              </a:rPr>
              <a:t>• Security: The strength of SHA-3 should be close to the theoretical maximum for the different required hash sizes, and for both preimage resistance and collision resistance. SHA-3 algorithms must be designed to resist any potentially successful attack on SHA-2 functions</a:t>
            </a:r>
          </a:p>
          <a:p>
            <a:r>
              <a:rPr lang="en-US" altLang="en-TR" dirty="0">
                <a:latin typeface="Calibri" panose="020F0502020204030204" pitchFamily="34" charset="0"/>
                <a:ea typeface="ＭＳ Ｐゴシック" panose="020B0600070205080204" pitchFamily="34" charset="-128"/>
              </a:rPr>
              <a:t>• Cost: be both time and memory efficient over a range of hardware platforms.</a:t>
            </a:r>
          </a:p>
          <a:p>
            <a:r>
              <a:rPr lang="en-US" altLang="en-TR" dirty="0">
                <a:latin typeface="Calibri" panose="020F0502020204030204" pitchFamily="34" charset="0"/>
                <a:ea typeface="ＭＳ Ｐゴシック" panose="020B0600070205080204" pitchFamily="34" charset="-128"/>
              </a:rPr>
              <a:t>• Algorithm and implementation characteristics: such as flexibility (e.g., tunable parameters for security/performance tradeoffs, opportunity for parallelization, and so on), and simplicity (which makes it easier to analyze the security properties of the algorithm)</a:t>
            </a:r>
          </a:p>
        </p:txBody>
      </p:sp>
      <p:sp>
        <p:nvSpPr>
          <p:cNvPr id="86019" name="Slide Number Placeholder 3">
            <a:extLst>
              <a:ext uri="{FF2B5EF4-FFF2-40B4-BE49-F238E27FC236}">
                <a16:creationId xmlns:a16="http://schemas.microsoft.com/office/drawing/2014/main" id="{29F83DDD-DDD2-2763-2B3D-891E6061A7F2}"/>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388640F2-D128-4747-A826-5A75442BD5C2}" type="slidenum">
              <a:rPr lang="en-AU" altLang="en-TR" sz="1200">
                <a:latin typeface="Calibri" panose="020F0502020204030204" pitchFamily="34" charset="0"/>
              </a:rPr>
              <a:pPr eaLnBrk="1" hangingPunct="1"/>
              <a:t>55</a:t>
            </a:fld>
            <a:endParaRPr lang="en-AU" altLang="en-TR" sz="1200">
              <a:latin typeface="Calibri" panose="020F0502020204030204" pitchFamily="34"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en.wikipedia.org</a:t>
            </a:r>
            <a:r>
              <a:rPr lang="en-US" dirty="0"/>
              <a:t>/wiki/SHA-3 </a:t>
            </a:r>
            <a:endParaRPr lang="en-TR" dirty="0"/>
          </a:p>
        </p:txBody>
      </p:sp>
      <p:sp>
        <p:nvSpPr>
          <p:cNvPr id="4" name="Slide Number Placeholder 3"/>
          <p:cNvSpPr>
            <a:spLocks noGrp="1"/>
          </p:cNvSpPr>
          <p:nvPr>
            <p:ph type="sldNum" sz="quarter" idx="5"/>
          </p:nvPr>
        </p:nvSpPr>
        <p:spPr/>
        <p:txBody>
          <a:bodyPr/>
          <a:lstStyle/>
          <a:p>
            <a:fld id="{B5B52B52-AA44-0342-AB6F-0C7FA601668D}" type="slidenum">
              <a:rPr lang="en-AU" altLang="en-TR" smtClean="0"/>
              <a:pPr/>
              <a:t>56</a:t>
            </a:fld>
            <a:endParaRPr lang="en-AU" altLang="en-TR"/>
          </a:p>
        </p:txBody>
      </p:sp>
    </p:spTree>
    <p:extLst>
      <p:ext uri="{BB962C8B-B14F-4D97-AF65-F5344CB8AC3E}">
        <p14:creationId xmlns:p14="http://schemas.microsoft.com/office/powerpoint/2010/main" val="2116932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7">
            <a:extLst>
              <a:ext uri="{FF2B5EF4-FFF2-40B4-BE49-F238E27FC236}">
                <a16:creationId xmlns:a16="http://schemas.microsoft.com/office/drawing/2014/main" id="{E56020B4-EED6-2452-9561-C6BBAEE2712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247D21E1-C654-7448-9BA4-1A67F43E3BBF}" type="slidenum">
              <a:rPr lang="en-US" altLang="en-TR" sz="1200">
                <a:latin typeface="Calibri" panose="020F0502020204030204" pitchFamily="34" charset="0"/>
              </a:rPr>
              <a:pPr eaLnBrk="1" hangingPunct="1"/>
              <a:t>7</a:t>
            </a:fld>
            <a:endParaRPr lang="en-US" altLang="en-TR" sz="1200">
              <a:latin typeface="Calibri" panose="020F0502020204030204" pitchFamily="34" charset="0"/>
            </a:endParaRPr>
          </a:p>
        </p:txBody>
      </p:sp>
      <p:sp>
        <p:nvSpPr>
          <p:cNvPr id="24578" name="Rectangle 2">
            <a:extLst>
              <a:ext uri="{FF2B5EF4-FFF2-40B4-BE49-F238E27FC236}">
                <a16:creationId xmlns:a16="http://schemas.microsoft.com/office/drawing/2014/main" id="{5AC1DDB3-198B-6F0A-0641-D1C34D9A72F0}"/>
              </a:ext>
            </a:extLst>
          </p:cNvPr>
          <p:cNvSpPr>
            <a:spLocks noRot="1" noChangeArrowheads="1" noTextEdit="1"/>
          </p:cNvSpPr>
          <p:nvPr>
            <p:ph type="sldImg"/>
          </p:nvPr>
        </p:nvSpPr>
        <p:spPr>
          <a:ln/>
        </p:spPr>
      </p:sp>
      <p:sp>
        <p:nvSpPr>
          <p:cNvPr id="24579" name="Rectangle 3">
            <a:extLst>
              <a:ext uri="{FF2B5EF4-FFF2-40B4-BE49-F238E27FC236}">
                <a16:creationId xmlns:a16="http://schemas.microsoft.com/office/drawing/2014/main" id="{778EA1BD-50D9-82A9-CF80-D5ED0E0BD62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TR">
              <a:latin typeface="Calibri" panose="020F0502020204030204" pitchFamily="34" charset="0"/>
              <a:ea typeface="ＭＳ Ｐゴシック" panose="020B0600070205080204" pitchFamily="34" charset="-128"/>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7">
            <a:extLst>
              <a:ext uri="{FF2B5EF4-FFF2-40B4-BE49-F238E27FC236}">
                <a16:creationId xmlns:a16="http://schemas.microsoft.com/office/drawing/2014/main" id="{F3B14245-336D-FCA8-5AEA-252C03CB818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1DB7A4D3-6C37-6648-BDC6-28B1E4609346}" type="slidenum">
              <a:rPr lang="en-US" altLang="en-TR" sz="1200">
                <a:latin typeface="Calibri" panose="020F0502020204030204" pitchFamily="34" charset="0"/>
              </a:rPr>
              <a:pPr eaLnBrk="1" hangingPunct="1"/>
              <a:t>8</a:t>
            </a:fld>
            <a:endParaRPr lang="en-US" altLang="en-TR" sz="1200">
              <a:latin typeface="Calibri" panose="020F0502020204030204" pitchFamily="34" charset="0"/>
            </a:endParaRPr>
          </a:p>
        </p:txBody>
      </p:sp>
      <p:sp>
        <p:nvSpPr>
          <p:cNvPr id="26626" name="Rectangle 2">
            <a:extLst>
              <a:ext uri="{FF2B5EF4-FFF2-40B4-BE49-F238E27FC236}">
                <a16:creationId xmlns:a16="http://schemas.microsoft.com/office/drawing/2014/main" id="{9C644860-8CD0-0687-2D0F-9C44B66EC4A7}"/>
              </a:ext>
            </a:extLst>
          </p:cNvPr>
          <p:cNvSpPr>
            <a:spLocks noRot="1" noChangeArrowheads="1" noTextEdit="1"/>
          </p:cNvSpPr>
          <p:nvPr>
            <p:ph type="sldImg"/>
          </p:nvPr>
        </p:nvSpPr>
        <p:spPr>
          <a:ln/>
        </p:spPr>
      </p:sp>
      <p:sp>
        <p:nvSpPr>
          <p:cNvPr id="26627" name="Rectangle 3">
            <a:extLst>
              <a:ext uri="{FF2B5EF4-FFF2-40B4-BE49-F238E27FC236}">
                <a16:creationId xmlns:a16="http://schemas.microsoft.com/office/drawing/2014/main" id="{FDAEDD4C-40CE-A9B1-B771-1D31CC2D357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TR">
              <a:latin typeface="Calibri" panose="020F0502020204030204" pitchFamily="34" charset="0"/>
              <a:ea typeface="ＭＳ Ｐゴシック" panose="020B0600070205080204" pitchFamily="34" charset="-128"/>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Slide Image Placeholder 1">
            <a:extLst>
              <a:ext uri="{FF2B5EF4-FFF2-40B4-BE49-F238E27FC236}">
                <a16:creationId xmlns:a16="http://schemas.microsoft.com/office/drawing/2014/main" id="{EC96CBB0-869C-2866-FC12-E6FB323F3F98}"/>
              </a:ext>
            </a:extLst>
          </p:cNvPr>
          <p:cNvSpPr>
            <a:spLocks noGrp="1" noRot="1" noChangeAspect="1"/>
          </p:cNvSpPr>
          <p:nvPr>
            <p:ph type="sldImg"/>
          </p:nvPr>
        </p:nvSpPr>
        <p:spPr>
          <a:ln/>
        </p:spPr>
      </p:sp>
      <p:sp>
        <p:nvSpPr>
          <p:cNvPr id="28674" name="Notes Placeholder 2">
            <a:extLst>
              <a:ext uri="{FF2B5EF4-FFF2-40B4-BE49-F238E27FC236}">
                <a16:creationId xmlns:a16="http://schemas.microsoft.com/office/drawing/2014/main" id="{7A489014-0D59-F9FE-0864-BDAD20092D97}"/>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TR" dirty="0">
                <a:latin typeface="Calibri" panose="020F0502020204030204" pitchFamily="34" charset="0"/>
                <a:ea typeface="ＭＳ Ｐゴシック" panose="020B0600070205080204" pitchFamily="34" charset="-128"/>
              </a:rPr>
              <a:t>Hash functions are commonly used to create a one-way password file. Chapter 20 explains a scheme in which a hash of a password is stored by an operating system rather than the password itself. Thus, the actual password is not retrievable by a hacker who gains access to the password file. In simple terms, when a user enters a password, the hash of that password is compared to the stored hash value for verification. This approach to password protection is used by most operating systems.  </a:t>
            </a:r>
          </a:p>
          <a:p>
            <a:pPr eaLnBrk="1" hangingPunct="1"/>
            <a:r>
              <a:rPr lang="en-US" altLang="en-TR" dirty="0">
                <a:latin typeface="Calibri" panose="020F0502020204030204" pitchFamily="34" charset="0"/>
                <a:ea typeface="ＭＳ Ｐゴシック" panose="020B0600070205080204" pitchFamily="34" charset="-128"/>
              </a:rPr>
              <a:t>Hash functions can be used for intrusion detection and virus detection. Store H(F) for each file on a system and secure the hash values (e.g., on a CD-R that is kept secure). One can later determine if a file has been modified by recomputing H(F). An intruder would need to change F without changing H(F).  </a:t>
            </a:r>
          </a:p>
          <a:p>
            <a:pPr eaLnBrk="1" hangingPunct="1"/>
            <a:r>
              <a:rPr lang="en-US" altLang="en-TR" dirty="0">
                <a:latin typeface="Calibri" panose="020F0502020204030204" pitchFamily="34" charset="0"/>
                <a:ea typeface="ＭＳ Ｐゴシック" panose="020B0600070205080204" pitchFamily="34" charset="-128"/>
              </a:rPr>
              <a:t>A cryptographic hash function can be used to construct a pseudorandom function (PRF) or a pseudorandom number generator (PRNG). A common application for a hash-based PRF is for the generation of symmetric keys. We discuss this application in Chapter 12.</a:t>
            </a:r>
          </a:p>
          <a:p>
            <a:endParaRPr lang="en-US" altLang="en-TR" dirty="0">
              <a:latin typeface="Calibri" panose="020F0502020204030204" pitchFamily="34" charset="0"/>
              <a:ea typeface="ＭＳ Ｐゴシック" panose="020B0600070205080204" pitchFamily="34" charset="-128"/>
            </a:endParaRPr>
          </a:p>
          <a:p>
            <a:endParaRPr lang="en-US" altLang="en-TR" dirty="0">
              <a:latin typeface="Calibri" panose="020F0502020204030204" pitchFamily="34" charset="0"/>
              <a:ea typeface="ＭＳ Ｐゴシック" panose="020B0600070205080204" pitchFamily="34" charset="-128"/>
            </a:endParaRPr>
          </a:p>
        </p:txBody>
      </p:sp>
      <p:sp>
        <p:nvSpPr>
          <p:cNvPr id="28675" name="Slide Number Placeholder 3">
            <a:extLst>
              <a:ext uri="{FF2B5EF4-FFF2-40B4-BE49-F238E27FC236}">
                <a16:creationId xmlns:a16="http://schemas.microsoft.com/office/drawing/2014/main" id="{8E063BC6-28C5-D189-88C1-EA91735A627D}"/>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EF434E9D-9CA6-0945-B69C-EA301C6F8A7A}" type="slidenum">
              <a:rPr lang="en-AU" altLang="en-TR" sz="1200">
                <a:latin typeface="Calibri" panose="020F0502020204030204" pitchFamily="34" charset="0"/>
              </a:rPr>
              <a:pPr eaLnBrk="1" hangingPunct="1"/>
              <a:t>9</a:t>
            </a:fld>
            <a:endParaRPr lang="en-AU" altLang="en-TR" sz="1200">
              <a:latin typeface="Calibri" panose="020F050202020403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Slide Image Placeholder 1">
            <a:extLst>
              <a:ext uri="{FF2B5EF4-FFF2-40B4-BE49-F238E27FC236}">
                <a16:creationId xmlns:a16="http://schemas.microsoft.com/office/drawing/2014/main" id="{054E2B99-4331-FDFE-E37B-5E9A8C4A9CD0}"/>
              </a:ext>
            </a:extLst>
          </p:cNvPr>
          <p:cNvSpPr>
            <a:spLocks noGrp="1" noRot="1" noChangeAspect="1"/>
          </p:cNvSpPr>
          <p:nvPr>
            <p:ph type="sldImg"/>
          </p:nvPr>
        </p:nvSpPr>
        <p:spPr>
          <a:ln/>
        </p:spPr>
      </p:sp>
      <p:sp>
        <p:nvSpPr>
          <p:cNvPr id="32770" name="Notes Placeholder 2">
            <a:extLst>
              <a:ext uri="{FF2B5EF4-FFF2-40B4-BE49-F238E27FC236}">
                <a16:creationId xmlns:a16="http://schemas.microsoft.com/office/drawing/2014/main" id="{E532F61C-8F52-D549-7590-F0FEC11C831D}"/>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90000"/>
              </a:lnSpc>
            </a:pPr>
            <a:r>
              <a:rPr lang="en-US" altLang="en-TR">
                <a:latin typeface="Calibri" panose="020F0502020204030204" pitchFamily="34" charset="0"/>
                <a:ea typeface="ＭＳ Ｐゴシック" panose="020B0600070205080204" pitchFamily="34" charset="-128"/>
              </a:rPr>
              <a:t>Message authentication is a mechanism or service used to verify the integrity of a message, by assuring that the data received are exactly as sent.  Stallings Figure 11.2 illustrates a variety of ways in which a hash code can be used to provide message authentication, as follows:   </a:t>
            </a:r>
          </a:p>
          <a:p>
            <a:pPr eaLnBrk="1" hangingPunct="1">
              <a:lnSpc>
                <a:spcPct val="90000"/>
              </a:lnSpc>
              <a:buFontTx/>
              <a:buAutoNum type="alphaLcPeriod"/>
            </a:pPr>
            <a:r>
              <a:rPr lang="en-US" altLang="en-TR">
                <a:latin typeface="Calibri" panose="020F0502020204030204" pitchFamily="34" charset="0"/>
                <a:ea typeface="ＭＳ Ｐゴシック" panose="020B0600070205080204" pitchFamily="34" charset="-128"/>
              </a:rPr>
              <a:t>The message plus concatenated hash code is encrypted using symmetric encryption. Since only A and B share the secret key, the message must have come from A and has not been altered. The hash code provides the structure or redundancy required to achieve authentication.</a:t>
            </a:r>
          </a:p>
          <a:p>
            <a:pPr eaLnBrk="1" hangingPunct="1">
              <a:lnSpc>
                <a:spcPct val="90000"/>
              </a:lnSpc>
              <a:buFontTx/>
              <a:buAutoNum type="alphaLcPeriod"/>
            </a:pPr>
            <a:r>
              <a:rPr lang="en-US" altLang="en-TR">
                <a:latin typeface="Calibri" panose="020F0502020204030204" pitchFamily="34" charset="0"/>
                <a:ea typeface="ＭＳ Ｐゴシック" panose="020B0600070205080204" pitchFamily="34" charset="-128"/>
              </a:rPr>
              <a:t>Only the hash code is encrypted, using symmetric encryption. This reduces the processing burden for those applications not requiring confidentiality. </a:t>
            </a:r>
          </a:p>
        </p:txBody>
      </p:sp>
      <p:sp>
        <p:nvSpPr>
          <p:cNvPr id="32771" name="Slide Number Placeholder 3">
            <a:extLst>
              <a:ext uri="{FF2B5EF4-FFF2-40B4-BE49-F238E27FC236}">
                <a16:creationId xmlns:a16="http://schemas.microsoft.com/office/drawing/2014/main" id="{16FE18F6-03BF-6B19-8EF8-36107B567299}"/>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C7E7C968-86DB-8149-B86B-A541B7534BAA}" type="slidenum">
              <a:rPr lang="en-AU" altLang="en-TR" sz="1200">
                <a:latin typeface="Calibri" panose="020F0502020204030204" pitchFamily="34" charset="0"/>
              </a:rPr>
              <a:pPr eaLnBrk="1" hangingPunct="1"/>
              <a:t>12</a:t>
            </a:fld>
            <a:endParaRPr lang="en-AU" altLang="en-TR" sz="1200">
              <a:latin typeface="Calibri" panose="020F050202020403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Slide Image Placeholder 1">
            <a:extLst>
              <a:ext uri="{FF2B5EF4-FFF2-40B4-BE49-F238E27FC236}">
                <a16:creationId xmlns:a16="http://schemas.microsoft.com/office/drawing/2014/main" id="{1274DD96-0E3B-6346-26D7-393DBB88BFA4}"/>
              </a:ext>
            </a:extLst>
          </p:cNvPr>
          <p:cNvSpPr>
            <a:spLocks noGrp="1" noRot="1" noChangeAspect="1"/>
          </p:cNvSpPr>
          <p:nvPr>
            <p:ph type="sldImg"/>
          </p:nvPr>
        </p:nvSpPr>
        <p:spPr>
          <a:ln/>
        </p:spPr>
      </p:sp>
      <p:sp>
        <p:nvSpPr>
          <p:cNvPr id="3" name="Notes Placeholder 2">
            <a:extLst>
              <a:ext uri="{FF2B5EF4-FFF2-40B4-BE49-F238E27FC236}">
                <a16:creationId xmlns:a16="http://schemas.microsoft.com/office/drawing/2014/main" id="{9311474B-0E8E-2375-BF65-F95EED1B8F1D}"/>
              </a:ext>
            </a:extLst>
          </p:cNvPr>
          <p:cNvSpPr>
            <a:spLocks noGrp="1"/>
          </p:cNvSpPr>
          <p:nvPr>
            <p:ph type="body" idx="1"/>
          </p:nvPr>
        </p:nvSpPr>
        <p:spPr/>
        <p:txBody>
          <a:bodyPr>
            <a:normAutofit/>
          </a:bodyPr>
          <a:lstStyle/>
          <a:p>
            <a:pPr eaLnBrk="1" hangingPunct="1">
              <a:lnSpc>
                <a:spcPct val="90000"/>
              </a:lnSpc>
            </a:pPr>
            <a:r>
              <a:rPr lang="en-US" altLang="en-TR">
                <a:latin typeface="Calibri" panose="020F0502020204030204" pitchFamily="34" charset="0"/>
                <a:ea typeface="ＭＳ Ｐゴシック" panose="020B0600070205080204" pitchFamily="34" charset="-128"/>
              </a:rPr>
              <a:t>(c) Shows the use of a hash function but no encryption for message authentication. The technique assumes that the two communicating parties share a common secret value S. A computes the hash value over the concatenation of M and S and appends the resulting hash value to M. Because B possesses S, it can recompute the hash value to verify. Because the secret value itself is not sent, an opponent cannot modify an intercepted message and cannot generate a false message. </a:t>
            </a:r>
          </a:p>
          <a:p>
            <a:pPr eaLnBrk="1" hangingPunct="1">
              <a:lnSpc>
                <a:spcPct val="90000"/>
              </a:lnSpc>
            </a:pPr>
            <a:endParaRPr lang="en-US" altLang="en-TR">
              <a:latin typeface="Calibri" panose="020F0502020204030204" pitchFamily="34" charset="0"/>
              <a:ea typeface="ＭＳ Ｐゴシック" panose="020B0600070205080204" pitchFamily="34" charset="-128"/>
            </a:endParaRPr>
          </a:p>
          <a:p>
            <a:pPr eaLnBrk="1" hangingPunct="1">
              <a:lnSpc>
                <a:spcPct val="90000"/>
              </a:lnSpc>
            </a:pPr>
            <a:r>
              <a:rPr lang="en-US" altLang="en-TR">
                <a:latin typeface="Calibri" panose="020F0502020204030204" pitchFamily="34" charset="0"/>
                <a:ea typeface="ＭＳ Ｐゴシック" panose="020B0600070205080204" pitchFamily="34" charset="-128"/>
              </a:rPr>
              <a:t>(d)  Confidentiality can be added to the approach of (c) by encrypting the entire message plus the hash code. </a:t>
            </a:r>
          </a:p>
          <a:p>
            <a:pPr eaLnBrk="1" hangingPunct="1">
              <a:lnSpc>
                <a:spcPct val="90000"/>
              </a:lnSpc>
            </a:pPr>
            <a:r>
              <a:rPr lang="en-US" altLang="en-TR">
                <a:latin typeface="Calibri" panose="020F0502020204030204" pitchFamily="34" charset="0"/>
                <a:ea typeface="ＭＳ Ｐゴシック" panose="020B0600070205080204" pitchFamily="34" charset="-128"/>
              </a:rPr>
              <a:t>When confidentiality is not required, method (b) has an advantage over methods (a) and (d), which encrypts the entire message, in that less computation is required.</a:t>
            </a:r>
          </a:p>
        </p:txBody>
      </p:sp>
      <p:sp>
        <p:nvSpPr>
          <p:cNvPr id="34819" name="Slide Number Placeholder 3">
            <a:extLst>
              <a:ext uri="{FF2B5EF4-FFF2-40B4-BE49-F238E27FC236}">
                <a16:creationId xmlns:a16="http://schemas.microsoft.com/office/drawing/2014/main" id="{DFF44B43-7239-5ED6-5865-D943EC6A43C6}"/>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95A858A8-56BE-6E42-8A8E-B5372FEDE7B0}" type="slidenum">
              <a:rPr lang="en-AU" altLang="en-TR" sz="1200">
                <a:latin typeface="Calibri" panose="020F0502020204030204" pitchFamily="34" charset="0"/>
              </a:rPr>
              <a:pPr eaLnBrk="1" hangingPunct="1"/>
              <a:t>13</a:t>
            </a:fld>
            <a:endParaRPr lang="en-AU" altLang="en-TR" sz="1200">
              <a:latin typeface="Calibri" panose="020F050202020403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Slide Image Placeholder 1">
            <a:extLst>
              <a:ext uri="{FF2B5EF4-FFF2-40B4-BE49-F238E27FC236}">
                <a16:creationId xmlns:a16="http://schemas.microsoft.com/office/drawing/2014/main" id="{71BFEBE6-355F-75DC-984B-4BDDE4B384DB}"/>
              </a:ext>
            </a:extLst>
          </p:cNvPr>
          <p:cNvSpPr>
            <a:spLocks noGrp="1" noRot="1" noChangeAspect="1"/>
          </p:cNvSpPr>
          <p:nvPr>
            <p:ph type="sldImg"/>
          </p:nvPr>
        </p:nvSpPr>
        <p:spPr>
          <a:ln/>
        </p:spPr>
      </p:sp>
      <p:sp>
        <p:nvSpPr>
          <p:cNvPr id="36866" name="Notes Placeholder 2">
            <a:extLst>
              <a:ext uri="{FF2B5EF4-FFF2-40B4-BE49-F238E27FC236}">
                <a16:creationId xmlns:a16="http://schemas.microsoft.com/office/drawing/2014/main" id="{2F366CFB-019F-52FE-6DE6-37E19DCAEB3D}"/>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TR">
                <a:latin typeface="Calibri" panose="020F0502020204030204" pitchFamily="34" charset="0"/>
                <a:ea typeface="ＭＳ Ｐゴシック" panose="020B0600070205080204" pitchFamily="34" charset="-128"/>
              </a:rPr>
              <a:t> Another important application, which is similar to the message authentication application, is the digital signature. The operation of the digital signature is similar to that of the MAC. In the case of the digital signature, the hash value of a message is encrypted with a user's private key. Anyone who knows the user's public key can verify the integrity of the message that is associated with the digital signature. In this case an attacker who wishes to alter the message would need to know the user's private key. As we shall see in Chapter 14, the implications of digital signatures go beyond just message authentication.   Stallings Figure 11.3 illustrates, in a simplified fashion, how a hash code is used to provide a digital signature: </a:t>
            </a:r>
          </a:p>
          <a:p>
            <a:pPr eaLnBrk="1" hangingPunct="1">
              <a:buFontTx/>
              <a:buAutoNum type="alphaLcPeriod"/>
            </a:pPr>
            <a:r>
              <a:rPr lang="en-US" altLang="en-TR">
                <a:latin typeface="Calibri" panose="020F0502020204030204" pitchFamily="34" charset="0"/>
                <a:ea typeface="ＭＳ Ｐゴシック" panose="020B0600070205080204" pitchFamily="34" charset="-128"/>
              </a:rPr>
              <a:t>The hash code is encrypted, using public-key encryption and using the sender's private key. As with Figure 11.2b, this provides authentication. It also provides a digital signature, because only the sender could have produced the encrypted hash code. In fact, this is the essence of the digital signature technique.  </a:t>
            </a:r>
          </a:p>
          <a:p>
            <a:pPr eaLnBrk="1" hangingPunct="1">
              <a:buFontTx/>
              <a:buAutoNum type="alphaLcPeriod"/>
            </a:pPr>
            <a:r>
              <a:rPr lang="en-US" altLang="en-TR">
                <a:latin typeface="Calibri" panose="020F0502020204030204" pitchFamily="34" charset="0"/>
                <a:ea typeface="ＭＳ Ｐゴシック" panose="020B0600070205080204" pitchFamily="34" charset="-128"/>
              </a:rPr>
              <a:t>If confidentiality as well as a digital signature is desired, then the message plus the private-key-encrypted hash code can be encrypted using a symmetric secret key. This is a common technique. </a:t>
            </a:r>
          </a:p>
          <a:p>
            <a:endParaRPr lang="en-US" altLang="en-TR">
              <a:latin typeface="Calibri" panose="020F0502020204030204" pitchFamily="34" charset="0"/>
              <a:ea typeface="ＭＳ Ｐゴシック" panose="020B0600070205080204" pitchFamily="34" charset="-128"/>
            </a:endParaRPr>
          </a:p>
        </p:txBody>
      </p:sp>
      <p:sp>
        <p:nvSpPr>
          <p:cNvPr id="36867" name="Slide Number Placeholder 3">
            <a:extLst>
              <a:ext uri="{FF2B5EF4-FFF2-40B4-BE49-F238E27FC236}">
                <a16:creationId xmlns:a16="http://schemas.microsoft.com/office/drawing/2014/main" id="{F8D9EC95-04A3-5AA6-FFA6-B052DB3752E2}"/>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C906B1A8-9DD3-B14B-B543-6720FC04BFCB}" type="slidenum">
              <a:rPr lang="en-AU" altLang="en-TR" sz="1200">
                <a:latin typeface="Calibri" panose="020F0502020204030204" pitchFamily="34" charset="0"/>
              </a:rPr>
              <a:pPr eaLnBrk="1" hangingPunct="1"/>
              <a:t>14</a:t>
            </a:fld>
            <a:endParaRPr lang="en-AU" altLang="en-TR" sz="1200">
              <a:latin typeface="Calibri" panose="020F050202020403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A1844CF-12AD-07D8-EBD4-CFC5862E6F9F}"/>
              </a:ext>
            </a:extLst>
          </p:cNvPr>
          <p:cNvSpPr/>
          <p:nvPr/>
        </p:nvSpPr>
        <p:spPr>
          <a:xfrm>
            <a:off x="904875" y="3648075"/>
            <a:ext cx="7315200" cy="1279525"/>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latin typeface="Calibri"/>
            </a:endParaRPr>
          </a:p>
        </p:txBody>
      </p:sp>
      <p:sp>
        <p:nvSpPr>
          <p:cNvPr id="3" name="Rectangle 2">
            <a:extLst>
              <a:ext uri="{FF2B5EF4-FFF2-40B4-BE49-F238E27FC236}">
                <a16:creationId xmlns:a16="http://schemas.microsoft.com/office/drawing/2014/main" id="{1EBA11BE-D9CC-2069-2135-4A31DDF1021C}"/>
              </a:ext>
            </a:extLst>
          </p:cNvPr>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latin typeface="Calibri"/>
            </a:endParaRPr>
          </a:p>
        </p:txBody>
      </p:sp>
      <p:sp>
        <p:nvSpPr>
          <p:cNvPr id="4" name="Rectangle 3">
            <a:extLst>
              <a:ext uri="{FF2B5EF4-FFF2-40B4-BE49-F238E27FC236}">
                <a16:creationId xmlns:a16="http://schemas.microsoft.com/office/drawing/2014/main" id="{B218B1C4-5A1F-69B4-BD76-0E09C8B710EB}"/>
              </a:ext>
            </a:extLst>
          </p:cNvPr>
          <p:cNvSpPr/>
          <p:nvPr/>
        </p:nvSpPr>
        <p:spPr>
          <a:xfrm>
            <a:off x="904875" y="3648075"/>
            <a:ext cx="228600" cy="1279525"/>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latin typeface="Calibri"/>
            </a:endParaRPr>
          </a:p>
        </p:txBody>
      </p:sp>
      <p:sp>
        <p:nvSpPr>
          <p:cNvPr id="5" name="Rectangle 4">
            <a:extLst>
              <a:ext uri="{FF2B5EF4-FFF2-40B4-BE49-F238E27FC236}">
                <a16:creationId xmlns:a16="http://schemas.microsoft.com/office/drawing/2014/main" id="{0A4C6017-D464-DBD6-4A21-B120DA7BFD14}"/>
              </a:ext>
            </a:extLst>
          </p:cNvPr>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latin typeface="Calibri"/>
            </a:endParaRPr>
          </a:p>
        </p:txBody>
      </p:sp>
      <p:sp>
        <p:nvSpPr>
          <p:cNvPr id="8" name="Title 7"/>
          <p:cNvSpPr>
            <a:spLocks noGrp="1"/>
          </p:cNvSpPr>
          <p:nvPr>
            <p:ph type="ctrTitle"/>
          </p:nvPr>
        </p:nvSpPr>
        <p:spPr>
          <a:xfrm>
            <a:off x="1219200" y="3886200"/>
            <a:ext cx="6858000" cy="990600"/>
          </a:xfrm>
        </p:spPr>
        <p:txBody>
          <a:bodyPr anchor="t"/>
          <a:lstStyle>
            <a:lvl1pPr algn="r">
              <a:defRPr sz="3200">
                <a:solidFill>
                  <a:schemeClr val="tx1"/>
                </a:solidFill>
              </a:defRPr>
            </a:lvl1pPr>
          </a:lstStyle>
          <a:p>
            <a:r>
              <a:rPr lang="en-US"/>
              <a:t>Click to edit Master title style</a:t>
            </a:r>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6" name="Date Placeholder 27">
            <a:extLst>
              <a:ext uri="{FF2B5EF4-FFF2-40B4-BE49-F238E27FC236}">
                <a16:creationId xmlns:a16="http://schemas.microsoft.com/office/drawing/2014/main" id="{93D907F1-8536-7060-015F-8F9068C94755}"/>
              </a:ext>
            </a:extLst>
          </p:cNvPr>
          <p:cNvSpPr>
            <a:spLocks noGrp="1"/>
          </p:cNvSpPr>
          <p:nvPr>
            <p:ph type="dt" sz="half" idx="10"/>
          </p:nvPr>
        </p:nvSpPr>
        <p:spPr>
          <a:xfrm>
            <a:off x="6400800" y="6354763"/>
            <a:ext cx="2286000" cy="366712"/>
          </a:xfrm>
        </p:spPr>
        <p:txBody>
          <a:bodyPr/>
          <a:lstStyle>
            <a:lvl1pPr>
              <a:defRPr sz="1400"/>
            </a:lvl1pPr>
          </a:lstStyle>
          <a:p>
            <a:pPr>
              <a:defRPr/>
            </a:pPr>
            <a:endParaRPr lang="en-US"/>
          </a:p>
        </p:txBody>
      </p:sp>
      <p:sp>
        <p:nvSpPr>
          <p:cNvPr id="7" name="Footer Placeholder 16">
            <a:extLst>
              <a:ext uri="{FF2B5EF4-FFF2-40B4-BE49-F238E27FC236}">
                <a16:creationId xmlns:a16="http://schemas.microsoft.com/office/drawing/2014/main" id="{0C26BDA7-347F-6EF3-681B-992DC74470F4}"/>
              </a:ext>
            </a:extLst>
          </p:cNvPr>
          <p:cNvSpPr>
            <a:spLocks noGrp="1"/>
          </p:cNvSpPr>
          <p:nvPr>
            <p:ph type="ftr" sz="quarter" idx="11"/>
          </p:nvPr>
        </p:nvSpPr>
        <p:spPr>
          <a:xfrm>
            <a:off x="2898775" y="6354763"/>
            <a:ext cx="3475038" cy="366712"/>
          </a:xfrm>
        </p:spPr>
        <p:txBody>
          <a:bodyPr/>
          <a:lstStyle>
            <a:lvl1pPr>
              <a:defRPr/>
            </a:lvl1pPr>
          </a:lstStyle>
          <a:p>
            <a:pPr>
              <a:defRPr/>
            </a:pPr>
            <a:endParaRPr lang="en-US"/>
          </a:p>
        </p:txBody>
      </p:sp>
      <p:sp>
        <p:nvSpPr>
          <p:cNvPr id="10" name="Slide Number Placeholder 28">
            <a:extLst>
              <a:ext uri="{FF2B5EF4-FFF2-40B4-BE49-F238E27FC236}">
                <a16:creationId xmlns:a16="http://schemas.microsoft.com/office/drawing/2014/main" id="{043A3C16-C9F0-78BC-9DEB-67716C54567D}"/>
              </a:ext>
            </a:extLst>
          </p:cNvPr>
          <p:cNvSpPr>
            <a:spLocks noGrp="1"/>
          </p:cNvSpPr>
          <p:nvPr>
            <p:ph type="sldNum" sz="quarter" idx="12"/>
          </p:nvPr>
        </p:nvSpPr>
        <p:spPr>
          <a:xfrm>
            <a:off x="1216025" y="6354763"/>
            <a:ext cx="1219200" cy="366712"/>
          </a:xfrm>
        </p:spPr>
        <p:txBody>
          <a:bodyPr/>
          <a:lstStyle>
            <a:lvl1pPr>
              <a:defRPr/>
            </a:lvl1pPr>
          </a:lstStyle>
          <a:p>
            <a:fld id="{3D0D1AD7-BD17-254B-AE6A-D51AF93CD847}" type="slidenum">
              <a:rPr lang="en-US" altLang="en-TR"/>
              <a:pPr/>
              <a:t>‹#›</a:t>
            </a:fld>
            <a:endParaRPr lang="en-US" altLang="en-TR"/>
          </a:p>
        </p:txBody>
      </p:sp>
    </p:spTree>
    <p:extLst>
      <p:ext uri="{BB962C8B-B14F-4D97-AF65-F5344CB8AC3E}">
        <p14:creationId xmlns:p14="http://schemas.microsoft.com/office/powerpoint/2010/main" val="9838944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13">
            <a:extLst>
              <a:ext uri="{FF2B5EF4-FFF2-40B4-BE49-F238E27FC236}">
                <a16:creationId xmlns:a16="http://schemas.microsoft.com/office/drawing/2014/main" id="{31BEA9B8-231E-4549-FA4C-EC43EDB72B72}"/>
              </a:ext>
            </a:extLst>
          </p:cNvPr>
          <p:cNvSpPr>
            <a:spLocks noGrp="1"/>
          </p:cNvSpPr>
          <p:nvPr>
            <p:ph type="dt" sz="half" idx="10"/>
          </p:nvPr>
        </p:nvSpPr>
        <p:spPr/>
        <p:txBody>
          <a:bodyPr/>
          <a:lstStyle>
            <a:lvl1pPr>
              <a:defRPr/>
            </a:lvl1pPr>
          </a:lstStyle>
          <a:p>
            <a:pPr>
              <a:defRPr/>
            </a:pPr>
            <a:endParaRPr lang="en-US"/>
          </a:p>
        </p:txBody>
      </p:sp>
      <p:sp>
        <p:nvSpPr>
          <p:cNvPr id="5" name="Footer Placeholder 2">
            <a:extLst>
              <a:ext uri="{FF2B5EF4-FFF2-40B4-BE49-F238E27FC236}">
                <a16:creationId xmlns:a16="http://schemas.microsoft.com/office/drawing/2014/main" id="{DBEB12AD-19DB-79DA-3B48-F4C9A547207E}"/>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22">
            <a:extLst>
              <a:ext uri="{FF2B5EF4-FFF2-40B4-BE49-F238E27FC236}">
                <a16:creationId xmlns:a16="http://schemas.microsoft.com/office/drawing/2014/main" id="{F9E8026E-B327-D214-5875-7FF0F00BA802}"/>
              </a:ext>
            </a:extLst>
          </p:cNvPr>
          <p:cNvSpPr>
            <a:spLocks noGrp="1"/>
          </p:cNvSpPr>
          <p:nvPr>
            <p:ph type="sldNum" sz="quarter" idx="12"/>
          </p:nvPr>
        </p:nvSpPr>
        <p:spPr/>
        <p:txBody>
          <a:bodyPr/>
          <a:lstStyle>
            <a:lvl1pPr>
              <a:defRPr/>
            </a:lvl1pPr>
          </a:lstStyle>
          <a:p>
            <a:fld id="{DEB80B29-3241-B24B-896C-0B93720022BD}" type="slidenum">
              <a:rPr lang="en-US" altLang="en-TR"/>
              <a:pPr/>
              <a:t>‹#›</a:t>
            </a:fld>
            <a:endParaRPr lang="en-US" altLang="en-TR"/>
          </a:p>
        </p:txBody>
      </p:sp>
    </p:spTree>
    <p:extLst>
      <p:ext uri="{BB962C8B-B14F-4D97-AF65-F5344CB8AC3E}">
        <p14:creationId xmlns:p14="http://schemas.microsoft.com/office/powerpoint/2010/main" val="31257332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4" name="Straight Connector 10">
            <a:extLst>
              <a:ext uri="{FF2B5EF4-FFF2-40B4-BE49-F238E27FC236}">
                <a16:creationId xmlns:a16="http://schemas.microsoft.com/office/drawing/2014/main" id="{582F8DEE-EDD8-03FC-599A-A49752C0B7FA}"/>
              </a:ext>
            </a:extLst>
          </p:cNvPr>
          <p:cNvSpPr>
            <a:spLocks noChangeShapeType="1"/>
          </p:cNvSpPr>
          <p:nvPr/>
        </p:nvSpPr>
        <p:spPr bwMode="auto">
          <a:xfrm>
            <a:off x="457200" y="6353175"/>
            <a:ext cx="8229600" cy="0"/>
          </a:xfrm>
          <a:prstGeom prst="line">
            <a:avLst/>
          </a:prstGeom>
          <a:noFill/>
          <a:ln w="9525">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en-TR"/>
          </a:p>
        </p:txBody>
      </p:sp>
      <p:sp>
        <p:nvSpPr>
          <p:cNvPr id="5" name="Isosceles Triangle 11">
            <a:extLst>
              <a:ext uri="{FF2B5EF4-FFF2-40B4-BE49-F238E27FC236}">
                <a16:creationId xmlns:a16="http://schemas.microsoft.com/office/drawing/2014/main" id="{E4274466-124A-2323-3C6E-19B821A59B67}"/>
              </a:ext>
            </a:extLst>
          </p:cNvPr>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latin typeface="Calibri"/>
            </a:endParaRPr>
          </a:p>
        </p:txBody>
      </p:sp>
      <p:sp>
        <p:nvSpPr>
          <p:cNvPr id="6" name="Straight Connector 12">
            <a:extLst>
              <a:ext uri="{FF2B5EF4-FFF2-40B4-BE49-F238E27FC236}">
                <a16:creationId xmlns:a16="http://schemas.microsoft.com/office/drawing/2014/main" id="{5830E840-A7CD-1580-6E25-31B0D1D0649D}"/>
              </a:ext>
            </a:extLst>
          </p:cNvPr>
          <p:cNvSpPr>
            <a:spLocks noChangeShapeType="1"/>
          </p:cNvSpPr>
          <p:nvPr/>
        </p:nvSpPr>
        <p:spPr bwMode="auto">
          <a:xfrm rot="5400000">
            <a:off x="3630612" y="3201988"/>
            <a:ext cx="5851525" cy="0"/>
          </a:xfrm>
          <a:prstGeom prst="line">
            <a:avLst/>
          </a:prstGeom>
          <a:noFill/>
          <a:ln w="9525">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en-TR"/>
          </a:p>
        </p:txBody>
      </p:sp>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923F6508-6467-7EEE-D6D1-776700922B30}"/>
              </a:ext>
            </a:extLst>
          </p:cNvPr>
          <p:cNvSpPr>
            <a:spLocks noGrp="1"/>
          </p:cNvSpPr>
          <p:nvPr>
            <p:ph type="dt" sz="half" idx="10"/>
          </p:nvPr>
        </p:nvSpPr>
        <p:spPr/>
        <p:txBody>
          <a:bodyPr/>
          <a:lstStyle>
            <a:lvl1pPr>
              <a:defRPr/>
            </a:lvl1pPr>
          </a:lstStyle>
          <a:p>
            <a:pPr>
              <a:defRPr/>
            </a:pPr>
            <a:endParaRPr lang="en-US"/>
          </a:p>
        </p:txBody>
      </p:sp>
      <p:sp>
        <p:nvSpPr>
          <p:cNvPr id="8" name="Footer Placeholder 4">
            <a:extLst>
              <a:ext uri="{FF2B5EF4-FFF2-40B4-BE49-F238E27FC236}">
                <a16:creationId xmlns:a16="http://schemas.microsoft.com/office/drawing/2014/main" id="{12E15B07-827B-9582-FA84-D51F445CDBA2}"/>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24841889-95E9-7613-D9D7-CDD948C84DE3}"/>
              </a:ext>
            </a:extLst>
          </p:cNvPr>
          <p:cNvSpPr>
            <a:spLocks noGrp="1"/>
          </p:cNvSpPr>
          <p:nvPr>
            <p:ph type="sldNum" sz="quarter" idx="12"/>
          </p:nvPr>
        </p:nvSpPr>
        <p:spPr/>
        <p:txBody>
          <a:bodyPr/>
          <a:lstStyle>
            <a:lvl1pPr>
              <a:defRPr/>
            </a:lvl1pPr>
          </a:lstStyle>
          <a:p>
            <a:fld id="{749C25CE-3B8E-5344-9B20-0064AEFDD3EB}" type="slidenum">
              <a:rPr lang="en-US" altLang="en-TR"/>
              <a:pPr/>
              <a:t>‹#›</a:t>
            </a:fld>
            <a:endParaRPr lang="en-US" altLang="en-TR"/>
          </a:p>
        </p:txBody>
      </p:sp>
    </p:spTree>
    <p:extLst>
      <p:ext uri="{BB962C8B-B14F-4D97-AF65-F5344CB8AC3E}">
        <p14:creationId xmlns:p14="http://schemas.microsoft.com/office/powerpoint/2010/main" val="41092293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Basic Slide">
    <p:spTree>
      <p:nvGrpSpPr>
        <p:cNvPr id="1" name="Shape 11"/>
        <p:cNvGrpSpPr/>
        <p:nvPr/>
      </p:nvGrpSpPr>
      <p:grpSpPr>
        <a:xfrm>
          <a:off x="0" y="0"/>
          <a:ext cx="0" cy="0"/>
          <a:chOff x="0" y="0"/>
          <a:chExt cx="0" cy="0"/>
        </a:xfrm>
      </p:grpSpPr>
      <p:sp>
        <p:nvSpPr>
          <p:cNvPr id="12" name="Shape 12"/>
          <p:cNvSpPr txBox="1">
            <a:spLocks noGrp="1"/>
          </p:cNvSpPr>
          <p:nvPr>
            <p:ph type="title"/>
          </p:nvPr>
        </p:nvSpPr>
        <p:spPr>
          <a:xfrm>
            <a:off x="609181" y="228600"/>
            <a:ext cx="7772400" cy="1143000"/>
          </a:xfrm>
          <a:prstGeom prst="rect">
            <a:avLst/>
          </a:prstGeom>
          <a:noFill/>
          <a:ln>
            <a:noFill/>
          </a:ln>
        </p:spPr>
        <p:txBody>
          <a:bodyPr lIns="117825" tIns="117825" rIns="117825" bIns="117825" anchor="ctr" anchorCtr="0"/>
          <a:lstStyle>
            <a:lvl1pPr marL="0" marR="0" indent="0" algn="ctr" rtl="0">
              <a:lnSpc>
                <a:spcPct val="150000"/>
              </a:lnSpc>
              <a:spcBef>
                <a:spcPts val="0"/>
              </a:spcBef>
              <a:spcAft>
                <a:spcPts val="0"/>
              </a:spcAft>
              <a:buClr>
                <a:srgbClr val="9B37AA"/>
              </a:buClr>
              <a:buSzPct val="100000"/>
              <a:buFont typeface="Gloria Hallelujah"/>
              <a:buChar char="●"/>
              <a:defRPr sz="3000" b="1">
                <a:solidFill>
                  <a:srgbClr val="9B37AA"/>
                </a:solidFill>
                <a:latin typeface="Gloria Hallelujah"/>
                <a:ea typeface="Gloria Hallelujah"/>
                <a:cs typeface="Gloria Hallelujah"/>
                <a:sym typeface="Gloria Hallelujah"/>
              </a:defRPr>
            </a:lvl1pPr>
            <a:lvl2pPr marL="0" marR="0" indent="0" algn="l" rtl="0">
              <a:lnSpc>
                <a:spcPct val="150000"/>
              </a:lnSpc>
              <a:spcBef>
                <a:spcPts val="0"/>
              </a:spcBef>
              <a:spcAft>
                <a:spcPts val="0"/>
              </a:spcAft>
              <a:buSzPct val="100000"/>
              <a:buChar char="○"/>
              <a:defRPr sz="3000"/>
            </a:lvl2pPr>
            <a:lvl3pPr marL="0" marR="0" indent="0" algn="l" rtl="0">
              <a:lnSpc>
                <a:spcPct val="150000"/>
              </a:lnSpc>
              <a:spcBef>
                <a:spcPts val="0"/>
              </a:spcBef>
              <a:spcAft>
                <a:spcPts val="0"/>
              </a:spcAft>
              <a:buSzPct val="100000"/>
              <a:buChar char="■"/>
              <a:defRPr sz="3000"/>
            </a:lvl3pPr>
            <a:lvl4pPr marL="0" marR="0" indent="0" algn="l" rtl="0">
              <a:lnSpc>
                <a:spcPct val="150000"/>
              </a:lnSpc>
              <a:spcBef>
                <a:spcPts val="0"/>
              </a:spcBef>
              <a:spcAft>
                <a:spcPts val="0"/>
              </a:spcAft>
              <a:buSzPct val="100000"/>
              <a:buChar char="●"/>
              <a:defRPr sz="3000"/>
            </a:lvl4pPr>
            <a:lvl5pPr marL="0" marR="0" indent="0" algn="l" rtl="0">
              <a:lnSpc>
                <a:spcPct val="150000"/>
              </a:lnSpc>
              <a:spcBef>
                <a:spcPts val="0"/>
              </a:spcBef>
              <a:spcAft>
                <a:spcPts val="0"/>
              </a:spcAft>
              <a:buSzPct val="100000"/>
              <a:buChar char="○"/>
              <a:defRPr sz="3000"/>
            </a:lvl5pPr>
            <a:lvl6pPr marL="447675" marR="0" indent="0" algn="l" rtl="0">
              <a:lnSpc>
                <a:spcPct val="150000"/>
              </a:lnSpc>
              <a:spcBef>
                <a:spcPts val="0"/>
              </a:spcBef>
              <a:spcAft>
                <a:spcPts val="0"/>
              </a:spcAft>
              <a:buSzPct val="100000"/>
              <a:buChar char="■"/>
              <a:defRPr sz="3000"/>
            </a:lvl6pPr>
            <a:lvl7pPr marL="885825" marR="0" indent="0" algn="l" rtl="0">
              <a:lnSpc>
                <a:spcPct val="150000"/>
              </a:lnSpc>
              <a:spcBef>
                <a:spcPts val="0"/>
              </a:spcBef>
              <a:spcAft>
                <a:spcPts val="0"/>
              </a:spcAft>
              <a:buSzPct val="100000"/>
              <a:buChar char="●"/>
              <a:defRPr sz="3000"/>
            </a:lvl7pPr>
            <a:lvl8pPr marL="1323975" marR="0" indent="0" algn="l" rtl="0">
              <a:lnSpc>
                <a:spcPct val="150000"/>
              </a:lnSpc>
              <a:spcBef>
                <a:spcPts val="0"/>
              </a:spcBef>
              <a:spcAft>
                <a:spcPts val="0"/>
              </a:spcAft>
              <a:buSzPct val="100000"/>
              <a:buChar char="○"/>
              <a:defRPr sz="3000"/>
            </a:lvl8pPr>
            <a:lvl9pPr marL="1762125" marR="0" indent="0" algn="l" rtl="0">
              <a:lnSpc>
                <a:spcPct val="150000"/>
              </a:lnSpc>
              <a:spcBef>
                <a:spcPts val="0"/>
              </a:spcBef>
              <a:spcAft>
                <a:spcPts val="0"/>
              </a:spcAft>
              <a:buSzPct val="100000"/>
              <a:buChar char="■"/>
              <a:defRPr sz="3000"/>
            </a:lvl9pPr>
          </a:lstStyle>
          <a:p>
            <a:endParaRPr/>
          </a:p>
        </p:txBody>
      </p:sp>
      <p:sp>
        <p:nvSpPr>
          <p:cNvPr id="13" name="Shape 13"/>
          <p:cNvSpPr txBox="1">
            <a:spLocks noGrp="1"/>
          </p:cNvSpPr>
          <p:nvPr>
            <p:ph type="body" idx="1"/>
          </p:nvPr>
        </p:nvSpPr>
        <p:spPr>
          <a:xfrm>
            <a:off x="609181" y="1371601"/>
            <a:ext cx="7772400" cy="4904699"/>
          </a:xfrm>
          <a:prstGeom prst="rect">
            <a:avLst/>
          </a:prstGeom>
          <a:noFill/>
          <a:ln>
            <a:noFill/>
          </a:ln>
        </p:spPr>
        <p:txBody>
          <a:bodyPr lIns="117825" tIns="117825" rIns="117825" bIns="117825" anchor="t" anchorCtr="0"/>
          <a:lstStyle>
            <a:lvl1pPr marL="333375" marR="0" indent="-190500" algn="l" rtl="0">
              <a:lnSpc>
                <a:spcPct val="150000"/>
              </a:lnSpc>
              <a:spcBef>
                <a:spcPts val="600"/>
              </a:spcBef>
              <a:spcAft>
                <a:spcPts val="0"/>
              </a:spcAft>
              <a:buSzPct val="100000"/>
              <a:buFont typeface="Gloria Hallelujah"/>
              <a:buChar char="●"/>
              <a:defRPr sz="2025">
                <a:latin typeface="Gloria Hallelujah"/>
                <a:ea typeface="Gloria Hallelujah"/>
                <a:cs typeface="Gloria Hallelujah"/>
                <a:sym typeface="Gloria Hallelujah"/>
              </a:defRPr>
            </a:lvl1pPr>
            <a:lvl2pPr marL="714375" marR="0" indent="-142875" algn="l" rtl="0">
              <a:lnSpc>
                <a:spcPct val="150000"/>
              </a:lnSpc>
              <a:spcBef>
                <a:spcPts val="525"/>
              </a:spcBef>
              <a:spcAft>
                <a:spcPts val="0"/>
              </a:spcAft>
              <a:buSzPct val="100000"/>
              <a:buFont typeface="Gloria Hallelujah"/>
              <a:buChar char="●"/>
              <a:defRPr sz="2025">
                <a:latin typeface="Gloria Hallelujah"/>
                <a:ea typeface="Gloria Hallelujah"/>
                <a:cs typeface="Gloria Hallelujah"/>
                <a:sym typeface="Gloria Hallelujah"/>
              </a:defRPr>
            </a:lvl2pPr>
            <a:lvl3pPr marL="1104900" marR="0" indent="-123825" algn="l" rtl="0">
              <a:lnSpc>
                <a:spcPct val="150000"/>
              </a:lnSpc>
              <a:spcBef>
                <a:spcPts val="450"/>
              </a:spcBef>
              <a:spcAft>
                <a:spcPts val="0"/>
              </a:spcAft>
              <a:buSzPct val="100000"/>
              <a:buFont typeface="Gloria Hallelujah"/>
              <a:buChar char="●"/>
              <a:defRPr sz="2025">
                <a:latin typeface="Gloria Hallelujah"/>
                <a:ea typeface="Gloria Hallelujah"/>
                <a:cs typeface="Gloria Hallelujah"/>
                <a:sym typeface="Gloria Hallelujah"/>
              </a:defRPr>
            </a:lvl3pPr>
            <a:lvl4pPr marL="1552575" marR="0" indent="-104775" algn="l" rtl="0">
              <a:lnSpc>
                <a:spcPct val="150000"/>
              </a:lnSpc>
              <a:spcBef>
                <a:spcPts val="375"/>
              </a:spcBef>
              <a:spcAft>
                <a:spcPts val="0"/>
              </a:spcAft>
              <a:buSzPct val="100000"/>
              <a:buFont typeface="Gloria Hallelujah"/>
              <a:buChar char="•"/>
              <a:defRPr sz="2025">
                <a:latin typeface="Gloria Hallelujah"/>
                <a:ea typeface="Gloria Hallelujah"/>
                <a:cs typeface="Gloria Hallelujah"/>
                <a:sym typeface="Gloria Hallelujah"/>
              </a:defRPr>
            </a:lvl4pPr>
            <a:lvl5pPr marL="1990725" marR="0" indent="-95250" algn="l" rtl="0">
              <a:lnSpc>
                <a:spcPct val="150000"/>
              </a:lnSpc>
              <a:spcBef>
                <a:spcPts val="375"/>
              </a:spcBef>
              <a:spcAft>
                <a:spcPts val="0"/>
              </a:spcAft>
              <a:buSzPct val="100000"/>
              <a:buFont typeface="Gloria Hallelujah"/>
              <a:buChar char="–"/>
              <a:defRPr sz="2025">
                <a:latin typeface="Gloria Hallelujah"/>
                <a:ea typeface="Gloria Hallelujah"/>
                <a:cs typeface="Gloria Hallelujah"/>
                <a:sym typeface="Gloria Hallelujah"/>
              </a:defRPr>
            </a:lvl5pPr>
            <a:lvl6pPr marL="2428875" marR="0" indent="-95250" algn="l" rtl="0">
              <a:lnSpc>
                <a:spcPct val="150000"/>
              </a:lnSpc>
              <a:spcBef>
                <a:spcPts val="375"/>
              </a:spcBef>
              <a:spcAft>
                <a:spcPts val="0"/>
              </a:spcAft>
              <a:buSzPct val="100000"/>
              <a:buFont typeface="Gloria Hallelujah"/>
              <a:buChar char="–"/>
              <a:defRPr sz="2025">
                <a:latin typeface="Gloria Hallelujah"/>
                <a:ea typeface="Gloria Hallelujah"/>
                <a:cs typeface="Gloria Hallelujah"/>
                <a:sym typeface="Gloria Hallelujah"/>
              </a:defRPr>
            </a:lvl6pPr>
            <a:lvl7pPr marL="2867025" marR="0" indent="-95250" algn="l" rtl="0">
              <a:lnSpc>
                <a:spcPct val="150000"/>
              </a:lnSpc>
              <a:spcBef>
                <a:spcPts val="375"/>
              </a:spcBef>
              <a:spcAft>
                <a:spcPts val="0"/>
              </a:spcAft>
              <a:buSzPct val="100000"/>
              <a:buFont typeface="Gloria Hallelujah"/>
              <a:buChar char="–"/>
              <a:defRPr sz="2025">
                <a:latin typeface="Gloria Hallelujah"/>
                <a:ea typeface="Gloria Hallelujah"/>
                <a:cs typeface="Gloria Hallelujah"/>
                <a:sym typeface="Gloria Hallelujah"/>
              </a:defRPr>
            </a:lvl7pPr>
            <a:lvl8pPr marL="3314700" marR="0" indent="-95250" algn="l" rtl="0">
              <a:lnSpc>
                <a:spcPct val="150000"/>
              </a:lnSpc>
              <a:spcBef>
                <a:spcPts val="375"/>
              </a:spcBef>
              <a:spcAft>
                <a:spcPts val="0"/>
              </a:spcAft>
              <a:buSzPct val="100000"/>
              <a:buFont typeface="Gloria Hallelujah"/>
              <a:buChar char="–"/>
              <a:defRPr sz="2025">
                <a:latin typeface="Gloria Hallelujah"/>
                <a:ea typeface="Gloria Hallelujah"/>
                <a:cs typeface="Gloria Hallelujah"/>
                <a:sym typeface="Gloria Hallelujah"/>
              </a:defRPr>
            </a:lvl8pPr>
            <a:lvl9pPr marL="3762375" marR="0" indent="-104775" algn="l" rtl="0">
              <a:lnSpc>
                <a:spcPct val="150000"/>
              </a:lnSpc>
              <a:spcBef>
                <a:spcPts val="375"/>
              </a:spcBef>
              <a:spcAft>
                <a:spcPts val="0"/>
              </a:spcAft>
              <a:buSzPct val="100000"/>
              <a:buFont typeface="Gloria Hallelujah"/>
              <a:buChar char="–"/>
              <a:defRPr sz="2025">
                <a:latin typeface="Gloria Hallelujah"/>
                <a:ea typeface="Gloria Hallelujah"/>
                <a:cs typeface="Gloria Hallelujah"/>
                <a:sym typeface="Gloria Hallelujah"/>
              </a:defRPr>
            </a:lvl9pPr>
          </a:lstStyle>
          <a:p>
            <a:endParaRPr/>
          </a:p>
        </p:txBody>
      </p:sp>
    </p:spTree>
    <p:extLst>
      <p:ext uri="{BB962C8B-B14F-4D97-AF65-F5344CB8AC3E}">
        <p14:creationId xmlns:p14="http://schemas.microsoft.com/office/powerpoint/2010/main" val="21297421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8" name="Content Placeholder 7"/>
          <p:cNvSpPr>
            <a:spLocks noGrp="1"/>
          </p:cNvSpPr>
          <p:nvPr>
            <p:ph sz="quarter" idx="1"/>
          </p:nvPr>
        </p:nvSpPr>
        <p:spPr>
          <a:xfrm>
            <a:off x="457200" y="1219200"/>
            <a:ext cx="8229600" cy="4937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Date Placeholder 13">
            <a:extLst>
              <a:ext uri="{FF2B5EF4-FFF2-40B4-BE49-F238E27FC236}">
                <a16:creationId xmlns:a16="http://schemas.microsoft.com/office/drawing/2014/main" id="{60DE4B2F-B109-A829-1D3B-65478738E29C}"/>
              </a:ext>
            </a:extLst>
          </p:cNvPr>
          <p:cNvSpPr>
            <a:spLocks noGrp="1"/>
          </p:cNvSpPr>
          <p:nvPr>
            <p:ph type="dt" sz="half" idx="10"/>
          </p:nvPr>
        </p:nvSpPr>
        <p:spPr/>
        <p:txBody>
          <a:bodyPr/>
          <a:lstStyle>
            <a:lvl1pPr>
              <a:defRPr/>
            </a:lvl1pPr>
          </a:lstStyle>
          <a:p>
            <a:pPr>
              <a:defRPr/>
            </a:pPr>
            <a:endParaRPr lang="en-US"/>
          </a:p>
        </p:txBody>
      </p:sp>
      <p:sp>
        <p:nvSpPr>
          <p:cNvPr id="4" name="Footer Placeholder 2">
            <a:extLst>
              <a:ext uri="{FF2B5EF4-FFF2-40B4-BE49-F238E27FC236}">
                <a16:creationId xmlns:a16="http://schemas.microsoft.com/office/drawing/2014/main" id="{B76B05BA-216A-D2E9-DDE0-C346552716F9}"/>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22">
            <a:extLst>
              <a:ext uri="{FF2B5EF4-FFF2-40B4-BE49-F238E27FC236}">
                <a16:creationId xmlns:a16="http://schemas.microsoft.com/office/drawing/2014/main" id="{3ADDF42A-20C2-D0D3-464B-1B7923C2C0DA}"/>
              </a:ext>
            </a:extLst>
          </p:cNvPr>
          <p:cNvSpPr>
            <a:spLocks noGrp="1"/>
          </p:cNvSpPr>
          <p:nvPr>
            <p:ph type="sldNum" sz="quarter" idx="12"/>
          </p:nvPr>
        </p:nvSpPr>
        <p:spPr/>
        <p:txBody>
          <a:bodyPr/>
          <a:lstStyle>
            <a:lvl1pPr>
              <a:defRPr/>
            </a:lvl1pPr>
          </a:lstStyle>
          <a:p>
            <a:fld id="{F00739D0-A209-114D-81CB-2EC53075AB8B}" type="slidenum">
              <a:rPr lang="en-US" altLang="en-TR"/>
              <a:pPr/>
              <a:t>‹#›</a:t>
            </a:fld>
            <a:endParaRPr lang="en-US" altLang="en-TR"/>
          </a:p>
        </p:txBody>
      </p:sp>
    </p:spTree>
    <p:extLst>
      <p:ext uri="{BB962C8B-B14F-4D97-AF65-F5344CB8AC3E}">
        <p14:creationId xmlns:p14="http://schemas.microsoft.com/office/powerpoint/2010/main" val="18476783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9F07ADF-63AA-0C82-D4A7-A17F54848A36}"/>
              </a:ext>
            </a:extLst>
          </p:cNvPr>
          <p:cNvSpPr/>
          <p:nvPr/>
        </p:nvSpPr>
        <p:spPr>
          <a:xfrm>
            <a:off x="914400" y="2819400"/>
            <a:ext cx="7315200" cy="1279525"/>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latin typeface="Calibri"/>
            </a:endParaRPr>
          </a:p>
        </p:txBody>
      </p:sp>
      <p:sp>
        <p:nvSpPr>
          <p:cNvPr id="5" name="Rectangle 4">
            <a:extLst>
              <a:ext uri="{FF2B5EF4-FFF2-40B4-BE49-F238E27FC236}">
                <a16:creationId xmlns:a16="http://schemas.microsoft.com/office/drawing/2014/main" id="{26A1AFF7-016E-DCF3-E150-D6B691F1819F}"/>
              </a:ext>
            </a:extLst>
          </p:cNvPr>
          <p:cNvSpPr/>
          <p:nvPr/>
        </p:nvSpPr>
        <p:spPr>
          <a:xfrm>
            <a:off x="914400" y="2819400"/>
            <a:ext cx="228600" cy="1279525"/>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latin typeface="Calibri"/>
            </a:endParaRPr>
          </a:p>
        </p:txBody>
      </p:sp>
      <p:sp>
        <p:nvSpPr>
          <p:cNvPr id="2" name="Title 1"/>
          <p:cNvSpPr>
            <a:spLocks noGrp="1"/>
          </p:cNvSpPr>
          <p:nvPr>
            <p:ph type="title"/>
          </p:nvPr>
        </p:nvSpPr>
        <p:spPr>
          <a:xfrm>
            <a:off x="1219200" y="2971800"/>
            <a:ext cx="6858000" cy="1066800"/>
          </a:xfrm>
        </p:spPr>
        <p:txBody>
          <a:bodyPr anchor="t"/>
          <a:lstStyle>
            <a:lvl1pPr algn="r">
              <a:buNone/>
              <a:defRPr sz="3200" b="0" cap="none" baseline="0"/>
            </a:lvl1pPr>
          </a:lstStyle>
          <a:p>
            <a:r>
              <a:rPr lang="en-US"/>
              <a:t>Click to edit Master title style</a:t>
            </a:r>
          </a:p>
        </p:txBody>
      </p:sp>
      <p:sp>
        <p:nvSpPr>
          <p:cNvPr id="3" name="Text Placeholder 2"/>
          <p:cNvSpPr>
            <a:spLocks noGrp="1"/>
          </p:cNvSpPr>
          <p:nvPr>
            <p:ph type="body" idx="1"/>
          </p:nvPr>
        </p:nvSpPr>
        <p:spPr>
          <a:xfrm>
            <a:off x="1295400" y="4267200"/>
            <a:ext cx="6781800" cy="1143000"/>
          </a:xfrm>
        </p:spPr>
        <p:txBody>
          <a:bodyPr/>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6" name="Date Placeholder 3">
            <a:extLst>
              <a:ext uri="{FF2B5EF4-FFF2-40B4-BE49-F238E27FC236}">
                <a16:creationId xmlns:a16="http://schemas.microsoft.com/office/drawing/2014/main" id="{FDF12AAF-8909-E63E-EFE7-D972AD4EC4F8}"/>
              </a:ext>
            </a:extLst>
          </p:cNvPr>
          <p:cNvSpPr>
            <a:spLocks noGrp="1"/>
          </p:cNvSpPr>
          <p:nvPr>
            <p:ph type="dt" sz="half" idx="10"/>
          </p:nvPr>
        </p:nvSpPr>
        <p:spPr>
          <a:xfrm>
            <a:off x="6400800" y="6354763"/>
            <a:ext cx="2286000" cy="366712"/>
          </a:xfrm>
        </p:spPr>
        <p:txBody>
          <a:bodyPr/>
          <a:lstStyle>
            <a:lvl1pPr>
              <a:defRPr/>
            </a:lvl1pPr>
          </a:lstStyle>
          <a:p>
            <a:pPr>
              <a:defRPr/>
            </a:pPr>
            <a:endParaRPr lang="en-US"/>
          </a:p>
        </p:txBody>
      </p:sp>
      <p:sp>
        <p:nvSpPr>
          <p:cNvPr id="7" name="Footer Placeholder 4">
            <a:extLst>
              <a:ext uri="{FF2B5EF4-FFF2-40B4-BE49-F238E27FC236}">
                <a16:creationId xmlns:a16="http://schemas.microsoft.com/office/drawing/2014/main" id="{3C467454-339B-7A4B-A896-182005602BA0}"/>
              </a:ext>
            </a:extLst>
          </p:cNvPr>
          <p:cNvSpPr>
            <a:spLocks noGrp="1"/>
          </p:cNvSpPr>
          <p:nvPr>
            <p:ph type="ftr" sz="quarter" idx="11"/>
          </p:nvPr>
        </p:nvSpPr>
        <p:spPr>
          <a:xfrm>
            <a:off x="2898775" y="6354763"/>
            <a:ext cx="3475038" cy="366712"/>
          </a:xfrm>
        </p:spPr>
        <p:txBody>
          <a:bodyPr/>
          <a:lstStyle>
            <a:lvl1pPr>
              <a:defRPr/>
            </a:lvl1pPr>
          </a:lstStyle>
          <a:p>
            <a:pPr>
              <a:defRPr/>
            </a:pPr>
            <a:endParaRPr lang="en-US"/>
          </a:p>
        </p:txBody>
      </p:sp>
      <p:sp>
        <p:nvSpPr>
          <p:cNvPr id="8" name="Slide Number Placeholder 5">
            <a:extLst>
              <a:ext uri="{FF2B5EF4-FFF2-40B4-BE49-F238E27FC236}">
                <a16:creationId xmlns:a16="http://schemas.microsoft.com/office/drawing/2014/main" id="{88E1AC3A-6413-EDB8-579E-3FEF35931344}"/>
              </a:ext>
            </a:extLst>
          </p:cNvPr>
          <p:cNvSpPr>
            <a:spLocks noGrp="1"/>
          </p:cNvSpPr>
          <p:nvPr>
            <p:ph type="sldNum" sz="quarter" idx="12"/>
          </p:nvPr>
        </p:nvSpPr>
        <p:spPr>
          <a:xfrm>
            <a:off x="1069975" y="6354763"/>
            <a:ext cx="1520825" cy="366712"/>
          </a:xfrm>
        </p:spPr>
        <p:txBody>
          <a:bodyPr/>
          <a:lstStyle>
            <a:lvl1pPr>
              <a:defRPr/>
            </a:lvl1pPr>
          </a:lstStyle>
          <a:p>
            <a:fld id="{490E7A96-994E-8E40-BDDE-431055BEF619}" type="slidenum">
              <a:rPr lang="en-US" altLang="en-TR"/>
              <a:pPr/>
              <a:t>‹#›</a:t>
            </a:fld>
            <a:endParaRPr lang="en-US" altLang="en-TR"/>
          </a:p>
        </p:txBody>
      </p:sp>
    </p:spTree>
    <p:extLst>
      <p:ext uri="{BB962C8B-B14F-4D97-AF65-F5344CB8AC3E}">
        <p14:creationId xmlns:p14="http://schemas.microsoft.com/office/powerpoint/2010/main" val="2673815537"/>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lang="en-US"/>
              <a:t>Click to edit Master title style</a:t>
            </a:r>
          </a:p>
        </p:txBody>
      </p:sp>
      <p:sp>
        <p:nvSpPr>
          <p:cNvPr id="9" name="Content Placeholder 8"/>
          <p:cNvSpPr>
            <a:spLocks noGrp="1"/>
          </p:cNvSpPr>
          <p:nvPr>
            <p:ph sz="quarter" idx="1"/>
          </p:nvPr>
        </p:nvSpPr>
        <p:spPr>
          <a:xfrm>
            <a:off x="457200" y="1219200"/>
            <a:ext cx="4041648" cy="4937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2"/>
          </p:nvPr>
        </p:nvSpPr>
        <p:spPr>
          <a:xfrm>
            <a:off x="4632198" y="1216152"/>
            <a:ext cx="4041648" cy="4937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Date Placeholder 13">
            <a:extLst>
              <a:ext uri="{FF2B5EF4-FFF2-40B4-BE49-F238E27FC236}">
                <a16:creationId xmlns:a16="http://schemas.microsoft.com/office/drawing/2014/main" id="{306ED888-EAAC-1B6E-6E03-C134BDDA846E}"/>
              </a:ext>
            </a:extLst>
          </p:cNvPr>
          <p:cNvSpPr>
            <a:spLocks noGrp="1"/>
          </p:cNvSpPr>
          <p:nvPr>
            <p:ph type="dt" sz="half" idx="10"/>
          </p:nvPr>
        </p:nvSpPr>
        <p:spPr/>
        <p:txBody>
          <a:bodyPr/>
          <a:lstStyle>
            <a:lvl1pPr>
              <a:defRPr/>
            </a:lvl1pPr>
          </a:lstStyle>
          <a:p>
            <a:pPr>
              <a:defRPr/>
            </a:pPr>
            <a:endParaRPr lang="en-US"/>
          </a:p>
        </p:txBody>
      </p:sp>
      <p:sp>
        <p:nvSpPr>
          <p:cNvPr id="4" name="Footer Placeholder 2">
            <a:extLst>
              <a:ext uri="{FF2B5EF4-FFF2-40B4-BE49-F238E27FC236}">
                <a16:creationId xmlns:a16="http://schemas.microsoft.com/office/drawing/2014/main" id="{5FDAE142-A775-84B0-9505-7BF4393F629D}"/>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22">
            <a:extLst>
              <a:ext uri="{FF2B5EF4-FFF2-40B4-BE49-F238E27FC236}">
                <a16:creationId xmlns:a16="http://schemas.microsoft.com/office/drawing/2014/main" id="{1712D282-4673-45E5-7396-C0DAF1243248}"/>
              </a:ext>
            </a:extLst>
          </p:cNvPr>
          <p:cNvSpPr>
            <a:spLocks noGrp="1"/>
          </p:cNvSpPr>
          <p:nvPr>
            <p:ph type="sldNum" sz="quarter" idx="12"/>
          </p:nvPr>
        </p:nvSpPr>
        <p:spPr/>
        <p:txBody>
          <a:bodyPr/>
          <a:lstStyle>
            <a:lvl1pPr>
              <a:defRPr/>
            </a:lvl1pPr>
          </a:lstStyle>
          <a:p>
            <a:fld id="{4FACF856-5918-7945-AF3B-0675CAAD1FD2}" type="slidenum">
              <a:rPr lang="en-US" altLang="en-TR"/>
              <a:pPr/>
              <a:t>‹#›</a:t>
            </a:fld>
            <a:endParaRPr lang="en-US" altLang="en-TR"/>
          </a:p>
        </p:txBody>
      </p:sp>
    </p:spTree>
    <p:extLst>
      <p:ext uri="{BB962C8B-B14F-4D97-AF65-F5344CB8AC3E}">
        <p14:creationId xmlns:p14="http://schemas.microsoft.com/office/powerpoint/2010/main" val="36027441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lang="en-US"/>
              <a:t>Click to edit Master title style</a:t>
            </a:r>
          </a:p>
        </p:txBody>
      </p:sp>
      <p:sp>
        <p:nvSpPr>
          <p:cNvPr id="3" name="Text Placeholder 2"/>
          <p:cNvSpPr>
            <a:spLocks noGrp="1"/>
          </p:cNvSpPr>
          <p:nvPr>
            <p:ph type="body" idx="1"/>
          </p:nvPr>
        </p:nvSpPr>
        <p:spPr>
          <a:xfrm>
            <a:off x="457200" y="1285875"/>
            <a:ext cx="4040188" cy="685800"/>
          </a:xfrm>
          <a:noFill/>
          <a:ln>
            <a:noFill/>
          </a:ln>
        </p:spPr>
        <p:txBody>
          <a:bodyPr anchor="b">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anchor="b"/>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11" name="Content Placeholder 10"/>
          <p:cNvSpPr>
            <a:spLocks noGrp="1"/>
          </p:cNvSpPr>
          <p:nvPr>
            <p:ph sz="quarter" idx="2"/>
          </p:nvPr>
        </p:nvSpPr>
        <p:spPr>
          <a:xfrm>
            <a:off x="457200" y="2133600"/>
            <a:ext cx="4038600" cy="4038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12"/>
          <p:cNvSpPr>
            <a:spLocks noGrp="1"/>
          </p:cNvSpPr>
          <p:nvPr>
            <p:ph sz="quarter" idx="4"/>
          </p:nvPr>
        </p:nvSpPr>
        <p:spPr>
          <a:xfrm>
            <a:off x="4648200" y="2133600"/>
            <a:ext cx="4038600" cy="4038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13">
            <a:extLst>
              <a:ext uri="{FF2B5EF4-FFF2-40B4-BE49-F238E27FC236}">
                <a16:creationId xmlns:a16="http://schemas.microsoft.com/office/drawing/2014/main" id="{53FA1BFE-C157-2BE5-90CD-68CEA7C55C83}"/>
              </a:ext>
            </a:extLst>
          </p:cNvPr>
          <p:cNvSpPr>
            <a:spLocks noGrp="1"/>
          </p:cNvSpPr>
          <p:nvPr>
            <p:ph type="dt" sz="half" idx="10"/>
          </p:nvPr>
        </p:nvSpPr>
        <p:spPr/>
        <p:txBody>
          <a:bodyPr/>
          <a:lstStyle>
            <a:lvl1pPr>
              <a:defRPr/>
            </a:lvl1pPr>
          </a:lstStyle>
          <a:p>
            <a:pPr>
              <a:defRPr/>
            </a:pPr>
            <a:endParaRPr lang="en-US"/>
          </a:p>
        </p:txBody>
      </p:sp>
      <p:sp>
        <p:nvSpPr>
          <p:cNvPr id="6" name="Footer Placeholder 2">
            <a:extLst>
              <a:ext uri="{FF2B5EF4-FFF2-40B4-BE49-F238E27FC236}">
                <a16:creationId xmlns:a16="http://schemas.microsoft.com/office/drawing/2014/main" id="{774E572D-6003-C6DC-8F7F-B4852C78540E}"/>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22">
            <a:extLst>
              <a:ext uri="{FF2B5EF4-FFF2-40B4-BE49-F238E27FC236}">
                <a16:creationId xmlns:a16="http://schemas.microsoft.com/office/drawing/2014/main" id="{2FD56A90-64F1-7CD4-5CFC-5572226A905A}"/>
              </a:ext>
            </a:extLst>
          </p:cNvPr>
          <p:cNvSpPr>
            <a:spLocks noGrp="1"/>
          </p:cNvSpPr>
          <p:nvPr>
            <p:ph type="sldNum" sz="quarter" idx="12"/>
          </p:nvPr>
        </p:nvSpPr>
        <p:spPr/>
        <p:txBody>
          <a:bodyPr/>
          <a:lstStyle>
            <a:lvl1pPr>
              <a:defRPr/>
            </a:lvl1pPr>
          </a:lstStyle>
          <a:p>
            <a:fld id="{EB8F9FD7-0D1D-4744-A62F-C9B9820EE735}" type="slidenum">
              <a:rPr lang="en-US" altLang="en-TR"/>
              <a:pPr/>
              <a:t>‹#›</a:t>
            </a:fld>
            <a:endParaRPr lang="en-US" altLang="en-TR"/>
          </a:p>
        </p:txBody>
      </p:sp>
    </p:spTree>
    <p:extLst>
      <p:ext uri="{BB962C8B-B14F-4D97-AF65-F5344CB8AC3E}">
        <p14:creationId xmlns:p14="http://schemas.microsoft.com/office/powerpoint/2010/main" val="25774246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Isosceles Triangle 10">
            <a:extLst>
              <a:ext uri="{FF2B5EF4-FFF2-40B4-BE49-F238E27FC236}">
                <a16:creationId xmlns:a16="http://schemas.microsoft.com/office/drawing/2014/main" id="{1905508A-961C-FD2A-B085-03BCB95C9B89}"/>
              </a:ext>
            </a:extLst>
          </p:cNvPr>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latin typeface="Calibri"/>
            </a:endParaRPr>
          </a:p>
        </p:txBody>
      </p:sp>
      <p:sp>
        <p:nvSpPr>
          <p:cNvPr id="2" name="Title 1"/>
          <p:cNvSpPr>
            <a:spLocks noGrp="1"/>
          </p:cNvSpPr>
          <p:nvPr>
            <p:ph type="title"/>
          </p:nvPr>
        </p:nvSpPr>
        <p:spPr>
          <a:xfrm>
            <a:off x="457200" y="228600"/>
            <a:ext cx="8229600" cy="914400"/>
          </a:xfrm>
        </p:spPr>
        <p:txBody>
          <a:bodyPr/>
          <a:lstStyle/>
          <a:p>
            <a:r>
              <a:rPr lang="en-US"/>
              <a:t>Click to edit Master title style</a:t>
            </a:r>
          </a:p>
        </p:txBody>
      </p:sp>
      <p:sp>
        <p:nvSpPr>
          <p:cNvPr id="4" name="Date Placeholder 2">
            <a:extLst>
              <a:ext uri="{FF2B5EF4-FFF2-40B4-BE49-F238E27FC236}">
                <a16:creationId xmlns:a16="http://schemas.microsoft.com/office/drawing/2014/main" id="{086C1B7A-1919-85EE-FDED-AEC61622BF17}"/>
              </a:ext>
            </a:extLst>
          </p:cNvPr>
          <p:cNvSpPr>
            <a:spLocks noGrp="1"/>
          </p:cNvSpPr>
          <p:nvPr>
            <p:ph type="dt" sz="half" idx="10"/>
          </p:nvPr>
        </p:nvSpPr>
        <p:spPr/>
        <p:txBody>
          <a:bodyPr/>
          <a:lstStyle>
            <a:lvl1pPr>
              <a:defRPr/>
            </a:lvl1pPr>
          </a:lstStyle>
          <a:p>
            <a:pPr>
              <a:defRPr/>
            </a:pPr>
            <a:endParaRPr lang="en-US"/>
          </a:p>
        </p:txBody>
      </p:sp>
      <p:sp>
        <p:nvSpPr>
          <p:cNvPr id="5" name="Footer Placeholder 3">
            <a:extLst>
              <a:ext uri="{FF2B5EF4-FFF2-40B4-BE49-F238E27FC236}">
                <a16:creationId xmlns:a16="http://schemas.microsoft.com/office/drawing/2014/main" id="{62A2086F-BAB9-F6F2-7D2F-61825FEFCBFF}"/>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4">
            <a:extLst>
              <a:ext uri="{FF2B5EF4-FFF2-40B4-BE49-F238E27FC236}">
                <a16:creationId xmlns:a16="http://schemas.microsoft.com/office/drawing/2014/main" id="{098C40B8-3889-AA16-DA0B-457AAF832936}"/>
              </a:ext>
            </a:extLst>
          </p:cNvPr>
          <p:cNvSpPr>
            <a:spLocks noGrp="1"/>
          </p:cNvSpPr>
          <p:nvPr>
            <p:ph type="sldNum" sz="quarter" idx="12"/>
          </p:nvPr>
        </p:nvSpPr>
        <p:spPr/>
        <p:txBody>
          <a:bodyPr/>
          <a:lstStyle>
            <a:lvl1pPr>
              <a:defRPr/>
            </a:lvl1pPr>
          </a:lstStyle>
          <a:p>
            <a:fld id="{C1719049-4AF1-3C4F-A468-EF8142344E6B}" type="slidenum">
              <a:rPr lang="en-US" altLang="en-TR"/>
              <a:pPr/>
              <a:t>‹#›</a:t>
            </a:fld>
            <a:endParaRPr lang="en-US" altLang="en-TR"/>
          </a:p>
        </p:txBody>
      </p:sp>
    </p:spTree>
    <p:extLst>
      <p:ext uri="{BB962C8B-B14F-4D97-AF65-F5344CB8AC3E}">
        <p14:creationId xmlns:p14="http://schemas.microsoft.com/office/powerpoint/2010/main" val="8388633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Straight Connector 10">
            <a:extLst>
              <a:ext uri="{FF2B5EF4-FFF2-40B4-BE49-F238E27FC236}">
                <a16:creationId xmlns:a16="http://schemas.microsoft.com/office/drawing/2014/main" id="{B3D75567-C9A4-F44E-84DD-8A922F405377}"/>
              </a:ext>
            </a:extLst>
          </p:cNvPr>
          <p:cNvSpPr>
            <a:spLocks noChangeShapeType="1"/>
          </p:cNvSpPr>
          <p:nvPr/>
        </p:nvSpPr>
        <p:spPr bwMode="auto">
          <a:xfrm>
            <a:off x="457200" y="6353175"/>
            <a:ext cx="8229600" cy="0"/>
          </a:xfrm>
          <a:prstGeom prst="line">
            <a:avLst/>
          </a:prstGeom>
          <a:noFill/>
          <a:ln w="9525">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en-TR"/>
          </a:p>
        </p:txBody>
      </p:sp>
      <p:sp>
        <p:nvSpPr>
          <p:cNvPr id="3" name="Isosceles Triangle 11">
            <a:extLst>
              <a:ext uri="{FF2B5EF4-FFF2-40B4-BE49-F238E27FC236}">
                <a16:creationId xmlns:a16="http://schemas.microsoft.com/office/drawing/2014/main" id="{7C504ABE-C049-6153-BE09-608654EB5021}"/>
              </a:ext>
            </a:extLst>
          </p:cNvPr>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latin typeface="Calibri"/>
            </a:endParaRPr>
          </a:p>
        </p:txBody>
      </p:sp>
      <p:sp>
        <p:nvSpPr>
          <p:cNvPr id="4" name="Date Placeholder 1">
            <a:extLst>
              <a:ext uri="{FF2B5EF4-FFF2-40B4-BE49-F238E27FC236}">
                <a16:creationId xmlns:a16="http://schemas.microsoft.com/office/drawing/2014/main" id="{C991FEA3-A8E6-123D-D4D8-1AE32BB30833}"/>
              </a:ext>
            </a:extLst>
          </p:cNvPr>
          <p:cNvSpPr>
            <a:spLocks noGrp="1"/>
          </p:cNvSpPr>
          <p:nvPr>
            <p:ph type="dt" sz="half" idx="10"/>
          </p:nvPr>
        </p:nvSpPr>
        <p:spPr/>
        <p:txBody>
          <a:bodyPr/>
          <a:lstStyle>
            <a:lvl1pPr>
              <a:defRPr/>
            </a:lvl1pPr>
          </a:lstStyle>
          <a:p>
            <a:pPr>
              <a:defRPr/>
            </a:pPr>
            <a:endParaRPr lang="en-US"/>
          </a:p>
        </p:txBody>
      </p:sp>
      <p:sp>
        <p:nvSpPr>
          <p:cNvPr id="5" name="Footer Placeholder 2">
            <a:extLst>
              <a:ext uri="{FF2B5EF4-FFF2-40B4-BE49-F238E27FC236}">
                <a16:creationId xmlns:a16="http://schemas.microsoft.com/office/drawing/2014/main" id="{074EB6F4-61E7-0B66-25C4-59DF5C680F1B}"/>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3">
            <a:extLst>
              <a:ext uri="{FF2B5EF4-FFF2-40B4-BE49-F238E27FC236}">
                <a16:creationId xmlns:a16="http://schemas.microsoft.com/office/drawing/2014/main" id="{57C94BF2-1D62-A4F7-7FA2-1FE0DE1A3323}"/>
              </a:ext>
            </a:extLst>
          </p:cNvPr>
          <p:cNvSpPr>
            <a:spLocks noGrp="1"/>
          </p:cNvSpPr>
          <p:nvPr>
            <p:ph type="sldNum" sz="quarter" idx="12"/>
          </p:nvPr>
        </p:nvSpPr>
        <p:spPr/>
        <p:txBody>
          <a:bodyPr/>
          <a:lstStyle>
            <a:lvl1pPr>
              <a:defRPr/>
            </a:lvl1pPr>
          </a:lstStyle>
          <a:p>
            <a:fld id="{D7C5D4FA-A3F8-E543-A4AF-0D7D1E971930}" type="slidenum">
              <a:rPr lang="en-US" altLang="en-TR"/>
              <a:pPr/>
              <a:t>‹#›</a:t>
            </a:fld>
            <a:endParaRPr lang="en-US" altLang="en-TR"/>
          </a:p>
        </p:txBody>
      </p:sp>
    </p:spTree>
    <p:extLst>
      <p:ext uri="{BB962C8B-B14F-4D97-AF65-F5344CB8AC3E}">
        <p14:creationId xmlns:p14="http://schemas.microsoft.com/office/powerpoint/2010/main" val="24160878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4" name="Straight Connector 10">
            <a:extLst>
              <a:ext uri="{FF2B5EF4-FFF2-40B4-BE49-F238E27FC236}">
                <a16:creationId xmlns:a16="http://schemas.microsoft.com/office/drawing/2014/main" id="{E3FE03EE-4F34-0DDD-4D26-BE45F876A0D6}"/>
              </a:ext>
            </a:extLst>
          </p:cNvPr>
          <p:cNvSpPr>
            <a:spLocks noChangeShapeType="1"/>
          </p:cNvSpPr>
          <p:nvPr/>
        </p:nvSpPr>
        <p:spPr bwMode="auto">
          <a:xfrm>
            <a:off x="457200" y="6353175"/>
            <a:ext cx="8229600" cy="0"/>
          </a:xfrm>
          <a:prstGeom prst="line">
            <a:avLst/>
          </a:prstGeom>
          <a:noFill/>
          <a:ln w="9525">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en-TR"/>
          </a:p>
        </p:txBody>
      </p:sp>
      <p:sp>
        <p:nvSpPr>
          <p:cNvPr id="5" name="Straight Connector 11">
            <a:extLst>
              <a:ext uri="{FF2B5EF4-FFF2-40B4-BE49-F238E27FC236}">
                <a16:creationId xmlns:a16="http://schemas.microsoft.com/office/drawing/2014/main" id="{772D3BFE-569C-5C5C-291E-801E9155A3AD}"/>
              </a:ext>
            </a:extLst>
          </p:cNvPr>
          <p:cNvSpPr>
            <a:spLocks noChangeShapeType="1"/>
          </p:cNvSpPr>
          <p:nvPr/>
        </p:nvSpPr>
        <p:spPr bwMode="auto">
          <a:xfrm rot="5400000">
            <a:off x="3160712" y="3324226"/>
            <a:ext cx="6035675" cy="0"/>
          </a:xfrm>
          <a:prstGeom prst="line">
            <a:avLst/>
          </a:prstGeom>
          <a:noFill/>
          <a:ln w="9525">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en-TR"/>
          </a:p>
        </p:txBody>
      </p:sp>
      <p:sp>
        <p:nvSpPr>
          <p:cNvPr id="6" name="Isosceles Triangle 12">
            <a:extLst>
              <a:ext uri="{FF2B5EF4-FFF2-40B4-BE49-F238E27FC236}">
                <a16:creationId xmlns:a16="http://schemas.microsoft.com/office/drawing/2014/main" id="{21CD051E-8244-328C-B446-269A536F7E81}"/>
              </a:ext>
            </a:extLst>
          </p:cNvPr>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latin typeface="Calibri"/>
            </a:endParaRPr>
          </a:p>
        </p:txBody>
      </p:sp>
      <p:sp>
        <p:nvSpPr>
          <p:cNvPr id="2" name="Title 1"/>
          <p:cNvSpPr>
            <a:spLocks noGrp="1"/>
          </p:cNvSpPr>
          <p:nvPr>
            <p:ph type="title"/>
          </p:nvPr>
        </p:nvSpPr>
        <p:spPr>
          <a:xfrm>
            <a:off x="6324600" y="304800"/>
            <a:ext cx="2514600" cy="838200"/>
          </a:xfrm>
        </p:spPr>
        <p:txBody>
          <a:bodyPr>
            <a:noAutofit/>
          </a:bodyPr>
          <a:lstStyle>
            <a:lvl1pPr algn="l">
              <a:buNone/>
              <a:defRPr sz="2000" b="1">
                <a:solidFill>
                  <a:schemeClr val="tx2"/>
                </a:solidFill>
                <a:latin typeface="Calibri"/>
                <a:ea typeface="+mn-ea"/>
                <a:cs typeface="+mn-cs"/>
              </a:defRPr>
            </a:lvl1pPr>
          </a:lstStyle>
          <a:p>
            <a:r>
              <a:rPr lang="en-US" dirty="0"/>
              <a:t>Click to edit Master title style</a:t>
            </a:r>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a:r>
              <a:rPr lang="en-US"/>
              <a:t>Click to edit Master text styles</a:t>
            </a:r>
          </a:p>
        </p:txBody>
      </p:sp>
      <p:sp>
        <p:nvSpPr>
          <p:cNvPr id="12" name="Content Placeholder 11"/>
          <p:cNvSpPr>
            <a:spLocks noGrp="1"/>
          </p:cNvSpPr>
          <p:nvPr>
            <p:ph sz="quarter" idx="1"/>
          </p:nvPr>
        </p:nvSpPr>
        <p:spPr>
          <a:xfrm>
            <a:off x="304800" y="304800"/>
            <a:ext cx="5715000" cy="5715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4">
            <a:extLst>
              <a:ext uri="{FF2B5EF4-FFF2-40B4-BE49-F238E27FC236}">
                <a16:creationId xmlns:a16="http://schemas.microsoft.com/office/drawing/2014/main" id="{3788CDAF-261F-85E4-30F5-80238C339B7C}"/>
              </a:ext>
            </a:extLst>
          </p:cNvPr>
          <p:cNvSpPr>
            <a:spLocks noGrp="1"/>
          </p:cNvSpPr>
          <p:nvPr>
            <p:ph type="dt" sz="half" idx="10"/>
          </p:nvPr>
        </p:nvSpPr>
        <p:spPr/>
        <p:txBody>
          <a:bodyPr/>
          <a:lstStyle>
            <a:lvl1pPr>
              <a:defRPr/>
            </a:lvl1pPr>
          </a:lstStyle>
          <a:p>
            <a:pPr>
              <a:defRPr/>
            </a:pPr>
            <a:endParaRPr lang="en-US"/>
          </a:p>
        </p:txBody>
      </p:sp>
      <p:sp>
        <p:nvSpPr>
          <p:cNvPr id="8" name="Footer Placeholder 5">
            <a:extLst>
              <a:ext uri="{FF2B5EF4-FFF2-40B4-BE49-F238E27FC236}">
                <a16:creationId xmlns:a16="http://schemas.microsoft.com/office/drawing/2014/main" id="{B1FE841B-6326-207C-A3E2-A8E71271BA74}"/>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6">
            <a:extLst>
              <a:ext uri="{FF2B5EF4-FFF2-40B4-BE49-F238E27FC236}">
                <a16:creationId xmlns:a16="http://schemas.microsoft.com/office/drawing/2014/main" id="{2DFA8436-9C8D-0A18-4D56-00512F1756F2}"/>
              </a:ext>
            </a:extLst>
          </p:cNvPr>
          <p:cNvSpPr>
            <a:spLocks noGrp="1"/>
          </p:cNvSpPr>
          <p:nvPr>
            <p:ph type="sldNum" sz="quarter" idx="12"/>
          </p:nvPr>
        </p:nvSpPr>
        <p:spPr/>
        <p:txBody>
          <a:bodyPr/>
          <a:lstStyle>
            <a:lvl1pPr>
              <a:defRPr/>
            </a:lvl1pPr>
          </a:lstStyle>
          <a:p>
            <a:fld id="{368173E2-3CF7-EC48-A1FB-70F59C19FD5D}" type="slidenum">
              <a:rPr lang="en-US" altLang="en-TR"/>
              <a:pPr/>
              <a:t>‹#›</a:t>
            </a:fld>
            <a:endParaRPr lang="en-US" altLang="en-TR"/>
          </a:p>
        </p:txBody>
      </p:sp>
    </p:spTree>
    <p:extLst>
      <p:ext uri="{BB962C8B-B14F-4D97-AF65-F5344CB8AC3E}">
        <p14:creationId xmlns:p14="http://schemas.microsoft.com/office/powerpoint/2010/main" val="1074610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solidFill>
          <a:schemeClr val="bg2"/>
        </a:solidFill>
        <a:effectLst/>
      </p:bgPr>
    </p:bg>
    <p:spTree>
      <p:nvGrpSpPr>
        <p:cNvPr id="1" name=""/>
        <p:cNvGrpSpPr/>
        <p:nvPr/>
      </p:nvGrpSpPr>
      <p:grpSpPr>
        <a:xfrm>
          <a:off x="0" y="0"/>
          <a:ext cx="0" cy="0"/>
          <a:chOff x="0" y="0"/>
          <a:chExt cx="0" cy="0"/>
        </a:xfrm>
      </p:grpSpPr>
      <p:sp>
        <p:nvSpPr>
          <p:cNvPr id="5" name="Straight Connector 10">
            <a:extLst>
              <a:ext uri="{FF2B5EF4-FFF2-40B4-BE49-F238E27FC236}">
                <a16:creationId xmlns:a16="http://schemas.microsoft.com/office/drawing/2014/main" id="{C8881F04-FB80-B863-5181-172AB5796CC7}"/>
              </a:ext>
            </a:extLst>
          </p:cNvPr>
          <p:cNvSpPr>
            <a:spLocks noChangeShapeType="1"/>
          </p:cNvSpPr>
          <p:nvPr/>
        </p:nvSpPr>
        <p:spPr bwMode="auto">
          <a:xfrm>
            <a:off x="457200" y="6353175"/>
            <a:ext cx="8229600" cy="0"/>
          </a:xfrm>
          <a:prstGeom prst="line">
            <a:avLst/>
          </a:prstGeom>
          <a:noFill/>
          <a:ln w="9525">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en-TR"/>
          </a:p>
        </p:txBody>
      </p:sp>
      <p:sp>
        <p:nvSpPr>
          <p:cNvPr id="6" name="Isosceles Triangle 11">
            <a:extLst>
              <a:ext uri="{FF2B5EF4-FFF2-40B4-BE49-F238E27FC236}">
                <a16:creationId xmlns:a16="http://schemas.microsoft.com/office/drawing/2014/main" id="{C2BE7536-943C-4322-B764-70AFC195A622}"/>
              </a:ext>
            </a:extLst>
          </p:cNvPr>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latin typeface="Calibri"/>
            </a:endParaRPr>
          </a:p>
        </p:txBody>
      </p:sp>
      <p:sp>
        <p:nvSpPr>
          <p:cNvPr id="7" name="Rectangle 6">
            <a:extLst>
              <a:ext uri="{FF2B5EF4-FFF2-40B4-BE49-F238E27FC236}">
                <a16:creationId xmlns:a16="http://schemas.microsoft.com/office/drawing/2014/main" id="{48754A15-1947-097A-8CCE-D9D2B0849B08}"/>
              </a:ext>
            </a:extLst>
          </p:cNvPr>
          <p:cNvSpPr/>
          <p:nvPr/>
        </p:nvSpPr>
        <p:spPr>
          <a:xfrm>
            <a:off x="457200" y="500063"/>
            <a:ext cx="182563"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latin typeface="Calibri"/>
            </a:endParaRPr>
          </a:p>
        </p:txBody>
      </p:sp>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lang="en-US"/>
              <a:t>Click to edit Master title style</a:t>
            </a:r>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normAutofit/>
          </a:bodyPr>
          <a:lstStyle>
            <a:lvl1pPr marL="0" indent="0">
              <a:spcBef>
                <a:spcPts val="600"/>
              </a:spcBef>
              <a:buNone/>
              <a:defRPr sz="3200"/>
            </a:lvl1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457200" y="1219200"/>
            <a:ext cx="8229600" cy="533400"/>
          </a:xfrm>
        </p:spPr>
        <p:txBody>
          <a:bodyPr anchor="ctr"/>
          <a:lstStyle>
            <a:lvl1pPr marL="0" indent="0" algn="l">
              <a:buFontTx/>
              <a:buNone/>
              <a:defRPr sz="1400"/>
            </a:lvl1pPr>
            <a:lvl2pPr>
              <a:defRPr sz="1200"/>
            </a:lvl2pPr>
            <a:lvl3pPr>
              <a:defRPr sz="1000"/>
            </a:lvl3pPr>
            <a:lvl4pPr>
              <a:defRPr sz="900"/>
            </a:lvl4pPr>
            <a:lvl5pPr>
              <a:defRPr sz="900"/>
            </a:lvl5pPr>
          </a:lstStyle>
          <a:p>
            <a:pPr lvl="0"/>
            <a:r>
              <a:rPr lang="en-US"/>
              <a:t>Click to edit Master text styles</a:t>
            </a:r>
          </a:p>
        </p:txBody>
      </p:sp>
      <p:sp>
        <p:nvSpPr>
          <p:cNvPr id="8" name="Date Placeholder 4">
            <a:extLst>
              <a:ext uri="{FF2B5EF4-FFF2-40B4-BE49-F238E27FC236}">
                <a16:creationId xmlns:a16="http://schemas.microsoft.com/office/drawing/2014/main" id="{2990554D-0EF9-AD7B-82D1-4DB9A3C3EDF5}"/>
              </a:ext>
            </a:extLst>
          </p:cNvPr>
          <p:cNvSpPr>
            <a:spLocks noGrp="1"/>
          </p:cNvSpPr>
          <p:nvPr>
            <p:ph type="dt" sz="half" idx="10"/>
          </p:nvPr>
        </p:nvSpPr>
        <p:spPr/>
        <p:txBody>
          <a:bodyPr/>
          <a:lstStyle>
            <a:lvl1pPr>
              <a:defRPr/>
            </a:lvl1pPr>
          </a:lstStyle>
          <a:p>
            <a:pPr>
              <a:defRPr/>
            </a:pPr>
            <a:endParaRPr lang="en-US"/>
          </a:p>
        </p:txBody>
      </p:sp>
      <p:sp>
        <p:nvSpPr>
          <p:cNvPr id="9" name="Footer Placeholder 5">
            <a:extLst>
              <a:ext uri="{FF2B5EF4-FFF2-40B4-BE49-F238E27FC236}">
                <a16:creationId xmlns:a16="http://schemas.microsoft.com/office/drawing/2014/main" id="{026092D5-2EBC-7FE0-E4A1-02657A14959D}"/>
              </a:ext>
            </a:extLst>
          </p:cNvPr>
          <p:cNvSpPr>
            <a:spLocks noGrp="1"/>
          </p:cNvSpPr>
          <p:nvPr>
            <p:ph type="ftr" sz="quarter" idx="11"/>
          </p:nvPr>
        </p:nvSpPr>
        <p:spPr/>
        <p:txBody>
          <a:bodyPr/>
          <a:lstStyle>
            <a:lvl1pPr>
              <a:defRPr/>
            </a:lvl1pPr>
          </a:lstStyle>
          <a:p>
            <a:pPr>
              <a:defRPr/>
            </a:pPr>
            <a:endParaRPr lang="en-US"/>
          </a:p>
        </p:txBody>
      </p:sp>
      <p:sp>
        <p:nvSpPr>
          <p:cNvPr id="10" name="Slide Number Placeholder 6">
            <a:extLst>
              <a:ext uri="{FF2B5EF4-FFF2-40B4-BE49-F238E27FC236}">
                <a16:creationId xmlns:a16="http://schemas.microsoft.com/office/drawing/2014/main" id="{785F87EC-0BC6-109D-3F3A-663FC79E6D7F}"/>
              </a:ext>
            </a:extLst>
          </p:cNvPr>
          <p:cNvSpPr>
            <a:spLocks noGrp="1"/>
          </p:cNvSpPr>
          <p:nvPr>
            <p:ph type="sldNum" sz="quarter" idx="12"/>
          </p:nvPr>
        </p:nvSpPr>
        <p:spPr/>
        <p:txBody>
          <a:bodyPr/>
          <a:lstStyle>
            <a:lvl1pPr>
              <a:defRPr/>
            </a:lvl1pPr>
          </a:lstStyle>
          <a:p>
            <a:fld id="{4FE91906-373B-EB48-AB8A-BB4AB4E36112}" type="slidenum">
              <a:rPr lang="en-US" altLang="en-TR"/>
              <a:pPr/>
              <a:t>‹#›</a:t>
            </a:fld>
            <a:endParaRPr lang="en-US" altLang="en-TR"/>
          </a:p>
        </p:txBody>
      </p:sp>
    </p:spTree>
    <p:extLst>
      <p:ext uri="{BB962C8B-B14F-4D97-AF65-F5344CB8AC3E}">
        <p14:creationId xmlns:p14="http://schemas.microsoft.com/office/powerpoint/2010/main" val="4186703383"/>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21">
            <a:extLst>
              <a:ext uri="{FF2B5EF4-FFF2-40B4-BE49-F238E27FC236}">
                <a16:creationId xmlns:a16="http://schemas.microsoft.com/office/drawing/2014/main" id="{1F5A6758-0224-E14F-2876-F69D609AD110}"/>
              </a:ext>
            </a:extLst>
          </p:cNvPr>
          <p:cNvSpPr>
            <a:spLocks noGrp="1"/>
          </p:cNvSpPr>
          <p:nvPr>
            <p:ph type="title"/>
          </p:nvPr>
        </p:nvSpPr>
        <p:spPr bwMode="auto">
          <a:xfrm>
            <a:off x="457200" y="152400"/>
            <a:ext cx="82296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TR"/>
              <a:t>Click to edit Master title style</a:t>
            </a:r>
          </a:p>
        </p:txBody>
      </p:sp>
      <p:sp>
        <p:nvSpPr>
          <p:cNvPr id="1027" name="Text Placeholder 12">
            <a:extLst>
              <a:ext uri="{FF2B5EF4-FFF2-40B4-BE49-F238E27FC236}">
                <a16:creationId xmlns:a16="http://schemas.microsoft.com/office/drawing/2014/main" id="{B8AC394E-CF68-A2AE-4593-9C55DE4C2374}"/>
              </a:ext>
            </a:extLst>
          </p:cNvPr>
          <p:cNvSpPr>
            <a:spLocks noGrp="1"/>
          </p:cNvSpPr>
          <p:nvPr>
            <p:ph type="body" idx="1"/>
          </p:nvPr>
        </p:nvSpPr>
        <p:spPr bwMode="auto">
          <a:xfrm>
            <a:off x="457200" y="1219200"/>
            <a:ext cx="8229600" cy="4910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TR"/>
              <a:t>Click to edit Master text styles</a:t>
            </a:r>
          </a:p>
          <a:p>
            <a:pPr lvl="1"/>
            <a:r>
              <a:rPr lang="en-US" altLang="en-TR"/>
              <a:t>Second level</a:t>
            </a:r>
          </a:p>
          <a:p>
            <a:pPr lvl="2"/>
            <a:r>
              <a:rPr lang="en-US" altLang="en-TR"/>
              <a:t>Third level</a:t>
            </a:r>
          </a:p>
          <a:p>
            <a:pPr lvl="3"/>
            <a:r>
              <a:rPr lang="en-US" altLang="en-TR"/>
              <a:t>Fourth level</a:t>
            </a:r>
          </a:p>
          <a:p>
            <a:pPr lvl="4"/>
            <a:r>
              <a:rPr lang="en-US" altLang="en-TR"/>
              <a:t>Fifth level</a:t>
            </a:r>
          </a:p>
        </p:txBody>
      </p:sp>
      <p:sp>
        <p:nvSpPr>
          <p:cNvPr id="14" name="Date Placeholder 13">
            <a:extLst>
              <a:ext uri="{FF2B5EF4-FFF2-40B4-BE49-F238E27FC236}">
                <a16:creationId xmlns:a16="http://schemas.microsoft.com/office/drawing/2014/main" id="{0969B0EE-D1EC-C4CF-ECA2-CF6AD62EF404}"/>
              </a:ext>
            </a:extLst>
          </p:cNvPr>
          <p:cNvSpPr>
            <a:spLocks noGrp="1"/>
          </p:cNvSpPr>
          <p:nvPr>
            <p:ph type="dt" sz="half" idx="2"/>
          </p:nvPr>
        </p:nvSpPr>
        <p:spPr>
          <a:xfrm>
            <a:off x="6400800" y="6356350"/>
            <a:ext cx="2289175" cy="365125"/>
          </a:xfrm>
          <a:prstGeom prst="rect">
            <a:avLst/>
          </a:prstGeom>
        </p:spPr>
        <p:txBody>
          <a:bodyPr vert="horz"/>
          <a:lstStyle>
            <a:lvl1pPr algn="l" eaLnBrk="1" latinLnBrk="0" hangingPunct="1">
              <a:defRPr kumimoji="0" sz="1400">
                <a:solidFill>
                  <a:schemeClr val="tx2"/>
                </a:solidFill>
                <a:latin typeface="Calibri"/>
                <a:ea typeface="ＭＳ Ｐゴシック" charset="-128"/>
                <a:cs typeface="ＭＳ Ｐゴシック" charset="-128"/>
              </a:defRPr>
            </a:lvl1pPr>
          </a:lstStyle>
          <a:p>
            <a:pPr>
              <a:defRPr/>
            </a:pPr>
            <a:endParaRPr lang="en-US"/>
          </a:p>
        </p:txBody>
      </p:sp>
      <p:sp>
        <p:nvSpPr>
          <p:cNvPr id="3" name="Footer Placeholder 2">
            <a:extLst>
              <a:ext uri="{FF2B5EF4-FFF2-40B4-BE49-F238E27FC236}">
                <a16:creationId xmlns:a16="http://schemas.microsoft.com/office/drawing/2014/main" id="{7787B72E-8D5F-87BB-71ED-6ABE38B83A3F}"/>
              </a:ext>
            </a:extLst>
          </p:cNvPr>
          <p:cNvSpPr>
            <a:spLocks noGrp="1"/>
          </p:cNvSpPr>
          <p:nvPr>
            <p:ph type="ftr" sz="quarter" idx="3"/>
          </p:nvPr>
        </p:nvSpPr>
        <p:spPr>
          <a:xfrm>
            <a:off x="2898775" y="6356350"/>
            <a:ext cx="3505200" cy="365125"/>
          </a:xfrm>
          <a:prstGeom prst="rect">
            <a:avLst/>
          </a:prstGeom>
        </p:spPr>
        <p:txBody>
          <a:bodyPr vert="horz"/>
          <a:lstStyle>
            <a:lvl1pPr algn="r" eaLnBrk="1" latinLnBrk="0" hangingPunct="1">
              <a:defRPr kumimoji="0" sz="1400">
                <a:solidFill>
                  <a:schemeClr val="tx2"/>
                </a:solidFill>
                <a:latin typeface="Calibri"/>
                <a:ea typeface="ＭＳ Ｐゴシック" charset="-128"/>
                <a:cs typeface="ＭＳ Ｐゴシック" charset="-128"/>
              </a:defRPr>
            </a:lvl1pPr>
          </a:lstStyle>
          <a:p>
            <a:pPr>
              <a:defRPr/>
            </a:pPr>
            <a:endParaRPr lang="en-US"/>
          </a:p>
        </p:txBody>
      </p:sp>
      <p:sp>
        <p:nvSpPr>
          <p:cNvPr id="23" name="Slide Number Placeholder 22">
            <a:extLst>
              <a:ext uri="{FF2B5EF4-FFF2-40B4-BE49-F238E27FC236}">
                <a16:creationId xmlns:a16="http://schemas.microsoft.com/office/drawing/2014/main" id="{ABE6A21D-F418-3516-18DD-CF5C79965244}"/>
              </a:ext>
            </a:extLst>
          </p:cNvPr>
          <p:cNvSpPr>
            <a:spLocks noGrp="1"/>
          </p:cNvSpPr>
          <p:nvPr>
            <p:ph type="sldNum" sz="quarter" idx="4"/>
          </p:nvPr>
        </p:nvSpPr>
        <p:spPr>
          <a:xfrm>
            <a:off x="612775" y="6356350"/>
            <a:ext cx="1981200" cy="365125"/>
          </a:xfrm>
          <a:prstGeom prst="rect">
            <a:avLst/>
          </a:prstGeom>
        </p:spPr>
        <p:txBody>
          <a:bodyPr vert="horz" wrap="square" lIns="91440" tIns="45720" rIns="91440" bIns="45720" numCol="1" anchor="t" anchorCtr="0" compatLnSpc="1">
            <a:prstTxWarp prst="textNoShape">
              <a:avLst/>
            </a:prstTxWarp>
          </a:bodyPr>
          <a:lstStyle>
            <a:lvl1pPr>
              <a:defRPr sz="1400">
                <a:solidFill>
                  <a:schemeClr val="tx2"/>
                </a:solidFill>
                <a:latin typeface="Calibri" panose="020F0502020204030204" pitchFamily="34" charset="0"/>
              </a:defRPr>
            </a:lvl1pPr>
          </a:lstStyle>
          <a:p>
            <a:fld id="{E70D9C85-7DE4-314E-8A1C-4707AE6BE240}" type="slidenum">
              <a:rPr lang="en-US" altLang="en-TR"/>
              <a:pPr/>
              <a:t>‹#›</a:t>
            </a:fld>
            <a:endParaRPr lang="en-US" altLang="en-TR"/>
          </a:p>
        </p:txBody>
      </p:sp>
      <p:sp>
        <p:nvSpPr>
          <p:cNvPr id="1031" name="Straight Connector 27">
            <a:extLst>
              <a:ext uri="{FF2B5EF4-FFF2-40B4-BE49-F238E27FC236}">
                <a16:creationId xmlns:a16="http://schemas.microsoft.com/office/drawing/2014/main" id="{90E88425-67CA-AEF0-4D6F-BC8625521D7F}"/>
              </a:ext>
            </a:extLst>
          </p:cNvPr>
          <p:cNvSpPr>
            <a:spLocks noChangeShapeType="1"/>
          </p:cNvSpPr>
          <p:nvPr/>
        </p:nvSpPr>
        <p:spPr bwMode="auto">
          <a:xfrm>
            <a:off x="457200" y="6353175"/>
            <a:ext cx="8229600" cy="0"/>
          </a:xfrm>
          <a:prstGeom prst="line">
            <a:avLst/>
          </a:prstGeom>
          <a:noFill/>
          <a:ln w="9525">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en-TR"/>
          </a:p>
        </p:txBody>
      </p:sp>
      <p:sp>
        <p:nvSpPr>
          <p:cNvPr id="1032" name="Straight Connector 28">
            <a:extLst>
              <a:ext uri="{FF2B5EF4-FFF2-40B4-BE49-F238E27FC236}">
                <a16:creationId xmlns:a16="http://schemas.microsoft.com/office/drawing/2014/main" id="{67A0AAF6-4775-6904-1FFE-A44036A01514}"/>
              </a:ext>
            </a:extLst>
          </p:cNvPr>
          <p:cNvSpPr>
            <a:spLocks noChangeShapeType="1"/>
          </p:cNvSpPr>
          <p:nvPr/>
        </p:nvSpPr>
        <p:spPr bwMode="auto">
          <a:xfrm>
            <a:off x="457200" y="1143000"/>
            <a:ext cx="8229600" cy="0"/>
          </a:xfrm>
          <a:prstGeom prst="line">
            <a:avLst/>
          </a:prstGeom>
          <a:noFill/>
          <a:ln w="9525">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en-TR"/>
          </a:p>
        </p:txBody>
      </p:sp>
      <p:sp>
        <p:nvSpPr>
          <p:cNvPr id="10" name="Isosceles Triangle 9">
            <a:extLst>
              <a:ext uri="{FF2B5EF4-FFF2-40B4-BE49-F238E27FC236}">
                <a16:creationId xmlns:a16="http://schemas.microsoft.com/office/drawing/2014/main" id="{F11EA428-22A0-2073-D106-129AA041265A}"/>
              </a:ext>
            </a:extLst>
          </p:cNvPr>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latin typeface="Calibri"/>
            </a:endParaRPr>
          </a:p>
        </p:txBody>
      </p:sp>
    </p:spTree>
  </p:cSld>
  <p:clrMap bg1="lt1" tx1="dk1" bg2="lt2" tx2="dk2" accent1="accent1" accent2="accent2" accent3="accent3" accent4="accent4" accent5="accent5" accent6="accent6" hlink="hlink" folHlink="folHlink"/>
  <p:sldLayoutIdLst>
    <p:sldLayoutId id="2147483894" r:id="rId1"/>
    <p:sldLayoutId id="2147483890" r:id="rId2"/>
    <p:sldLayoutId id="2147483895" r:id="rId3"/>
    <p:sldLayoutId id="2147483891" r:id="rId4"/>
    <p:sldLayoutId id="2147483892" r:id="rId5"/>
    <p:sldLayoutId id="2147483896" r:id="rId6"/>
    <p:sldLayoutId id="2147483897" r:id="rId7"/>
    <p:sldLayoutId id="2147483898" r:id="rId8"/>
    <p:sldLayoutId id="2147483899" r:id="rId9"/>
    <p:sldLayoutId id="2147483893" r:id="rId10"/>
    <p:sldLayoutId id="2147483900" r:id="rId11"/>
    <p:sldLayoutId id="2147483901" r:id="rId12"/>
  </p:sldLayoutIdLst>
  <p:txStyles>
    <p:titleStyle>
      <a:lvl1pPr algn="l" rtl="0" eaLnBrk="0" fontAlgn="base" hangingPunct="0">
        <a:spcBef>
          <a:spcPct val="0"/>
        </a:spcBef>
        <a:spcAft>
          <a:spcPct val="0"/>
        </a:spcAft>
        <a:defRPr sz="3200" b="1" kern="1200">
          <a:solidFill>
            <a:schemeClr val="tx2"/>
          </a:solidFill>
          <a:latin typeface="Calibri"/>
          <a:ea typeface="ＭＳ Ｐゴシック" charset="-128"/>
          <a:cs typeface="Calibri"/>
        </a:defRPr>
      </a:lvl1pPr>
      <a:lvl2pPr algn="l" rtl="0" eaLnBrk="0" fontAlgn="base" hangingPunct="0">
        <a:spcBef>
          <a:spcPct val="0"/>
        </a:spcBef>
        <a:spcAft>
          <a:spcPct val="0"/>
        </a:spcAft>
        <a:defRPr sz="3200" b="1">
          <a:solidFill>
            <a:schemeClr val="tx2"/>
          </a:solidFill>
          <a:latin typeface="Calibri" charset="0"/>
          <a:ea typeface="ＭＳ Ｐゴシック" charset="-128"/>
          <a:cs typeface="ＭＳ Ｐゴシック" charset="-128"/>
        </a:defRPr>
      </a:lvl2pPr>
      <a:lvl3pPr algn="l" rtl="0" eaLnBrk="0" fontAlgn="base" hangingPunct="0">
        <a:spcBef>
          <a:spcPct val="0"/>
        </a:spcBef>
        <a:spcAft>
          <a:spcPct val="0"/>
        </a:spcAft>
        <a:defRPr sz="3200" b="1">
          <a:solidFill>
            <a:schemeClr val="tx2"/>
          </a:solidFill>
          <a:latin typeface="Calibri" charset="0"/>
          <a:ea typeface="ＭＳ Ｐゴシック" charset="-128"/>
          <a:cs typeface="ＭＳ Ｐゴシック" charset="-128"/>
        </a:defRPr>
      </a:lvl3pPr>
      <a:lvl4pPr algn="l" rtl="0" eaLnBrk="0" fontAlgn="base" hangingPunct="0">
        <a:spcBef>
          <a:spcPct val="0"/>
        </a:spcBef>
        <a:spcAft>
          <a:spcPct val="0"/>
        </a:spcAft>
        <a:defRPr sz="3200" b="1">
          <a:solidFill>
            <a:schemeClr val="tx2"/>
          </a:solidFill>
          <a:latin typeface="Calibri" charset="0"/>
          <a:ea typeface="ＭＳ Ｐゴシック" charset="-128"/>
          <a:cs typeface="ＭＳ Ｐゴシック" charset="-128"/>
        </a:defRPr>
      </a:lvl4pPr>
      <a:lvl5pPr algn="l" rtl="0" eaLnBrk="0" fontAlgn="base" hangingPunct="0">
        <a:spcBef>
          <a:spcPct val="0"/>
        </a:spcBef>
        <a:spcAft>
          <a:spcPct val="0"/>
        </a:spcAft>
        <a:defRPr sz="3200" b="1">
          <a:solidFill>
            <a:schemeClr val="tx2"/>
          </a:solidFill>
          <a:latin typeface="Calibri" charset="0"/>
          <a:ea typeface="ＭＳ Ｐゴシック" charset="-128"/>
          <a:cs typeface="ＭＳ Ｐゴシック" charset="-128"/>
        </a:defRPr>
      </a:lvl5pPr>
      <a:lvl6pPr marL="457200" algn="l" rtl="0" fontAlgn="base">
        <a:spcBef>
          <a:spcPct val="0"/>
        </a:spcBef>
        <a:spcAft>
          <a:spcPct val="0"/>
        </a:spcAft>
        <a:defRPr sz="3200">
          <a:solidFill>
            <a:schemeClr val="tx2"/>
          </a:solidFill>
          <a:latin typeface="Bookman Old Style" charset="0"/>
          <a:ea typeface="ＭＳ Ｐゴシック" charset="-128"/>
          <a:cs typeface="ＭＳ Ｐゴシック" charset="-128"/>
        </a:defRPr>
      </a:lvl6pPr>
      <a:lvl7pPr marL="914400" algn="l" rtl="0" fontAlgn="base">
        <a:spcBef>
          <a:spcPct val="0"/>
        </a:spcBef>
        <a:spcAft>
          <a:spcPct val="0"/>
        </a:spcAft>
        <a:defRPr sz="3200">
          <a:solidFill>
            <a:schemeClr val="tx2"/>
          </a:solidFill>
          <a:latin typeface="Bookman Old Style" charset="0"/>
          <a:ea typeface="ＭＳ Ｐゴシック" charset="-128"/>
          <a:cs typeface="ＭＳ Ｐゴシック" charset="-128"/>
        </a:defRPr>
      </a:lvl7pPr>
      <a:lvl8pPr marL="1371600" algn="l" rtl="0" fontAlgn="base">
        <a:spcBef>
          <a:spcPct val="0"/>
        </a:spcBef>
        <a:spcAft>
          <a:spcPct val="0"/>
        </a:spcAft>
        <a:defRPr sz="3200">
          <a:solidFill>
            <a:schemeClr val="tx2"/>
          </a:solidFill>
          <a:latin typeface="Bookman Old Style" charset="0"/>
          <a:ea typeface="ＭＳ Ｐゴシック" charset="-128"/>
          <a:cs typeface="ＭＳ Ｐゴシック" charset="-128"/>
        </a:defRPr>
      </a:lvl8pPr>
      <a:lvl9pPr marL="1828800" algn="l" rtl="0" fontAlgn="base">
        <a:spcBef>
          <a:spcPct val="0"/>
        </a:spcBef>
        <a:spcAft>
          <a:spcPct val="0"/>
        </a:spcAft>
        <a:defRPr sz="3200">
          <a:solidFill>
            <a:schemeClr val="tx2"/>
          </a:solidFill>
          <a:latin typeface="Bookman Old Style" charset="0"/>
          <a:ea typeface="ＭＳ Ｐゴシック" charset="-128"/>
          <a:cs typeface="ＭＳ Ｐゴシック" charset="-128"/>
        </a:defRPr>
      </a:lvl9pPr>
    </p:titleStyle>
    <p:bodyStyle>
      <a:lvl1pPr marL="273050" indent="-273050" algn="l" rtl="0" eaLnBrk="0" fontAlgn="base" hangingPunct="0">
        <a:spcBef>
          <a:spcPts val="600"/>
        </a:spcBef>
        <a:spcAft>
          <a:spcPct val="0"/>
        </a:spcAft>
        <a:buClr>
          <a:schemeClr val="accent1"/>
        </a:buClr>
        <a:buSzPct val="76000"/>
        <a:buFont typeface="Wingdings 3" pitchFamily="2" charset="2"/>
        <a:buChar char=""/>
        <a:defRPr sz="2600" kern="1200">
          <a:solidFill>
            <a:schemeClr val="tx1"/>
          </a:solidFill>
          <a:latin typeface="Calibri"/>
          <a:ea typeface="ＭＳ Ｐゴシック" charset="-128"/>
          <a:cs typeface="ＭＳ Ｐゴシック" charset="-128"/>
        </a:defRPr>
      </a:lvl1pPr>
      <a:lvl2pPr marL="547688" indent="-273050" algn="l" rtl="0" eaLnBrk="0" fontAlgn="base" hangingPunct="0">
        <a:spcBef>
          <a:spcPts val="500"/>
        </a:spcBef>
        <a:spcAft>
          <a:spcPct val="0"/>
        </a:spcAft>
        <a:buClr>
          <a:schemeClr val="accent2"/>
        </a:buClr>
        <a:buSzPct val="76000"/>
        <a:buFont typeface="Wingdings 3" pitchFamily="2" charset="2"/>
        <a:buChar char=""/>
        <a:defRPr sz="2300" kern="1200">
          <a:solidFill>
            <a:schemeClr val="tx2"/>
          </a:solidFill>
          <a:latin typeface="Calibri"/>
          <a:ea typeface="ＭＳ Ｐゴシック" charset="-128"/>
          <a:cs typeface="+mn-cs"/>
        </a:defRPr>
      </a:lvl2pPr>
      <a:lvl3pPr marL="822325" indent="-228600" algn="l" rtl="0" eaLnBrk="0" fontAlgn="base" hangingPunct="0">
        <a:spcBef>
          <a:spcPts val="500"/>
        </a:spcBef>
        <a:spcAft>
          <a:spcPct val="0"/>
        </a:spcAft>
        <a:buClr>
          <a:srgbClr val="BCBCBC"/>
        </a:buClr>
        <a:buSzPct val="76000"/>
        <a:buFont typeface="Wingdings 3" pitchFamily="2" charset="2"/>
        <a:buChar char=""/>
        <a:defRPr sz="2000" kern="1200">
          <a:solidFill>
            <a:schemeClr val="tx1"/>
          </a:solidFill>
          <a:latin typeface="Calibri"/>
          <a:ea typeface="ＭＳ Ｐゴシック" charset="-128"/>
          <a:cs typeface="+mn-cs"/>
        </a:defRPr>
      </a:lvl3pPr>
      <a:lvl4pPr marL="1096963" indent="-228600" algn="l" rtl="0" eaLnBrk="0" fontAlgn="base" hangingPunct="0">
        <a:spcBef>
          <a:spcPts val="400"/>
        </a:spcBef>
        <a:spcAft>
          <a:spcPct val="0"/>
        </a:spcAft>
        <a:buClr>
          <a:srgbClr val="8BA2B4"/>
        </a:buClr>
        <a:buSzPct val="70000"/>
        <a:buFont typeface="Wingdings" pitchFamily="2" charset="2"/>
        <a:buChar char=""/>
        <a:defRPr kern="1200">
          <a:solidFill>
            <a:schemeClr val="tx1"/>
          </a:solidFill>
          <a:latin typeface="Calibri"/>
          <a:ea typeface="ＭＳ Ｐゴシック" charset="-128"/>
          <a:cs typeface="+mn-cs"/>
        </a:defRPr>
      </a:lvl4pPr>
      <a:lvl5pPr marL="1371600" indent="-228600" algn="l" rtl="0" eaLnBrk="0" fontAlgn="base" hangingPunct="0">
        <a:spcBef>
          <a:spcPts val="300"/>
        </a:spcBef>
        <a:spcAft>
          <a:spcPct val="0"/>
        </a:spcAft>
        <a:buClr>
          <a:schemeClr val="accent2"/>
        </a:buClr>
        <a:buSzPct val="70000"/>
        <a:buFont typeface="Wingdings" pitchFamily="2" charset="2"/>
        <a:buChar char=""/>
        <a:defRPr sz="1600" kern="1200">
          <a:solidFill>
            <a:schemeClr val="tx1"/>
          </a:solidFill>
          <a:latin typeface="Calibri"/>
          <a:ea typeface="ＭＳ Ｐゴシック" charset="-128"/>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6.xml"/><Relationship Id="rId6" Type="http://schemas.openxmlformats.org/officeDocument/2006/relationships/image" Target="../media/image22.emf"/><Relationship Id="rId5" Type="http://schemas.openxmlformats.org/officeDocument/2006/relationships/image" Target="../media/image21.emf"/><Relationship Id="rId4" Type="http://schemas.openxmlformats.org/officeDocument/2006/relationships/image" Target="../media/image20.emf"/></Relationships>
</file>

<file path=ppt/slides/_rels/slide34.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6.xml"/><Relationship Id="rId1" Type="http://schemas.openxmlformats.org/officeDocument/2006/relationships/slideLayout" Target="../slideLayouts/slideLayout12.xml"/><Relationship Id="rId4" Type="http://schemas.openxmlformats.org/officeDocument/2006/relationships/image" Target="../media/image32.png"/></Relationships>
</file>

<file path=ppt/slides/_rels/slide4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1.xml"/><Relationship Id="rId1" Type="http://schemas.openxmlformats.org/officeDocument/2006/relationships/slideLayout" Target="../slideLayouts/slideLayout12.xml"/><Relationship Id="rId4" Type="http://schemas.openxmlformats.org/officeDocument/2006/relationships/image" Target="../media/image17.png"/></Relationships>
</file>

<file path=ppt/slides/_rels/slide52.xml.rels><?xml version="1.0" encoding="UTF-8" standalone="yes"?>
<Relationships xmlns="http://schemas.openxmlformats.org/package/2006/relationships"><Relationship Id="rId3" Type="http://schemas.openxmlformats.org/officeDocument/2006/relationships/image" Target="../media/image34.emf"/><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a:extLst>
              <a:ext uri="{FF2B5EF4-FFF2-40B4-BE49-F238E27FC236}">
                <a16:creationId xmlns:a16="http://schemas.microsoft.com/office/drawing/2014/main" id="{4253B68A-513D-3EC9-C1A5-E44D1BBBAFBA}"/>
              </a:ext>
            </a:extLst>
          </p:cNvPr>
          <p:cNvSpPr>
            <a:spLocks noGrp="1" noChangeArrowheads="1"/>
          </p:cNvSpPr>
          <p:nvPr>
            <p:ph type="ctrTitle"/>
          </p:nvPr>
        </p:nvSpPr>
        <p:spPr>
          <a:xfrm>
            <a:off x="304800" y="3810000"/>
            <a:ext cx="7848600" cy="860425"/>
          </a:xfrm>
        </p:spPr>
        <p:txBody>
          <a:bodyPr/>
          <a:lstStyle/>
          <a:p>
            <a:pPr eaLnBrk="1" hangingPunct="1"/>
            <a:r>
              <a:rPr lang="en-US" altLang="en-TR" dirty="0">
                <a:latin typeface="Calibri" panose="020F0502020204030204" pitchFamily="34" charset="0"/>
                <a:ea typeface="ＭＳ Ｐゴシック" panose="020B0600070205080204" pitchFamily="34" charset="-128"/>
              </a:rPr>
              <a:t>Week 7-Cryptographic Hash Functions</a:t>
            </a:r>
            <a:endParaRPr lang="en-AU" altLang="en-TR" dirty="0">
              <a:latin typeface="Calibri" panose="020F0502020204030204" pitchFamily="34" charset="0"/>
              <a:ea typeface="ＭＳ Ｐゴシック" panose="020B0600070205080204" pitchFamily="34" charset="-128"/>
            </a:endParaRPr>
          </a:p>
        </p:txBody>
      </p:sp>
      <p:sp>
        <p:nvSpPr>
          <p:cNvPr id="3" name="TextBox 2">
            <a:extLst>
              <a:ext uri="{FF2B5EF4-FFF2-40B4-BE49-F238E27FC236}">
                <a16:creationId xmlns:a16="http://schemas.microsoft.com/office/drawing/2014/main" id="{61BBC459-21B0-CC49-8F03-E7EC4B519D1B}"/>
              </a:ext>
            </a:extLst>
          </p:cNvPr>
          <p:cNvSpPr txBox="1"/>
          <p:nvPr/>
        </p:nvSpPr>
        <p:spPr>
          <a:xfrm>
            <a:off x="1400175" y="6500813"/>
            <a:ext cx="6437981" cy="261610"/>
          </a:xfrm>
          <a:prstGeom prst="rect">
            <a:avLst/>
          </a:prstGeom>
          <a:noFill/>
        </p:spPr>
        <p:txBody>
          <a:bodyPr wrap="none" rtlCol="0">
            <a:spAutoFit/>
          </a:bodyPr>
          <a:lstStyle/>
          <a:p>
            <a:r>
              <a:rPr lang="en-TR" sz="1100" i="1" dirty="0"/>
              <a:t>Main resource: </a:t>
            </a:r>
            <a:r>
              <a:rPr lang="en-US" sz="1100" i="1" dirty="0"/>
              <a:t>https://</a:t>
            </a:r>
            <a:r>
              <a:rPr lang="en-US" sz="1100" i="1" dirty="0" err="1"/>
              <a:t>www.cpe.ku.ac.th</a:t>
            </a:r>
            <a:r>
              <a:rPr lang="en-US" sz="1100" i="1" dirty="0"/>
              <a:t>/~</a:t>
            </a:r>
            <a:r>
              <a:rPr lang="en-US" sz="1100" i="1" dirty="0" err="1"/>
              <a:t>nguan</a:t>
            </a:r>
            <a:r>
              <a:rPr lang="en-US" sz="1100" i="1" dirty="0"/>
              <a:t>/class/204427-55/slides/01204427-Hash_Crypto.ppt</a:t>
            </a:r>
            <a:endParaRPr lang="en-TR" sz="1100" i="1" dirty="0"/>
          </a:p>
        </p:txBody>
      </p:sp>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Title 1">
            <a:extLst>
              <a:ext uri="{FF2B5EF4-FFF2-40B4-BE49-F238E27FC236}">
                <a16:creationId xmlns:a16="http://schemas.microsoft.com/office/drawing/2014/main" id="{55C67BA0-A49E-6A39-F753-EE7C50D24B8B}"/>
              </a:ext>
            </a:extLst>
          </p:cNvPr>
          <p:cNvSpPr>
            <a:spLocks noGrp="1"/>
          </p:cNvSpPr>
          <p:nvPr>
            <p:ph type="title"/>
          </p:nvPr>
        </p:nvSpPr>
        <p:spPr/>
        <p:txBody>
          <a:bodyPr/>
          <a:lstStyle/>
          <a:p>
            <a:r>
              <a:rPr lang="en-US" altLang="en-TR">
                <a:latin typeface="Calibri" panose="020F0502020204030204" pitchFamily="34" charset="0"/>
                <a:ea typeface="ＭＳ Ｐゴシック" panose="020B0600070205080204" pitchFamily="34" charset="-128"/>
              </a:rPr>
              <a:t>Password Verification</a:t>
            </a:r>
          </a:p>
        </p:txBody>
      </p:sp>
      <p:grpSp>
        <p:nvGrpSpPr>
          <p:cNvPr id="29698" name="Group 32">
            <a:extLst>
              <a:ext uri="{FF2B5EF4-FFF2-40B4-BE49-F238E27FC236}">
                <a16:creationId xmlns:a16="http://schemas.microsoft.com/office/drawing/2014/main" id="{0EC10A33-7D72-E5BA-8AFB-FD3151DC9280}"/>
              </a:ext>
            </a:extLst>
          </p:cNvPr>
          <p:cNvGrpSpPr>
            <a:grpSpLocks/>
          </p:cNvGrpSpPr>
          <p:nvPr/>
        </p:nvGrpSpPr>
        <p:grpSpPr bwMode="auto">
          <a:xfrm>
            <a:off x="381000" y="1219200"/>
            <a:ext cx="2667000" cy="5029200"/>
            <a:chOff x="381000" y="1219200"/>
            <a:chExt cx="2667000" cy="5029200"/>
          </a:xfrm>
        </p:grpSpPr>
        <p:sp>
          <p:nvSpPr>
            <p:cNvPr id="92" name="Rectangle 91">
              <a:extLst>
                <a:ext uri="{FF2B5EF4-FFF2-40B4-BE49-F238E27FC236}">
                  <a16:creationId xmlns:a16="http://schemas.microsoft.com/office/drawing/2014/main" id="{92A3CE09-787E-768C-44CE-DBB5241A9E45}"/>
                </a:ext>
              </a:extLst>
            </p:cNvPr>
            <p:cNvSpPr/>
            <p:nvPr/>
          </p:nvSpPr>
          <p:spPr>
            <a:xfrm>
              <a:off x="381000" y="1219200"/>
              <a:ext cx="2667000" cy="5029200"/>
            </a:xfrm>
            <a:prstGeom prst="rect">
              <a:avLst/>
            </a:prstGeom>
            <a:solidFill>
              <a:schemeClr val="bg1">
                <a:lumMod val="95000"/>
              </a:schemeClr>
            </a:solidFill>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latin typeface="Calibri"/>
              </a:endParaRPr>
            </a:p>
          </p:txBody>
        </p:sp>
        <p:sp>
          <p:nvSpPr>
            <p:cNvPr id="8" name="Trapezoid 7">
              <a:extLst>
                <a:ext uri="{FF2B5EF4-FFF2-40B4-BE49-F238E27FC236}">
                  <a16:creationId xmlns:a16="http://schemas.microsoft.com/office/drawing/2014/main" id="{A98E0CF7-A8F2-5942-ED77-6A39CE6D906A}"/>
                </a:ext>
              </a:extLst>
            </p:cNvPr>
            <p:cNvSpPr/>
            <p:nvPr/>
          </p:nvSpPr>
          <p:spPr>
            <a:xfrm rot="10800000">
              <a:off x="762000" y="2819400"/>
              <a:ext cx="1371600" cy="609600"/>
            </a:xfrm>
            <a:prstGeom prst="trapezoid">
              <a:avLst>
                <a:gd name="adj" fmla="val 39583"/>
              </a:avLst>
            </a:prstGeom>
            <a:solidFill>
              <a:schemeClr val="accent2">
                <a:lumMod val="75000"/>
              </a:schemeClr>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latin typeface="Calibri"/>
              </a:endParaRPr>
            </a:p>
          </p:txBody>
        </p:sp>
        <p:cxnSp>
          <p:nvCxnSpPr>
            <p:cNvPr id="9" name="Straight Arrow Connector 8">
              <a:extLst>
                <a:ext uri="{FF2B5EF4-FFF2-40B4-BE49-F238E27FC236}">
                  <a16:creationId xmlns:a16="http://schemas.microsoft.com/office/drawing/2014/main" id="{821EF713-CF21-F2C0-308A-D84F85844DA4}"/>
                </a:ext>
              </a:extLst>
            </p:cNvPr>
            <p:cNvCxnSpPr>
              <a:cxnSpLocks noChangeShapeType="1"/>
            </p:cNvCxnSpPr>
            <p:nvPr/>
          </p:nvCxnSpPr>
          <p:spPr bwMode="auto">
            <a:xfrm rot="5400000">
              <a:off x="1181101" y="2552700"/>
              <a:ext cx="533400" cy="3175"/>
            </a:xfrm>
            <a:prstGeom prst="straightConnector1">
              <a:avLst/>
            </a:prstGeom>
            <a:noFill/>
            <a:ln w="41275">
              <a:solidFill>
                <a:srgbClr val="000090"/>
              </a:solidFill>
              <a:round/>
              <a:headEnd/>
              <a:tailEnd type="triangle" w="lg" len="med"/>
            </a:ln>
            <a:effectLst>
              <a:outerShdw blurRad="38100" dist="25400" dir="5400000" rotWithShape="0">
                <a:srgbClr val="808080">
                  <a:alpha val="39999"/>
                </a:srgbClr>
              </a:outerShdw>
            </a:effectLst>
            <a:extLst>
              <a:ext uri="{909E8E84-426E-40DD-AFC4-6F175D3DCCD1}">
                <a14:hiddenFill xmlns:a14="http://schemas.microsoft.com/office/drawing/2010/main">
                  <a:noFill/>
                </a14:hiddenFill>
              </a:ext>
            </a:extLst>
          </p:spPr>
        </p:cxnSp>
        <p:cxnSp>
          <p:nvCxnSpPr>
            <p:cNvPr id="10" name="Straight Arrow Connector 9">
              <a:extLst>
                <a:ext uri="{FF2B5EF4-FFF2-40B4-BE49-F238E27FC236}">
                  <a16:creationId xmlns:a16="http://schemas.microsoft.com/office/drawing/2014/main" id="{FC9D3AE2-5FA6-3C03-CA84-90AC76B2E9C0}"/>
                </a:ext>
              </a:extLst>
            </p:cNvPr>
            <p:cNvCxnSpPr>
              <a:cxnSpLocks noChangeShapeType="1"/>
            </p:cNvCxnSpPr>
            <p:nvPr/>
          </p:nvCxnSpPr>
          <p:spPr bwMode="auto">
            <a:xfrm rot="5400000">
              <a:off x="1182687" y="3694113"/>
              <a:ext cx="531813" cy="1588"/>
            </a:xfrm>
            <a:prstGeom prst="straightConnector1">
              <a:avLst/>
            </a:prstGeom>
            <a:noFill/>
            <a:ln w="41275">
              <a:solidFill>
                <a:srgbClr val="000090"/>
              </a:solidFill>
              <a:round/>
              <a:headEnd/>
              <a:tailEnd type="triangle" w="lg" len="med"/>
            </a:ln>
            <a:effectLst>
              <a:outerShdw blurRad="38100" dist="25400" dir="5400000" rotWithShape="0">
                <a:srgbClr val="808080">
                  <a:alpha val="39999"/>
                </a:srgbClr>
              </a:outerShdw>
            </a:effectLst>
            <a:extLst>
              <a:ext uri="{909E8E84-426E-40DD-AFC4-6F175D3DCCD1}">
                <a14:hiddenFill xmlns:a14="http://schemas.microsoft.com/office/drawing/2010/main">
                  <a:noFill/>
                </a14:hiddenFill>
              </a:ext>
            </a:extLst>
          </p:spPr>
        </p:cxnSp>
        <p:sp>
          <p:nvSpPr>
            <p:cNvPr id="12" name="Rectangle 11">
              <a:extLst>
                <a:ext uri="{FF2B5EF4-FFF2-40B4-BE49-F238E27FC236}">
                  <a16:creationId xmlns:a16="http://schemas.microsoft.com/office/drawing/2014/main" id="{BC1C7E85-2565-02C8-6D30-B7683BFA0195}"/>
                </a:ext>
              </a:extLst>
            </p:cNvPr>
            <p:cNvSpPr/>
            <p:nvPr/>
          </p:nvSpPr>
          <p:spPr>
            <a:xfrm>
              <a:off x="609600" y="1905000"/>
              <a:ext cx="1828800" cy="381000"/>
            </a:xfrm>
            <a:prstGeom prst="rect">
              <a:avLst/>
            </a:prstGeom>
            <a:gradFill>
              <a:gsLst>
                <a:gs pos="0">
                  <a:srgbClr val="1360C2"/>
                </a:gs>
                <a:gs pos="100000">
                  <a:srgbClr val="1577F2"/>
                </a:gs>
              </a:gsLst>
            </a:grad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a:latin typeface="Calibri"/>
                </a:rPr>
                <a:t>Iam#4VKU</a:t>
              </a:r>
            </a:p>
          </p:txBody>
        </p:sp>
        <p:sp>
          <p:nvSpPr>
            <p:cNvPr id="29749" name="Rectangle 15">
              <a:extLst>
                <a:ext uri="{FF2B5EF4-FFF2-40B4-BE49-F238E27FC236}">
                  <a16:creationId xmlns:a16="http://schemas.microsoft.com/office/drawing/2014/main" id="{DD3D6E6C-47D6-2356-A2ED-D5003BCA6D31}"/>
                </a:ext>
              </a:extLst>
            </p:cNvPr>
            <p:cNvSpPr>
              <a:spLocks noChangeArrowheads="1"/>
            </p:cNvSpPr>
            <p:nvPr/>
          </p:nvSpPr>
          <p:spPr bwMode="auto">
            <a:xfrm>
              <a:off x="1066800" y="2895600"/>
              <a:ext cx="690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altLang="en-TR" sz="1800">
                  <a:solidFill>
                    <a:schemeClr val="bg1"/>
                  </a:solidFill>
                  <a:latin typeface="Calibri" panose="020F0502020204030204" pitchFamily="34" charset="0"/>
                </a:rPr>
                <a:t>h</a:t>
              </a:r>
            </a:p>
          </p:txBody>
        </p:sp>
        <p:sp>
          <p:nvSpPr>
            <p:cNvPr id="17" name="Rectangle 16">
              <a:extLst>
                <a:ext uri="{FF2B5EF4-FFF2-40B4-BE49-F238E27FC236}">
                  <a16:creationId xmlns:a16="http://schemas.microsoft.com/office/drawing/2014/main" id="{B865DCF0-C02A-AEF9-AC47-2AEAFA450229}"/>
                </a:ext>
              </a:extLst>
            </p:cNvPr>
            <p:cNvSpPr/>
            <p:nvPr/>
          </p:nvSpPr>
          <p:spPr>
            <a:xfrm>
              <a:off x="533400" y="3962400"/>
              <a:ext cx="2057400" cy="609600"/>
            </a:xfrm>
            <a:prstGeom prst="rect">
              <a:avLst/>
            </a:prstGeom>
            <a:solidFill>
              <a:srgbClr val="1577F2"/>
            </a:solid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a:latin typeface="Calibri"/>
                </a:rPr>
                <a:t>661dce0da2bcb2d8</a:t>
              </a:r>
              <a:br>
                <a:rPr lang="en-US" dirty="0">
                  <a:latin typeface="Calibri"/>
                </a:rPr>
              </a:br>
              <a:r>
                <a:rPr lang="en-US" dirty="0">
                  <a:latin typeface="Calibri"/>
                </a:rPr>
                <a:t>2884e0162acf8194</a:t>
              </a:r>
            </a:p>
          </p:txBody>
        </p:sp>
        <p:sp>
          <p:nvSpPr>
            <p:cNvPr id="20" name="Can 19">
              <a:extLst>
                <a:ext uri="{FF2B5EF4-FFF2-40B4-BE49-F238E27FC236}">
                  <a16:creationId xmlns:a16="http://schemas.microsoft.com/office/drawing/2014/main" id="{4151D40B-F6EE-42AA-DAF5-92C2AA06794E}"/>
                </a:ext>
              </a:extLst>
            </p:cNvPr>
            <p:cNvSpPr/>
            <p:nvPr/>
          </p:nvSpPr>
          <p:spPr>
            <a:xfrm>
              <a:off x="838200" y="5105400"/>
              <a:ext cx="1295400" cy="990600"/>
            </a:xfrm>
            <a:prstGeom prst="can">
              <a:avLst/>
            </a:prstGeom>
          </p:spPr>
          <p:style>
            <a:lnRef idx="1">
              <a:schemeClr val="accent4"/>
            </a:lnRef>
            <a:fillRef idx="3">
              <a:schemeClr val="accent4"/>
            </a:fillRef>
            <a:effectRef idx="2">
              <a:schemeClr val="accent4"/>
            </a:effectRef>
            <a:fontRef idx="minor">
              <a:schemeClr val="lt1"/>
            </a:fontRef>
          </p:style>
          <p:txBody>
            <a:bodyPr anchor="ctr"/>
            <a:lstStyle/>
            <a:p>
              <a:pPr algn="ctr">
                <a:defRPr/>
              </a:pPr>
              <a:r>
                <a:rPr lang="en-US" dirty="0">
                  <a:solidFill>
                    <a:schemeClr val="tx1">
                      <a:lumMod val="65000"/>
                      <a:lumOff val="35000"/>
                    </a:schemeClr>
                  </a:solidFill>
                  <a:latin typeface="Calibri"/>
                </a:rPr>
                <a:t>Password store</a:t>
              </a:r>
            </a:p>
          </p:txBody>
        </p:sp>
        <p:cxnSp>
          <p:nvCxnSpPr>
            <p:cNvPr id="21" name="Straight Arrow Connector 20">
              <a:extLst>
                <a:ext uri="{FF2B5EF4-FFF2-40B4-BE49-F238E27FC236}">
                  <a16:creationId xmlns:a16="http://schemas.microsoft.com/office/drawing/2014/main" id="{54BF6C75-1566-6793-6E1C-717832428854}"/>
                </a:ext>
              </a:extLst>
            </p:cNvPr>
            <p:cNvCxnSpPr>
              <a:cxnSpLocks noChangeShapeType="1"/>
            </p:cNvCxnSpPr>
            <p:nvPr/>
          </p:nvCxnSpPr>
          <p:spPr bwMode="auto">
            <a:xfrm rot="5400000">
              <a:off x="1179513" y="4838700"/>
              <a:ext cx="534988" cy="1587"/>
            </a:xfrm>
            <a:prstGeom prst="straightConnector1">
              <a:avLst/>
            </a:prstGeom>
            <a:noFill/>
            <a:ln w="41275">
              <a:solidFill>
                <a:srgbClr val="000090"/>
              </a:solidFill>
              <a:round/>
              <a:headEnd/>
              <a:tailEnd type="triangle" w="lg" len="med"/>
            </a:ln>
            <a:effectLst>
              <a:outerShdw blurRad="38100" dist="25400" dir="5400000" rotWithShape="0">
                <a:srgbClr val="808080">
                  <a:alpha val="39999"/>
                </a:srgbClr>
              </a:outerShdw>
            </a:effectLst>
            <a:extLst>
              <a:ext uri="{909E8E84-426E-40DD-AFC4-6F175D3DCCD1}">
                <a14:hiddenFill xmlns:a14="http://schemas.microsoft.com/office/drawing/2010/main">
                  <a:noFill/>
                </a14:hiddenFill>
              </a:ext>
            </a:extLst>
          </p:spPr>
        </p:cxnSp>
        <p:sp>
          <p:nvSpPr>
            <p:cNvPr id="29757" name="Rectangle 97">
              <a:extLst>
                <a:ext uri="{FF2B5EF4-FFF2-40B4-BE49-F238E27FC236}">
                  <a16:creationId xmlns:a16="http://schemas.microsoft.com/office/drawing/2014/main" id="{6E3F4AF5-8577-C7BD-5726-3EC141281600}"/>
                </a:ext>
              </a:extLst>
            </p:cNvPr>
            <p:cNvSpPr>
              <a:spLocks noChangeArrowheads="1"/>
            </p:cNvSpPr>
            <p:nvPr/>
          </p:nvSpPr>
          <p:spPr bwMode="auto">
            <a:xfrm>
              <a:off x="381000" y="1295400"/>
              <a:ext cx="221932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TR" sz="1600" b="1">
                  <a:solidFill>
                    <a:srgbClr val="595959"/>
                  </a:solidFill>
                  <a:latin typeface="Calibri" panose="020F0502020204030204" pitchFamily="34" charset="0"/>
                </a:rPr>
                <a:t>Store Hashing Password</a:t>
              </a:r>
              <a:endParaRPr lang="en-US" altLang="en-TR" sz="1600" b="1">
                <a:latin typeface="Calibri" panose="020F0502020204030204" pitchFamily="34" charset="0"/>
              </a:endParaRPr>
            </a:p>
          </p:txBody>
        </p:sp>
      </p:grpSp>
      <p:grpSp>
        <p:nvGrpSpPr>
          <p:cNvPr id="3" name="Group 33">
            <a:extLst>
              <a:ext uri="{FF2B5EF4-FFF2-40B4-BE49-F238E27FC236}">
                <a16:creationId xmlns:a16="http://schemas.microsoft.com/office/drawing/2014/main" id="{A039D83F-AF3A-FC55-EBC1-7A09C2E1C269}"/>
              </a:ext>
            </a:extLst>
          </p:cNvPr>
          <p:cNvGrpSpPr>
            <a:grpSpLocks/>
          </p:cNvGrpSpPr>
          <p:nvPr/>
        </p:nvGrpSpPr>
        <p:grpSpPr bwMode="auto">
          <a:xfrm>
            <a:off x="3200400" y="1219200"/>
            <a:ext cx="6096000" cy="5029200"/>
            <a:chOff x="3200400" y="1219200"/>
            <a:chExt cx="6096000" cy="5029200"/>
          </a:xfrm>
        </p:grpSpPr>
        <p:sp>
          <p:nvSpPr>
            <p:cNvPr id="93" name="Rectangle 92">
              <a:extLst>
                <a:ext uri="{FF2B5EF4-FFF2-40B4-BE49-F238E27FC236}">
                  <a16:creationId xmlns:a16="http://schemas.microsoft.com/office/drawing/2014/main" id="{01C3E538-7251-C3BA-28D2-337AAFF2265B}"/>
                </a:ext>
              </a:extLst>
            </p:cNvPr>
            <p:cNvSpPr/>
            <p:nvPr/>
          </p:nvSpPr>
          <p:spPr>
            <a:xfrm>
              <a:off x="3200400" y="1219200"/>
              <a:ext cx="5715000" cy="5029200"/>
            </a:xfrm>
            <a:prstGeom prst="rect">
              <a:avLst/>
            </a:prstGeom>
            <a:solidFill>
              <a:schemeClr val="bg1">
                <a:lumMod val="95000"/>
              </a:schemeClr>
            </a:solidFill>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latin typeface="Calibri"/>
              </a:endParaRPr>
            </a:p>
          </p:txBody>
        </p:sp>
        <p:cxnSp>
          <p:nvCxnSpPr>
            <p:cNvPr id="51" name="Elbow Connector 50">
              <a:extLst>
                <a:ext uri="{FF2B5EF4-FFF2-40B4-BE49-F238E27FC236}">
                  <a16:creationId xmlns:a16="http://schemas.microsoft.com/office/drawing/2014/main" id="{E46434CF-786B-DE35-A086-6BAC1F075CDC}"/>
                </a:ext>
              </a:extLst>
            </p:cNvPr>
            <p:cNvCxnSpPr>
              <a:cxnSpLocks noChangeShapeType="1"/>
            </p:cNvCxnSpPr>
            <p:nvPr/>
          </p:nvCxnSpPr>
          <p:spPr bwMode="auto">
            <a:xfrm rot="5400000">
              <a:off x="7010400" y="4267200"/>
              <a:ext cx="762000" cy="762000"/>
            </a:xfrm>
            <a:prstGeom prst="bentConnector3">
              <a:avLst>
                <a:gd name="adj1" fmla="val 100000"/>
              </a:avLst>
            </a:prstGeom>
            <a:noFill/>
            <a:ln w="50800">
              <a:solidFill>
                <a:schemeClr val="accent1"/>
              </a:solidFill>
              <a:miter lim="800000"/>
              <a:headEnd/>
              <a:tailEnd type="triangle" w="lg" len="med"/>
            </a:ln>
            <a:effectLst>
              <a:outerShdw blurRad="38100" dist="25400" dir="5400000" rotWithShape="0">
                <a:srgbClr val="808080">
                  <a:alpha val="39999"/>
                </a:srgbClr>
              </a:outerShdw>
            </a:effectLst>
            <a:extLst>
              <a:ext uri="{909E8E84-426E-40DD-AFC4-6F175D3DCCD1}">
                <a14:hiddenFill xmlns:a14="http://schemas.microsoft.com/office/drawing/2010/main">
                  <a:noFill/>
                </a14:hiddenFill>
              </a:ext>
            </a:extLst>
          </p:spPr>
        </p:cxnSp>
        <p:cxnSp>
          <p:nvCxnSpPr>
            <p:cNvPr id="49" name="Shape 48">
              <a:extLst>
                <a:ext uri="{FF2B5EF4-FFF2-40B4-BE49-F238E27FC236}">
                  <a16:creationId xmlns:a16="http://schemas.microsoft.com/office/drawing/2014/main" id="{5F1EBE08-7419-60D1-B741-7943E01767DC}"/>
                </a:ext>
              </a:extLst>
            </p:cNvPr>
            <p:cNvCxnSpPr>
              <a:cxnSpLocks noChangeShapeType="1"/>
            </p:cNvCxnSpPr>
            <p:nvPr/>
          </p:nvCxnSpPr>
          <p:spPr bwMode="auto">
            <a:xfrm>
              <a:off x="4191000" y="4267200"/>
              <a:ext cx="914400" cy="762000"/>
            </a:xfrm>
            <a:prstGeom prst="bentConnector3">
              <a:avLst>
                <a:gd name="adj1" fmla="val 2778"/>
              </a:avLst>
            </a:prstGeom>
            <a:noFill/>
            <a:ln w="50800">
              <a:solidFill>
                <a:schemeClr val="accent1"/>
              </a:solidFill>
              <a:miter lim="800000"/>
              <a:headEnd/>
              <a:tailEnd type="triangle" w="lg" len="med"/>
            </a:ln>
            <a:effectLst>
              <a:outerShdw blurRad="38100" dist="25400" dir="5400000" rotWithShape="0">
                <a:srgbClr val="808080">
                  <a:alpha val="39999"/>
                </a:srgbClr>
              </a:outerShdw>
            </a:effectLst>
            <a:extLst>
              <a:ext uri="{909E8E84-426E-40DD-AFC4-6F175D3DCCD1}">
                <a14:hiddenFill xmlns:a14="http://schemas.microsoft.com/office/drawing/2010/main">
                  <a:noFill/>
                </a14:hiddenFill>
              </a:ext>
            </a:extLst>
          </p:spPr>
        </p:cxnSp>
        <p:sp>
          <p:nvSpPr>
            <p:cNvPr id="23" name="Trapezoid 22">
              <a:extLst>
                <a:ext uri="{FF2B5EF4-FFF2-40B4-BE49-F238E27FC236}">
                  <a16:creationId xmlns:a16="http://schemas.microsoft.com/office/drawing/2014/main" id="{C9897951-D525-DD9A-D161-6E959F621BE8}"/>
                </a:ext>
              </a:extLst>
            </p:cNvPr>
            <p:cNvSpPr/>
            <p:nvPr/>
          </p:nvSpPr>
          <p:spPr>
            <a:xfrm rot="10800000">
              <a:off x="3581400" y="2819400"/>
              <a:ext cx="1371600" cy="609599"/>
            </a:xfrm>
            <a:prstGeom prst="trapezoid">
              <a:avLst>
                <a:gd name="adj" fmla="val 39583"/>
              </a:avLst>
            </a:prstGeom>
            <a:solidFill>
              <a:schemeClr val="accent2">
                <a:lumMod val="75000"/>
              </a:schemeClr>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latin typeface="Calibri"/>
              </a:endParaRPr>
            </a:p>
          </p:txBody>
        </p:sp>
        <p:cxnSp>
          <p:nvCxnSpPr>
            <p:cNvPr id="24" name="Straight Arrow Connector 23">
              <a:extLst>
                <a:ext uri="{FF2B5EF4-FFF2-40B4-BE49-F238E27FC236}">
                  <a16:creationId xmlns:a16="http://schemas.microsoft.com/office/drawing/2014/main" id="{D75C5A53-C298-3C4A-A1DB-1081E3FEC577}"/>
                </a:ext>
              </a:extLst>
            </p:cNvPr>
            <p:cNvCxnSpPr>
              <a:cxnSpLocks noChangeShapeType="1"/>
            </p:cNvCxnSpPr>
            <p:nvPr/>
          </p:nvCxnSpPr>
          <p:spPr bwMode="auto">
            <a:xfrm rot="5400000">
              <a:off x="3963194" y="2513806"/>
              <a:ext cx="609600" cy="1588"/>
            </a:xfrm>
            <a:prstGeom prst="straightConnector1">
              <a:avLst/>
            </a:prstGeom>
            <a:noFill/>
            <a:ln w="41275">
              <a:solidFill>
                <a:srgbClr val="000090"/>
              </a:solidFill>
              <a:round/>
              <a:headEnd/>
              <a:tailEnd type="triangle" w="lg" len="med"/>
            </a:ln>
            <a:effectLst>
              <a:outerShdw blurRad="38100" dist="25400" dir="5400000" rotWithShape="0">
                <a:srgbClr val="808080">
                  <a:alpha val="39999"/>
                </a:srgbClr>
              </a:outerShdw>
            </a:effectLst>
            <a:extLst>
              <a:ext uri="{909E8E84-426E-40DD-AFC4-6F175D3DCCD1}">
                <a14:hiddenFill xmlns:a14="http://schemas.microsoft.com/office/drawing/2010/main">
                  <a:noFill/>
                </a14:hiddenFill>
              </a:ext>
            </a:extLst>
          </p:spPr>
        </p:cxnSp>
        <p:cxnSp>
          <p:nvCxnSpPr>
            <p:cNvPr id="25" name="Straight Arrow Connector 24">
              <a:extLst>
                <a:ext uri="{FF2B5EF4-FFF2-40B4-BE49-F238E27FC236}">
                  <a16:creationId xmlns:a16="http://schemas.microsoft.com/office/drawing/2014/main" id="{B612A0E2-5E51-6BBF-7916-CD83C70B4688}"/>
                </a:ext>
              </a:extLst>
            </p:cNvPr>
            <p:cNvCxnSpPr>
              <a:cxnSpLocks noChangeShapeType="1"/>
            </p:cNvCxnSpPr>
            <p:nvPr/>
          </p:nvCxnSpPr>
          <p:spPr bwMode="auto">
            <a:xfrm rot="5400000">
              <a:off x="4002087" y="3694113"/>
              <a:ext cx="531813" cy="1588"/>
            </a:xfrm>
            <a:prstGeom prst="straightConnector1">
              <a:avLst/>
            </a:prstGeom>
            <a:noFill/>
            <a:ln w="41275">
              <a:solidFill>
                <a:srgbClr val="000090"/>
              </a:solidFill>
              <a:round/>
              <a:headEnd/>
              <a:tailEnd type="triangle" w="lg" len="med"/>
            </a:ln>
            <a:effectLst>
              <a:outerShdw blurRad="38100" dist="25400" dir="5400000" rotWithShape="0">
                <a:srgbClr val="808080">
                  <a:alpha val="39999"/>
                </a:srgbClr>
              </a:outerShdw>
            </a:effectLst>
            <a:extLst>
              <a:ext uri="{909E8E84-426E-40DD-AFC4-6F175D3DCCD1}">
                <a14:hiddenFill xmlns:a14="http://schemas.microsoft.com/office/drawing/2010/main">
                  <a:noFill/>
                </a14:hiddenFill>
              </a:ext>
            </a:extLst>
          </p:spPr>
        </p:cxnSp>
        <p:sp>
          <p:nvSpPr>
            <p:cNvPr id="26" name="Rectangle 25">
              <a:extLst>
                <a:ext uri="{FF2B5EF4-FFF2-40B4-BE49-F238E27FC236}">
                  <a16:creationId xmlns:a16="http://schemas.microsoft.com/office/drawing/2014/main" id="{C99D2FB3-215A-781A-8688-B47285151D9D}"/>
                </a:ext>
              </a:extLst>
            </p:cNvPr>
            <p:cNvSpPr/>
            <p:nvPr/>
          </p:nvSpPr>
          <p:spPr>
            <a:xfrm>
              <a:off x="3429000" y="1905000"/>
              <a:ext cx="1828800" cy="381000"/>
            </a:xfrm>
            <a:prstGeom prst="rect">
              <a:avLst/>
            </a:prstGeom>
            <a:gradFill>
              <a:gsLst>
                <a:gs pos="0">
                  <a:srgbClr val="1360C2"/>
                </a:gs>
                <a:gs pos="100000">
                  <a:srgbClr val="1577F2"/>
                </a:gs>
              </a:gsLst>
            </a:grad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a:latin typeface="Calibri"/>
                </a:rPr>
                <a:t>Iam#4VKU</a:t>
              </a:r>
            </a:p>
          </p:txBody>
        </p:sp>
        <p:sp>
          <p:nvSpPr>
            <p:cNvPr id="29713" name="Rectangle 26">
              <a:extLst>
                <a:ext uri="{FF2B5EF4-FFF2-40B4-BE49-F238E27FC236}">
                  <a16:creationId xmlns:a16="http://schemas.microsoft.com/office/drawing/2014/main" id="{1C2D73E7-0054-2014-F08D-6229E4D4FC48}"/>
                </a:ext>
              </a:extLst>
            </p:cNvPr>
            <p:cNvSpPr>
              <a:spLocks noChangeArrowheads="1"/>
            </p:cNvSpPr>
            <p:nvPr/>
          </p:nvSpPr>
          <p:spPr bwMode="auto">
            <a:xfrm>
              <a:off x="3886200" y="2895600"/>
              <a:ext cx="690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altLang="en-TR" sz="1800">
                  <a:solidFill>
                    <a:schemeClr val="bg1"/>
                  </a:solidFill>
                  <a:latin typeface="Calibri" panose="020F0502020204030204" pitchFamily="34" charset="0"/>
                </a:rPr>
                <a:t>h</a:t>
              </a:r>
            </a:p>
          </p:txBody>
        </p:sp>
        <p:sp>
          <p:nvSpPr>
            <p:cNvPr id="28" name="Rectangle 27">
              <a:extLst>
                <a:ext uri="{FF2B5EF4-FFF2-40B4-BE49-F238E27FC236}">
                  <a16:creationId xmlns:a16="http://schemas.microsoft.com/office/drawing/2014/main" id="{F87472D3-3638-0AE6-449A-202E70D1823C}"/>
                </a:ext>
              </a:extLst>
            </p:cNvPr>
            <p:cNvSpPr/>
            <p:nvPr/>
          </p:nvSpPr>
          <p:spPr>
            <a:xfrm>
              <a:off x="3352800" y="3962400"/>
              <a:ext cx="2057400" cy="609600"/>
            </a:xfrm>
            <a:prstGeom prst="rect">
              <a:avLst/>
            </a:prstGeom>
            <a:solidFill>
              <a:srgbClr val="1577F2"/>
            </a:solid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a:latin typeface="Calibri"/>
                </a:rPr>
                <a:t>661dce0da2bcb2d8</a:t>
              </a:r>
              <a:br>
                <a:rPr lang="en-US" dirty="0">
                  <a:latin typeface="Calibri"/>
                </a:rPr>
              </a:br>
              <a:r>
                <a:rPr lang="en-US" dirty="0">
                  <a:latin typeface="Calibri"/>
                </a:rPr>
                <a:t>2884e0162acf8194</a:t>
              </a:r>
            </a:p>
          </p:txBody>
        </p:sp>
        <p:sp>
          <p:nvSpPr>
            <p:cNvPr id="30" name="Rectangle 29">
              <a:extLst>
                <a:ext uri="{FF2B5EF4-FFF2-40B4-BE49-F238E27FC236}">
                  <a16:creationId xmlns:a16="http://schemas.microsoft.com/office/drawing/2014/main" id="{5626E615-DCC0-34ED-8D52-9B48444E852E}"/>
                </a:ext>
              </a:extLst>
            </p:cNvPr>
            <p:cNvSpPr/>
            <p:nvPr/>
          </p:nvSpPr>
          <p:spPr>
            <a:xfrm>
              <a:off x="6705600" y="3961606"/>
              <a:ext cx="2057400" cy="609600"/>
            </a:xfrm>
            <a:prstGeom prst="rect">
              <a:avLst/>
            </a:prstGeom>
            <a:solidFill>
              <a:srgbClr val="1577F2"/>
            </a:solid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a:latin typeface="Calibri"/>
                </a:rPr>
                <a:t>661dce0da2bcb2d8</a:t>
              </a:r>
              <a:br>
                <a:rPr lang="en-US" dirty="0">
                  <a:latin typeface="Calibri"/>
                </a:rPr>
              </a:br>
              <a:r>
                <a:rPr lang="en-US" dirty="0">
                  <a:latin typeface="Calibri"/>
                </a:rPr>
                <a:t>2884e0162acf8194</a:t>
              </a:r>
            </a:p>
          </p:txBody>
        </p:sp>
        <p:cxnSp>
          <p:nvCxnSpPr>
            <p:cNvPr id="31" name="Straight Arrow Connector 30">
              <a:extLst>
                <a:ext uri="{FF2B5EF4-FFF2-40B4-BE49-F238E27FC236}">
                  <a16:creationId xmlns:a16="http://schemas.microsoft.com/office/drawing/2014/main" id="{D457B77D-BE08-E65E-B416-DDC1CBB9FCF6}"/>
                </a:ext>
              </a:extLst>
            </p:cNvPr>
            <p:cNvCxnSpPr>
              <a:cxnSpLocks noChangeShapeType="1"/>
            </p:cNvCxnSpPr>
            <p:nvPr/>
          </p:nvCxnSpPr>
          <p:spPr bwMode="auto">
            <a:xfrm rot="5400000">
              <a:off x="6934201" y="3046412"/>
              <a:ext cx="1676400" cy="3175"/>
            </a:xfrm>
            <a:prstGeom prst="straightConnector1">
              <a:avLst/>
            </a:prstGeom>
            <a:noFill/>
            <a:ln w="41275">
              <a:solidFill>
                <a:srgbClr val="000090"/>
              </a:solidFill>
              <a:round/>
              <a:headEnd/>
              <a:tailEnd type="triangle" w="lg" len="med"/>
            </a:ln>
            <a:effectLst>
              <a:outerShdw blurRad="38100" dist="25400" dir="5400000" rotWithShape="0">
                <a:srgbClr val="808080">
                  <a:alpha val="39999"/>
                </a:srgbClr>
              </a:outerShdw>
            </a:effectLst>
            <a:extLst>
              <a:ext uri="{909E8E84-426E-40DD-AFC4-6F175D3DCCD1}">
                <a14:hiddenFill xmlns:a14="http://schemas.microsoft.com/office/drawing/2010/main">
                  <a:noFill/>
                </a14:hiddenFill>
              </a:ext>
            </a:extLst>
          </p:spPr>
        </p:cxnSp>
        <p:sp>
          <p:nvSpPr>
            <p:cNvPr id="29" name="Can 28">
              <a:extLst>
                <a:ext uri="{FF2B5EF4-FFF2-40B4-BE49-F238E27FC236}">
                  <a16:creationId xmlns:a16="http://schemas.microsoft.com/office/drawing/2014/main" id="{D505F803-9DDB-33FE-8375-B125DCBA8A04}"/>
                </a:ext>
              </a:extLst>
            </p:cNvPr>
            <p:cNvSpPr/>
            <p:nvPr/>
          </p:nvSpPr>
          <p:spPr>
            <a:xfrm>
              <a:off x="7086600" y="1905000"/>
              <a:ext cx="1295400" cy="990600"/>
            </a:xfrm>
            <a:prstGeom prst="can">
              <a:avLst/>
            </a:prstGeom>
          </p:spPr>
          <p:style>
            <a:lnRef idx="1">
              <a:schemeClr val="accent4"/>
            </a:lnRef>
            <a:fillRef idx="3">
              <a:schemeClr val="accent4"/>
            </a:fillRef>
            <a:effectRef idx="2">
              <a:schemeClr val="accent4"/>
            </a:effectRef>
            <a:fontRef idx="minor">
              <a:schemeClr val="lt1"/>
            </a:fontRef>
          </p:style>
          <p:txBody>
            <a:bodyPr anchor="ctr"/>
            <a:lstStyle/>
            <a:p>
              <a:pPr algn="ctr">
                <a:defRPr/>
              </a:pPr>
              <a:r>
                <a:rPr lang="en-US" dirty="0">
                  <a:solidFill>
                    <a:schemeClr val="tx1">
                      <a:lumMod val="65000"/>
                      <a:lumOff val="35000"/>
                    </a:schemeClr>
                  </a:solidFill>
                  <a:latin typeface="Calibri"/>
                </a:rPr>
                <a:t>Password store</a:t>
              </a:r>
            </a:p>
          </p:txBody>
        </p:sp>
        <p:cxnSp>
          <p:nvCxnSpPr>
            <p:cNvPr id="64" name="Elbow Connector 63">
              <a:extLst>
                <a:ext uri="{FF2B5EF4-FFF2-40B4-BE49-F238E27FC236}">
                  <a16:creationId xmlns:a16="http://schemas.microsoft.com/office/drawing/2014/main" id="{3442D03B-1549-B99F-979B-B6093EFED259}"/>
                </a:ext>
              </a:extLst>
            </p:cNvPr>
            <p:cNvCxnSpPr>
              <a:cxnSpLocks noChangeShapeType="1"/>
            </p:cNvCxnSpPr>
            <p:nvPr/>
          </p:nvCxnSpPr>
          <p:spPr bwMode="auto">
            <a:xfrm rot="10800000" flipV="1">
              <a:off x="5029200" y="5410200"/>
              <a:ext cx="914400" cy="533400"/>
            </a:xfrm>
            <a:prstGeom prst="bentConnector3">
              <a:avLst>
                <a:gd name="adj1" fmla="val 1389"/>
              </a:avLst>
            </a:prstGeom>
            <a:noFill/>
            <a:ln w="50800">
              <a:solidFill>
                <a:schemeClr val="accent1"/>
              </a:solidFill>
              <a:miter lim="800000"/>
              <a:headEnd/>
              <a:tailEnd type="triangle" w="lg" len="med"/>
            </a:ln>
            <a:effectLst>
              <a:outerShdw blurRad="38100" dist="25400" dir="5400000" rotWithShape="0">
                <a:srgbClr val="808080">
                  <a:alpha val="39999"/>
                </a:srgbClr>
              </a:outerShdw>
            </a:effectLst>
            <a:extLst>
              <a:ext uri="{909E8E84-426E-40DD-AFC4-6F175D3DCCD1}">
                <a14:hiddenFill xmlns:a14="http://schemas.microsoft.com/office/drawing/2010/main">
                  <a:noFill/>
                </a14:hiddenFill>
              </a:ext>
            </a:extLst>
          </p:spPr>
        </p:cxnSp>
        <p:cxnSp>
          <p:nvCxnSpPr>
            <p:cNvPr id="79" name="Elbow Connector 78">
              <a:extLst>
                <a:ext uri="{FF2B5EF4-FFF2-40B4-BE49-F238E27FC236}">
                  <a16:creationId xmlns:a16="http://schemas.microsoft.com/office/drawing/2014/main" id="{81AA51D6-114E-0F3B-40CD-D44459D85B19}"/>
                </a:ext>
              </a:extLst>
            </p:cNvPr>
            <p:cNvCxnSpPr>
              <a:cxnSpLocks noChangeShapeType="1"/>
            </p:cNvCxnSpPr>
            <p:nvPr/>
          </p:nvCxnSpPr>
          <p:spPr bwMode="auto">
            <a:xfrm>
              <a:off x="6248400" y="5334000"/>
              <a:ext cx="838200" cy="609600"/>
            </a:xfrm>
            <a:prstGeom prst="bentConnector3">
              <a:avLst>
                <a:gd name="adj1" fmla="val -3028"/>
              </a:avLst>
            </a:prstGeom>
            <a:noFill/>
            <a:ln w="50800">
              <a:solidFill>
                <a:schemeClr val="accent1"/>
              </a:solidFill>
              <a:miter lim="800000"/>
              <a:headEnd/>
              <a:tailEnd type="triangle" w="lg" len="med"/>
            </a:ln>
            <a:effectLst>
              <a:outerShdw blurRad="38100" dist="25400" dir="5400000" rotWithShape="0">
                <a:srgbClr val="808080">
                  <a:alpha val="39999"/>
                </a:srgbClr>
              </a:outerShdw>
            </a:effectLst>
            <a:extLst>
              <a:ext uri="{909E8E84-426E-40DD-AFC4-6F175D3DCCD1}">
                <a14:hiddenFill xmlns:a14="http://schemas.microsoft.com/office/drawing/2010/main">
                  <a:noFill/>
                </a14:hiddenFill>
              </a:ext>
            </a:extLst>
          </p:spPr>
        </p:cxnSp>
        <p:sp>
          <p:nvSpPr>
            <p:cNvPr id="47" name="Hexagon 46">
              <a:extLst>
                <a:ext uri="{FF2B5EF4-FFF2-40B4-BE49-F238E27FC236}">
                  <a16:creationId xmlns:a16="http://schemas.microsoft.com/office/drawing/2014/main" id="{B3713F94-F670-9525-9C69-4103551A3814}"/>
                </a:ext>
              </a:extLst>
            </p:cNvPr>
            <p:cNvSpPr/>
            <p:nvPr/>
          </p:nvSpPr>
          <p:spPr>
            <a:xfrm>
              <a:off x="5105400" y="4800600"/>
              <a:ext cx="1905000" cy="609600"/>
            </a:xfrm>
            <a:prstGeom prst="hexagon">
              <a:avLst/>
            </a:prstGeom>
          </p:spPr>
          <p:style>
            <a:lnRef idx="1">
              <a:schemeClr val="accent2"/>
            </a:lnRef>
            <a:fillRef idx="3">
              <a:schemeClr val="accent2"/>
            </a:fillRef>
            <a:effectRef idx="2">
              <a:schemeClr val="accent2"/>
            </a:effectRef>
            <a:fontRef idx="minor">
              <a:schemeClr val="lt1"/>
            </a:fontRef>
          </p:style>
          <p:txBody>
            <a:bodyPr anchor="ctr"/>
            <a:lstStyle/>
            <a:p>
              <a:pPr algn="ctr">
                <a:defRPr/>
              </a:pPr>
              <a:r>
                <a:rPr lang="en-US" sz="1600" dirty="0">
                  <a:latin typeface="Calibri"/>
                </a:rPr>
                <a:t>Hash Matching Exactly?</a:t>
              </a:r>
            </a:p>
          </p:txBody>
        </p:sp>
        <p:sp>
          <p:nvSpPr>
            <p:cNvPr id="87" name="Rectangle 86">
              <a:extLst>
                <a:ext uri="{FF2B5EF4-FFF2-40B4-BE49-F238E27FC236}">
                  <a16:creationId xmlns:a16="http://schemas.microsoft.com/office/drawing/2014/main" id="{4D00436C-7984-2759-75C9-0B8898883875}"/>
                </a:ext>
              </a:extLst>
            </p:cNvPr>
            <p:cNvSpPr/>
            <p:nvPr/>
          </p:nvSpPr>
          <p:spPr>
            <a:xfrm>
              <a:off x="3886200" y="5791200"/>
              <a:ext cx="1143000" cy="381000"/>
            </a:xfrm>
            <a:prstGeom prst="rect">
              <a:avLst/>
            </a:prstGeom>
            <a:solidFill>
              <a:srgbClr val="008000"/>
            </a:solid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a:latin typeface="Calibri"/>
                </a:rPr>
                <a:t>Grant</a:t>
              </a:r>
            </a:p>
          </p:txBody>
        </p:sp>
        <p:sp>
          <p:nvSpPr>
            <p:cNvPr id="88" name="Rectangle 87">
              <a:extLst>
                <a:ext uri="{FF2B5EF4-FFF2-40B4-BE49-F238E27FC236}">
                  <a16:creationId xmlns:a16="http://schemas.microsoft.com/office/drawing/2014/main" id="{7567B9EC-AE7D-C4E3-7C8F-E72E65763F97}"/>
                </a:ext>
              </a:extLst>
            </p:cNvPr>
            <p:cNvSpPr/>
            <p:nvPr/>
          </p:nvSpPr>
          <p:spPr>
            <a:xfrm>
              <a:off x="7086600" y="5715000"/>
              <a:ext cx="1143000" cy="381000"/>
            </a:xfrm>
            <a:prstGeom prst="rect">
              <a:avLst/>
            </a:prstGeom>
            <a:solidFill>
              <a:srgbClr val="FF0000"/>
            </a:solid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a:latin typeface="Calibri"/>
                </a:rPr>
                <a:t>Deny</a:t>
              </a:r>
            </a:p>
          </p:txBody>
        </p:sp>
        <p:sp>
          <p:nvSpPr>
            <p:cNvPr id="29735" name="Rectangle 88">
              <a:extLst>
                <a:ext uri="{FF2B5EF4-FFF2-40B4-BE49-F238E27FC236}">
                  <a16:creationId xmlns:a16="http://schemas.microsoft.com/office/drawing/2014/main" id="{09EEE643-BC76-A73F-CF43-524949241FD0}"/>
                </a:ext>
              </a:extLst>
            </p:cNvPr>
            <p:cNvSpPr>
              <a:spLocks noChangeArrowheads="1"/>
            </p:cNvSpPr>
            <p:nvPr/>
          </p:nvSpPr>
          <p:spPr bwMode="auto">
            <a:xfrm>
              <a:off x="5334000" y="5486400"/>
              <a:ext cx="4857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TR" sz="1800">
                  <a:solidFill>
                    <a:srgbClr val="595959"/>
                  </a:solidFill>
                  <a:latin typeface="Calibri" panose="020F0502020204030204" pitchFamily="34" charset="0"/>
                </a:rPr>
                <a:t>Yes</a:t>
              </a:r>
              <a:endParaRPr lang="en-US" altLang="en-TR" sz="1800">
                <a:latin typeface="Calibri" panose="020F0502020204030204" pitchFamily="34" charset="0"/>
              </a:endParaRPr>
            </a:p>
          </p:txBody>
        </p:sp>
        <p:sp>
          <p:nvSpPr>
            <p:cNvPr id="29736" name="Rectangle 89">
              <a:extLst>
                <a:ext uri="{FF2B5EF4-FFF2-40B4-BE49-F238E27FC236}">
                  <a16:creationId xmlns:a16="http://schemas.microsoft.com/office/drawing/2014/main" id="{330E0DE9-DECD-525E-D104-CEF4BB496298}"/>
                </a:ext>
              </a:extLst>
            </p:cNvPr>
            <p:cNvSpPr>
              <a:spLocks noChangeArrowheads="1"/>
            </p:cNvSpPr>
            <p:nvPr/>
          </p:nvSpPr>
          <p:spPr bwMode="auto">
            <a:xfrm>
              <a:off x="6248400" y="5486400"/>
              <a:ext cx="4556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TR" sz="1800">
                  <a:solidFill>
                    <a:srgbClr val="595959"/>
                  </a:solidFill>
                  <a:latin typeface="Calibri" panose="020F0502020204030204" pitchFamily="34" charset="0"/>
                </a:rPr>
                <a:t>No</a:t>
              </a:r>
              <a:endParaRPr lang="en-US" altLang="en-TR" sz="1800">
                <a:latin typeface="Calibri" panose="020F0502020204030204" pitchFamily="34" charset="0"/>
              </a:endParaRPr>
            </a:p>
          </p:txBody>
        </p:sp>
        <p:sp>
          <p:nvSpPr>
            <p:cNvPr id="29737" name="Rectangle 98">
              <a:extLst>
                <a:ext uri="{FF2B5EF4-FFF2-40B4-BE49-F238E27FC236}">
                  <a16:creationId xmlns:a16="http://schemas.microsoft.com/office/drawing/2014/main" id="{FC518966-8938-549E-D562-3FDE55EA7628}"/>
                </a:ext>
              </a:extLst>
            </p:cNvPr>
            <p:cNvSpPr>
              <a:spLocks noChangeArrowheads="1"/>
            </p:cNvSpPr>
            <p:nvPr/>
          </p:nvSpPr>
          <p:spPr bwMode="auto">
            <a:xfrm>
              <a:off x="3276600" y="1295400"/>
              <a:ext cx="60198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TR" sz="1600" b="1">
                  <a:solidFill>
                    <a:srgbClr val="595959"/>
                  </a:solidFill>
                  <a:latin typeface="Calibri" panose="020F0502020204030204" pitchFamily="34" charset="0"/>
                </a:rPr>
                <a:t>Verification an input password against the stored hash</a:t>
              </a:r>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Title 1">
            <a:extLst>
              <a:ext uri="{FF2B5EF4-FFF2-40B4-BE49-F238E27FC236}">
                <a16:creationId xmlns:a16="http://schemas.microsoft.com/office/drawing/2014/main" id="{38F0D5BD-7E97-4F85-A9CA-FCC6832E4878}"/>
              </a:ext>
            </a:extLst>
          </p:cNvPr>
          <p:cNvSpPr>
            <a:spLocks noGrp="1"/>
          </p:cNvSpPr>
          <p:nvPr>
            <p:ph type="title"/>
          </p:nvPr>
        </p:nvSpPr>
        <p:spPr/>
        <p:txBody>
          <a:bodyPr/>
          <a:lstStyle/>
          <a:p>
            <a:r>
              <a:rPr lang="en-US" altLang="en-TR">
                <a:latin typeface="Calibri" panose="020F0502020204030204" pitchFamily="34" charset="0"/>
                <a:ea typeface="ＭＳ Ｐゴシック" panose="020B0600070205080204" pitchFamily="34" charset="-128"/>
              </a:rPr>
              <a:t>Topics</a:t>
            </a:r>
          </a:p>
        </p:txBody>
      </p:sp>
      <p:sp>
        <p:nvSpPr>
          <p:cNvPr id="30722" name="Content Placeholder 2">
            <a:extLst>
              <a:ext uri="{FF2B5EF4-FFF2-40B4-BE49-F238E27FC236}">
                <a16:creationId xmlns:a16="http://schemas.microsoft.com/office/drawing/2014/main" id="{2950C4C2-9EF4-2273-BC75-35F59A9618FE}"/>
              </a:ext>
            </a:extLst>
          </p:cNvPr>
          <p:cNvSpPr>
            <a:spLocks noGrp="1"/>
          </p:cNvSpPr>
          <p:nvPr>
            <p:ph sz="quarter" idx="1"/>
          </p:nvPr>
        </p:nvSpPr>
        <p:spPr>
          <a:xfrm>
            <a:off x="457200" y="1219200"/>
            <a:ext cx="8229600" cy="4937125"/>
          </a:xfrm>
        </p:spPr>
        <p:txBody>
          <a:bodyPr/>
          <a:lstStyle/>
          <a:p>
            <a:r>
              <a:rPr lang="en-US" altLang="en-TR">
                <a:latin typeface="Calibri" panose="020F0502020204030204" pitchFamily="34" charset="0"/>
                <a:ea typeface="ＭＳ Ｐゴシック" panose="020B0600070205080204" pitchFamily="34" charset="-128"/>
              </a:rPr>
              <a:t>Overview of Cryptography Hash Function</a:t>
            </a:r>
          </a:p>
          <a:p>
            <a:r>
              <a:rPr lang="en-US" altLang="en-TR" b="1">
                <a:latin typeface="Calibri" panose="020F0502020204030204" pitchFamily="34" charset="0"/>
                <a:ea typeface="ＭＳ Ｐゴシック" panose="020B0600070205080204" pitchFamily="34" charset="-128"/>
              </a:rPr>
              <a:t>Usages</a:t>
            </a:r>
          </a:p>
          <a:p>
            <a:r>
              <a:rPr lang="en-US" altLang="en-TR">
                <a:latin typeface="Calibri" panose="020F0502020204030204" pitchFamily="34" charset="0"/>
                <a:ea typeface="ＭＳ Ｐゴシック" panose="020B0600070205080204" pitchFamily="34" charset="-128"/>
              </a:rPr>
              <a:t>Properties</a:t>
            </a:r>
          </a:p>
          <a:p>
            <a:r>
              <a:rPr lang="en-US" altLang="en-TR">
                <a:latin typeface="Calibri" panose="020F0502020204030204" pitchFamily="34" charset="0"/>
                <a:ea typeface="ＭＳ Ｐゴシック" panose="020B0600070205080204" pitchFamily="34" charset="-128"/>
              </a:rPr>
              <a:t>Hashing Function Structure</a:t>
            </a:r>
          </a:p>
          <a:p>
            <a:r>
              <a:rPr lang="en-US" altLang="en-TR">
                <a:latin typeface="Calibri" panose="020F0502020204030204" pitchFamily="34" charset="0"/>
                <a:ea typeface="ＭＳ Ｐゴシック" panose="020B0600070205080204" pitchFamily="34" charset="-128"/>
              </a:rPr>
              <a:t>Attack on Hash Function </a:t>
            </a:r>
          </a:p>
          <a:p>
            <a:r>
              <a:rPr lang="en-US" altLang="en-TR">
                <a:latin typeface="Calibri" panose="020F0502020204030204" pitchFamily="34" charset="0"/>
                <a:ea typeface="ＭＳ Ｐゴシック" panose="020B0600070205080204" pitchFamily="34" charset="-128"/>
              </a:rPr>
              <a:t>The Road to new Secure Hash Standard</a:t>
            </a:r>
          </a:p>
          <a:p>
            <a:endParaRPr lang="en-US" altLang="en-TR">
              <a:latin typeface="Calibri" panose="020F0502020204030204" pitchFamily="34" charset="0"/>
              <a:ea typeface="ＭＳ Ｐゴシック" panose="020B0600070205080204" pitchFamily="34" charset="-128"/>
            </a:endParaRPr>
          </a:p>
          <a:p>
            <a:endParaRPr lang="en-US" altLang="en-TR">
              <a:latin typeface="Calibri" panose="020F0502020204030204" pitchFamily="34" charset="0"/>
              <a:ea typeface="ＭＳ Ｐゴシック" panose="020B0600070205080204" pitchFamily="34" charset="-128"/>
            </a:endParaRPr>
          </a:p>
        </p:txBody>
      </p:sp>
    </p:spTree>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Title 1">
            <a:extLst>
              <a:ext uri="{FF2B5EF4-FFF2-40B4-BE49-F238E27FC236}">
                <a16:creationId xmlns:a16="http://schemas.microsoft.com/office/drawing/2014/main" id="{A6CFAF3A-5472-1FE7-F93E-35A47789C5CF}"/>
              </a:ext>
            </a:extLst>
          </p:cNvPr>
          <p:cNvSpPr>
            <a:spLocks noGrp="1"/>
          </p:cNvSpPr>
          <p:nvPr>
            <p:ph type="title"/>
          </p:nvPr>
        </p:nvSpPr>
        <p:spPr/>
        <p:txBody>
          <a:bodyPr/>
          <a:lstStyle/>
          <a:p>
            <a:pPr eaLnBrk="1" hangingPunct="1"/>
            <a:r>
              <a:rPr lang="en-US" altLang="en-TR">
                <a:latin typeface="Calibri" panose="020F0502020204030204" pitchFamily="34" charset="0"/>
                <a:ea typeface="ＭＳ Ｐゴシック" panose="020B0600070205080204" pitchFamily="34" charset="-128"/>
              </a:rPr>
              <a:t>Hash Function Usages (I)</a:t>
            </a:r>
          </a:p>
        </p:txBody>
      </p:sp>
      <p:pic>
        <p:nvPicPr>
          <p:cNvPr id="31747" name="Picture 3">
            <a:extLst>
              <a:ext uri="{FF2B5EF4-FFF2-40B4-BE49-F238E27FC236}">
                <a16:creationId xmlns:a16="http://schemas.microsoft.com/office/drawing/2014/main" id="{44A738A3-53F3-93BB-94E0-38A4A070B972}"/>
              </a:ext>
            </a:extLst>
          </p:cNvPr>
          <p:cNvPicPr>
            <a:picLocks noChangeAspect="1"/>
          </p:cNvPicPr>
          <p:nvPr/>
        </p:nvPicPr>
        <p:blipFill>
          <a:blip r:embed="rId3">
            <a:extLst>
              <a:ext uri="{28A0092B-C50C-407E-A947-70E740481C1C}">
                <a14:useLocalDpi xmlns:a14="http://schemas.microsoft.com/office/drawing/2010/main" val="0"/>
              </a:ext>
            </a:extLst>
          </a:blip>
          <a:srcRect b="47218"/>
          <a:stretch>
            <a:fillRect/>
          </a:stretch>
        </p:blipFill>
        <p:spPr bwMode="auto">
          <a:xfrm>
            <a:off x="914400" y="1371600"/>
            <a:ext cx="7467600" cy="4575175"/>
          </a:xfrm>
          <a:prstGeom prst="rect">
            <a:avLst/>
          </a:prstGeom>
          <a:noFill/>
          <a:ln>
            <a:noFill/>
          </a:ln>
          <a:extLst>
            <a:ext uri="{909E8E84-426E-40DD-AFC4-6F175D3DCCD1}">
              <a14:hiddenFill xmlns:a14="http://schemas.microsoft.com/office/drawing/2010/main">
                <a:solidFill>
                  <a:srgbClr val="FFFFFF">
                    <a:alpha val="70195"/>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48" name="Text Box 4">
            <a:extLst>
              <a:ext uri="{FF2B5EF4-FFF2-40B4-BE49-F238E27FC236}">
                <a16:creationId xmlns:a16="http://schemas.microsoft.com/office/drawing/2014/main" id="{E3D92727-17F9-8F3F-7F88-72D4F52CEC2D}"/>
              </a:ext>
            </a:extLst>
          </p:cNvPr>
          <p:cNvSpPr txBox="1">
            <a:spLocks noChangeArrowheads="1"/>
          </p:cNvSpPr>
          <p:nvPr/>
        </p:nvSpPr>
        <p:spPr bwMode="auto">
          <a:xfrm>
            <a:off x="1447800" y="3276600"/>
            <a:ext cx="59436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lg"/>
              </a14:hiddenLine>
            </a:ext>
          </a:extLst>
        </p:spPr>
        <p:txBody>
          <a:bodyPr>
            <a:spAutoFit/>
          </a:bodyPr>
          <a:lstStyle>
            <a:lvl1pPr marL="457200" indent="-457200"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TR" sz="1800">
                <a:latin typeface="Calibri" panose="020F0502020204030204" pitchFamily="34" charset="0"/>
              </a:rPr>
              <a:t>Message encrypted : Confidentiality and authentication</a:t>
            </a:r>
          </a:p>
        </p:txBody>
      </p:sp>
      <p:sp>
        <p:nvSpPr>
          <p:cNvPr id="31749" name="Text Box 5">
            <a:extLst>
              <a:ext uri="{FF2B5EF4-FFF2-40B4-BE49-F238E27FC236}">
                <a16:creationId xmlns:a16="http://schemas.microsoft.com/office/drawing/2014/main" id="{57BAE764-A662-C207-921F-CB4B8F40C958}"/>
              </a:ext>
            </a:extLst>
          </p:cNvPr>
          <p:cNvSpPr txBox="1">
            <a:spLocks noChangeArrowheads="1"/>
          </p:cNvSpPr>
          <p:nvPr/>
        </p:nvSpPr>
        <p:spPr bwMode="auto">
          <a:xfrm>
            <a:off x="1676400" y="5257800"/>
            <a:ext cx="5029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lg"/>
              </a14:hiddenLine>
            </a:ext>
          </a:extLst>
        </p:spPr>
        <p:txBody>
          <a:bodyPr>
            <a:spAutoFit/>
          </a:bodyPr>
          <a:lstStyle>
            <a:lvl1pPr marL="457200" indent="-457200"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TR" sz="1800">
                <a:latin typeface="Calibri" panose="020F0502020204030204" pitchFamily="34" charset="0"/>
              </a:rPr>
              <a:t>Message unencrypted:  Authentication</a:t>
            </a:r>
          </a:p>
        </p:txBody>
      </p:sp>
    </p:spTree>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3" name="Picture 3">
            <a:extLst>
              <a:ext uri="{FF2B5EF4-FFF2-40B4-BE49-F238E27FC236}">
                <a16:creationId xmlns:a16="http://schemas.microsoft.com/office/drawing/2014/main" id="{DB66FB3B-611F-63EF-83ED-A38CE0C2A687}"/>
              </a:ext>
            </a:extLst>
          </p:cNvPr>
          <p:cNvPicPr>
            <a:picLocks noChangeAspect="1"/>
          </p:cNvPicPr>
          <p:nvPr/>
        </p:nvPicPr>
        <p:blipFill>
          <a:blip r:embed="rId3">
            <a:extLst>
              <a:ext uri="{28A0092B-C50C-407E-A947-70E740481C1C}">
                <a14:useLocalDpi xmlns:a14="http://schemas.microsoft.com/office/drawing/2010/main" val="0"/>
              </a:ext>
            </a:extLst>
          </a:blip>
          <a:srcRect t="47218"/>
          <a:stretch>
            <a:fillRect/>
          </a:stretch>
        </p:blipFill>
        <p:spPr bwMode="auto">
          <a:xfrm>
            <a:off x="609600" y="990600"/>
            <a:ext cx="8162925" cy="4572000"/>
          </a:xfrm>
          <a:prstGeom prst="rect">
            <a:avLst/>
          </a:prstGeom>
          <a:noFill/>
          <a:ln>
            <a:noFill/>
          </a:ln>
          <a:extLst>
            <a:ext uri="{909E8E84-426E-40DD-AFC4-6F175D3DCCD1}">
              <a14:hiddenFill xmlns:a14="http://schemas.microsoft.com/office/drawing/2010/main">
                <a:solidFill>
                  <a:srgbClr val="FFFFFF">
                    <a:alpha val="70195"/>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4" name="Title 1">
            <a:extLst>
              <a:ext uri="{FF2B5EF4-FFF2-40B4-BE49-F238E27FC236}">
                <a16:creationId xmlns:a16="http://schemas.microsoft.com/office/drawing/2014/main" id="{BBEAA34C-5331-2AEE-D6E0-57641A919237}"/>
              </a:ext>
            </a:extLst>
          </p:cNvPr>
          <p:cNvSpPr>
            <a:spLocks noGrp="1"/>
          </p:cNvSpPr>
          <p:nvPr>
            <p:ph type="title"/>
          </p:nvPr>
        </p:nvSpPr>
        <p:spPr/>
        <p:txBody>
          <a:bodyPr/>
          <a:lstStyle/>
          <a:p>
            <a:pPr eaLnBrk="1" hangingPunct="1"/>
            <a:r>
              <a:rPr lang="en-US" altLang="en-TR">
                <a:latin typeface="Calibri" panose="020F0502020204030204" pitchFamily="34" charset="0"/>
                <a:ea typeface="ＭＳ Ｐゴシック" panose="020B0600070205080204" pitchFamily="34" charset="-128"/>
              </a:rPr>
              <a:t>Hash Function Usages (II)</a:t>
            </a:r>
          </a:p>
        </p:txBody>
      </p:sp>
      <p:sp>
        <p:nvSpPr>
          <p:cNvPr id="33796" name="Text Box 4">
            <a:extLst>
              <a:ext uri="{FF2B5EF4-FFF2-40B4-BE49-F238E27FC236}">
                <a16:creationId xmlns:a16="http://schemas.microsoft.com/office/drawing/2014/main" id="{A66F94E1-3F4E-3056-6B6F-B2207A3D8A28}"/>
              </a:ext>
            </a:extLst>
          </p:cNvPr>
          <p:cNvSpPr txBox="1">
            <a:spLocks noChangeArrowheads="1"/>
          </p:cNvSpPr>
          <p:nvPr/>
        </p:nvSpPr>
        <p:spPr bwMode="auto">
          <a:xfrm>
            <a:off x="1447800" y="3276600"/>
            <a:ext cx="6858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lg"/>
              </a14:hiddenLine>
            </a:ext>
          </a:extLst>
        </p:spPr>
        <p:txBody>
          <a:bodyPr>
            <a:spAutoFit/>
          </a:bodyPr>
          <a:lstStyle>
            <a:lvl1pPr marL="457200" indent="-457200"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TR" sz="1800">
                <a:latin typeface="Calibri" panose="020F0502020204030204" pitchFamily="34" charset="0"/>
              </a:rPr>
              <a:t>Message encrypted : Authentication (no encryption needed!)</a:t>
            </a:r>
          </a:p>
        </p:txBody>
      </p:sp>
      <p:sp>
        <p:nvSpPr>
          <p:cNvPr id="33797" name="Text Box 5">
            <a:extLst>
              <a:ext uri="{FF2B5EF4-FFF2-40B4-BE49-F238E27FC236}">
                <a16:creationId xmlns:a16="http://schemas.microsoft.com/office/drawing/2014/main" id="{13B96B4C-2242-86D3-8C8D-22E1F6CC8844}"/>
              </a:ext>
            </a:extLst>
          </p:cNvPr>
          <p:cNvSpPr txBox="1">
            <a:spLocks noChangeArrowheads="1"/>
          </p:cNvSpPr>
          <p:nvPr/>
        </p:nvSpPr>
        <p:spPr bwMode="auto">
          <a:xfrm>
            <a:off x="1676400" y="5257800"/>
            <a:ext cx="68580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lg"/>
              </a14:hiddenLine>
            </a:ext>
          </a:extLst>
        </p:spPr>
        <p:txBody>
          <a:bodyPr>
            <a:spAutoFit/>
          </a:bodyPr>
          <a:lstStyle>
            <a:lvl1pPr marL="457200" indent="-457200"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TR" sz="1800" dirty="0">
                <a:latin typeface="Calibri" panose="020F0502020204030204" pitchFamily="34" charset="0"/>
              </a:rPr>
              <a:t>Message encrypted:  Authentication, confidentiality</a:t>
            </a:r>
          </a:p>
          <a:p>
            <a:pPr eaLnBrk="1" hangingPunct="1"/>
            <a:endParaRPr lang="en-US" altLang="en-TR" sz="1800" dirty="0">
              <a:latin typeface="Calibri" panose="020F0502020204030204" pitchFamily="34" charset="0"/>
            </a:endParaRPr>
          </a:p>
        </p:txBody>
      </p:sp>
    </p:spTree>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Title 1">
            <a:extLst>
              <a:ext uri="{FF2B5EF4-FFF2-40B4-BE49-F238E27FC236}">
                <a16:creationId xmlns:a16="http://schemas.microsoft.com/office/drawing/2014/main" id="{6F635270-169C-0072-6548-8189A6A381ED}"/>
              </a:ext>
            </a:extLst>
          </p:cNvPr>
          <p:cNvSpPr>
            <a:spLocks noGrp="1"/>
          </p:cNvSpPr>
          <p:nvPr>
            <p:ph type="title"/>
          </p:nvPr>
        </p:nvSpPr>
        <p:spPr/>
        <p:txBody>
          <a:bodyPr/>
          <a:lstStyle/>
          <a:p>
            <a:pPr eaLnBrk="1" hangingPunct="1"/>
            <a:r>
              <a:rPr lang="en-US" altLang="en-TR">
                <a:latin typeface="Calibri" panose="020F0502020204030204" pitchFamily="34" charset="0"/>
                <a:ea typeface="ＭＳ Ｐゴシック" panose="020B0600070205080204" pitchFamily="34" charset="-128"/>
              </a:rPr>
              <a:t>Hash Function Usages (III)</a:t>
            </a:r>
          </a:p>
        </p:txBody>
      </p:sp>
      <p:pic>
        <p:nvPicPr>
          <p:cNvPr id="35843" name="Picture 3">
            <a:extLst>
              <a:ext uri="{FF2B5EF4-FFF2-40B4-BE49-F238E27FC236}">
                <a16:creationId xmlns:a16="http://schemas.microsoft.com/office/drawing/2014/main" id="{5918AD46-29B6-5345-B3A5-3F26C013180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14400" y="1371600"/>
            <a:ext cx="7315200" cy="4191000"/>
          </a:xfrm>
          <a:prstGeom prst="rect">
            <a:avLst/>
          </a:prstGeom>
          <a:noFill/>
          <a:ln>
            <a:noFill/>
          </a:ln>
          <a:extLst>
            <a:ext uri="{909E8E84-426E-40DD-AFC4-6F175D3DCCD1}">
              <a14:hiddenFill xmlns:a14="http://schemas.microsoft.com/office/drawing/2010/main">
                <a:solidFill>
                  <a:srgbClr val="FFFFFF">
                    <a:alpha val="70195"/>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44" name="Text Box 6">
            <a:extLst>
              <a:ext uri="{FF2B5EF4-FFF2-40B4-BE49-F238E27FC236}">
                <a16:creationId xmlns:a16="http://schemas.microsoft.com/office/drawing/2014/main" id="{59E23F07-D406-0932-7F74-245E96A0DE96}"/>
              </a:ext>
            </a:extLst>
          </p:cNvPr>
          <p:cNvSpPr txBox="1">
            <a:spLocks noChangeArrowheads="1"/>
          </p:cNvSpPr>
          <p:nvPr/>
        </p:nvSpPr>
        <p:spPr bwMode="auto">
          <a:xfrm>
            <a:off x="2362200" y="3352800"/>
            <a:ext cx="5334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lg"/>
              </a14:hiddenLine>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TR" sz="1800">
                <a:latin typeface="Calibri" panose="020F0502020204030204" pitchFamily="34" charset="0"/>
              </a:rPr>
              <a:t>Authentication,  digital signature</a:t>
            </a:r>
          </a:p>
        </p:txBody>
      </p:sp>
      <p:sp>
        <p:nvSpPr>
          <p:cNvPr id="35845" name="Text Box 4">
            <a:extLst>
              <a:ext uri="{FF2B5EF4-FFF2-40B4-BE49-F238E27FC236}">
                <a16:creationId xmlns:a16="http://schemas.microsoft.com/office/drawing/2014/main" id="{32CA9F5B-430F-467A-BA8B-F06DAAB232BE}"/>
              </a:ext>
            </a:extLst>
          </p:cNvPr>
          <p:cNvSpPr txBox="1">
            <a:spLocks noChangeArrowheads="1"/>
          </p:cNvSpPr>
          <p:nvPr/>
        </p:nvSpPr>
        <p:spPr bwMode="auto">
          <a:xfrm>
            <a:off x="2057400" y="5562600"/>
            <a:ext cx="46434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lg"/>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TR" sz="1800">
                <a:latin typeface="Calibri" panose="020F0502020204030204" pitchFamily="34" charset="0"/>
              </a:rPr>
              <a:t>Authentication, digital signature, confidentiality</a:t>
            </a:r>
          </a:p>
        </p:txBody>
      </p:sp>
    </p:spTree>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Title 1">
            <a:extLst>
              <a:ext uri="{FF2B5EF4-FFF2-40B4-BE49-F238E27FC236}">
                <a16:creationId xmlns:a16="http://schemas.microsoft.com/office/drawing/2014/main" id="{F004D2B0-6E46-B021-5BA4-FB565DC9B042}"/>
              </a:ext>
            </a:extLst>
          </p:cNvPr>
          <p:cNvSpPr>
            <a:spLocks noGrp="1"/>
          </p:cNvSpPr>
          <p:nvPr>
            <p:ph type="title"/>
          </p:nvPr>
        </p:nvSpPr>
        <p:spPr/>
        <p:txBody>
          <a:bodyPr/>
          <a:lstStyle/>
          <a:p>
            <a:r>
              <a:rPr lang="en-US" altLang="en-TR">
                <a:latin typeface="Calibri" panose="020F0502020204030204" pitchFamily="34" charset="0"/>
                <a:ea typeface="ＭＳ Ｐゴシック" panose="020B0600070205080204" pitchFamily="34" charset="-128"/>
              </a:rPr>
              <a:t>Topics</a:t>
            </a:r>
          </a:p>
        </p:txBody>
      </p:sp>
      <p:sp>
        <p:nvSpPr>
          <p:cNvPr id="37890" name="Content Placeholder 2">
            <a:extLst>
              <a:ext uri="{FF2B5EF4-FFF2-40B4-BE49-F238E27FC236}">
                <a16:creationId xmlns:a16="http://schemas.microsoft.com/office/drawing/2014/main" id="{312ED1E2-C03D-F52A-30FC-3D2761763BC8}"/>
              </a:ext>
            </a:extLst>
          </p:cNvPr>
          <p:cNvSpPr>
            <a:spLocks noGrp="1"/>
          </p:cNvSpPr>
          <p:nvPr>
            <p:ph sz="quarter" idx="1"/>
          </p:nvPr>
        </p:nvSpPr>
        <p:spPr>
          <a:xfrm>
            <a:off x="457200" y="1219200"/>
            <a:ext cx="8229600" cy="4937125"/>
          </a:xfrm>
        </p:spPr>
        <p:txBody>
          <a:bodyPr/>
          <a:lstStyle/>
          <a:p>
            <a:r>
              <a:rPr lang="en-US" altLang="en-TR">
                <a:latin typeface="Calibri" panose="020F0502020204030204" pitchFamily="34" charset="0"/>
                <a:ea typeface="ＭＳ Ｐゴシック" panose="020B0600070205080204" pitchFamily="34" charset="-128"/>
              </a:rPr>
              <a:t>Overview of Cryptography Hash Function</a:t>
            </a:r>
          </a:p>
          <a:p>
            <a:r>
              <a:rPr lang="en-US" altLang="en-TR">
                <a:latin typeface="Calibri" panose="020F0502020204030204" pitchFamily="34" charset="0"/>
                <a:ea typeface="ＭＳ Ｐゴシック" panose="020B0600070205080204" pitchFamily="34" charset="-128"/>
              </a:rPr>
              <a:t>Usages</a:t>
            </a:r>
          </a:p>
          <a:p>
            <a:r>
              <a:rPr lang="en-US" altLang="en-TR" b="1">
                <a:latin typeface="Calibri" panose="020F0502020204030204" pitchFamily="34" charset="0"/>
                <a:ea typeface="ＭＳ Ｐゴシック" panose="020B0600070205080204" pitchFamily="34" charset="-128"/>
              </a:rPr>
              <a:t>Properties</a:t>
            </a:r>
          </a:p>
          <a:p>
            <a:r>
              <a:rPr lang="en-US" altLang="en-TR">
                <a:latin typeface="Calibri" panose="020F0502020204030204" pitchFamily="34" charset="0"/>
                <a:ea typeface="ＭＳ Ｐゴシック" panose="020B0600070205080204" pitchFamily="34" charset="-128"/>
              </a:rPr>
              <a:t>Hashing Function Structure</a:t>
            </a:r>
          </a:p>
          <a:p>
            <a:r>
              <a:rPr lang="en-US" altLang="en-TR">
                <a:latin typeface="Calibri" panose="020F0502020204030204" pitchFamily="34" charset="0"/>
                <a:ea typeface="ＭＳ Ｐゴシック" panose="020B0600070205080204" pitchFamily="34" charset="-128"/>
              </a:rPr>
              <a:t>Attack on Hash Function </a:t>
            </a:r>
          </a:p>
          <a:p>
            <a:r>
              <a:rPr lang="en-US" altLang="en-TR">
                <a:latin typeface="Calibri" panose="020F0502020204030204" pitchFamily="34" charset="0"/>
                <a:ea typeface="ＭＳ Ｐゴシック" panose="020B0600070205080204" pitchFamily="34" charset="-128"/>
              </a:rPr>
              <a:t>The Road to new Secure Hash Standard</a:t>
            </a:r>
          </a:p>
          <a:p>
            <a:endParaRPr lang="en-US" altLang="en-TR">
              <a:latin typeface="Calibri" panose="020F0502020204030204" pitchFamily="34" charset="0"/>
              <a:ea typeface="ＭＳ Ｐゴシック" panose="020B0600070205080204" pitchFamily="34" charset="-128"/>
            </a:endParaRPr>
          </a:p>
          <a:p>
            <a:endParaRPr lang="en-US" altLang="en-TR">
              <a:latin typeface="Calibri" panose="020F0502020204030204" pitchFamily="34" charset="0"/>
              <a:ea typeface="ＭＳ Ｐゴシック" panose="020B0600070205080204" pitchFamily="34" charset="-128"/>
            </a:endParaRPr>
          </a:p>
        </p:txBody>
      </p:sp>
    </p:spTree>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a:extLst>
              <a:ext uri="{FF2B5EF4-FFF2-40B4-BE49-F238E27FC236}">
                <a16:creationId xmlns:a16="http://schemas.microsoft.com/office/drawing/2014/main" id="{FEE22566-2A13-8C3D-CD05-B288EBF99D42}"/>
              </a:ext>
            </a:extLst>
          </p:cNvPr>
          <p:cNvSpPr>
            <a:spLocks noGrp="1" noChangeArrowheads="1"/>
          </p:cNvSpPr>
          <p:nvPr>
            <p:ph type="title"/>
          </p:nvPr>
        </p:nvSpPr>
        <p:spPr/>
        <p:txBody>
          <a:bodyPr/>
          <a:lstStyle/>
          <a:p>
            <a:pPr eaLnBrk="1" hangingPunct="1"/>
            <a:r>
              <a:rPr lang="en-US" altLang="en-TR">
                <a:latin typeface="Calibri" panose="020F0502020204030204" pitchFamily="34" charset="0"/>
                <a:ea typeface="ＭＳ Ｐゴシック" panose="020B0600070205080204" pitchFamily="34" charset="-128"/>
              </a:rPr>
              <a:t>Hash Function Properties</a:t>
            </a:r>
          </a:p>
        </p:txBody>
      </p:sp>
      <p:sp>
        <p:nvSpPr>
          <p:cNvPr id="38914" name="Rectangle 3">
            <a:extLst>
              <a:ext uri="{FF2B5EF4-FFF2-40B4-BE49-F238E27FC236}">
                <a16:creationId xmlns:a16="http://schemas.microsoft.com/office/drawing/2014/main" id="{B2B17EAC-7C2B-53A3-3D51-062F42DA3D81}"/>
              </a:ext>
            </a:extLst>
          </p:cNvPr>
          <p:cNvSpPr>
            <a:spLocks noGrp="1" noChangeArrowheads="1"/>
          </p:cNvSpPr>
          <p:nvPr>
            <p:ph type="body" idx="1"/>
          </p:nvPr>
        </p:nvSpPr>
        <p:spPr>
          <a:xfrm>
            <a:off x="457200" y="1219200"/>
            <a:ext cx="8229600" cy="4937125"/>
          </a:xfrm>
        </p:spPr>
        <p:txBody>
          <a:bodyPr/>
          <a:lstStyle/>
          <a:p>
            <a:pPr eaLnBrk="1" hangingPunct="1">
              <a:lnSpc>
                <a:spcPct val="90000"/>
              </a:lnSpc>
            </a:pPr>
            <a:r>
              <a:rPr lang="en-US" altLang="en-TR" sz="2400">
                <a:latin typeface="Calibri" panose="020F0502020204030204" pitchFamily="34" charset="0"/>
                <a:ea typeface="ＭＳ Ｐゴシック" panose="020B0600070205080204" pitchFamily="34" charset="-128"/>
              </a:rPr>
              <a:t>Arbitrary-length message to fixed-length digest</a:t>
            </a:r>
          </a:p>
          <a:p>
            <a:pPr eaLnBrk="1" hangingPunct="1">
              <a:lnSpc>
                <a:spcPct val="90000"/>
              </a:lnSpc>
            </a:pPr>
            <a:endParaRPr lang="en-US" altLang="en-TR" sz="2400">
              <a:latin typeface="Calibri" panose="020F0502020204030204" pitchFamily="34" charset="0"/>
              <a:ea typeface="ＭＳ Ｐゴシック" panose="020B0600070205080204" pitchFamily="34" charset="-128"/>
            </a:endParaRPr>
          </a:p>
          <a:p>
            <a:pPr eaLnBrk="1" hangingPunct="1">
              <a:lnSpc>
                <a:spcPct val="90000"/>
              </a:lnSpc>
            </a:pPr>
            <a:r>
              <a:rPr lang="en-US" altLang="en-TR" sz="2400">
                <a:latin typeface="Calibri" panose="020F0502020204030204" pitchFamily="34" charset="0"/>
                <a:ea typeface="ＭＳ Ｐゴシック" panose="020B0600070205080204" pitchFamily="34" charset="-128"/>
              </a:rPr>
              <a:t>Preimage resistant  (</a:t>
            </a:r>
            <a:r>
              <a:rPr lang="en-US" altLang="en-TR" sz="2400" b="1">
                <a:latin typeface="Calibri" panose="020F0502020204030204" pitchFamily="34" charset="0"/>
                <a:ea typeface="ＭＳ Ｐゴシック" panose="020B0600070205080204" pitchFamily="34" charset="-128"/>
              </a:rPr>
              <a:t>One-way property</a:t>
            </a:r>
            <a:r>
              <a:rPr lang="en-US" altLang="en-TR" sz="2400">
                <a:latin typeface="Calibri" panose="020F0502020204030204" pitchFamily="34" charset="0"/>
                <a:ea typeface="ＭＳ Ｐゴシック" panose="020B0600070205080204" pitchFamily="34" charset="-128"/>
              </a:rPr>
              <a:t>)</a:t>
            </a:r>
          </a:p>
          <a:p>
            <a:pPr eaLnBrk="1" hangingPunct="1">
              <a:lnSpc>
                <a:spcPct val="90000"/>
              </a:lnSpc>
            </a:pPr>
            <a:endParaRPr lang="en-US" altLang="en-TR" sz="2400">
              <a:latin typeface="Calibri" panose="020F0502020204030204" pitchFamily="34" charset="0"/>
              <a:ea typeface="ＭＳ Ｐゴシック" panose="020B0600070205080204" pitchFamily="34" charset="-128"/>
            </a:endParaRPr>
          </a:p>
          <a:p>
            <a:pPr eaLnBrk="1" hangingPunct="1">
              <a:lnSpc>
                <a:spcPct val="90000"/>
              </a:lnSpc>
            </a:pPr>
            <a:r>
              <a:rPr lang="en-US" altLang="en-TR" sz="2400">
                <a:latin typeface="Calibri" panose="020F0502020204030204" pitchFamily="34" charset="0"/>
                <a:ea typeface="ＭＳ Ｐゴシック" panose="020B0600070205080204" pitchFamily="34" charset="-128"/>
              </a:rPr>
              <a:t>Second preimage resistant (</a:t>
            </a:r>
            <a:r>
              <a:rPr lang="en-US" altLang="en-TR" sz="2400" b="1">
                <a:latin typeface="Calibri" panose="020F0502020204030204" pitchFamily="34" charset="0"/>
                <a:ea typeface="ＭＳ Ｐゴシック" panose="020B0600070205080204" pitchFamily="34" charset="-128"/>
              </a:rPr>
              <a:t>Weak collision resistant</a:t>
            </a:r>
            <a:r>
              <a:rPr lang="en-US" altLang="en-TR" sz="2400">
                <a:latin typeface="Calibri" panose="020F0502020204030204" pitchFamily="34" charset="0"/>
                <a:ea typeface="ＭＳ Ｐゴシック" panose="020B0600070205080204" pitchFamily="34" charset="-128"/>
              </a:rPr>
              <a:t>) </a:t>
            </a:r>
          </a:p>
          <a:p>
            <a:pPr eaLnBrk="1" hangingPunct="1">
              <a:lnSpc>
                <a:spcPct val="90000"/>
              </a:lnSpc>
            </a:pPr>
            <a:endParaRPr lang="en-US" altLang="en-TR" sz="2400">
              <a:latin typeface="Calibri" panose="020F0502020204030204" pitchFamily="34" charset="0"/>
              <a:ea typeface="ＭＳ Ｐゴシック" panose="020B0600070205080204" pitchFamily="34" charset="-128"/>
            </a:endParaRPr>
          </a:p>
          <a:p>
            <a:pPr eaLnBrk="1" hangingPunct="1">
              <a:lnSpc>
                <a:spcPct val="90000"/>
              </a:lnSpc>
            </a:pPr>
            <a:r>
              <a:rPr lang="en-US" altLang="en-TR" sz="2400">
                <a:latin typeface="Calibri" panose="020F0502020204030204" pitchFamily="34" charset="0"/>
                <a:ea typeface="ＭＳ Ｐゴシック" panose="020B0600070205080204" pitchFamily="34" charset="-128"/>
              </a:rPr>
              <a:t>Collision resistant (</a:t>
            </a:r>
            <a:r>
              <a:rPr lang="en-US" altLang="en-TR" sz="2400" b="1">
                <a:latin typeface="Calibri" panose="020F0502020204030204" pitchFamily="34" charset="0"/>
                <a:ea typeface="ＭＳ Ｐゴシック" panose="020B0600070205080204" pitchFamily="34" charset="-128"/>
              </a:rPr>
              <a:t>Strong collision resistance</a:t>
            </a:r>
            <a:r>
              <a:rPr lang="en-US" altLang="en-TR" sz="2400">
                <a:latin typeface="Calibri" panose="020F0502020204030204" pitchFamily="34" charset="0"/>
                <a:ea typeface="ＭＳ Ｐゴシック" panose="020B0600070205080204" pitchFamily="34" charset="-128"/>
              </a:rPr>
              <a:t>)</a:t>
            </a:r>
          </a:p>
        </p:txBody>
      </p:sp>
    </p:spTree>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AE4756BB-C35B-D964-6CCD-260D2FA867B2}"/>
              </a:ext>
            </a:extLst>
          </p:cNvPr>
          <p:cNvSpPr>
            <a:spLocks noGrp="1"/>
          </p:cNvSpPr>
          <p:nvPr>
            <p:ph type="dt" sz="quarter" idx="10"/>
          </p:nvPr>
        </p:nvSpPr>
        <p:spPr/>
        <p:txBody>
          <a:bodyPr/>
          <a:lstStyle/>
          <a:p>
            <a:pPr>
              <a:defRPr/>
            </a:pPr>
            <a:r>
              <a:rPr lang="en-US"/>
              <a:t>CS526</a:t>
            </a:r>
            <a:endParaRPr lang="en-US">
              <a:solidFill>
                <a:schemeClr val="tx1"/>
              </a:solidFill>
            </a:endParaRPr>
          </a:p>
        </p:txBody>
      </p:sp>
      <p:sp>
        <p:nvSpPr>
          <p:cNvPr id="5" name="Footer Placeholder 4">
            <a:extLst>
              <a:ext uri="{FF2B5EF4-FFF2-40B4-BE49-F238E27FC236}">
                <a16:creationId xmlns:a16="http://schemas.microsoft.com/office/drawing/2014/main" id="{7A511C55-8755-35A7-D95D-AD5AD6244855}"/>
              </a:ext>
            </a:extLst>
          </p:cNvPr>
          <p:cNvSpPr>
            <a:spLocks noGrp="1"/>
          </p:cNvSpPr>
          <p:nvPr>
            <p:ph type="ftr" sz="quarter" idx="11"/>
          </p:nvPr>
        </p:nvSpPr>
        <p:spPr/>
        <p:txBody>
          <a:bodyPr/>
          <a:lstStyle/>
          <a:p>
            <a:pPr>
              <a:defRPr/>
            </a:pPr>
            <a:r>
              <a:rPr lang="en-US"/>
              <a:t>Topic 5: Hash Functions and Message Authentication</a:t>
            </a:r>
            <a:endParaRPr lang="en-US">
              <a:solidFill>
                <a:schemeClr val="tx1"/>
              </a:solidFill>
            </a:endParaRPr>
          </a:p>
        </p:txBody>
      </p:sp>
      <p:sp>
        <p:nvSpPr>
          <p:cNvPr id="20484" name="Slide Number Placeholder 5">
            <a:extLst>
              <a:ext uri="{FF2B5EF4-FFF2-40B4-BE49-F238E27FC236}">
                <a16:creationId xmlns:a16="http://schemas.microsoft.com/office/drawing/2014/main" id="{DED40966-1B2B-C966-E21F-FE8FF1525A90}"/>
              </a:ext>
            </a:extLst>
          </p:cNvPr>
          <p:cNvSpPr>
            <a:spLocks noGrp="1"/>
          </p:cNvSpPr>
          <p:nvPr>
            <p:ph type="sldNum" sz="quarter" idx="12"/>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fld id="{D89F48C3-3788-0F45-A571-4F2C9BBECE4B}" type="slidenum">
              <a:rPr lang="en-US" altLang="en-TR" sz="1400">
                <a:solidFill>
                  <a:srgbClr val="254C9C"/>
                </a:solidFill>
                <a:latin typeface="Arial" panose="020B0604020202020204" pitchFamily="34" charset="0"/>
              </a:rPr>
              <a:pPr eaLnBrk="1" hangingPunct="1"/>
              <a:t>17</a:t>
            </a:fld>
            <a:endParaRPr lang="en-US" altLang="en-TR" sz="1400">
              <a:latin typeface="Arial" panose="020B0604020202020204" pitchFamily="34" charset="0"/>
            </a:endParaRPr>
          </a:p>
        </p:txBody>
      </p:sp>
      <p:sp>
        <p:nvSpPr>
          <p:cNvPr id="21509" name="Rectangle 2">
            <a:extLst>
              <a:ext uri="{FF2B5EF4-FFF2-40B4-BE49-F238E27FC236}">
                <a16:creationId xmlns:a16="http://schemas.microsoft.com/office/drawing/2014/main" id="{5E1B266C-697D-30A0-6B67-56F68D6E9DF5}"/>
              </a:ext>
            </a:extLst>
          </p:cNvPr>
          <p:cNvSpPr>
            <a:spLocks noGrp="1" noChangeArrowheads="1"/>
          </p:cNvSpPr>
          <p:nvPr>
            <p:ph type="title"/>
          </p:nvPr>
        </p:nvSpPr>
        <p:spPr/>
        <p:txBody>
          <a:bodyPr/>
          <a:lstStyle/>
          <a:p>
            <a:pPr eaLnBrk="1" hangingPunct="1"/>
            <a:r>
              <a:rPr lang="en-US" altLang="en-TR" sz="4000"/>
              <a:t>Security Requirements for </a:t>
            </a:r>
            <a:r>
              <a:rPr lang="en-US" altLang="en-TR" sz="4000">
                <a:solidFill>
                  <a:srgbClr val="0070C0"/>
                </a:solidFill>
              </a:rPr>
              <a:t>Cryptographic</a:t>
            </a:r>
            <a:r>
              <a:rPr lang="en-US" altLang="en-TR" sz="4000"/>
              <a:t> Hash Functions</a:t>
            </a:r>
          </a:p>
        </p:txBody>
      </p:sp>
      <p:sp>
        <p:nvSpPr>
          <p:cNvPr id="21510" name="Rectangle 3">
            <a:extLst>
              <a:ext uri="{FF2B5EF4-FFF2-40B4-BE49-F238E27FC236}">
                <a16:creationId xmlns:a16="http://schemas.microsoft.com/office/drawing/2014/main" id="{CDD63D0B-8131-9E9F-CAA8-34DBF158CD80}"/>
              </a:ext>
            </a:extLst>
          </p:cNvPr>
          <p:cNvSpPr>
            <a:spLocks noGrp="1" noChangeArrowheads="1"/>
          </p:cNvSpPr>
          <p:nvPr>
            <p:ph type="body" idx="1"/>
          </p:nvPr>
        </p:nvSpPr>
        <p:spPr>
          <a:xfrm>
            <a:off x="762000" y="1447800"/>
            <a:ext cx="7848600" cy="4343400"/>
          </a:xfrm>
        </p:spPr>
        <p:txBody>
          <a:bodyPr/>
          <a:lstStyle/>
          <a:p>
            <a:pPr eaLnBrk="1" hangingPunct="1">
              <a:buFont typeface="Times" pitchFamily="2" charset="0"/>
              <a:buNone/>
            </a:pPr>
            <a:r>
              <a:rPr lang="en-US" altLang="en-TR" sz="2400" dirty="0"/>
              <a:t>    Given a function </a:t>
            </a:r>
            <a:r>
              <a:rPr lang="en-US" altLang="en-TR" sz="2400" dirty="0" err="1"/>
              <a:t>h:X</a:t>
            </a:r>
            <a:r>
              <a:rPr lang="en-US" altLang="en-TR" sz="2400" dirty="0"/>
              <a:t> </a:t>
            </a:r>
            <a:r>
              <a:rPr lang="en-US" altLang="en-TR" sz="2400" dirty="0">
                <a:sym typeface="Symbol" pitchFamily="2" charset="2"/>
              </a:rPr>
              <a:t></a:t>
            </a:r>
            <a:r>
              <a:rPr lang="en-US" altLang="en-TR" sz="2400" dirty="0"/>
              <a:t>Y, then we say that h is:</a:t>
            </a:r>
          </a:p>
          <a:p>
            <a:pPr eaLnBrk="1" hangingPunct="1"/>
            <a:r>
              <a:rPr lang="en-US" altLang="en-TR" sz="2400" dirty="0">
                <a:solidFill>
                  <a:srgbClr val="CC0099"/>
                </a:solidFill>
              </a:rPr>
              <a:t>preimage resistant (one-way):</a:t>
            </a:r>
          </a:p>
          <a:p>
            <a:pPr eaLnBrk="1" hangingPunct="1">
              <a:buFont typeface="Times" pitchFamily="2" charset="0"/>
              <a:buNone/>
            </a:pPr>
            <a:r>
              <a:rPr lang="en-US" altLang="en-TR" sz="2400" dirty="0"/>
              <a:t>    if given y </a:t>
            </a:r>
            <a:r>
              <a:rPr lang="en-US" altLang="en-TR" sz="2400" dirty="0">
                <a:sym typeface="Symbol" pitchFamily="2" charset="2"/>
              </a:rPr>
              <a:t></a:t>
            </a:r>
            <a:r>
              <a:rPr lang="en-US" altLang="en-TR" sz="2400" dirty="0"/>
              <a:t>Y it is computationally infeasible to find a value x </a:t>
            </a:r>
            <a:r>
              <a:rPr lang="en-US" altLang="en-TR" sz="2400" dirty="0">
                <a:sym typeface="Symbol" pitchFamily="2" charset="2"/>
              </a:rPr>
              <a:t></a:t>
            </a:r>
            <a:r>
              <a:rPr lang="en-US" altLang="en-TR" sz="2400" dirty="0"/>
              <a:t>X </a:t>
            </a:r>
            <a:r>
              <a:rPr lang="en-US" altLang="en-TR" sz="2400" dirty="0" err="1"/>
              <a:t>s.t.</a:t>
            </a:r>
            <a:r>
              <a:rPr lang="en-US" altLang="en-TR" sz="2400" dirty="0"/>
              <a:t> h(x) = y</a:t>
            </a:r>
          </a:p>
          <a:p>
            <a:pPr eaLnBrk="1" hangingPunct="1"/>
            <a:r>
              <a:rPr lang="en-US" altLang="en-TR" sz="2400" dirty="0">
                <a:solidFill>
                  <a:srgbClr val="CC0099"/>
                </a:solidFill>
              </a:rPr>
              <a:t>2-nd preimage resistant (weak collision resistant):</a:t>
            </a:r>
          </a:p>
          <a:p>
            <a:pPr eaLnBrk="1" hangingPunct="1">
              <a:buFont typeface="Times" pitchFamily="2" charset="0"/>
              <a:buNone/>
            </a:pPr>
            <a:r>
              <a:rPr lang="en-US" altLang="en-TR" sz="2400" dirty="0"/>
              <a:t>    if given x </a:t>
            </a:r>
            <a:r>
              <a:rPr lang="en-US" altLang="en-TR" sz="2400" dirty="0">
                <a:sym typeface="Symbol" pitchFamily="2" charset="2"/>
              </a:rPr>
              <a:t></a:t>
            </a:r>
            <a:r>
              <a:rPr lang="en-US" altLang="en-TR" sz="2400" dirty="0"/>
              <a:t> X it is computationally infeasible to find a value x’ </a:t>
            </a:r>
            <a:r>
              <a:rPr lang="en-US" altLang="en-TR" sz="2400" dirty="0">
                <a:sym typeface="Symbol" pitchFamily="2" charset="2"/>
              </a:rPr>
              <a:t></a:t>
            </a:r>
            <a:r>
              <a:rPr lang="en-US" altLang="en-TR" sz="2400" dirty="0"/>
              <a:t> X, </a:t>
            </a:r>
            <a:r>
              <a:rPr lang="en-US" altLang="en-TR" sz="2400" dirty="0" err="1"/>
              <a:t>s.t.</a:t>
            </a:r>
            <a:r>
              <a:rPr lang="en-US" altLang="en-TR" sz="2400" dirty="0"/>
              <a:t> </a:t>
            </a:r>
            <a:r>
              <a:rPr lang="en-US" altLang="en-TR" sz="2400" dirty="0" err="1"/>
              <a:t>x’</a:t>
            </a:r>
            <a:r>
              <a:rPr lang="en-US" altLang="en-TR" sz="2400" dirty="0" err="1">
                <a:sym typeface="Symbol" pitchFamily="2" charset="2"/>
              </a:rPr>
              <a:t>x</a:t>
            </a:r>
            <a:r>
              <a:rPr lang="en-US" altLang="en-TR" sz="2400" dirty="0"/>
              <a:t> and h(x’) = h(x)</a:t>
            </a:r>
          </a:p>
          <a:p>
            <a:pPr eaLnBrk="1" hangingPunct="1"/>
            <a:r>
              <a:rPr lang="en-US" altLang="en-TR" sz="2400" dirty="0">
                <a:solidFill>
                  <a:srgbClr val="CC0099"/>
                </a:solidFill>
              </a:rPr>
              <a:t>collision resistant (strong collision resistant)</a:t>
            </a:r>
            <a:r>
              <a:rPr lang="en-US" altLang="en-TR" sz="2400" dirty="0"/>
              <a:t>:</a:t>
            </a:r>
          </a:p>
          <a:p>
            <a:pPr eaLnBrk="1" hangingPunct="1">
              <a:buFont typeface="Times" pitchFamily="2" charset="0"/>
              <a:buNone/>
            </a:pPr>
            <a:r>
              <a:rPr lang="en-US" altLang="en-TR" sz="2400" dirty="0"/>
              <a:t>    if it is computationally infeasible to find two distinct values </a:t>
            </a:r>
            <a:r>
              <a:rPr lang="en-US" altLang="en-TR" sz="2400" dirty="0" err="1"/>
              <a:t>x’</a:t>
            </a:r>
            <a:r>
              <a:rPr lang="en-US" altLang="en-TR" sz="2400" dirty="0" err="1">
                <a:sym typeface="Symbol" pitchFamily="2" charset="2"/>
              </a:rPr>
              <a:t>,x</a:t>
            </a:r>
            <a:r>
              <a:rPr lang="en-US" altLang="en-TR" sz="2400" dirty="0">
                <a:sym typeface="Symbol" pitchFamily="2" charset="2"/>
              </a:rPr>
              <a:t>  X, </a:t>
            </a:r>
            <a:r>
              <a:rPr lang="en-US" altLang="en-TR" sz="2400" dirty="0"/>
              <a:t> </a:t>
            </a:r>
            <a:r>
              <a:rPr lang="en-US" altLang="en-TR" sz="2400" dirty="0" err="1"/>
              <a:t>s.t.</a:t>
            </a:r>
            <a:r>
              <a:rPr lang="en-US" altLang="en-TR" sz="2400" dirty="0"/>
              <a:t> h(x’) = h(x)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Title 1">
            <a:extLst>
              <a:ext uri="{FF2B5EF4-FFF2-40B4-BE49-F238E27FC236}">
                <a16:creationId xmlns:a16="http://schemas.microsoft.com/office/drawing/2014/main" id="{A7C81ECA-C489-37E9-0FB1-6FFA0F50240C}"/>
              </a:ext>
            </a:extLst>
          </p:cNvPr>
          <p:cNvSpPr>
            <a:spLocks noGrp="1"/>
          </p:cNvSpPr>
          <p:nvPr>
            <p:ph type="title"/>
          </p:nvPr>
        </p:nvSpPr>
        <p:spPr/>
        <p:txBody>
          <a:bodyPr/>
          <a:lstStyle/>
          <a:p>
            <a:pPr eaLnBrk="1" hangingPunct="1"/>
            <a:r>
              <a:rPr lang="en-US" altLang="en-TR">
                <a:latin typeface="Calibri" panose="020F0502020204030204" pitchFamily="34" charset="0"/>
                <a:ea typeface="ＭＳ Ｐゴシック" panose="020B0600070205080204" pitchFamily="34" charset="-128"/>
              </a:rPr>
              <a:t>Properties : Fixed length</a:t>
            </a:r>
          </a:p>
        </p:txBody>
      </p:sp>
      <p:sp>
        <p:nvSpPr>
          <p:cNvPr id="41987" name="Content Placeholder 2">
            <a:extLst>
              <a:ext uri="{FF2B5EF4-FFF2-40B4-BE49-F238E27FC236}">
                <a16:creationId xmlns:a16="http://schemas.microsoft.com/office/drawing/2014/main" id="{9616DFCC-9429-CA3D-E528-38B7768A9083}"/>
              </a:ext>
            </a:extLst>
          </p:cNvPr>
          <p:cNvSpPr>
            <a:spLocks noGrp="1"/>
          </p:cNvSpPr>
          <p:nvPr>
            <p:ph sz="quarter" idx="1"/>
          </p:nvPr>
        </p:nvSpPr>
        <p:spPr>
          <a:xfrm>
            <a:off x="457200" y="5257800"/>
            <a:ext cx="8229600" cy="898525"/>
          </a:xfrm>
        </p:spPr>
        <p:txBody>
          <a:bodyPr/>
          <a:lstStyle/>
          <a:p>
            <a:pPr eaLnBrk="1" hangingPunct="1"/>
            <a:r>
              <a:rPr lang="en-US" altLang="en-TR" sz="2800">
                <a:latin typeface="Calibri" panose="020F0502020204030204" pitchFamily="34" charset="0"/>
                <a:ea typeface="ＭＳ Ｐゴシック" panose="020B0600070205080204" pitchFamily="34" charset="-128"/>
              </a:rPr>
              <a:t>Arbitrary-length message to fixed-length digest</a:t>
            </a:r>
          </a:p>
        </p:txBody>
      </p:sp>
      <p:grpSp>
        <p:nvGrpSpPr>
          <p:cNvPr id="2" name="Group 16">
            <a:extLst>
              <a:ext uri="{FF2B5EF4-FFF2-40B4-BE49-F238E27FC236}">
                <a16:creationId xmlns:a16="http://schemas.microsoft.com/office/drawing/2014/main" id="{ACA3CA16-8525-F043-0D1C-3583120927C6}"/>
              </a:ext>
            </a:extLst>
          </p:cNvPr>
          <p:cNvGrpSpPr>
            <a:grpSpLocks/>
          </p:cNvGrpSpPr>
          <p:nvPr/>
        </p:nvGrpSpPr>
        <p:grpSpPr bwMode="auto">
          <a:xfrm>
            <a:off x="2819400" y="1600200"/>
            <a:ext cx="3505200" cy="1371600"/>
            <a:chOff x="2819400" y="1600200"/>
            <a:chExt cx="3505200" cy="1371600"/>
          </a:xfrm>
        </p:grpSpPr>
        <p:sp>
          <p:nvSpPr>
            <p:cNvPr id="4" name="Trapezoid 3">
              <a:extLst>
                <a:ext uri="{FF2B5EF4-FFF2-40B4-BE49-F238E27FC236}">
                  <a16:creationId xmlns:a16="http://schemas.microsoft.com/office/drawing/2014/main" id="{77C063CF-A613-0FFF-0557-600EA7E8DC62}"/>
                </a:ext>
              </a:extLst>
            </p:cNvPr>
            <p:cNvSpPr/>
            <p:nvPr/>
          </p:nvSpPr>
          <p:spPr>
            <a:xfrm rot="5400000">
              <a:off x="3924300" y="1790700"/>
              <a:ext cx="1371600" cy="990600"/>
            </a:xfrm>
            <a:prstGeom prst="trapezoid">
              <a:avLst>
                <a:gd name="adj" fmla="val 39583"/>
              </a:avLst>
            </a:prstGeom>
            <a:solidFill>
              <a:schemeClr val="accent2">
                <a:lumMod val="75000"/>
              </a:schemeClr>
            </a:solidFill>
          </p:spPr>
          <p:style>
            <a:lnRef idx="1">
              <a:schemeClr val="accent1"/>
            </a:lnRef>
            <a:fillRef idx="3">
              <a:schemeClr val="accent1"/>
            </a:fillRef>
            <a:effectRef idx="2">
              <a:schemeClr val="accent1"/>
            </a:effectRef>
            <a:fontRef idx="minor">
              <a:schemeClr val="lt1"/>
            </a:fontRef>
          </p:style>
          <p:txBody>
            <a:bodyPr vert="vert270" anchor="ctr"/>
            <a:lstStyle/>
            <a:p>
              <a:pPr algn="ctr">
                <a:defRPr/>
              </a:pPr>
              <a:r>
                <a:rPr lang="en-US" dirty="0" err="1">
                  <a:latin typeface="Calibri"/>
                </a:rPr>
                <a:t>h</a:t>
              </a:r>
              <a:endParaRPr lang="en-US" dirty="0">
                <a:latin typeface="Calibri"/>
              </a:endParaRPr>
            </a:p>
          </p:txBody>
        </p:sp>
        <p:cxnSp>
          <p:nvCxnSpPr>
            <p:cNvPr id="6" name="Straight Arrow Connector 5">
              <a:extLst>
                <a:ext uri="{FF2B5EF4-FFF2-40B4-BE49-F238E27FC236}">
                  <a16:creationId xmlns:a16="http://schemas.microsoft.com/office/drawing/2014/main" id="{BFF4635D-E83F-FB67-FF72-3619A304CF63}"/>
                </a:ext>
              </a:extLst>
            </p:cNvPr>
            <p:cNvCxnSpPr>
              <a:cxnSpLocks noChangeShapeType="1"/>
            </p:cNvCxnSpPr>
            <p:nvPr/>
          </p:nvCxnSpPr>
          <p:spPr bwMode="auto">
            <a:xfrm>
              <a:off x="2819400" y="2209800"/>
              <a:ext cx="1295400" cy="1588"/>
            </a:xfrm>
            <a:prstGeom prst="straightConnector1">
              <a:avLst/>
            </a:prstGeom>
            <a:noFill/>
            <a:ln w="41275">
              <a:solidFill>
                <a:srgbClr val="000090"/>
              </a:solidFill>
              <a:round/>
              <a:headEnd/>
              <a:tailEnd type="triangle" w="lg" len="med"/>
            </a:ln>
            <a:effectLst>
              <a:outerShdw blurRad="38100" dist="25400" dir="5400000" rotWithShape="0">
                <a:srgbClr val="808080">
                  <a:alpha val="39999"/>
                </a:srgbClr>
              </a:outerShdw>
            </a:effectLst>
            <a:extLst>
              <a:ext uri="{909E8E84-426E-40DD-AFC4-6F175D3DCCD1}">
                <a14:hiddenFill xmlns:a14="http://schemas.microsoft.com/office/drawing/2010/main">
                  <a:noFill/>
                </a14:hiddenFill>
              </a:ext>
            </a:extLst>
          </p:spPr>
        </p:cxnSp>
        <p:cxnSp>
          <p:nvCxnSpPr>
            <p:cNvPr id="7" name="Straight Arrow Connector 6">
              <a:extLst>
                <a:ext uri="{FF2B5EF4-FFF2-40B4-BE49-F238E27FC236}">
                  <a16:creationId xmlns:a16="http://schemas.microsoft.com/office/drawing/2014/main" id="{ABEB4964-7C01-C72C-F61E-8077C4963D80}"/>
                </a:ext>
              </a:extLst>
            </p:cNvPr>
            <p:cNvCxnSpPr>
              <a:cxnSpLocks noChangeShapeType="1"/>
            </p:cNvCxnSpPr>
            <p:nvPr/>
          </p:nvCxnSpPr>
          <p:spPr bwMode="auto">
            <a:xfrm>
              <a:off x="5105400" y="2209800"/>
              <a:ext cx="1219200" cy="1588"/>
            </a:xfrm>
            <a:prstGeom prst="straightConnector1">
              <a:avLst/>
            </a:prstGeom>
            <a:noFill/>
            <a:ln w="41275">
              <a:solidFill>
                <a:srgbClr val="000090"/>
              </a:solidFill>
              <a:round/>
              <a:headEnd/>
              <a:tailEnd type="triangle" w="lg" len="med"/>
            </a:ln>
            <a:effectLst>
              <a:outerShdw blurRad="38100" dist="25400" dir="5400000" rotWithShape="0">
                <a:srgbClr val="808080">
                  <a:alpha val="39999"/>
                </a:srgbClr>
              </a:outerShdw>
            </a:effectLst>
            <a:extLst>
              <a:ext uri="{909E8E84-426E-40DD-AFC4-6F175D3DCCD1}">
                <a14:hiddenFill xmlns:a14="http://schemas.microsoft.com/office/drawing/2010/main">
                  <a:noFill/>
                </a14:hiddenFill>
              </a:ext>
            </a:extLst>
          </p:spPr>
        </p:cxnSp>
      </p:grpSp>
      <p:grpSp>
        <p:nvGrpSpPr>
          <p:cNvPr id="3" name="Group 17">
            <a:extLst>
              <a:ext uri="{FF2B5EF4-FFF2-40B4-BE49-F238E27FC236}">
                <a16:creationId xmlns:a16="http://schemas.microsoft.com/office/drawing/2014/main" id="{5A60DEBA-9156-6704-938A-A80825B7425B}"/>
              </a:ext>
            </a:extLst>
          </p:cNvPr>
          <p:cNvGrpSpPr>
            <a:grpSpLocks/>
          </p:cNvGrpSpPr>
          <p:nvPr/>
        </p:nvGrpSpPr>
        <p:grpSpPr bwMode="auto">
          <a:xfrm>
            <a:off x="2819400" y="3200400"/>
            <a:ext cx="3429000" cy="1371600"/>
            <a:chOff x="2819400" y="3200400"/>
            <a:chExt cx="3429000" cy="1371600"/>
          </a:xfrm>
        </p:grpSpPr>
        <p:sp>
          <p:nvSpPr>
            <p:cNvPr id="10" name="Trapezoid 9">
              <a:extLst>
                <a:ext uri="{FF2B5EF4-FFF2-40B4-BE49-F238E27FC236}">
                  <a16:creationId xmlns:a16="http://schemas.microsoft.com/office/drawing/2014/main" id="{A9670D0D-4D5F-FF95-BE32-D1E517C63010}"/>
                </a:ext>
              </a:extLst>
            </p:cNvPr>
            <p:cNvSpPr/>
            <p:nvPr/>
          </p:nvSpPr>
          <p:spPr>
            <a:xfrm rot="5400000">
              <a:off x="3924300" y="3390900"/>
              <a:ext cx="1371600" cy="990600"/>
            </a:xfrm>
            <a:prstGeom prst="trapezoid">
              <a:avLst>
                <a:gd name="adj" fmla="val 39583"/>
              </a:avLst>
            </a:prstGeom>
            <a:solidFill>
              <a:schemeClr val="accent2">
                <a:lumMod val="75000"/>
              </a:schemeClr>
            </a:solidFill>
          </p:spPr>
          <p:style>
            <a:lnRef idx="1">
              <a:schemeClr val="accent1"/>
            </a:lnRef>
            <a:fillRef idx="3">
              <a:schemeClr val="accent1"/>
            </a:fillRef>
            <a:effectRef idx="2">
              <a:schemeClr val="accent1"/>
            </a:effectRef>
            <a:fontRef idx="minor">
              <a:schemeClr val="lt1"/>
            </a:fontRef>
          </p:style>
          <p:txBody>
            <a:bodyPr vert="vert270" anchor="ctr"/>
            <a:lstStyle/>
            <a:p>
              <a:pPr algn="ctr">
                <a:defRPr/>
              </a:pPr>
              <a:r>
                <a:rPr lang="en-US" dirty="0" err="1">
                  <a:latin typeface="Calibri"/>
                </a:rPr>
                <a:t>h</a:t>
              </a:r>
              <a:endParaRPr lang="en-US" dirty="0">
                <a:latin typeface="Calibri"/>
              </a:endParaRPr>
            </a:p>
          </p:txBody>
        </p:sp>
        <p:cxnSp>
          <p:nvCxnSpPr>
            <p:cNvPr id="11" name="Straight Arrow Connector 10">
              <a:extLst>
                <a:ext uri="{FF2B5EF4-FFF2-40B4-BE49-F238E27FC236}">
                  <a16:creationId xmlns:a16="http://schemas.microsoft.com/office/drawing/2014/main" id="{1AC635DD-D7E2-EE2F-9FED-6096027D8143}"/>
                </a:ext>
              </a:extLst>
            </p:cNvPr>
            <p:cNvCxnSpPr>
              <a:cxnSpLocks noChangeShapeType="1"/>
            </p:cNvCxnSpPr>
            <p:nvPr/>
          </p:nvCxnSpPr>
          <p:spPr bwMode="auto">
            <a:xfrm>
              <a:off x="2819400" y="3810000"/>
              <a:ext cx="1295400" cy="1588"/>
            </a:xfrm>
            <a:prstGeom prst="straightConnector1">
              <a:avLst/>
            </a:prstGeom>
            <a:noFill/>
            <a:ln w="41275">
              <a:solidFill>
                <a:srgbClr val="000090"/>
              </a:solidFill>
              <a:round/>
              <a:headEnd/>
              <a:tailEnd type="triangle" w="lg" len="med"/>
            </a:ln>
            <a:effectLst>
              <a:outerShdw blurRad="38100" dist="25400" dir="5400000" rotWithShape="0">
                <a:srgbClr val="808080">
                  <a:alpha val="39999"/>
                </a:srgbClr>
              </a:outerShdw>
            </a:effectLst>
            <a:extLst>
              <a:ext uri="{909E8E84-426E-40DD-AFC4-6F175D3DCCD1}">
                <a14:hiddenFill xmlns:a14="http://schemas.microsoft.com/office/drawing/2010/main">
                  <a:noFill/>
                </a14:hiddenFill>
              </a:ext>
            </a:extLst>
          </p:spPr>
        </p:cxnSp>
        <p:cxnSp>
          <p:nvCxnSpPr>
            <p:cNvPr id="12" name="Straight Arrow Connector 11">
              <a:extLst>
                <a:ext uri="{FF2B5EF4-FFF2-40B4-BE49-F238E27FC236}">
                  <a16:creationId xmlns:a16="http://schemas.microsoft.com/office/drawing/2014/main" id="{91CACD5F-18B1-2978-5C1D-B79AA13255E9}"/>
                </a:ext>
              </a:extLst>
            </p:cNvPr>
            <p:cNvCxnSpPr>
              <a:cxnSpLocks noChangeShapeType="1"/>
            </p:cNvCxnSpPr>
            <p:nvPr/>
          </p:nvCxnSpPr>
          <p:spPr bwMode="auto">
            <a:xfrm>
              <a:off x="5105400" y="3810000"/>
              <a:ext cx="1143000" cy="1588"/>
            </a:xfrm>
            <a:prstGeom prst="straightConnector1">
              <a:avLst/>
            </a:prstGeom>
            <a:noFill/>
            <a:ln w="41275">
              <a:solidFill>
                <a:srgbClr val="000090"/>
              </a:solidFill>
              <a:round/>
              <a:headEnd/>
              <a:tailEnd type="triangle" w="lg" len="med"/>
            </a:ln>
            <a:effectLst>
              <a:outerShdw blurRad="38100" dist="25400" dir="5400000" rotWithShape="0">
                <a:srgbClr val="808080">
                  <a:alpha val="39999"/>
                </a:srgbClr>
              </a:outerShdw>
            </a:effectLst>
            <a:extLst>
              <a:ext uri="{909E8E84-426E-40DD-AFC4-6F175D3DCCD1}">
                <a14:hiddenFill xmlns:a14="http://schemas.microsoft.com/office/drawing/2010/main">
                  <a:noFill/>
                </a14:hiddenFill>
              </a:ext>
            </a:extLst>
          </p:spPr>
        </p:cxnSp>
      </p:grpSp>
      <p:sp>
        <p:nvSpPr>
          <p:cNvPr id="15" name="Rectangle 14">
            <a:extLst>
              <a:ext uri="{FF2B5EF4-FFF2-40B4-BE49-F238E27FC236}">
                <a16:creationId xmlns:a16="http://schemas.microsoft.com/office/drawing/2014/main" id="{57013E92-CB06-B728-7866-AF5F4D33CF0D}"/>
              </a:ext>
            </a:extLst>
          </p:cNvPr>
          <p:cNvSpPr/>
          <p:nvPr/>
        </p:nvSpPr>
        <p:spPr>
          <a:xfrm>
            <a:off x="609600" y="1905000"/>
            <a:ext cx="2362200" cy="533400"/>
          </a:xfrm>
          <a:prstGeom prst="rect">
            <a:avLst/>
          </a:prstGeom>
          <a:gradFill>
            <a:gsLst>
              <a:gs pos="0">
                <a:srgbClr val="1360C2"/>
              </a:gs>
              <a:gs pos="100000">
                <a:srgbClr val="1577F2"/>
              </a:gs>
            </a:gsLst>
          </a:grad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a:latin typeface="Calibri"/>
              </a:rPr>
              <a:t>Hello, world</a:t>
            </a:r>
          </a:p>
        </p:txBody>
      </p:sp>
      <p:sp>
        <p:nvSpPr>
          <p:cNvPr id="16" name="Rectangle 15">
            <a:extLst>
              <a:ext uri="{FF2B5EF4-FFF2-40B4-BE49-F238E27FC236}">
                <a16:creationId xmlns:a16="http://schemas.microsoft.com/office/drawing/2014/main" id="{948152DB-8D6D-65DF-2FC3-AF2960F18C9C}"/>
              </a:ext>
            </a:extLst>
          </p:cNvPr>
          <p:cNvSpPr/>
          <p:nvPr/>
        </p:nvSpPr>
        <p:spPr>
          <a:xfrm>
            <a:off x="609600" y="2971800"/>
            <a:ext cx="2362200" cy="1828800"/>
          </a:xfrm>
          <a:prstGeom prst="rect">
            <a:avLst/>
          </a:prstGeom>
          <a:gradFill>
            <a:gsLst>
              <a:gs pos="0">
                <a:srgbClr val="1360C2"/>
              </a:gs>
              <a:gs pos="100000">
                <a:srgbClr val="1577F2"/>
              </a:gs>
            </a:gsLst>
          </a:grad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a:latin typeface="Calibri"/>
              </a:rPr>
              <a:t>This is a clear text that can easily read without using the key.  The sentence is longer than the text above.</a:t>
            </a:r>
          </a:p>
        </p:txBody>
      </p:sp>
      <p:grpSp>
        <p:nvGrpSpPr>
          <p:cNvPr id="5" name="Group 19">
            <a:extLst>
              <a:ext uri="{FF2B5EF4-FFF2-40B4-BE49-F238E27FC236}">
                <a16:creationId xmlns:a16="http://schemas.microsoft.com/office/drawing/2014/main" id="{A901B63B-F4DB-AC6A-7B0A-888ED4421103}"/>
              </a:ext>
            </a:extLst>
          </p:cNvPr>
          <p:cNvGrpSpPr>
            <a:grpSpLocks/>
          </p:cNvGrpSpPr>
          <p:nvPr/>
        </p:nvGrpSpPr>
        <p:grpSpPr bwMode="auto">
          <a:xfrm>
            <a:off x="6248400" y="1905000"/>
            <a:ext cx="2286000" cy="2286000"/>
            <a:chOff x="6248400" y="1905000"/>
            <a:chExt cx="2286000" cy="2286000"/>
          </a:xfrm>
        </p:grpSpPr>
        <p:sp>
          <p:nvSpPr>
            <p:cNvPr id="14" name="Rectangle 13">
              <a:extLst>
                <a:ext uri="{FF2B5EF4-FFF2-40B4-BE49-F238E27FC236}">
                  <a16:creationId xmlns:a16="http://schemas.microsoft.com/office/drawing/2014/main" id="{9E8D34F4-61F8-A14B-8035-1CB9D458C6E2}"/>
                </a:ext>
              </a:extLst>
            </p:cNvPr>
            <p:cNvSpPr/>
            <p:nvPr/>
          </p:nvSpPr>
          <p:spPr>
            <a:xfrm>
              <a:off x="6248400" y="3581400"/>
              <a:ext cx="2284040" cy="609600"/>
            </a:xfrm>
            <a:prstGeom prst="rect">
              <a:avLst/>
            </a:prstGeom>
            <a:solidFill>
              <a:schemeClr val="accent2">
                <a:lumMod val="75000"/>
              </a:schemeClr>
            </a:solid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a:latin typeface="Calibri"/>
                </a:rPr>
                <a:t>52f21cf7c7034a20</a:t>
              </a:r>
              <a:br>
                <a:rPr lang="en-US" dirty="0">
                  <a:latin typeface="Calibri"/>
                </a:rPr>
              </a:br>
              <a:r>
                <a:rPr lang="en-US" dirty="0">
                  <a:latin typeface="Calibri"/>
                </a:rPr>
                <a:t>17a21e17e061a863</a:t>
              </a:r>
            </a:p>
          </p:txBody>
        </p:sp>
        <p:sp>
          <p:nvSpPr>
            <p:cNvPr id="40978" name="TextBox 14">
              <a:extLst>
                <a:ext uri="{FF2B5EF4-FFF2-40B4-BE49-F238E27FC236}">
                  <a16:creationId xmlns:a16="http://schemas.microsoft.com/office/drawing/2014/main" id="{4C2125A1-FCE6-BD80-15E1-7A2EBCCC6276}"/>
                </a:ext>
              </a:extLst>
            </p:cNvPr>
            <p:cNvSpPr txBox="1">
              <a:spLocks noChangeArrowheads="1"/>
            </p:cNvSpPr>
            <p:nvPr/>
          </p:nvSpPr>
          <p:spPr bwMode="auto">
            <a:xfrm>
              <a:off x="6660232" y="2708920"/>
              <a:ext cx="152706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TR" sz="1800" i="1">
                  <a:latin typeface="Calibri" panose="020F0502020204030204" pitchFamily="34" charset="0"/>
                </a:rPr>
                <a:t>Fixed length L</a:t>
              </a:r>
            </a:p>
          </p:txBody>
        </p:sp>
        <p:sp>
          <p:nvSpPr>
            <p:cNvPr id="19" name="Rectangle 18">
              <a:extLst>
                <a:ext uri="{FF2B5EF4-FFF2-40B4-BE49-F238E27FC236}">
                  <a16:creationId xmlns:a16="http://schemas.microsoft.com/office/drawing/2014/main" id="{96BD98E3-D5D4-7CD5-5C72-6999378D4149}"/>
                </a:ext>
              </a:extLst>
            </p:cNvPr>
            <p:cNvSpPr/>
            <p:nvPr/>
          </p:nvSpPr>
          <p:spPr>
            <a:xfrm>
              <a:off x="6324600" y="1905000"/>
              <a:ext cx="2209800" cy="609600"/>
            </a:xfrm>
            <a:prstGeom prst="rect">
              <a:avLst/>
            </a:prstGeom>
            <a:solidFill>
              <a:schemeClr val="accent2">
                <a:lumMod val="75000"/>
              </a:schemeClr>
            </a:solid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a:latin typeface="Calibri"/>
                </a:rPr>
                <a:t>661dce0da2bcb2d8</a:t>
              </a:r>
              <a:br>
                <a:rPr lang="en-US" dirty="0">
                  <a:latin typeface="Calibri"/>
                </a:rPr>
              </a:br>
              <a:r>
                <a:rPr lang="en-US" dirty="0">
                  <a:latin typeface="Calibri"/>
                </a:rPr>
                <a:t>2884e0162acf8194</a:t>
              </a:r>
            </a:p>
          </p:txBody>
        </p:sp>
      </p:grpSp>
      <p:cxnSp>
        <p:nvCxnSpPr>
          <p:cNvPr id="18" name="Straight Arrow Connector 17">
            <a:extLst>
              <a:ext uri="{FF2B5EF4-FFF2-40B4-BE49-F238E27FC236}">
                <a16:creationId xmlns:a16="http://schemas.microsoft.com/office/drawing/2014/main" id="{124D5603-6C18-AC0A-780B-2F5F974D65D3}"/>
              </a:ext>
            </a:extLst>
          </p:cNvPr>
          <p:cNvCxnSpPr/>
          <p:nvPr/>
        </p:nvCxnSpPr>
        <p:spPr bwMode="auto">
          <a:xfrm rot="5400000">
            <a:off x="6035676" y="3117850"/>
            <a:ext cx="533400" cy="3175"/>
          </a:xfrm>
          <a:prstGeom prst="straightConnector1">
            <a:avLst/>
          </a:prstGeom>
          <a:ln>
            <a:tailEnd type="none" w="lg" len="med"/>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07DA061A-C899-9174-6918-5B13825CEE7E}"/>
              </a:ext>
            </a:extLst>
          </p:cNvPr>
          <p:cNvCxnSpPr/>
          <p:nvPr/>
        </p:nvCxnSpPr>
        <p:spPr bwMode="auto">
          <a:xfrm rot="5400000">
            <a:off x="8267701" y="3117850"/>
            <a:ext cx="533400" cy="3175"/>
          </a:xfrm>
          <a:prstGeom prst="straightConnector1">
            <a:avLst/>
          </a:prstGeom>
          <a:ln>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12649102-6755-E0E0-6646-D7BDBC9935C6}"/>
              </a:ext>
            </a:extLst>
          </p:cNvPr>
          <p:cNvCxnSpPr/>
          <p:nvPr/>
        </p:nvCxnSpPr>
        <p:spPr bwMode="auto">
          <a:xfrm flipV="1">
            <a:off x="6300788" y="3141663"/>
            <a:ext cx="2232025" cy="0"/>
          </a:xfrm>
          <a:prstGeom prst="straightConnector1">
            <a:avLst/>
          </a:prstGeom>
          <a:ln w="28575" cmpd="sng">
            <a:prstDash val="sysDash"/>
            <a:headEnd type="triangle"/>
            <a:tailEnd type="triangle" w="lg" len="med"/>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2000"/>
                                        <p:tgtEl>
                                          <p:spTgt spid="3"/>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0"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2000"/>
                                        <p:tgtEl>
                                          <p:spTgt spid="5"/>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1987">
                                            <p:txEl>
                                              <p:pRg st="0" end="0"/>
                                            </p:txEl>
                                          </p:spTgt>
                                        </p:tgtEl>
                                        <p:attrNameLst>
                                          <p:attrName>style.visibility</p:attrName>
                                        </p:attrNameLst>
                                      </p:cBhvr>
                                      <p:to>
                                        <p:strVal val="visible"/>
                                      </p:to>
                                    </p:set>
                                    <p:animEffect transition="in" filter="fade">
                                      <p:cBhvr>
                                        <p:cTn id="18" dur="2000"/>
                                        <p:tgtEl>
                                          <p:spTgt spid="4198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7"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Title 1">
            <a:extLst>
              <a:ext uri="{FF2B5EF4-FFF2-40B4-BE49-F238E27FC236}">
                <a16:creationId xmlns:a16="http://schemas.microsoft.com/office/drawing/2014/main" id="{C682D9A5-39F0-FE67-2401-139C7B2D2CE2}"/>
              </a:ext>
            </a:extLst>
          </p:cNvPr>
          <p:cNvSpPr>
            <a:spLocks noGrp="1"/>
          </p:cNvSpPr>
          <p:nvPr>
            <p:ph type="title"/>
          </p:nvPr>
        </p:nvSpPr>
        <p:spPr/>
        <p:txBody>
          <a:bodyPr/>
          <a:lstStyle/>
          <a:p>
            <a:pPr eaLnBrk="1" hangingPunct="1"/>
            <a:r>
              <a:rPr lang="en-US" altLang="en-TR" dirty="0">
                <a:latin typeface="Calibri" panose="020F0502020204030204" pitchFamily="34" charset="0"/>
                <a:ea typeface="ＭＳ Ｐゴシック" panose="020B0600070205080204" pitchFamily="34" charset="-128"/>
              </a:rPr>
              <a:t>Preimage resistant (one-way)</a:t>
            </a:r>
          </a:p>
        </p:txBody>
      </p:sp>
      <p:sp>
        <p:nvSpPr>
          <p:cNvPr id="41986" name="Content Placeholder 2">
            <a:extLst>
              <a:ext uri="{FF2B5EF4-FFF2-40B4-BE49-F238E27FC236}">
                <a16:creationId xmlns:a16="http://schemas.microsoft.com/office/drawing/2014/main" id="{72963B69-C631-17FA-7D12-2B2000940CD8}"/>
              </a:ext>
            </a:extLst>
          </p:cNvPr>
          <p:cNvSpPr>
            <a:spLocks noGrp="1"/>
          </p:cNvSpPr>
          <p:nvPr>
            <p:ph sz="quarter" idx="1"/>
          </p:nvPr>
        </p:nvSpPr>
        <p:spPr>
          <a:xfrm>
            <a:off x="457200" y="1219200"/>
            <a:ext cx="8229600" cy="914400"/>
          </a:xfrm>
        </p:spPr>
        <p:txBody>
          <a:bodyPr/>
          <a:lstStyle/>
          <a:p>
            <a:pPr eaLnBrk="1" hangingPunct="1">
              <a:lnSpc>
                <a:spcPct val="90000"/>
              </a:lnSpc>
            </a:pPr>
            <a:r>
              <a:rPr lang="en-US" altLang="en-TR" sz="2000">
                <a:latin typeface="Calibri" panose="020F0502020204030204" pitchFamily="34" charset="0"/>
                <a:ea typeface="ＭＳ Ｐゴシック" panose="020B0600070205080204" pitchFamily="34" charset="-128"/>
              </a:rPr>
              <a:t>This measures how difficult to devise a message which hashes to the known digest </a:t>
            </a:r>
          </a:p>
          <a:p>
            <a:pPr eaLnBrk="1" hangingPunct="1">
              <a:lnSpc>
                <a:spcPct val="90000"/>
              </a:lnSpc>
            </a:pPr>
            <a:r>
              <a:rPr lang="en-US" altLang="en-TR" sz="2000">
                <a:latin typeface="Calibri" panose="020F0502020204030204" pitchFamily="34" charset="0"/>
                <a:ea typeface="ＭＳ Ｐゴシック" panose="020B0600070205080204" pitchFamily="34" charset="-128"/>
              </a:rPr>
              <a:t>Roughly speaking, the hash function must be one-way.   </a:t>
            </a:r>
          </a:p>
          <a:p>
            <a:pPr eaLnBrk="1" hangingPunct="1"/>
            <a:endParaRPr lang="en-US" altLang="en-TR">
              <a:latin typeface="Calibri" panose="020F0502020204030204" pitchFamily="34" charset="0"/>
              <a:ea typeface="ＭＳ Ｐゴシック" panose="020B0600070205080204" pitchFamily="34" charset="-128"/>
            </a:endParaRPr>
          </a:p>
        </p:txBody>
      </p:sp>
      <p:pic>
        <p:nvPicPr>
          <p:cNvPr id="41987" name="Picture 14">
            <a:extLst>
              <a:ext uri="{FF2B5EF4-FFF2-40B4-BE49-F238E27FC236}">
                <a16:creationId xmlns:a16="http://schemas.microsoft.com/office/drawing/2014/main" id="{3A9CBD3C-162B-DC22-726D-8F8C48A6BC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2209800"/>
            <a:ext cx="8235950" cy="642938"/>
          </a:xfrm>
          <a:prstGeom prst="rect">
            <a:avLst/>
          </a:prstGeom>
          <a:noFill/>
          <a:ln w="38100">
            <a:solidFill>
              <a:schemeClr val="hlink"/>
            </a:solidFill>
            <a:miter lim="800000"/>
            <a:headEnd/>
            <a:tailEnd/>
          </a:ln>
          <a:extLst>
            <a:ext uri="{909E8E84-426E-40DD-AFC4-6F175D3DCCD1}">
              <a14:hiddenFill xmlns:a14="http://schemas.microsoft.com/office/drawing/2010/main">
                <a:solidFill>
                  <a:srgbClr val="FFFFFF"/>
                </a:solidFill>
              </a14:hiddenFill>
            </a:ext>
          </a:extLst>
        </p:spPr>
      </p:pic>
      <p:pic>
        <p:nvPicPr>
          <p:cNvPr id="41988" name="Picture 16">
            <a:extLst>
              <a:ext uri="{FF2B5EF4-FFF2-40B4-BE49-F238E27FC236}">
                <a16:creationId xmlns:a16="http://schemas.microsoft.com/office/drawing/2014/main" id="{9CCCAC30-86FB-7787-AD4B-39B4395B4C2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2971800"/>
            <a:ext cx="6821488" cy="354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989" name="Rectangle 5">
            <a:extLst>
              <a:ext uri="{FF2B5EF4-FFF2-40B4-BE49-F238E27FC236}">
                <a16:creationId xmlns:a16="http://schemas.microsoft.com/office/drawing/2014/main" id="{5E36D55A-C024-7FD8-B16E-684AA354624C}"/>
              </a:ext>
            </a:extLst>
          </p:cNvPr>
          <p:cNvSpPr>
            <a:spLocks noChangeArrowheads="1"/>
          </p:cNvSpPr>
          <p:nvPr/>
        </p:nvSpPr>
        <p:spPr bwMode="auto">
          <a:xfrm>
            <a:off x="3124200" y="5791200"/>
            <a:ext cx="5257800" cy="595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lnSpc>
                <a:spcPct val="90000"/>
              </a:lnSpc>
            </a:pPr>
            <a:r>
              <a:rPr lang="en-US" altLang="en-TR" sz="1800">
                <a:latin typeface="Calibri" panose="020F0502020204030204" pitchFamily="34" charset="0"/>
              </a:rPr>
              <a:t>Given only a message digest, can</a:t>
            </a:r>
            <a:r>
              <a:rPr lang="en-US" altLang="en-US" sz="1800">
                <a:latin typeface="Calibri" panose="020F0502020204030204" pitchFamily="34" charset="0"/>
              </a:rPr>
              <a:t>’</a:t>
            </a:r>
            <a:r>
              <a:rPr lang="en-US" altLang="en-TR" sz="1800">
                <a:latin typeface="Calibri" panose="020F0502020204030204" pitchFamily="34" charset="0"/>
              </a:rPr>
              <a:t>t find any message (or </a:t>
            </a:r>
            <a:r>
              <a:rPr lang="en-US" altLang="en-TR" sz="1800" i="1">
                <a:latin typeface="Calibri" panose="020F0502020204030204" pitchFamily="34" charset="0"/>
              </a:rPr>
              <a:t>preimage</a:t>
            </a:r>
            <a:r>
              <a:rPr lang="en-US" altLang="en-TR" sz="1800">
                <a:latin typeface="Calibri" panose="020F0502020204030204" pitchFamily="34" charset="0"/>
              </a:rPr>
              <a:t>) that generates that digest. </a:t>
            </a:r>
          </a:p>
        </p:txBody>
      </p:sp>
    </p:spTree>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a:extLst>
              <a:ext uri="{FF2B5EF4-FFF2-40B4-BE49-F238E27FC236}">
                <a16:creationId xmlns:a16="http://schemas.microsoft.com/office/drawing/2014/main" id="{CF69A45E-95A6-9663-494D-DCC21F2DFAFC}"/>
              </a:ext>
            </a:extLst>
          </p:cNvPr>
          <p:cNvSpPr>
            <a:spLocks noGrp="1"/>
          </p:cNvSpPr>
          <p:nvPr>
            <p:ph type="title"/>
          </p:nvPr>
        </p:nvSpPr>
        <p:spPr/>
        <p:txBody>
          <a:bodyPr/>
          <a:lstStyle/>
          <a:p>
            <a:r>
              <a:rPr lang="en-US" altLang="en-TR">
                <a:latin typeface="Calibri" panose="020F0502020204030204" pitchFamily="34" charset="0"/>
                <a:ea typeface="ＭＳ Ｐゴシック" panose="020B0600070205080204" pitchFamily="34" charset="-128"/>
              </a:rPr>
              <a:t>Topics</a:t>
            </a:r>
          </a:p>
        </p:txBody>
      </p:sp>
      <p:sp>
        <p:nvSpPr>
          <p:cNvPr id="17410" name="Content Placeholder 2">
            <a:extLst>
              <a:ext uri="{FF2B5EF4-FFF2-40B4-BE49-F238E27FC236}">
                <a16:creationId xmlns:a16="http://schemas.microsoft.com/office/drawing/2014/main" id="{D6EFDBEB-AD44-BD0F-FB5C-7C27E363F76F}"/>
              </a:ext>
            </a:extLst>
          </p:cNvPr>
          <p:cNvSpPr>
            <a:spLocks noGrp="1"/>
          </p:cNvSpPr>
          <p:nvPr>
            <p:ph sz="quarter" idx="1"/>
          </p:nvPr>
        </p:nvSpPr>
        <p:spPr>
          <a:xfrm>
            <a:off x="457200" y="1219200"/>
            <a:ext cx="8229600" cy="4937125"/>
          </a:xfrm>
        </p:spPr>
        <p:txBody>
          <a:bodyPr/>
          <a:lstStyle/>
          <a:p>
            <a:r>
              <a:rPr lang="en-US" altLang="en-TR" b="1">
                <a:latin typeface="Calibri" panose="020F0502020204030204" pitchFamily="34" charset="0"/>
                <a:ea typeface="ＭＳ Ｐゴシック" panose="020B0600070205080204" pitchFamily="34" charset="-128"/>
              </a:rPr>
              <a:t>Overview of Cryptography Hash Function</a:t>
            </a:r>
          </a:p>
          <a:p>
            <a:r>
              <a:rPr lang="en-US" altLang="en-TR">
                <a:latin typeface="Calibri" panose="020F0502020204030204" pitchFamily="34" charset="0"/>
                <a:ea typeface="ＭＳ Ｐゴシック" panose="020B0600070205080204" pitchFamily="34" charset="-128"/>
              </a:rPr>
              <a:t>Usages</a:t>
            </a:r>
          </a:p>
          <a:p>
            <a:r>
              <a:rPr lang="en-US" altLang="en-TR">
                <a:latin typeface="Calibri" panose="020F0502020204030204" pitchFamily="34" charset="0"/>
                <a:ea typeface="ＭＳ Ｐゴシック" panose="020B0600070205080204" pitchFamily="34" charset="-128"/>
              </a:rPr>
              <a:t>Properties</a:t>
            </a:r>
          </a:p>
          <a:p>
            <a:r>
              <a:rPr lang="en-US" altLang="en-TR">
                <a:latin typeface="Calibri" panose="020F0502020204030204" pitchFamily="34" charset="0"/>
                <a:ea typeface="ＭＳ Ｐゴシック" panose="020B0600070205080204" pitchFamily="34" charset="-128"/>
              </a:rPr>
              <a:t>Hashing Function Structure</a:t>
            </a:r>
          </a:p>
          <a:p>
            <a:r>
              <a:rPr lang="en-US" altLang="en-TR">
                <a:latin typeface="Calibri" panose="020F0502020204030204" pitchFamily="34" charset="0"/>
                <a:ea typeface="ＭＳ Ｐゴシック" panose="020B0600070205080204" pitchFamily="34" charset="-128"/>
              </a:rPr>
              <a:t>Attack on Hash Function </a:t>
            </a:r>
          </a:p>
          <a:p>
            <a:r>
              <a:rPr lang="en-US" altLang="en-TR">
                <a:latin typeface="Calibri" panose="020F0502020204030204" pitchFamily="34" charset="0"/>
                <a:ea typeface="ＭＳ Ｐゴシック" panose="020B0600070205080204" pitchFamily="34" charset="-128"/>
              </a:rPr>
              <a:t>The Road to new Secure Hash Standard</a:t>
            </a:r>
          </a:p>
          <a:p>
            <a:endParaRPr lang="en-US" altLang="en-TR">
              <a:latin typeface="Calibri" panose="020F0502020204030204" pitchFamily="34" charset="0"/>
              <a:ea typeface="ＭＳ Ｐゴシック" panose="020B0600070205080204" pitchFamily="34" charset="-128"/>
            </a:endParaRPr>
          </a:p>
          <a:p>
            <a:endParaRPr lang="en-US" altLang="en-TR">
              <a:latin typeface="Calibri" panose="020F0502020204030204" pitchFamily="34" charset="0"/>
              <a:ea typeface="ＭＳ Ｐゴシック" panose="020B0600070205080204" pitchFamily="34" charset="-128"/>
            </a:endParaRPr>
          </a:p>
        </p:txBody>
      </p:sp>
    </p:spTree>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Title 1">
            <a:extLst>
              <a:ext uri="{FF2B5EF4-FFF2-40B4-BE49-F238E27FC236}">
                <a16:creationId xmlns:a16="http://schemas.microsoft.com/office/drawing/2014/main" id="{57D62C98-D9A6-3DA8-D055-CFA8D1B71A9D}"/>
              </a:ext>
            </a:extLst>
          </p:cNvPr>
          <p:cNvSpPr>
            <a:spLocks noGrp="1"/>
          </p:cNvSpPr>
          <p:nvPr>
            <p:ph type="title"/>
          </p:nvPr>
        </p:nvSpPr>
        <p:spPr>
          <a:xfrm>
            <a:off x="0" y="152400"/>
            <a:ext cx="9144000" cy="990600"/>
          </a:xfrm>
        </p:spPr>
        <p:txBody>
          <a:bodyPr/>
          <a:lstStyle/>
          <a:p>
            <a:pPr eaLnBrk="1" hangingPunct="1"/>
            <a:r>
              <a:rPr lang="en-US" altLang="en-TR" dirty="0">
                <a:latin typeface="Calibri" panose="020F0502020204030204" pitchFamily="34" charset="0"/>
                <a:ea typeface="ＭＳ Ｐゴシック" panose="020B0600070205080204" pitchFamily="34" charset="-128"/>
              </a:rPr>
              <a:t>Second preimage resistant </a:t>
            </a:r>
            <a:r>
              <a:rPr lang="en-US" altLang="en-TR" sz="3200" dirty="0">
                <a:solidFill>
                  <a:srgbClr val="CC0099"/>
                </a:solidFill>
              </a:rPr>
              <a:t>(weak collision resistant)</a:t>
            </a:r>
            <a:endParaRPr lang="en-US" altLang="en-TR" dirty="0">
              <a:latin typeface="Calibri" panose="020F0502020204030204" pitchFamily="34" charset="0"/>
              <a:ea typeface="ＭＳ Ｐゴシック" panose="020B0600070205080204" pitchFamily="34" charset="-128"/>
            </a:endParaRPr>
          </a:p>
        </p:txBody>
      </p:sp>
      <p:sp>
        <p:nvSpPr>
          <p:cNvPr id="44034" name="Content Placeholder 2">
            <a:extLst>
              <a:ext uri="{FF2B5EF4-FFF2-40B4-BE49-F238E27FC236}">
                <a16:creationId xmlns:a16="http://schemas.microsoft.com/office/drawing/2014/main" id="{409A6A00-DCE8-1C5D-CE59-32319EEAF9B5}"/>
              </a:ext>
            </a:extLst>
          </p:cNvPr>
          <p:cNvSpPr>
            <a:spLocks noGrp="1"/>
          </p:cNvSpPr>
          <p:nvPr>
            <p:ph sz="quarter" idx="1"/>
          </p:nvPr>
        </p:nvSpPr>
        <p:spPr>
          <a:xfrm>
            <a:off x="457200" y="5181600"/>
            <a:ext cx="8229600" cy="1143000"/>
          </a:xfrm>
        </p:spPr>
        <p:txBody>
          <a:bodyPr/>
          <a:lstStyle/>
          <a:p>
            <a:pPr eaLnBrk="1" hangingPunct="1">
              <a:lnSpc>
                <a:spcPct val="90000"/>
              </a:lnSpc>
            </a:pPr>
            <a:r>
              <a:rPr lang="en-US" altLang="en-TR" sz="1500">
                <a:latin typeface="Calibri" panose="020F0502020204030204" pitchFamily="34" charset="0"/>
                <a:ea typeface="ＭＳ Ｐゴシック" panose="020B0600070205080204" pitchFamily="34" charset="-128"/>
              </a:rPr>
              <a:t>Given one message, can</a:t>
            </a:r>
            <a:r>
              <a:rPr lang="en-US" altLang="en-US" sz="1500">
                <a:latin typeface="Calibri" panose="020F0502020204030204" pitchFamily="34" charset="0"/>
                <a:ea typeface="ＭＳ Ｐゴシック" panose="020B0600070205080204" pitchFamily="34" charset="-128"/>
              </a:rPr>
              <a:t>’</a:t>
            </a:r>
            <a:r>
              <a:rPr lang="en-US" altLang="en-TR" sz="1500">
                <a:latin typeface="Calibri" panose="020F0502020204030204" pitchFamily="34" charset="0"/>
                <a:ea typeface="ＭＳ Ｐゴシック" panose="020B0600070205080204" pitchFamily="34" charset="-128"/>
              </a:rPr>
              <a:t>t find another message that has the same message digest.  An attack that finds a second message with the same message digest is a </a:t>
            </a:r>
            <a:r>
              <a:rPr lang="en-US" altLang="en-TR" sz="1500" i="1">
                <a:latin typeface="Calibri" panose="020F0502020204030204" pitchFamily="34" charset="0"/>
                <a:ea typeface="ＭＳ Ｐゴシック" panose="020B0600070205080204" pitchFamily="34" charset="-128"/>
              </a:rPr>
              <a:t>second pre-image</a:t>
            </a:r>
            <a:r>
              <a:rPr lang="en-US" altLang="en-TR" sz="1500">
                <a:latin typeface="Calibri" panose="020F0502020204030204" pitchFamily="34" charset="0"/>
                <a:ea typeface="ＭＳ Ｐゴシック" panose="020B0600070205080204" pitchFamily="34" charset="-128"/>
              </a:rPr>
              <a:t> attack.</a:t>
            </a:r>
          </a:p>
          <a:p>
            <a:pPr lvl="2" eaLnBrk="1" hangingPunct="1">
              <a:lnSpc>
                <a:spcPct val="90000"/>
              </a:lnSpc>
            </a:pPr>
            <a:r>
              <a:rPr lang="en-US" altLang="en-TR" sz="1500">
                <a:latin typeface="Calibri" panose="020F0502020204030204" pitchFamily="34" charset="0"/>
                <a:ea typeface="ＭＳ Ｐゴシック" panose="020B0600070205080204" pitchFamily="34" charset="-128"/>
              </a:rPr>
              <a:t>It would be easy to forge new digital signatures from old signatures if the hash function used weren</a:t>
            </a:r>
            <a:r>
              <a:rPr lang="en-US" altLang="en-US" sz="1500">
                <a:latin typeface="Calibri" panose="020F0502020204030204" pitchFamily="34" charset="0"/>
                <a:ea typeface="ＭＳ Ｐゴシック" panose="020B0600070205080204" pitchFamily="34" charset="-128"/>
              </a:rPr>
              <a:t>’</a:t>
            </a:r>
            <a:r>
              <a:rPr lang="en-US" altLang="en-TR" sz="1500">
                <a:latin typeface="Calibri" panose="020F0502020204030204" pitchFamily="34" charset="0"/>
                <a:ea typeface="ＭＳ Ｐゴシック" panose="020B0600070205080204" pitchFamily="34" charset="-128"/>
              </a:rPr>
              <a:t>t second preimage resistant</a:t>
            </a:r>
          </a:p>
          <a:p>
            <a:pPr eaLnBrk="1" hangingPunct="1"/>
            <a:endParaRPr lang="en-US" altLang="en-TR">
              <a:latin typeface="Calibri" panose="020F0502020204030204" pitchFamily="34" charset="0"/>
              <a:ea typeface="ＭＳ Ｐゴシック" panose="020B0600070205080204" pitchFamily="34" charset="-128"/>
            </a:endParaRPr>
          </a:p>
        </p:txBody>
      </p:sp>
      <p:pic>
        <p:nvPicPr>
          <p:cNvPr id="44035" name="Picture 12">
            <a:extLst>
              <a:ext uri="{FF2B5EF4-FFF2-40B4-BE49-F238E27FC236}">
                <a16:creationId xmlns:a16="http://schemas.microsoft.com/office/drawing/2014/main" id="{97A95151-06C0-8A72-C656-DCA5DE624DF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1905000"/>
            <a:ext cx="8583613" cy="635000"/>
          </a:xfrm>
          <a:prstGeom prst="rect">
            <a:avLst/>
          </a:prstGeom>
          <a:noFill/>
          <a:ln w="38100">
            <a:solidFill>
              <a:schemeClr val="hlink"/>
            </a:solidFill>
            <a:miter lim="800000"/>
            <a:headEnd/>
            <a:tailEnd/>
          </a:ln>
          <a:extLst>
            <a:ext uri="{909E8E84-426E-40DD-AFC4-6F175D3DCCD1}">
              <a14:hiddenFill xmlns:a14="http://schemas.microsoft.com/office/drawing/2010/main">
                <a:solidFill>
                  <a:srgbClr val="FFFFFF"/>
                </a:solidFill>
              </a14:hiddenFill>
            </a:ext>
          </a:extLst>
        </p:spPr>
      </p:pic>
      <p:pic>
        <p:nvPicPr>
          <p:cNvPr id="44036" name="Picture 14">
            <a:extLst>
              <a:ext uri="{FF2B5EF4-FFF2-40B4-BE49-F238E27FC236}">
                <a16:creationId xmlns:a16="http://schemas.microsoft.com/office/drawing/2014/main" id="{18FAE40C-3B93-E880-42CE-EB7DB99A1BD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0200" y="2590800"/>
            <a:ext cx="6019800" cy="2484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037" name="Content Placeholder 2">
            <a:extLst>
              <a:ext uri="{FF2B5EF4-FFF2-40B4-BE49-F238E27FC236}">
                <a16:creationId xmlns:a16="http://schemas.microsoft.com/office/drawing/2014/main" id="{75474304-76F3-9767-5B62-2EFE660B3478}"/>
              </a:ext>
            </a:extLst>
          </p:cNvPr>
          <p:cNvSpPr txBox="1">
            <a:spLocks/>
          </p:cNvSpPr>
          <p:nvPr/>
        </p:nvSpPr>
        <p:spPr bwMode="auto">
          <a:xfrm>
            <a:off x="457200" y="1219200"/>
            <a:ext cx="82296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73050" indent="-273050"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lnSpc>
                <a:spcPct val="90000"/>
              </a:lnSpc>
              <a:spcBef>
                <a:spcPts val="600"/>
              </a:spcBef>
              <a:buClr>
                <a:schemeClr val="accent1"/>
              </a:buClr>
              <a:buSzPct val="76000"/>
              <a:buFont typeface="Wingdings 3" pitchFamily="2" charset="2"/>
              <a:buChar char=""/>
            </a:pPr>
            <a:r>
              <a:rPr lang="en-US" altLang="en-TR" sz="2000">
                <a:latin typeface="Calibri" panose="020F0502020204030204" pitchFamily="34" charset="0"/>
              </a:rPr>
              <a:t>This measures how difficult to devise a message which hashes to the known digest and its message</a:t>
            </a:r>
          </a:p>
        </p:txBody>
      </p:sp>
    </p:spTree>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Title 1">
            <a:extLst>
              <a:ext uri="{FF2B5EF4-FFF2-40B4-BE49-F238E27FC236}">
                <a16:creationId xmlns:a16="http://schemas.microsoft.com/office/drawing/2014/main" id="{493749AB-D598-1775-56D7-051135AE4E34}"/>
              </a:ext>
            </a:extLst>
          </p:cNvPr>
          <p:cNvSpPr>
            <a:spLocks noGrp="1"/>
          </p:cNvSpPr>
          <p:nvPr>
            <p:ph type="title"/>
          </p:nvPr>
        </p:nvSpPr>
        <p:spPr>
          <a:xfrm>
            <a:off x="251520" y="152400"/>
            <a:ext cx="8435280" cy="990600"/>
          </a:xfrm>
        </p:spPr>
        <p:txBody>
          <a:bodyPr/>
          <a:lstStyle/>
          <a:p>
            <a:pPr eaLnBrk="1" hangingPunct="1"/>
            <a:r>
              <a:rPr lang="en-US" altLang="en-TR" dirty="0">
                <a:latin typeface="Calibri" panose="020F0502020204030204" pitchFamily="34" charset="0"/>
                <a:ea typeface="ＭＳ Ｐゴシック" panose="020B0600070205080204" pitchFamily="34" charset="-128"/>
              </a:rPr>
              <a:t>Collision Resistant </a:t>
            </a:r>
            <a:r>
              <a:rPr lang="en-US" altLang="en-TR" sz="3200" dirty="0">
                <a:solidFill>
                  <a:srgbClr val="CC0099"/>
                </a:solidFill>
              </a:rPr>
              <a:t>(strong collision resistant)</a:t>
            </a:r>
            <a:endParaRPr lang="en-US" altLang="en-TR" dirty="0">
              <a:latin typeface="Calibri" panose="020F0502020204030204" pitchFamily="34" charset="0"/>
              <a:ea typeface="ＭＳ Ｐゴシック" panose="020B0600070205080204" pitchFamily="34" charset="-128"/>
            </a:endParaRPr>
          </a:p>
        </p:txBody>
      </p:sp>
      <p:sp>
        <p:nvSpPr>
          <p:cNvPr id="46082" name="Content Placeholder 2">
            <a:extLst>
              <a:ext uri="{FF2B5EF4-FFF2-40B4-BE49-F238E27FC236}">
                <a16:creationId xmlns:a16="http://schemas.microsoft.com/office/drawing/2014/main" id="{9844C74F-DAF2-FBD7-B84B-00A89CAD532E}"/>
              </a:ext>
            </a:extLst>
          </p:cNvPr>
          <p:cNvSpPr>
            <a:spLocks noGrp="1"/>
          </p:cNvSpPr>
          <p:nvPr>
            <p:ph sz="quarter" idx="1"/>
          </p:nvPr>
        </p:nvSpPr>
        <p:spPr>
          <a:xfrm>
            <a:off x="457200" y="5181600"/>
            <a:ext cx="8229600" cy="974725"/>
          </a:xfrm>
        </p:spPr>
        <p:txBody>
          <a:bodyPr/>
          <a:lstStyle/>
          <a:p>
            <a:pPr lvl="1" eaLnBrk="1" hangingPunct="1">
              <a:lnSpc>
                <a:spcPct val="90000"/>
              </a:lnSpc>
            </a:pPr>
            <a:r>
              <a:rPr lang="en-US" altLang="en-TR" sz="1500">
                <a:latin typeface="Calibri" panose="020F0502020204030204" pitchFamily="34" charset="0"/>
                <a:ea typeface="ＭＳ Ｐゴシック" panose="020B0600070205080204" pitchFamily="34" charset="-128"/>
              </a:rPr>
              <a:t>Can</a:t>
            </a:r>
            <a:r>
              <a:rPr lang="en-US" altLang="en-US" sz="1500">
                <a:latin typeface="Calibri" panose="020F0502020204030204" pitchFamily="34" charset="0"/>
                <a:ea typeface="ＭＳ Ｐゴシック" panose="020B0600070205080204" pitchFamily="34" charset="-128"/>
              </a:rPr>
              <a:t>’</a:t>
            </a:r>
            <a:r>
              <a:rPr lang="en-US" altLang="en-TR" sz="1500">
                <a:latin typeface="Calibri" panose="020F0502020204030204" pitchFamily="34" charset="0"/>
                <a:ea typeface="ＭＳ Ｐゴシック" panose="020B0600070205080204" pitchFamily="34" charset="-128"/>
              </a:rPr>
              <a:t>t find any two different messages with the same message digest</a:t>
            </a:r>
          </a:p>
          <a:p>
            <a:pPr lvl="2" eaLnBrk="1" hangingPunct="1">
              <a:lnSpc>
                <a:spcPct val="90000"/>
              </a:lnSpc>
            </a:pPr>
            <a:r>
              <a:rPr lang="en-US" altLang="en-TR" sz="1500">
                <a:latin typeface="Calibri" panose="020F0502020204030204" pitchFamily="34" charset="0"/>
                <a:ea typeface="ＭＳ Ｐゴシック" panose="020B0600070205080204" pitchFamily="34" charset="-128"/>
              </a:rPr>
              <a:t>Collision resistance implies second preimage resistance</a:t>
            </a:r>
          </a:p>
          <a:p>
            <a:pPr lvl="2" eaLnBrk="1" hangingPunct="1">
              <a:lnSpc>
                <a:spcPct val="90000"/>
              </a:lnSpc>
            </a:pPr>
            <a:r>
              <a:rPr lang="en-US" altLang="en-TR" sz="1500">
                <a:latin typeface="Calibri" panose="020F0502020204030204" pitchFamily="34" charset="0"/>
                <a:ea typeface="ＭＳ Ｐゴシック" panose="020B0600070205080204" pitchFamily="34" charset="-128"/>
              </a:rPr>
              <a:t>Collisions, if we could find them, would give signatories a way to repudiate their signatures</a:t>
            </a:r>
          </a:p>
          <a:p>
            <a:pPr eaLnBrk="1" hangingPunct="1"/>
            <a:endParaRPr lang="en-US" altLang="en-TR">
              <a:latin typeface="Calibri" panose="020F0502020204030204" pitchFamily="34" charset="0"/>
              <a:ea typeface="ＭＳ Ｐゴシック" panose="020B0600070205080204" pitchFamily="34" charset="-128"/>
            </a:endParaRPr>
          </a:p>
        </p:txBody>
      </p:sp>
      <p:pic>
        <p:nvPicPr>
          <p:cNvPr id="46083" name="Picture 11">
            <a:extLst>
              <a:ext uri="{FF2B5EF4-FFF2-40B4-BE49-F238E27FC236}">
                <a16:creationId xmlns:a16="http://schemas.microsoft.com/office/drawing/2014/main" id="{A99415D4-A949-6585-B7D0-92203A70BA4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5600" y="1524000"/>
            <a:ext cx="8255000" cy="682625"/>
          </a:xfrm>
          <a:prstGeom prst="rect">
            <a:avLst/>
          </a:prstGeom>
          <a:noFill/>
          <a:ln w="38100">
            <a:solidFill>
              <a:schemeClr val="hlink"/>
            </a:solidFill>
            <a:miter lim="800000"/>
            <a:headEnd/>
            <a:tailEnd/>
          </a:ln>
          <a:extLst>
            <a:ext uri="{909E8E84-426E-40DD-AFC4-6F175D3DCCD1}">
              <a14:hiddenFill xmlns:a14="http://schemas.microsoft.com/office/drawing/2010/main">
                <a:solidFill>
                  <a:srgbClr val="FFFFFF"/>
                </a:solidFill>
              </a14:hiddenFill>
            </a:ext>
          </a:extLst>
        </p:spPr>
      </p:pic>
      <p:pic>
        <p:nvPicPr>
          <p:cNvPr id="46084" name="Picture 13">
            <a:extLst>
              <a:ext uri="{FF2B5EF4-FFF2-40B4-BE49-F238E27FC236}">
                <a16:creationId xmlns:a16="http://schemas.microsoft.com/office/drawing/2014/main" id="{F564250F-4667-A433-09E0-4528EC6C17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2438400"/>
            <a:ext cx="7129463" cy="2414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Title 1">
            <a:extLst>
              <a:ext uri="{FF2B5EF4-FFF2-40B4-BE49-F238E27FC236}">
                <a16:creationId xmlns:a16="http://schemas.microsoft.com/office/drawing/2014/main" id="{E62CA82A-6B80-595A-286B-C8D54E34CA52}"/>
              </a:ext>
            </a:extLst>
          </p:cNvPr>
          <p:cNvSpPr>
            <a:spLocks noGrp="1"/>
          </p:cNvSpPr>
          <p:nvPr>
            <p:ph type="title"/>
          </p:nvPr>
        </p:nvSpPr>
        <p:spPr/>
        <p:txBody>
          <a:bodyPr/>
          <a:lstStyle/>
          <a:p>
            <a:r>
              <a:rPr lang="en-US" altLang="en-TR">
                <a:latin typeface="Calibri" panose="020F0502020204030204" pitchFamily="34" charset="0"/>
                <a:ea typeface="ＭＳ Ｐゴシック" panose="020B0600070205080204" pitchFamily="34" charset="-128"/>
              </a:rPr>
              <a:t>Topics</a:t>
            </a:r>
          </a:p>
        </p:txBody>
      </p:sp>
      <p:sp>
        <p:nvSpPr>
          <p:cNvPr id="47106" name="Content Placeholder 2">
            <a:extLst>
              <a:ext uri="{FF2B5EF4-FFF2-40B4-BE49-F238E27FC236}">
                <a16:creationId xmlns:a16="http://schemas.microsoft.com/office/drawing/2014/main" id="{933DD0BB-C920-1D6E-297A-C6CCBB6C4DE7}"/>
              </a:ext>
            </a:extLst>
          </p:cNvPr>
          <p:cNvSpPr>
            <a:spLocks noGrp="1"/>
          </p:cNvSpPr>
          <p:nvPr>
            <p:ph sz="quarter" idx="1"/>
          </p:nvPr>
        </p:nvSpPr>
        <p:spPr>
          <a:xfrm>
            <a:off x="457200" y="1219200"/>
            <a:ext cx="8229600" cy="4937125"/>
          </a:xfrm>
        </p:spPr>
        <p:txBody>
          <a:bodyPr/>
          <a:lstStyle/>
          <a:p>
            <a:r>
              <a:rPr lang="en-US" altLang="en-TR">
                <a:latin typeface="Calibri" panose="020F0502020204030204" pitchFamily="34" charset="0"/>
                <a:ea typeface="ＭＳ Ｐゴシック" panose="020B0600070205080204" pitchFamily="34" charset="-128"/>
              </a:rPr>
              <a:t>Overview of Cryptography Hash Function</a:t>
            </a:r>
          </a:p>
          <a:p>
            <a:r>
              <a:rPr lang="en-US" altLang="en-TR">
                <a:latin typeface="Calibri" panose="020F0502020204030204" pitchFamily="34" charset="0"/>
                <a:ea typeface="ＭＳ Ｐゴシック" panose="020B0600070205080204" pitchFamily="34" charset="-128"/>
              </a:rPr>
              <a:t>Usages</a:t>
            </a:r>
          </a:p>
          <a:p>
            <a:r>
              <a:rPr lang="en-US" altLang="en-TR">
                <a:latin typeface="Calibri" panose="020F0502020204030204" pitchFamily="34" charset="0"/>
                <a:ea typeface="ＭＳ Ｐゴシック" panose="020B0600070205080204" pitchFamily="34" charset="-128"/>
              </a:rPr>
              <a:t>Properties</a:t>
            </a:r>
          </a:p>
          <a:p>
            <a:r>
              <a:rPr lang="en-US" altLang="en-TR" b="1">
                <a:latin typeface="Calibri" panose="020F0502020204030204" pitchFamily="34" charset="0"/>
                <a:ea typeface="ＭＳ Ｐゴシック" panose="020B0600070205080204" pitchFamily="34" charset="-128"/>
              </a:rPr>
              <a:t>Hashing Function Structure</a:t>
            </a:r>
          </a:p>
          <a:p>
            <a:r>
              <a:rPr lang="en-US" altLang="en-TR">
                <a:latin typeface="Calibri" panose="020F0502020204030204" pitchFamily="34" charset="0"/>
                <a:ea typeface="ＭＳ Ｐゴシック" panose="020B0600070205080204" pitchFamily="34" charset="-128"/>
              </a:rPr>
              <a:t>Attack on Hash Function </a:t>
            </a:r>
          </a:p>
          <a:p>
            <a:r>
              <a:rPr lang="en-US" altLang="en-TR">
                <a:latin typeface="Calibri" panose="020F0502020204030204" pitchFamily="34" charset="0"/>
                <a:ea typeface="ＭＳ Ｐゴシック" panose="020B0600070205080204" pitchFamily="34" charset="-128"/>
              </a:rPr>
              <a:t>The Road to new Secure Hash Standard</a:t>
            </a:r>
          </a:p>
          <a:p>
            <a:endParaRPr lang="en-US" altLang="en-TR">
              <a:latin typeface="Calibri" panose="020F0502020204030204" pitchFamily="34" charset="0"/>
              <a:ea typeface="ＭＳ Ｐゴシック" panose="020B0600070205080204" pitchFamily="34" charset="-128"/>
            </a:endParaRPr>
          </a:p>
          <a:p>
            <a:endParaRPr lang="en-US" altLang="en-TR">
              <a:latin typeface="Calibri" panose="020F0502020204030204" pitchFamily="34" charset="0"/>
              <a:ea typeface="ＭＳ Ｐゴシック" panose="020B0600070205080204" pitchFamily="34" charset="-128"/>
            </a:endParaRPr>
          </a:p>
        </p:txBody>
      </p:sp>
    </p:spTree>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Title 1">
            <a:extLst>
              <a:ext uri="{FF2B5EF4-FFF2-40B4-BE49-F238E27FC236}">
                <a16:creationId xmlns:a16="http://schemas.microsoft.com/office/drawing/2014/main" id="{4D7BBE0A-E0D5-F330-F21C-DFCA87297EA8}"/>
              </a:ext>
            </a:extLst>
          </p:cNvPr>
          <p:cNvSpPr>
            <a:spLocks noGrp="1"/>
          </p:cNvSpPr>
          <p:nvPr>
            <p:ph type="title"/>
          </p:nvPr>
        </p:nvSpPr>
        <p:spPr/>
        <p:txBody>
          <a:bodyPr/>
          <a:lstStyle/>
          <a:p>
            <a:pPr eaLnBrk="1" hangingPunct="1"/>
            <a:r>
              <a:rPr lang="en-US" altLang="en-TR">
                <a:latin typeface="Calibri" panose="020F0502020204030204" pitchFamily="34" charset="0"/>
                <a:ea typeface="ＭＳ Ｐゴシック" panose="020B0600070205080204" pitchFamily="34" charset="-128"/>
              </a:rPr>
              <a:t>Two Group of Compression Functions</a:t>
            </a:r>
          </a:p>
        </p:txBody>
      </p:sp>
      <p:sp>
        <p:nvSpPr>
          <p:cNvPr id="48130" name="Content Placeholder 2">
            <a:extLst>
              <a:ext uri="{FF2B5EF4-FFF2-40B4-BE49-F238E27FC236}">
                <a16:creationId xmlns:a16="http://schemas.microsoft.com/office/drawing/2014/main" id="{CDBABA6C-58FE-E8AF-D774-40E4991CDC9C}"/>
              </a:ext>
            </a:extLst>
          </p:cNvPr>
          <p:cNvSpPr>
            <a:spLocks noGrp="1"/>
          </p:cNvSpPr>
          <p:nvPr>
            <p:ph sz="quarter" idx="1"/>
          </p:nvPr>
        </p:nvSpPr>
        <p:spPr>
          <a:xfrm>
            <a:off x="457200" y="1219200"/>
            <a:ext cx="8229600" cy="4937125"/>
          </a:xfrm>
        </p:spPr>
        <p:txBody>
          <a:bodyPr/>
          <a:lstStyle/>
          <a:p>
            <a:pPr eaLnBrk="1" hangingPunct="1"/>
            <a:r>
              <a:rPr lang="en-US" altLang="en-TR" dirty="0">
                <a:latin typeface="Calibri" panose="020F0502020204030204" pitchFamily="34" charset="0"/>
                <a:ea typeface="ＭＳ Ｐゴシック" panose="020B0600070205080204" pitchFamily="34" charset="-128"/>
              </a:rPr>
              <a:t>The compression function is made from scratch</a:t>
            </a:r>
          </a:p>
          <a:p>
            <a:pPr lvl="1" eaLnBrk="1" hangingPunct="1"/>
            <a:r>
              <a:rPr lang="en-US" altLang="en-TR" b="1" dirty="0">
                <a:latin typeface="Calibri" panose="020F0502020204030204" pitchFamily="34" charset="0"/>
                <a:ea typeface="ＭＳ Ｐゴシック" panose="020B0600070205080204" pitchFamily="34" charset="-128"/>
              </a:rPr>
              <a:t>Message Digest: </a:t>
            </a:r>
            <a:r>
              <a:rPr lang="en-US" b="0" i="0" dirty="0">
                <a:solidFill>
                  <a:srgbClr val="040C28"/>
                </a:solidFill>
                <a:effectLst/>
                <a:latin typeface="Google Sans"/>
              </a:rPr>
              <a:t>a numeric representation of a message computed by a cryptographic hash algorithm or a function.</a:t>
            </a:r>
            <a:endParaRPr lang="en-US" altLang="en-TR" b="1" dirty="0">
              <a:latin typeface="Calibri" panose="020F0502020204030204" pitchFamily="34" charset="0"/>
              <a:ea typeface="ＭＳ Ｐゴシック" panose="020B0600070205080204" pitchFamily="34" charset="-128"/>
            </a:endParaRPr>
          </a:p>
          <a:p>
            <a:pPr eaLnBrk="1" hangingPunct="1"/>
            <a:endParaRPr lang="en-US" altLang="en-TR" dirty="0">
              <a:latin typeface="Calibri" panose="020F0502020204030204" pitchFamily="34" charset="0"/>
              <a:ea typeface="ＭＳ Ｐゴシック" panose="020B0600070205080204" pitchFamily="34" charset="-128"/>
            </a:endParaRPr>
          </a:p>
          <a:p>
            <a:pPr eaLnBrk="1" hangingPunct="1"/>
            <a:r>
              <a:rPr lang="en-US" altLang="en-TR" dirty="0">
                <a:latin typeface="Calibri" panose="020F0502020204030204" pitchFamily="34" charset="0"/>
                <a:ea typeface="ＭＳ Ｐゴシック" panose="020B0600070205080204" pitchFamily="34" charset="-128"/>
              </a:rPr>
              <a:t>A symmetric-key block cipher serves as a compression function</a:t>
            </a:r>
          </a:p>
          <a:p>
            <a:pPr lvl="1" eaLnBrk="1" hangingPunct="1"/>
            <a:r>
              <a:rPr lang="en-US" altLang="en-TR" b="1" dirty="0">
                <a:latin typeface="Calibri" panose="020F0502020204030204" pitchFamily="34" charset="0"/>
                <a:ea typeface="ＭＳ Ｐゴシック" panose="020B0600070205080204" pitchFamily="34" charset="-128"/>
              </a:rPr>
              <a:t>Whirlpool: </a:t>
            </a:r>
            <a:r>
              <a:rPr lang="en-US" b="0" i="0" dirty="0">
                <a:solidFill>
                  <a:srgbClr val="202122"/>
                </a:solidFill>
                <a:effectLst/>
                <a:latin typeface="Arial" panose="020B0604020202020204" pitchFamily="34" charset="0"/>
              </a:rPr>
              <a:t>Whirlpool is a hash designed after the Square block cipher, and is considered to be in that family of block cipher functions.</a:t>
            </a:r>
            <a:endParaRPr lang="en-US" altLang="en-TR" dirty="0">
              <a:latin typeface="Calibri" panose="020F0502020204030204" pitchFamily="34" charset="0"/>
              <a:ea typeface="ＭＳ Ｐゴシック" panose="020B0600070205080204" pitchFamily="34" charset="-128"/>
            </a:endParaRPr>
          </a:p>
        </p:txBody>
      </p:sp>
    </p:spTree>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Title 1">
            <a:extLst>
              <a:ext uri="{FF2B5EF4-FFF2-40B4-BE49-F238E27FC236}">
                <a16:creationId xmlns:a16="http://schemas.microsoft.com/office/drawing/2014/main" id="{49A10331-3191-EB93-EFFF-068574193149}"/>
              </a:ext>
            </a:extLst>
          </p:cNvPr>
          <p:cNvSpPr>
            <a:spLocks noGrp="1"/>
          </p:cNvSpPr>
          <p:nvPr>
            <p:ph type="title"/>
          </p:nvPr>
        </p:nvSpPr>
        <p:spPr/>
        <p:txBody>
          <a:bodyPr/>
          <a:lstStyle/>
          <a:p>
            <a:pPr eaLnBrk="1" hangingPunct="1"/>
            <a:r>
              <a:rPr lang="en-US" altLang="en-TR">
                <a:solidFill>
                  <a:schemeClr val="folHlink"/>
                </a:solidFill>
                <a:latin typeface="Calibri" panose="020F0502020204030204" pitchFamily="34" charset="0"/>
                <a:ea typeface="ＭＳ Ｐゴシック" panose="020B0600070205080204" pitchFamily="34" charset="-128"/>
              </a:rPr>
              <a:t>Merkle-Damgard Scheme</a:t>
            </a:r>
            <a:endParaRPr lang="en-US" altLang="en-TR">
              <a:latin typeface="Calibri" panose="020F0502020204030204" pitchFamily="34" charset="0"/>
              <a:ea typeface="ＭＳ Ｐゴシック" panose="020B0600070205080204" pitchFamily="34" charset="-128"/>
            </a:endParaRPr>
          </a:p>
        </p:txBody>
      </p:sp>
      <p:sp>
        <p:nvSpPr>
          <p:cNvPr id="49154" name="Content Placeholder 2">
            <a:extLst>
              <a:ext uri="{FF2B5EF4-FFF2-40B4-BE49-F238E27FC236}">
                <a16:creationId xmlns:a16="http://schemas.microsoft.com/office/drawing/2014/main" id="{898A0598-8B3F-38AF-1127-BACFE68F2E9B}"/>
              </a:ext>
            </a:extLst>
          </p:cNvPr>
          <p:cNvSpPr>
            <a:spLocks noGrp="1"/>
          </p:cNvSpPr>
          <p:nvPr>
            <p:ph sz="quarter" idx="1"/>
          </p:nvPr>
        </p:nvSpPr>
        <p:spPr>
          <a:xfrm>
            <a:off x="457200" y="4572000"/>
            <a:ext cx="8229600" cy="1524000"/>
          </a:xfrm>
        </p:spPr>
        <p:txBody>
          <a:bodyPr/>
          <a:lstStyle/>
          <a:p>
            <a:pPr eaLnBrk="1" hangingPunct="1"/>
            <a:r>
              <a:rPr lang="en-US" altLang="en-TR" sz="1800" dirty="0">
                <a:latin typeface="Embedded-Garamond" charset="0"/>
                <a:ea typeface="ＭＳ Ｐゴシック" panose="020B0600070205080204" pitchFamily="34" charset="-128"/>
              </a:rPr>
              <a:t>Well-known method to build cryptographic hash function </a:t>
            </a:r>
          </a:p>
          <a:p>
            <a:pPr eaLnBrk="1" hangingPunct="1"/>
            <a:r>
              <a:rPr lang="en-US" altLang="en-TR" sz="1800" dirty="0">
                <a:latin typeface="Embedded-Garamond" charset="0"/>
                <a:ea typeface="ＭＳ Ｐゴシック" panose="020B0600070205080204" pitchFamily="34" charset="-128"/>
              </a:rPr>
              <a:t>A message of arbitrary length is broken into blocks </a:t>
            </a:r>
          </a:p>
          <a:p>
            <a:pPr lvl="1" eaLnBrk="1" hangingPunct="1"/>
            <a:r>
              <a:rPr lang="en-US" altLang="en-TR" sz="1500" dirty="0">
                <a:latin typeface="Embedded-Garamond" charset="0"/>
                <a:ea typeface="ＭＳ Ｐゴシック" panose="020B0600070205080204" pitchFamily="34" charset="-128"/>
              </a:rPr>
              <a:t>length depends on the compression function </a:t>
            </a:r>
            <a:r>
              <a:rPr lang="en-US" altLang="en-TR" sz="1500" i="1" dirty="0">
                <a:latin typeface="Embedded-Garamond" charset="0"/>
                <a:ea typeface="ＭＳ Ｐゴシック" panose="020B0600070205080204" pitchFamily="34" charset="-128"/>
              </a:rPr>
              <a:t>f</a:t>
            </a:r>
          </a:p>
          <a:p>
            <a:pPr lvl="1" eaLnBrk="1" hangingPunct="1"/>
            <a:r>
              <a:rPr lang="en-US" altLang="en-TR" sz="1500" dirty="0">
                <a:latin typeface="Embedded-Garamond" charset="0"/>
                <a:ea typeface="ＭＳ Ｐゴシック" panose="020B0600070205080204" pitchFamily="34" charset="-128"/>
              </a:rPr>
              <a:t>padding the size of the message into a multiple of the block size. </a:t>
            </a:r>
          </a:p>
          <a:p>
            <a:pPr lvl="1" eaLnBrk="1" hangingPunct="1"/>
            <a:r>
              <a:rPr lang="en-US" altLang="en-TR" sz="1500" dirty="0">
                <a:latin typeface="Embedded-Garamond" charset="0"/>
                <a:ea typeface="ＭＳ Ｐゴシック" panose="020B0600070205080204" pitchFamily="34" charset="-128"/>
              </a:rPr>
              <a:t>sequentially process blocks , taking as input the result of the hash so far and the current message block, with the final fixed length output</a:t>
            </a:r>
            <a:endParaRPr lang="en-US" altLang="en-TR" sz="1500" dirty="0">
              <a:latin typeface="Calibri" panose="020F0502020204030204" pitchFamily="34" charset="0"/>
              <a:ea typeface="ＭＳ Ｐゴシック" panose="020B0600070205080204" pitchFamily="34" charset="-128"/>
            </a:endParaRPr>
          </a:p>
        </p:txBody>
      </p:sp>
      <p:pic>
        <p:nvPicPr>
          <p:cNvPr id="49155" name="Picture 13">
            <a:extLst>
              <a:ext uri="{FF2B5EF4-FFF2-40B4-BE49-F238E27FC236}">
                <a16:creationId xmlns:a16="http://schemas.microsoft.com/office/drawing/2014/main" id="{08B781D8-0391-41CD-6FCC-7E79CEBC00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371600"/>
            <a:ext cx="8299450" cy="3151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a:extLst>
              <a:ext uri="{FF2B5EF4-FFF2-40B4-BE49-F238E27FC236}">
                <a16:creationId xmlns:a16="http://schemas.microsoft.com/office/drawing/2014/main" id="{B42890AA-3FE8-5390-7FCC-3916AB8D5B85}"/>
              </a:ext>
            </a:extLst>
          </p:cNvPr>
          <p:cNvSpPr txBox="1"/>
          <p:nvPr/>
        </p:nvSpPr>
        <p:spPr>
          <a:xfrm>
            <a:off x="924848" y="6477745"/>
            <a:ext cx="3647152" cy="369332"/>
          </a:xfrm>
          <a:prstGeom prst="rect">
            <a:avLst/>
          </a:prstGeom>
          <a:noFill/>
        </p:spPr>
        <p:txBody>
          <a:bodyPr wrap="none" rtlCol="0">
            <a:spAutoFit/>
          </a:bodyPr>
          <a:lstStyle/>
          <a:p>
            <a:r>
              <a:rPr lang="en-US" dirty="0"/>
              <a:t>U</a:t>
            </a:r>
            <a:r>
              <a:rPr lang="en-TR" dirty="0"/>
              <a:t>sed in  </a:t>
            </a:r>
            <a:r>
              <a:rPr lang="en-US" dirty="0"/>
              <a:t>MD5, SHA-1 and SHA-2.</a:t>
            </a:r>
            <a:endParaRPr lang="en-TR" dirty="0"/>
          </a:p>
        </p:txBody>
      </p:sp>
    </p:spTree>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8651C7-5FBB-486A-500C-6D77EEF1DDFF}"/>
              </a:ext>
            </a:extLst>
          </p:cNvPr>
          <p:cNvSpPr>
            <a:spLocks noGrp="1"/>
          </p:cNvSpPr>
          <p:nvPr>
            <p:ph type="title"/>
          </p:nvPr>
        </p:nvSpPr>
        <p:spPr>
          <a:xfrm>
            <a:off x="123916" y="152400"/>
            <a:ext cx="9020084" cy="990600"/>
          </a:xfrm>
        </p:spPr>
        <p:txBody>
          <a:bodyPr/>
          <a:lstStyle/>
          <a:p>
            <a:r>
              <a:rPr lang="en-TR" dirty="0"/>
              <a:t>Merkle Tree: in Bitcoin Structure</a:t>
            </a:r>
          </a:p>
        </p:txBody>
      </p:sp>
      <p:pic>
        <p:nvPicPr>
          <p:cNvPr id="110598" name="Picture 6" descr="Merkle Tree | River">
            <a:extLst>
              <a:ext uri="{FF2B5EF4-FFF2-40B4-BE49-F238E27FC236}">
                <a16:creationId xmlns:a16="http://schemas.microsoft.com/office/drawing/2014/main" id="{DFC52735-5F60-BC3F-FA4C-C65900242C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96" y="1628800"/>
            <a:ext cx="4854118" cy="4437112"/>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9782466B-0DB5-3F3F-A235-415925F4606A}"/>
              </a:ext>
            </a:extLst>
          </p:cNvPr>
          <p:cNvSpPr txBox="1"/>
          <p:nvPr/>
        </p:nvSpPr>
        <p:spPr>
          <a:xfrm>
            <a:off x="4705457" y="1561730"/>
            <a:ext cx="4448084" cy="3693319"/>
          </a:xfrm>
          <a:prstGeom prst="rect">
            <a:avLst/>
          </a:prstGeom>
          <a:noFill/>
        </p:spPr>
        <p:txBody>
          <a:bodyPr wrap="square" rtlCol="0">
            <a:spAutoFit/>
          </a:bodyPr>
          <a:lstStyle/>
          <a:p>
            <a:r>
              <a:rPr lang="en-US" b="0" i="0" dirty="0">
                <a:effectLst/>
                <a:cs typeface="Arial" panose="020B0604020202020204" pitchFamily="34" charset="0"/>
              </a:rPr>
              <a:t>In the Bitcoin network, all the transactions inside a block are summarized in a Merkle tree by producing a digital fingerprint of the entire set of transactions. </a:t>
            </a:r>
          </a:p>
          <a:p>
            <a:endParaRPr lang="en-US" dirty="0">
              <a:cs typeface="Arial" panose="020B0604020202020204" pitchFamily="34" charset="0"/>
            </a:endParaRPr>
          </a:p>
          <a:p>
            <a:r>
              <a:rPr lang="en-US" b="0" i="0" dirty="0">
                <a:effectLst/>
                <a:cs typeface="Arial" panose="020B0604020202020204" pitchFamily="34" charset="0"/>
              </a:rPr>
              <a:t>This way a user is able to verify whether a transaction is included in a block or not.</a:t>
            </a:r>
          </a:p>
          <a:p>
            <a:endParaRPr lang="en-US" b="0" i="0" dirty="0">
              <a:effectLst/>
              <a:cs typeface="Arial" panose="020B0604020202020204" pitchFamily="34" charset="0"/>
            </a:endParaRPr>
          </a:p>
          <a:p>
            <a:r>
              <a:rPr lang="en-US" dirty="0">
                <a:cs typeface="Arial" panose="020B0604020202020204" pitchFamily="34" charset="0"/>
              </a:rPr>
              <a:t>In the Bitcoin network, Merkle trees are used for data verification, which is efficient because hashes are used instead of a complete information file</a:t>
            </a:r>
            <a:endParaRPr lang="en-TR" dirty="0">
              <a:cs typeface="Arial" panose="020B0604020202020204" pitchFamily="34" charset="0"/>
            </a:endParaRPr>
          </a:p>
        </p:txBody>
      </p:sp>
    </p:spTree>
    <p:extLst>
      <p:ext uri="{BB962C8B-B14F-4D97-AF65-F5344CB8AC3E}">
        <p14:creationId xmlns:p14="http://schemas.microsoft.com/office/powerpoint/2010/main" val="30199507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Title 1">
            <a:extLst>
              <a:ext uri="{FF2B5EF4-FFF2-40B4-BE49-F238E27FC236}">
                <a16:creationId xmlns:a16="http://schemas.microsoft.com/office/drawing/2014/main" id="{EC72E742-BF8A-81E5-9C49-542DAD305A8B}"/>
              </a:ext>
            </a:extLst>
          </p:cNvPr>
          <p:cNvSpPr>
            <a:spLocks noGrp="1"/>
          </p:cNvSpPr>
          <p:nvPr>
            <p:ph type="title"/>
          </p:nvPr>
        </p:nvSpPr>
        <p:spPr/>
        <p:txBody>
          <a:bodyPr/>
          <a:lstStyle/>
          <a:p>
            <a:pPr eaLnBrk="1" hangingPunct="1"/>
            <a:r>
              <a:rPr lang="en-US" altLang="en-TR">
                <a:latin typeface="Calibri" panose="020F0502020204030204" pitchFamily="34" charset="0"/>
                <a:ea typeface="ＭＳ Ｐゴシック" panose="020B0600070205080204" pitchFamily="34" charset="-128"/>
              </a:rPr>
              <a:t>Hash Functions Family</a:t>
            </a:r>
          </a:p>
        </p:txBody>
      </p:sp>
      <p:sp>
        <p:nvSpPr>
          <p:cNvPr id="51202" name="Content Placeholder 2">
            <a:extLst>
              <a:ext uri="{FF2B5EF4-FFF2-40B4-BE49-F238E27FC236}">
                <a16:creationId xmlns:a16="http://schemas.microsoft.com/office/drawing/2014/main" id="{467F7C66-09D9-35C3-9444-5EA1E7237206}"/>
              </a:ext>
            </a:extLst>
          </p:cNvPr>
          <p:cNvSpPr>
            <a:spLocks noGrp="1"/>
          </p:cNvSpPr>
          <p:nvPr>
            <p:ph sz="quarter" idx="1"/>
          </p:nvPr>
        </p:nvSpPr>
        <p:spPr>
          <a:xfrm>
            <a:off x="457200" y="1219200"/>
            <a:ext cx="8229600" cy="4937125"/>
          </a:xfrm>
        </p:spPr>
        <p:txBody>
          <a:bodyPr/>
          <a:lstStyle/>
          <a:p>
            <a:pPr eaLnBrk="1" hangingPunct="1"/>
            <a:r>
              <a:rPr lang="en-US" altLang="en-TR" b="1">
                <a:latin typeface="Calibri" panose="020F0502020204030204" pitchFamily="34" charset="0"/>
                <a:ea typeface="ＭＳ Ｐゴシック" panose="020B0600070205080204" pitchFamily="34" charset="-128"/>
              </a:rPr>
              <a:t>MD (Message Digest)</a:t>
            </a:r>
            <a:endParaRPr lang="en-US" altLang="en-TR" sz="2000" b="1">
              <a:latin typeface="Calibri" panose="020F0502020204030204" pitchFamily="34" charset="0"/>
              <a:ea typeface="ＭＳ Ｐゴシック" panose="020B0600070205080204" pitchFamily="34" charset="-128"/>
            </a:endParaRPr>
          </a:p>
          <a:p>
            <a:pPr lvl="1" eaLnBrk="1" hangingPunct="1"/>
            <a:r>
              <a:rPr lang="en-US" altLang="en-TR" sz="2000">
                <a:latin typeface="Calibri" panose="020F0502020204030204" pitchFamily="34" charset="0"/>
                <a:ea typeface="ＭＳ Ｐゴシック" panose="020B0600070205080204" pitchFamily="34" charset="-128"/>
              </a:rPr>
              <a:t>Designed by Ron Rivest</a:t>
            </a:r>
          </a:p>
          <a:p>
            <a:pPr lvl="1" eaLnBrk="1" hangingPunct="1"/>
            <a:r>
              <a:rPr lang="en-US" altLang="en-TR" sz="2000">
                <a:latin typeface="Calibri" panose="020F0502020204030204" pitchFamily="34" charset="0"/>
                <a:ea typeface="ＭＳ Ｐゴシック" panose="020B0600070205080204" pitchFamily="34" charset="-128"/>
              </a:rPr>
              <a:t>Family: MD2, MD4, MD5 </a:t>
            </a:r>
          </a:p>
          <a:p>
            <a:pPr eaLnBrk="1" hangingPunct="1"/>
            <a:r>
              <a:rPr lang="en-US" altLang="en-TR" b="1">
                <a:latin typeface="Calibri" panose="020F0502020204030204" pitchFamily="34" charset="0"/>
                <a:ea typeface="ＭＳ Ｐゴシック" panose="020B0600070205080204" pitchFamily="34" charset="-128"/>
              </a:rPr>
              <a:t>SHA (Secure Hash Algorithm)</a:t>
            </a:r>
          </a:p>
          <a:p>
            <a:pPr lvl="1" eaLnBrk="1" hangingPunct="1"/>
            <a:r>
              <a:rPr lang="en-US" altLang="en-TR" sz="2000">
                <a:solidFill>
                  <a:schemeClr val="tx1"/>
                </a:solidFill>
                <a:latin typeface="Calibri" panose="020F0502020204030204" pitchFamily="34" charset="0"/>
                <a:ea typeface="ＭＳ Ｐゴシック" panose="020B0600070205080204" pitchFamily="34" charset="-128"/>
              </a:rPr>
              <a:t>Designed by NIST </a:t>
            </a:r>
          </a:p>
          <a:p>
            <a:pPr lvl="1" eaLnBrk="1" hangingPunct="1"/>
            <a:r>
              <a:rPr lang="en-US" altLang="en-TR" sz="2000">
                <a:solidFill>
                  <a:schemeClr val="tx1"/>
                </a:solidFill>
                <a:latin typeface="Calibri" panose="020F0502020204030204" pitchFamily="34" charset="0"/>
                <a:ea typeface="ＭＳ Ｐゴシック" panose="020B0600070205080204" pitchFamily="34" charset="-128"/>
              </a:rPr>
              <a:t>Family: SHA-0, SHA-1, and SHA-2</a:t>
            </a:r>
          </a:p>
          <a:p>
            <a:pPr lvl="2" eaLnBrk="1" hangingPunct="1"/>
            <a:r>
              <a:rPr lang="en-US" altLang="en-TR" sz="1700">
                <a:latin typeface="Calibri" panose="020F0502020204030204" pitchFamily="34" charset="0"/>
                <a:ea typeface="ＭＳ Ｐゴシック" panose="020B0600070205080204" pitchFamily="34" charset="-128"/>
              </a:rPr>
              <a:t>SHA-2: SHA-224, SHA-256, SHA-384, SHA-512</a:t>
            </a:r>
          </a:p>
          <a:p>
            <a:pPr lvl="2" eaLnBrk="1" hangingPunct="1"/>
            <a:r>
              <a:rPr lang="en-US" altLang="en-TR" sz="1700">
                <a:latin typeface="Calibri" panose="020F0502020204030204" pitchFamily="34" charset="0"/>
                <a:ea typeface="ＭＳ Ｐゴシック" panose="020B0600070205080204" pitchFamily="34" charset="-128"/>
              </a:rPr>
              <a:t>SHA-3: New standard in competition </a:t>
            </a:r>
          </a:p>
          <a:p>
            <a:pPr eaLnBrk="1" hangingPunct="1"/>
            <a:r>
              <a:rPr lang="en-US" altLang="en-TR" b="1">
                <a:latin typeface="Calibri" panose="020F0502020204030204" pitchFamily="34" charset="0"/>
                <a:ea typeface="ＭＳ Ｐゴシック" panose="020B0600070205080204" pitchFamily="34" charset="-128"/>
              </a:rPr>
              <a:t>RIPEMD (Race Integrity Primitive Evaluation Message Digest)</a:t>
            </a:r>
          </a:p>
          <a:p>
            <a:pPr lvl="1" eaLnBrk="1" hangingPunct="1"/>
            <a:r>
              <a:rPr lang="en-US" altLang="en-TR" sz="2000">
                <a:latin typeface="Calibri" panose="020F0502020204030204" pitchFamily="34" charset="0"/>
                <a:ea typeface="ＭＳ Ｐゴシック" panose="020B0600070205080204" pitchFamily="34" charset="-128"/>
              </a:rPr>
              <a:t>Developed by Katholieke University Leuven Team</a:t>
            </a:r>
          </a:p>
          <a:p>
            <a:pPr lvl="1" eaLnBrk="1" hangingPunct="1"/>
            <a:r>
              <a:rPr lang="en-US" altLang="en-TR" sz="2000">
                <a:latin typeface="Calibri" panose="020F0502020204030204" pitchFamily="34" charset="0"/>
                <a:ea typeface="ＭＳ Ｐゴシック" panose="020B0600070205080204" pitchFamily="34" charset="-128"/>
              </a:rPr>
              <a:t>Family : RIPEMD-128, RIPEMD-160, RIPEMD-256, RIPEMD-320 </a:t>
            </a:r>
          </a:p>
          <a:p>
            <a:pPr lvl="1" eaLnBrk="1" hangingPunct="1"/>
            <a:endParaRPr lang="en-US" altLang="en-TR">
              <a:latin typeface="Calibri" panose="020F0502020204030204" pitchFamily="34" charset="0"/>
              <a:ea typeface="ＭＳ Ｐゴシック" panose="020B0600070205080204" pitchFamily="34" charset="-128"/>
            </a:endParaRPr>
          </a:p>
          <a:p>
            <a:pPr lvl="1" eaLnBrk="1" hangingPunct="1">
              <a:buFont typeface="Wingdings 3" pitchFamily="2" charset="2"/>
              <a:buNone/>
            </a:pPr>
            <a:endParaRPr lang="en-US" altLang="en-TR">
              <a:latin typeface="Calibri" panose="020F0502020204030204" pitchFamily="34" charset="0"/>
              <a:ea typeface="ＭＳ Ｐゴシック" panose="020B0600070205080204" pitchFamily="34" charset="-128"/>
            </a:endParaRPr>
          </a:p>
          <a:p>
            <a:pPr eaLnBrk="1" hangingPunct="1"/>
            <a:endParaRPr lang="en-US" altLang="en-TR">
              <a:latin typeface="Calibri" panose="020F0502020204030204" pitchFamily="34" charset="0"/>
              <a:ea typeface="ＭＳ Ｐゴシック" panose="020B0600070205080204" pitchFamily="34" charset="-128"/>
            </a:endParaRPr>
          </a:p>
          <a:p>
            <a:pPr eaLnBrk="1" hangingPunct="1"/>
            <a:endParaRPr lang="en-US" altLang="en-TR">
              <a:latin typeface="Calibri" panose="020F0502020204030204" pitchFamily="34" charset="0"/>
              <a:ea typeface="ＭＳ Ｐゴシック" panose="020B0600070205080204" pitchFamily="34" charset="-128"/>
            </a:endParaRPr>
          </a:p>
        </p:txBody>
      </p:sp>
    </p:spTree>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Slide Number Placeholder 4">
            <a:extLst>
              <a:ext uri="{FF2B5EF4-FFF2-40B4-BE49-F238E27FC236}">
                <a16:creationId xmlns:a16="http://schemas.microsoft.com/office/drawing/2014/main" id="{C703D1C0-E2DE-507C-5DB3-4A92ADD5E5A8}"/>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D78D62E4-54DB-744B-BED2-4E292FD5C176}" type="slidenum">
              <a:rPr lang="en-US" altLang="en-TR" sz="1400">
                <a:solidFill>
                  <a:schemeClr val="tx2"/>
                </a:solidFill>
                <a:latin typeface="Calibri" panose="020F0502020204030204" pitchFamily="34" charset="0"/>
              </a:rPr>
              <a:pPr eaLnBrk="1" hangingPunct="1"/>
              <a:t>27</a:t>
            </a:fld>
            <a:endParaRPr lang="en-US" altLang="en-TR" sz="1400">
              <a:solidFill>
                <a:schemeClr val="tx2"/>
              </a:solidFill>
              <a:latin typeface="Calibri" panose="020F0502020204030204" pitchFamily="34" charset="0"/>
            </a:endParaRPr>
          </a:p>
        </p:txBody>
      </p:sp>
      <p:sp>
        <p:nvSpPr>
          <p:cNvPr id="52226" name="Rectangle 2">
            <a:extLst>
              <a:ext uri="{FF2B5EF4-FFF2-40B4-BE49-F238E27FC236}">
                <a16:creationId xmlns:a16="http://schemas.microsoft.com/office/drawing/2014/main" id="{DC2CC94A-8CAB-DF41-6BDF-A090133118DD}"/>
              </a:ext>
            </a:extLst>
          </p:cNvPr>
          <p:cNvSpPr>
            <a:spLocks noGrp="1" noChangeArrowheads="1"/>
          </p:cNvSpPr>
          <p:nvPr>
            <p:ph type="title"/>
          </p:nvPr>
        </p:nvSpPr>
        <p:spPr/>
        <p:txBody>
          <a:bodyPr/>
          <a:lstStyle/>
          <a:p>
            <a:pPr eaLnBrk="1" hangingPunct="1"/>
            <a:r>
              <a:rPr lang="en-US" altLang="en-TR">
                <a:latin typeface="Calibri" panose="020F0502020204030204" pitchFamily="34" charset="0"/>
                <a:ea typeface="ＭＳ Ｐゴシック" panose="020B0600070205080204" pitchFamily="34" charset="-128"/>
              </a:rPr>
              <a:t>MD5, SHA-1, and RIPEMD-160</a:t>
            </a:r>
          </a:p>
        </p:txBody>
      </p:sp>
      <p:pic>
        <p:nvPicPr>
          <p:cNvPr id="52227" name="Picture 3">
            <a:extLst>
              <a:ext uri="{FF2B5EF4-FFF2-40B4-BE49-F238E27FC236}">
                <a16:creationId xmlns:a16="http://schemas.microsoft.com/office/drawing/2014/main" id="{15E98106-E666-29F4-A91C-F3FF6BC379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752600"/>
            <a:ext cx="8153400" cy="2679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2">
            <a:extLst>
              <a:ext uri="{FF2B5EF4-FFF2-40B4-BE49-F238E27FC236}">
                <a16:creationId xmlns:a16="http://schemas.microsoft.com/office/drawing/2014/main" id="{760EC87E-5CCA-4025-A91A-136946D2CC78}"/>
              </a:ext>
            </a:extLst>
          </p:cNvPr>
          <p:cNvSpPr>
            <a:spLocks noGrp="1" noChangeArrowheads="1"/>
          </p:cNvSpPr>
          <p:nvPr>
            <p:ph type="title"/>
          </p:nvPr>
        </p:nvSpPr>
        <p:spPr/>
        <p:txBody>
          <a:bodyPr/>
          <a:lstStyle/>
          <a:p>
            <a:pPr eaLnBrk="1" hangingPunct="1"/>
            <a:r>
              <a:rPr lang="en-US" altLang="en-TR">
                <a:latin typeface="Calibri" panose="020F0502020204030204" pitchFamily="34" charset="0"/>
                <a:ea typeface="ＭＳ Ｐゴシック" panose="020B0600070205080204" pitchFamily="34" charset="-128"/>
              </a:rPr>
              <a:t>MD2, MD4 and MD5</a:t>
            </a:r>
          </a:p>
        </p:txBody>
      </p:sp>
      <p:sp>
        <p:nvSpPr>
          <p:cNvPr id="53250" name="Rectangle 3">
            <a:extLst>
              <a:ext uri="{FF2B5EF4-FFF2-40B4-BE49-F238E27FC236}">
                <a16:creationId xmlns:a16="http://schemas.microsoft.com/office/drawing/2014/main" id="{BF992129-8672-48BF-5D3A-05E25841E2B2}"/>
              </a:ext>
            </a:extLst>
          </p:cNvPr>
          <p:cNvSpPr>
            <a:spLocks noGrp="1" noChangeArrowheads="1"/>
          </p:cNvSpPr>
          <p:nvPr>
            <p:ph type="body" idx="1"/>
          </p:nvPr>
        </p:nvSpPr>
        <p:spPr>
          <a:xfrm>
            <a:off x="609600" y="1524000"/>
            <a:ext cx="7772400" cy="4114800"/>
          </a:xfrm>
        </p:spPr>
        <p:txBody>
          <a:bodyPr/>
          <a:lstStyle/>
          <a:p>
            <a:pPr eaLnBrk="1" hangingPunct="1">
              <a:lnSpc>
                <a:spcPct val="70000"/>
              </a:lnSpc>
            </a:pPr>
            <a:r>
              <a:rPr lang="en-US" altLang="en-TR" sz="2200" dirty="0">
                <a:latin typeface="Calibri" panose="020F0502020204030204" pitchFamily="34" charset="0"/>
                <a:ea typeface="ＭＳ Ｐゴシック" panose="020B0600070205080204" pitchFamily="34" charset="-128"/>
              </a:rPr>
              <a:t>Family of one-way hash functions by Ronald Rivest</a:t>
            </a:r>
          </a:p>
          <a:p>
            <a:pPr lvl="1" eaLnBrk="1" hangingPunct="1">
              <a:lnSpc>
                <a:spcPct val="70000"/>
              </a:lnSpc>
            </a:pPr>
            <a:r>
              <a:rPr lang="en-US" altLang="en-TR" sz="1900" dirty="0">
                <a:latin typeface="Calibri" panose="020F0502020204030204" pitchFamily="34" charset="0"/>
                <a:ea typeface="ＭＳ Ｐゴシック" panose="020B0600070205080204" pitchFamily="34" charset="-128"/>
              </a:rPr>
              <a:t>All produces 128 bits hash value </a:t>
            </a:r>
            <a:endParaRPr lang="en-US" altLang="en-TR" sz="2200" dirty="0">
              <a:latin typeface="Calibri" panose="020F0502020204030204" pitchFamily="34" charset="0"/>
              <a:ea typeface="ＭＳ Ｐゴシック" panose="020B0600070205080204" pitchFamily="34" charset="-128"/>
            </a:endParaRPr>
          </a:p>
          <a:p>
            <a:pPr eaLnBrk="1" hangingPunct="1">
              <a:lnSpc>
                <a:spcPct val="70000"/>
              </a:lnSpc>
            </a:pPr>
            <a:r>
              <a:rPr lang="en-US" altLang="en-TR" sz="2200" b="1" dirty="0">
                <a:latin typeface="Calibri" panose="020F0502020204030204" pitchFamily="34" charset="0"/>
                <a:ea typeface="ＭＳ Ｐゴシック" panose="020B0600070205080204" pitchFamily="34" charset="-128"/>
              </a:rPr>
              <a:t>MD2: 1989 </a:t>
            </a:r>
          </a:p>
          <a:p>
            <a:pPr lvl="1" eaLnBrk="1" hangingPunct="1">
              <a:lnSpc>
                <a:spcPct val="70000"/>
              </a:lnSpc>
            </a:pPr>
            <a:r>
              <a:rPr lang="en-US" altLang="en-TR" sz="1900" dirty="0">
                <a:latin typeface="Calibri" panose="020F0502020204030204" pitchFamily="34" charset="0"/>
                <a:ea typeface="ＭＳ Ｐゴシック" panose="020B0600070205080204" pitchFamily="34" charset="-128"/>
              </a:rPr>
              <a:t>Optimized for 8 bit computer</a:t>
            </a:r>
          </a:p>
          <a:p>
            <a:pPr lvl="1" eaLnBrk="1" hangingPunct="1">
              <a:lnSpc>
                <a:spcPct val="70000"/>
              </a:lnSpc>
            </a:pPr>
            <a:r>
              <a:rPr lang="en-US" altLang="en-TR" sz="1900" dirty="0">
                <a:latin typeface="Calibri" panose="020F0502020204030204" pitchFamily="34" charset="0"/>
                <a:ea typeface="ＭＳ Ｐゴシック" panose="020B0600070205080204" pitchFamily="34" charset="-128"/>
              </a:rPr>
              <a:t>Collision found in 1995</a:t>
            </a:r>
            <a:endParaRPr lang="en-US" altLang="en-TR" sz="2200" dirty="0">
              <a:latin typeface="Calibri" panose="020F0502020204030204" pitchFamily="34" charset="0"/>
              <a:ea typeface="ＭＳ Ｐゴシック" panose="020B0600070205080204" pitchFamily="34" charset="-128"/>
            </a:endParaRPr>
          </a:p>
          <a:p>
            <a:pPr eaLnBrk="1" hangingPunct="1">
              <a:lnSpc>
                <a:spcPct val="70000"/>
              </a:lnSpc>
            </a:pPr>
            <a:r>
              <a:rPr lang="en-US" altLang="en-TR" sz="2200" b="1" dirty="0">
                <a:latin typeface="Calibri" panose="020F0502020204030204" pitchFamily="34" charset="0"/>
                <a:ea typeface="ＭＳ Ｐゴシック" panose="020B0600070205080204" pitchFamily="34" charset="-128"/>
              </a:rPr>
              <a:t>MD4: 1990</a:t>
            </a:r>
          </a:p>
          <a:p>
            <a:pPr lvl="1" eaLnBrk="1" hangingPunct="1">
              <a:lnSpc>
                <a:spcPct val="70000"/>
              </a:lnSpc>
            </a:pPr>
            <a:r>
              <a:rPr lang="en-US" altLang="en-TR" sz="1900" dirty="0">
                <a:latin typeface="Calibri" panose="020F0502020204030204" pitchFamily="34" charset="0"/>
                <a:ea typeface="ＭＳ Ｐゴシック" panose="020B0600070205080204" pitchFamily="34" charset="-128"/>
              </a:rPr>
              <a:t>Full round collision attack found in 1995</a:t>
            </a:r>
            <a:endParaRPr lang="en-US" altLang="en-TR" sz="2200" dirty="0">
              <a:latin typeface="Calibri" panose="020F0502020204030204" pitchFamily="34" charset="0"/>
              <a:ea typeface="ＭＳ Ｐゴシック" panose="020B0600070205080204" pitchFamily="34" charset="-128"/>
            </a:endParaRPr>
          </a:p>
          <a:p>
            <a:pPr eaLnBrk="1" hangingPunct="1">
              <a:lnSpc>
                <a:spcPct val="70000"/>
              </a:lnSpc>
            </a:pPr>
            <a:r>
              <a:rPr lang="en-US" altLang="en-TR" sz="2200" b="1" dirty="0">
                <a:latin typeface="Calibri" panose="020F0502020204030204" pitchFamily="34" charset="0"/>
                <a:ea typeface="ＭＳ Ｐゴシック" panose="020B0600070205080204" pitchFamily="34" charset="-128"/>
              </a:rPr>
              <a:t>MD5: 1992</a:t>
            </a:r>
          </a:p>
          <a:p>
            <a:pPr lvl="1" eaLnBrk="1" hangingPunct="1">
              <a:lnSpc>
                <a:spcPct val="70000"/>
              </a:lnSpc>
            </a:pPr>
            <a:r>
              <a:rPr lang="en-AU" altLang="en-TR" sz="1900" dirty="0">
                <a:latin typeface="Calibri" panose="020F0502020204030204" pitchFamily="34" charset="0"/>
                <a:ea typeface="ＭＳ Ｐゴシック" panose="020B0600070205080204" pitchFamily="34" charset="-128"/>
              </a:rPr>
              <a:t>Specified as Internet standard in </a:t>
            </a:r>
            <a:r>
              <a:rPr lang="en-US" altLang="en-TR" sz="1900" dirty="0">
                <a:latin typeface="Calibri" panose="020F0502020204030204" pitchFamily="34" charset="0"/>
                <a:ea typeface="ＭＳ Ｐゴシック" panose="020B0600070205080204" pitchFamily="34" charset="-128"/>
              </a:rPr>
              <a:t>RFC 1321 </a:t>
            </a:r>
          </a:p>
          <a:p>
            <a:pPr lvl="1" eaLnBrk="1" hangingPunct="1">
              <a:lnSpc>
                <a:spcPct val="70000"/>
              </a:lnSpc>
            </a:pPr>
            <a:r>
              <a:rPr lang="en-US" altLang="en-TR" sz="1900" dirty="0">
                <a:latin typeface="Calibri" panose="020F0502020204030204" pitchFamily="34" charset="0"/>
                <a:ea typeface="ＭＳ Ｐゴシック" panose="020B0600070205080204" pitchFamily="34" charset="-128"/>
              </a:rPr>
              <a:t>since 1997 it was theoretically not so hard to create a collision</a:t>
            </a:r>
          </a:p>
          <a:p>
            <a:pPr lvl="1" eaLnBrk="1" hangingPunct="1">
              <a:lnSpc>
                <a:spcPct val="70000"/>
              </a:lnSpc>
            </a:pPr>
            <a:r>
              <a:rPr lang="en-US" altLang="en-TR" sz="1900" dirty="0">
                <a:latin typeface="Calibri" panose="020F0502020204030204" pitchFamily="34" charset="0"/>
                <a:ea typeface="ＭＳ Ｐゴシック" panose="020B0600070205080204" pitchFamily="34" charset="-128"/>
              </a:rPr>
              <a:t>Practical Collision MD5 has been broken since 2004</a:t>
            </a:r>
          </a:p>
          <a:p>
            <a:pPr lvl="1" eaLnBrk="1" hangingPunct="1">
              <a:lnSpc>
                <a:spcPct val="70000"/>
              </a:lnSpc>
            </a:pPr>
            <a:r>
              <a:rPr lang="en-US" altLang="en-TR" sz="1900" dirty="0">
                <a:latin typeface="Calibri" panose="020F0502020204030204" pitchFamily="34" charset="0"/>
                <a:ea typeface="ＭＳ Ｐゴシック" panose="020B0600070205080204" pitchFamily="34" charset="-128"/>
              </a:rPr>
              <a:t>CA (collision attack) attack published in 2007</a:t>
            </a:r>
          </a:p>
          <a:p>
            <a:pPr lvl="1" eaLnBrk="1" hangingPunct="1">
              <a:lnSpc>
                <a:spcPct val="70000"/>
              </a:lnSpc>
            </a:pPr>
            <a:endParaRPr lang="en-US" altLang="en-TR" sz="1900" dirty="0">
              <a:latin typeface="Calibri" panose="020F0502020204030204" pitchFamily="34" charset="0"/>
              <a:ea typeface="ＭＳ Ｐゴシック" panose="020B0600070205080204" pitchFamily="34" charset="-128"/>
            </a:endParaRPr>
          </a:p>
        </p:txBody>
      </p:sp>
    </p:spTree>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Title 1">
            <a:extLst>
              <a:ext uri="{FF2B5EF4-FFF2-40B4-BE49-F238E27FC236}">
                <a16:creationId xmlns:a16="http://schemas.microsoft.com/office/drawing/2014/main" id="{51A3653F-6E09-733B-6F0F-92511DEEAA0F}"/>
              </a:ext>
            </a:extLst>
          </p:cNvPr>
          <p:cNvSpPr>
            <a:spLocks noGrp="1"/>
          </p:cNvSpPr>
          <p:nvPr>
            <p:ph type="title"/>
          </p:nvPr>
        </p:nvSpPr>
        <p:spPr/>
        <p:txBody>
          <a:bodyPr/>
          <a:lstStyle/>
          <a:p>
            <a:r>
              <a:rPr lang="en-US" altLang="en-TR">
                <a:latin typeface="Calibri" panose="020F0502020204030204" pitchFamily="34" charset="0"/>
                <a:ea typeface="ＭＳ Ｐゴシック" panose="020B0600070205080204" pitchFamily="34" charset="-128"/>
              </a:rPr>
              <a:t>Topics</a:t>
            </a:r>
          </a:p>
        </p:txBody>
      </p:sp>
      <p:sp>
        <p:nvSpPr>
          <p:cNvPr id="56322" name="Content Placeholder 2">
            <a:extLst>
              <a:ext uri="{FF2B5EF4-FFF2-40B4-BE49-F238E27FC236}">
                <a16:creationId xmlns:a16="http://schemas.microsoft.com/office/drawing/2014/main" id="{2F906532-8381-F928-5E0F-335BAEB0253E}"/>
              </a:ext>
            </a:extLst>
          </p:cNvPr>
          <p:cNvSpPr>
            <a:spLocks noGrp="1"/>
          </p:cNvSpPr>
          <p:nvPr>
            <p:ph sz="quarter" idx="1"/>
          </p:nvPr>
        </p:nvSpPr>
        <p:spPr>
          <a:xfrm>
            <a:off x="457200" y="1219200"/>
            <a:ext cx="8229600" cy="4937125"/>
          </a:xfrm>
        </p:spPr>
        <p:txBody>
          <a:bodyPr/>
          <a:lstStyle/>
          <a:p>
            <a:r>
              <a:rPr lang="en-US" altLang="en-TR">
                <a:latin typeface="Calibri" panose="020F0502020204030204" pitchFamily="34" charset="0"/>
                <a:ea typeface="ＭＳ Ｐゴシック" panose="020B0600070205080204" pitchFamily="34" charset="-128"/>
              </a:rPr>
              <a:t>Overview of Cryptography Hash Function</a:t>
            </a:r>
          </a:p>
          <a:p>
            <a:r>
              <a:rPr lang="en-US" altLang="en-TR">
                <a:latin typeface="Calibri" panose="020F0502020204030204" pitchFamily="34" charset="0"/>
                <a:ea typeface="ＭＳ Ｐゴシック" panose="020B0600070205080204" pitchFamily="34" charset="-128"/>
              </a:rPr>
              <a:t>Usages</a:t>
            </a:r>
          </a:p>
          <a:p>
            <a:r>
              <a:rPr lang="en-US" altLang="en-TR">
                <a:latin typeface="Calibri" panose="020F0502020204030204" pitchFamily="34" charset="0"/>
                <a:ea typeface="ＭＳ Ｐゴシック" panose="020B0600070205080204" pitchFamily="34" charset="-128"/>
              </a:rPr>
              <a:t>Properties</a:t>
            </a:r>
          </a:p>
          <a:p>
            <a:r>
              <a:rPr lang="en-US" altLang="en-TR" b="1">
                <a:latin typeface="Calibri" panose="020F0502020204030204" pitchFamily="34" charset="0"/>
                <a:ea typeface="ＭＳ Ｐゴシック" panose="020B0600070205080204" pitchFamily="34" charset="-128"/>
              </a:rPr>
              <a:t>Hashing Function Structure</a:t>
            </a:r>
          </a:p>
          <a:p>
            <a:pPr lvl="1"/>
            <a:r>
              <a:rPr lang="en-US" altLang="en-TR" b="1">
                <a:latin typeface="Calibri" panose="020F0502020204030204" pitchFamily="34" charset="0"/>
                <a:ea typeface="ＭＳ Ｐゴシック" panose="020B0600070205080204" pitchFamily="34" charset="-128"/>
              </a:rPr>
              <a:t>MD5</a:t>
            </a:r>
          </a:p>
          <a:p>
            <a:pPr lvl="1"/>
            <a:r>
              <a:rPr lang="en-US" altLang="en-TR">
                <a:latin typeface="Calibri" panose="020F0502020204030204" pitchFamily="34" charset="0"/>
                <a:ea typeface="ＭＳ Ｐゴシック" panose="020B0600070205080204" pitchFamily="34" charset="-128"/>
              </a:rPr>
              <a:t>SHA</a:t>
            </a:r>
          </a:p>
          <a:p>
            <a:r>
              <a:rPr lang="en-US" altLang="en-TR">
                <a:latin typeface="Calibri" panose="020F0502020204030204" pitchFamily="34" charset="0"/>
                <a:ea typeface="ＭＳ Ｐゴシック" panose="020B0600070205080204" pitchFamily="34" charset="-128"/>
              </a:rPr>
              <a:t>Attack on Hash Function </a:t>
            </a:r>
          </a:p>
          <a:p>
            <a:r>
              <a:rPr lang="en-US" altLang="en-TR">
                <a:latin typeface="Calibri" panose="020F0502020204030204" pitchFamily="34" charset="0"/>
                <a:ea typeface="ＭＳ Ｐゴシック" panose="020B0600070205080204" pitchFamily="34" charset="-128"/>
              </a:rPr>
              <a:t>The Road to new Secure Hash Standard</a:t>
            </a:r>
          </a:p>
          <a:p>
            <a:endParaRPr lang="en-US" altLang="en-TR">
              <a:latin typeface="Calibri" panose="020F0502020204030204" pitchFamily="34" charset="0"/>
              <a:ea typeface="ＭＳ Ｐゴシック" panose="020B0600070205080204" pitchFamily="34" charset="-128"/>
            </a:endParaRPr>
          </a:p>
          <a:p>
            <a:endParaRPr lang="en-US" altLang="en-TR">
              <a:latin typeface="Calibri" panose="020F0502020204030204" pitchFamily="34" charset="0"/>
              <a:ea typeface="ＭＳ Ｐゴシック" panose="020B0600070205080204" pitchFamily="34" charset="-128"/>
            </a:endParaRPr>
          </a:p>
        </p:txBody>
      </p:sp>
    </p:spTree>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Number Placeholder 5">
            <a:extLst>
              <a:ext uri="{FF2B5EF4-FFF2-40B4-BE49-F238E27FC236}">
                <a16:creationId xmlns:a16="http://schemas.microsoft.com/office/drawing/2014/main" id="{556885DF-8E6E-E0BA-A4B8-DF6A710BF752}"/>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936BB08A-DCE8-A54C-BBAC-738D5C18F1C2}" type="slidenum">
              <a:rPr lang="en-US" altLang="en-TR" sz="1400">
                <a:solidFill>
                  <a:schemeClr val="tx2"/>
                </a:solidFill>
                <a:latin typeface="Calibri" panose="020F0502020204030204" pitchFamily="34" charset="0"/>
              </a:rPr>
              <a:pPr eaLnBrk="1" hangingPunct="1"/>
              <a:t>3</a:t>
            </a:fld>
            <a:endParaRPr lang="en-US" altLang="en-TR" sz="1400">
              <a:solidFill>
                <a:schemeClr val="tx2"/>
              </a:solidFill>
              <a:latin typeface="Calibri" panose="020F0502020204030204" pitchFamily="34" charset="0"/>
            </a:endParaRPr>
          </a:p>
        </p:txBody>
      </p:sp>
      <p:sp>
        <p:nvSpPr>
          <p:cNvPr id="18434" name="Rectangle 2">
            <a:extLst>
              <a:ext uri="{FF2B5EF4-FFF2-40B4-BE49-F238E27FC236}">
                <a16:creationId xmlns:a16="http://schemas.microsoft.com/office/drawing/2014/main" id="{C6940A8E-DFE1-E9EB-5DE6-72E628CD8F75}"/>
              </a:ext>
            </a:extLst>
          </p:cNvPr>
          <p:cNvSpPr>
            <a:spLocks noGrp="1" noChangeArrowheads="1"/>
          </p:cNvSpPr>
          <p:nvPr>
            <p:ph type="title"/>
          </p:nvPr>
        </p:nvSpPr>
        <p:spPr/>
        <p:txBody>
          <a:bodyPr/>
          <a:lstStyle/>
          <a:p>
            <a:pPr eaLnBrk="1" hangingPunct="1"/>
            <a:r>
              <a:rPr lang="en-US" altLang="en-TR">
                <a:latin typeface="Calibri" panose="020F0502020204030204" pitchFamily="34" charset="0"/>
                <a:ea typeface="ＭＳ Ｐゴシック" panose="020B0600070205080204" pitchFamily="34" charset="-128"/>
              </a:rPr>
              <a:t>Hash Function</a:t>
            </a:r>
          </a:p>
        </p:txBody>
      </p:sp>
      <p:sp>
        <p:nvSpPr>
          <p:cNvPr id="18435" name="Rectangle 3">
            <a:extLst>
              <a:ext uri="{FF2B5EF4-FFF2-40B4-BE49-F238E27FC236}">
                <a16:creationId xmlns:a16="http://schemas.microsoft.com/office/drawing/2014/main" id="{49C35B36-F3FF-D407-C227-63A429D0226A}"/>
              </a:ext>
            </a:extLst>
          </p:cNvPr>
          <p:cNvSpPr>
            <a:spLocks noGrp="1" noChangeArrowheads="1"/>
          </p:cNvSpPr>
          <p:nvPr>
            <p:ph type="body" idx="1"/>
          </p:nvPr>
        </p:nvSpPr>
        <p:spPr>
          <a:xfrm>
            <a:off x="4800600" y="1600200"/>
            <a:ext cx="4114800" cy="3048000"/>
          </a:xfrm>
        </p:spPr>
        <p:txBody>
          <a:bodyPr/>
          <a:lstStyle/>
          <a:p>
            <a:pPr eaLnBrk="1" hangingPunct="1">
              <a:lnSpc>
                <a:spcPct val="90000"/>
              </a:lnSpc>
            </a:pPr>
            <a:r>
              <a:rPr lang="en-US" altLang="en-TR" sz="2400">
                <a:latin typeface="Calibri" panose="020F0502020204030204" pitchFamily="34" charset="0"/>
                <a:ea typeface="ＭＳ Ｐゴシック" panose="020B0600070205080204" pitchFamily="34" charset="-128"/>
                <a:cs typeface="Calibri" panose="020F0502020204030204" pitchFamily="34" charset="0"/>
              </a:rPr>
              <a:t>The hash value represents concisely the longer message</a:t>
            </a:r>
          </a:p>
          <a:p>
            <a:pPr lvl="1" eaLnBrk="1" hangingPunct="1">
              <a:lnSpc>
                <a:spcPct val="90000"/>
              </a:lnSpc>
            </a:pPr>
            <a:r>
              <a:rPr lang="en-US" altLang="en-TR" sz="2000">
                <a:latin typeface="Calibri" panose="020F0502020204030204" pitchFamily="34" charset="0"/>
                <a:ea typeface="ＭＳ Ｐゴシック" panose="020B0600070205080204" pitchFamily="34" charset="-128"/>
                <a:cs typeface="Calibri" panose="020F0502020204030204" pitchFamily="34" charset="0"/>
              </a:rPr>
              <a:t>may called the </a:t>
            </a:r>
            <a:r>
              <a:rPr lang="en-US" altLang="en-TR" sz="2000" i="1">
                <a:latin typeface="Calibri" panose="020F0502020204030204" pitchFamily="34" charset="0"/>
                <a:ea typeface="ＭＳ Ｐゴシック" panose="020B0600070205080204" pitchFamily="34" charset="-128"/>
                <a:cs typeface="Calibri" panose="020F0502020204030204" pitchFamily="34" charset="0"/>
              </a:rPr>
              <a:t>message diges</a:t>
            </a:r>
            <a:r>
              <a:rPr lang="en-US" altLang="en-TR" sz="2000">
                <a:latin typeface="Calibri" panose="020F0502020204030204" pitchFamily="34" charset="0"/>
                <a:ea typeface="ＭＳ Ｐゴシック" panose="020B0600070205080204" pitchFamily="34" charset="-128"/>
                <a:cs typeface="Calibri" panose="020F0502020204030204" pitchFamily="34" charset="0"/>
              </a:rPr>
              <a:t>t</a:t>
            </a:r>
          </a:p>
          <a:p>
            <a:pPr eaLnBrk="1" hangingPunct="1">
              <a:lnSpc>
                <a:spcPct val="90000"/>
              </a:lnSpc>
            </a:pPr>
            <a:endParaRPr lang="en-US" altLang="en-TR" sz="2400">
              <a:latin typeface="Calibri" panose="020F0502020204030204" pitchFamily="34" charset="0"/>
              <a:ea typeface="ＭＳ Ｐゴシック" panose="020B0600070205080204" pitchFamily="34" charset="-128"/>
              <a:cs typeface="Calibri" panose="020F0502020204030204" pitchFamily="34" charset="0"/>
            </a:endParaRPr>
          </a:p>
          <a:p>
            <a:pPr eaLnBrk="1" hangingPunct="1">
              <a:lnSpc>
                <a:spcPct val="90000"/>
              </a:lnSpc>
            </a:pPr>
            <a:r>
              <a:rPr lang="en-US" altLang="en-TR" sz="2400">
                <a:latin typeface="Calibri" panose="020F0502020204030204" pitchFamily="34" charset="0"/>
                <a:ea typeface="ＭＳ Ｐゴシック" panose="020B0600070205080204" pitchFamily="34" charset="-128"/>
                <a:cs typeface="Calibri" panose="020F0502020204030204" pitchFamily="34" charset="0"/>
              </a:rPr>
              <a:t>A message digest is as a ``digital fingerprint'' of the original document</a:t>
            </a:r>
          </a:p>
        </p:txBody>
      </p:sp>
      <p:pic>
        <p:nvPicPr>
          <p:cNvPr id="18436" name="Picture 3">
            <a:extLst>
              <a:ext uri="{FF2B5EF4-FFF2-40B4-BE49-F238E27FC236}">
                <a16:creationId xmlns:a16="http://schemas.microsoft.com/office/drawing/2014/main" id="{844FBF5E-35E0-D8C5-01F2-C2440D4F8D3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371600"/>
            <a:ext cx="4114800" cy="4914900"/>
          </a:xfrm>
          <a:prstGeom prst="rect">
            <a:avLst/>
          </a:prstGeom>
          <a:noFill/>
          <a:ln>
            <a:noFill/>
          </a:ln>
          <a:extLst>
            <a:ext uri="{909E8E84-426E-40DD-AFC4-6F175D3DCCD1}">
              <a14:hiddenFill xmlns:a14="http://schemas.microsoft.com/office/drawing/2010/main">
                <a:solidFill>
                  <a:srgbClr val="FFFFFF">
                    <a:alpha val="70195"/>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7" name="Rectangle 5">
            <a:extLst>
              <a:ext uri="{FF2B5EF4-FFF2-40B4-BE49-F238E27FC236}">
                <a16:creationId xmlns:a16="http://schemas.microsoft.com/office/drawing/2014/main" id="{6A20E006-9C2B-BF5E-5C40-FE6E0F74B116}"/>
              </a:ext>
            </a:extLst>
          </p:cNvPr>
          <p:cNvSpPr>
            <a:spLocks noChangeArrowheads="1"/>
          </p:cNvSpPr>
          <p:nvPr/>
        </p:nvSpPr>
        <p:spPr bwMode="auto">
          <a:xfrm>
            <a:off x="3276600" y="5029200"/>
            <a:ext cx="4572000" cy="708025"/>
          </a:xfrm>
          <a:prstGeom prst="rect">
            <a:avLst/>
          </a:prstGeom>
          <a:solidFill>
            <a:srgbClr val="00760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r>
              <a:rPr lang="en-AU" altLang="en-TR" sz="2000">
                <a:solidFill>
                  <a:schemeClr val="bg1"/>
                </a:solidFill>
                <a:latin typeface="Calibri" panose="020F0502020204030204" pitchFamily="34" charset="0"/>
                <a:cs typeface="Calibri" panose="020F0502020204030204" pitchFamily="34" charset="0"/>
              </a:rPr>
              <a:t>condenses arbitrary message to fixed size</a:t>
            </a:r>
          </a:p>
          <a:p>
            <a:pPr lvl="1" algn="ctr" eaLnBrk="1" hangingPunct="1">
              <a:buFont typeface="Wingdings" pitchFamily="2" charset="2"/>
              <a:buNone/>
            </a:pPr>
            <a:r>
              <a:rPr lang="en-US" altLang="en-TR" sz="2000" i="1">
                <a:solidFill>
                  <a:schemeClr val="bg1"/>
                </a:solidFill>
                <a:latin typeface="Times New Roman" panose="02020603050405020304" pitchFamily="18" charset="0"/>
                <a:cs typeface="Times New Roman" panose="02020603050405020304" pitchFamily="18" charset="0"/>
              </a:rPr>
              <a:t>h</a:t>
            </a:r>
            <a:r>
              <a:rPr lang="en-US" altLang="en-TR" sz="2000">
                <a:solidFill>
                  <a:schemeClr val="bg1"/>
                </a:solidFill>
                <a:latin typeface="Times New Roman" panose="02020603050405020304" pitchFamily="18" charset="0"/>
                <a:cs typeface="Times New Roman" panose="02020603050405020304" pitchFamily="18" charset="0"/>
              </a:rPr>
              <a:t>  =</a:t>
            </a:r>
            <a:r>
              <a:rPr lang="en-US" altLang="en-TR" sz="2000" i="1">
                <a:solidFill>
                  <a:schemeClr val="bg1"/>
                </a:solidFill>
                <a:latin typeface="Times New Roman" panose="02020603050405020304" pitchFamily="18" charset="0"/>
                <a:cs typeface="Times New Roman" panose="02020603050405020304" pitchFamily="18" charset="0"/>
              </a:rPr>
              <a:t>  H</a:t>
            </a:r>
            <a:r>
              <a:rPr lang="en-US" altLang="en-TR" sz="2000">
                <a:solidFill>
                  <a:schemeClr val="bg1"/>
                </a:solidFill>
                <a:latin typeface="Times New Roman" panose="02020603050405020304" pitchFamily="18" charset="0"/>
                <a:cs typeface="Times New Roman" panose="02020603050405020304" pitchFamily="18" charset="0"/>
              </a:rPr>
              <a:t>(</a:t>
            </a:r>
            <a:r>
              <a:rPr lang="en-US" altLang="en-TR" sz="2000" i="1">
                <a:solidFill>
                  <a:schemeClr val="bg1"/>
                </a:solidFill>
                <a:latin typeface="Times New Roman" panose="02020603050405020304" pitchFamily="18" charset="0"/>
                <a:cs typeface="Times New Roman" panose="02020603050405020304" pitchFamily="18" charset="0"/>
              </a:rPr>
              <a:t>M</a:t>
            </a:r>
            <a:r>
              <a:rPr lang="en-US" altLang="en-TR" sz="2000">
                <a:solidFill>
                  <a:schemeClr val="bg1"/>
                </a:solidFill>
                <a:latin typeface="Times New Roman" panose="02020603050405020304" pitchFamily="18" charset="0"/>
                <a:cs typeface="Times New Roman" panose="02020603050405020304" pitchFamily="18" charset="0"/>
              </a:rPr>
              <a:t>)</a:t>
            </a:r>
          </a:p>
        </p:txBody>
      </p:sp>
      <p:pic>
        <p:nvPicPr>
          <p:cNvPr id="18438" name="Picture 7">
            <a:extLst>
              <a:ext uri="{FF2B5EF4-FFF2-40B4-BE49-F238E27FC236}">
                <a16:creationId xmlns:a16="http://schemas.microsoft.com/office/drawing/2014/main" id="{9950CF8A-ABCB-A03E-75FD-E509D0AAF987}"/>
              </a:ext>
            </a:extLst>
          </p:cNvPr>
          <p:cNvPicPr>
            <a:picLocks noChangeAspect="1"/>
          </p:cNvPicPr>
          <p:nvPr/>
        </p:nvPicPr>
        <p:blipFill>
          <a:blip r:embed="rId4">
            <a:lum bright="-28000" contrast="40000"/>
            <a:extLst>
              <a:ext uri="{28A0092B-C50C-407E-A947-70E740481C1C}">
                <a14:useLocalDpi xmlns:a14="http://schemas.microsoft.com/office/drawing/2010/main" val="0"/>
              </a:ext>
            </a:extLst>
          </a:blip>
          <a:srcRect/>
          <a:stretch>
            <a:fillRect/>
          </a:stretch>
        </p:blipFill>
        <p:spPr bwMode="auto">
          <a:xfrm>
            <a:off x="254000" y="3861048"/>
            <a:ext cx="1524000" cy="1838325"/>
          </a:xfrm>
          <a:prstGeom prst="rect">
            <a:avLst/>
          </a:prstGeom>
          <a:noFill/>
          <a:ln>
            <a:noFill/>
          </a:ln>
          <a:extLst>
            <a:ext uri="{909E8E84-426E-40DD-AFC4-6F175D3DCCD1}">
              <a14:hiddenFill xmlns:a14="http://schemas.microsoft.com/office/drawing/2010/main">
                <a:solidFill>
                  <a:srgbClr val="FFFFFF">
                    <a:alpha val="14902"/>
                  </a:srgbClr>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B6D7D2C-7B35-F576-F0CD-A2E7632C34F4}"/>
              </a:ext>
            </a:extLst>
          </p:cNvPr>
          <p:cNvSpPr>
            <a:spLocks noGrp="1"/>
          </p:cNvSpPr>
          <p:nvPr>
            <p:ph sz="quarter" idx="1"/>
          </p:nvPr>
        </p:nvSpPr>
        <p:spPr/>
        <p:txBody>
          <a:bodyPr/>
          <a:lstStyle/>
          <a:p>
            <a:r>
              <a:rPr lang="en-US" dirty="0"/>
              <a:t>The MD5 message-digest algorithm is a widely used hash function producing a 128-bit hash value. </a:t>
            </a:r>
          </a:p>
          <a:p>
            <a:r>
              <a:rPr lang="en-US" dirty="0"/>
              <a:t>MD5 was designed by Ronald Rivest in 1991 to replace an earlier hash function MD4, and was specified in 1992 as RFC 1321. </a:t>
            </a:r>
          </a:p>
          <a:p>
            <a:r>
              <a:rPr lang="en-US" dirty="0"/>
              <a:t>MD5 can be used as a checksum to verify data integrity against unintentional corruption. </a:t>
            </a:r>
          </a:p>
          <a:p>
            <a:r>
              <a:rPr lang="en-US" dirty="0"/>
              <a:t>Historically it was widely used as a cryptographic hash function; however it has been found to suffer from extensive vulnerabilities.</a:t>
            </a:r>
            <a:endParaRPr lang="en-TR" dirty="0"/>
          </a:p>
        </p:txBody>
      </p:sp>
      <p:sp>
        <p:nvSpPr>
          <p:cNvPr id="4" name="Rectangle 2">
            <a:extLst>
              <a:ext uri="{FF2B5EF4-FFF2-40B4-BE49-F238E27FC236}">
                <a16:creationId xmlns:a16="http://schemas.microsoft.com/office/drawing/2014/main" id="{8B11B10E-6149-8830-252F-3E21773D2A94}"/>
              </a:ext>
            </a:extLst>
          </p:cNvPr>
          <p:cNvSpPr>
            <a:spLocks noGrp="1" noChangeArrowheads="1"/>
          </p:cNvSpPr>
          <p:nvPr>
            <p:ph type="title"/>
          </p:nvPr>
        </p:nvSpPr>
        <p:spPr/>
        <p:txBody>
          <a:bodyPr/>
          <a:lstStyle/>
          <a:p>
            <a:pPr eaLnBrk="1" hangingPunct="1"/>
            <a:r>
              <a:rPr lang="en-US" altLang="en-TR" dirty="0">
                <a:latin typeface="Calibri" panose="020F0502020204030204" pitchFamily="34" charset="0"/>
                <a:ea typeface="ＭＳ Ｐゴシック" panose="020B0600070205080204" pitchFamily="34" charset="-128"/>
              </a:rPr>
              <a:t>MD5 Overview</a:t>
            </a:r>
          </a:p>
        </p:txBody>
      </p:sp>
    </p:spTree>
    <p:extLst>
      <p:ext uri="{BB962C8B-B14F-4D97-AF65-F5344CB8AC3E}">
        <p14:creationId xmlns:p14="http://schemas.microsoft.com/office/powerpoint/2010/main" val="365436468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2">
            <a:extLst>
              <a:ext uri="{FF2B5EF4-FFF2-40B4-BE49-F238E27FC236}">
                <a16:creationId xmlns:a16="http://schemas.microsoft.com/office/drawing/2014/main" id="{57D1EA5E-7C6B-1F65-BC15-454686247D8A}"/>
              </a:ext>
            </a:extLst>
          </p:cNvPr>
          <p:cNvSpPr>
            <a:spLocks noGrp="1" noChangeArrowheads="1"/>
          </p:cNvSpPr>
          <p:nvPr>
            <p:ph type="title"/>
          </p:nvPr>
        </p:nvSpPr>
        <p:spPr>
          <a:xfrm>
            <a:off x="457200" y="134938"/>
            <a:ext cx="8229600" cy="990600"/>
          </a:xfrm>
        </p:spPr>
        <p:txBody>
          <a:bodyPr/>
          <a:lstStyle/>
          <a:p>
            <a:pPr eaLnBrk="1" hangingPunct="1"/>
            <a:r>
              <a:rPr lang="en-US" altLang="en-TR">
                <a:latin typeface="Calibri" panose="020F0502020204030204" pitchFamily="34" charset="0"/>
                <a:ea typeface="ＭＳ Ｐゴシック" panose="020B0600070205080204" pitchFamily="34" charset="-128"/>
              </a:rPr>
              <a:t>MD5 Overview</a:t>
            </a:r>
            <a:endParaRPr lang="en-AU" altLang="en-TR">
              <a:latin typeface="Calibri" panose="020F0502020204030204" pitchFamily="34" charset="0"/>
              <a:ea typeface="ＭＳ Ｐゴシック" panose="020B0600070205080204" pitchFamily="34" charset="-128"/>
            </a:endParaRPr>
          </a:p>
        </p:txBody>
      </p:sp>
      <p:pic>
        <p:nvPicPr>
          <p:cNvPr id="54274" name="Picture 3">
            <a:extLst>
              <a:ext uri="{FF2B5EF4-FFF2-40B4-BE49-F238E27FC236}">
                <a16:creationId xmlns:a16="http://schemas.microsoft.com/office/drawing/2014/main" id="{5DB5A9C7-0DE9-4F07-7B09-E393ECBEF285}"/>
              </a:ext>
            </a:extLst>
          </p:cNvPr>
          <p:cNvPicPr>
            <a:picLocks noChangeAspect="1" noChangeArrowheads="1"/>
          </p:cNvPicPr>
          <p:nvPr>
            <p:ph type="body" idx="1"/>
          </p:nvPr>
        </p:nvPicPr>
        <p:blipFill>
          <a:blip r:embed="rId3">
            <a:extLst>
              <a:ext uri="{28A0092B-C50C-407E-A947-70E740481C1C}">
                <a14:useLocalDpi xmlns:a14="http://schemas.microsoft.com/office/drawing/2010/main" val="0"/>
              </a:ext>
            </a:extLst>
          </a:blip>
          <a:srcRect/>
          <a:stretch>
            <a:fillRect/>
          </a:stretch>
        </p:blipFill>
        <p:spPr>
          <a:xfrm>
            <a:off x="0" y="1268413"/>
            <a:ext cx="8604250" cy="5030787"/>
          </a:xfrm>
        </p:spPr>
      </p:pic>
    </p:spTree>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2">
            <a:extLst>
              <a:ext uri="{FF2B5EF4-FFF2-40B4-BE49-F238E27FC236}">
                <a16:creationId xmlns:a16="http://schemas.microsoft.com/office/drawing/2014/main" id="{139BC420-B6CD-8EA6-FEB2-9F117F73DAF5}"/>
              </a:ext>
            </a:extLst>
          </p:cNvPr>
          <p:cNvSpPr>
            <a:spLocks noGrp="1" noChangeArrowheads="1"/>
          </p:cNvSpPr>
          <p:nvPr>
            <p:ph type="title"/>
          </p:nvPr>
        </p:nvSpPr>
        <p:spPr/>
        <p:txBody>
          <a:bodyPr/>
          <a:lstStyle/>
          <a:p>
            <a:pPr eaLnBrk="1" hangingPunct="1"/>
            <a:r>
              <a:rPr lang="en-US" altLang="en-TR" dirty="0">
                <a:latin typeface="Calibri" panose="020F0502020204030204" pitchFamily="34" charset="0"/>
                <a:ea typeface="ＭＳ Ｐゴシック" panose="020B0600070205080204" pitchFamily="34" charset="-128"/>
              </a:rPr>
              <a:t>MD5 Overview</a:t>
            </a:r>
          </a:p>
        </p:txBody>
      </p:sp>
      <p:pic>
        <p:nvPicPr>
          <p:cNvPr id="57346" name="Picture 3">
            <a:extLst>
              <a:ext uri="{FF2B5EF4-FFF2-40B4-BE49-F238E27FC236}">
                <a16:creationId xmlns:a16="http://schemas.microsoft.com/office/drawing/2014/main" id="{B7907DC9-3E71-976D-29BB-DA6ECF882D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1371600"/>
            <a:ext cx="7677150" cy="512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347" name="AutoShape 4">
            <a:extLst>
              <a:ext uri="{FF2B5EF4-FFF2-40B4-BE49-F238E27FC236}">
                <a16:creationId xmlns:a16="http://schemas.microsoft.com/office/drawing/2014/main" id="{5A144305-DE7F-A6C4-AE0A-248472A9F81F}"/>
              </a:ext>
            </a:extLst>
          </p:cNvPr>
          <p:cNvSpPr>
            <a:spLocks/>
          </p:cNvSpPr>
          <p:nvPr/>
        </p:nvSpPr>
        <p:spPr bwMode="auto">
          <a:xfrm>
            <a:off x="7467600" y="2743200"/>
            <a:ext cx="1524000" cy="609600"/>
          </a:xfrm>
          <a:prstGeom prst="borderCallout1">
            <a:avLst>
              <a:gd name="adj1" fmla="val 18750"/>
              <a:gd name="adj2" fmla="val -5000"/>
              <a:gd name="adj3" fmla="val -166667"/>
              <a:gd name="adj4" fmla="val -89481"/>
            </a:avLst>
          </a:prstGeom>
          <a:solidFill>
            <a:srgbClr val="FFFF00"/>
          </a:solidFill>
          <a:ln w="19050">
            <a:solidFill>
              <a:schemeClr val="tx1"/>
            </a:solidFill>
            <a:miter lim="800000"/>
            <a:headEnd type="stealth" w="sm" len="lg"/>
            <a:tailEnd/>
          </a:ln>
        </p:spPr>
        <p:txBody>
          <a:bodyPr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TR" sz="1200">
                <a:latin typeface="Calibri" panose="020F0502020204030204" pitchFamily="34" charset="0"/>
              </a:rPr>
              <a:t>1. Append padding bits</a:t>
            </a:r>
          </a:p>
          <a:p>
            <a:pPr eaLnBrk="1" hangingPunct="1"/>
            <a:r>
              <a:rPr lang="en-US" altLang="en-TR" sz="1200">
                <a:latin typeface="Calibri" panose="020F0502020204030204" pitchFamily="34" charset="0"/>
              </a:rPr>
              <a:t>(to 448 mod 512)</a:t>
            </a:r>
          </a:p>
        </p:txBody>
      </p:sp>
      <p:sp>
        <p:nvSpPr>
          <p:cNvPr id="57348" name="AutoShape 5">
            <a:extLst>
              <a:ext uri="{FF2B5EF4-FFF2-40B4-BE49-F238E27FC236}">
                <a16:creationId xmlns:a16="http://schemas.microsoft.com/office/drawing/2014/main" id="{BF88B10A-D46E-179C-598B-CDC395235AFB}"/>
              </a:ext>
            </a:extLst>
          </p:cNvPr>
          <p:cNvSpPr>
            <a:spLocks/>
          </p:cNvSpPr>
          <p:nvPr/>
        </p:nvSpPr>
        <p:spPr bwMode="auto">
          <a:xfrm>
            <a:off x="7924800" y="1828800"/>
            <a:ext cx="1066800" cy="609600"/>
          </a:xfrm>
          <a:prstGeom prst="borderCallout1">
            <a:avLst>
              <a:gd name="adj1" fmla="val 18750"/>
              <a:gd name="adj2" fmla="val -7144"/>
              <a:gd name="adj3" fmla="val -30468"/>
              <a:gd name="adj4" fmla="val -44940"/>
            </a:avLst>
          </a:prstGeom>
          <a:solidFill>
            <a:srgbClr val="FFFF00"/>
          </a:solidFill>
          <a:ln w="19050">
            <a:solidFill>
              <a:schemeClr val="tx1"/>
            </a:solidFill>
            <a:miter lim="800000"/>
            <a:headEnd type="stealth" w="sm" len="lg"/>
            <a:tailEnd/>
          </a:ln>
        </p:spPr>
        <p:txBody>
          <a:bodyPr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TR" sz="1200">
                <a:latin typeface="Calibri" panose="020F0502020204030204" pitchFamily="34" charset="0"/>
              </a:rPr>
              <a:t>2. Append length (64bits)</a:t>
            </a:r>
          </a:p>
        </p:txBody>
      </p:sp>
      <p:sp>
        <p:nvSpPr>
          <p:cNvPr id="57349" name="AutoShape 6">
            <a:extLst>
              <a:ext uri="{FF2B5EF4-FFF2-40B4-BE49-F238E27FC236}">
                <a16:creationId xmlns:a16="http://schemas.microsoft.com/office/drawing/2014/main" id="{64F0298F-6BF0-CFB5-DD05-03955E88BCD5}"/>
              </a:ext>
            </a:extLst>
          </p:cNvPr>
          <p:cNvSpPr>
            <a:spLocks/>
          </p:cNvSpPr>
          <p:nvPr/>
        </p:nvSpPr>
        <p:spPr bwMode="auto">
          <a:xfrm>
            <a:off x="1979613" y="5805488"/>
            <a:ext cx="2674937" cy="914400"/>
          </a:xfrm>
          <a:prstGeom prst="borderCallout1">
            <a:avLst>
              <a:gd name="adj1" fmla="val 12500"/>
              <a:gd name="adj2" fmla="val -3227"/>
              <a:gd name="adj3" fmla="val -51389"/>
              <a:gd name="adj4" fmla="val -47042"/>
            </a:avLst>
          </a:prstGeom>
          <a:solidFill>
            <a:srgbClr val="FFFF00"/>
          </a:solidFill>
          <a:ln w="19050">
            <a:solidFill>
              <a:schemeClr val="tx1"/>
            </a:solidFill>
            <a:miter lim="800000"/>
            <a:headEnd type="stealth" w="sm" len="lg"/>
            <a:tailEnd/>
          </a:ln>
        </p:spPr>
        <p:txBody>
          <a:bodyPr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TR" sz="1200">
                <a:latin typeface="Calibri" panose="020F0502020204030204" pitchFamily="34" charset="0"/>
              </a:rPr>
              <a:t>3. Initialize MD buffer (4x32 bits Word)</a:t>
            </a:r>
          </a:p>
          <a:p>
            <a:pPr eaLnBrk="1" hangingPunct="1"/>
            <a:r>
              <a:rPr lang="en-US" altLang="en-TR" sz="1200">
                <a:latin typeface="Calibri" panose="020F0502020204030204" pitchFamily="34" charset="0"/>
              </a:rPr>
              <a:t>Word A = 01 23 45 67</a:t>
            </a:r>
          </a:p>
          <a:p>
            <a:pPr eaLnBrk="1" hangingPunct="1"/>
            <a:r>
              <a:rPr lang="en-US" altLang="en-TR" sz="1200">
                <a:latin typeface="Calibri" panose="020F0502020204030204" pitchFamily="34" charset="0"/>
              </a:rPr>
              <a:t>Word B = 89 AB CD EF</a:t>
            </a:r>
          </a:p>
          <a:p>
            <a:pPr eaLnBrk="1" hangingPunct="1"/>
            <a:r>
              <a:rPr lang="en-US" altLang="en-TR" sz="1200">
                <a:latin typeface="Calibri" panose="020F0502020204030204" pitchFamily="34" charset="0"/>
              </a:rPr>
              <a:t>Word C = FE DC BA 98</a:t>
            </a:r>
          </a:p>
          <a:p>
            <a:pPr eaLnBrk="1" hangingPunct="1"/>
            <a:r>
              <a:rPr lang="en-US" altLang="en-TR" sz="1200">
                <a:latin typeface="Calibri" panose="020F0502020204030204" pitchFamily="34" charset="0"/>
              </a:rPr>
              <a:t>Word D = 76 54 32 10</a:t>
            </a:r>
          </a:p>
        </p:txBody>
      </p:sp>
      <p:sp>
        <p:nvSpPr>
          <p:cNvPr id="57350" name="Rectangle 5">
            <a:extLst>
              <a:ext uri="{FF2B5EF4-FFF2-40B4-BE49-F238E27FC236}">
                <a16:creationId xmlns:a16="http://schemas.microsoft.com/office/drawing/2014/main" id="{B277DBD6-DA74-82CA-D67F-B0F7F4C16BEB}"/>
              </a:ext>
            </a:extLst>
          </p:cNvPr>
          <p:cNvSpPr>
            <a:spLocks noChangeArrowheads="1"/>
          </p:cNvSpPr>
          <p:nvPr/>
        </p:nvSpPr>
        <p:spPr bwMode="auto">
          <a:xfrm>
            <a:off x="1295400" y="4495800"/>
            <a:ext cx="1143000" cy="1143000"/>
          </a:xfrm>
          <a:prstGeom prst="rect">
            <a:avLst/>
          </a:prstGeom>
          <a:noFill/>
          <a:ln w="19050">
            <a:solidFill>
              <a:srgbClr val="FF0000"/>
            </a:solidFill>
            <a:miter lim="800000"/>
            <a:headEnd/>
            <a:tailEnd type="none" w="sm" len="lg"/>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TR" sz="1800">
              <a:latin typeface="Calibri" panose="020F0502020204030204" pitchFamily="34" charset="0"/>
            </a:endParaRPr>
          </a:p>
        </p:txBody>
      </p:sp>
    </p:spTree>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2">
            <a:extLst>
              <a:ext uri="{FF2B5EF4-FFF2-40B4-BE49-F238E27FC236}">
                <a16:creationId xmlns:a16="http://schemas.microsoft.com/office/drawing/2014/main" id="{BF3DD170-FB28-0A54-D388-D97004392050}"/>
              </a:ext>
            </a:extLst>
          </p:cNvPr>
          <p:cNvSpPr>
            <a:spLocks noGrp="1" noChangeArrowheads="1"/>
          </p:cNvSpPr>
          <p:nvPr>
            <p:ph type="title"/>
          </p:nvPr>
        </p:nvSpPr>
        <p:spPr/>
        <p:txBody>
          <a:bodyPr/>
          <a:lstStyle/>
          <a:p>
            <a:pPr eaLnBrk="1" hangingPunct="1"/>
            <a:r>
              <a:rPr lang="en-US" altLang="en-TR" sz="3600">
                <a:latin typeface="Calibri" panose="020F0502020204030204" pitchFamily="34" charset="0"/>
                <a:ea typeface="ＭＳ Ｐゴシック" panose="020B0600070205080204" pitchFamily="34" charset="-128"/>
              </a:rPr>
              <a:t>		Hash Algorithm Design </a:t>
            </a:r>
            <a:r>
              <a:rPr lang="en-US" altLang="en-TR" sz="3600">
                <a:latin typeface="Times New Roman" panose="02020603050405020304" pitchFamily="18" charset="0"/>
                <a:ea typeface="ＭＳ Ｐゴシック" panose="020B0600070205080204" pitchFamily="34" charset="-128"/>
              </a:rPr>
              <a:t>–</a:t>
            </a:r>
            <a:r>
              <a:rPr lang="en-US" altLang="en-TR" sz="3600">
                <a:latin typeface="Calibri" panose="020F0502020204030204" pitchFamily="34" charset="0"/>
                <a:ea typeface="ＭＳ Ｐゴシック" panose="020B0600070205080204" pitchFamily="34" charset="-128"/>
              </a:rPr>
              <a:t> MD5</a:t>
            </a:r>
          </a:p>
        </p:txBody>
      </p:sp>
      <p:pic>
        <p:nvPicPr>
          <p:cNvPr id="59394" name="Picture 3">
            <a:extLst>
              <a:ext uri="{FF2B5EF4-FFF2-40B4-BE49-F238E27FC236}">
                <a16:creationId xmlns:a16="http://schemas.microsoft.com/office/drawing/2014/main" id="{3116B4E6-FA6A-255B-76E9-91F0302C8C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86400" y="1295400"/>
            <a:ext cx="3409950" cy="227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9395" name="Picture 4">
            <a:extLst>
              <a:ext uri="{FF2B5EF4-FFF2-40B4-BE49-F238E27FC236}">
                <a16:creationId xmlns:a16="http://schemas.microsoft.com/office/drawing/2014/main" id="{7EECA146-FF33-E598-362F-CEF3AF1ADF9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5400" y="1524000"/>
            <a:ext cx="3886200" cy="487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lg"/>
              </a14:hiddenLine>
            </a:ext>
          </a:extLst>
        </p:spPr>
      </p:pic>
      <p:sp>
        <p:nvSpPr>
          <p:cNvPr id="59396" name="AutoShape 5">
            <a:extLst>
              <a:ext uri="{FF2B5EF4-FFF2-40B4-BE49-F238E27FC236}">
                <a16:creationId xmlns:a16="http://schemas.microsoft.com/office/drawing/2014/main" id="{AED760E2-ABF1-B872-8817-3FFFA266AE4F}"/>
              </a:ext>
            </a:extLst>
          </p:cNvPr>
          <p:cNvSpPr>
            <a:spLocks noChangeArrowheads="1"/>
          </p:cNvSpPr>
          <p:nvPr/>
        </p:nvSpPr>
        <p:spPr bwMode="auto">
          <a:xfrm>
            <a:off x="914400" y="1295400"/>
            <a:ext cx="4724400" cy="5334000"/>
          </a:xfrm>
          <a:prstGeom prst="roundRect">
            <a:avLst>
              <a:gd name="adj" fmla="val 16667"/>
            </a:avLst>
          </a:prstGeom>
          <a:noFill/>
          <a:ln w="19050">
            <a:solidFill>
              <a:srgbClr val="FF0000"/>
            </a:solidFill>
            <a:round/>
            <a:headEnd/>
            <a:tailEnd type="none" w="sm" len="lg"/>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TR" sz="1800">
              <a:latin typeface="Calibri" panose="020F0502020204030204" pitchFamily="34" charset="0"/>
            </a:endParaRPr>
          </a:p>
        </p:txBody>
      </p:sp>
      <p:sp>
        <p:nvSpPr>
          <p:cNvPr id="59397" name="AutoShape 6">
            <a:extLst>
              <a:ext uri="{FF2B5EF4-FFF2-40B4-BE49-F238E27FC236}">
                <a16:creationId xmlns:a16="http://schemas.microsoft.com/office/drawing/2014/main" id="{7B6F5BA6-9D5D-074A-D6CC-5F143FA802FC}"/>
              </a:ext>
            </a:extLst>
          </p:cNvPr>
          <p:cNvSpPr>
            <a:spLocks noChangeArrowheads="1"/>
          </p:cNvSpPr>
          <p:nvPr/>
        </p:nvSpPr>
        <p:spPr bwMode="auto">
          <a:xfrm>
            <a:off x="7162800" y="2590800"/>
            <a:ext cx="685800" cy="685800"/>
          </a:xfrm>
          <a:prstGeom prst="roundRect">
            <a:avLst>
              <a:gd name="adj" fmla="val 16667"/>
            </a:avLst>
          </a:prstGeom>
          <a:noFill/>
          <a:ln w="19050">
            <a:solidFill>
              <a:srgbClr val="FF0000"/>
            </a:solidFill>
            <a:round/>
            <a:headEnd/>
            <a:tailEnd type="none" w="sm" len="lg"/>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TR" sz="1800">
              <a:latin typeface="Calibri" panose="020F0502020204030204" pitchFamily="34" charset="0"/>
            </a:endParaRPr>
          </a:p>
        </p:txBody>
      </p:sp>
      <p:sp>
        <p:nvSpPr>
          <p:cNvPr id="59398" name="Line 7">
            <a:extLst>
              <a:ext uri="{FF2B5EF4-FFF2-40B4-BE49-F238E27FC236}">
                <a16:creationId xmlns:a16="http://schemas.microsoft.com/office/drawing/2014/main" id="{85609ECC-22F5-7C1C-F759-D3EB21EDD18A}"/>
              </a:ext>
            </a:extLst>
          </p:cNvPr>
          <p:cNvSpPr>
            <a:spLocks noChangeShapeType="1"/>
          </p:cNvSpPr>
          <p:nvPr/>
        </p:nvSpPr>
        <p:spPr bwMode="auto">
          <a:xfrm flipH="1">
            <a:off x="5638800" y="3200400"/>
            <a:ext cx="1524000" cy="228600"/>
          </a:xfrm>
          <a:prstGeom prst="line">
            <a:avLst/>
          </a:prstGeom>
          <a:noFill/>
          <a:ln w="19050">
            <a:solidFill>
              <a:srgbClr val="FF0000"/>
            </a:solidFill>
            <a:round/>
            <a:headEnd/>
            <a:tailEnd type="stealth" w="sm" len="lg"/>
          </a:ln>
          <a:extLst>
            <a:ext uri="{909E8E84-426E-40DD-AFC4-6F175D3DCCD1}">
              <a14:hiddenFill xmlns:a14="http://schemas.microsoft.com/office/drawing/2010/main">
                <a:noFill/>
              </a14:hiddenFill>
            </a:ext>
          </a:extLst>
        </p:spPr>
        <p:txBody>
          <a:bodyPr wrap="none" anchor="ctr"/>
          <a:lstStyle/>
          <a:p>
            <a:endParaRPr lang="en-TR"/>
          </a:p>
        </p:txBody>
      </p:sp>
      <p:sp>
        <p:nvSpPr>
          <p:cNvPr id="59399" name="AutoShape 8">
            <a:extLst>
              <a:ext uri="{FF2B5EF4-FFF2-40B4-BE49-F238E27FC236}">
                <a16:creationId xmlns:a16="http://schemas.microsoft.com/office/drawing/2014/main" id="{0478BBA3-1E8F-3FEC-D826-7ECF10807BA2}"/>
              </a:ext>
            </a:extLst>
          </p:cNvPr>
          <p:cNvSpPr>
            <a:spLocks noChangeArrowheads="1"/>
          </p:cNvSpPr>
          <p:nvPr/>
        </p:nvSpPr>
        <p:spPr bwMode="auto">
          <a:xfrm>
            <a:off x="2133600" y="2286000"/>
            <a:ext cx="1905000" cy="533400"/>
          </a:xfrm>
          <a:prstGeom prst="roundRect">
            <a:avLst>
              <a:gd name="adj" fmla="val 16667"/>
            </a:avLst>
          </a:prstGeom>
          <a:noFill/>
          <a:ln w="25400">
            <a:solidFill>
              <a:srgbClr val="00FF00"/>
            </a:solidFill>
            <a:round/>
            <a:headEnd/>
            <a:tailEnd type="none" w="sm" len="lg"/>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TR" sz="1800">
              <a:latin typeface="Calibri" panose="020F0502020204030204" pitchFamily="34" charset="0"/>
            </a:endParaRPr>
          </a:p>
        </p:txBody>
      </p:sp>
      <p:pic>
        <p:nvPicPr>
          <p:cNvPr id="59400" name="Picture 9">
            <a:extLst>
              <a:ext uri="{FF2B5EF4-FFF2-40B4-BE49-F238E27FC236}">
                <a16:creationId xmlns:a16="http://schemas.microsoft.com/office/drawing/2014/main" id="{56E3CF94-7CE3-3B66-3526-C5ECE21ED80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30963" y="3844925"/>
            <a:ext cx="2713037" cy="301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lg"/>
              </a14:hiddenLine>
            </a:ext>
          </a:extLst>
        </p:spPr>
      </p:pic>
      <p:sp>
        <p:nvSpPr>
          <p:cNvPr id="59401" name="AutoShape 10">
            <a:extLst>
              <a:ext uri="{FF2B5EF4-FFF2-40B4-BE49-F238E27FC236}">
                <a16:creationId xmlns:a16="http://schemas.microsoft.com/office/drawing/2014/main" id="{A71E4BFF-65D5-80D7-0C92-37792ED623C8}"/>
              </a:ext>
            </a:extLst>
          </p:cNvPr>
          <p:cNvSpPr>
            <a:spLocks noChangeArrowheads="1"/>
          </p:cNvSpPr>
          <p:nvPr/>
        </p:nvSpPr>
        <p:spPr bwMode="auto">
          <a:xfrm>
            <a:off x="6400800" y="3657600"/>
            <a:ext cx="2743200" cy="3200400"/>
          </a:xfrm>
          <a:prstGeom prst="roundRect">
            <a:avLst>
              <a:gd name="adj" fmla="val 11319"/>
            </a:avLst>
          </a:prstGeom>
          <a:noFill/>
          <a:ln w="25400">
            <a:solidFill>
              <a:srgbClr val="00FF00"/>
            </a:solidFill>
            <a:round/>
            <a:headEnd/>
            <a:tailEnd type="none" w="sm" len="lg"/>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TR" sz="1800">
              <a:latin typeface="Calibri" panose="020F0502020204030204" pitchFamily="34" charset="0"/>
            </a:endParaRPr>
          </a:p>
        </p:txBody>
      </p:sp>
      <p:sp>
        <p:nvSpPr>
          <p:cNvPr id="59402" name="Line 11">
            <a:extLst>
              <a:ext uri="{FF2B5EF4-FFF2-40B4-BE49-F238E27FC236}">
                <a16:creationId xmlns:a16="http://schemas.microsoft.com/office/drawing/2014/main" id="{F3AEE6A7-24FC-9EE0-2DF9-9539DC919865}"/>
              </a:ext>
            </a:extLst>
          </p:cNvPr>
          <p:cNvSpPr>
            <a:spLocks noChangeShapeType="1"/>
          </p:cNvSpPr>
          <p:nvPr/>
        </p:nvSpPr>
        <p:spPr bwMode="auto">
          <a:xfrm>
            <a:off x="4038600" y="2819400"/>
            <a:ext cx="2362200" cy="1143000"/>
          </a:xfrm>
          <a:prstGeom prst="line">
            <a:avLst/>
          </a:prstGeom>
          <a:noFill/>
          <a:ln w="19050">
            <a:solidFill>
              <a:srgbClr val="00FF00"/>
            </a:solidFill>
            <a:round/>
            <a:headEnd/>
            <a:tailEnd type="stealth" w="sm" len="lg"/>
          </a:ln>
          <a:extLst>
            <a:ext uri="{909E8E84-426E-40DD-AFC4-6F175D3DCCD1}">
              <a14:hiddenFill xmlns:a14="http://schemas.microsoft.com/office/drawing/2010/main">
                <a:noFill/>
              </a14:hiddenFill>
            </a:ext>
          </a:extLst>
        </p:spPr>
        <p:txBody>
          <a:bodyPr wrap="none" anchor="ctr"/>
          <a:lstStyle/>
          <a:p>
            <a:endParaRPr lang="en-TR"/>
          </a:p>
        </p:txBody>
      </p:sp>
      <p:sp>
        <p:nvSpPr>
          <p:cNvPr id="59403" name="Text Box 12">
            <a:extLst>
              <a:ext uri="{FF2B5EF4-FFF2-40B4-BE49-F238E27FC236}">
                <a16:creationId xmlns:a16="http://schemas.microsoft.com/office/drawing/2014/main" id="{10B50C76-EA6C-4B46-790D-3BCCC1B68549}"/>
              </a:ext>
            </a:extLst>
          </p:cNvPr>
          <p:cNvSpPr txBox="1">
            <a:spLocks noChangeArrowheads="1"/>
          </p:cNvSpPr>
          <p:nvPr/>
        </p:nvSpPr>
        <p:spPr bwMode="auto">
          <a:xfrm>
            <a:off x="7315200" y="3625850"/>
            <a:ext cx="87312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lg"/>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TR" sz="1600">
                <a:latin typeface="Calibri" panose="020F0502020204030204" pitchFamily="34" charset="0"/>
              </a:rPr>
              <a:t>16 steps</a:t>
            </a:r>
          </a:p>
        </p:txBody>
      </p:sp>
      <p:sp>
        <p:nvSpPr>
          <p:cNvPr id="59404" name="Text Box 13">
            <a:extLst>
              <a:ext uri="{FF2B5EF4-FFF2-40B4-BE49-F238E27FC236}">
                <a16:creationId xmlns:a16="http://schemas.microsoft.com/office/drawing/2014/main" id="{3181F5B4-4374-FAD9-0F02-64A38463F0BF}"/>
              </a:ext>
            </a:extLst>
          </p:cNvPr>
          <p:cNvSpPr txBox="1">
            <a:spLocks noChangeArrowheads="1"/>
          </p:cNvSpPr>
          <p:nvPr/>
        </p:nvSpPr>
        <p:spPr bwMode="auto">
          <a:xfrm>
            <a:off x="4419600" y="5334000"/>
            <a:ext cx="2127250" cy="276225"/>
          </a:xfrm>
          <a:prstGeom prst="rect">
            <a:avLst/>
          </a:prstGeom>
          <a:solidFill>
            <a:srgbClr val="FFFF00"/>
          </a:solidFill>
          <a:ln w="19050">
            <a:solidFill>
              <a:schemeClr val="tx1"/>
            </a:solidFill>
            <a:miter lim="800000"/>
            <a:headEnd/>
            <a:tailEnd type="none" w="sm" len="lg"/>
          </a:ln>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TR" sz="1200">
                <a:latin typeface="Calibri" panose="020F0502020204030204" pitchFamily="34" charset="0"/>
              </a:rPr>
              <a:t>Constructed from sine function</a:t>
            </a:r>
          </a:p>
        </p:txBody>
      </p:sp>
      <p:sp>
        <p:nvSpPr>
          <p:cNvPr id="59405" name="Line 14">
            <a:extLst>
              <a:ext uri="{FF2B5EF4-FFF2-40B4-BE49-F238E27FC236}">
                <a16:creationId xmlns:a16="http://schemas.microsoft.com/office/drawing/2014/main" id="{AEB68AD7-6D83-20E1-1561-4AC2A53F27CC}"/>
              </a:ext>
            </a:extLst>
          </p:cNvPr>
          <p:cNvSpPr>
            <a:spLocks noChangeShapeType="1"/>
          </p:cNvSpPr>
          <p:nvPr/>
        </p:nvSpPr>
        <p:spPr bwMode="auto">
          <a:xfrm flipV="1">
            <a:off x="6172200" y="5181600"/>
            <a:ext cx="304800" cy="152400"/>
          </a:xfrm>
          <a:prstGeom prst="line">
            <a:avLst/>
          </a:prstGeom>
          <a:noFill/>
          <a:ln w="19050">
            <a:solidFill>
              <a:schemeClr val="tx1"/>
            </a:solidFill>
            <a:round/>
            <a:headEnd/>
            <a:tailEnd type="stealth" w="sm" len="lg"/>
          </a:ln>
          <a:extLst>
            <a:ext uri="{909E8E84-426E-40DD-AFC4-6F175D3DCCD1}">
              <a14:hiddenFill xmlns:a14="http://schemas.microsoft.com/office/drawing/2010/main">
                <a:noFill/>
              </a14:hiddenFill>
            </a:ext>
          </a:extLst>
        </p:spPr>
        <p:txBody>
          <a:bodyPr wrap="none" anchor="ctr"/>
          <a:lstStyle/>
          <a:p>
            <a:endParaRPr lang="en-TR"/>
          </a:p>
        </p:txBody>
      </p:sp>
      <p:sp>
        <p:nvSpPr>
          <p:cNvPr id="59406" name="Freeform 15">
            <a:extLst>
              <a:ext uri="{FF2B5EF4-FFF2-40B4-BE49-F238E27FC236}">
                <a16:creationId xmlns:a16="http://schemas.microsoft.com/office/drawing/2014/main" id="{2268F835-6667-0195-9CBC-7DA7E919C23B}"/>
              </a:ext>
            </a:extLst>
          </p:cNvPr>
          <p:cNvSpPr>
            <a:spLocks/>
          </p:cNvSpPr>
          <p:nvPr/>
        </p:nvSpPr>
        <p:spPr bwMode="auto">
          <a:xfrm>
            <a:off x="1905000" y="2514600"/>
            <a:ext cx="4495800" cy="2286000"/>
          </a:xfrm>
          <a:custGeom>
            <a:avLst/>
            <a:gdLst>
              <a:gd name="T0" fmla="*/ 0 w 2832"/>
              <a:gd name="T1" fmla="*/ 0 h 1440"/>
              <a:gd name="T2" fmla="*/ 2147483647 w 2832"/>
              <a:gd name="T3" fmla="*/ 2147483647 h 1440"/>
              <a:gd name="T4" fmla="*/ 2147483647 w 2832"/>
              <a:gd name="T5" fmla="*/ 2147483647 h 1440"/>
              <a:gd name="T6" fmla="*/ 0 60000 65536"/>
              <a:gd name="T7" fmla="*/ 0 60000 65536"/>
              <a:gd name="T8" fmla="*/ 0 60000 65536"/>
              <a:gd name="T9" fmla="*/ 0 w 2832"/>
              <a:gd name="T10" fmla="*/ 0 h 1440"/>
              <a:gd name="T11" fmla="*/ 2832 w 2832"/>
              <a:gd name="T12" fmla="*/ 1440 h 1440"/>
            </a:gdLst>
            <a:ahLst/>
            <a:cxnLst>
              <a:cxn ang="T6">
                <a:pos x="T0" y="T1"/>
              </a:cxn>
              <a:cxn ang="T7">
                <a:pos x="T2" y="T3"/>
              </a:cxn>
              <a:cxn ang="T8">
                <a:pos x="T4" y="T5"/>
              </a:cxn>
            </a:cxnLst>
            <a:rect l="T9" t="T10" r="T11" b="T12"/>
            <a:pathLst>
              <a:path w="2832" h="1440">
                <a:moveTo>
                  <a:pt x="0" y="0"/>
                </a:moveTo>
                <a:cubicBezTo>
                  <a:pt x="700" y="456"/>
                  <a:pt x="1400" y="912"/>
                  <a:pt x="1872" y="1152"/>
                </a:cubicBezTo>
                <a:cubicBezTo>
                  <a:pt x="2344" y="1392"/>
                  <a:pt x="2672" y="1392"/>
                  <a:pt x="2832" y="1440"/>
                </a:cubicBezTo>
              </a:path>
            </a:pathLst>
          </a:custGeom>
          <a:noFill/>
          <a:ln w="19050">
            <a:solidFill>
              <a:schemeClr val="tx1"/>
            </a:solidFill>
            <a:round/>
            <a:headEnd/>
            <a:tailEnd type="stealth" w="sm" len="lg"/>
          </a:ln>
          <a:extLst>
            <a:ext uri="{909E8E84-426E-40DD-AFC4-6F175D3DCCD1}">
              <a14:hiddenFill xmlns:a14="http://schemas.microsoft.com/office/drawing/2010/main">
                <a:solidFill>
                  <a:srgbClr val="FFFFFF"/>
                </a:solidFill>
              </a14:hiddenFill>
            </a:ext>
          </a:extLst>
        </p:spPr>
        <p:txBody>
          <a:bodyPr wrap="none" anchor="ctr"/>
          <a:lstStyle/>
          <a:p>
            <a:endParaRPr lang="en-TR"/>
          </a:p>
        </p:txBody>
      </p:sp>
      <p:sp>
        <p:nvSpPr>
          <p:cNvPr id="59407" name="Text Box 16">
            <a:extLst>
              <a:ext uri="{FF2B5EF4-FFF2-40B4-BE49-F238E27FC236}">
                <a16:creationId xmlns:a16="http://schemas.microsoft.com/office/drawing/2014/main" id="{F041ECF2-A251-A037-FBA8-4C44E7BA978E}"/>
              </a:ext>
            </a:extLst>
          </p:cNvPr>
          <p:cNvSpPr txBox="1">
            <a:spLocks noChangeArrowheads="1"/>
          </p:cNvSpPr>
          <p:nvPr/>
        </p:nvSpPr>
        <p:spPr bwMode="auto">
          <a:xfrm>
            <a:off x="4343400" y="4267200"/>
            <a:ext cx="2282825" cy="276225"/>
          </a:xfrm>
          <a:prstGeom prst="rect">
            <a:avLst/>
          </a:prstGeom>
          <a:solidFill>
            <a:srgbClr val="FFFF00"/>
          </a:solidFill>
          <a:ln w="19050">
            <a:solidFill>
              <a:schemeClr val="tx1"/>
            </a:solidFill>
            <a:miter lim="800000"/>
            <a:headEnd/>
            <a:tailEnd type="none" w="sm" len="lg"/>
          </a:ln>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TR" sz="1200">
                <a:latin typeface="Calibri" panose="020F0502020204030204" pitchFamily="34" charset="0"/>
              </a:rPr>
              <a:t>X[k] = M [q*16+k] (32 bit)</a:t>
            </a:r>
          </a:p>
        </p:txBody>
      </p:sp>
      <p:pic>
        <p:nvPicPr>
          <p:cNvPr id="59408" name="Picture 17">
            <a:extLst>
              <a:ext uri="{FF2B5EF4-FFF2-40B4-BE49-F238E27FC236}">
                <a16:creationId xmlns:a16="http://schemas.microsoft.com/office/drawing/2014/main" id="{7D88FD36-2F45-76EE-2B04-1FCFCC24545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200" y="0"/>
            <a:ext cx="1909763" cy="1236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lg"/>
              </a14:hiddenLine>
            </a:ext>
          </a:extLst>
        </p:spPr>
      </p:pic>
      <p:sp>
        <p:nvSpPr>
          <p:cNvPr id="59409" name="Line 18">
            <a:extLst>
              <a:ext uri="{FF2B5EF4-FFF2-40B4-BE49-F238E27FC236}">
                <a16:creationId xmlns:a16="http://schemas.microsoft.com/office/drawing/2014/main" id="{C6351D30-3670-C49A-4E26-18A4076D39F1}"/>
              </a:ext>
            </a:extLst>
          </p:cNvPr>
          <p:cNvSpPr>
            <a:spLocks noChangeShapeType="1"/>
          </p:cNvSpPr>
          <p:nvPr/>
        </p:nvSpPr>
        <p:spPr bwMode="auto">
          <a:xfrm>
            <a:off x="1905000" y="914400"/>
            <a:ext cx="6019800" cy="3429000"/>
          </a:xfrm>
          <a:prstGeom prst="line">
            <a:avLst/>
          </a:prstGeom>
          <a:noFill/>
          <a:ln w="19050">
            <a:solidFill>
              <a:schemeClr val="tx1"/>
            </a:solidFill>
            <a:round/>
            <a:headEnd/>
            <a:tailEnd type="stealth" w="sm" len="lg"/>
          </a:ln>
          <a:extLst>
            <a:ext uri="{909E8E84-426E-40DD-AFC4-6F175D3DCCD1}">
              <a14:hiddenFill xmlns:a14="http://schemas.microsoft.com/office/drawing/2010/main">
                <a:noFill/>
              </a14:hiddenFill>
            </a:ext>
          </a:extLst>
        </p:spPr>
        <p:txBody>
          <a:bodyPr wrap="none" anchor="ctr"/>
          <a:lstStyle/>
          <a:p>
            <a:endParaRPr lang="en-TR"/>
          </a:p>
        </p:txBody>
      </p:sp>
    </p:spTree>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41" name="Picture 3">
            <a:extLst>
              <a:ext uri="{FF2B5EF4-FFF2-40B4-BE49-F238E27FC236}">
                <a16:creationId xmlns:a16="http://schemas.microsoft.com/office/drawing/2014/main" id="{23BA83B5-26CE-2774-B944-1D612CD32E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16588" y="2438400"/>
            <a:ext cx="3357562" cy="4419600"/>
          </a:xfrm>
          <a:prstGeom prst="rect">
            <a:avLst/>
          </a:prstGeom>
          <a:noFill/>
          <a:ln w="19050">
            <a:solidFill>
              <a:schemeClr val="tx1"/>
            </a:solidFill>
            <a:miter lim="800000"/>
            <a:headEnd/>
            <a:tailEnd type="none" w="sm" len="lg"/>
          </a:ln>
          <a:extLst>
            <a:ext uri="{909E8E84-426E-40DD-AFC4-6F175D3DCCD1}">
              <a14:hiddenFill xmlns:a14="http://schemas.microsoft.com/office/drawing/2010/main">
                <a:solidFill>
                  <a:srgbClr val="FFFFFF"/>
                </a:solidFill>
              </a14:hiddenFill>
            </a:ext>
          </a:extLst>
        </p:spPr>
      </p:pic>
      <p:sp>
        <p:nvSpPr>
          <p:cNvPr id="61442" name="Rectangle 9">
            <a:extLst>
              <a:ext uri="{FF2B5EF4-FFF2-40B4-BE49-F238E27FC236}">
                <a16:creationId xmlns:a16="http://schemas.microsoft.com/office/drawing/2014/main" id="{01BC2D63-44B3-46DD-B69A-2B309F498BC5}"/>
              </a:ext>
            </a:extLst>
          </p:cNvPr>
          <p:cNvSpPr>
            <a:spLocks noChangeArrowheads="1"/>
          </p:cNvSpPr>
          <p:nvPr/>
        </p:nvSpPr>
        <p:spPr bwMode="auto">
          <a:xfrm>
            <a:off x="6400800" y="3124200"/>
            <a:ext cx="1752600" cy="457200"/>
          </a:xfrm>
          <a:prstGeom prst="rect">
            <a:avLst/>
          </a:prstGeom>
          <a:noFill/>
          <a:ln w="19050">
            <a:solidFill>
              <a:srgbClr val="FF0000"/>
            </a:solidFill>
            <a:miter lim="800000"/>
            <a:headEnd/>
            <a:tailEnd type="none" w="sm" len="lg"/>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TR" sz="1800">
              <a:latin typeface="Calibri" panose="020F0502020204030204" pitchFamily="34" charset="0"/>
            </a:endParaRPr>
          </a:p>
        </p:txBody>
      </p:sp>
      <p:pic>
        <p:nvPicPr>
          <p:cNvPr id="61443" name="Picture 10">
            <a:extLst>
              <a:ext uri="{FF2B5EF4-FFF2-40B4-BE49-F238E27FC236}">
                <a16:creationId xmlns:a16="http://schemas.microsoft.com/office/drawing/2014/main" id="{6E26852E-8025-81EA-DF0B-7B70CD7E2CC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3513" y="1981200"/>
            <a:ext cx="4332287" cy="4821238"/>
          </a:xfrm>
          <a:prstGeom prst="rect">
            <a:avLst/>
          </a:prstGeom>
          <a:noFill/>
          <a:ln w="19050">
            <a:solidFill>
              <a:srgbClr val="FF0000"/>
            </a:solidFill>
            <a:miter lim="800000"/>
            <a:headEnd/>
            <a:tailEnd type="none" w="sm" len="lg"/>
          </a:ln>
          <a:extLst>
            <a:ext uri="{909E8E84-426E-40DD-AFC4-6F175D3DCCD1}">
              <a14:hiddenFill xmlns:a14="http://schemas.microsoft.com/office/drawing/2010/main">
                <a:solidFill>
                  <a:srgbClr val="FFFFFF"/>
                </a:solidFill>
              </a14:hiddenFill>
            </a:ext>
          </a:extLst>
        </p:spPr>
      </p:pic>
      <p:sp>
        <p:nvSpPr>
          <p:cNvPr id="61444" name="Line 11">
            <a:extLst>
              <a:ext uri="{FF2B5EF4-FFF2-40B4-BE49-F238E27FC236}">
                <a16:creationId xmlns:a16="http://schemas.microsoft.com/office/drawing/2014/main" id="{46316E44-8257-1CB2-0B74-D86F5B0519B0}"/>
              </a:ext>
            </a:extLst>
          </p:cNvPr>
          <p:cNvSpPr>
            <a:spLocks noChangeShapeType="1"/>
          </p:cNvSpPr>
          <p:nvPr/>
        </p:nvSpPr>
        <p:spPr bwMode="auto">
          <a:xfrm flipH="1">
            <a:off x="4495800" y="3276600"/>
            <a:ext cx="1905000" cy="381000"/>
          </a:xfrm>
          <a:prstGeom prst="line">
            <a:avLst/>
          </a:prstGeom>
          <a:noFill/>
          <a:ln w="19050">
            <a:solidFill>
              <a:srgbClr val="FF0000"/>
            </a:solidFill>
            <a:round/>
            <a:headEnd/>
            <a:tailEnd type="stealth" w="sm" len="lg"/>
          </a:ln>
          <a:extLst>
            <a:ext uri="{909E8E84-426E-40DD-AFC4-6F175D3DCCD1}">
              <a14:hiddenFill xmlns:a14="http://schemas.microsoft.com/office/drawing/2010/main">
                <a:noFill/>
              </a14:hiddenFill>
            </a:ext>
          </a:extLst>
        </p:spPr>
        <p:txBody>
          <a:bodyPr wrap="none" anchor="ctr"/>
          <a:lstStyle/>
          <a:p>
            <a:endParaRPr lang="en-TR"/>
          </a:p>
        </p:txBody>
      </p:sp>
      <p:sp>
        <p:nvSpPr>
          <p:cNvPr id="61445" name="AutoShape 12">
            <a:extLst>
              <a:ext uri="{FF2B5EF4-FFF2-40B4-BE49-F238E27FC236}">
                <a16:creationId xmlns:a16="http://schemas.microsoft.com/office/drawing/2014/main" id="{43AA8AA0-4687-A984-AA26-B5AE4A54DD0D}"/>
              </a:ext>
            </a:extLst>
          </p:cNvPr>
          <p:cNvSpPr>
            <a:spLocks noChangeArrowheads="1"/>
          </p:cNvSpPr>
          <p:nvPr/>
        </p:nvSpPr>
        <p:spPr bwMode="auto">
          <a:xfrm>
            <a:off x="228600" y="3886200"/>
            <a:ext cx="762000" cy="381000"/>
          </a:xfrm>
          <a:prstGeom prst="roundRect">
            <a:avLst>
              <a:gd name="adj" fmla="val 16667"/>
            </a:avLst>
          </a:prstGeom>
          <a:noFill/>
          <a:ln w="19050">
            <a:solidFill>
              <a:srgbClr val="33CC33"/>
            </a:solidFill>
            <a:round/>
            <a:headEnd/>
            <a:tailEnd type="none" w="sm" len="lg"/>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TR" sz="1800">
              <a:latin typeface="Calibri" panose="020F0502020204030204" pitchFamily="34" charset="0"/>
            </a:endParaRPr>
          </a:p>
        </p:txBody>
      </p:sp>
      <p:sp>
        <p:nvSpPr>
          <p:cNvPr id="61446" name="Line 13">
            <a:extLst>
              <a:ext uri="{FF2B5EF4-FFF2-40B4-BE49-F238E27FC236}">
                <a16:creationId xmlns:a16="http://schemas.microsoft.com/office/drawing/2014/main" id="{47C9321C-4AC8-F5CC-6B27-02D9293EBA5E}"/>
              </a:ext>
            </a:extLst>
          </p:cNvPr>
          <p:cNvSpPr>
            <a:spLocks noChangeShapeType="1"/>
          </p:cNvSpPr>
          <p:nvPr/>
        </p:nvSpPr>
        <p:spPr bwMode="auto">
          <a:xfrm flipV="1">
            <a:off x="304800" y="685800"/>
            <a:ext cx="0" cy="3200400"/>
          </a:xfrm>
          <a:prstGeom prst="line">
            <a:avLst/>
          </a:prstGeom>
          <a:noFill/>
          <a:ln w="19050">
            <a:solidFill>
              <a:srgbClr val="33CC33"/>
            </a:solidFill>
            <a:round/>
            <a:headEnd/>
            <a:tailEnd type="stealth" w="sm" len="lg"/>
          </a:ln>
          <a:extLst>
            <a:ext uri="{909E8E84-426E-40DD-AFC4-6F175D3DCCD1}">
              <a14:hiddenFill xmlns:a14="http://schemas.microsoft.com/office/drawing/2010/main">
                <a:noFill/>
              </a14:hiddenFill>
            </a:ext>
          </a:extLst>
        </p:spPr>
        <p:txBody>
          <a:bodyPr wrap="none" anchor="ctr"/>
          <a:lstStyle/>
          <a:p>
            <a:endParaRPr lang="en-TR"/>
          </a:p>
        </p:txBody>
      </p:sp>
      <p:sp>
        <p:nvSpPr>
          <p:cNvPr id="61447" name="Text Box 14">
            <a:extLst>
              <a:ext uri="{FF2B5EF4-FFF2-40B4-BE49-F238E27FC236}">
                <a16:creationId xmlns:a16="http://schemas.microsoft.com/office/drawing/2014/main" id="{75BFD03A-78D7-8454-0D91-322938F12E5C}"/>
              </a:ext>
            </a:extLst>
          </p:cNvPr>
          <p:cNvSpPr txBox="1">
            <a:spLocks noChangeArrowheads="1"/>
          </p:cNvSpPr>
          <p:nvPr/>
        </p:nvSpPr>
        <p:spPr bwMode="auto">
          <a:xfrm>
            <a:off x="228600" y="304800"/>
            <a:ext cx="6364288" cy="369888"/>
          </a:xfrm>
          <a:prstGeom prst="rect">
            <a:avLst/>
          </a:prstGeom>
          <a:noFill/>
          <a:ln w="19050">
            <a:solidFill>
              <a:srgbClr val="33CC33"/>
            </a:solidFill>
            <a:miter lim="800000"/>
            <a:headEnd/>
            <a:tailEnd type="none" w="sm" len="lg"/>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TR" sz="1800">
                <a:latin typeface="Calibri" panose="020F0502020204030204" pitchFamily="34" charset="0"/>
              </a:rPr>
              <a:t>The ith 32-bit word in matrix T, constructed from the sine function</a:t>
            </a:r>
          </a:p>
        </p:txBody>
      </p:sp>
      <p:sp>
        <p:nvSpPr>
          <p:cNvPr id="61448" name="AutoShape 15">
            <a:extLst>
              <a:ext uri="{FF2B5EF4-FFF2-40B4-BE49-F238E27FC236}">
                <a16:creationId xmlns:a16="http://schemas.microsoft.com/office/drawing/2014/main" id="{7E6AAF8E-C821-36BD-CDD5-782D4CD54A93}"/>
              </a:ext>
            </a:extLst>
          </p:cNvPr>
          <p:cNvSpPr>
            <a:spLocks noChangeArrowheads="1"/>
          </p:cNvSpPr>
          <p:nvPr/>
        </p:nvSpPr>
        <p:spPr bwMode="auto">
          <a:xfrm>
            <a:off x="381000" y="3276600"/>
            <a:ext cx="533400" cy="381000"/>
          </a:xfrm>
          <a:prstGeom prst="roundRect">
            <a:avLst>
              <a:gd name="adj" fmla="val 16667"/>
            </a:avLst>
          </a:prstGeom>
          <a:noFill/>
          <a:ln w="19050">
            <a:solidFill>
              <a:srgbClr val="FF6600"/>
            </a:solidFill>
            <a:round/>
            <a:headEnd/>
            <a:tailEnd type="none" w="sm" len="lg"/>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TR" sz="1800">
              <a:latin typeface="Calibri" panose="020F0502020204030204" pitchFamily="34" charset="0"/>
            </a:endParaRPr>
          </a:p>
        </p:txBody>
      </p:sp>
      <p:sp>
        <p:nvSpPr>
          <p:cNvPr id="61449" name="Line 16">
            <a:extLst>
              <a:ext uri="{FF2B5EF4-FFF2-40B4-BE49-F238E27FC236}">
                <a16:creationId xmlns:a16="http://schemas.microsoft.com/office/drawing/2014/main" id="{B63ED469-F37A-BFE4-9D08-0CC3DE098957}"/>
              </a:ext>
            </a:extLst>
          </p:cNvPr>
          <p:cNvSpPr>
            <a:spLocks noChangeShapeType="1"/>
          </p:cNvSpPr>
          <p:nvPr/>
        </p:nvSpPr>
        <p:spPr bwMode="auto">
          <a:xfrm flipV="1">
            <a:off x="685800" y="1143000"/>
            <a:ext cx="0" cy="2133600"/>
          </a:xfrm>
          <a:prstGeom prst="line">
            <a:avLst/>
          </a:prstGeom>
          <a:noFill/>
          <a:ln w="19050">
            <a:solidFill>
              <a:srgbClr val="FF6600"/>
            </a:solidFill>
            <a:round/>
            <a:headEnd/>
            <a:tailEnd type="stealth" w="sm" len="lg"/>
          </a:ln>
          <a:extLst>
            <a:ext uri="{909E8E84-426E-40DD-AFC4-6F175D3DCCD1}">
              <a14:hiddenFill xmlns:a14="http://schemas.microsoft.com/office/drawing/2010/main">
                <a:noFill/>
              </a14:hiddenFill>
            </a:ext>
          </a:extLst>
        </p:spPr>
        <p:txBody>
          <a:bodyPr wrap="none" anchor="ctr"/>
          <a:lstStyle/>
          <a:p>
            <a:endParaRPr lang="en-TR"/>
          </a:p>
        </p:txBody>
      </p:sp>
      <p:sp>
        <p:nvSpPr>
          <p:cNvPr id="61450" name="Text Box 17">
            <a:extLst>
              <a:ext uri="{FF2B5EF4-FFF2-40B4-BE49-F238E27FC236}">
                <a16:creationId xmlns:a16="http://schemas.microsoft.com/office/drawing/2014/main" id="{34AA9288-45CE-DA19-6BC0-F5087D644209}"/>
              </a:ext>
            </a:extLst>
          </p:cNvPr>
          <p:cNvSpPr txBox="1">
            <a:spLocks noChangeArrowheads="1"/>
          </p:cNvSpPr>
          <p:nvPr/>
        </p:nvSpPr>
        <p:spPr bwMode="auto">
          <a:xfrm>
            <a:off x="458788" y="762000"/>
            <a:ext cx="6861175" cy="369888"/>
          </a:xfrm>
          <a:prstGeom prst="rect">
            <a:avLst/>
          </a:prstGeom>
          <a:noFill/>
          <a:ln w="19050">
            <a:solidFill>
              <a:srgbClr val="FF6600"/>
            </a:solidFill>
            <a:miter lim="800000"/>
            <a:headEnd/>
            <a:tailEnd type="none" w="sm" len="lg"/>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TR" sz="1800">
                <a:latin typeface="Calibri" panose="020F0502020204030204" pitchFamily="34" charset="0"/>
              </a:rPr>
              <a:t>M [q*16+k] = the kth 32-bit word from the qth 512-bit block of the msg</a:t>
            </a:r>
          </a:p>
        </p:txBody>
      </p:sp>
      <p:sp>
        <p:nvSpPr>
          <p:cNvPr id="61451" name="Text Box 18">
            <a:extLst>
              <a:ext uri="{FF2B5EF4-FFF2-40B4-BE49-F238E27FC236}">
                <a16:creationId xmlns:a16="http://schemas.microsoft.com/office/drawing/2014/main" id="{778AEB78-F2C7-0C20-4AF1-4081085C30C1}"/>
              </a:ext>
            </a:extLst>
          </p:cNvPr>
          <p:cNvSpPr txBox="1">
            <a:spLocks noChangeArrowheads="1"/>
          </p:cNvSpPr>
          <p:nvPr/>
        </p:nvSpPr>
        <p:spPr bwMode="auto">
          <a:xfrm>
            <a:off x="4495800" y="3733800"/>
            <a:ext cx="11922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lg"/>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TR" sz="1800">
                <a:solidFill>
                  <a:srgbClr val="FF0000"/>
                </a:solidFill>
                <a:latin typeface="Calibri" panose="020F0502020204030204" pitchFamily="34" charset="0"/>
              </a:rPr>
              <a:t>Single step</a:t>
            </a:r>
          </a:p>
        </p:txBody>
      </p:sp>
      <p:sp>
        <p:nvSpPr>
          <p:cNvPr id="61452" name="AutoShape 19">
            <a:extLst>
              <a:ext uri="{FF2B5EF4-FFF2-40B4-BE49-F238E27FC236}">
                <a16:creationId xmlns:a16="http://schemas.microsoft.com/office/drawing/2014/main" id="{5FD2F451-AB5B-2F9C-6DB0-4AB8109C84D5}"/>
              </a:ext>
            </a:extLst>
          </p:cNvPr>
          <p:cNvSpPr>
            <a:spLocks noChangeArrowheads="1"/>
          </p:cNvSpPr>
          <p:nvPr/>
        </p:nvSpPr>
        <p:spPr bwMode="auto">
          <a:xfrm>
            <a:off x="2514600" y="2743200"/>
            <a:ext cx="533400" cy="381000"/>
          </a:xfrm>
          <a:prstGeom prst="roundRect">
            <a:avLst>
              <a:gd name="adj" fmla="val 16667"/>
            </a:avLst>
          </a:prstGeom>
          <a:noFill/>
          <a:ln w="19050">
            <a:solidFill>
              <a:srgbClr val="0066FF"/>
            </a:solidFill>
            <a:round/>
            <a:headEnd/>
            <a:tailEnd type="none" w="sm" len="lg"/>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TR" sz="1800">
              <a:latin typeface="Calibri" panose="020F0502020204030204" pitchFamily="34" charset="0"/>
            </a:endParaRPr>
          </a:p>
        </p:txBody>
      </p:sp>
      <p:sp>
        <p:nvSpPr>
          <p:cNvPr id="61453" name="Line 20">
            <a:extLst>
              <a:ext uri="{FF2B5EF4-FFF2-40B4-BE49-F238E27FC236}">
                <a16:creationId xmlns:a16="http://schemas.microsoft.com/office/drawing/2014/main" id="{3BBFFE14-7FCB-E2A2-D325-C8986DC07400}"/>
              </a:ext>
            </a:extLst>
          </p:cNvPr>
          <p:cNvSpPr>
            <a:spLocks noChangeShapeType="1"/>
          </p:cNvSpPr>
          <p:nvPr/>
        </p:nvSpPr>
        <p:spPr bwMode="auto">
          <a:xfrm flipV="1">
            <a:off x="2819400" y="1600200"/>
            <a:ext cx="1828800" cy="1143000"/>
          </a:xfrm>
          <a:prstGeom prst="line">
            <a:avLst/>
          </a:prstGeom>
          <a:noFill/>
          <a:ln w="19050">
            <a:solidFill>
              <a:srgbClr val="0066FF"/>
            </a:solidFill>
            <a:round/>
            <a:headEnd/>
            <a:tailEnd type="stealth" w="sm" len="lg"/>
          </a:ln>
          <a:extLst>
            <a:ext uri="{909E8E84-426E-40DD-AFC4-6F175D3DCCD1}">
              <a14:hiddenFill xmlns:a14="http://schemas.microsoft.com/office/drawing/2010/main">
                <a:noFill/>
              </a14:hiddenFill>
            </a:ext>
          </a:extLst>
        </p:spPr>
        <p:txBody>
          <a:bodyPr wrap="none" anchor="ctr"/>
          <a:lstStyle/>
          <a:p>
            <a:endParaRPr lang="en-TR"/>
          </a:p>
        </p:txBody>
      </p:sp>
      <p:pic>
        <p:nvPicPr>
          <p:cNvPr id="61454" name="Picture 21">
            <a:extLst>
              <a:ext uri="{FF2B5EF4-FFF2-40B4-BE49-F238E27FC236}">
                <a16:creationId xmlns:a16="http://schemas.microsoft.com/office/drawing/2014/main" id="{A040F193-783C-E211-C2EB-2AA470EF3A1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48200" y="1219200"/>
            <a:ext cx="2133600" cy="1087438"/>
          </a:xfrm>
          <a:prstGeom prst="rect">
            <a:avLst/>
          </a:prstGeom>
          <a:noFill/>
          <a:ln w="9525">
            <a:solidFill>
              <a:srgbClr val="0066FF"/>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Title 1">
            <a:extLst>
              <a:ext uri="{FF2B5EF4-FFF2-40B4-BE49-F238E27FC236}">
                <a16:creationId xmlns:a16="http://schemas.microsoft.com/office/drawing/2014/main" id="{B34F1882-2E6A-C982-32BA-F2D1CD758DB9}"/>
              </a:ext>
            </a:extLst>
          </p:cNvPr>
          <p:cNvSpPr>
            <a:spLocks noGrp="1"/>
          </p:cNvSpPr>
          <p:nvPr>
            <p:ph type="title"/>
          </p:nvPr>
        </p:nvSpPr>
        <p:spPr/>
        <p:txBody>
          <a:bodyPr/>
          <a:lstStyle/>
          <a:p>
            <a:r>
              <a:rPr lang="en-US" altLang="en-TR">
                <a:latin typeface="Calibri" panose="020F0502020204030204" pitchFamily="34" charset="0"/>
                <a:ea typeface="ＭＳ Ｐゴシック" panose="020B0600070205080204" pitchFamily="34" charset="-128"/>
              </a:rPr>
              <a:t>Topics</a:t>
            </a:r>
          </a:p>
        </p:txBody>
      </p:sp>
      <p:sp>
        <p:nvSpPr>
          <p:cNvPr id="63490" name="Content Placeholder 2">
            <a:extLst>
              <a:ext uri="{FF2B5EF4-FFF2-40B4-BE49-F238E27FC236}">
                <a16:creationId xmlns:a16="http://schemas.microsoft.com/office/drawing/2014/main" id="{36587031-4C1E-60A6-890A-8F7BABC7F3B3}"/>
              </a:ext>
            </a:extLst>
          </p:cNvPr>
          <p:cNvSpPr>
            <a:spLocks noGrp="1"/>
          </p:cNvSpPr>
          <p:nvPr>
            <p:ph sz="quarter" idx="1"/>
          </p:nvPr>
        </p:nvSpPr>
        <p:spPr>
          <a:xfrm>
            <a:off x="457200" y="1219200"/>
            <a:ext cx="8229600" cy="4937125"/>
          </a:xfrm>
        </p:spPr>
        <p:txBody>
          <a:bodyPr/>
          <a:lstStyle/>
          <a:p>
            <a:r>
              <a:rPr lang="en-US" altLang="en-TR">
                <a:latin typeface="Calibri" panose="020F0502020204030204" pitchFamily="34" charset="0"/>
                <a:ea typeface="ＭＳ Ｐゴシック" panose="020B0600070205080204" pitchFamily="34" charset="-128"/>
              </a:rPr>
              <a:t>Overview of Cryptography Hash Function</a:t>
            </a:r>
          </a:p>
          <a:p>
            <a:r>
              <a:rPr lang="en-US" altLang="en-TR">
                <a:latin typeface="Calibri" panose="020F0502020204030204" pitchFamily="34" charset="0"/>
                <a:ea typeface="ＭＳ Ｐゴシック" panose="020B0600070205080204" pitchFamily="34" charset="-128"/>
              </a:rPr>
              <a:t>Usages</a:t>
            </a:r>
          </a:p>
          <a:p>
            <a:r>
              <a:rPr lang="en-US" altLang="en-TR">
                <a:latin typeface="Calibri" panose="020F0502020204030204" pitchFamily="34" charset="0"/>
                <a:ea typeface="ＭＳ Ｐゴシック" panose="020B0600070205080204" pitchFamily="34" charset="-128"/>
              </a:rPr>
              <a:t>Properties</a:t>
            </a:r>
          </a:p>
          <a:p>
            <a:r>
              <a:rPr lang="en-US" altLang="en-TR" b="1">
                <a:latin typeface="Calibri" panose="020F0502020204030204" pitchFamily="34" charset="0"/>
                <a:ea typeface="ＭＳ Ｐゴシック" panose="020B0600070205080204" pitchFamily="34" charset="-128"/>
              </a:rPr>
              <a:t>Hashing Function Structure</a:t>
            </a:r>
          </a:p>
          <a:p>
            <a:pPr lvl="1"/>
            <a:r>
              <a:rPr lang="en-US" altLang="en-TR">
                <a:latin typeface="Calibri" panose="020F0502020204030204" pitchFamily="34" charset="0"/>
                <a:ea typeface="ＭＳ Ｐゴシック" panose="020B0600070205080204" pitchFamily="34" charset="-128"/>
              </a:rPr>
              <a:t>MD5</a:t>
            </a:r>
          </a:p>
          <a:p>
            <a:pPr lvl="1"/>
            <a:r>
              <a:rPr lang="en-US" altLang="en-TR" b="1">
                <a:latin typeface="Calibri" panose="020F0502020204030204" pitchFamily="34" charset="0"/>
                <a:ea typeface="ＭＳ Ｐゴシック" panose="020B0600070205080204" pitchFamily="34" charset="-128"/>
              </a:rPr>
              <a:t>SHA</a:t>
            </a:r>
          </a:p>
          <a:p>
            <a:r>
              <a:rPr lang="en-US" altLang="en-TR">
                <a:latin typeface="Calibri" panose="020F0502020204030204" pitchFamily="34" charset="0"/>
                <a:ea typeface="ＭＳ Ｐゴシック" panose="020B0600070205080204" pitchFamily="34" charset="-128"/>
              </a:rPr>
              <a:t>Attack on Hash Function </a:t>
            </a:r>
          </a:p>
          <a:p>
            <a:r>
              <a:rPr lang="en-US" altLang="en-TR">
                <a:latin typeface="Calibri" panose="020F0502020204030204" pitchFamily="34" charset="0"/>
                <a:ea typeface="ＭＳ Ｐゴシック" panose="020B0600070205080204" pitchFamily="34" charset="-128"/>
              </a:rPr>
              <a:t>The Road to new Secure Hash Standard</a:t>
            </a:r>
          </a:p>
          <a:p>
            <a:endParaRPr lang="en-US" altLang="en-TR">
              <a:latin typeface="Calibri" panose="020F0502020204030204" pitchFamily="34" charset="0"/>
              <a:ea typeface="ＭＳ Ｐゴシック" panose="020B0600070205080204" pitchFamily="34" charset="-128"/>
            </a:endParaRPr>
          </a:p>
          <a:p>
            <a:endParaRPr lang="en-US" altLang="en-TR">
              <a:latin typeface="Calibri" panose="020F0502020204030204" pitchFamily="34" charset="0"/>
              <a:ea typeface="ＭＳ Ｐゴシック" panose="020B0600070205080204" pitchFamily="34" charset="-128"/>
            </a:endParaRPr>
          </a:p>
        </p:txBody>
      </p:sp>
    </p:spTree>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2">
            <a:extLst>
              <a:ext uri="{FF2B5EF4-FFF2-40B4-BE49-F238E27FC236}">
                <a16:creationId xmlns:a16="http://schemas.microsoft.com/office/drawing/2014/main" id="{AFA5F427-A5C1-538A-0A12-3C5179366164}"/>
              </a:ext>
            </a:extLst>
          </p:cNvPr>
          <p:cNvSpPr>
            <a:spLocks noGrp="1" noChangeArrowheads="1"/>
          </p:cNvSpPr>
          <p:nvPr>
            <p:ph type="title"/>
          </p:nvPr>
        </p:nvSpPr>
        <p:spPr/>
        <p:txBody>
          <a:bodyPr/>
          <a:lstStyle/>
          <a:p>
            <a:pPr eaLnBrk="1" hangingPunct="1"/>
            <a:r>
              <a:rPr lang="en-US" altLang="en-TR" dirty="0">
                <a:latin typeface="Calibri" panose="020F0502020204030204" pitchFamily="34" charset="0"/>
                <a:ea typeface="ＭＳ Ｐゴシック" panose="020B0600070205080204" pitchFamily="34" charset="-128"/>
              </a:rPr>
              <a:t>Secure Hash Algorithm (SHA)</a:t>
            </a:r>
            <a:endParaRPr lang="en-AU" altLang="en-TR" dirty="0">
              <a:latin typeface="Calibri" panose="020F0502020204030204" pitchFamily="34" charset="0"/>
              <a:ea typeface="ＭＳ Ｐゴシック" panose="020B0600070205080204" pitchFamily="34" charset="-128"/>
            </a:endParaRPr>
          </a:p>
        </p:txBody>
      </p:sp>
      <p:sp>
        <p:nvSpPr>
          <p:cNvPr id="64514" name="Rectangle 3">
            <a:extLst>
              <a:ext uri="{FF2B5EF4-FFF2-40B4-BE49-F238E27FC236}">
                <a16:creationId xmlns:a16="http://schemas.microsoft.com/office/drawing/2014/main" id="{7B938542-0A98-3E0A-B68E-97CE3A55217D}"/>
              </a:ext>
            </a:extLst>
          </p:cNvPr>
          <p:cNvSpPr>
            <a:spLocks noGrp="1" noChangeArrowheads="1"/>
          </p:cNvSpPr>
          <p:nvPr>
            <p:ph sz="quarter" idx="1"/>
          </p:nvPr>
        </p:nvSpPr>
        <p:spPr>
          <a:xfrm>
            <a:off x="457200" y="1219200"/>
            <a:ext cx="8229600" cy="4937125"/>
          </a:xfrm>
        </p:spPr>
        <p:txBody>
          <a:bodyPr/>
          <a:lstStyle/>
          <a:p>
            <a:pPr eaLnBrk="1" hangingPunct="1">
              <a:buFont typeface="Wingdings" pitchFamily="2" charset="2"/>
              <a:buChar char="Ø"/>
            </a:pPr>
            <a:r>
              <a:rPr lang="en-AU" altLang="en-TR" sz="2400">
                <a:latin typeface="Calibri" panose="020F0502020204030204" pitchFamily="34" charset="0"/>
                <a:ea typeface="ＭＳ Ｐゴシック" panose="020B0600070205080204" pitchFamily="34" charset="-128"/>
              </a:rPr>
              <a:t>SHA originally designed by NIST &amp; NSA in 1993</a:t>
            </a:r>
          </a:p>
          <a:p>
            <a:pPr lvl="1" eaLnBrk="1" hangingPunct="1">
              <a:buFont typeface="Wingdings" pitchFamily="2" charset="2"/>
              <a:buChar char="Ø"/>
            </a:pPr>
            <a:r>
              <a:rPr lang="en-AU" altLang="en-TR" sz="2100">
                <a:latin typeface="Calibri" panose="020F0502020204030204" pitchFamily="34" charset="0"/>
                <a:ea typeface="ＭＳ Ｐゴシック" panose="020B0600070205080204" pitchFamily="34" charset="-128"/>
              </a:rPr>
              <a:t>revised in 1995 as SHA-1</a:t>
            </a:r>
          </a:p>
          <a:p>
            <a:pPr eaLnBrk="1" hangingPunct="1">
              <a:buFont typeface="Wingdings" pitchFamily="2" charset="2"/>
              <a:buChar char="Ø"/>
            </a:pPr>
            <a:r>
              <a:rPr lang="en-AU" altLang="en-TR" sz="2400">
                <a:latin typeface="Calibri" panose="020F0502020204030204" pitchFamily="34" charset="0"/>
                <a:ea typeface="ＭＳ Ｐゴシック" panose="020B0600070205080204" pitchFamily="34" charset="-128"/>
              </a:rPr>
              <a:t>US standard for use with DSA signature scheme </a:t>
            </a:r>
          </a:p>
          <a:p>
            <a:pPr lvl="1" eaLnBrk="1" hangingPunct="1">
              <a:buFont typeface="Wingdings" pitchFamily="2" charset="2"/>
              <a:buChar char="l"/>
            </a:pPr>
            <a:r>
              <a:rPr lang="en-US" altLang="en-TR" sz="2000">
                <a:latin typeface="Calibri" panose="020F0502020204030204" pitchFamily="34" charset="0"/>
                <a:ea typeface="ＭＳ Ｐゴシック" panose="020B0600070205080204" pitchFamily="34" charset="-128"/>
              </a:rPr>
              <a:t>standard is FIPS 180-1 1995, also Internet RFC3174</a:t>
            </a:r>
            <a:endParaRPr lang="en-AU" altLang="en-TR" sz="2000">
              <a:latin typeface="Calibri" panose="020F0502020204030204" pitchFamily="34" charset="0"/>
              <a:ea typeface="ＭＳ Ｐゴシック" panose="020B0600070205080204" pitchFamily="34" charset="-128"/>
            </a:endParaRPr>
          </a:p>
          <a:p>
            <a:pPr lvl="1" eaLnBrk="1" hangingPunct="1">
              <a:buFont typeface="Wingdings" pitchFamily="2" charset="2"/>
              <a:buChar char="Ø"/>
            </a:pPr>
            <a:r>
              <a:rPr lang="en-AU" altLang="en-TR" sz="2100">
                <a:latin typeface="Calibri" panose="020F0502020204030204" pitchFamily="34" charset="0"/>
                <a:ea typeface="ＭＳ Ｐゴシック" panose="020B0600070205080204" pitchFamily="34" charset="-128"/>
              </a:rPr>
              <a:t>based on design of MD4 with key differences </a:t>
            </a:r>
          </a:p>
          <a:p>
            <a:pPr eaLnBrk="1" hangingPunct="1">
              <a:buFont typeface="Wingdings" pitchFamily="2" charset="2"/>
              <a:buChar char="Ø"/>
            </a:pPr>
            <a:r>
              <a:rPr lang="en-AU" altLang="en-TR" sz="2400">
                <a:latin typeface="Calibri" panose="020F0502020204030204" pitchFamily="34" charset="0"/>
                <a:ea typeface="ＭＳ Ｐゴシック" panose="020B0600070205080204" pitchFamily="34" charset="-128"/>
              </a:rPr>
              <a:t>produces 160-bit hash values </a:t>
            </a:r>
          </a:p>
          <a:p>
            <a:pPr eaLnBrk="1" hangingPunct="1">
              <a:buFont typeface="Wingdings" pitchFamily="2" charset="2"/>
              <a:buChar char="Ø"/>
            </a:pPr>
            <a:r>
              <a:rPr lang="en-AU" altLang="en-TR" sz="2400">
                <a:latin typeface="Calibri" panose="020F0502020204030204" pitchFamily="34" charset="0"/>
                <a:ea typeface="ＭＳ Ｐゴシック" panose="020B0600070205080204" pitchFamily="34" charset="-128"/>
              </a:rPr>
              <a:t>recent 2005 results on security of SHA-1 have raised concerns on its use in future applications</a:t>
            </a:r>
          </a:p>
        </p:txBody>
      </p:sp>
    </p:spTree>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2">
            <a:extLst>
              <a:ext uri="{FF2B5EF4-FFF2-40B4-BE49-F238E27FC236}">
                <a16:creationId xmlns:a16="http://schemas.microsoft.com/office/drawing/2014/main" id="{796BECF6-1AC8-1051-877C-47DE2FE329B1}"/>
              </a:ext>
            </a:extLst>
          </p:cNvPr>
          <p:cNvSpPr>
            <a:spLocks noGrp="1" noChangeArrowheads="1"/>
          </p:cNvSpPr>
          <p:nvPr>
            <p:ph type="title"/>
          </p:nvPr>
        </p:nvSpPr>
        <p:spPr/>
        <p:txBody>
          <a:bodyPr/>
          <a:lstStyle/>
          <a:p>
            <a:pPr eaLnBrk="1" hangingPunct="1"/>
            <a:r>
              <a:rPr lang="en-US" altLang="en-TR" dirty="0">
                <a:latin typeface="Calibri" panose="020F0502020204030204" pitchFamily="34" charset="0"/>
                <a:ea typeface="ＭＳ Ｐゴシック" panose="020B0600070205080204" pitchFamily="34" charset="-128"/>
              </a:rPr>
              <a:t>Revised SHA (SHA-2)</a:t>
            </a:r>
            <a:endParaRPr lang="en-AU" altLang="en-TR" dirty="0">
              <a:latin typeface="Calibri" panose="020F0502020204030204" pitchFamily="34" charset="0"/>
              <a:ea typeface="ＭＳ Ｐゴシック" panose="020B0600070205080204" pitchFamily="34" charset="-128"/>
            </a:endParaRPr>
          </a:p>
        </p:txBody>
      </p:sp>
      <p:sp>
        <p:nvSpPr>
          <p:cNvPr id="66562" name="Rectangle 3">
            <a:extLst>
              <a:ext uri="{FF2B5EF4-FFF2-40B4-BE49-F238E27FC236}">
                <a16:creationId xmlns:a16="http://schemas.microsoft.com/office/drawing/2014/main" id="{28AC2ADD-4C82-AE96-3E85-213070D3E8C1}"/>
              </a:ext>
            </a:extLst>
          </p:cNvPr>
          <p:cNvSpPr>
            <a:spLocks noGrp="1" noChangeArrowheads="1"/>
          </p:cNvSpPr>
          <p:nvPr>
            <p:ph sz="quarter" idx="1"/>
          </p:nvPr>
        </p:nvSpPr>
        <p:spPr>
          <a:xfrm>
            <a:off x="457200" y="1219200"/>
            <a:ext cx="8229600" cy="4937125"/>
          </a:xfrm>
        </p:spPr>
        <p:txBody>
          <a:bodyPr/>
          <a:lstStyle/>
          <a:p>
            <a:pPr eaLnBrk="1" hangingPunct="1">
              <a:lnSpc>
                <a:spcPct val="90000"/>
              </a:lnSpc>
              <a:buFont typeface="Wingdings" pitchFamily="2" charset="2"/>
              <a:buChar char="Ø"/>
            </a:pPr>
            <a:r>
              <a:rPr lang="en-US" altLang="en-TR">
                <a:latin typeface="Calibri" panose="020F0502020204030204" pitchFamily="34" charset="0"/>
                <a:ea typeface="ＭＳ Ｐゴシック" panose="020B0600070205080204" pitchFamily="34" charset="-128"/>
              </a:rPr>
              <a:t>NIST issued revision FIPS 180-2 in 2002</a:t>
            </a:r>
          </a:p>
          <a:p>
            <a:pPr eaLnBrk="1" hangingPunct="1">
              <a:lnSpc>
                <a:spcPct val="90000"/>
              </a:lnSpc>
              <a:buFont typeface="Wingdings" pitchFamily="2" charset="2"/>
              <a:buChar char="Ø"/>
            </a:pPr>
            <a:r>
              <a:rPr lang="en-US" altLang="en-TR">
                <a:latin typeface="Calibri" panose="020F0502020204030204" pitchFamily="34" charset="0"/>
                <a:ea typeface="ＭＳ Ｐゴシック" panose="020B0600070205080204" pitchFamily="34" charset="-128"/>
              </a:rPr>
              <a:t>adds 3 additional versions of SHA </a:t>
            </a:r>
          </a:p>
          <a:p>
            <a:pPr lvl="1" eaLnBrk="1" hangingPunct="1">
              <a:lnSpc>
                <a:spcPct val="90000"/>
              </a:lnSpc>
              <a:buFont typeface="Wingdings" pitchFamily="2" charset="2"/>
              <a:buChar char="l"/>
            </a:pPr>
            <a:r>
              <a:rPr lang="en-US" altLang="en-TR">
                <a:latin typeface="Calibri" panose="020F0502020204030204" pitchFamily="34" charset="0"/>
                <a:ea typeface="ＭＳ Ｐゴシック" panose="020B0600070205080204" pitchFamily="34" charset="-128"/>
              </a:rPr>
              <a:t>SHA-256, SHA-384, SHA-512</a:t>
            </a:r>
          </a:p>
          <a:p>
            <a:pPr eaLnBrk="1" hangingPunct="1">
              <a:lnSpc>
                <a:spcPct val="90000"/>
              </a:lnSpc>
              <a:buFont typeface="Wingdings" pitchFamily="2" charset="2"/>
              <a:buChar char="Ø"/>
            </a:pPr>
            <a:r>
              <a:rPr lang="en-US" altLang="en-TR">
                <a:latin typeface="Calibri" panose="020F0502020204030204" pitchFamily="34" charset="0"/>
                <a:ea typeface="ＭＳ Ｐゴシック" panose="020B0600070205080204" pitchFamily="34" charset="-128"/>
              </a:rPr>
              <a:t>designed for compatibility with increased security provided by the AES cipher</a:t>
            </a:r>
          </a:p>
          <a:p>
            <a:pPr eaLnBrk="1" hangingPunct="1">
              <a:lnSpc>
                <a:spcPct val="90000"/>
              </a:lnSpc>
              <a:buFont typeface="Wingdings" pitchFamily="2" charset="2"/>
              <a:buChar char="Ø"/>
            </a:pPr>
            <a:r>
              <a:rPr lang="en-US" altLang="en-TR">
                <a:latin typeface="Calibri" panose="020F0502020204030204" pitchFamily="34" charset="0"/>
                <a:ea typeface="ＭＳ Ｐゴシック" panose="020B0600070205080204" pitchFamily="34" charset="-128"/>
              </a:rPr>
              <a:t>structure &amp; detail is similar to SHA-1</a:t>
            </a:r>
          </a:p>
          <a:p>
            <a:pPr eaLnBrk="1" hangingPunct="1">
              <a:lnSpc>
                <a:spcPct val="90000"/>
              </a:lnSpc>
              <a:buFont typeface="Wingdings" pitchFamily="2" charset="2"/>
              <a:buChar char="Ø"/>
            </a:pPr>
            <a:r>
              <a:rPr lang="en-US" altLang="en-TR">
                <a:latin typeface="Calibri" panose="020F0502020204030204" pitchFamily="34" charset="0"/>
                <a:ea typeface="ＭＳ Ｐゴシック" panose="020B0600070205080204" pitchFamily="34" charset="-128"/>
              </a:rPr>
              <a:t>hence analysis should be similar</a:t>
            </a:r>
          </a:p>
          <a:p>
            <a:pPr eaLnBrk="1" hangingPunct="1">
              <a:lnSpc>
                <a:spcPct val="90000"/>
              </a:lnSpc>
              <a:buFont typeface="Wingdings" pitchFamily="2" charset="2"/>
              <a:buChar char="Ø"/>
            </a:pPr>
            <a:r>
              <a:rPr lang="en-AU" altLang="en-TR">
                <a:latin typeface="Calibri" panose="020F0502020204030204" pitchFamily="34" charset="0"/>
                <a:ea typeface="ＭＳ Ｐゴシック" panose="020B0600070205080204" pitchFamily="34" charset="-128"/>
              </a:rPr>
              <a:t>but security levels are rather higher</a:t>
            </a:r>
          </a:p>
        </p:txBody>
      </p:sp>
    </p:spTree>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Title 1">
            <a:extLst>
              <a:ext uri="{FF2B5EF4-FFF2-40B4-BE49-F238E27FC236}">
                <a16:creationId xmlns:a16="http://schemas.microsoft.com/office/drawing/2014/main" id="{084B8765-95AF-879A-7C31-753B99B9F7EA}"/>
              </a:ext>
            </a:extLst>
          </p:cNvPr>
          <p:cNvSpPr>
            <a:spLocks noGrp="1"/>
          </p:cNvSpPr>
          <p:nvPr>
            <p:ph type="title"/>
          </p:nvPr>
        </p:nvSpPr>
        <p:spPr/>
        <p:txBody>
          <a:bodyPr/>
          <a:lstStyle/>
          <a:p>
            <a:pPr eaLnBrk="1" hangingPunct="1"/>
            <a:r>
              <a:rPr lang="en-US" altLang="en-TR">
                <a:latin typeface="Calibri" panose="020F0502020204030204" pitchFamily="34" charset="0"/>
                <a:ea typeface="ＭＳ Ｐゴシック" panose="020B0600070205080204" pitchFamily="34" charset="-128"/>
              </a:rPr>
              <a:t>SHA Versions</a:t>
            </a:r>
          </a:p>
        </p:txBody>
      </p:sp>
      <p:graphicFrame>
        <p:nvGraphicFramePr>
          <p:cNvPr id="7" name="Table 6">
            <a:extLst>
              <a:ext uri="{FF2B5EF4-FFF2-40B4-BE49-F238E27FC236}">
                <a16:creationId xmlns:a16="http://schemas.microsoft.com/office/drawing/2014/main" id="{C18F6C78-E6BC-9511-685E-AB5BF35B57C8}"/>
              </a:ext>
            </a:extLst>
          </p:cNvPr>
          <p:cNvGraphicFramePr>
            <a:graphicFrameLocks noGrp="1"/>
          </p:cNvGraphicFramePr>
          <p:nvPr/>
        </p:nvGraphicFramePr>
        <p:xfrm>
          <a:off x="395536" y="1844824"/>
          <a:ext cx="8208913" cy="2895599"/>
        </p:xfrm>
        <a:graphic>
          <a:graphicData uri="http://schemas.openxmlformats.org/drawingml/2006/table">
            <a:tbl>
              <a:tblPr>
                <a:effectLst>
                  <a:outerShdw blurRad="50800" dist="38100" dir="2700000">
                    <a:srgbClr val="000000">
                      <a:alpha val="43000"/>
                    </a:srgbClr>
                  </a:outerShdw>
                </a:effectLst>
              </a:tblPr>
              <a:tblGrid>
                <a:gridCol w="1271223">
                  <a:extLst>
                    <a:ext uri="{9D8B030D-6E8A-4147-A177-3AD203B41FA5}">
                      <a16:colId xmlns:a16="http://schemas.microsoft.com/office/drawing/2014/main" val="20000"/>
                    </a:ext>
                  </a:extLst>
                </a:gridCol>
                <a:gridCol w="889017">
                  <a:extLst>
                    <a:ext uri="{9D8B030D-6E8A-4147-A177-3AD203B41FA5}">
                      <a16:colId xmlns:a16="http://schemas.microsoft.com/office/drawing/2014/main" val="20001"/>
                    </a:ext>
                  </a:extLst>
                </a:gridCol>
                <a:gridCol w="864096">
                  <a:extLst>
                    <a:ext uri="{9D8B030D-6E8A-4147-A177-3AD203B41FA5}">
                      <a16:colId xmlns:a16="http://schemas.microsoft.com/office/drawing/2014/main" val="20002"/>
                    </a:ext>
                  </a:extLst>
                </a:gridCol>
                <a:gridCol w="936104">
                  <a:extLst>
                    <a:ext uri="{9D8B030D-6E8A-4147-A177-3AD203B41FA5}">
                      <a16:colId xmlns:a16="http://schemas.microsoft.com/office/drawing/2014/main" val="20003"/>
                    </a:ext>
                  </a:extLst>
                </a:gridCol>
                <a:gridCol w="1008112">
                  <a:extLst>
                    <a:ext uri="{9D8B030D-6E8A-4147-A177-3AD203B41FA5}">
                      <a16:colId xmlns:a16="http://schemas.microsoft.com/office/drawing/2014/main" val="20004"/>
                    </a:ext>
                  </a:extLst>
                </a:gridCol>
                <a:gridCol w="1080120">
                  <a:extLst>
                    <a:ext uri="{9D8B030D-6E8A-4147-A177-3AD203B41FA5}">
                      <a16:colId xmlns:a16="http://schemas.microsoft.com/office/drawing/2014/main" val="20005"/>
                    </a:ext>
                  </a:extLst>
                </a:gridCol>
                <a:gridCol w="1080120">
                  <a:extLst>
                    <a:ext uri="{9D8B030D-6E8A-4147-A177-3AD203B41FA5}">
                      <a16:colId xmlns:a16="http://schemas.microsoft.com/office/drawing/2014/main" val="20006"/>
                    </a:ext>
                  </a:extLst>
                </a:gridCol>
                <a:gridCol w="1080121">
                  <a:extLst>
                    <a:ext uri="{9D8B030D-6E8A-4147-A177-3AD203B41FA5}">
                      <a16:colId xmlns:a16="http://schemas.microsoft.com/office/drawing/2014/main" val="20007"/>
                    </a:ext>
                  </a:extLst>
                </a:gridCol>
              </a:tblGrid>
              <a:tr h="474082">
                <a:tc>
                  <a:txBody>
                    <a:bodyPr/>
                    <a:lstStyle/>
                    <a:p>
                      <a:pPr algn="l" fontAlgn="b"/>
                      <a:endParaRPr lang="en-US" sz="2000" b="1" i="0" u="none" strike="noStrike" dirty="0">
                        <a:latin typeface="Calibri"/>
                      </a:endParaRPr>
                    </a:p>
                  </a:txBody>
                  <a:tcPr marL="12315" marR="12315" marT="12315"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2000" b="1" i="0" u="none" strike="noStrike" dirty="0">
                          <a:latin typeface="Calibri"/>
                        </a:rPr>
                        <a:t>MD5</a:t>
                      </a:r>
                    </a:p>
                  </a:txBody>
                  <a:tcPr marL="12315" marR="12315" marT="12315"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B021"/>
                    </a:solidFill>
                  </a:tcPr>
                </a:tc>
                <a:tc>
                  <a:txBody>
                    <a:bodyPr/>
                    <a:lstStyle/>
                    <a:p>
                      <a:pPr algn="ctr" fontAlgn="b"/>
                      <a:r>
                        <a:rPr lang="en-US" sz="2000" b="1" i="0" u="none" strike="noStrike" dirty="0">
                          <a:latin typeface="Calibri"/>
                        </a:rPr>
                        <a:t>SHA-0</a:t>
                      </a:r>
                    </a:p>
                  </a:txBody>
                  <a:tcPr marL="12315" marR="12315" marT="12315"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B021"/>
                    </a:solidFill>
                  </a:tcPr>
                </a:tc>
                <a:tc>
                  <a:txBody>
                    <a:bodyPr/>
                    <a:lstStyle/>
                    <a:p>
                      <a:pPr algn="ctr" fontAlgn="b"/>
                      <a:r>
                        <a:rPr lang="en-US" sz="2000" b="1" i="0" u="none" strike="noStrike" dirty="0">
                          <a:latin typeface="Calibri"/>
                        </a:rPr>
                        <a:t>SHA-1</a:t>
                      </a:r>
                    </a:p>
                  </a:txBody>
                  <a:tcPr marL="12315" marR="12315" marT="12315"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2000" b="1" i="0" u="none" strike="noStrike" dirty="0">
                          <a:latin typeface="Calibri"/>
                        </a:rPr>
                        <a:t>SHA-224</a:t>
                      </a:r>
                    </a:p>
                  </a:txBody>
                  <a:tcPr marL="12315" marR="12315" marT="12315"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2000" b="1" i="0" u="none" strike="noStrike" dirty="0">
                          <a:latin typeface="Calibri"/>
                        </a:rPr>
                        <a:t>SHA-256</a:t>
                      </a:r>
                    </a:p>
                  </a:txBody>
                  <a:tcPr marL="12315" marR="12315" marT="12315"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2000" b="1" i="0" u="none" strike="noStrike" dirty="0">
                          <a:latin typeface="Calibri"/>
                        </a:rPr>
                        <a:t>SHA-384</a:t>
                      </a:r>
                    </a:p>
                  </a:txBody>
                  <a:tcPr marL="12315" marR="12315" marT="12315"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2000" b="1" i="0" u="none" strike="noStrike" dirty="0">
                          <a:latin typeface="Calibri"/>
                        </a:rPr>
                        <a:t>SHA-512 </a:t>
                      </a:r>
                    </a:p>
                  </a:txBody>
                  <a:tcPr marL="12315" marR="12315" marT="12315"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0"/>
                  </a:ext>
                </a:extLst>
              </a:tr>
              <a:tr h="541808">
                <a:tc>
                  <a:txBody>
                    <a:bodyPr/>
                    <a:lstStyle/>
                    <a:p>
                      <a:pPr algn="l" fontAlgn="b"/>
                      <a:r>
                        <a:rPr lang="en-US" sz="1800" b="1" i="0" u="none" strike="noStrike" dirty="0">
                          <a:latin typeface="Calibri"/>
                        </a:rPr>
                        <a:t>Digest size</a:t>
                      </a:r>
                    </a:p>
                  </a:txBody>
                  <a:tcPr marL="12315" marR="12315" marT="12315"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2000" b="0" i="0" u="none" strike="noStrike" dirty="0">
                          <a:latin typeface="Calibri"/>
                        </a:rPr>
                        <a:t>128</a:t>
                      </a:r>
                    </a:p>
                  </a:txBody>
                  <a:tcPr marL="12315" marR="12315" marT="12315"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B021"/>
                    </a:solidFill>
                  </a:tcPr>
                </a:tc>
                <a:tc>
                  <a:txBody>
                    <a:bodyPr/>
                    <a:lstStyle/>
                    <a:p>
                      <a:pPr algn="ctr" fontAlgn="b"/>
                      <a:r>
                        <a:rPr lang="en-US" sz="2000" b="0" i="0" u="none" strike="noStrike" dirty="0">
                          <a:latin typeface="Calibri"/>
                        </a:rPr>
                        <a:t>160</a:t>
                      </a:r>
                    </a:p>
                  </a:txBody>
                  <a:tcPr marL="12315" marR="12315" marT="12315"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B021"/>
                    </a:solidFill>
                  </a:tcPr>
                </a:tc>
                <a:tc>
                  <a:txBody>
                    <a:bodyPr/>
                    <a:lstStyle/>
                    <a:p>
                      <a:pPr algn="ctr" fontAlgn="b"/>
                      <a:r>
                        <a:rPr lang="en-US" sz="2000" b="0" i="0" u="none" strike="noStrike" dirty="0">
                          <a:latin typeface="Calibri"/>
                        </a:rPr>
                        <a:t>160</a:t>
                      </a:r>
                    </a:p>
                  </a:txBody>
                  <a:tcPr marL="12315" marR="12315" marT="12315"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2000" b="0" i="0" u="none" strike="noStrike" dirty="0">
                          <a:latin typeface="Calibri"/>
                        </a:rPr>
                        <a:t>224</a:t>
                      </a:r>
                    </a:p>
                  </a:txBody>
                  <a:tcPr marL="12315" marR="12315" marT="12315"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2000" b="0" i="0" u="none" strike="noStrike" dirty="0">
                          <a:latin typeface="Calibri"/>
                        </a:rPr>
                        <a:t>256</a:t>
                      </a:r>
                    </a:p>
                  </a:txBody>
                  <a:tcPr marL="12315" marR="12315" marT="12315"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2000" b="0" i="0" u="none" strike="noStrike" dirty="0">
                          <a:latin typeface="Calibri"/>
                        </a:rPr>
                        <a:t>384</a:t>
                      </a:r>
                    </a:p>
                  </a:txBody>
                  <a:tcPr marL="12315" marR="12315" marT="12315"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2000" b="0" i="0" u="none" strike="noStrike" dirty="0">
                          <a:latin typeface="Calibri"/>
                        </a:rPr>
                        <a:t>512</a:t>
                      </a:r>
                    </a:p>
                  </a:txBody>
                  <a:tcPr marL="12315" marR="12315" marT="12315"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1"/>
                  </a:ext>
                </a:extLst>
              </a:tr>
              <a:tr h="530863">
                <a:tc>
                  <a:txBody>
                    <a:bodyPr/>
                    <a:lstStyle/>
                    <a:p>
                      <a:pPr algn="l" fontAlgn="b"/>
                      <a:r>
                        <a:rPr lang="en-US" sz="1800" b="1" i="0" u="none" strike="noStrike" dirty="0">
                          <a:latin typeface="Calibri"/>
                        </a:rPr>
                        <a:t>Message size</a:t>
                      </a:r>
                    </a:p>
                  </a:txBody>
                  <a:tcPr marL="12315" marR="12315" marT="12315"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2000" b="0" i="0" u="none" strike="noStrike" dirty="0">
                          <a:latin typeface="Calibri"/>
                        </a:rPr>
                        <a:t>2</a:t>
                      </a:r>
                      <a:r>
                        <a:rPr lang="en-US" sz="2000" b="0" i="0" u="none" strike="noStrike" baseline="30000" dirty="0">
                          <a:latin typeface="Calibri"/>
                        </a:rPr>
                        <a:t>64</a:t>
                      </a:r>
                      <a:r>
                        <a:rPr lang="en-US" sz="2000" b="0" i="0" u="none" strike="noStrike" dirty="0">
                          <a:latin typeface="Calibri"/>
                        </a:rPr>
                        <a:t>-1</a:t>
                      </a:r>
                      <a:endParaRPr lang="en-US" sz="2000" b="0" i="0" u="none" strike="noStrike" baseline="30000" dirty="0">
                        <a:latin typeface="Calibri"/>
                      </a:endParaRPr>
                    </a:p>
                  </a:txBody>
                  <a:tcPr marL="12315" marR="12315" marT="12315"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B021"/>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2000" b="0" i="0" u="none" strike="noStrike" dirty="0">
                          <a:latin typeface="Calibri"/>
                        </a:rPr>
                        <a:t>2</a:t>
                      </a:r>
                      <a:r>
                        <a:rPr lang="en-US" sz="2000" b="0" i="0" u="none" strike="noStrike" baseline="30000" dirty="0">
                          <a:latin typeface="Calibri"/>
                        </a:rPr>
                        <a:t>64</a:t>
                      </a:r>
                      <a:r>
                        <a:rPr lang="en-US" sz="2000" b="0" i="0" u="none" strike="noStrike" dirty="0">
                          <a:latin typeface="Calibri"/>
                        </a:rPr>
                        <a:t>-1</a:t>
                      </a:r>
                      <a:endParaRPr lang="en-US" sz="2000" b="0" i="0" u="none" strike="noStrike" baseline="30000" dirty="0">
                        <a:latin typeface="Calibri"/>
                      </a:endParaRPr>
                    </a:p>
                  </a:txBody>
                  <a:tcPr marL="12315" marR="12315" marT="12315"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B021"/>
                    </a:solidFill>
                  </a:tcPr>
                </a:tc>
                <a:tc>
                  <a:txBody>
                    <a:bodyPr/>
                    <a:lstStyle/>
                    <a:p>
                      <a:pPr algn="ctr" fontAlgn="b"/>
                      <a:r>
                        <a:rPr lang="en-US" sz="2000" b="0" i="0" u="none" strike="noStrike" dirty="0">
                          <a:latin typeface="Calibri"/>
                        </a:rPr>
                        <a:t>2</a:t>
                      </a:r>
                      <a:r>
                        <a:rPr lang="en-US" sz="2000" b="0" i="0" u="none" strike="noStrike" baseline="30000" dirty="0">
                          <a:latin typeface="Calibri"/>
                        </a:rPr>
                        <a:t>64</a:t>
                      </a:r>
                      <a:r>
                        <a:rPr lang="en-US" sz="2000" b="0" i="0" u="none" strike="noStrike" dirty="0">
                          <a:latin typeface="Calibri"/>
                        </a:rPr>
                        <a:t>-1</a:t>
                      </a:r>
                      <a:endParaRPr lang="en-US" sz="2000" b="0" i="0" u="none" strike="noStrike" baseline="30000" dirty="0">
                        <a:latin typeface="Calibri"/>
                      </a:endParaRPr>
                    </a:p>
                  </a:txBody>
                  <a:tcPr marL="12315" marR="12315" marT="12315"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2000" b="0" i="0" u="none" strike="noStrike" dirty="0">
                          <a:latin typeface="Calibri"/>
                        </a:rPr>
                        <a:t>2</a:t>
                      </a:r>
                      <a:r>
                        <a:rPr lang="en-US" sz="2000" b="0" i="0" u="none" strike="noStrike" baseline="30000" dirty="0">
                          <a:latin typeface="Calibri"/>
                        </a:rPr>
                        <a:t>64 </a:t>
                      </a:r>
                      <a:r>
                        <a:rPr lang="en-US" sz="2000" b="0" i="0" u="none" strike="noStrike" dirty="0">
                          <a:latin typeface="Calibri"/>
                        </a:rPr>
                        <a:t>-1</a:t>
                      </a:r>
                      <a:endParaRPr lang="en-US" sz="2000" b="0" i="0" u="none" strike="noStrike" baseline="30000" dirty="0">
                        <a:latin typeface="Calibri"/>
                      </a:endParaRPr>
                    </a:p>
                  </a:txBody>
                  <a:tcPr marL="12315" marR="12315" marT="12315"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2000" b="0" i="0" u="none" strike="noStrike" dirty="0">
                          <a:latin typeface="Calibri"/>
                        </a:rPr>
                        <a:t>2</a:t>
                      </a:r>
                      <a:r>
                        <a:rPr lang="en-US" sz="2000" b="0" i="0" u="none" strike="noStrike" baseline="30000" dirty="0">
                          <a:latin typeface="Calibri"/>
                        </a:rPr>
                        <a:t>64</a:t>
                      </a:r>
                      <a:r>
                        <a:rPr lang="en-US" sz="2000" b="0" i="0" u="none" strike="noStrike" dirty="0">
                          <a:latin typeface="Calibri"/>
                        </a:rPr>
                        <a:t>-1</a:t>
                      </a:r>
                      <a:endParaRPr lang="en-US" sz="2000" b="0" i="0" u="none" strike="noStrike" baseline="30000" dirty="0">
                        <a:latin typeface="Calibri"/>
                      </a:endParaRPr>
                    </a:p>
                  </a:txBody>
                  <a:tcPr marL="12315" marR="12315" marT="12315"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2000" b="0" i="0" u="none" strike="noStrike" dirty="0">
                          <a:latin typeface="Calibri"/>
                        </a:rPr>
                        <a:t>2</a:t>
                      </a:r>
                      <a:r>
                        <a:rPr lang="en-US" sz="2000" b="0" i="0" u="none" strike="noStrike" baseline="30000" dirty="0">
                          <a:latin typeface="Calibri"/>
                        </a:rPr>
                        <a:t>128</a:t>
                      </a:r>
                      <a:r>
                        <a:rPr lang="en-US" sz="2000" b="0" i="0" u="none" strike="noStrike" dirty="0">
                          <a:latin typeface="Calibri"/>
                        </a:rPr>
                        <a:t>-1</a:t>
                      </a:r>
                      <a:endParaRPr lang="en-US" sz="2000" b="0" i="0" u="none" strike="noStrike" baseline="30000" dirty="0">
                        <a:latin typeface="Calibri"/>
                      </a:endParaRPr>
                    </a:p>
                  </a:txBody>
                  <a:tcPr marL="12315" marR="12315" marT="12315"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2000" b="0" i="0" u="none" strike="noStrike" dirty="0">
                          <a:latin typeface="Calibri"/>
                        </a:rPr>
                        <a:t>2</a:t>
                      </a:r>
                      <a:r>
                        <a:rPr lang="en-US" sz="2000" b="0" i="0" u="none" strike="noStrike" baseline="30000" dirty="0">
                          <a:latin typeface="Calibri"/>
                        </a:rPr>
                        <a:t>128</a:t>
                      </a:r>
                      <a:r>
                        <a:rPr lang="en-US" sz="2000" b="0" i="0" u="none" strike="noStrike" dirty="0">
                          <a:latin typeface="Calibri"/>
                        </a:rPr>
                        <a:t>-1 </a:t>
                      </a:r>
                    </a:p>
                  </a:txBody>
                  <a:tcPr marL="12315" marR="12315" marT="12315"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2"/>
                  </a:ext>
                </a:extLst>
              </a:tr>
              <a:tr h="464683">
                <a:tc>
                  <a:txBody>
                    <a:bodyPr/>
                    <a:lstStyle/>
                    <a:p>
                      <a:pPr algn="l" fontAlgn="b"/>
                      <a:r>
                        <a:rPr lang="en-US" sz="1800" b="1" i="0" u="none" strike="noStrike" dirty="0">
                          <a:latin typeface="Calibri"/>
                        </a:rPr>
                        <a:t>Block size</a:t>
                      </a:r>
                    </a:p>
                  </a:txBody>
                  <a:tcPr marL="12315" marR="12315" marT="12315"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2000" b="0" i="0" u="none" strike="noStrike" dirty="0">
                          <a:latin typeface="Calibri"/>
                        </a:rPr>
                        <a:t>512</a:t>
                      </a:r>
                    </a:p>
                  </a:txBody>
                  <a:tcPr marL="12315" marR="12315" marT="12315"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B021"/>
                    </a:solidFill>
                  </a:tcPr>
                </a:tc>
                <a:tc>
                  <a:txBody>
                    <a:bodyPr/>
                    <a:lstStyle/>
                    <a:p>
                      <a:pPr algn="ctr" fontAlgn="b"/>
                      <a:r>
                        <a:rPr lang="en-US" sz="2000" b="0" i="0" u="none" strike="noStrike" dirty="0">
                          <a:latin typeface="Calibri"/>
                        </a:rPr>
                        <a:t>512</a:t>
                      </a:r>
                    </a:p>
                  </a:txBody>
                  <a:tcPr marL="12315" marR="12315" marT="12315"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B021"/>
                    </a:solidFill>
                  </a:tcPr>
                </a:tc>
                <a:tc>
                  <a:txBody>
                    <a:bodyPr/>
                    <a:lstStyle/>
                    <a:p>
                      <a:pPr algn="ctr" fontAlgn="b"/>
                      <a:r>
                        <a:rPr lang="en-US" sz="2000" b="0" i="0" u="none" strike="noStrike" dirty="0">
                          <a:latin typeface="Calibri"/>
                        </a:rPr>
                        <a:t>512</a:t>
                      </a:r>
                    </a:p>
                  </a:txBody>
                  <a:tcPr marL="12315" marR="12315" marT="12315"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2000" b="0" i="0" u="none" strike="noStrike" dirty="0">
                          <a:latin typeface="Calibri"/>
                        </a:rPr>
                        <a:t>512</a:t>
                      </a:r>
                    </a:p>
                  </a:txBody>
                  <a:tcPr marL="12315" marR="12315" marT="12315"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2000" b="0" i="0" u="none" strike="noStrike" dirty="0">
                          <a:latin typeface="Calibri"/>
                        </a:rPr>
                        <a:t>512</a:t>
                      </a:r>
                    </a:p>
                  </a:txBody>
                  <a:tcPr marL="12315" marR="12315" marT="12315"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2000" b="0" i="0" u="none" strike="noStrike" dirty="0">
                          <a:latin typeface="Calibri"/>
                        </a:rPr>
                        <a:t>1024</a:t>
                      </a:r>
                    </a:p>
                  </a:txBody>
                  <a:tcPr marL="12315" marR="12315" marT="12315"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2000" b="0" i="0" u="none" strike="noStrike" dirty="0">
                          <a:latin typeface="Calibri"/>
                        </a:rPr>
                        <a:t>1024</a:t>
                      </a:r>
                    </a:p>
                  </a:txBody>
                  <a:tcPr marL="12315" marR="12315" marT="12315"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3"/>
                  </a:ext>
                </a:extLst>
              </a:tr>
              <a:tr h="464683">
                <a:tc>
                  <a:txBody>
                    <a:bodyPr/>
                    <a:lstStyle/>
                    <a:p>
                      <a:pPr algn="l" fontAlgn="b"/>
                      <a:r>
                        <a:rPr lang="en-US" sz="1800" b="1" i="0" u="none" strike="noStrike" dirty="0">
                          <a:latin typeface="Calibri"/>
                        </a:rPr>
                        <a:t>Word size</a:t>
                      </a:r>
                    </a:p>
                  </a:txBody>
                  <a:tcPr marL="12315" marR="12315" marT="12315"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2000" b="0" i="0" u="none" strike="noStrike" dirty="0">
                          <a:latin typeface="Calibri"/>
                        </a:rPr>
                        <a:t>32</a:t>
                      </a:r>
                    </a:p>
                  </a:txBody>
                  <a:tcPr marL="12315" marR="12315" marT="12315"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B021"/>
                    </a:solidFill>
                  </a:tcPr>
                </a:tc>
                <a:tc>
                  <a:txBody>
                    <a:bodyPr/>
                    <a:lstStyle/>
                    <a:p>
                      <a:pPr algn="ctr" fontAlgn="b"/>
                      <a:r>
                        <a:rPr lang="en-US" sz="2000" b="0" i="0" u="none" strike="noStrike" dirty="0">
                          <a:latin typeface="Calibri"/>
                        </a:rPr>
                        <a:t>32</a:t>
                      </a:r>
                    </a:p>
                  </a:txBody>
                  <a:tcPr marL="12315" marR="12315" marT="12315"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B021"/>
                    </a:solidFill>
                  </a:tcPr>
                </a:tc>
                <a:tc>
                  <a:txBody>
                    <a:bodyPr/>
                    <a:lstStyle/>
                    <a:p>
                      <a:pPr algn="ctr" fontAlgn="b"/>
                      <a:r>
                        <a:rPr lang="en-US" sz="2000" b="0" i="0" u="none" strike="noStrike" dirty="0">
                          <a:latin typeface="Calibri"/>
                        </a:rPr>
                        <a:t>32</a:t>
                      </a:r>
                    </a:p>
                  </a:txBody>
                  <a:tcPr marL="12315" marR="12315" marT="12315"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2000" b="0" i="0" u="none" strike="noStrike" dirty="0">
                          <a:latin typeface="Calibri"/>
                        </a:rPr>
                        <a:t>32</a:t>
                      </a:r>
                    </a:p>
                  </a:txBody>
                  <a:tcPr marL="12315" marR="12315" marT="12315"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2000" b="0" i="0" u="none" strike="noStrike" dirty="0">
                          <a:latin typeface="Calibri"/>
                        </a:rPr>
                        <a:t>32</a:t>
                      </a:r>
                    </a:p>
                  </a:txBody>
                  <a:tcPr marL="12315" marR="12315" marT="12315"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2000" b="0" i="0" u="none" strike="noStrike" dirty="0">
                          <a:latin typeface="Calibri"/>
                        </a:rPr>
                        <a:t>64</a:t>
                      </a:r>
                    </a:p>
                  </a:txBody>
                  <a:tcPr marL="12315" marR="12315" marT="12315"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2000" b="0" i="0" u="none" strike="noStrike" dirty="0">
                          <a:latin typeface="Calibri"/>
                        </a:rPr>
                        <a:t>64</a:t>
                      </a:r>
                    </a:p>
                  </a:txBody>
                  <a:tcPr marL="12315" marR="12315" marT="12315"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4"/>
                  </a:ext>
                </a:extLst>
              </a:tr>
              <a:tr h="419480">
                <a:tc>
                  <a:txBody>
                    <a:bodyPr/>
                    <a:lstStyle/>
                    <a:p>
                      <a:pPr algn="l" fontAlgn="b"/>
                      <a:r>
                        <a:rPr lang="en-US" sz="1800" b="1" i="0" u="none" strike="noStrike" dirty="0">
                          <a:latin typeface="Calibri"/>
                        </a:rPr>
                        <a:t># of steps</a:t>
                      </a:r>
                    </a:p>
                  </a:txBody>
                  <a:tcPr marL="12315" marR="12315" marT="12315"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2000" b="0" i="0" u="none" strike="noStrike" dirty="0">
                          <a:latin typeface="Calibri"/>
                        </a:rPr>
                        <a:t>64</a:t>
                      </a:r>
                    </a:p>
                  </a:txBody>
                  <a:tcPr marL="12315" marR="12315" marT="12315"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B021"/>
                    </a:solidFill>
                  </a:tcPr>
                </a:tc>
                <a:tc>
                  <a:txBody>
                    <a:bodyPr/>
                    <a:lstStyle/>
                    <a:p>
                      <a:pPr algn="ctr" fontAlgn="b"/>
                      <a:r>
                        <a:rPr lang="en-US" sz="2000" b="0" i="0" u="none" strike="noStrike" dirty="0">
                          <a:latin typeface="Calibri"/>
                        </a:rPr>
                        <a:t>64</a:t>
                      </a:r>
                    </a:p>
                  </a:txBody>
                  <a:tcPr marL="12315" marR="12315" marT="12315"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B021"/>
                    </a:solidFill>
                  </a:tcPr>
                </a:tc>
                <a:tc>
                  <a:txBody>
                    <a:bodyPr/>
                    <a:lstStyle/>
                    <a:p>
                      <a:pPr algn="ctr" fontAlgn="b"/>
                      <a:r>
                        <a:rPr lang="en-US" sz="2000" b="0" i="0" u="none" strike="noStrike" dirty="0">
                          <a:latin typeface="Calibri"/>
                        </a:rPr>
                        <a:t>80</a:t>
                      </a:r>
                    </a:p>
                  </a:txBody>
                  <a:tcPr marL="12315" marR="12315" marT="12315"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2000" b="0" i="0" u="none" strike="noStrike" dirty="0">
                          <a:latin typeface="Calibri"/>
                        </a:rPr>
                        <a:t>64</a:t>
                      </a:r>
                    </a:p>
                  </a:txBody>
                  <a:tcPr marL="12315" marR="12315" marT="12315"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2000" b="0" i="0" u="none" strike="noStrike" dirty="0">
                          <a:latin typeface="Calibri"/>
                        </a:rPr>
                        <a:t>64</a:t>
                      </a:r>
                    </a:p>
                  </a:txBody>
                  <a:tcPr marL="12315" marR="12315" marT="12315"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2000" b="0" i="0" u="none" strike="noStrike" dirty="0">
                          <a:latin typeface="Calibri"/>
                        </a:rPr>
                        <a:t>80</a:t>
                      </a:r>
                    </a:p>
                  </a:txBody>
                  <a:tcPr marL="12315" marR="12315" marT="12315"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2000" b="0" i="0" u="none" strike="noStrike" dirty="0">
                          <a:latin typeface="Calibri"/>
                        </a:rPr>
                        <a:t>80</a:t>
                      </a:r>
                    </a:p>
                  </a:txBody>
                  <a:tcPr marL="12315" marR="12315" marT="12315"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68611" name="TextBox 1">
            <a:extLst>
              <a:ext uri="{FF2B5EF4-FFF2-40B4-BE49-F238E27FC236}">
                <a16:creationId xmlns:a16="http://schemas.microsoft.com/office/drawing/2014/main" id="{C1532B74-43F9-7396-9AAE-22827E624740}"/>
              </a:ext>
            </a:extLst>
          </p:cNvPr>
          <p:cNvSpPr txBox="1">
            <a:spLocks noChangeArrowheads="1"/>
          </p:cNvSpPr>
          <p:nvPr/>
        </p:nvSpPr>
        <p:spPr bwMode="auto">
          <a:xfrm>
            <a:off x="1547813" y="5373688"/>
            <a:ext cx="2082800" cy="368300"/>
          </a:xfrm>
          <a:prstGeom prst="rect">
            <a:avLst/>
          </a:prstGeom>
          <a:solidFill>
            <a:srgbClr val="FFB02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TR" sz="1800"/>
              <a:t>Full collision found</a:t>
            </a:r>
          </a:p>
        </p:txBody>
      </p:sp>
    </p:spTree>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Title 1">
            <a:extLst>
              <a:ext uri="{FF2B5EF4-FFF2-40B4-BE49-F238E27FC236}">
                <a16:creationId xmlns:a16="http://schemas.microsoft.com/office/drawing/2014/main" id="{E49DDE0C-7E8B-A787-FE7D-4FC54E385DC2}"/>
              </a:ext>
            </a:extLst>
          </p:cNvPr>
          <p:cNvSpPr>
            <a:spLocks noGrp="1"/>
          </p:cNvSpPr>
          <p:nvPr>
            <p:ph type="title"/>
          </p:nvPr>
        </p:nvSpPr>
        <p:spPr/>
        <p:txBody>
          <a:bodyPr/>
          <a:lstStyle/>
          <a:p>
            <a:r>
              <a:rPr lang="en-US" altLang="en-TR">
                <a:latin typeface="Calibri" panose="020F0502020204030204" pitchFamily="34" charset="0"/>
                <a:ea typeface="ＭＳ Ｐゴシック" panose="020B0600070205080204" pitchFamily="34" charset="-128"/>
              </a:rPr>
              <a:t>Sample Processing</a:t>
            </a:r>
          </a:p>
        </p:txBody>
      </p:sp>
      <p:sp>
        <p:nvSpPr>
          <p:cNvPr id="70658" name="Content Placeholder 2">
            <a:extLst>
              <a:ext uri="{FF2B5EF4-FFF2-40B4-BE49-F238E27FC236}">
                <a16:creationId xmlns:a16="http://schemas.microsoft.com/office/drawing/2014/main" id="{69BB37C6-D73D-7097-3854-B14EBBB31C55}"/>
              </a:ext>
            </a:extLst>
          </p:cNvPr>
          <p:cNvSpPr>
            <a:spLocks noGrp="1"/>
          </p:cNvSpPr>
          <p:nvPr>
            <p:ph sz="quarter" idx="1"/>
          </p:nvPr>
        </p:nvSpPr>
        <p:spPr>
          <a:xfrm>
            <a:off x="685800" y="3733800"/>
            <a:ext cx="8229600" cy="1219200"/>
          </a:xfrm>
        </p:spPr>
        <p:txBody>
          <a:bodyPr/>
          <a:lstStyle/>
          <a:p>
            <a:r>
              <a:rPr lang="en-US" altLang="en-TR">
                <a:latin typeface="Calibri" panose="020F0502020204030204" pitchFamily="34" charset="0"/>
                <a:ea typeface="ＭＳ Ｐゴシック" panose="020B0600070205080204" pitchFamily="34" charset="-128"/>
              </a:rPr>
              <a:t>Mac Intel 2.66 Ghz core i7</a:t>
            </a:r>
          </a:p>
          <a:p>
            <a:r>
              <a:rPr lang="en-US" altLang="en-TR">
                <a:latin typeface="Calibri" panose="020F0502020204030204" pitchFamily="34" charset="0"/>
                <a:ea typeface="ＭＳ Ｐゴシック" panose="020B0600070205080204" pitchFamily="34" charset="-128"/>
              </a:rPr>
              <a:t>1024 bytes block of data </a:t>
            </a:r>
          </a:p>
        </p:txBody>
      </p:sp>
      <p:sp>
        <p:nvSpPr>
          <p:cNvPr id="70659" name="Rectangle 3">
            <a:extLst>
              <a:ext uri="{FF2B5EF4-FFF2-40B4-BE49-F238E27FC236}">
                <a16:creationId xmlns:a16="http://schemas.microsoft.com/office/drawing/2014/main" id="{B934F929-DB44-484B-B350-2744C1F6EFAB}"/>
              </a:ext>
            </a:extLst>
          </p:cNvPr>
          <p:cNvSpPr>
            <a:spLocks noChangeArrowheads="1"/>
          </p:cNvSpPr>
          <p:nvPr/>
        </p:nvSpPr>
        <p:spPr bwMode="auto">
          <a:xfrm>
            <a:off x="914400" y="1600200"/>
            <a:ext cx="7239000"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TR" sz="2800" b="1">
                <a:latin typeface="Calibri" panose="020F0502020204030204" pitchFamily="34" charset="0"/>
                <a:cs typeface="Calibri" panose="020F0502020204030204" pitchFamily="34" charset="0"/>
              </a:rPr>
              <a:t>Type            bits                 data processed</a:t>
            </a:r>
          </a:p>
          <a:p>
            <a:pPr eaLnBrk="1" hangingPunct="1"/>
            <a:r>
              <a:rPr lang="en-US" altLang="en-TR" sz="2800">
                <a:latin typeface="Calibri" panose="020F0502020204030204" pitchFamily="34" charset="0"/>
                <a:cs typeface="Calibri" panose="020F0502020204030204" pitchFamily="34" charset="0"/>
              </a:rPr>
              <a:t>MD5            128  		469.7 MB/s   </a:t>
            </a:r>
          </a:p>
          <a:p>
            <a:pPr eaLnBrk="1" hangingPunct="1"/>
            <a:r>
              <a:rPr lang="en-US" altLang="en-TR" sz="2800">
                <a:latin typeface="Calibri" panose="020F0502020204030204" pitchFamily="34" charset="0"/>
                <a:cs typeface="Calibri" panose="020F0502020204030204" pitchFamily="34" charset="0"/>
              </a:rPr>
              <a:t>SHA-1          160		339.4 MB/s   </a:t>
            </a:r>
          </a:p>
          <a:p>
            <a:pPr eaLnBrk="1" hangingPunct="1"/>
            <a:r>
              <a:rPr lang="en-US" altLang="en-TR" sz="2800">
                <a:latin typeface="Calibri" panose="020F0502020204030204" pitchFamily="34" charset="0"/>
                <a:cs typeface="Calibri" panose="020F0502020204030204" pitchFamily="34" charset="0"/>
              </a:rPr>
              <a:t>SHA-512      512  		177.7 MB/s </a:t>
            </a:r>
          </a:p>
        </p:txBody>
      </p:sp>
    </p:spTree>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2">
            <a:extLst>
              <a:ext uri="{FF2B5EF4-FFF2-40B4-BE49-F238E27FC236}">
                <a16:creationId xmlns:a16="http://schemas.microsoft.com/office/drawing/2014/main" id="{E8081EC8-48D0-4059-71C0-D446EEAC3F4D}"/>
              </a:ext>
            </a:extLst>
          </p:cNvPr>
          <p:cNvSpPr>
            <a:spLocks noGrp="1" noChangeArrowheads="1"/>
          </p:cNvSpPr>
          <p:nvPr>
            <p:ph type="title"/>
          </p:nvPr>
        </p:nvSpPr>
        <p:spPr/>
        <p:txBody>
          <a:bodyPr/>
          <a:lstStyle/>
          <a:p>
            <a:pPr eaLnBrk="1" hangingPunct="1"/>
            <a:r>
              <a:rPr lang="en-US" altLang="en-TR">
                <a:latin typeface="Calibri" panose="020F0502020204030204" pitchFamily="34" charset="0"/>
                <a:ea typeface="ＭＳ Ｐゴシック" panose="020B0600070205080204" pitchFamily="34" charset="-128"/>
              </a:rPr>
              <a:t>Chewing functions</a:t>
            </a:r>
            <a:endParaRPr lang="cs-CZ" altLang="en-TR">
              <a:latin typeface="Calibri" panose="020F0502020204030204" pitchFamily="34" charset="0"/>
              <a:ea typeface="ＭＳ Ｐゴシック" panose="020B0600070205080204" pitchFamily="34" charset="-128"/>
            </a:endParaRPr>
          </a:p>
        </p:txBody>
      </p:sp>
      <p:pic>
        <p:nvPicPr>
          <p:cNvPr id="19459" name="Picture 10">
            <a:extLst>
              <a:ext uri="{FF2B5EF4-FFF2-40B4-BE49-F238E27FC236}">
                <a16:creationId xmlns:a16="http://schemas.microsoft.com/office/drawing/2014/main" id="{75EA852E-4723-48A1-8568-AAC9B60415C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2286000"/>
            <a:ext cx="2540000" cy="2832100"/>
          </a:xfrm>
          <a:prstGeom prst="rect">
            <a:avLst/>
          </a:prstGeom>
          <a:noFill/>
          <a:ln>
            <a:noFill/>
          </a:ln>
          <a:effectLst>
            <a:outerShdw blurRad="444500" dist="38100" dir="2700000" rotWithShape="0">
              <a:srgbClr val="808080">
                <a:alpha val="42999"/>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3" name="Picture 11">
            <a:extLst>
              <a:ext uri="{FF2B5EF4-FFF2-40B4-BE49-F238E27FC236}">
                <a16:creationId xmlns:a16="http://schemas.microsoft.com/office/drawing/2014/main" id="{F2474D12-8ADF-0462-E39B-38A8C4FE52EF}"/>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495800" y="2209800"/>
            <a:ext cx="3873500" cy="312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4" name="Rectangle 3">
            <a:extLst>
              <a:ext uri="{FF2B5EF4-FFF2-40B4-BE49-F238E27FC236}">
                <a16:creationId xmlns:a16="http://schemas.microsoft.com/office/drawing/2014/main" id="{A726E39D-F927-DD18-14E7-80BE607D4CEB}"/>
              </a:ext>
            </a:extLst>
          </p:cNvPr>
          <p:cNvSpPr txBox="1">
            <a:spLocks noChangeArrowheads="1"/>
          </p:cNvSpPr>
          <p:nvPr/>
        </p:nvSpPr>
        <p:spPr bwMode="auto">
          <a:xfrm>
            <a:off x="1066800" y="1600200"/>
            <a:ext cx="7848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73050" indent="-273050"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lnSpc>
                <a:spcPct val="90000"/>
              </a:lnSpc>
              <a:spcBef>
                <a:spcPts val="600"/>
              </a:spcBef>
              <a:buClr>
                <a:schemeClr val="accent1"/>
              </a:buClr>
              <a:buSzPct val="76000"/>
              <a:buFont typeface="Wingdings 3" pitchFamily="2" charset="2"/>
              <a:buChar char=""/>
            </a:pPr>
            <a:r>
              <a:rPr lang="en-US" altLang="en-TR">
                <a:latin typeface="Calibri" panose="020F0502020204030204" pitchFamily="34" charset="0"/>
                <a:cs typeface="Calibri" panose="020F0502020204030204" pitchFamily="34" charset="0"/>
              </a:rPr>
              <a:t>Hashing function as </a:t>
            </a:r>
            <a:r>
              <a:rPr lang="en-US" altLang="en-US">
                <a:latin typeface="Calibri" panose="020F0502020204030204" pitchFamily="34" charset="0"/>
                <a:cs typeface="Calibri" panose="020F0502020204030204" pitchFamily="34" charset="0"/>
              </a:rPr>
              <a:t>“</a:t>
            </a:r>
            <a:r>
              <a:rPr lang="en-US" altLang="en-TR">
                <a:latin typeface="Calibri" panose="020F0502020204030204" pitchFamily="34" charset="0"/>
                <a:cs typeface="Calibri" panose="020F0502020204030204" pitchFamily="34" charset="0"/>
              </a:rPr>
              <a:t>chewing</a:t>
            </a:r>
            <a:r>
              <a:rPr lang="en-US" altLang="en-US">
                <a:latin typeface="Calibri" panose="020F0502020204030204" pitchFamily="34" charset="0"/>
                <a:cs typeface="Calibri" panose="020F0502020204030204" pitchFamily="34" charset="0"/>
              </a:rPr>
              <a:t>”</a:t>
            </a:r>
            <a:r>
              <a:rPr lang="en-US" altLang="en-TR">
                <a:latin typeface="Calibri" panose="020F0502020204030204" pitchFamily="34" charset="0"/>
                <a:cs typeface="Calibri" panose="020F0502020204030204" pitchFamily="34" charset="0"/>
              </a:rPr>
              <a:t> or </a:t>
            </a:r>
            <a:r>
              <a:rPr lang="en-US" altLang="en-US">
                <a:latin typeface="Calibri" panose="020F0502020204030204" pitchFamily="34" charset="0"/>
                <a:cs typeface="Calibri" panose="020F0502020204030204" pitchFamily="34" charset="0"/>
              </a:rPr>
              <a:t>“</a:t>
            </a:r>
            <a:r>
              <a:rPr lang="en-US" altLang="en-TR">
                <a:latin typeface="Calibri" panose="020F0502020204030204" pitchFamily="34" charset="0"/>
                <a:cs typeface="Calibri" panose="020F0502020204030204" pitchFamily="34" charset="0"/>
              </a:rPr>
              <a:t>digest</a:t>
            </a:r>
            <a:r>
              <a:rPr lang="en-US" altLang="en-US">
                <a:latin typeface="Calibri" panose="020F0502020204030204" pitchFamily="34" charset="0"/>
                <a:cs typeface="Calibri" panose="020F0502020204030204" pitchFamily="34" charset="0"/>
              </a:rPr>
              <a:t>”</a:t>
            </a:r>
            <a:r>
              <a:rPr lang="en-US" altLang="en-TR">
                <a:latin typeface="Calibri" panose="020F0502020204030204" pitchFamily="34" charset="0"/>
                <a:cs typeface="Calibri" panose="020F0502020204030204" pitchFamily="34" charset="0"/>
              </a:rPr>
              <a:t> function </a:t>
            </a:r>
          </a:p>
        </p:txBody>
      </p:sp>
    </p:spTree>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Rectangle 2">
            <a:extLst>
              <a:ext uri="{FF2B5EF4-FFF2-40B4-BE49-F238E27FC236}">
                <a16:creationId xmlns:a16="http://schemas.microsoft.com/office/drawing/2014/main" id="{406647B7-B41F-45E8-1808-F880BD4A726B}"/>
              </a:ext>
            </a:extLst>
          </p:cNvPr>
          <p:cNvSpPr>
            <a:spLocks noGrp="1" noChangeArrowheads="1"/>
          </p:cNvSpPr>
          <p:nvPr>
            <p:ph type="title"/>
          </p:nvPr>
        </p:nvSpPr>
        <p:spPr>
          <a:xfrm>
            <a:off x="457200" y="152400"/>
            <a:ext cx="8229600" cy="914400"/>
          </a:xfrm>
        </p:spPr>
        <p:txBody>
          <a:bodyPr/>
          <a:lstStyle/>
          <a:p>
            <a:pPr eaLnBrk="1" hangingPunct="1"/>
            <a:r>
              <a:rPr lang="en-AU" altLang="en-TR">
                <a:latin typeface="Calibri" panose="020F0502020204030204" pitchFamily="34" charset="0"/>
                <a:ea typeface="ＭＳ Ｐゴシック" panose="020B0600070205080204" pitchFamily="34" charset="-128"/>
              </a:rPr>
              <a:t>SHA-512 Overview</a:t>
            </a:r>
          </a:p>
        </p:txBody>
      </p:sp>
      <p:pic>
        <p:nvPicPr>
          <p:cNvPr id="71682" name="Picture 12">
            <a:extLst>
              <a:ext uri="{FF2B5EF4-FFF2-40B4-BE49-F238E27FC236}">
                <a16:creationId xmlns:a16="http://schemas.microsoft.com/office/drawing/2014/main" id="{033ADF19-0D61-D9A3-9839-111886782BF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925" y="1828800"/>
            <a:ext cx="8601075" cy="347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Title 1">
            <a:extLst>
              <a:ext uri="{FF2B5EF4-FFF2-40B4-BE49-F238E27FC236}">
                <a16:creationId xmlns:a16="http://schemas.microsoft.com/office/drawing/2014/main" id="{4FC7BEA3-E9D8-6A52-0468-EC64160F42C3}"/>
              </a:ext>
            </a:extLst>
          </p:cNvPr>
          <p:cNvSpPr>
            <a:spLocks noGrp="1"/>
          </p:cNvSpPr>
          <p:nvPr>
            <p:ph type="title"/>
          </p:nvPr>
        </p:nvSpPr>
        <p:spPr/>
        <p:txBody>
          <a:bodyPr/>
          <a:lstStyle/>
          <a:p>
            <a:pPr eaLnBrk="1" hangingPunct="1"/>
            <a:r>
              <a:rPr lang="en-US" altLang="en-TR">
                <a:latin typeface="Calibri" panose="020F0502020204030204" pitchFamily="34" charset="0"/>
                <a:ea typeface="ＭＳ Ｐゴシック" panose="020B0600070205080204" pitchFamily="34" charset="-128"/>
              </a:rPr>
              <a:t>Padding and length field in SHA-512</a:t>
            </a:r>
          </a:p>
        </p:txBody>
      </p:sp>
      <p:sp>
        <p:nvSpPr>
          <p:cNvPr id="73730" name="Content Placeholder 2">
            <a:extLst>
              <a:ext uri="{FF2B5EF4-FFF2-40B4-BE49-F238E27FC236}">
                <a16:creationId xmlns:a16="http://schemas.microsoft.com/office/drawing/2014/main" id="{73D01BE1-FAE2-67A2-8ACB-D9104C0651F8}"/>
              </a:ext>
            </a:extLst>
          </p:cNvPr>
          <p:cNvSpPr>
            <a:spLocks noGrp="1"/>
          </p:cNvSpPr>
          <p:nvPr>
            <p:ph sz="quarter" idx="1"/>
          </p:nvPr>
        </p:nvSpPr>
        <p:spPr>
          <a:xfrm>
            <a:off x="457200" y="3505200"/>
            <a:ext cx="8229600" cy="2651125"/>
          </a:xfrm>
        </p:spPr>
        <p:txBody>
          <a:bodyPr/>
          <a:lstStyle/>
          <a:p>
            <a:pPr eaLnBrk="1" hangingPunct="1"/>
            <a:r>
              <a:rPr lang="en-US" altLang="en-TR" sz="2000" b="1">
                <a:latin typeface="Calibri" panose="020F0502020204030204" pitchFamily="34" charset="0"/>
                <a:ea typeface="ＭＳ Ｐゴシック" panose="020B0600070205080204" pitchFamily="34" charset="-128"/>
              </a:rPr>
              <a:t>What is the number of padding bits if the length of the original message is 2590 bits?</a:t>
            </a:r>
          </a:p>
          <a:p>
            <a:pPr eaLnBrk="1" hangingPunct="1"/>
            <a:r>
              <a:rPr lang="en-US" altLang="en-TR" sz="2000">
                <a:latin typeface="Calibri" panose="020F0502020204030204" pitchFamily="34" charset="0"/>
                <a:ea typeface="ＭＳ Ｐゴシック" panose="020B0600070205080204" pitchFamily="34" charset="-128"/>
              </a:rPr>
              <a:t>We can calculate the number of padding bits as follows:</a:t>
            </a:r>
          </a:p>
          <a:p>
            <a:pPr eaLnBrk="1" hangingPunct="1"/>
            <a:endParaRPr lang="en-US" altLang="en-TR" sz="2000">
              <a:latin typeface="Calibri" panose="020F0502020204030204" pitchFamily="34" charset="0"/>
              <a:ea typeface="ＭＳ Ｐゴシック" panose="020B0600070205080204" pitchFamily="34" charset="-128"/>
            </a:endParaRPr>
          </a:p>
          <a:p>
            <a:pPr eaLnBrk="1" hangingPunct="1"/>
            <a:endParaRPr lang="en-US" altLang="en-TR" sz="2000">
              <a:latin typeface="Calibri" panose="020F0502020204030204" pitchFamily="34" charset="0"/>
              <a:ea typeface="ＭＳ Ｐゴシック" panose="020B0600070205080204" pitchFamily="34" charset="-128"/>
            </a:endParaRPr>
          </a:p>
          <a:p>
            <a:pPr eaLnBrk="1" hangingPunct="1"/>
            <a:r>
              <a:rPr lang="en-US" altLang="en-TR" sz="2000">
                <a:latin typeface="Calibri" panose="020F0502020204030204" pitchFamily="34" charset="0"/>
                <a:ea typeface="ＭＳ Ｐゴシック" panose="020B0600070205080204" pitchFamily="34" charset="-128"/>
              </a:rPr>
              <a:t>The padding consists of one 1 followed by 353 0</a:t>
            </a:r>
            <a:r>
              <a:rPr lang="en-US" altLang="en-US" sz="2000">
                <a:latin typeface="Calibri" panose="020F0502020204030204" pitchFamily="34" charset="0"/>
                <a:ea typeface="ＭＳ Ｐゴシック" panose="020B0600070205080204" pitchFamily="34" charset="-128"/>
              </a:rPr>
              <a:t>’</a:t>
            </a:r>
            <a:r>
              <a:rPr lang="en-US" altLang="en-TR" sz="2000">
                <a:latin typeface="Calibri" panose="020F0502020204030204" pitchFamily="34" charset="0"/>
                <a:ea typeface="ＭＳ Ｐゴシック" panose="020B0600070205080204" pitchFamily="34" charset="-128"/>
              </a:rPr>
              <a:t>s.</a:t>
            </a:r>
          </a:p>
          <a:p>
            <a:pPr eaLnBrk="1" hangingPunct="1"/>
            <a:endParaRPr lang="en-US" altLang="en-TR" sz="2000">
              <a:latin typeface="Calibri" panose="020F0502020204030204" pitchFamily="34" charset="0"/>
              <a:ea typeface="ＭＳ Ｐゴシック" panose="020B0600070205080204" pitchFamily="34" charset="-128"/>
            </a:endParaRPr>
          </a:p>
          <a:p>
            <a:pPr eaLnBrk="1" hangingPunct="1"/>
            <a:endParaRPr lang="en-US" altLang="en-TR" sz="2000">
              <a:latin typeface="Calibri" panose="020F0502020204030204" pitchFamily="34" charset="0"/>
              <a:ea typeface="ＭＳ Ｐゴシック" panose="020B0600070205080204" pitchFamily="34" charset="-128"/>
            </a:endParaRPr>
          </a:p>
        </p:txBody>
      </p:sp>
      <p:pic>
        <p:nvPicPr>
          <p:cNvPr id="73731" name="Picture 12">
            <a:extLst>
              <a:ext uri="{FF2B5EF4-FFF2-40B4-BE49-F238E27FC236}">
                <a16:creationId xmlns:a16="http://schemas.microsoft.com/office/drawing/2014/main" id="{87F097F0-01F2-0B7A-1221-0E91A97D352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447800"/>
            <a:ext cx="8601075" cy="193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3732" name="Picture 13">
            <a:extLst>
              <a:ext uri="{FF2B5EF4-FFF2-40B4-BE49-F238E27FC236}">
                <a16:creationId xmlns:a16="http://schemas.microsoft.com/office/drawing/2014/main" id="{3794E3FC-9A16-DE0A-6CBC-ED246CAB43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4648200"/>
            <a:ext cx="7694613" cy="801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Rectangle 2">
            <a:extLst>
              <a:ext uri="{FF2B5EF4-FFF2-40B4-BE49-F238E27FC236}">
                <a16:creationId xmlns:a16="http://schemas.microsoft.com/office/drawing/2014/main" id="{A79EAB3B-2C51-1CBE-5416-FA3619E2EAC0}"/>
              </a:ext>
            </a:extLst>
          </p:cNvPr>
          <p:cNvSpPr>
            <a:spLocks noGrp="1" noChangeArrowheads="1"/>
          </p:cNvSpPr>
          <p:nvPr>
            <p:ph type="title"/>
          </p:nvPr>
        </p:nvSpPr>
        <p:spPr>
          <a:xfrm>
            <a:off x="533400" y="152400"/>
            <a:ext cx="8229600" cy="914400"/>
          </a:xfrm>
        </p:spPr>
        <p:txBody>
          <a:bodyPr/>
          <a:lstStyle/>
          <a:p>
            <a:pPr eaLnBrk="1" hangingPunct="1"/>
            <a:r>
              <a:rPr lang="en-AU" altLang="en-TR">
                <a:latin typeface="Calibri" panose="020F0502020204030204" pitchFamily="34" charset="0"/>
                <a:ea typeface="ＭＳ Ｐゴシック" panose="020B0600070205080204" pitchFamily="34" charset="-128"/>
              </a:rPr>
              <a:t>SHA-512 Round Function</a:t>
            </a:r>
          </a:p>
        </p:txBody>
      </p:sp>
      <p:pic>
        <p:nvPicPr>
          <p:cNvPr id="74754" name="Picture 3">
            <a:extLst>
              <a:ext uri="{FF2B5EF4-FFF2-40B4-BE49-F238E27FC236}">
                <a16:creationId xmlns:a16="http://schemas.microsoft.com/office/drawing/2014/main" id="{5F3E2167-C7C9-3042-5090-0B3DCF9DAF7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1447800"/>
            <a:ext cx="5969000" cy="4513263"/>
          </a:xfrm>
          <a:prstGeom prst="rect">
            <a:avLst/>
          </a:prstGeom>
          <a:noFill/>
          <a:ln>
            <a:noFill/>
          </a:ln>
          <a:extLst>
            <a:ext uri="{909E8E84-426E-40DD-AFC4-6F175D3DCCD1}">
              <a14:hiddenFill xmlns:a14="http://schemas.microsoft.com/office/drawing/2010/main">
                <a:solidFill>
                  <a:srgbClr val="FFFFFF">
                    <a:alpha val="70195"/>
                  </a:srgbClr>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Title 1">
            <a:extLst>
              <a:ext uri="{FF2B5EF4-FFF2-40B4-BE49-F238E27FC236}">
                <a16:creationId xmlns:a16="http://schemas.microsoft.com/office/drawing/2014/main" id="{45661D80-BE58-A714-CDE1-B89CF7E7532C}"/>
              </a:ext>
            </a:extLst>
          </p:cNvPr>
          <p:cNvSpPr>
            <a:spLocks noGrp="1"/>
          </p:cNvSpPr>
          <p:nvPr>
            <p:ph type="title"/>
          </p:nvPr>
        </p:nvSpPr>
        <p:spPr/>
        <p:txBody>
          <a:bodyPr/>
          <a:lstStyle/>
          <a:p>
            <a:r>
              <a:rPr lang="en-US" altLang="en-TR">
                <a:latin typeface="Calibri" panose="020F0502020204030204" pitchFamily="34" charset="0"/>
                <a:ea typeface="ＭＳ Ｐゴシック" panose="020B0600070205080204" pitchFamily="34" charset="-128"/>
              </a:rPr>
              <a:t>Topics</a:t>
            </a:r>
          </a:p>
        </p:txBody>
      </p:sp>
      <p:sp>
        <p:nvSpPr>
          <p:cNvPr id="76802" name="Content Placeholder 2">
            <a:extLst>
              <a:ext uri="{FF2B5EF4-FFF2-40B4-BE49-F238E27FC236}">
                <a16:creationId xmlns:a16="http://schemas.microsoft.com/office/drawing/2014/main" id="{0974E956-8703-3C5C-D612-F9F1F49A096E}"/>
              </a:ext>
            </a:extLst>
          </p:cNvPr>
          <p:cNvSpPr>
            <a:spLocks noGrp="1"/>
          </p:cNvSpPr>
          <p:nvPr>
            <p:ph sz="quarter" idx="1"/>
          </p:nvPr>
        </p:nvSpPr>
        <p:spPr>
          <a:xfrm>
            <a:off x="457200" y="1219200"/>
            <a:ext cx="8229600" cy="4937125"/>
          </a:xfrm>
        </p:spPr>
        <p:txBody>
          <a:bodyPr/>
          <a:lstStyle/>
          <a:p>
            <a:r>
              <a:rPr lang="en-US" altLang="en-TR">
                <a:latin typeface="Calibri" panose="020F0502020204030204" pitchFamily="34" charset="0"/>
                <a:ea typeface="ＭＳ Ｐゴシック" panose="020B0600070205080204" pitchFamily="34" charset="-128"/>
              </a:rPr>
              <a:t>Overview of Cryptography Hash Function</a:t>
            </a:r>
          </a:p>
          <a:p>
            <a:r>
              <a:rPr lang="en-US" altLang="en-TR">
                <a:latin typeface="Calibri" panose="020F0502020204030204" pitchFamily="34" charset="0"/>
                <a:ea typeface="ＭＳ Ｐゴシック" panose="020B0600070205080204" pitchFamily="34" charset="-128"/>
              </a:rPr>
              <a:t>Usages</a:t>
            </a:r>
          </a:p>
          <a:p>
            <a:r>
              <a:rPr lang="en-US" altLang="en-TR">
                <a:latin typeface="Calibri" panose="020F0502020204030204" pitchFamily="34" charset="0"/>
                <a:ea typeface="ＭＳ Ｐゴシック" panose="020B0600070205080204" pitchFamily="34" charset="-128"/>
              </a:rPr>
              <a:t>Properties</a:t>
            </a:r>
          </a:p>
          <a:p>
            <a:r>
              <a:rPr lang="en-US" altLang="en-TR">
                <a:latin typeface="Calibri" panose="020F0502020204030204" pitchFamily="34" charset="0"/>
                <a:ea typeface="ＭＳ Ｐゴシック" panose="020B0600070205080204" pitchFamily="34" charset="-128"/>
              </a:rPr>
              <a:t>Hashing Function Structure</a:t>
            </a:r>
          </a:p>
          <a:p>
            <a:pPr lvl="1"/>
            <a:r>
              <a:rPr lang="en-US" altLang="en-TR">
                <a:latin typeface="Calibri" panose="020F0502020204030204" pitchFamily="34" charset="0"/>
                <a:ea typeface="ＭＳ Ｐゴシック" panose="020B0600070205080204" pitchFamily="34" charset="-128"/>
              </a:rPr>
              <a:t>MD5</a:t>
            </a:r>
          </a:p>
          <a:p>
            <a:pPr lvl="1"/>
            <a:r>
              <a:rPr lang="en-US" altLang="en-TR">
                <a:latin typeface="Calibri" panose="020F0502020204030204" pitchFamily="34" charset="0"/>
                <a:ea typeface="ＭＳ Ｐゴシック" panose="020B0600070205080204" pitchFamily="34" charset="-128"/>
              </a:rPr>
              <a:t>SHA</a:t>
            </a:r>
          </a:p>
          <a:p>
            <a:r>
              <a:rPr lang="en-US" altLang="en-TR" b="1">
                <a:latin typeface="Calibri" panose="020F0502020204030204" pitchFamily="34" charset="0"/>
                <a:ea typeface="ＭＳ Ｐゴシック" panose="020B0600070205080204" pitchFamily="34" charset="-128"/>
              </a:rPr>
              <a:t>Attack on Hash Function </a:t>
            </a:r>
          </a:p>
          <a:p>
            <a:r>
              <a:rPr lang="en-US" altLang="en-TR">
                <a:latin typeface="Calibri" panose="020F0502020204030204" pitchFamily="34" charset="0"/>
                <a:ea typeface="ＭＳ Ｐゴシック" panose="020B0600070205080204" pitchFamily="34" charset="-128"/>
              </a:rPr>
              <a:t>The Road to new Secure Hash Standard</a:t>
            </a:r>
          </a:p>
          <a:p>
            <a:endParaRPr lang="en-US" altLang="en-TR">
              <a:latin typeface="Calibri" panose="020F0502020204030204" pitchFamily="34" charset="0"/>
              <a:ea typeface="ＭＳ Ｐゴシック" panose="020B0600070205080204" pitchFamily="34" charset="-128"/>
            </a:endParaRPr>
          </a:p>
          <a:p>
            <a:endParaRPr lang="en-US" altLang="en-TR">
              <a:latin typeface="Calibri" panose="020F0502020204030204" pitchFamily="34" charset="0"/>
              <a:ea typeface="ＭＳ Ｐゴシック" panose="020B0600070205080204" pitchFamily="34" charset="-128"/>
            </a:endParaRPr>
          </a:p>
        </p:txBody>
      </p:sp>
    </p:spTree>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Title 1">
            <a:extLst>
              <a:ext uri="{FF2B5EF4-FFF2-40B4-BE49-F238E27FC236}">
                <a16:creationId xmlns:a16="http://schemas.microsoft.com/office/drawing/2014/main" id="{5860ABD6-81E7-44C4-BF81-D6F77F2FF659}"/>
              </a:ext>
            </a:extLst>
          </p:cNvPr>
          <p:cNvSpPr>
            <a:spLocks noGrp="1"/>
          </p:cNvSpPr>
          <p:nvPr>
            <p:ph type="title"/>
          </p:nvPr>
        </p:nvSpPr>
        <p:spPr/>
        <p:txBody>
          <a:bodyPr/>
          <a:lstStyle/>
          <a:p>
            <a:pPr eaLnBrk="1" hangingPunct="1"/>
            <a:r>
              <a:rPr lang="en-US" altLang="en-TR">
                <a:latin typeface="Calibri" panose="020F0502020204030204" pitchFamily="34" charset="0"/>
                <a:ea typeface="ＭＳ Ｐゴシック" panose="020B0600070205080204" pitchFamily="34" charset="-128"/>
              </a:rPr>
              <a:t>Hash Function Cryptanalysis</a:t>
            </a:r>
          </a:p>
        </p:txBody>
      </p:sp>
      <p:sp>
        <p:nvSpPr>
          <p:cNvPr id="77826" name="Content Placeholder 2">
            <a:extLst>
              <a:ext uri="{FF2B5EF4-FFF2-40B4-BE49-F238E27FC236}">
                <a16:creationId xmlns:a16="http://schemas.microsoft.com/office/drawing/2014/main" id="{F588156B-9BC3-CA08-52E3-7BE5DFB48C3B}"/>
              </a:ext>
            </a:extLst>
          </p:cNvPr>
          <p:cNvSpPr>
            <a:spLocks noGrp="1"/>
          </p:cNvSpPr>
          <p:nvPr>
            <p:ph sz="quarter" idx="1"/>
          </p:nvPr>
        </p:nvSpPr>
        <p:spPr>
          <a:xfrm>
            <a:off x="457200" y="1371600"/>
            <a:ext cx="8229600" cy="2819400"/>
          </a:xfrm>
        </p:spPr>
        <p:txBody>
          <a:bodyPr/>
          <a:lstStyle/>
          <a:p>
            <a:pPr eaLnBrk="1" hangingPunct="1">
              <a:buFont typeface="Wingdings" pitchFamily="2" charset="2"/>
              <a:buChar char="Ø"/>
            </a:pPr>
            <a:r>
              <a:rPr lang="en-US" altLang="en-TR">
                <a:latin typeface="Calibri" panose="020F0502020204030204" pitchFamily="34" charset="0"/>
                <a:ea typeface="ＭＳ Ｐゴシック" panose="020B0600070205080204" pitchFamily="34" charset="-128"/>
              </a:rPr>
              <a:t>cryptanalytic attacks exploit some property of algorithm so faster than exhaustive search</a:t>
            </a:r>
          </a:p>
          <a:p>
            <a:pPr eaLnBrk="1" hangingPunct="1">
              <a:buFont typeface="Wingdings" pitchFamily="2" charset="2"/>
              <a:buChar char="Ø"/>
            </a:pPr>
            <a:r>
              <a:rPr lang="en-US" altLang="en-TR">
                <a:latin typeface="Calibri" panose="020F0502020204030204" pitchFamily="34" charset="0"/>
                <a:ea typeface="ＭＳ Ｐゴシック" panose="020B0600070205080204" pitchFamily="34" charset="-128"/>
              </a:rPr>
              <a:t>hash functions use iterative structure</a:t>
            </a:r>
          </a:p>
          <a:p>
            <a:pPr lvl="1" eaLnBrk="1" hangingPunct="1">
              <a:buFont typeface="Wingdings" pitchFamily="2" charset="2"/>
              <a:buChar char="l"/>
            </a:pPr>
            <a:r>
              <a:rPr lang="en-US" altLang="en-TR">
                <a:latin typeface="Calibri" panose="020F0502020204030204" pitchFamily="34" charset="0"/>
                <a:ea typeface="ＭＳ Ｐゴシック" panose="020B0600070205080204" pitchFamily="34" charset="-128"/>
              </a:rPr>
              <a:t>process message in blocks (incl length)</a:t>
            </a:r>
          </a:p>
          <a:p>
            <a:pPr eaLnBrk="1" hangingPunct="1">
              <a:buFont typeface="Wingdings" pitchFamily="2" charset="2"/>
              <a:buChar char="Ø"/>
            </a:pPr>
            <a:r>
              <a:rPr lang="en-US" altLang="en-TR">
                <a:latin typeface="Calibri" panose="020F0502020204030204" pitchFamily="34" charset="0"/>
                <a:ea typeface="ＭＳ Ｐゴシック" panose="020B0600070205080204" pitchFamily="34" charset="-128"/>
              </a:rPr>
              <a:t>attacks focus on collisions in function f</a:t>
            </a:r>
          </a:p>
        </p:txBody>
      </p:sp>
      <p:pic>
        <p:nvPicPr>
          <p:cNvPr id="77827" name="Picture 3">
            <a:extLst>
              <a:ext uri="{FF2B5EF4-FFF2-40B4-BE49-F238E27FC236}">
                <a16:creationId xmlns:a16="http://schemas.microsoft.com/office/drawing/2014/main" id="{5A9FEBF4-FEBC-C67A-7201-554E40CF5DB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90600" y="3733800"/>
            <a:ext cx="6972300" cy="2106613"/>
          </a:xfrm>
          <a:prstGeom prst="rect">
            <a:avLst/>
          </a:prstGeom>
          <a:noFill/>
          <a:ln>
            <a:noFill/>
          </a:ln>
          <a:extLst>
            <a:ext uri="{909E8E84-426E-40DD-AFC4-6F175D3DCCD1}">
              <a14:hiddenFill xmlns:a14="http://schemas.microsoft.com/office/drawing/2010/main">
                <a:solidFill>
                  <a:srgbClr val="FFFFFF">
                    <a:alpha val="70195"/>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a:extLst>
              <a:ext uri="{FF2B5EF4-FFF2-40B4-BE49-F238E27FC236}">
                <a16:creationId xmlns:a16="http://schemas.microsoft.com/office/drawing/2014/main" id="{1D65E0A1-00DC-0851-ABA5-03E496C83056}"/>
              </a:ext>
            </a:extLst>
          </p:cNvPr>
          <p:cNvSpPr txBox="1"/>
          <p:nvPr/>
        </p:nvSpPr>
        <p:spPr>
          <a:xfrm>
            <a:off x="251520" y="6211669"/>
            <a:ext cx="8892480" cy="646331"/>
          </a:xfrm>
          <a:prstGeom prst="rect">
            <a:avLst/>
          </a:prstGeom>
          <a:noFill/>
        </p:spPr>
        <p:txBody>
          <a:bodyPr wrap="square" rtlCol="0">
            <a:spAutoFit/>
          </a:bodyPr>
          <a:lstStyle/>
          <a:p>
            <a:r>
              <a:rPr lang="en-US" altLang="en-TR" dirty="0">
                <a:latin typeface="Calibri" panose="020F0502020204030204" pitchFamily="34" charset="0"/>
                <a:ea typeface="ＭＳ Ｐゴシック" panose="020B0600070205080204" pitchFamily="34" charset="-128"/>
              </a:rPr>
              <a:t>Merkle and </a:t>
            </a:r>
            <a:r>
              <a:rPr lang="en-US" altLang="en-TR" dirty="0" err="1">
                <a:latin typeface="Calibri" panose="020F0502020204030204" pitchFamily="34" charset="0"/>
                <a:ea typeface="ＭＳ Ｐゴシック" panose="020B0600070205080204" pitchFamily="34" charset="-128"/>
              </a:rPr>
              <a:t>Damgard</a:t>
            </a:r>
            <a:r>
              <a:rPr lang="en-US" altLang="en-TR" dirty="0">
                <a:latin typeface="Calibri" panose="020F0502020204030204" pitchFamily="34" charset="0"/>
                <a:ea typeface="ＭＳ Ｐゴシック" panose="020B0600070205080204" pitchFamily="34" charset="-128"/>
              </a:rPr>
              <a:t>  says that  if the compression function is collision resistant, then so is the resultant iterated hash function</a:t>
            </a:r>
            <a:endParaRPr lang="en-TR" dirty="0"/>
          </a:p>
        </p:txBody>
      </p:sp>
    </p:spTree>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Title 1">
            <a:extLst>
              <a:ext uri="{FF2B5EF4-FFF2-40B4-BE49-F238E27FC236}">
                <a16:creationId xmlns:a16="http://schemas.microsoft.com/office/drawing/2014/main" id="{659E80E4-830E-F5F0-0F0A-0C09CF43FBC8}"/>
              </a:ext>
            </a:extLst>
          </p:cNvPr>
          <p:cNvSpPr>
            <a:spLocks noGrp="1"/>
          </p:cNvSpPr>
          <p:nvPr>
            <p:ph type="title"/>
          </p:nvPr>
        </p:nvSpPr>
        <p:spPr/>
        <p:txBody>
          <a:bodyPr/>
          <a:lstStyle/>
          <a:p>
            <a:pPr eaLnBrk="1" hangingPunct="1"/>
            <a:r>
              <a:rPr lang="en-US" altLang="en-TR">
                <a:latin typeface="Calibri" panose="020F0502020204030204" pitchFamily="34" charset="0"/>
                <a:ea typeface="ＭＳ Ｐゴシック" panose="020B0600070205080204" pitchFamily="34" charset="-128"/>
              </a:rPr>
              <a:t>Attacks on Hash Functions</a:t>
            </a:r>
          </a:p>
        </p:txBody>
      </p:sp>
      <p:sp>
        <p:nvSpPr>
          <p:cNvPr id="79874" name="Content Placeholder 2">
            <a:extLst>
              <a:ext uri="{FF2B5EF4-FFF2-40B4-BE49-F238E27FC236}">
                <a16:creationId xmlns:a16="http://schemas.microsoft.com/office/drawing/2014/main" id="{CB2B86BB-5FB3-2DB7-8924-95F765941F52}"/>
              </a:ext>
            </a:extLst>
          </p:cNvPr>
          <p:cNvSpPr>
            <a:spLocks noGrp="1"/>
          </p:cNvSpPr>
          <p:nvPr>
            <p:ph sz="quarter" idx="1"/>
          </p:nvPr>
        </p:nvSpPr>
        <p:spPr>
          <a:xfrm>
            <a:off x="468313" y="1412875"/>
            <a:ext cx="8229600" cy="2473325"/>
          </a:xfrm>
        </p:spPr>
        <p:txBody>
          <a:bodyPr/>
          <a:lstStyle/>
          <a:p>
            <a:pPr eaLnBrk="1" hangingPunct="1">
              <a:buFont typeface="Wingdings" pitchFamily="2" charset="2"/>
              <a:buChar char="Ø"/>
            </a:pPr>
            <a:r>
              <a:rPr lang="en-US" altLang="en-TR">
                <a:latin typeface="Calibri" panose="020F0502020204030204" pitchFamily="34" charset="0"/>
                <a:ea typeface="ＭＳ Ｐゴシック" panose="020B0600070205080204" pitchFamily="34" charset="-128"/>
              </a:rPr>
              <a:t>brute-force attacks and cryptanalysis</a:t>
            </a:r>
          </a:p>
          <a:p>
            <a:pPr lvl="1" eaLnBrk="1" hangingPunct="1">
              <a:buFont typeface="Wingdings" pitchFamily="2" charset="2"/>
              <a:buChar char="Ø"/>
            </a:pPr>
            <a:r>
              <a:rPr lang="en-US" altLang="en-TR">
                <a:latin typeface="Calibri" panose="020F0502020204030204" pitchFamily="34" charset="0"/>
                <a:ea typeface="ＭＳ Ｐゴシック" panose="020B0600070205080204" pitchFamily="34" charset="-128"/>
              </a:rPr>
              <a:t>cryptanalytic attacks exploit some property of algorithm so faster than brute-force </a:t>
            </a:r>
          </a:p>
          <a:p>
            <a:pPr eaLnBrk="1" hangingPunct="1">
              <a:buFont typeface="Wingdings" pitchFamily="2" charset="2"/>
              <a:buChar char="Ø"/>
            </a:pPr>
            <a:r>
              <a:rPr lang="en-US" altLang="en-TR">
                <a:latin typeface="Calibri" panose="020F0502020204030204" pitchFamily="34" charset="0"/>
                <a:ea typeface="ＭＳ Ｐゴシック" panose="020B0600070205080204" pitchFamily="34" charset="-128"/>
              </a:rPr>
              <a:t>a preimage or second preimage attack</a:t>
            </a:r>
          </a:p>
          <a:p>
            <a:pPr lvl="1" eaLnBrk="1" hangingPunct="1">
              <a:buFont typeface="Wingdings" pitchFamily="2" charset="2"/>
              <a:buChar char="l"/>
            </a:pPr>
            <a:r>
              <a:rPr lang="en-US" altLang="en-TR">
                <a:latin typeface="Calibri" panose="020F0502020204030204" pitchFamily="34" charset="0"/>
                <a:ea typeface="ＭＳ Ｐゴシック" panose="020B0600070205080204" pitchFamily="34" charset="-128"/>
              </a:rPr>
              <a:t>find </a:t>
            </a:r>
            <a:r>
              <a:rPr lang="en-US" altLang="en-TR" i="1">
                <a:latin typeface="Courier New" panose="02070309020205020404" pitchFamily="49" charset="0"/>
                <a:ea typeface="ＭＳ Ｐゴシック" panose="020B0600070205080204" pitchFamily="34" charset="-128"/>
              </a:rPr>
              <a:t>y</a:t>
            </a:r>
            <a:r>
              <a:rPr lang="en-US" altLang="en-TR" i="1">
                <a:latin typeface="Calibri" panose="020F0502020204030204" pitchFamily="34" charset="0"/>
                <a:ea typeface="ＭＳ Ｐゴシック" panose="020B0600070205080204" pitchFamily="34" charset="-128"/>
              </a:rPr>
              <a:t>  </a:t>
            </a:r>
            <a:r>
              <a:rPr lang="en-US" altLang="en-TR">
                <a:latin typeface="Calibri" panose="020F0502020204030204" pitchFamily="34" charset="0"/>
                <a:ea typeface="ＭＳ Ｐゴシック" panose="020B0600070205080204" pitchFamily="34" charset="-128"/>
              </a:rPr>
              <a:t>such that </a:t>
            </a:r>
            <a:r>
              <a:rPr lang="en-US" altLang="en-TR" i="1">
                <a:latin typeface="Courier New" panose="02070309020205020404" pitchFamily="49" charset="0"/>
                <a:ea typeface="ＭＳ Ｐゴシック" panose="020B0600070205080204" pitchFamily="34" charset="-128"/>
              </a:rPr>
              <a:t>H(y)</a:t>
            </a:r>
            <a:r>
              <a:rPr lang="en-US" altLang="en-TR">
                <a:latin typeface="Calibri" panose="020F0502020204030204" pitchFamily="34" charset="0"/>
                <a:ea typeface="ＭＳ Ｐゴシック" panose="020B0600070205080204" pitchFamily="34" charset="-128"/>
              </a:rPr>
              <a:t>equals a given hash value </a:t>
            </a:r>
          </a:p>
          <a:p>
            <a:pPr eaLnBrk="1" hangingPunct="1">
              <a:buFont typeface="Wingdings" pitchFamily="2" charset="2"/>
              <a:buChar char="Ø"/>
            </a:pPr>
            <a:r>
              <a:rPr lang="en-US" altLang="en-TR">
                <a:latin typeface="Calibri" panose="020F0502020204030204" pitchFamily="34" charset="0"/>
                <a:ea typeface="ＭＳ Ｐゴシック" panose="020B0600070205080204" pitchFamily="34" charset="-128"/>
              </a:rPr>
              <a:t>collision resistance</a:t>
            </a:r>
          </a:p>
          <a:p>
            <a:pPr lvl="1" eaLnBrk="1" hangingPunct="1">
              <a:buFont typeface="Wingdings" pitchFamily="2" charset="2"/>
              <a:buChar char="l"/>
            </a:pPr>
            <a:r>
              <a:rPr lang="en-US" altLang="en-TR">
                <a:latin typeface="Calibri" panose="020F0502020204030204" pitchFamily="34" charset="0"/>
                <a:ea typeface="ＭＳ Ｐゴシック" panose="020B0600070205080204" pitchFamily="34" charset="-128"/>
              </a:rPr>
              <a:t>find  two messages </a:t>
            </a:r>
            <a:r>
              <a:rPr lang="en-US" altLang="en-TR">
                <a:latin typeface="Courier New" panose="02070309020205020404" pitchFamily="49" charset="0"/>
                <a:ea typeface="ＭＳ Ｐゴシック" panose="020B0600070205080204" pitchFamily="34" charset="-128"/>
              </a:rPr>
              <a:t>x</a:t>
            </a:r>
            <a:r>
              <a:rPr lang="en-US" altLang="en-TR">
                <a:latin typeface="Calibri" panose="020F0502020204030204" pitchFamily="34" charset="0"/>
                <a:ea typeface="ＭＳ Ｐゴシック" panose="020B0600070205080204" pitchFamily="34" charset="-128"/>
              </a:rPr>
              <a:t> &amp; </a:t>
            </a:r>
            <a:r>
              <a:rPr lang="en-US" altLang="en-TR" i="1">
                <a:latin typeface="Courier New" panose="02070309020205020404" pitchFamily="49" charset="0"/>
                <a:ea typeface="ＭＳ Ｐゴシック" panose="020B0600070205080204" pitchFamily="34" charset="-128"/>
              </a:rPr>
              <a:t>y</a:t>
            </a:r>
            <a:r>
              <a:rPr lang="en-US" altLang="en-TR" i="1">
                <a:latin typeface="Calibri" panose="020F0502020204030204" pitchFamily="34" charset="0"/>
                <a:ea typeface="ＭＳ Ｐゴシック" panose="020B0600070205080204" pitchFamily="34" charset="-128"/>
              </a:rPr>
              <a:t> </a:t>
            </a:r>
            <a:r>
              <a:rPr lang="en-US" altLang="en-TR">
                <a:latin typeface="Calibri" panose="020F0502020204030204" pitchFamily="34" charset="0"/>
                <a:ea typeface="ＭＳ Ｐゴシック" panose="020B0600070205080204" pitchFamily="34" charset="-128"/>
              </a:rPr>
              <a:t>with same hash so </a:t>
            </a:r>
            <a:r>
              <a:rPr lang="en-US" altLang="en-TR">
                <a:latin typeface="Courier New" panose="02070309020205020404" pitchFamily="49" charset="0"/>
                <a:ea typeface="ＭＳ Ｐゴシック" panose="020B0600070205080204" pitchFamily="34" charset="-128"/>
              </a:rPr>
              <a:t>H(x) = H(y)</a:t>
            </a:r>
            <a:r>
              <a:rPr lang="en-US" altLang="en-TR">
                <a:latin typeface="Calibri" panose="020F0502020204030204" pitchFamily="34" charset="0"/>
                <a:ea typeface="ＭＳ Ｐゴシック" panose="020B0600070205080204" pitchFamily="34" charset="-128"/>
              </a:rPr>
              <a:t> </a:t>
            </a:r>
          </a:p>
          <a:p>
            <a:pPr eaLnBrk="1" hangingPunct="1">
              <a:buFont typeface="Wingdings" pitchFamily="2" charset="2"/>
              <a:buChar char="Ø"/>
            </a:pPr>
            <a:endParaRPr lang="en-US" altLang="en-TR">
              <a:latin typeface="Calibri" panose="020F0502020204030204" pitchFamily="34" charset="0"/>
              <a:ea typeface="ＭＳ Ｐゴシック" panose="020B0600070205080204" pitchFamily="34" charset="-128"/>
            </a:endParaRPr>
          </a:p>
        </p:txBody>
      </p:sp>
      <p:sp>
        <p:nvSpPr>
          <p:cNvPr id="80899" name="Rectangle 3">
            <a:extLst>
              <a:ext uri="{FF2B5EF4-FFF2-40B4-BE49-F238E27FC236}">
                <a16:creationId xmlns:a16="http://schemas.microsoft.com/office/drawing/2014/main" id="{6C43F1AB-2B85-ADB1-0463-D6BD8D6D0F07}"/>
              </a:ext>
            </a:extLst>
          </p:cNvPr>
          <p:cNvSpPr>
            <a:spLocks noChangeArrowheads="1"/>
          </p:cNvSpPr>
          <p:nvPr/>
        </p:nvSpPr>
        <p:spPr bwMode="auto">
          <a:xfrm>
            <a:off x="611188" y="4797425"/>
            <a:ext cx="7772400" cy="1169988"/>
          </a:xfrm>
          <a:prstGeom prst="rect">
            <a:avLst/>
          </a:prstGeom>
          <a:solidFill>
            <a:schemeClr val="bg1"/>
          </a:solidFill>
          <a:ln w="19050">
            <a:solidFill>
              <a:schemeClr val="tx1"/>
            </a:solidFill>
            <a:miter lim="800000"/>
            <a:headEnd/>
            <a:tailEnd/>
          </a:ln>
          <a:effectLst>
            <a:outerShdw blurRad="50800" dist="38100" dir="2700000" algn="tl" rotWithShape="0">
              <a:srgbClr val="808080">
                <a:alpha val="39999"/>
              </a:srgbClr>
            </a:outerShdw>
          </a:effec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r" eaLnBrk="1" hangingPunct="1"/>
            <a:r>
              <a:rPr lang="en-US" altLang="en-TR">
                <a:solidFill>
                  <a:srgbClr val="000000"/>
                </a:solidFill>
                <a:latin typeface="Gill Sans MT" panose="020B0502020104020203" pitchFamily="34" charset="77"/>
              </a:rPr>
              <a:t>"</a:t>
            </a:r>
            <a:r>
              <a:rPr lang="en-US" altLang="en-TR" sz="2000" i="1">
                <a:solidFill>
                  <a:srgbClr val="000000"/>
                </a:solidFill>
                <a:latin typeface="Times New Roman" panose="02020603050405020304" pitchFamily="18" charset="0"/>
                <a:cs typeface="Times New Roman" panose="02020603050405020304" pitchFamily="18" charset="0"/>
              </a:rPr>
              <a:t>md5 and sha1 are both clearly broken (in terms of collision-resistance</a:t>
            </a:r>
            <a:r>
              <a:rPr lang="en-US" altLang="en-US">
                <a:solidFill>
                  <a:srgbClr val="000000"/>
                </a:solidFill>
                <a:latin typeface="Gill Sans MT" panose="020B0502020104020203" pitchFamily="34" charset="77"/>
              </a:rPr>
              <a:t>”</a:t>
            </a:r>
            <a:r>
              <a:rPr lang="en-US" altLang="en-TR">
                <a:solidFill>
                  <a:srgbClr val="000000"/>
                </a:solidFill>
                <a:latin typeface="Gill Sans MT" panose="020B0502020104020203" pitchFamily="34" charset="77"/>
              </a:rPr>
              <a:t> </a:t>
            </a:r>
          </a:p>
          <a:p>
            <a:pPr algn="r" eaLnBrk="1" hangingPunct="1"/>
            <a:r>
              <a:rPr lang="en-US" altLang="en-TR" sz="1600">
                <a:solidFill>
                  <a:srgbClr val="000000"/>
                </a:solidFill>
                <a:latin typeface="Gill Sans MT" panose="020B0502020104020203" pitchFamily="34" charset="77"/>
              </a:rPr>
              <a:t>Ron Rivest</a:t>
            </a:r>
          </a:p>
          <a:p>
            <a:pPr algn="r" eaLnBrk="1" hangingPunct="1"/>
            <a:endParaRPr lang="en-US" altLang="en-TR" sz="1600">
              <a:solidFill>
                <a:srgbClr val="000000"/>
              </a:solidFill>
              <a:latin typeface="Gill Sans MT" panose="020B0502020104020203" pitchFamily="34" charset="77"/>
            </a:endParaRPr>
          </a:p>
          <a:p>
            <a:pPr algn="r" eaLnBrk="1" hangingPunct="1"/>
            <a:r>
              <a:rPr lang="en-US" altLang="en-TR" sz="1400">
                <a:solidFill>
                  <a:srgbClr val="000000"/>
                </a:solidFill>
                <a:latin typeface="Gill Sans MT" panose="020B0502020104020203" pitchFamily="34" charset="77"/>
              </a:rPr>
              <a:t>http://mail.python.org/pipermail/python-dev/2005-December/058850.html</a:t>
            </a:r>
          </a:p>
        </p:txBody>
      </p:sp>
    </p:spTree>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Shape 82"/>
          <p:cNvSpPr txBox="1">
            <a:spLocks noGrp="1"/>
          </p:cNvSpPr>
          <p:nvPr>
            <p:ph type="title"/>
          </p:nvPr>
        </p:nvSpPr>
        <p:spPr>
          <a:xfrm>
            <a:off x="609181" y="1028700"/>
            <a:ext cx="7772400" cy="857250"/>
          </a:xfrm>
          <a:prstGeom prst="rect">
            <a:avLst/>
          </a:prstGeom>
        </p:spPr>
        <p:txBody>
          <a:bodyPr vert="horz" wrap="square" lIns="88369" tIns="88369" rIns="88369" bIns="88369" numCol="1" anchor="ctr" anchorCtr="0" compatLnSpc="1">
            <a:prstTxWarp prst="textNoShape">
              <a:avLst/>
            </a:prstTxWarp>
            <a:noAutofit/>
          </a:bodyPr>
          <a:lstStyle/>
          <a:p>
            <a:pPr>
              <a:buNone/>
            </a:pPr>
            <a:r>
              <a:rPr lang="en-US">
                <a:solidFill>
                  <a:srgbClr val="9B37AA"/>
                </a:solidFill>
              </a:rPr>
              <a:t>Hash Function Weaknesses</a:t>
            </a:r>
          </a:p>
        </p:txBody>
      </p:sp>
      <p:sp>
        <p:nvSpPr>
          <p:cNvPr id="83" name="Shape 83"/>
          <p:cNvSpPr txBox="1">
            <a:spLocks noGrp="1"/>
          </p:cNvSpPr>
          <p:nvPr>
            <p:ph type="body" idx="1"/>
          </p:nvPr>
        </p:nvSpPr>
        <p:spPr>
          <a:xfrm>
            <a:off x="4846781" y="4247288"/>
            <a:ext cx="7772400" cy="986175"/>
          </a:xfrm>
          <a:prstGeom prst="rect">
            <a:avLst/>
          </a:prstGeom>
        </p:spPr>
        <p:txBody>
          <a:bodyPr vert="horz" wrap="square" lIns="88369" tIns="88369" rIns="88369" bIns="88369" numCol="1" anchor="t" anchorCtr="0" compatLnSpc="1">
            <a:prstTxWarp prst="textNoShape">
              <a:avLst/>
            </a:prstTxWarp>
            <a:noAutofit/>
          </a:bodyPr>
          <a:lstStyle/>
          <a:p>
            <a:pPr marL="0" indent="0">
              <a:lnSpc>
                <a:spcPct val="100000"/>
              </a:lnSpc>
              <a:spcBef>
                <a:spcPts val="0"/>
              </a:spcBef>
              <a:buClr>
                <a:schemeClr val="dk1"/>
              </a:buClr>
              <a:buSzPct val="36666"/>
              <a:buNone/>
            </a:pPr>
            <a:r>
              <a:rPr lang="en-US" sz="2250" b="1">
                <a:solidFill>
                  <a:srgbClr val="4E75A8"/>
                </a:solidFill>
              </a:rPr>
              <a:t>The Birthday Paradox</a:t>
            </a:r>
          </a:p>
          <a:p>
            <a:pPr>
              <a:spcBef>
                <a:spcPts val="0"/>
              </a:spcBef>
              <a:buNone/>
            </a:pPr>
            <a:endParaRPr b="1">
              <a:solidFill>
                <a:srgbClr val="4E75A8"/>
              </a:solidFill>
            </a:endParaRPr>
          </a:p>
        </p:txBody>
      </p:sp>
      <p:sp>
        <p:nvSpPr>
          <p:cNvPr id="84" name="Shape 84"/>
          <p:cNvSpPr txBox="1"/>
          <p:nvPr/>
        </p:nvSpPr>
        <p:spPr>
          <a:xfrm>
            <a:off x="1254225" y="3408675"/>
            <a:ext cx="3619350" cy="2250000"/>
          </a:xfrm>
          <a:prstGeom prst="rect">
            <a:avLst/>
          </a:prstGeom>
          <a:noFill/>
          <a:ln>
            <a:noFill/>
          </a:ln>
        </p:spPr>
        <p:txBody>
          <a:bodyPr lIns="68569" tIns="68569" rIns="68569" bIns="68569" anchor="ctr" anchorCtr="0">
            <a:noAutofit/>
          </a:bodyPr>
          <a:lstStyle/>
          <a:p>
            <a:pPr>
              <a:spcBef>
                <a:spcPts val="0"/>
              </a:spcBef>
            </a:pPr>
            <a:r>
              <a:rPr lang="en-US" sz="2250" b="1">
                <a:solidFill>
                  <a:srgbClr val="4E75A8"/>
                </a:solidFill>
                <a:latin typeface="Gloria Hallelujah"/>
                <a:ea typeface="Gloria Hallelujah"/>
                <a:cs typeface="Gloria Hallelujah"/>
                <a:sym typeface="Gloria Hallelujah"/>
              </a:rPr>
              <a:t>Pigeonhole Principle</a:t>
            </a:r>
          </a:p>
        </p:txBody>
      </p:sp>
      <p:pic>
        <p:nvPicPr>
          <p:cNvPr id="85" name="Shape 85"/>
          <p:cNvPicPr preferRelativeResize="0"/>
          <p:nvPr/>
        </p:nvPicPr>
        <p:blipFill>
          <a:blip r:embed="rId3">
            <a:alphaModFix/>
          </a:blip>
          <a:stretch>
            <a:fillRect/>
          </a:stretch>
        </p:blipFill>
        <p:spPr>
          <a:xfrm>
            <a:off x="1436700" y="2135380"/>
            <a:ext cx="2810381" cy="2065331"/>
          </a:xfrm>
          <a:prstGeom prst="rect">
            <a:avLst/>
          </a:prstGeom>
          <a:noFill/>
          <a:ln>
            <a:noFill/>
          </a:ln>
        </p:spPr>
      </p:pic>
      <p:pic>
        <p:nvPicPr>
          <p:cNvPr id="86" name="Shape 86"/>
          <p:cNvPicPr preferRelativeResize="0"/>
          <p:nvPr/>
        </p:nvPicPr>
        <p:blipFill>
          <a:blip r:embed="rId4">
            <a:alphaModFix/>
          </a:blip>
          <a:stretch>
            <a:fillRect/>
          </a:stretch>
        </p:blipFill>
        <p:spPr>
          <a:xfrm>
            <a:off x="5314257" y="1826025"/>
            <a:ext cx="2392181" cy="2421262"/>
          </a:xfrm>
          <a:prstGeom prst="rect">
            <a:avLst/>
          </a:prstGeom>
          <a:noFill/>
          <a:ln>
            <a:noFill/>
          </a:ln>
        </p:spPr>
      </p:pic>
    </p:spTree>
  </p:cSld>
  <p:clrMapOvr>
    <a:masterClrMapping/>
  </p:clrMapOvr>
  <p:transition spd="slow">
    <p:cut/>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Shape 92"/>
          <p:cNvSpPr txBox="1">
            <a:spLocks noGrp="1"/>
          </p:cNvSpPr>
          <p:nvPr>
            <p:ph type="title"/>
          </p:nvPr>
        </p:nvSpPr>
        <p:spPr>
          <a:xfrm>
            <a:off x="609181" y="1028700"/>
            <a:ext cx="7772400" cy="857250"/>
          </a:xfrm>
          <a:prstGeom prst="rect">
            <a:avLst/>
          </a:prstGeom>
        </p:spPr>
        <p:txBody>
          <a:bodyPr vert="horz" wrap="square" lIns="88369" tIns="88369" rIns="88369" bIns="88369" numCol="1" anchor="ctr" anchorCtr="0" compatLnSpc="1">
            <a:prstTxWarp prst="textNoShape">
              <a:avLst/>
            </a:prstTxWarp>
            <a:noAutofit/>
          </a:bodyPr>
          <a:lstStyle/>
          <a:p>
            <a:pPr>
              <a:buNone/>
            </a:pPr>
            <a:r>
              <a:rPr lang="en-US">
                <a:solidFill>
                  <a:srgbClr val="9B37AA"/>
                </a:solidFill>
              </a:rPr>
              <a:t>Hash Function Weaknesses</a:t>
            </a:r>
          </a:p>
        </p:txBody>
      </p:sp>
      <p:sp>
        <p:nvSpPr>
          <p:cNvPr id="93" name="Shape 93"/>
          <p:cNvSpPr txBox="1"/>
          <p:nvPr/>
        </p:nvSpPr>
        <p:spPr>
          <a:xfrm>
            <a:off x="5024363" y="2510700"/>
            <a:ext cx="3357225" cy="2250000"/>
          </a:xfrm>
          <a:prstGeom prst="rect">
            <a:avLst/>
          </a:prstGeom>
          <a:noFill/>
          <a:ln>
            <a:noFill/>
          </a:ln>
        </p:spPr>
        <p:txBody>
          <a:bodyPr lIns="68569" tIns="68569" rIns="68569" bIns="68569" anchor="ctr" anchorCtr="0">
            <a:noAutofit/>
          </a:bodyPr>
          <a:lstStyle/>
          <a:p>
            <a:pPr>
              <a:spcBef>
                <a:spcPts val="0"/>
              </a:spcBef>
            </a:pPr>
            <a:r>
              <a:rPr lang="en-US" sz="2250" b="1">
                <a:solidFill>
                  <a:schemeClr val="dk1"/>
                </a:solidFill>
                <a:latin typeface="Gloria Hallelujah"/>
                <a:ea typeface="Gloria Hallelujah"/>
                <a:cs typeface="Gloria Hallelujah"/>
                <a:sym typeface="Gloria Hallelujah"/>
              </a:rPr>
              <a:t>n = number of pigeons</a:t>
            </a:r>
          </a:p>
          <a:p>
            <a:pPr>
              <a:spcBef>
                <a:spcPts val="0"/>
              </a:spcBef>
            </a:pPr>
            <a:r>
              <a:rPr lang="en-US" sz="2250" b="1">
                <a:solidFill>
                  <a:schemeClr val="dk1"/>
                </a:solidFill>
                <a:latin typeface="Gloria Hallelujah"/>
                <a:ea typeface="Gloria Hallelujah"/>
                <a:cs typeface="Gloria Hallelujah"/>
                <a:sym typeface="Gloria Hallelujah"/>
              </a:rPr>
              <a:t>m = number of holes</a:t>
            </a:r>
          </a:p>
          <a:p>
            <a:pPr>
              <a:spcBef>
                <a:spcPts val="0"/>
              </a:spcBef>
            </a:pPr>
            <a:endParaRPr sz="2250">
              <a:solidFill>
                <a:schemeClr val="dk1"/>
              </a:solidFill>
              <a:latin typeface="Gloria Hallelujah"/>
              <a:ea typeface="Gloria Hallelujah"/>
              <a:cs typeface="Gloria Hallelujah"/>
              <a:sym typeface="Gloria Hallelujah"/>
            </a:endParaRPr>
          </a:p>
          <a:p>
            <a:pPr>
              <a:spcBef>
                <a:spcPts val="0"/>
              </a:spcBef>
            </a:pPr>
            <a:r>
              <a:rPr lang="en-US" sz="2250" b="1">
                <a:solidFill>
                  <a:srgbClr val="6B9462"/>
                </a:solidFill>
                <a:latin typeface="Gloria Hallelujah"/>
                <a:ea typeface="Gloria Hallelujah"/>
                <a:cs typeface="Gloria Hallelujah"/>
                <a:sym typeface="Gloria Hallelujah"/>
              </a:rPr>
              <a:t>n = m </a:t>
            </a:r>
            <a:r>
              <a:rPr lang="en-US" sz="2250">
                <a:solidFill>
                  <a:schemeClr val="dk1"/>
                </a:solidFill>
                <a:latin typeface="Gloria Hallelujah"/>
                <a:ea typeface="Gloria Hallelujah"/>
                <a:cs typeface="Gloria Hallelujah"/>
                <a:sym typeface="Gloria Hallelujah"/>
              </a:rPr>
              <a:t> There is one pigeon per hole</a:t>
            </a:r>
          </a:p>
          <a:p>
            <a:pPr>
              <a:spcBef>
                <a:spcPts val="0"/>
              </a:spcBef>
            </a:pPr>
            <a:endParaRPr sz="2250">
              <a:solidFill>
                <a:schemeClr val="dk1"/>
              </a:solidFill>
              <a:latin typeface="Gloria Hallelujah"/>
              <a:ea typeface="Gloria Hallelujah"/>
              <a:cs typeface="Gloria Hallelujah"/>
              <a:sym typeface="Gloria Hallelujah"/>
            </a:endParaRPr>
          </a:p>
          <a:p>
            <a:pPr>
              <a:spcBef>
                <a:spcPts val="0"/>
              </a:spcBef>
            </a:pPr>
            <a:r>
              <a:rPr lang="en-US" sz="2250" b="1">
                <a:solidFill>
                  <a:srgbClr val="6B9462"/>
                </a:solidFill>
                <a:latin typeface="Gloria Hallelujah"/>
                <a:ea typeface="Gloria Hallelujah"/>
                <a:cs typeface="Gloria Hallelujah"/>
                <a:sym typeface="Gloria Hallelujah"/>
              </a:rPr>
              <a:t>n &gt; m</a:t>
            </a:r>
            <a:r>
              <a:rPr lang="en-US" sz="2250" b="1">
                <a:solidFill>
                  <a:srgbClr val="4E75A8"/>
                </a:solidFill>
                <a:latin typeface="Gloria Hallelujah"/>
                <a:ea typeface="Gloria Hallelujah"/>
                <a:cs typeface="Gloria Hallelujah"/>
                <a:sym typeface="Gloria Hallelujah"/>
              </a:rPr>
              <a:t> </a:t>
            </a:r>
            <a:r>
              <a:rPr lang="en-US" sz="2250">
                <a:solidFill>
                  <a:schemeClr val="dk1"/>
                </a:solidFill>
                <a:latin typeface="Gloria Hallelujah"/>
                <a:ea typeface="Gloria Hallelujah"/>
                <a:cs typeface="Gloria Hallelujah"/>
                <a:sym typeface="Gloria Hallelujah"/>
              </a:rPr>
              <a:t> Then at least one hole must have more than one pigeon</a:t>
            </a:r>
          </a:p>
        </p:txBody>
      </p:sp>
      <p:sp>
        <p:nvSpPr>
          <p:cNvPr id="94" name="Shape 94"/>
          <p:cNvSpPr txBox="1"/>
          <p:nvPr/>
        </p:nvSpPr>
        <p:spPr>
          <a:xfrm>
            <a:off x="816488" y="800100"/>
            <a:ext cx="3619350" cy="2250000"/>
          </a:xfrm>
          <a:prstGeom prst="rect">
            <a:avLst/>
          </a:prstGeom>
          <a:noFill/>
          <a:ln>
            <a:noFill/>
          </a:ln>
        </p:spPr>
        <p:txBody>
          <a:bodyPr lIns="68569" tIns="68569" rIns="68569" bIns="68569" anchor="ctr" anchorCtr="0">
            <a:noAutofit/>
          </a:bodyPr>
          <a:lstStyle/>
          <a:p>
            <a:pPr>
              <a:spcBef>
                <a:spcPts val="0"/>
              </a:spcBef>
            </a:pPr>
            <a:r>
              <a:rPr lang="en-US" sz="2250" b="1">
                <a:solidFill>
                  <a:srgbClr val="4E75A8"/>
                </a:solidFill>
                <a:latin typeface="Gloria Hallelujah"/>
                <a:ea typeface="Gloria Hallelujah"/>
                <a:cs typeface="Gloria Hallelujah"/>
                <a:sym typeface="Gloria Hallelujah"/>
              </a:rPr>
              <a:t>Pigeonhole Principle</a:t>
            </a:r>
          </a:p>
        </p:txBody>
      </p:sp>
      <p:pic>
        <p:nvPicPr>
          <p:cNvPr id="95" name="Shape 95"/>
          <p:cNvPicPr preferRelativeResize="0"/>
          <p:nvPr/>
        </p:nvPicPr>
        <p:blipFill>
          <a:blip r:embed="rId3">
            <a:alphaModFix/>
          </a:blip>
          <a:stretch>
            <a:fillRect/>
          </a:stretch>
        </p:blipFill>
        <p:spPr>
          <a:xfrm>
            <a:off x="640969" y="2259094"/>
            <a:ext cx="3970388" cy="3242549"/>
          </a:xfrm>
          <a:prstGeom prst="rect">
            <a:avLst/>
          </a:prstGeom>
          <a:noFill/>
          <a:ln>
            <a:noFill/>
          </a:ln>
        </p:spPr>
      </p:pic>
    </p:spTree>
  </p:cSld>
  <p:clrMapOvr>
    <a:masterClrMapping/>
  </p:clrMapOvr>
  <p:transition spd="slow">
    <p:cut/>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Shape 101"/>
          <p:cNvSpPr txBox="1">
            <a:spLocks noGrp="1"/>
          </p:cNvSpPr>
          <p:nvPr>
            <p:ph type="title"/>
          </p:nvPr>
        </p:nvSpPr>
        <p:spPr>
          <a:xfrm>
            <a:off x="609181" y="1028700"/>
            <a:ext cx="7772400" cy="857250"/>
          </a:xfrm>
          <a:prstGeom prst="rect">
            <a:avLst/>
          </a:prstGeom>
        </p:spPr>
        <p:txBody>
          <a:bodyPr vert="horz" wrap="square" lIns="88369" tIns="88369" rIns="88369" bIns="88369" numCol="1" anchor="ctr" anchorCtr="0" compatLnSpc="1">
            <a:prstTxWarp prst="textNoShape">
              <a:avLst/>
            </a:prstTxWarp>
            <a:noAutofit/>
          </a:bodyPr>
          <a:lstStyle/>
          <a:p>
            <a:pPr>
              <a:buNone/>
            </a:pPr>
            <a:r>
              <a:rPr lang="en-US">
                <a:solidFill>
                  <a:srgbClr val="9B37AA"/>
                </a:solidFill>
              </a:rPr>
              <a:t>Hash Function Weaknesses</a:t>
            </a:r>
          </a:p>
        </p:txBody>
      </p:sp>
      <p:sp>
        <p:nvSpPr>
          <p:cNvPr id="102" name="Shape 102"/>
          <p:cNvSpPr txBox="1">
            <a:spLocks noGrp="1"/>
          </p:cNvSpPr>
          <p:nvPr>
            <p:ph type="body" idx="1"/>
          </p:nvPr>
        </p:nvSpPr>
        <p:spPr>
          <a:xfrm>
            <a:off x="609188" y="1702782"/>
            <a:ext cx="7476975" cy="3678524"/>
          </a:xfrm>
          <a:prstGeom prst="rect">
            <a:avLst/>
          </a:prstGeom>
        </p:spPr>
        <p:txBody>
          <a:bodyPr vert="horz" wrap="square" lIns="88369" tIns="88369" rIns="88369" bIns="88369" numCol="1" anchor="t" anchorCtr="0" compatLnSpc="1">
            <a:prstTxWarp prst="textNoShape">
              <a:avLst/>
            </a:prstTxWarp>
            <a:noAutofit/>
          </a:bodyPr>
          <a:lstStyle/>
          <a:p>
            <a:pPr marL="0" indent="0">
              <a:lnSpc>
                <a:spcPct val="100000"/>
              </a:lnSpc>
              <a:spcBef>
                <a:spcPts val="0"/>
              </a:spcBef>
              <a:buNone/>
            </a:pPr>
            <a:r>
              <a:rPr lang="en-US" sz="2250" b="1">
                <a:solidFill>
                  <a:srgbClr val="4E75A8"/>
                </a:solidFill>
              </a:rPr>
              <a:t>The Birthday Paradox</a:t>
            </a:r>
          </a:p>
          <a:p>
            <a:pPr marL="0" indent="0">
              <a:lnSpc>
                <a:spcPct val="100000"/>
              </a:lnSpc>
              <a:spcBef>
                <a:spcPts val="0"/>
              </a:spcBef>
              <a:buNone/>
            </a:pPr>
            <a:endParaRPr>
              <a:solidFill>
                <a:schemeClr val="dk1"/>
              </a:solidFill>
            </a:endParaRPr>
          </a:p>
          <a:p>
            <a:pPr marL="0" indent="0">
              <a:lnSpc>
                <a:spcPct val="100000"/>
              </a:lnSpc>
              <a:spcBef>
                <a:spcPts val="0"/>
              </a:spcBef>
              <a:buNone/>
            </a:pPr>
            <a:r>
              <a:rPr lang="en-US">
                <a:solidFill>
                  <a:schemeClr val="dk1"/>
                </a:solidFill>
              </a:rPr>
              <a:t>How many people do you need in a room before you have a </a:t>
            </a:r>
            <a:r>
              <a:rPr lang="en-US" b="1">
                <a:solidFill>
                  <a:srgbClr val="6B9462"/>
                </a:solidFill>
              </a:rPr>
              <a:t>greater than 50% chance</a:t>
            </a:r>
            <a:r>
              <a:rPr lang="en-US">
                <a:solidFill>
                  <a:schemeClr val="dk1"/>
                </a:solidFill>
              </a:rPr>
              <a:t> that two of them will have the same birthday?</a:t>
            </a:r>
          </a:p>
          <a:p>
            <a:pPr marL="0" indent="0">
              <a:lnSpc>
                <a:spcPct val="100000"/>
              </a:lnSpc>
              <a:spcBef>
                <a:spcPts val="0"/>
              </a:spcBef>
              <a:buNone/>
            </a:pPr>
            <a:endParaRPr>
              <a:solidFill>
                <a:schemeClr val="dk1"/>
              </a:solidFill>
            </a:endParaRPr>
          </a:p>
          <a:p>
            <a:pPr marL="342900" indent="0">
              <a:lnSpc>
                <a:spcPct val="100000"/>
              </a:lnSpc>
              <a:spcBef>
                <a:spcPts val="0"/>
              </a:spcBef>
              <a:buNone/>
            </a:pPr>
            <a:r>
              <a:rPr lang="en-US" b="1">
                <a:solidFill>
                  <a:srgbClr val="6B9462"/>
                </a:solidFill>
              </a:rPr>
              <a:t>Assume 365 birthdays</a:t>
            </a:r>
            <a:r>
              <a:rPr lang="en-US">
                <a:solidFill>
                  <a:schemeClr val="dk1"/>
                </a:solidFill>
              </a:rPr>
              <a:t> (our containers)</a:t>
            </a:r>
          </a:p>
          <a:p>
            <a:pPr marL="0" indent="0">
              <a:lnSpc>
                <a:spcPct val="100000"/>
              </a:lnSpc>
              <a:spcBef>
                <a:spcPts val="0"/>
              </a:spcBef>
              <a:buNone/>
            </a:pPr>
            <a:endParaRPr>
              <a:solidFill>
                <a:schemeClr val="dk1"/>
              </a:solidFill>
            </a:endParaRPr>
          </a:p>
          <a:p>
            <a:pPr marL="0" indent="0">
              <a:lnSpc>
                <a:spcPct val="100000"/>
              </a:lnSpc>
              <a:spcBef>
                <a:spcPts val="0"/>
              </a:spcBef>
              <a:buNone/>
            </a:pPr>
            <a:r>
              <a:rPr lang="en-US">
                <a:solidFill>
                  <a:schemeClr val="dk1"/>
                </a:solidFill>
              </a:rPr>
              <a:t>% chance that two people in the room have the same birthday: </a:t>
            </a:r>
          </a:p>
          <a:p>
            <a:pPr marL="0" indent="0">
              <a:lnSpc>
                <a:spcPct val="100000"/>
              </a:lnSpc>
              <a:spcBef>
                <a:spcPts val="0"/>
              </a:spcBef>
              <a:buNone/>
            </a:pPr>
            <a:endParaRPr>
              <a:solidFill>
                <a:schemeClr val="dk1"/>
              </a:solidFill>
            </a:endParaRPr>
          </a:p>
          <a:p>
            <a:pPr marL="342900" indent="0">
              <a:lnSpc>
                <a:spcPct val="100000"/>
              </a:lnSpc>
              <a:spcBef>
                <a:spcPts val="0"/>
              </a:spcBef>
              <a:buNone/>
            </a:pPr>
            <a:r>
              <a:rPr lang="en-US" b="1">
                <a:solidFill>
                  <a:srgbClr val="4E75A8"/>
                </a:solidFill>
              </a:rPr>
              <a:t>100% requires 366 people (the pigeonhole principle)</a:t>
            </a:r>
          </a:p>
          <a:p>
            <a:pPr marL="0" indent="0">
              <a:lnSpc>
                <a:spcPct val="100000"/>
              </a:lnSpc>
              <a:spcBef>
                <a:spcPts val="0"/>
              </a:spcBef>
              <a:buClr>
                <a:schemeClr val="dk1"/>
              </a:buClr>
              <a:buNone/>
            </a:pPr>
            <a:endParaRPr/>
          </a:p>
        </p:txBody>
      </p:sp>
      <p:pic>
        <p:nvPicPr>
          <p:cNvPr id="103" name="Shape 103"/>
          <p:cNvPicPr preferRelativeResize="0"/>
          <p:nvPr/>
        </p:nvPicPr>
        <p:blipFill>
          <a:blip r:embed="rId3">
            <a:alphaModFix/>
          </a:blip>
          <a:stretch>
            <a:fillRect/>
          </a:stretch>
        </p:blipFill>
        <p:spPr>
          <a:xfrm>
            <a:off x="7603988" y="930749"/>
            <a:ext cx="1430944" cy="1448343"/>
          </a:xfrm>
          <a:prstGeom prst="rect">
            <a:avLst/>
          </a:prstGeom>
          <a:noFill/>
          <a:ln>
            <a:noFill/>
          </a:ln>
        </p:spPr>
      </p:pic>
    </p:spTree>
  </p:cSld>
  <p:clrMapOvr>
    <a:masterClrMapping/>
  </p:clrMapOvr>
  <p:transition spd="slow">
    <p:cut/>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Shape 109"/>
          <p:cNvSpPr txBox="1">
            <a:spLocks noGrp="1"/>
          </p:cNvSpPr>
          <p:nvPr>
            <p:ph type="title"/>
          </p:nvPr>
        </p:nvSpPr>
        <p:spPr>
          <a:xfrm>
            <a:off x="609181" y="1028700"/>
            <a:ext cx="7772400" cy="857250"/>
          </a:xfrm>
          <a:prstGeom prst="rect">
            <a:avLst/>
          </a:prstGeom>
        </p:spPr>
        <p:txBody>
          <a:bodyPr vert="horz" wrap="square" lIns="88369" tIns="88369" rIns="88369" bIns="88369" numCol="1" anchor="ctr" anchorCtr="0" compatLnSpc="1">
            <a:prstTxWarp prst="textNoShape">
              <a:avLst/>
            </a:prstTxWarp>
            <a:noAutofit/>
          </a:bodyPr>
          <a:lstStyle/>
          <a:p>
            <a:pPr>
              <a:buNone/>
            </a:pPr>
            <a:r>
              <a:rPr lang="en-US"/>
              <a:t>Hash Function Weaknesses</a:t>
            </a:r>
          </a:p>
        </p:txBody>
      </p:sp>
      <p:sp>
        <p:nvSpPr>
          <p:cNvPr id="110" name="Shape 110"/>
          <p:cNvSpPr txBox="1">
            <a:spLocks noGrp="1"/>
          </p:cNvSpPr>
          <p:nvPr>
            <p:ph type="body" idx="1"/>
          </p:nvPr>
        </p:nvSpPr>
        <p:spPr>
          <a:xfrm>
            <a:off x="685793" y="2322226"/>
            <a:ext cx="7772400" cy="3678524"/>
          </a:xfrm>
          <a:prstGeom prst="rect">
            <a:avLst/>
          </a:prstGeom>
        </p:spPr>
        <p:txBody>
          <a:bodyPr vert="horz" wrap="square" lIns="88369" tIns="88369" rIns="88369" bIns="88369" numCol="1" anchor="t" anchorCtr="0" compatLnSpc="1">
            <a:prstTxWarp prst="textNoShape">
              <a:avLst/>
            </a:prstTxWarp>
            <a:noAutofit/>
          </a:bodyPr>
          <a:lstStyle/>
          <a:p>
            <a:pPr marL="257175" indent="-142875">
              <a:lnSpc>
                <a:spcPct val="115000"/>
              </a:lnSpc>
              <a:spcBef>
                <a:spcPts val="0"/>
              </a:spcBef>
              <a:buClr>
                <a:srgbClr val="6B9462"/>
              </a:buClr>
            </a:pPr>
            <a:r>
              <a:rPr lang="en-US" sz="2250" b="1" dirty="0">
                <a:solidFill>
                  <a:srgbClr val="6B9462"/>
                </a:solidFill>
              </a:rPr>
              <a:t>Compute probability of different birthdays</a:t>
            </a:r>
          </a:p>
          <a:p>
            <a:pPr marL="257175" indent="-142875">
              <a:lnSpc>
                <a:spcPct val="115000"/>
              </a:lnSpc>
              <a:spcBef>
                <a:spcPts val="480"/>
              </a:spcBef>
              <a:buClr>
                <a:schemeClr val="dk1"/>
              </a:buClr>
            </a:pPr>
            <a:r>
              <a:rPr lang="en-US" sz="2250" dirty="0">
                <a:solidFill>
                  <a:schemeClr val="dk1"/>
                </a:solidFill>
              </a:rPr>
              <a:t>Random sample of n people (birthdays) taken from </a:t>
            </a:r>
            <a:r>
              <a:rPr lang="en-US" sz="2250" i="1" dirty="0">
                <a:solidFill>
                  <a:schemeClr val="dk1"/>
                </a:solidFill>
              </a:rPr>
              <a:t>k</a:t>
            </a:r>
            <a:r>
              <a:rPr lang="en-US" sz="2250" dirty="0">
                <a:solidFill>
                  <a:schemeClr val="dk1"/>
                </a:solidFill>
              </a:rPr>
              <a:t> (365) days</a:t>
            </a:r>
          </a:p>
          <a:p>
            <a:pPr marL="257175" indent="-142875">
              <a:lnSpc>
                <a:spcPct val="115000"/>
              </a:lnSpc>
              <a:spcBef>
                <a:spcPts val="480"/>
              </a:spcBef>
              <a:buClr>
                <a:schemeClr val="dk1"/>
              </a:buClr>
            </a:pPr>
            <a:r>
              <a:rPr lang="en-US" sz="2250" i="1" dirty="0" err="1">
                <a:solidFill>
                  <a:schemeClr val="dk1"/>
                </a:solidFill>
              </a:rPr>
              <a:t>k</a:t>
            </a:r>
            <a:r>
              <a:rPr lang="en-US" sz="2250" i="1" baseline="30000" dirty="0" err="1">
                <a:solidFill>
                  <a:schemeClr val="dk1"/>
                </a:solidFill>
              </a:rPr>
              <a:t>n</a:t>
            </a:r>
            <a:r>
              <a:rPr lang="en-US" sz="2250" dirty="0">
                <a:solidFill>
                  <a:schemeClr val="dk1"/>
                </a:solidFill>
              </a:rPr>
              <a:t> all cases</a:t>
            </a:r>
          </a:p>
          <a:p>
            <a:pPr marL="257175" indent="-142875">
              <a:lnSpc>
                <a:spcPct val="115000"/>
              </a:lnSpc>
              <a:spcBef>
                <a:spcPts val="480"/>
              </a:spcBef>
              <a:buClr>
                <a:schemeClr val="dk1"/>
              </a:buClr>
            </a:pPr>
            <a:r>
              <a:rPr lang="en-US" sz="2250" i="1" dirty="0">
                <a:solidFill>
                  <a:schemeClr val="dk1"/>
                </a:solidFill>
              </a:rPr>
              <a:t>(k)</a:t>
            </a:r>
            <a:r>
              <a:rPr lang="en-US" sz="2250" i="1" baseline="-25000" dirty="0">
                <a:solidFill>
                  <a:schemeClr val="dk1"/>
                </a:solidFill>
              </a:rPr>
              <a:t>n</a:t>
            </a:r>
            <a:r>
              <a:rPr lang="en-US" sz="2250" i="1" dirty="0">
                <a:solidFill>
                  <a:schemeClr val="dk1"/>
                </a:solidFill>
              </a:rPr>
              <a:t>=k(k-1)…(k-n+1)</a:t>
            </a:r>
            <a:r>
              <a:rPr lang="en-US" sz="2250" dirty="0">
                <a:solidFill>
                  <a:schemeClr val="dk1"/>
                </a:solidFill>
              </a:rPr>
              <a:t> cases of different birthdays</a:t>
            </a:r>
          </a:p>
          <a:p>
            <a:pPr marL="257175" indent="-142875">
              <a:lnSpc>
                <a:spcPct val="115000"/>
              </a:lnSpc>
              <a:spcBef>
                <a:spcPts val="480"/>
              </a:spcBef>
              <a:buClr>
                <a:schemeClr val="dk1"/>
              </a:buClr>
            </a:pPr>
            <a:r>
              <a:rPr lang="en-US" sz="2250" b="1" dirty="0">
                <a:solidFill>
                  <a:srgbClr val="6B9462"/>
                </a:solidFill>
              </a:rPr>
              <a:t>Probability of repetition</a:t>
            </a:r>
            <a:r>
              <a:rPr lang="en-US" sz="2250" dirty="0">
                <a:solidFill>
                  <a:schemeClr val="dk1"/>
                </a:solidFill>
              </a:rPr>
              <a:t>:</a:t>
            </a:r>
          </a:p>
          <a:p>
            <a:pPr marL="557213" lvl="1" indent="-114300">
              <a:lnSpc>
                <a:spcPct val="115000"/>
              </a:lnSpc>
              <a:spcBef>
                <a:spcPts val="420"/>
              </a:spcBef>
              <a:buClr>
                <a:schemeClr val="dk1"/>
              </a:buClr>
            </a:pPr>
            <a:r>
              <a:rPr lang="en-US" sz="2250" i="1" dirty="0">
                <a:solidFill>
                  <a:schemeClr val="dk1"/>
                </a:solidFill>
              </a:rPr>
              <a:t>p = 1- (k)</a:t>
            </a:r>
            <a:r>
              <a:rPr lang="en-US" sz="2250" i="1" baseline="-25000" dirty="0">
                <a:solidFill>
                  <a:schemeClr val="dk1"/>
                </a:solidFill>
              </a:rPr>
              <a:t>n</a:t>
            </a:r>
            <a:r>
              <a:rPr lang="en-US" sz="2250" i="1" dirty="0">
                <a:solidFill>
                  <a:schemeClr val="dk1"/>
                </a:solidFill>
              </a:rPr>
              <a:t>/</a:t>
            </a:r>
            <a:r>
              <a:rPr lang="en-US" sz="2250" i="1" dirty="0" err="1">
                <a:solidFill>
                  <a:schemeClr val="dk1"/>
                </a:solidFill>
              </a:rPr>
              <a:t>k</a:t>
            </a:r>
            <a:r>
              <a:rPr lang="en-US" sz="2250" i="1" baseline="30000" dirty="0" err="1">
                <a:solidFill>
                  <a:schemeClr val="dk1"/>
                </a:solidFill>
              </a:rPr>
              <a:t>n</a:t>
            </a:r>
            <a:r>
              <a:rPr lang="en-US" sz="2250" i="1" dirty="0">
                <a:solidFill>
                  <a:schemeClr val="dk1"/>
                </a:solidFill>
              </a:rPr>
              <a:t> ≈ n(n-1)/2k = 0.5 </a:t>
            </a:r>
            <a:r>
              <a:rPr lang="en-US" sz="2250" dirty="0">
                <a:solidFill>
                  <a:schemeClr val="dk1"/>
                </a:solidFill>
              </a:rPr>
              <a:t>if</a:t>
            </a:r>
            <a:r>
              <a:rPr lang="en-US" sz="2250" i="1" dirty="0">
                <a:solidFill>
                  <a:schemeClr val="dk1"/>
                </a:solidFill>
              </a:rPr>
              <a:t> n=√k</a:t>
            </a:r>
          </a:p>
          <a:p>
            <a:pPr>
              <a:lnSpc>
                <a:spcPct val="115000"/>
              </a:lnSpc>
              <a:spcBef>
                <a:spcPts val="0"/>
              </a:spcBef>
              <a:buNone/>
            </a:pPr>
            <a:endParaRPr dirty="0"/>
          </a:p>
        </p:txBody>
      </p:sp>
      <p:sp>
        <p:nvSpPr>
          <p:cNvPr id="111" name="Shape 111"/>
          <p:cNvSpPr txBox="1">
            <a:spLocks noGrp="1"/>
          </p:cNvSpPr>
          <p:nvPr>
            <p:ph type="body" idx="2"/>
          </p:nvPr>
        </p:nvSpPr>
        <p:spPr>
          <a:xfrm>
            <a:off x="609188" y="1667063"/>
            <a:ext cx="7772400" cy="697950"/>
          </a:xfrm>
          <a:prstGeom prst="rect">
            <a:avLst/>
          </a:prstGeom>
        </p:spPr>
        <p:txBody>
          <a:bodyPr lIns="88369" tIns="88369" rIns="88369" bIns="88369" anchor="t" anchorCtr="0">
            <a:noAutofit/>
          </a:bodyPr>
          <a:lstStyle/>
          <a:p>
            <a:pPr marL="0" indent="0">
              <a:spcBef>
                <a:spcPts val="0"/>
              </a:spcBef>
              <a:buNone/>
            </a:pPr>
            <a:r>
              <a:rPr lang="en-US" sz="2250" b="1">
                <a:solidFill>
                  <a:srgbClr val="4E75A8"/>
                </a:solidFill>
              </a:rPr>
              <a:t>The Birthday Paradox</a:t>
            </a:r>
          </a:p>
        </p:txBody>
      </p:sp>
      <p:pic>
        <p:nvPicPr>
          <p:cNvPr id="112" name="Shape 112"/>
          <p:cNvPicPr preferRelativeResize="0"/>
          <p:nvPr/>
        </p:nvPicPr>
        <p:blipFill>
          <a:blip r:embed="rId3">
            <a:alphaModFix/>
          </a:blip>
          <a:stretch>
            <a:fillRect/>
          </a:stretch>
        </p:blipFill>
        <p:spPr>
          <a:xfrm>
            <a:off x="7603988" y="930749"/>
            <a:ext cx="1430944" cy="1448343"/>
          </a:xfrm>
          <a:prstGeom prst="rect">
            <a:avLst/>
          </a:prstGeom>
          <a:noFill/>
          <a:ln>
            <a:noFill/>
          </a:ln>
        </p:spPr>
      </p:pic>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Rectangle 39">
            <a:extLst>
              <a:ext uri="{FF2B5EF4-FFF2-40B4-BE49-F238E27FC236}">
                <a16:creationId xmlns:a16="http://schemas.microsoft.com/office/drawing/2014/main" id="{2BD180DD-9957-2B4D-BC14-622CD6D1F993}"/>
              </a:ext>
            </a:extLst>
          </p:cNvPr>
          <p:cNvSpPr/>
          <p:nvPr/>
        </p:nvSpPr>
        <p:spPr>
          <a:xfrm>
            <a:off x="533400" y="4191000"/>
            <a:ext cx="8305800" cy="2057400"/>
          </a:xfrm>
          <a:prstGeom prst="rect">
            <a:avLst/>
          </a:prstGeom>
          <a:solidFill>
            <a:schemeClr val="bg1">
              <a:lumMod val="95000"/>
            </a:schemeClr>
          </a:solidFill>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latin typeface="Calibri"/>
            </a:endParaRPr>
          </a:p>
        </p:txBody>
      </p:sp>
      <p:sp>
        <p:nvSpPr>
          <p:cNvPr id="39" name="Rectangle 38">
            <a:extLst>
              <a:ext uri="{FF2B5EF4-FFF2-40B4-BE49-F238E27FC236}">
                <a16:creationId xmlns:a16="http://schemas.microsoft.com/office/drawing/2014/main" id="{B888FC71-CA5A-05F8-18AC-ECC1B3664248}"/>
              </a:ext>
            </a:extLst>
          </p:cNvPr>
          <p:cNvSpPr/>
          <p:nvPr/>
        </p:nvSpPr>
        <p:spPr>
          <a:xfrm>
            <a:off x="533400" y="1219200"/>
            <a:ext cx="8305800" cy="2819400"/>
          </a:xfrm>
          <a:prstGeom prst="rect">
            <a:avLst/>
          </a:prstGeom>
          <a:solidFill>
            <a:schemeClr val="bg1">
              <a:lumMod val="95000"/>
            </a:schemeClr>
          </a:solidFill>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latin typeface="Calibri"/>
            </a:endParaRPr>
          </a:p>
        </p:txBody>
      </p:sp>
      <p:sp>
        <p:nvSpPr>
          <p:cNvPr id="22535" name="Title 1">
            <a:extLst>
              <a:ext uri="{FF2B5EF4-FFF2-40B4-BE49-F238E27FC236}">
                <a16:creationId xmlns:a16="http://schemas.microsoft.com/office/drawing/2014/main" id="{71E1C51D-2C09-4508-0DA9-9B11AC8B2862}"/>
              </a:ext>
            </a:extLst>
          </p:cNvPr>
          <p:cNvSpPr>
            <a:spLocks noGrp="1"/>
          </p:cNvSpPr>
          <p:nvPr>
            <p:ph type="title"/>
          </p:nvPr>
        </p:nvSpPr>
        <p:spPr/>
        <p:txBody>
          <a:bodyPr/>
          <a:lstStyle/>
          <a:p>
            <a:pPr eaLnBrk="1" hangingPunct="1"/>
            <a:r>
              <a:rPr lang="en-US" altLang="en-TR">
                <a:latin typeface="Calibri" panose="020F0502020204030204" pitchFamily="34" charset="0"/>
                <a:ea typeface="ＭＳ Ｐゴシック" panose="020B0600070205080204" pitchFamily="34" charset="-128"/>
              </a:rPr>
              <a:t>Hashing V.S. Encryption</a:t>
            </a:r>
          </a:p>
        </p:txBody>
      </p:sp>
      <p:sp>
        <p:nvSpPr>
          <p:cNvPr id="22537" name="Content Placeholder 2">
            <a:extLst>
              <a:ext uri="{FF2B5EF4-FFF2-40B4-BE49-F238E27FC236}">
                <a16:creationId xmlns:a16="http://schemas.microsoft.com/office/drawing/2014/main" id="{B18C9EB0-836F-B2C5-E2DF-DCCDD621C6BF}"/>
              </a:ext>
            </a:extLst>
          </p:cNvPr>
          <p:cNvSpPr>
            <a:spLocks noGrp="1"/>
          </p:cNvSpPr>
          <p:nvPr>
            <p:ph idx="1"/>
          </p:nvPr>
        </p:nvSpPr>
        <p:spPr>
          <a:xfrm>
            <a:off x="457200" y="5791200"/>
            <a:ext cx="8229600" cy="457200"/>
          </a:xfrm>
        </p:spPr>
        <p:txBody>
          <a:bodyPr/>
          <a:lstStyle/>
          <a:p>
            <a:pPr lvl="1" eaLnBrk="1" hangingPunct="1"/>
            <a:r>
              <a:rPr lang="en-US" altLang="en-TR" sz="2000">
                <a:latin typeface="Calibri" panose="020F0502020204030204" pitchFamily="34" charset="0"/>
                <a:ea typeface="ＭＳ Ｐゴシック" panose="020B0600070205080204" pitchFamily="34" charset="-128"/>
              </a:rPr>
              <a:t>Hashing is one-way.  There is no 'de-hashing</a:t>
            </a:r>
            <a:r>
              <a:rPr lang="en-US" altLang="en-US" sz="2000">
                <a:latin typeface="Calibri" panose="020F0502020204030204" pitchFamily="34" charset="0"/>
                <a:ea typeface="ＭＳ Ｐゴシック" panose="020B0600070205080204" pitchFamily="34" charset="-128"/>
              </a:rPr>
              <a:t>’</a:t>
            </a:r>
            <a:endParaRPr lang="en-US" altLang="en-TR" sz="2000">
              <a:latin typeface="Calibri" panose="020F0502020204030204" pitchFamily="34" charset="0"/>
              <a:ea typeface="ＭＳ Ｐゴシック" panose="020B0600070205080204" pitchFamily="34" charset="-128"/>
            </a:endParaRPr>
          </a:p>
        </p:txBody>
      </p:sp>
      <p:grpSp>
        <p:nvGrpSpPr>
          <p:cNvPr id="2" name="Group 27">
            <a:extLst>
              <a:ext uri="{FF2B5EF4-FFF2-40B4-BE49-F238E27FC236}">
                <a16:creationId xmlns:a16="http://schemas.microsoft.com/office/drawing/2014/main" id="{4F85334D-A624-62BA-7B0D-BDE894B8662E}"/>
              </a:ext>
            </a:extLst>
          </p:cNvPr>
          <p:cNvGrpSpPr>
            <a:grpSpLocks/>
          </p:cNvGrpSpPr>
          <p:nvPr/>
        </p:nvGrpSpPr>
        <p:grpSpPr bwMode="auto">
          <a:xfrm>
            <a:off x="838200" y="1295400"/>
            <a:ext cx="7772400" cy="990600"/>
            <a:chOff x="838200" y="1295400"/>
            <a:chExt cx="7772400" cy="990600"/>
          </a:xfrm>
        </p:grpSpPr>
        <p:cxnSp>
          <p:nvCxnSpPr>
            <p:cNvPr id="10" name="Straight Arrow Connector 9">
              <a:extLst>
                <a:ext uri="{FF2B5EF4-FFF2-40B4-BE49-F238E27FC236}">
                  <a16:creationId xmlns:a16="http://schemas.microsoft.com/office/drawing/2014/main" id="{1ABA9633-E671-534F-DD60-B5AEF96B3AEE}"/>
                </a:ext>
              </a:extLst>
            </p:cNvPr>
            <p:cNvCxnSpPr>
              <a:cxnSpLocks noChangeShapeType="1"/>
            </p:cNvCxnSpPr>
            <p:nvPr/>
          </p:nvCxnSpPr>
          <p:spPr bwMode="auto">
            <a:xfrm>
              <a:off x="2819400" y="1828800"/>
              <a:ext cx="1295400" cy="1588"/>
            </a:xfrm>
            <a:prstGeom prst="straightConnector1">
              <a:avLst/>
            </a:prstGeom>
            <a:noFill/>
            <a:ln w="41275">
              <a:solidFill>
                <a:srgbClr val="000090"/>
              </a:solidFill>
              <a:round/>
              <a:headEnd/>
              <a:tailEnd type="triangle" w="lg" len="med"/>
            </a:ln>
            <a:effectLst>
              <a:outerShdw blurRad="38100" dist="25400" dir="5400000" rotWithShape="0">
                <a:srgbClr val="808080">
                  <a:alpha val="39999"/>
                </a:srgbClr>
              </a:outerShdw>
            </a:effectLst>
            <a:extLst>
              <a:ext uri="{909E8E84-426E-40DD-AFC4-6F175D3DCCD1}">
                <a14:hiddenFill xmlns:a14="http://schemas.microsoft.com/office/drawing/2010/main">
                  <a:noFill/>
                </a14:hiddenFill>
              </a:ext>
            </a:extLst>
          </p:spPr>
        </p:cxnSp>
        <p:cxnSp>
          <p:nvCxnSpPr>
            <p:cNvPr id="11" name="Straight Arrow Connector 10">
              <a:extLst>
                <a:ext uri="{FF2B5EF4-FFF2-40B4-BE49-F238E27FC236}">
                  <a16:creationId xmlns:a16="http://schemas.microsoft.com/office/drawing/2014/main" id="{3F1D7B34-5E2C-1162-0889-D5A41025D106}"/>
                </a:ext>
              </a:extLst>
            </p:cNvPr>
            <p:cNvCxnSpPr>
              <a:cxnSpLocks noChangeShapeType="1"/>
            </p:cNvCxnSpPr>
            <p:nvPr/>
          </p:nvCxnSpPr>
          <p:spPr bwMode="auto">
            <a:xfrm>
              <a:off x="5105400" y="1752600"/>
              <a:ext cx="1143000" cy="1588"/>
            </a:xfrm>
            <a:prstGeom prst="straightConnector1">
              <a:avLst/>
            </a:prstGeom>
            <a:noFill/>
            <a:ln w="41275">
              <a:solidFill>
                <a:srgbClr val="000090"/>
              </a:solidFill>
              <a:round/>
              <a:headEnd/>
              <a:tailEnd type="triangle" w="lg" len="med"/>
            </a:ln>
            <a:effectLst>
              <a:outerShdw blurRad="38100" dist="25400" dir="5400000" rotWithShape="0">
                <a:srgbClr val="808080">
                  <a:alpha val="39999"/>
                </a:srgbClr>
              </a:outerShdw>
            </a:effectLst>
            <a:extLst>
              <a:ext uri="{909E8E84-426E-40DD-AFC4-6F175D3DCCD1}">
                <a14:hiddenFill xmlns:a14="http://schemas.microsoft.com/office/drawing/2010/main">
                  <a:noFill/>
                </a14:hiddenFill>
              </a:ext>
            </a:extLst>
          </p:spPr>
        </p:cxnSp>
        <p:sp>
          <p:nvSpPr>
            <p:cNvPr id="13" name="Rectangle 12">
              <a:extLst>
                <a:ext uri="{FF2B5EF4-FFF2-40B4-BE49-F238E27FC236}">
                  <a16:creationId xmlns:a16="http://schemas.microsoft.com/office/drawing/2014/main" id="{C6B35024-4290-012C-F118-98442DAD0BE3}"/>
                </a:ext>
              </a:extLst>
            </p:cNvPr>
            <p:cNvSpPr/>
            <p:nvPr/>
          </p:nvSpPr>
          <p:spPr>
            <a:xfrm>
              <a:off x="838200" y="1295400"/>
              <a:ext cx="2133600" cy="990600"/>
            </a:xfrm>
            <a:prstGeom prst="rect">
              <a:avLst/>
            </a:prstGeom>
            <a:gradFill>
              <a:gsLst>
                <a:gs pos="0">
                  <a:srgbClr val="1360C2"/>
                </a:gs>
                <a:gs pos="100000">
                  <a:srgbClr val="1577F2"/>
                </a:gs>
              </a:gsLst>
            </a:grad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600">
                  <a:solidFill>
                    <a:srgbClr val="FFFFFF"/>
                  </a:solidFill>
                  <a:latin typeface="Calibri" charset="0"/>
                  <a:ea typeface="ＭＳ Ｐゴシック" charset="-128"/>
                  <a:cs typeface="ＭＳ Ｐゴシック" charset="-128"/>
                </a:rPr>
                <a:t>Hello, world.</a:t>
              </a:r>
            </a:p>
            <a:p>
              <a:pPr algn="ctr">
                <a:defRPr/>
              </a:pPr>
              <a:r>
                <a:rPr lang="en-US" sz="1600">
                  <a:solidFill>
                    <a:srgbClr val="FFFFFF"/>
                  </a:solidFill>
                  <a:latin typeface="Calibri" charset="0"/>
                  <a:ea typeface="ＭＳ Ｐゴシック" charset="-128"/>
                  <a:cs typeface="ＭＳ Ｐゴシック" charset="-128"/>
                </a:rPr>
                <a:t>A sample sentence to show encryption.</a:t>
              </a:r>
            </a:p>
          </p:txBody>
        </p:sp>
        <p:sp>
          <p:nvSpPr>
            <p:cNvPr id="16" name="Rectangle 15">
              <a:extLst>
                <a:ext uri="{FF2B5EF4-FFF2-40B4-BE49-F238E27FC236}">
                  <a16:creationId xmlns:a16="http://schemas.microsoft.com/office/drawing/2014/main" id="{647D3E90-E7A4-F232-2716-F6CCE32CBFEF}"/>
                </a:ext>
              </a:extLst>
            </p:cNvPr>
            <p:cNvSpPr/>
            <p:nvPr/>
          </p:nvSpPr>
          <p:spPr>
            <a:xfrm>
              <a:off x="4114800" y="1371600"/>
              <a:ext cx="990600" cy="762000"/>
            </a:xfrm>
            <a:prstGeom prst="rect">
              <a:avLst/>
            </a:prstGeom>
            <a:solidFill>
              <a:schemeClr val="accent2">
                <a:lumMod val="75000"/>
              </a:schemeClr>
            </a:solid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600" dirty="0">
                  <a:latin typeface="Calibri"/>
                </a:rPr>
                <a:t>E</a:t>
              </a:r>
            </a:p>
          </p:txBody>
        </p:sp>
        <p:sp>
          <p:nvSpPr>
            <p:cNvPr id="17" name="Rectangle 16">
              <a:extLst>
                <a:ext uri="{FF2B5EF4-FFF2-40B4-BE49-F238E27FC236}">
                  <a16:creationId xmlns:a16="http://schemas.microsoft.com/office/drawing/2014/main" id="{CA5FDF16-14E8-A434-B55B-85142202CBE7}"/>
                </a:ext>
              </a:extLst>
            </p:cNvPr>
            <p:cNvSpPr/>
            <p:nvPr/>
          </p:nvSpPr>
          <p:spPr>
            <a:xfrm>
              <a:off x="6248400" y="1295400"/>
              <a:ext cx="2362200" cy="990600"/>
            </a:xfrm>
            <a:prstGeom prst="rect">
              <a:avLst/>
            </a:prstGeom>
            <a:gradFill>
              <a:gsLst>
                <a:gs pos="0">
                  <a:srgbClr val="1360C2"/>
                </a:gs>
                <a:gs pos="100000">
                  <a:srgbClr val="1577F2"/>
                </a:gs>
              </a:gsLst>
            </a:grad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600" dirty="0">
                  <a:latin typeface="Calibri"/>
                </a:rPr>
                <a:t>NhbXBsZSBzZW50ZW5jZSB0byBzaG93IEVuY3J5cHRpb24KsZSBzZ</a:t>
              </a:r>
            </a:p>
          </p:txBody>
        </p:sp>
        <p:sp>
          <p:nvSpPr>
            <p:cNvPr id="30" name="Rectangle 29">
              <a:extLst>
                <a:ext uri="{FF2B5EF4-FFF2-40B4-BE49-F238E27FC236}">
                  <a16:creationId xmlns:a16="http://schemas.microsoft.com/office/drawing/2014/main" id="{77D27292-B03D-65EE-9A05-B57DC6661088}"/>
                </a:ext>
              </a:extLst>
            </p:cNvPr>
            <p:cNvSpPr/>
            <p:nvPr/>
          </p:nvSpPr>
          <p:spPr>
            <a:xfrm>
              <a:off x="3276600" y="1371600"/>
              <a:ext cx="381000" cy="304800"/>
            </a:xfrm>
            <a:prstGeom prst="rect">
              <a:avLst/>
            </a:prstGeom>
            <a:solidFill>
              <a:srgbClr val="008000"/>
            </a:solidFill>
          </p:spPr>
          <p:style>
            <a:lnRef idx="1">
              <a:schemeClr val="accent1"/>
            </a:lnRef>
            <a:fillRef idx="3">
              <a:schemeClr val="accent1"/>
            </a:fillRef>
            <a:effectRef idx="2">
              <a:schemeClr val="accent1"/>
            </a:effectRef>
            <a:fontRef idx="minor">
              <a:schemeClr val="lt1"/>
            </a:fontRef>
          </p:style>
          <p:txBody>
            <a:bodyPr anchor="b"/>
            <a:lstStyle/>
            <a:p>
              <a:pPr algn="ctr">
                <a:defRPr/>
              </a:pPr>
              <a:r>
                <a:rPr lang="en-US" sz="1600" dirty="0" err="1">
                  <a:latin typeface="Calibri"/>
                </a:rPr>
                <a:t>k</a:t>
              </a:r>
              <a:endParaRPr lang="en-US" sz="1600" dirty="0">
                <a:latin typeface="Calibri"/>
              </a:endParaRPr>
            </a:p>
          </p:txBody>
        </p:sp>
        <p:cxnSp>
          <p:nvCxnSpPr>
            <p:cNvPr id="31" name="Straight Arrow Connector 30">
              <a:extLst>
                <a:ext uri="{FF2B5EF4-FFF2-40B4-BE49-F238E27FC236}">
                  <a16:creationId xmlns:a16="http://schemas.microsoft.com/office/drawing/2014/main" id="{A6C824A4-3B8F-F38D-2170-B82A302CD119}"/>
                </a:ext>
              </a:extLst>
            </p:cNvPr>
            <p:cNvCxnSpPr>
              <a:cxnSpLocks noChangeShapeType="1"/>
            </p:cNvCxnSpPr>
            <p:nvPr/>
          </p:nvCxnSpPr>
          <p:spPr bwMode="auto">
            <a:xfrm>
              <a:off x="3657600" y="1524000"/>
              <a:ext cx="457200" cy="1588"/>
            </a:xfrm>
            <a:prstGeom prst="straightConnector1">
              <a:avLst/>
            </a:prstGeom>
            <a:noFill/>
            <a:ln w="41275">
              <a:solidFill>
                <a:srgbClr val="000090"/>
              </a:solidFill>
              <a:round/>
              <a:headEnd/>
              <a:tailEnd type="triangle" w="lg" len="med"/>
            </a:ln>
            <a:effectLst>
              <a:outerShdw blurRad="38100" dist="25400" dir="5400000" rotWithShape="0">
                <a:srgbClr val="808080">
                  <a:alpha val="39999"/>
                </a:srgbClr>
              </a:outerShdw>
            </a:effectLst>
            <a:extLst>
              <a:ext uri="{909E8E84-426E-40DD-AFC4-6F175D3DCCD1}">
                <a14:hiddenFill xmlns:a14="http://schemas.microsoft.com/office/drawing/2010/main">
                  <a:noFill/>
                </a14:hiddenFill>
              </a:ext>
            </a:extLst>
          </p:spPr>
        </p:cxnSp>
      </p:grpSp>
      <p:grpSp>
        <p:nvGrpSpPr>
          <p:cNvPr id="3" name="Group 28">
            <a:extLst>
              <a:ext uri="{FF2B5EF4-FFF2-40B4-BE49-F238E27FC236}">
                <a16:creationId xmlns:a16="http://schemas.microsoft.com/office/drawing/2014/main" id="{E87A70ED-46E5-7734-20CE-09E7E931FC2B}"/>
              </a:ext>
            </a:extLst>
          </p:cNvPr>
          <p:cNvGrpSpPr>
            <a:grpSpLocks/>
          </p:cNvGrpSpPr>
          <p:nvPr/>
        </p:nvGrpSpPr>
        <p:grpSpPr bwMode="auto">
          <a:xfrm>
            <a:off x="838200" y="2514600"/>
            <a:ext cx="7772400" cy="1066800"/>
            <a:chOff x="838200" y="2514600"/>
            <a:chExt cx="7772400" cy="1066800"/>
          </a:xfrm>
        </p:grpSpPr>
        <p:cxnSp>
          <p:nvCxnSpPr>
            <p:cNvPr id="19" name="Straight Arrow Connector 18">
              <a:extLst>
                <a:ext uri="{FF2B5EF4-FFF2-40B4-BE49-F238E27FC236}">
                  <a16:creationId xmlns:a16="http://schemas.microsoft.com/office/drawing/2014/main" id="{57307CC5-E360-6973-8BFF-1DCA43E3931F}"/>
                </a:ext>
              </a:extLst>
            </p:cNvPr>
            <p:cNvCxnSpPr>
              <a:cxnSpLocks noChangeShapeType="1"/>
            </p:cNvCxnSpPr>
            <p:nvPr/>
          </p:nvCxnSpPr>
          <p:spPr bwMode="auto">
            <a:xfrm rot="10800000">
              <a:off x="2971800" y="2971800"/>
              <a:ext cx="1143000" cy="1588"/>
            </a:xfrm>
            <a:prstGeom prst="straightConnector1">
              <a:avLst/>
            </a:prstGeom>
            <a:noFill/>
            <a:ln w="41275">
              <a:solidFill>
                <a:srgbClr val="000090"/>
              </a:solidFill>
              <a:round/>
              <a:headEnd/>
              <a:tailEnd type="triangle" w="lg" len="med"/>
            </a:ln>
            <a:effectLst>
              <a:outerShdw blurRad="38100" dist="25400" dir="5400000" rotWithShape="0">
                <a:srgbClr val="808080">
                  <a:alpha val="39999"/>
                </a:srgbClr>
              </a:outerShdw>
            </a:effectLst>
            <a:extLst>
              <a:ext uri="{909E8E84-426E-40DD-AFC4-6F175D3DCCD1}">
                <a14:hiddenFill xmlns:a14="http://schemas.microsoft.com/office/drawing/2010/main">
                  <a:noFill/>
                </a14:hiddenFill>
              </a:ext>
            </a:extLst>
          </p:spPr>
        </p:cxnSp>
        <p:cxnSp>
          <p:nvCxnSpPr>
            <p:cNvPr id="20" name="Straight Arrow Connector 19">
              <a:extLst>
                <a:ext uri="{FF2B5EF4-FFF2-40B4-BE49-F238E27FC236}">
                  <a16:creationId xmlns:a16="http://schemas.microsoft.com/office/drawing/2014/main" id="{59615910-707F-7680-47E6-644784DAFCD0}"/>
                </a:ext>
              </a:extLst>
            </p:cNvPr>
            <p:cNvCxnSpPr>
              <a:cxnSpLocks noChangeShapeType="1"/>
            </p:cNvCxnSpPr>
            <p:nvPr/>
          </p:nvCxnSpPr>
          <p:spPr bwMode="auto">
            <a:xfrm rot="10800000">
              <a:off x="5105400" y="3124200"/>
              <a:ext cx="1219200" cy="1588"/>
            </a:xfrm>
            <a:prstGeom prst="straightConnector1">
              <a:avLst/>
            </a:prstGeom>
            <a:noFill/>
            <a:ln w="41275">
              <a:solidFill>
                <a:srgbClr val="000090"/>
              </a:solidFill>
              <a:round/>
              <a:headEnd/>
              <a:tailEnd type="triangle" w="lg" len="med"/>
            </a:ln>
            <a:effectLst>
              <a:outerShdw blurRad="38100" dist="25400" dir="5400000" rotWithShape="0">
                <a:srgbClr val="808080">
                  <a:alpha val="39999"/>
                </a:srgbClr>
              </a:outerShdw>
            </a:effectLst>
            <a:extLst>
              <a:ext uri="{909E8E84-426E-40DD-AFC4-6F175D3DCCD1}">
                <a14:hiddenFill xmlns:a14="http://schemas.microsoft.com/office/drawing/2010/main">
                  <a:noFill/>
                </a14:hiddenFill>
              </a:ext>
            </a:extLst>
          </p:spPr>
        </p:cxnSp>
        <p:sp>
          <p:nvSpPr>
            <p:cNvPr id="21" name="Rectangle 20">
              <a:extLst>
                <a:ext uri="{FF2B5EF4-FFF2-40B4-BE49-F238E27FC236}">
                  <a16:creationId xmlns:a16="http://schemas.microsoft.com/office/drawing/2014/main" id="{C567F587-6351-7C62-A5CF-20624D0B9966}"/>
                </a:ext>
              </a:extLst>
            </p:cNvPr>
            <p:cNvSpPr/>
            <p:nvPr/>
          </p:nvSpPr>
          <p:spPr>
            <a:xfrm>
              <a:off x="838200" y="2514600"/>
              <a:ext cx="2133600" cy="990600"/>
            </a:xfrm>
            <a:prstGeom prst="rect">
              <a:avLst/>
            </a:prstGeom>
            <a:gradFill>
              <a:gsLst>
                <a:gs pos="0">
                  <a:srgbClr val="1360C2"/>
                </a:gs>
                <a:gs pos="100000">
                  <a:srgbClr val="1577F2"/>
                </a:gs>
              </a:gsLst>
            </a:grad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600" dirty="0">
                  <a:solidFill>
                    <a:srgbClr val="FFFFFF"/>
                  </a:solidFill>
                  <a:latin typeface="Calibri" charset="0"/>
                  <a:ea typeface="ＭＳ Ｐゴシック" charset="-128"/>
                  <a:cs typeface="ＭＳ Ｐゴシック" charset="-128"/>
                </a:rPr>
                <a:t>Hello, world.</a:t>
              </a:r>
            </a:p>
            <a:p>
              <a:pPr algn="ctr">
                <a:defRPr/>
              </a:pPr>
              <a:r>
                <a:rPr lang="en-US" sz="1600" dirty="0">
                  <a:solidFill>
                    <a:srgbClr val="FFFFFF"/>
                  </a:solidFill>
                  <a:latin typeface="Calibri" charset="0"/>
                  <a:ea typeface="ＭＳ Ｐゴシック" charset="-128"/>
                  <a:cs typeface="ＭＳ Ｐゴシック" charset="-128"/>
                </a:rPr>
                <a:t>A sample sentence to show encryption.</a:t>
              </a:r>
            </a:p>
          </p:txBody>
        </p:sp>
        <p:sp>
          <p:nvSpPr>
            <p:cNvPr id="22" name="Rectangle 21">
              <a:extLst>
                <a:ext uri="{FF2B5EF4-FFF2-40B4-BE49-F238E27FC236}">
                  <a16:creationId xmlns:a16="http://schemas.microsoft.com/office/drawing/2014/main" id="{6A7FF9D6-420F-F017-D88B-8D74FB20955C}"/>
                </a:ext>
              </a:extLst>
            </p:cNvPr>
            <p:cNvSpPr/>
            <p:nvPr/>
          </p:nvSpPr>
          <p:spPr>
            <a:xfrm>
              <a:off x="4114800" y="2590800"/>
              <a:ext cx="990600" cy="762000"/>
            </a:xfrm>
            <a:prstGeom prst="rect">
              <a:avLst/>
            </a:prstGeom>
            <a:solidFill>
              <a:schemeClr val="accent2">
                <a:lumMod val="75000"/>
              </a:schemeClr>
            </a:solid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600" dirty="0">
                  <a:latin typeface="Calibri"/>
                </a:rPr>
                <a:t>D</a:t>
              </a:r>
            </a:p>
          </p:txBody>
        </p:sp>
        <p:sp>
          <p:nvSpPr>
            <p:cNvPr id="23" name="Rectangle 22">
              <a:extLst>
                <a:ext uri="{FF2B5EF4-FFF2-40B4-BE49-F238E27FC236}">
                  <a16:creationId xmlns:a16="http://schemas.microsoft.com/office/drawing/2014/main" id="{F18E0DCA-DC7E-2E37-CED6-565442C04F07}"/>
                </a:ext>
              </a:extLst>
            </p:cNvPr>
            <p:cNvSpPr/>
            <p:nvPr/>
          </p:nvSpPr>
          <p:spPr>
            <a:xfrm>
              <a:off x="6248400" y="2590800"/>
              <a:ext cx="2362200" cy="990600"/>
            </a:xfrm>
            <a:prstGeom prst="rect">
              <a:avLst/>
            </a:prstGeom>
            <a:gradFill>
              <a:gsLst>
                <a:gs pos="0">
                  <a:srgbClr val="1360C2"/>
                </a:gs>
                <a:gs pos="100000">
                  <a:srgbClr val="1577F2"/>
                </a:gs>
              </a:gsLst>
            </a:grad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600" dirty="0">
                  <a:latin typeface="Calibri"/>
                </a:rPr>
                <a:t>NhbXBsZSBzZW50ZW5jZSB0byBzaG93IEVuY3J5cHRpb24KsZSBzZ</a:t>
              </a:r>
            </a:p>
          </p:txBody>
        </p:sp>
        <p:sp>
          <p:nvSpPr>
            <p:cNvPr id="33" name="Rectangle 32">
              <a:extLst>
                <a:ext uri="{FF2B5EF4-FFF2-40B4-BE49-F238E27FC236}">
                  <a16:creationId xmlns:a16="http://schemas.microsoft.com/office/drawing/2014/main" id="{A38EAC77-A55D-105A-371D-62DA4399C424}"/>
                </a:ext>
              </a:extLst>
            </p:cNvPr>
            <p:cNvSpPr/>
            <p:nvPr/>
          </p:nvSpPr>
          <p:spPr>
            <a:xfrm>
              <a:off x="5486400" y="2590800"/>
              <a:ext cx="381000" cy="304800"/>
            </a:xfrm>
            <a:prstGeom prst="rect">
              <a:avLst/>
            </a:prstGeom>
            <a:solidFill>
              <a:srgbClr val="008000"/>
            </a:solidFill>
          </p:spPr>
          <p:style>
            <a:lnRef idx="1">
              <a:schemeClr val="accent1"/>
            </a:lnRef>
            <a:fillRef idx="3">
              <a:schemeClr val="accent1"/>
            </a:fillRef>
            <a:effectRef idx="2">
              <a:schemeClr val="accent1"/>
            </a:effectRef>
            <a:fontRef idx="minor">
              <a:schemeClr val="lt1"/>
            </a:fontRef>
          </p:style>
          <p:txBody>
            <a:bodyPr anchor="b"/>
            <a:lstStyle/>
            <a:p>
              <a:pPr algn="ctr">
                <a:defRPr/>
              </a:pPr>
              <a:r>
                <a:rPr lang="en-US" sz="1600" dirty="0" err="1">
                  <a:latin typeface="Calibri"/>
                </a:rPr>
                <a:t>k</a:t>
              </a:r>
              <a:endParaRPr lang="en-US" sz="1600" dirty="0">
                <a:latin typeface="Calibri"/>
              </a:endParaRPr>
            </a:p>
          </p:txBody>
        </p:sp>
        <p:cxnSp>
          <p:nvCxnSpPr>
            <p:cNvPr id="34" name="Straight Arrow Connector 33">
              <a:extLst>
                <a:ext uri="{FF2B5EF4-FFF2-40B4-BE49-F238E27FC236}">
                  <a16:creationId xmlns:a16="http://schemas.microsoft.com/office/drawing/2014/main" id="{7B2DCF97-F256-01EA-BC76-8B6F974CB9C4}"/>
                </a:ext>
              </a:extLst>
            </p:cNvPr>
            <p:cNvCxnSpPr>
              <a:cxnSpLocks noChangeShapeType="1"/>
            </p:cNvCxnSpPr>
            <p:nvPr/>
          </p:nvCxnSpPr>
          <p:spPr bwMode="auto">
            <a:xfrm rot="10800000">
              <a:off x="5105400" y="2743200"/>
              <a:ext cx="381000" cy="1588"/>
            </a:xfrm>
            <a:prstGeom prst="straightConnector1">
              <a:avLst/>
            </a:prstGeom>
            <a:noFill/>
            <a:ln w="41275">
              <a:solidFill>
                <a:srgbClr val="000090"/>
              </a:solidFill>
              <a:round/>
              <a:headEnd/>
              <a:tailEnd type="triangle" w="lg" len="med"/>
            </a:ln>
            <a:effectLst>
              <a:outerShdw blurRad="38100" dist="25400" dir="5400000" rotWithShape="0">
                <a:srgbClr val="808080">
                  <a:alpha val="39999"/>
                </a:srgbClr>
              </a:outerShdw>
            </a:effectLst>
            <a:extLst>
              <a:ext uri="{909E8E84-426E-40DD-AFC4-6F175D3DCCD1}">
                <a14:hiddenFill xmlns:a14="http://schemas.microsoft.com/office/drawing/2010/main">
                  <a:noFill/>
                </a14:hiddenFill>
              </a:ext>
            </a:extLst>
          </p:spPr>
        </p:cxnSp>
      </p:grpSp>
      <p:sp>
        <p:nvSpPr>
          <p:cNvPr id="41" name="Content Placeholder 2">
            <a:extLst>
              <a:ext uri="{FF2B5EF4-FFF2-40B4-BE49-F238E27FC236}">
                <a16:creationId xmlns:a16="http://schemas.microsoft.com/office/drawing/2014/main" id="{461C8D34-386A-6798-87FB-4447BCF44CCE}"/>
              </a:ext>
            </a:extLst>
          </p:cNvPr>
          <p:cNvSpPr txBox="1">
            <a:spLocks/>
          </p:cNvSpPr>
          <p:nvPr/>
        </p:nvSpPr>
        <p:spPr bwMode="auto">
          <a:xfrm>
            <a:off x="457200" y="3581400"/>
            <a:ext cx="822960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73050" indent="-273050" eaLnBrk="0" hangingPunct="0">
              <a:defRPr sz="2400">
                <a:solidFill>
                  <a:schemeClr val="tx1"/>
                </a:solidFill>
                <a:latin typeface="Arial" panose="020B0604020202020204" pitchFamily="34" charset="0"/>
                <a:ea typeface="ＭＳ Ｐゴシック" panose="020B0600070205080204" pitchFamily="34" charset="-128"/>
              </a:defRPr>
            </a:lvl1pPr>
            <a:lvl2pPr marL="547688" indent="-2730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lvl="1" eaLnBrk="1" hangingPunct="1">
              <a:spcBef>
                <a:spcPts val="500"/>
              </a:spcBef>
              <a:buClr>
                <a:schemeClr val="accent2"/>
              </a:buClr>
              <a:buSzPct val="76000"/>
              <a:buFont typeface="Wingdings 3" pitchFamily="2" charset="2"/>
              <a:buChar char=""/>
            </a:pPr>
            <a:r>
              <a:rPr lang="en-US" altLang="en-TR" sz="2000">
                <a:solidFill>
                  <a:schemeClr val="tx2"/>
                </a:solidFill>
                <a:latin typeface="Calibri" panose="020F0502020204030204" pitchFamily="34" charset="0"/>
              </a:rPr>
              <a:t>Encryption is two way, and requires a key to encrypt/decrypt</a:t>
            </a:r>
          </a:p>
          <a:p>
            <a:pPr eaLnBrk="1" hangingPunct="1">
              <a:spcBef>
                <a:spcPts val="600"/>
              </a:spcBef>
              <a:buClr>
                <a:schemeClr val="accent1"/>
              </a:buClr>
              <a:buSzPct val="76000"/>
              <a:buFont typeface="Wingdings 3" pitchFamily="2" charset="2"/>
              <a:buChar char=""/>
            </a:pPr>
            <a:endParaRPr lang="en-US" altLang="en-TR">
              <a:latin typeface="Calibri" panose="020F0502020204030204" pitchFamily="34" charset="0"/>
            </a:endParaRPr>
          </a:p>
        </p:txBody>
      </p:sp>
      <p:grpSp>
        <p:nvGrpSpPr>
          <p:cNvPr id="9" name="Group 31">
            <a:extLst>
              <a:ext uri="{FF2B5EF4-FFF2-40B4-BE49-F238E27FC236}">
                <a16:creationId xmlns:a16="http://schemas.microsoft.com/office/drawing/2014/main" id="{F960C3B6-06A4-CB2D-3129-08FBD1F5F403}"/>
              </a:ext>
            </a:extLst>
          </p:cNvPr>
          <p:cNvGrpSpPr>
            <a:grpSpLocks/>
          </p:cNvGrpSpPr>
          <p:nvPr/>
        </p:nvGrpSpPr>
        <p:grpSpPr bwMode="auto">
          <a:xfrm>
            <a:off x="838200" y="4343400"/>
            <a:ext cx="7620000" cy="1447800"/>
            <a:chOff x="838200" y="4343400"/>
            <a:chExt cx="7620000" cy="1447800"/>
          </a:xfrm>
        </p:grpSpPr>
        <p:sp>
          <p:nvSpPr>
            <p:cNvPr id="4" name="Trapezoid 3">
              <a:extLst>
                <a:ext uri="{FF2B5EF4-FFF2-40B4-BE49-F238E27FC236}">
                  <a16:creationId xmlns:a16="http://schemas.microsoft.com/office/drawing/2014/main" id="{8B4F6C97-947B-586D-2586-284D6B241E9A}"/>
                </a:ext>
              </a:extLst>
            </p:cNvPr>
            <p:cNvSpPr/>
            <p:nvPr/>
          </p:nvSpPr>
          <p:spPr>
            <a:xfrm rot="5400000">
              <a:off x="3962400" y="4495800"/>
              <a:ext cx="1219200" cy="914400"/>
            </a:xfrm>
            <a:prstGeom prst="trapezoid">
              <a:avLst>
                <a:gd name="adj" fmla="val 39583"/>
              </a:avLst>
            </a:prstGeom>
            <a:solidFill>
              <a:schemeClr val="accent2">
                <a:lumMod val="75000"/>
              </a:schemeClr>
            </a:solidFill>
          </p:spPr>
          <p:style>
            <a:lnRef idx="1">
              <a:schemeClr val="accent1"/>
            </a:lnRef>
            <a:fillRef idx="3">
              <a:schemeClr val="accent1"/>
            </a:fillRef>
            <a:effectRef idx="2">
              <a:schemeClr val="accent1"/>
            </a:effectRef>
            <a:fontRef idx="minor">
              <a:schemeClr val="lt1"/>
            </a:fontRef>
          </p:style>
          <p:txBody>
            <a:bodyPr vert="vert270" anchor="ctr"/>
            <a:lstStyle/>
            <a:p>
              <a:pPr algn="ctr">
                <a:defRPr/>
              </a:pPr>
              <a:r>
                <a:rPr lang="en-US" dirty="0" err="1">
                  <a:latin typeface="Calibri"/>
                </a:rPr>
                <a:t>h</a:t>
              </a:r>
              <a:endParaRPr lang="en-US" dirty="0">
                <a:latin typeface="Calibri"/>
              </a:endParaRPr>
            </a:p>
          </p:txBody>
        </p:sp>
        <p:cxnSp>
          <p:nvCxnSpPr>
            <p:cNvPr id="5" name="Straight Arrow Connector 4">
              <a:extLst>
                <a:ext uri="{FF2B5EF4-FFF2-40B4-BE49-F238E27FC236}">
                  <a16:creationId xmlns:a16="http://schemas.microsoft.com/office/drawing/2014/main" id="{1C22D361-D062-0309-E2AC-D03D71261C80}"/>
                </a:ext>
              </a:extLst>
            </p:cNvPr>
            <p:cNvCxnSpPr>
              <a:cxnSpLocks noChangeShapeType="1"/>
            </p:cNvCxnSpPr>
            <p:nvPr/>
          </p:nvCxnSpPr>
          <p:spPr bwMode="auto">
            <a:xfrm>
              <a:off x="2819400" y="4876800"/>
              <a:ext cx="1295400" cy="1588"/>
            </a:xfrm>
            <a:prstGeom prst="straightConnector1">
              <a:avLst/>
            </a:prstGeom>
            <a:noFill/>
            <a:ln w="41275">
              <a:solidFill>
                <a:srgbClr val="000090"/>
              </a:solidFill>
              <a:round/>
              <a:headEnd/>
              <a:tailEnd type="triangle" w="lg" len="med"/>
            </a:ln>
            <a:effectLst>
              <a:outerShdw blurRad="38100" dist="25400" dir="5400000" rotWithShape="0">
                <a:srgbClr val="808080">
                  <a:alpha val="39999"/>
                </a:srgbClr>
              </a:outerShdw>
            </a:effectLst>
            <a:extLst>
              <a:ext uri="{909E8E84-426E-40DD-AFC4-6F175D3DCCD1}">
                <a14:hiddenFill xmlns:a14="http://schemas.microsoft.com/office/drawing/2010/main">
                  <a:noFill/>
                </a14:hiddenFill>
              </a:ext>
            </a:extLst>
          </p:spPr>
        </p:cxnSp>
        <p:cxnSp>
          <p:nvCxnSpPr>
            <p:cNvPr id="6" name="Straight Arrow Connector 5">
              <a:extLst>
                <a:ext uri="{FF2B5EF4-FFF2-40B4-BE49-F238E27FC236}">
                  <a16:creationId xmlns:a16="http://schemas.microsoft.com/office/drawing/2014/main" id="{F74D502F-A622-A585-23BA-7A0E3E4F9CE5}"/>
                </a:ext>
              </a:extLst>
            </p:cNvPr>
            <p:cNvCxnSpPr>
              <a:cxnSpLocks noChangeShapeType="1"/>
            </p:cNvCxnSpPr>
            <p:nvPr/>
          </p:nvCxnSpPr>
          <p:spPr bwMode="auto">
            <a:xfrm>
              <a:off x="5029200" y="4876800"/>
              <a:ext cx="1219200" cy="1588"/>
            </a:xfrm>
            <a:prstGeom prst="straightConnector1">
              <a:avLst/>
            </a:prstGeom>
            <a:noFill/>
            <a:ln w="41275">
              <a:solidFill>
                <a:srgbClr val="000090"/>
              </a:solidFill>
              <a:round/>
              <a:headEnd/>
              <a:tailEnd type="triangle" w="lg" len="med"/>
            </a:ln>
            <a:effectLst>
              <a:outerShdw blurRad="38100" dist="25400" dir="5400000" rotWithShape="0">
                <a:srgbClr val="808080">
                  <a:alpha val="39999"/>
                </a:srgbClr>
              </a:outerShdw>
            </a:effectLst>
            <a:extLst>
              <a:ext uri="{909E8E84-426E-40DD-AFC4-6F175D3DCCD1}">
                <a14:hiddenFill xmlns:a14="http://schemas.microsoft.com/office/drawing/2010/main">
                  <a:noFill/>
                </a14:hiddenFill>
              </a:ext>
            </a:extLst>
          </p:spPr>
        </p:cxnSp>
        <p:sp>
          <p:nvSpPr>
            <p:cNvPr id="7" name="Rectangle 6">
              <a:extLst>
                <a:ext uri="{FF2B5EF4-FFF2-40B4-BE49-F238E27FC236}">
                  <a16:creationId xmlns:a16="http://schemas.microsoft.com/office/drawing/2014/main" id="{11291F54-F915-37E7-EA77-87CD505CE1D6}"/>
                </a:ext>
              </a:extLst>
            </p:cNvPr>
            <p:cNvSpPr/>
            <p:nvPr/>
          </p:nvSpPr>
          <p:spPr>
            <a:xfrm>
              <a:off x="6248400" y="4648200"/>
              <a:ext cx="2209800" cy="609600"/>
            </a:xfrm>
            <a:prstGeom prst="rect">
              <a:avLst/>
            </a:prstGeom>
            <a:solidFill>
              <a:schemeClr val="accent2">
                <a:lumMod val="75000"/>
              </a:schemeClr>
            </a:solid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600" dirty="0">
                  <a:latin typeface="Calibri"/>
                </a:rPr>
                <a:t>52f21cf7c7034a20</a:t>
              </a:r>
              <a:br>
                <a:rPr lang="en-US" sz="1600" dirty="0">
                  <a:latin typeface="Calibri"/>
                </a:rPr>
              </a:br>
              <a:r>
                <a:rPr lang="en-US" sz="1600" dirty="0">
                  <a:latin typeface="Calibri"/>
                </a:rPr>
                <a:t>17a21e17e061a863</a:t>
              </a:r>
            </a:p>
          </p:txBody>
        </p:sp>
        <p:sp>
          <p:nvSpPr>
            <p:cNvPr id="8" name="Rectangle 7">
              <a:extLst>
                <a:ext uri="{FF2B5EF4-FFF2-40B4-BE49-F238E27FC236}">
                  <a16:creationId xmlns:a16="http://schemas.microsoft.com/office/drawing/2014/main" id="{CEEFD85E-215D-C05E-D4AC-6048A74AB80B}"/>
                </a:ext>
              </a:extLst>
            </p:cNvPr>
            <p:cNvSpPr/>
            <p:nvPr/>
          </p:nvSpPr>
          <p:spPr>
            <a:xfrm>
              <a:off x="838200" y="4343400"/>
              <a:ext cx="2133600" cy="1447800"/>
            </a:xfrm>
            <a:prstGeom prst="rect">
              <a:avLst/>
            </a:prstGeom>
            <a:gradFill>
              <a:gsLst>
                <a:gs pos="0">
                  <a:srgbClr val="1360C2"/>
                </a:gs>
                <a:gs pos="100000">
                  <a:srgbClr val="1577F2"/>
                </a:gs>
              </a:gsLst>
            </a:grad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600" dirty="0">
                  <a:latin typeface="Calibri"/>
                </a:rPr>
                <a:t>This is a clear text that can easily read without using the key.  The sentence is longer than the text above.</a:t>
              </a:r>
            </a:p>
          </p:txBody>
        </p:sp>
        <p:cxnSp>
          <p:nvCxnSpPr>
            <p:cNvPr id="26" name="Straight Arrow Connector 25">
              <a:extLst>
                <a:ext uri="{FF2B5EF4-FFF2-40B4-BE49-F238E27FC236}">
                  <a16:creationId xmlns:a16="http://schemas.microsoft.com/office/drawing/2014/main" id="{FDB66365-FC65-59E8-ABEF-49F0DA90A4AC}"/>
                </a:ext>
              </a:extLst>
            </p:cNvPr>
            <p:cNvCxnSpPr>
              <a:cxnSpLocks noChangeShapeType="1"/>
            </p:cNvCxnSpPr>
            <p:nvPr/>
          </p:nvCxnSpPr>
          <p:spPr bwMode="auto">
            <a:xfrm rot="10800000">
              <a:off x="5029200" y="5105400"/>
              <a:ext cx="1219200" cy="1588"/>
            </a:xfrm>
            <a:prstGeom prst="straightConnector1">
              <a:avLst/>
            </a:prstGeom>
            <a:noFill/>
            <a:ln w="41275">
              <a:solidFill>
                <a:srgbClr val="000090"/>
              </a:solidFill>
              <a:round/>
              <a:headEnd/>
              <a:tailEnd type="triangle" w="lg" len="med"/>
            </a:ln>
            <a:effectLst>
              <a:outerShdw blurRad="38100" dist="25400" dir="5400000" rotWithShape="0">
                <a:srgbClr val="808080">
                  <a:alpha val="39999"/>
                </a:srgbClr>
              </a:outerShdw>
            </a:effectLst>
            <a:extLst>
              <a:ext uri="{909E8E84-426E-40DD-AFC4-6F175D3DCCD1}">
                <a14:hiddenFill xmlns:a14="http://schemas.microsoft.com/office/drawing/2010/main">
                  <a:noFill/>
                </a14:hiddenFill>
              </a:ext>
            </a:extLst>
          </p:spPr>
        </p:cxnSp>
        <p:sp>
          <p:nvSpPr>
            <p:cNvPr id="27" name="&quot;No&quot; Symbol 26">
              <a:extLst>
                <a:ext uri="{FF2B5EF4-FFF2-40B4-BE49-F238E27FC236}">
                  <a16:creationId xmlns:a16="http://schemas.microsoft.com/office/drawing/2014/main" id="{2F1DEC6B-0EAA-DF09-021B-8BF73125264D}"/>
                </a:ext>
              </a:extLst>
            </p:cNvPr>
            <p:cNvSpPr/>
            <p:nvPr/>
          </p:nvSpPr>
          <p:spPr>
            <a:xfrm>
              <a:off x="5410200" y="4953000"/>
              <a:ext cx="381000" cy="381000"/>
            </a:xfrm>
            <a:prstGeom prst="noSmoking">
              <a:avLst>
                <a:gd name="adj" fmla="val 15418"/>
              </a:avLst>
            </a:prstGeom>
            <a:solidFill>
              <a:srgbClr val="800000"/>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chemeClr val="tx1"/>
                </a:solidFill>
              </a:endParaRPr>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20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1"/>
                                        </p:tgtEl>
                                        <p:attrNameLst>
                                          <p:attrName>style.visibility</p:attrName>
                                        </p:attrNameLst>
                                      </p:cBhvr>
                                      <p:to>
                                        <p:strVal val="visible"/>
                                      </p:to>
                                    </p:set>
                                    <p:animEffect transition="in" filter="fade">
                                      <p:cBhvr>
                                        <p:cTn id="10" dur="2000"/>
                                        <p:tgtEl>
                                          <p:spTgt spid="41"/>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0" presetClass="entr" presetSubtype="0" fill="hold" nodeType="clickEffect">
                                  <p:stCondLst>
                                    <p:cond delay="0"/>
                                  </p:stCondLst>
                                  <p:childTnLst>
                                    <p:set>
                                      <p:cBhvr>
                                        <p:cTn id="14" dur="1" fill="hold">
                                          <p:stCondLst>
                                            <p:cond delay="0"/>
                                          </p:stCondLst>
                                        </p:cTn>
                                        <p:tgtEl>
                                          <p:spTgt spid="40"/>
                                        </p:tgtEl>
                                        <p:attrNameLst>
                                          <p:attrName>style.visibility</p:attrName>
                                        </p:attrNameLst>
                                      </p:cBhvr>
                                      <p:to>
                                        <p:strVal val="visible"/>
                                      </p:to>
                                    </p:set>
                                    <p:animEffect transition="in" filter="fade">
                                      <p:cBhvr>
                                        <p:cTn id="15" dur="2000"/>
                                        <p:tgtEl>
                                          <p:spTgt spid="40"/>
                                        </p:tgtEl>
                                      </p:cBhvr>
                                    </p:animEffect>
                                  </p:childTnLst>
                                </p:cTn>
                              </p:par>
                              <p:par>
                                <p:cTn id="16" presetID="10" presetClass="entr" presetSubtype="0" fill="hold"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2000"/>
                                        <p:tgtEl>
                                          <p:spTgt spid="9"/>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2537">
                                            <p:txEl>
                                              <p:pRg st="0" end="0"/>
                                            </p:txEl>
                                          </p:spTgt>
                                        </p:tgtEl>
                                        <p:attrNameLst>
                                          <p:attrName>style.visibility</p:attrName>
                                        </p:attrNameLst>
                                      </p:cBhvr>
                                      <p:to>
                                        <p:strVal val="visible"/>
                                      </p:to>
                                    </p:set>
                                    <p:animEffect transition="in" filter="fade">
                                      <p:cBhvr>
                                        <p:cTn id="21" dur="2000"/>
                                        <p:tgtEl>
                                          <p:spTgt spid="2253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7" grpId="0" build="p"/>
      <p:bldP spid="41"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Shape 118"/>
          <p:cNvSpPr txBox="1">
            <a:spLocks noGrp="1"/>
          </p:cNvSpPr>
          <p:nvPr>
            <p:ph type="title"/>
          </p:nvPr>
        </p:nvSpPr>
        <p:spPr>
          <a:xfrm>
            <a:off x="609181" y="1028700"/>
            <a:ext cx="7772400" cy="857250"/>
          </a:xfrm>
          <a:prstGeom prst="rect">
            <a:avLst/>
          </a:prstGeom>
        </p:spPr>
        <p:txBody>
          <a:bodyPr vert="horz" wrap="square" lIns="88369" tIns="88369" rIns="88369" bIns="88369" numCol="1" anchor="ctr" anchorCtr="0" compatLnSpc="1">
            <a:prstTxWarp prst="textNoShape">
              <a:avLst/>
            </a:prstTxWarp>
            <a:noAutofit/>
          </a:bodyPr>
          <a:lstStyle/>
          <a:p>
            <a:pPr>
              <a:buNone/>
            </a:pPr>
            <a:r>
              <a:rPr lang="en-US">
                <a:solidFill>
                  <a:srgbClr val="9B37AA"/>
                </a:solidFill>
              </a:rPr>
              <a:t>Hash Function Weaknesses</a:t>
            </a:r>
          </a:p>
        </p:txBody>
      </p:sp>
      <p:sp>
        <p:nvSpPr>
          <p:cNvPr id="119" name="Shape 119"/>
          <p:cNvSpPr txBox="1">
            <a:spLocks noGrp="1"/>
          </p:cNvSpPr>
          <p:nvPr>
            <p:ph type="body" idx="1"/>
          </p:nvPr>
        </p:nvSpPr>
        <p:spPr>
          <a:xfrm>
            <a:off x="848138" y="2365013"/>
            <a:ext cx="7294500" cy="3678524"/>
          </a:xfrm>
          <a:prstGeom prst="rect">
            <a:avLst/>
          </a:prstGeom>
        </p:spPr>
        <p:txBody>
          <a:bodyPr vert="horz" wrap="square" lIns="88369" tIns="88369" rIns="88369" bIns="88369" numCol="1" anchor="t" anchorCtr="0" compatLnSpc="1">
            <a:prstTxWarp prst="textNoShape">
              <a:avLst/>
            </a:prstTxWarp>
            <a:noAutofit/>
          </a:bodyPr>
          <a:lstStyle/>
          <a:p>
            <a:pPr marL="0" indent="0">
              <a:lnSpc>
                <a:spcPct val="100000"/>
              </a:lnSpc>
              <a:spcBef>
                <a:spcPts val="0"/>
              </a:spcBef>
              <a:buNone/>
            </a:pPr>
            <a:r>
              <a:rPr lang="en-US" sz="2250">
                <a:solidFill>
                  <a:schemeClr val="dk1"/>
                </a:solidFill>
              </a:rPr>
              <a:t>1-(k)</a:t>
            </a:r>
            <a:r>
              <a:rPr lang="en-US" sz="2250" baseline="-25000">
                <a:solidFill>
                  <a:schemeClr val="dk1"/>
                </a:solidFill>
              </a:rPr>
              <a:t>n</a:t>
            </a:r>
            <a:r>
              <a:rPr lang="en-US" sz="2250">
                <a:solidFill>
                  <a:schemeClr val="dk1"/>
                </a:solidFill>
              </a:rPr>
              <a:t>/k</a:t>
            </a:r>
            <a:r>
              <a:rPr lang="en-US" sz="2250" baseline="30000">
                <a:solidFill>
                  <a:schemeClr val="dk1"/>
                </a:solidFill>
              </a:rPr>
              <a:t>n</a:t>
            </a:r>
            <a:r>
              <a:rPr lang="en-US" sz="2250">
                <a:solidFill>
                  <a:schemeClr val="dk1"/>
                </a:solidFill>
              </a:rPr>
              <a:t>= </a:t>
            </a:r>
            <a:r>
              <a:rPr lang="en-US" sz="2250" b="1">
                <a:solidFill>
                  <a:srgbClr val="6B9462"/>
                </a:solidFill>
              </a:rPr>
              <a:t>the probability that a pair share the same birthday </a:t>
            </a:r>
          </a:p>
          <a:p>
            <a:pPr marL="0" indent="0">
              <a:lnSpc>
                <a:spcPct val="100000"/>
              </a:lnSpc>
              <a:spcBef>
                <a:spcPts val="0"/>
              </a:spcBef>
              <a:buClr>
                <a:schemeClr val="dk1"/>
              </a:buClr>
              <a:buNone/>
            </a:pPr>
            <a:endParaRPr sz="2250">
              <a:solidFill>
                <a:schemeClr val="dk1"/>
              </a:solidFill>
            </a:endParaRPr>
          </a:p>
          <a:p>
            <a:pPr marL="0" indent="0">
              <a:lnSpc>
                <a:spcPct val="100000"/>
              </a:lnSpc>
              <a:spcBef>
                <a:spcPts val="0"/>
              </a:spcBef>
              <a:buClr>
                <a:schemeClr val="dk1"/>
              </a:buClr>
              <a:buSzPct val="36666"/>
              <a:buNone/>
            </a:pPr>
            <a:r>
              <a:rPr lang="en-US" sz="2250">
                <a:solidFill>
                  <a:schemeClr val="dk1"/>
                </a:solidFill>
              </a:rPr>
              <a:t>If k = 365, n = 19 </a:t>
            </a:r>
          </a:p>
          <a:p>
            <a:pPr marL="0" indent="0">
              <a:lnSpc>
                <a:spcPct val="100000"/>
              </a:lnSpc>
              <a:spcBef>
                <a:spcPts val="0"/>
              </a:spcBef>
              <a:buClr>
                <a:schemeClr val="dk1"/>
              </a:buClr>
              <a:buNone/>
            </a:pPr>
            <a:endParaRPr sz="2250">
              <a:solidFill>
                <a:schemeClr val="dk1"/>
              </a:solidFill>
            </a:endParaRPr>
          </a:p>
          <a:p>
            <a:pPr marL="0" indent="0">
              <a:lnSpc>
                <a:spcPct val="100000"/>
              </a:lnSpc>
              <a:spcBef>
                <a:spcPts val="0"/>
              </a:spcBef>
              <a:buClr>
                <a:schemeClr val="dk1"/>
              </a:buClr>
              <a:buSzPct val="36666"/>
              <a:buNone/>
            </a:pPr>
            <a:r>
              <a:rPr lang="en-US" sz="2250">
                <a:solidFill>
                  <a:schemeClr val="dk1"/>
                </a:solidFill>
              </a:rPr>
              <a:t>If there are</a:t>
            </a:r>
            <a:r>
              <a:rPr lang="en-US" sz="2250" b="1">
                <a:solidFill>
                  <a:srgbClr val="4E75A8"/>
                </a:solidFill>
              </a:rPr>
              <a:t> 19 people in a room</a:t>
            </a:r>
            <a:r>
              <a:rPr lang="en-US" sz="2250">
                <a:solidFill>
                  <a:schemeClr val="dk1"/>
                </a:solidFill>
              </a:rPr>
              <a:t>, there is a good chance that</a:t>
            </a:r>
            <a:r>
              <a:rPr lang="en-US" sz="2250" b="1">
                <a:solidFill>
                  <a:srgbClr val="4E75A8"/>
                </a:solidFill>
              </a:rPr>
              <a:t> two of them </a:t>
            </a:r>
            <a:r>
              <a:rPr lang="en-US" sz="2250">
                <a:solidFill>
                  <a:schemeClr val="dk1"/>
                </a:solidFill>
              </a:rPr>
              <a:t>share the same birthday!</a:t>
            </a:r>
          </a:p>
          <a:p>
            <a:pPr>
              <a:spcBef>
                <a:spcPts val="0"/>
              </a:spcBef>
              <a:buNone/>
            </a:pPr>
            <a:endParaRPr/>
          </a:p>
        </p:txBody>
      </p:sp>
      <p:sp>
        <p:nvSpPr>
          <p:cNvPr id="120" name="Shape 120"/>
          <p:cNvSpPr txBox="1">
            <a:spLocks noGrp="1"/>
          </p:cNvSpPr>
          <p:nvPr>
            <p:ph type="body" idx="2"/>
          </p:nvPr>
        </p:nvSpPr>
        <p:spPr>
          <a:xfrm>
            <a:off x="609188" y="1667063"/>
            <a:ext cx="7772400" cy="697950"/>
          </a:xfrm>
          <a:prstGeom prst="rect">
            <a:avLst/>
          </a:prstGeom>
        </p:spPr>
        <p:txBody>
          <a:bodyPr lIns="88369" tIns="88369" rIns="88369" bIns="88369" anchor="t" anchorCtr="0">
            <a:noAutofit/>
          </a:bodyPr>
          <a:lstStyle/>
          <a:p>
            <a:pPr marL="0" indent="0">
              <a:spcBef>
                <a:spcPts val="0"/>
              </a:spcBef>
              <a:buNone/>
            </a:pPr>
            <a:r>
              <a:rPr lang="en-US" sz="2250" b="1">
                <a:solidFill>
                  <a:srgbClr val="4E75A8"/>
                </a:solidFill>
              </a:rPr>
              <a:t>The Birthday Paradox</a:t>
            </a:r>
          </a:p>
        </p:txBody>
      </p:sp>
      <p:pic>
        <p:nvPicPr>
          <p:cNvPr id="121" name="Shape 121"/>
          <p:cNvPicPr preferRelativeResize="0"/>
          <p:nvPr/>
        </p:nvPicPr>
        <p:blipFill>
          <a:blip r:embed="rId3">
            <a:alphaModFix/>
          </a:blip>
          <a:stretch>
            <a:fillRect/>
          </a:stretch>
        </p:blipFill>
        <p:spPr>
          <a:xfrm>
            <a:off x="7603988" y="930749"/>
            <a:ext cx="1430944" cy="1448343"/>
          </a:xfrm>
          <a:prstGeom prst="rect">
            <a:avLst/>
          </a:prstGeom>
          <a:noFill/>
          <a:ln>
            <a:noFill/>
          </a:ln>
        </p:spPr>
      </p:pic>
    </p:spTree>
  </p:cSld>
  <p:clrMapOvr>
    <a:masterClrMapping/>
  </p:clrMapOvr>
  <p:transition spd="slow">
    <p:cut/>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Shape 127"/>
          <p:cNvSpPr txBox="1">
            <a:spLocks noGrp="1"/>
          </p:cNvSpPr>
          <p:nvPr>
            <p:ph type="title"/>
          </p:nvPr>
        </p:nvSpPr>
        <p:spPr>
          <a:xfrm>
            <a:off x="685800" y="267838"/>
            <a:ext cx="7772400" cy="857250"/>
          </a:xfrm>
          <a:prstGeom prst="rect">
            <a:avLst/>
          </a:prstGeom>
        </p:spPr>
        <p:txBody>
          <a:bodyPr vert="horz" wrap="square" lIns="88369" tIns="88369" rIns="88369" bIns="88369" numCol="1" anchor="ctr" anchorCtr="0" compatLnSpc="1">
            <a:prstTxWarp prst="textNoShape">
              <a:avLst/>
            </a:prstTxWarp>
            <a:noAutofit/>
          </a:bodyPr>
          <a:lstStyle/>
          <a:p>
            <a:pPr>
              <a:buNone/>
            </a:pPr>
            <a:r>
              <a:rPr lang="en-US" dirty="0">
                <a:solidFill>
                  <a:srgbClr val="9B37AA"/>
                </a:solidFill>
              </a:rPr>
              <a:t>Hash Function Weaknesses</a:t>
            </a:r>
          </a:p>
        </p:txBody>
      </p:sp>
      <p:sp>
        <p:nvSpPr>
          <p:cNvPr id="128" name="Shape 128"/>
          <p:cNvSpPr txBox="1">
            <a:spLocks noGrp="1"/>
          </p:cNvSpPr>
          <p:nvPr>
            <p:ph type="body" idx="1"/>
          </p:nvPr>
        </p:nvSpPr>
        <p:spPr>
          <a:xfrm>
            <a:off x="685800" y="1127642"/>
            <a:ext cx="7772400" cy="3678524"/>
          </a:xfrm>
          <a:prstGeom prst="rect">
            <a:avLst/>
          </a:prstGeom>
        </p:spPr>
        <p:txBody>
          <a:bodyPr vert="horz" wrap="square" lIns="88369" tIns="88369" rIns="88369" bIns="88369" numCol="1" anchor="t" anchorCtr="0" compatLnSpc="1">
            <a:prstTxWarp prst="textNoShape">
              <a:avLst/>
            </a:prstTxWarp>
            <a:noAutofit/>
          </a:bodyPr>
          <a:lstStyle/>
          <a:p>
            <a:pPr marL="0" indent="0">
              <a:lnSpc>
                <a:spcPct val="100000"/>
              </a:lnSpc>
              <a:spcBef>
                <a:spcPts val="0"/>
              </a:spcBef>
              <a:buClr>
                <a:schemeClr val="dk1"/>
              </a:buClr>
              <a:buSzPct val="36666"/>
              <a:buNone/>
            </a:pPr>
            <a:r>
              <a:rPr lang="en-US" sz="2250" b="1" dirty="0">
                <a:solidFill>
                  <a:srgbClr val="4E75A8"/>
                </a:solidFill>
              </a:rPr>
              <a:t>Hash Functions: </a:t>
            </a:r>
          </a:p>
          <a:p>
            <a:pPr marL="0" indent="0">
              <a:lnSpc>
                <a:spcPct val="100000"/>
              </a:lnSpc>
              <a:spcBef>
                <a:spcPts val="0"/>
              </a:spcBef>
              <a:buClr>
                <a:schemeClr val="dk1"/>
              </a:buClr>
              <a:buNone/>
            </a:pPr>
            <a:endParaRPr sz="2250" b="1" dirty="0">
              <a:solidFill>
                <a:srgbClr val="4E75A8"/>
              </a:solidFill>
            </a:endParaRPr>
          </a:p>
          <a:p>
            <a:pPr marL="342900" indent="-171450">
              <a:lnSpc>
                <a:spcPct val="100000"/>
              </a:lnSpc>
              <a:spcBef>
                <a:spcPts val="0"/>
              </a:spcBef>
              <a:buClr>
                <a:schemeClr val="dk1"/>
              </a:buClr>
            </a:pPr>
            <a:r>
              <a:rPr lang="en-US" sz="2250" dirty="0">
                <a:solidFill>
                  <a:schemeClr val="dk1"/>
                </a:solidFill>
              </a:rPr>
              <a:t>There are many more ‘pigeons’ than ‘pigeonholes’</a:t>
            </a:r>
          </a:p>
          <a:p>
            <a:pPr marL="0" indent="0">
              <a:lnSpc>
                <a:spcPct val="100000"/>
              </a:lnSpc>
              <a:spcBef>
                <a:spcPts val="0"/>
              </a:spcBef>
              <a:buNone/>
            </a:pPr>
            <a:endParaRPr sz="2250" dirty="0">
              <a:solidFill>
                <a:schemeClr val="dk1"/>
              </a:solidFill>
            </a:endParaRPr>
          </a:p>
          <a:p>
            <a:pPr marL="342900" indent="-171450">
              <a:lnSpc>
                <a:spcPct val="100000"/>
              </a:lnSpc>
              <a:spcBef>
                <a:spcPts val="0"/>
              </a:spcBef>
              <a:buClr>
                <a:schemeClr val="dk1"/>
              </a:buClr>
            </a:pPr>
            <a:r>
              <a:rPr lang="en-US" sz="2250" dirty="0">
                <a:solidFill>
                  <a:schemeClr val="dk1"/>
                </a:solidFill>
              </a:rPr>
              <a:t>Many inputs will be mapped to the same output. That is, </a:t>
            </a:r>
            <a:r>
              <a:rPr lang="en-US" sz="2250" b="1" i="1" dirty="0">
                <a:solidFill>
                  <a:schemeClr val="dk1"/>
                </a:solidFill>
              </a:rPr>
              <a:t>many input messages will have the same hash. </a:t>
            </a:r>
          </a:p>
          <a:p>
            <a:pPr marL="0" indent="0">
              <a:lnSpc>
                <a:spcPct val="100000"/>
              </a:lnSpc>
              <a:spcBef>
                <a:spcPts val="0"/>
              </a:spcBef>
              <a:buClr>
                <a:schemeClr val="dk1"/>
              </a:buClr>
              <a:buNone/>
            </a:pPr>
            <a:endParaRPr sz="2250" b="1" i="1" dirty="0">
              <a:solidFill>
                <a:schemeClr val="dk1"/>
              </a:solidFill>
            </a:endParaRPr>
          </a:p>
          <a:p>
            <a:pPr marL="0" indent="0">
              <a:lnSpc>
                <a:spcPct val="100000"/>
              </a:lnSpc>
              <a:spcBef>
                <a:spcPts val="0"/>
              </a:spcBef>
              <a:buClr>
                <a:schemeClr val="dk1"/>
              </a:buClr>
              <a:buSzPct val="36666"/>
              <a:buNone/>
            </a:pPr>
            <a:r>
              <a:rPr lang="en-US" sz="2250" b="1" dirty="0">
                <a:solidFill>
                  <a:srgbClr val="6B9462"/>
                </a:solidFill>
              </a:rPr>
              <a:t>Conclusion: </a:t>
            </a:r>
            <a:r>
              <a:rPr lang="en-US" sz="2250" dirty="0">
                <a:solidFill>
                  <a:schemeClr val="dk1"/>
                </a:solidFill>
              </a:rPr>
              <a:t>The longer the length of the hash, the fewer collisions. </a:t>
            </a:r>
          </a:p>
          <a:p>
            <a:pPr>
              <a:spcBef>
                <a:spcPts val="0"/>
              </a:spcBef>
              <a:buNone/>
            </a:pPr>
            <a:endParaRPr dirty="0"/>
          </a:p>
        </p:txBody>
      </p:sp>
      <p:pic>
        <p:nvPicPr>
          <p:cNvPr id="129" name="Shape 129"/>
          <p:cNvPicPr preferRelativeResize="0"/>
          <p:nvPr/>
        </p:nvPicPr>
        <p:blipFill>
          <a:blip r:embed="rId3">
            <a:alphaModFix/>
          </a:blip>
          <a:stretch>
            <a:fillRect/>
          </a:stretch>
        </p:blipFill>
        <p:spPr>
          <a:xfrm>
            <a:off x="7372275" y="996618"/>
            <a:ext cx="1611381" cy="1184194"/>
          </a:xfrm>
          <a:prstGeom prst="rect">
            <a:avLst/>
          </a:prstGeom>
          <a:noFill/>
          <a:ln>
            <a:noFill/>
          </a:ln>
        </p:spPr>
      </p:pic>
      <p:pic>
        <p:nvPicPr>
          <p:cNvPr id="2" name="Picture 3">
            <a:extLst>
              <a:ext uri="{FF2B5EF4-FFF2-40B4-BE49-F238E27FC236}">
                <a16:creationId xmlns:a16="http://schemas.microsoft.com/office/drawing/2014/main" id="{28CCB796-12C9-712C-A59F-5B0557444BB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06569" y="4207913"/>
            <a:ext cx="7314359" cy="2403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cut/>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Shape 135"/>
          <p:cNvSpPr txBox="1">
            <a:spLocks noGrp="1"/>
          </p:cNvSpPr>
          <p:nvPr>
            <p:ph type="title"/>
          </p:nvPr>
        </p:nvSpPr>
        <p:spPr>
          <a:xfrm>
            <a:off x="609181" y="1028700"/>
            <a:ext cx="7772400" cy="857250"/>
          </a:xfrm>
          <a:prstGeom prst="rect">
            <a:avLst/>
          </a:prstGeom>
        </p:spPr>
        <p:txBody>
          <a:bodyPr vert="horz" wrap="square" lIns="88369" tIns="88369" rIns="88369" bIns="88369" numCol="1" anchor="ctr" anchorCtr="0" compatLnSpc="1">
            <a:prstTxWarp prst="textNoShape">
              <a:avLst/>
            </a:prstTxWarp>
            <a:noAutofit/>
          </a:bodyPr>
          <a:lstStyle/>
          <a:p>
            <a:pPr>
              <a:buNone/>
            </a:pPr>
            <a:r>
              <a:rPr lang="en-US">
                <a:solidFill>
                  <a:srgbClr val="9B37AA"/>
                </a:solidFill>
              </a:rPr>
              <a:t>Determining Hash Length</a:t>
            </a:r>
          </a:p>
        </p:txBody>
      </p:sp>
      <p:sp>
        <p:nvSpPr>
          <p:cNvPr id="136" name="Shape 136"/>
          <p:cNvSpPr txBox="1">
            <a:spLocks noGrp="1"/>
          </p:cNvSpPr>
          <p:nvPr>
            <p:ph type="body" idx="1"/>
          </p:nvPr>
        </p:nvSpPr>
        <p:spPr>
          <a:xfrm>
            <a:off x="609181" y="1885951"/>
            <a:ext cx="7772400" cy="3678524"/>
          </a:xfrm>
          <a:prstGeom prst="rect">
            <a:avLst/>
          </a:prstGeom>
        </p:spPr>
        <p:txBody>
          <a:bodyPr vert="horz" wrap="square" lIns="88369" tIns="88369" rIns="88369" bIns="88369" numCol="1" anchor="t" anchorCtr="0" compatLnSpc="1">
            <a:prstTxWarp prst="textNoShape">
              <a:avLst/>
            </a:prstTxWarp>
            <a:noAutofit/>
          </a:bodyPr>
          <a:lstStyle/>
          <a:p>
            <a:pPr>
              <a:spcBef>
                <a:spcPts val="0"/>
              </a:spcBef>
              <a:buNone/>
            </a:pPr>
            <a:r>
              <a:rPr lang="en-US"/>
              <a:t> </a:t>
            </a:r>
          </a:p>
        </p:txBody>
      </p:sp>
      <p:pic>
        <p:nvPicPr>
          <p:cNvPr id="2" name="Picture 1">
            <a:extLst>
              <a:ext uri="{FF2B5EF4-FFF2-40B4-BE49-F238E27FC236}">
                <a16:creationId xmlns:a16="http://schemas.microsoft.com/office/drawing/2014/main" id="{2180CA16-A191-4040-9A65-13A5F83D7A5A}"/>
              </a:ext>
            </a:extLst>
          </p:cNvPr>
          <p:cNvPicPr>
            <a:picLocks noChangeAspect="1"/>
          </p:cNvPicPr>
          <p:nvPr/>
        </p:nvPicPr>
        <p:blipFill>
          <a:blip r:embed="rId3"/>
          <a:stretch>
            <a:fillRect/>
          </a:stretch>
        </p:blipFill>
        <p:spPr>
          <a:xfrm>
            <a:off x="762419" y="2315994"/>
            <a:ext cx="7623107" cy="2741782"/>
          </a:xfrm>
          <a:prstGeom prst="rect">
            <a:avLst/>
          </a:prstGeom>
        </p:spPr>
      </p:pic>
    </p:spTree>
  </p:cSld>
  <p:clrMapOvr>
    <a:masterClrMapping/>
  </p:clrMapOvr>
  <p:transition spd="slow">
    <p:cut/>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Title 1">
            <a:extLst>
              <a:ext uri="{FF2B5EF4-FFF2-40B4-BE49-F238E27FC236}">
                <a16:creationId xmlns:a16="http://schemas.microsoft.com/office/drawing/2014/main" id="{F607343F-CA9C-A8D0-4B1A-C4BA426283A1}"/>
              </a:ext>
            </a:extLst>
          </p:cNvPr>
          <p:cNvSpPr>
            <a:spLocks noGrp="1"/>
          </p:cNvSpPr>
          <p:nvPr>
            <p:ph type="title"/>
          </p:nvPr>
        </p:nvSpPr>
        <p:spPr/>
        <p:txBody>
          <a:bodyPr/>
          <a:lstStyle/>
          <a:p>
            <a:r>
              <a:rPr lang="en-US" altLang="en-TR">
                <a:latin typeface="Calibri" panose="020F0502020204030204" pitchFamily="34" charset="0"/>
                <a:ea typeface="ＭＳ Ｐゴシック" panose="020B0600070205080204" pitchFamily="34" charset="-128"/>
              </a:rPr>
              <a:t>Topics</a:t>
            </a:r>
          </a:p>
        </p:txBody>
      </p:sp>
      <p:sp>
        <p:nvSpPr>
          <p:cNvPr id="81922" name="Content Placeholder 2">
            <a:extLst>
              <a:ext uri="{FF2B5EF4-FFF2-40B4-BE49-F238E27FC236}">
                <a16:creationId xmlns:a16="http://schemas.microsoft.com/office/drawing/2014/main" id="{EBEB09E9-346A-D631-F977-2B419464E682}"/>
              </a:ext>
            </a:extLst>
          </p:cNvPr>
          <p:cNvSpPr>
            <a:spLocks noGrp="1"/>
          </p:cNvSpPr>
          <p:nvPr>
            <p:ph sz="quarter" idx="1"/>
          </p:nvPr>
        </p:nvSpPr>
        <p:spPr>
          <a:xfrm>
            <a:off x="457200" y="1219200"/>
            <a:ext cx="8229600" cy="4937125"/>
          </a:xfrm>
        </p:spPr>
        <p:txBody>
          <a:bodyPr/>
          <a:lstStyle/>
          <a:p>
            <a:r>
              <a:rPr lang="en-US" altLang="en-TR">
                <a:latin typeface="Calibri" panose="020F0502020204030204" pitchFamily="34" charset="0"/>
                <a:ea typeface="ＭＳ Ｐゴシック" panose="020B0600070205080204" pitchFamily="34" charset="-128"/>
              </a:rPr>
              <a:t>Overview of Cryptography Hash Function</a:t>
            </a:r>
          </a:p>
          <a:p>
            <a:r>
              <a:rPr lang="en-US" altLang="en-TR">
                <a:latin typeface="Calibri" panose="020F0502020204030204" pitchFamily="34" charset="0"/>
                <a:ea typeface="ＭＳ Ｐゴシック" panose="020B0600070205080204" pitchFamily="34" charset="-128"/>
              </a:rPr>
              <a:t>Usages</a:t>
            </a:r>
          </a:p>
          <a:p>
            <a:r>
              <a:rPr lang="en-US" altLang="en-TR">
                <a:latin typeface="Calibri" panose="020F0502020204030204" pitchFamily="34" charset="0"/>
                <a:ea typeface="ＭＳ Ｐゴシック" panose="020B0600070205080204" pitchFamily="34" charset="-128"/>
              </a:rPr>
              <a:t>Properties</a:t>
            </a:r>
          </a:p>
          <a:p>
            <a:r>
              <a:rPr lang="en-US" altLang="en-TR">
                <a:latin typeface="Calibri" panose="020F0502020204030204" pitchFamily="34" charset="0"/>
                <a:ea typeface="ＭＳ Ｐゴシック" panose="020B0600070205080204" pitchFamily="34" charset="-128"/>
              </a:rPr>
              <a:t>Hashing Function Structure</a:t>
            </a:r>
          </a:p>
          <a:p>
            <a:pPr lvl="1"/>
            <a:r>
              <a:rPr lang="en-US" altLang="en-TR">
                <a:latin typeface="Calibri" panose="020F0502020204030204" pitchFamily="34" charset="0"/>
                <a:ea typeface="ＭＳ Ｐゴシック" panose="020B0600070205080204" pitchFamily="34" charset="-128"/>
              </a:rPr>
              <a:t>MD5</a:t>
            </a:r>
          </a:p>
          <a:p>
            <a:pPr lvl="1"/>
            <a:r>
              <a:rPr lang="en-US" altLang="en-TR">
                <a:latin typeface="Calibri" panose="020F0502020204030204" pitchFamily="34" charset="0"/>
                <a:ea typeface="ＭＳ Ｐゴシック" panose="020B0600070205080204" pitchFamily="34" charset="-128"/>
              </a:rPr>
              <a:t>SHA</a:t>
            </a:r>
          </a:p>
          <a:p>
            <a:r>
              <a:rPr lang="en-US" altLang="en-TR">
                <a:latin typeface="Calibri" panose="020F0502020204030204" pitchFamily="34" charset="0"/>
                <a:ea typeface="ＭＳ Ｐゴシック" panose="020B0600070205080204" pitchFamily="34" charset="-128"/>
              </a:rPr>
              <a:t>Attack on Hash Function </a:t>
            </a:r>
          </a:p>
          <a:p>
            <a:r>
              <a:rPr lang="en-US" altLang="en-TR" b="1">
                <a:latin typeface="Calibri" panose="020F0502020204030204" pitchFamily="34" charset="0"/>
                <a:ea typeface="ＭＳ Ｐゴシック" panose="020B0600070205080204" pitchFamily="34" charset="-128"/>
              </a:rPr>
              <a:t>The Road to new Secure Hash Standard</a:t>
            </a:r>
          </a:p>
          <a:p>
            <a:endParaRPr lang="en-US" altLang="en-TR">
              <a:latin typeface="Calibri" panose="020F0502020204030204" pitchFamily="34" charset="0"/>
              <a:ea typeface="ＭＳ Ｐゴシック" panose="020B0600070205080204" pitchFamily="34" charset="-128"/>
            </a:endParaRPr>
          </a:p>
          <a:p>
            <a:endParaRPr lang="en-US" altLang="en-TR">
              <a:latin typeface="Calibri" panose="020F0502020204030204" pitchFamily="34" charset="0"/>
              <a:ea typeface="ＭＳ Ｐゴシック" panose="020B0600070205080204" pitchFamily="34" charset="-128"/>
            </a:endParaRPr>
          </a:p>
        </p:txBody>
      </p:sp>
    </p:spTree>
  </p:cSld>
  <p:clrMapOvr>
    <a:masterClrMapping/>
  </p:clrMapOvr>
  <p:transition>
    <p:fad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Title 1">
            <a:extLst>
              <a:ext uri="{FF2B5EF4-FFF2-40B4-BE49-F238E27FC236}">
                <a16:creationId xmlns:a16="http://schemas.microsoft.com/office/drawing/2014/main" id="{1D44D2C6-B641-1453-B2FA-00897A166A89}"/>
              </a:ext>
            </a:extLst>
          </p:cNvPr>
          <p:cNvSpPr>
            <a:spLocks noGrp="1"/>
          </p:cNvSpPr>
          <p:nvPr>
            <p:ph type="title"/>
          </p:nvPr>
        </p:nvSpPr>
        <p:spPr/>
        <p:txBody>
          <a:bodyPr/>
          <a:lstStyle/>
          <a:p>
            <a:pPr eaLnBrk="1" hangingPunct="1"/>
            <a:r>
              <a:rPr lang="en-US" altLang="en-TR">
                <a:latin typeface="Calibri" panose="020F0502020204030204" pitchFamily="34" charset="0"/>
                <a:ea typeface="ＭＳ Ｐゴシック" panose="020B0600070205080204" pitchFamily="34" charset="-128"/>
              </a:rPr>
              <a:t>The need of new Hash standard</a:t>
            </a:r>
          </a:p>
        </p:txBody>
      </p:sp>
      <p:sp>
        <p:nvSpPr>
          <p:cNvPr id="82946" name="Content Placeholder 2">
            <a:extLst>
              <a:ext uri="{FF2B5EF4-FFF2-40B4-BE49-F238E27FC236}">
                <a16:creationId xmlns:a16="http://schemas.microsoft.com/office/drawing/2014/main" id="{106757A8-3108-014A-FBAE-26FF86293EA1}"/>
              </a:ext>
            </a:extLst>
          </p:cNvPr>
          <p:cNvSpPr>
            <a:spLocks noGrp="1"/>
          </p:cNvSpPr>
          <p:nvPr>
            <p:ph sz="quarter" idx="1"/>
          </p:nvPr>
        </p:nvSpPr>
        <p:spPr>
          <a:xfrm>
            <a:off x="457200" y="1371600"/>
            <a:ext cx="8229600" cy="4876800"/>
          </a:xfrm>
        </p:spPr>
        <p:txBody>
          <a:bodyPr/>
          <a:lstStyle/>
          <a:p>
            <a:pPr eaLnBrk="1" hangingPunct="1">
              <a:buFont typeface="Wingdings" pitchFamily="2" charset="2"/>
              <a:buChar char="Ø"/>
            </a:pPr>
            <a:r>
              <a:rPr lang="en-US" altLang="en-TR" i="1">
                <a:latin typeface="Times New Roman" panose="02020603050405020304" pitchFamily="18" charset="0"/>
                <a:ea typeface="ＭＳ Ｐゴシック" panose="020B0600070205080204" pitchFamily="34" charset="-128"/>
                <a:cs typeface="Times New Roman" panose="02020603050405020304" pitchFamily="18" charset="0"/>
              </a:rPr>
              <a:t>MD5 should be considered cryptographically broken and unsuitable for further use</a:t>
            </a:r>
            <a:r>
              <a:rPr lang="en-US" altLang="en-TR">
                <a:latin typeface="Calibri" panose="020F0502020204030204" pitchFamily="34" charset="0"/>
                <a:ea typeface="ＭＳ Ｐゴシック" panose="020B0600070205080204" pitchFamily="34" charset="-128"/>
              </a:rPr>
              <a:t>, US CERT 2010</a:t>
            </a:r>
          </a:p>
          <a:p>
            <a:pPr eaLnBrk="1" hangingPunct="1">
              <a:buFont typeface="Wingdings" pitchFamily="2" charset="2"/>
              <a:buChar char="Ø"/>
            </a:pPr>
            <a:r>
              <a:rPr lang="en-US" altLang="en-TR">
                <a:latin typeface="Calibri" panose="020F0502020204030204" pitchFamily="34" charset="0"/>
                <a:ea typeface="ＭＳ Ｐゴシック" panose="020B0600070205080204" pitchFamily="34" charset="-128"/>
              </a:rPr>
              <a:t>In 2004, a collision for the full SHA-0 algorithm was announced</a:t>
            </a:r>
          </a:p>
          <a:p>
            <a:pPr eaLnBrk="1" hangingPunct="1">
              <a:buFont typeface="Wingdings" pitchFamily="2" charset="2"/>
              <a:buChar char="Ø"/>
            </a:pPr>
            <a:endParaRPr lang="en-US" altLang="en-TR">
              <a:latin typeface="Calibri" panose="020F0502020204030204" pitchFamily="34" charset="0"/>
              <a:ea typeface="ＭＳ Ｐゴシック" panose="020B0600070205080204" pitchFamily="34" charset="-128"/>
            </a:endParaRPr>
          </a:p>
          <a:p>
            <a:pPr eaLnBrk="1" hangingPunct="1">
              <a:buFont typeface="Wingdings" pitchFamily="2" charset="2"/>
              <a:buChar char="Ø"/>
            </a:pPr>
            <a:r>
              <a:rPr lang="en-US" altLang="en-TR">
                <a:latin typeface="Calibri" panose="020F0502020204030204" pitchFamily="34" charset="0"/>
                <a:ea typeface="ＭＳ Ｐゴシック" panose="020B0600070205080204" pitchFamily="34" charset="-128"/>
              </a:rPr>
              <a:t>SHA-1 not yet fully </a:t>
            </a:r>
            <a:r>
              <a:rPr lang="en-US" altLang="en-US">
                <a:latin typeface="Calibri" panose="020F0502020204030204" pitchFamily="34" charset="0"/>
                <a:ea typeface="ＭＳ Ｐゴシック" panose="020B0600070205080204" pitchFamily="34" charset="-128"/>
              </a:rPr>
              <a:t>“</a:t>
            </a:r>
            <a:r>
              <a:rPr lang="en-US" altLang="ja-JP" b="1">
                <a:latin typeface="Calibri" panose="020F0502020204030204" pitchFamily="34" charset="0"/>
                <a:ea typeface="ＭＳ Ｐゴシック" panose="020B0600070205080204" pitchFamily="34" charset="-128"/>
              </a:rPr>
              <a:t>broken</a:t>
            </a:r>
            <a:r>
              <a:rPr lang="en-US" altLang="en-US">
                <a:latin typeface="Calibri" panose="020F0502020204030204" pitchFamily="34" charset="0"/>
                <a:ea typeface="ＭＳ Ｐゴシック" panose="020B0600070205080204" pitchFamily="34" charset="-128"/>
              </a:rPr>
              <a:t>”</a:t>
            </a:r>
            <a:endParaRPr lang="en-US" altLang="ja-JP">
              <a:latin typeface="Calibri" panose="020F0502020204030204" pitchFamily="34" charset="0"/>
              <a:ea typeface="ＭＳ Ｐゴシック" panose="020B0600070205080204" pitchFamily="34" charset="-128"/>
            </a:endParaRPr>
          </a:p>
          <a:p>
            <a:pPr lvl="1" eaLnBrk="1" hangingPunct="1">
              <a:buFont typeface="Wingdings" pitchFamily="2" charset="2"/>
              <a:buChar char="l"/>
            </a:pPr>
            <a:r>
              <a:rPr lang="en-US" altLang="en-TR">
                <a:latin typeface="Calibri" panose="020F0502020204030204" pitchFamily="34" charset="0"/>
                <a:ea typeface="ＭＳ Ｐゴシック" panose="020B0600070205080204" pitchFamily="34" charset="-128"/>
              </a:rPr>
              <a:t>but similar to the broken MD5 &amp; SHA-0</a:t>
            </a:r>
          </a:p>
          <a:p>
            <a:pPr lvl="1" eaLnBrk="1" hangingPunct="1">
              <a:buFont typeface="Wingdings" pitchFamily="2" charset="2"/>
              <a:buChar char="l"/>
            </a:pPr>
            <a:r>
              <a:rPr lang="en-US" altLang="en-TR">
                <a:latin typeface="Calibri" panose="020F0502020204030204" pitchFamily="34" charset="0"/>
                <a:ea typeface="ＭＳ Ｐゴシック" panose="020B0600070205080204" pitchFamily="34" charset="-128"/>
              </a:rPr>
              <a:t>so considered insecure and be fade out</a:t>
            </a:r>
          </a:p>
          <a:p>
            <a:pPr eaLnBrk="1" hangingPunct="1">
              <a:buFont typeface="Wingdings" pitchFamily="2" charset="2"/>
              <a:buChar char="Ø"/>
            </a:pPr>
            <a:r>
              <a:rPr lang="en-US" altLang="en-TR">
                <a:latin typeface="Calibri" panose="020F0502020204030204" pitchFamily="34" charset="0"/>
                <a:ea typeface="ＭＳ Ｐゴシック" panose="020B0600070205080204" pitchFamily="34" charset="-128"/>
              </a:rPr>
              <a:t>SHA-2 (esp. SHA-512) seems secure</a:t>
            </a:r>
          </a:p>
          <a:p>
            <a:pPr lvl="1" eaLnBrk="1" hangingPunct="1">
              <a:buFont typeface="Wingdings" pitchFamily="2" charset="2"/>
              <a:buChar char="l"/>
            </a:pPr>
            <a:r>
              <a:rPr lang="en-US" altLang="en-TR">
                <a:latin typeface="Calibri" panose="020F0502020204030204" pitchFamily="34" charset="0"/>
                <a:ea typeface="ＭＳ Ｐゴシック" panose="020B0600070205080204" pitchFamily="34" charset="-128"/>
              </a:rPr>
              <a:t>shares same structure and mathematical operations as predecessors so have concern</a:t>
            </a:r>
          </a:p>
        </p:txBody>
      </p:sp>
    </p:spTree>
  </p:cSld>
  <p:clrMapOvr>
    <a:masterClrMapping/>
  </p:clrMapOvr>
  <p:transition>
    <p:fad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Title 1">
            <a:extLst>
              <a:ext uri="{FF2B5EF4-FFF2-40B4-BE49-F238E27FC236}">
                <a16:creationId xmlns:a16="http://schemas.microsoft.com/office/drawing/2014/main" id="{6294529A-A34C-A3BF-97E0-C69F3D7A94F1}"/>
              </a:ext>
            </a:extLst>
          </p:cNvPr>
          <p:cNvSpPr>
            <a:spLocks noGrp="1"/>
          </p:cNvSpPr>
          <p:nvPr>
            <p:ph type="title"/>
          </p:nvPr>
        </p:nvSpPr>
        <p:spPr/>
        <p:txBody>
          <a:bodyPr/>
          <a:lstStyle/>
          <a:p>
            <a:pPr eaLnBrk="1" hangingPunct="1"/>
            <a:r>
              <a:rPr lang="en-US" altLang="en-TR">
                <a:latin typeface="Calibri" panose="020F0502020204030204" pitchFamily="34" charset="0"/>
                <a:ea typeface="ＭＳ Ｐゴシック" panose="020B0600070205080204" pitchFamily="34" charset="-128"/>
              </a:rPr>
              <a:t>SHA-3 Requirements</a:t>
            </a:r>
          </a:p>
        </p:txBody>
      </p:sp>
      <p:sp>
        <p:nvSpPr>
          <p:cNvPr id="84994" name="Content Placeholder 2">
            <a:extLst>
              <a:ext uri="{FF2B5EF4-FFF2-40B4-BE49-F238E27FC236}">
                <a16:creationId xmlns:a16="http://schemas.microsoft.com/office/drawing/2014/main" id="{3DDCDB3C-D7F6-DC34-52CE-01D9EEB29A7E}"/>
              </a:ext>
            </a:extLst>
          </p:cNvPr>
          <p:cNvSpPr>
            <a:spLocks noGrp="1"/>
          </p:cNvSpPr>
          <p:nvPr>
            <p:ph sz="quarter" idx="1"/>
          </p:nvPr>
        </p:nvSpPr>
        <p:spPr>
          <a:xfrm>
            <a:off x="304800" y="1447800"/>
            <a:ext cx="8534400" cy="4454525"/>
          </a:xfrm>
        </p:spPr>
        <p:txBody>
          <a:bodyPr/>
          <a:lstStyle/>
          <a:p>
            <a:pPr eaLnBrk="1" hangingPunct="1">
              <a:buFont typeface="Wingdings" pitchFamily="2" charset="2"/>
              <a:buChar char="Ø"/>
            </a:pPr>
            <a:r>
              <a:rPr lang="en-US" altLang="en-TR">
                <a:latin typeface="Calibri" panose="020F0502020204030204" pitchFamily="34" charset="0"/>
                <a:ea typeface="ＭＳ Ｐゴシック" panose="020B0600070205080204" pitchFamily="34" charset="-128"/>
              </a:rPr>
              <a:t>NIST announced in 2007 a competition for the SHA-3 next gen hash function</a:t>
            </a:r>
          </a:p>
          <a:p>
            <a:pPr eaLnBrk="1" hangingPunct="1"/>
            <a:r>
              <a:rPr lang="en-US" altLang="en-TR">
                <a:latin typeface="Calibri" panose="020F0502020204030204" pitchFamily="34" charset="0"/>
                <a:ea typeface="ＭＳ Ｐゴシック" panose="020B0600070205080204" pitchFamily="34" charset="-128"/>
              </a:rPr>
              <a:t>Replace SHA-2 with SHA-3 in any use</a:t>
            </a:r>
          </a:p>
          <a:p>
            <a:pPr lvl="1" eaLnBrk="1" hangingPunct="1"/>
            <a:r>
              <a:rPr lang="en-US" altLang="en-TR">
                <a:latin typeface="Calibri" panose="020F0502020204030204" pitchFamily="34" charset="0"/>
                <a:ea typeface="ＭＳ Ｐゴシック" panose="020B0600070205080204" pitchFamily="34" charset="-128"/>
              </a:rPr>
              <a:t>so use same hash sizes</a:t>
            </a:r>
          </a:p>
          <a:p>
            <a:pPr eaLnBrk="1" hangingPunct="1"/>
            <a:r>
              <a:rPr lang="en-US" altLang="en-TR">
                <a:latin typeface="Calibri" panose="020F0502020204030204" pitchFamily="34" charset="0"/>
                <a:ea typeface="ＭＳ Ｐゴシック" panose="020B0600070205080204" pitchFamily="34" charset="-128"/>
              </a:rPr>
              <a:t>preserve the nature of SHA-2</a:t>
            </a:r>
          </a:p>
          <a:p>
            <a:pPr lvl="1" eaLnBrk="1" hangingPunct="1"/>
            <a:r>
              <a:rPr lang="en-US" altLang="en-TR">
                <a:latin typeface="Calibri" panose="020F0502020204030204" pitchFamily="34" charset="0"/>
                <a:ea typeface="ＭＳ Ｐゴシック" panose="020B0600070205080204" pitchFamily="34" charset="-128"/>
              </a:rPr>
              <a:t>so must process small blocks (512 / 1024 bits)</a:t>
            </a:r>
          </a:p>
          <a:p>
            <a:pPr eaLnBrk="1" hangingPunct="1"/>
            <a:r>
              <a:rPr lang="en-US" altLang="en-TR">
                <a:latin typeface="Calibri" panose="020F0502020204030204" pitchFamily="34" charset="0"/>
                <a:ea typeface="ＭＳ Ｐゴシック" panose="020B0600070205080204" pitchFamily="34" charset="-128"/>
              </a:rPr>
              <a:t>evaluation criteria</a:t>
            </a:r>
          </a:p>
          <a:p>
            <a:pPr lvl="1" eaLnBrk="1" hangingPunct="1"/>
            <a:r>
              <a:rPr lang="en-US" altLang="en-TR">
                <a:latin typeface="Calibri" panose="020F0502020204030204" pitchFamily="34" charset="0"/>
                <a:ea typeface="ＭＳ Ｐゴシック" panose="020B0600070205080204" pitchFamily="34" charset="-128"/>
              </a:rPr>
              <a:t>security close to theoretical max for hash sizes</a:t>
            </a:r>
          </a:p>
          <a:p>
            <a:pPr lvl="1" eaLnBrk="1" hangingPunct="1"/>
            <a:r>
              <a:rPr lang="en-US" altLang="en-TR">
                <a:latin typeface="Calibri" panose="020F0502020204030204" pitchFamily="34" charset="0"/>
                <a:ea typeface="ＭＳ Ｐゴシック" panose="020B0600070205080204" pitchFamily="34" charset="-128"/>
              </a:rPr>
              <a:t>cost in time &amp; memory </a:t>
            </a:r>
          </a:p>
          <a:p>
            <a:pPr lvl="1" eaLnBrk="1" hangingPunct="1"/>
            <a:r>
              <a:rPr lang="en-US" altLang="en-TR">
                <a:latin typeface="Calibri" panose="020F0502020204030204" pitchFamily="34" charset="0"/>
                <a:ea typeface="ＭＳ Ｐゴシック" panose="020B0600070205080204" pitchFamily="34" charset="-128"/>
              </a:rPr>
              <a:t>characteristics: such as flexibility &amp; simplicity</a:t>
            </a:r>
          </a:p>
        </p:txBody>
      </p:sp>
    </p:spTree>
  </p:cSld>
  <p:clrMapOvr>
    <a:masterClrMapping/>
  </p:clrMapOvr>
  <p:transition>
    <p:fad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Title 1">
            <a:extLst>
              <a:ext uri="{FF2B5EF4-FFF2-40B4-BE49-F238E27FC236}">
                <a16:creationId xmlns:a16="http://schemas.microsoft.com/office/drawing/2014/main" id="{FC18A1C9-03EF-E668-4084-B2A26D21CE4E}"/>
              </a:ext>
            </a:extLst>
          </p:cNvPr>
          <p:cNvSpPr>
            <a:spLocks noGrp="1"/>
          </p:cNvSpPr>
          <p:nvPr>
            <p:ph type="title"/>
          </p:nvPr>
        </p:nvSpPr>
        <p:spPr/>
        <p:txBody>
          <a:bodyPr/>
          <a:lstStyle/>
          <a:p>
            <a:pPr eaLnBrk="1" hangingPunct="1"/>
            <a:r>
              <a:rPr lang="en-US" altLang="en-TR">
                <a:latin typeface="Calibri" panose="020F0502020204030204" pitchFamily="34" charset="0"/>
                <a:ea typeface="ＭＳ Ｐゴシック" panose="020B0600070205080204" pitchFamily="34" charset="-128"/>
              </a:rPr>
              <a:t>Timeline Competition</a:t>
            </a:r>
          </a:p>
        </p:txBody>
      </p:sp>
      <p:sp>
        <p:nvSpPr>
          <p:cNvPr id="87042" name="Content Placeholder 2">
            <a:extLst>
              <a:ext uri="{FF2B5EF4-FFF2-40B4-BE49-F238E27FC236}">
                <a16:creationId xmlns:a16="http://schemas.microsoft.com/office/drawing/2014/main" id="{D276582D-96D3-9E99-53F9-1BE404F7F4F0}"/>
              </a:ext>
            </a:extLst>
          </p:cNvPr>
          <p:cNvSpPr>
            <a:spLocks noGrp="1"/>
          </p:cNvSpPr>
          <p:nvPr>
            <p:ph sz="quarter" idx="1"/>
          </p:nvPr>
        </p:nvSpPr>
        <p:spPr>
          <a:xfrm>
            <a:off x="323850" y="1341437"/>
            <a:ext cx="8362950" cy="4175125"/>
          </a:xfrm>
        </p:spPr>
        <p:txBody>
          <a:bodyPr/>
          <a:lstStyle/>
          <a:p>
            <a:pPr eaLnBrk="1" hangingPunct="1"/>
            <a:r>
              <a:rPr lang="en-US" altLang="en-TR" b="1" dirty="0">
                <a:latin typeface="Calibri" panose="020F0502020204030204" pitchFamily="34" charset="0"/>
                <a:ea typeface="ＭＳ Ｐゴシック" panose="020B0600070205080204" pitchFamily="34" charset="-128"/>
              </a:rPr>
              <a:t>Nov 2007</a:t>
            </a:r>
            <a:r>
              <a:rPr lang="en-US" altLang="en-TR" dirty="0">
                <a:latin typeface="Calibri" panose="020F0502020204030204" pitchFamily="34" charset="0"/>
                <a:ea typeface="ＭＳ Ｐゴシック" panose="020B0600070205080204" pitchFamily="34" charset="-128"/>
              </a:rPr>
              <a:t>:  Announce public competition</a:t>
            </a:r>
          </a:p>
          <a:p>
            <a:pPr eaLnBrk="1" hangingPunct="1"/>
            <a:r>
              <a:rPr lang="en-US" altLang="en-TR" b="1" dirty="0">
                <a:latin typeface="Calibri" panose="020F0502020204030204" pitchFamily="34" charset="0"/>
                <a:ea typeface="ＭＳ Ｐゴシック" panose="020B0600070205080204" pitchFamily="34" charset="-128"/>
              </a:rPr>
              <a:t>Oct 2008</a:t>
            </a:r>
            <a:r>
              <a:rPr lang="en-US" altLang="en-TR" dirty="0">
                <a:latin typeface="Calibri" panose="020F0502020204030204" pitchFamily="34" charset="0"/>
                <a:ea typeface="ＭＳ Ｐゴシック" panose="020B0600070205080204" pitchFamily="34" charset="-128"/>
              </a:rPr>
              <a:t>: 	64 Entries</a:t>
            </a:r>
          </a:p>
          <a:p>
            <a:pPr eaLnBrk="1" hangingPunct="1"/>
            <a:r>
              <a:rPr lang="en-US" altLang="en-TR" b="1" dirty="0">
                <a:latin typeface="Calibri" panose="020F0502020204030204" pitchFamily="34" charset="0"/>
                <a:ea typeface="ＭＳ Ｐゴシック" panose="020B0600070205080204" pitchFamily="34" charset="-128"/>
              </a:rPr>
              <a:t>Dec 2008</a:t>
            </a:r>
            <a:r>
              <a:rPr lang="en-US" altLang="en-TR" dirty="0">
                <a:latin typeface="Calibri" panose="020F0502020204030204" pitchFamily="34" charset="0"/>
                <a:ea typeface="ＭＳ Ｐゴシック" panose="020B0600070205080204" pitchFamily="34" charset="-128"/>
              </a:rPr>
              <a:t>: 	51 Entries as 1</a:t>
            </a:r>
            <a:r>
              <a:rPr lang="en-US" altLang="en-TR" baseline="30000" dirty="0">
                <a:latin typeface="Calibri" panose="020F0502020204030204" pitchFamily="34" charset="0"/>
                <a:ea typeface="ＭＳ Ｐゴシック" panose="020B0600070205080204" pitchFamily="34" charset="-128"/>
              </a:rPr>
              <a:t>st</a:t>
            </a:r>
            <a:r>
              <a:rPr lang="en-US" altLang="en-TR" dirty="0">
                <a:latin typeface="Calibri" panose="020F0502020204030204" pitchFamily="34" charset="0"/>
                <a:ea typeface="ＭＳ Ｐゴシック" panose="020B0600070205080204" pitchFamily="34" charset="-128"/>
              </a:rPr>
              <a:t> Round </a:t>
            </a:r>
          </a:p>
          <a:p>
            <a:pPr eaLnBrk="1" hangingPunct="1"/>
            <a:r>
              <a:rPr lang="en-US" altLang="en-TR" b="1" dirty="0">
                <a:latin typeface="Calibri" panose="020F0502020204030204" pitchFamily="34" charset="0"/>
                <a:ea typeface="ＭＳ Ｐゴシック" panose="020B0600070205080204" pitchFamily="34" charset="-128"/>
              </a:rPr>
              <a:t>Jul 2009</a:t>
            </a:r>
            <a:r>
              <a:rPr lang="en-US" altLang="en-TR" dirty="0">
                <a:latin typeface="Calibri" panose="020F0502020204030204" pitchFamily="34" charset="0"/>
                <a:ea typeface="ＭＳ Ｐゴシック" panose="020B0600070205080204" pitchFamily="34" charset="-128"/>
              </a:rPr>
              <a:t>: 	14 Entries as 2</a:t>
            </a:r>
            <a:r>
              <a:rPr lang="en-US" altLang="en-TR" baseline="30000" dirty="0">
                <a:latin typeface="Calibri" panose="020F0502020204030204" pitchFamily="34" charset="0"/>
                <a:ea typeface="ＭＳ Ｐゴシック" panose="020B0600070205080204" pitchFamily="34" charset="-128"/>
              </a:rPr>
              <a:t>nd</a:t>
            </a:r>
            <a:r>
              <a:rPr lang="en-US" altLang="en-TR" dirty="0">
                <a:latin typeface="Calibri" panose="020F0502020204030204" pitchFamily="34" charset="0"/>
                <a:ea typeface="ＭＳ Ｐゴシック" panose="020B0600070205080204" pitchFamily="34" charset="-128"/>
              </a:rPr>
              <a:t> Round</a:t>
            </a:r>
          </a:p>
          <a:p>
            <a:pPr eaLnBrk="1" hangingPunct="1"/>
            <a:r>
              <a:rPr lang="en-US" altLang="en-TR" b="1" dirty="0">
                <a:latin typeface="Calibri" panose="020F0502020204030204" pitchFamily="34" charset="0"/>
                <a:ea typeface="ＭＳ Ｐゴシック" panose="020B0600070205080204" pitchFamily="34" charset="-128"/>
              </a:rPr>
              <a:t>Dec 2010</a:t>
            </a:r>
            <a:r>
              <a:rPr lang="en-US" altLang="en-TR" dirty="0">
                <a:latin typeface="Calibri" panose="020F0502020204030204" pitchFamily="34" charset="0"/>
                <a:ea typeface="ＭＳ Ｐゴシック" panose="020B0600070205080204" pitchFamily="34" charset="-128"/>
              </a:rPr>
              <a:t>:	5 Entries as 3</a:t>
            </a:r>
            <a:r>
              <a:rPr lang="en-US" altLang="en-TR" baseline="30000" dirty="0">
                <a:latin typeface="Calibri" panose="020F0502020204030204" pitchFamily="34" charset="0"/>
                <a:ea typeface="ＭＳ Ｐゴシック" panose="020B0600070205080204" pitchFamily="34" charset="-128"/>
              </a:rPr>
              <a:t>rd</a:t>
            </a:r>
            <a:r>
              <a:rPr lang="en-US" altLang="en-TR" dirty="0">
                <a:latin typeface="Calibri" panose="020F0502020204030204" pitchFamily="34" charset="0"/>
                <a:ea typeface="ＭＳ Ｐゴシック" panose="020B0600070205080204" pitchFamily="34" charset="-128"/>
              </a:rPr>
              <a:t> Round </a:t>
            </a:r>
          </a:p>
          <a:p>
            <a:pPr eaLnBrk="1" hangingPunct="1"/>
            <a:r>
              <a:rPr lang="en-US" altLang="en-TR" b="1" dirty="0">
                <a:latin typeface="Calibri" panose="020F0502020204030204" pitchFamily="34" charset="0"/>
                <a:ea typeface="ＭＳ Ｐゴシック" panose="020B0600070205080204" pitchFamily="34" charset="-128"/>
              </a:rPr>
              <a:t>Jan 2011:</a:t>
            </a:r>
            <a:r>
              <a:rPr lang="en-US" altLang="en-TR" dirty="0">
                <a:latin typeface="Calibri" panose="020F0502020204030204" pitchFamily="34" charset="0"/>
                <a:ea typeface="ＭＳ Ｐゴシック" panose="020B0600070205080204" pitchFamily="34" charset="-128"/>
              </a:rPr>
              <a:t> 	Final packages submission and enter public comments</a:t>
            </a:r>
          </a:p>
          <a:p>
            <a:pPr eaLnBrk="1" hangingPunct="1"/>
            <a:r>
              <a:rPr lang="en-US" altLang="en-TR" b="1" dirty="0">
                <a:latin typeface="Calibri" panose="020F0502020204030204" pitchFamily="34" charset="0"/>
                <a:ea typeface="ＭＳ Ｐゴシック" panose="020B0600070205080204" pitchFamily="34" charset="-128"/>
              </a:rPr>
              <a:t>2012:</a:t>
            </a:r>
            <a:r>
              <a:rPr lang="en-US" altLang="en-TR" dirty="0">
                <a:latin typeface="Calibri" panose="020F0502020204030204" pitchFamily="34" charset="0"/>
                <a:ea typeface="ＭＳ Ｐゴシック" panose="020B0600070205080204" pitchFamily="34" charset="-128"/>
              </a:rPr>
              <a:t>	</a:t>
            </a:r>
            <a:r>
              <a:rPr lang="en-US" altLang="en-TR" i="1" dirty="0">
                <a:latin typeface="Calibri" panose="020F0502020204030204" pitchFamily="34" charset="0"/>
                <a:ea typeface="ＭＳ Ｐゴシック" panose="020B0600070205080204" pitchFamily="34" charset="-128"/>
              </a:rPr>
              <a:t>SHA-3 winner announcement</a:t>
            </a:r>
          </a:p>
          <a:p>
            <a:pPr algn="l"/>
            <a:r>
              <a:rPr lang="tr-TR" b="1" i="0" dirty="0">
                <a:solidFill>
                  <a:srgbClr val="202124"/>
                </a:solidFill>
                <a:effectLst/>
                <a:latin typeface="Google Sans"/>
              </a:rPr>
              <a:t>KECCAK :</a:t>
            </a:r>
            <a:r>
              <a:rPr lang="tr-TR" b="0" i="0" dirty="0" err="1">
                <a:solidFill>
                  <a:srgbClr val="202124"/>
                </a:solidFill>
                <a:effectLst/>
                <a:latin typeface="Google Sans"/>
              </a:rPr>
              <a:t>The</a:t>
            </a:r>
            <a:r>
              <a:rPr lang="tr-TR" b="0" i="0" dirty="0">
                <a:solidFill>
                  <a:srgbClr val="202124"/>
                </a:solidFill>
                <a:effectLst/>
                <a:latin typeface="Google Sans"/>
              </a:rPr>
              <a:t> </a:t>
            </a:r>
            <a:r>
              <a:rPr lang="tr-TR" b="0" i="0" dirty="0" err="1">
                <a:solidFill>
                  <a:srgbClr val="202124"/>
                </a:solidFill>
                <a:effectLst/>
                <a:latin typeface="Google Sans"/>
              </a:rPr>
              <a:t>National</a:t>
            </a:r>
            <a:r>
              <a:rPr lang="tr-TR" b="0" i="0" dirty="0">
                <a:solidFill>
                  <a:srgbClr val="202124"/>
                </a:solidFill>
                <a:effectLst/>
                <a:latin typeface="Google Sans"/>
              </a:rPr>
              <a:t> </a:t>
            </a:r>
            <a:r>
              <a:rPr lang="tr-TR" b="0" i="0" dirty="0" err="1">
                <a:solidFill>
                  <a:srgbClr val="202124"/>
                </a:solidFill>
                <a:effectLst/>
                <a:latin typeface="Google Sans"/>
              </a:rPr>
              <a:t>Institute</a:t>
            </a:r>
            <a:r>
              <a:rPr lang="tr-TR" b="0" i="0" dirty="0">
                <a:solidFill>
                  <a:srgbClr val="202124"/>
                </a:solidFill>
                <a:effectLst/>
                <a:latin typeface="Google Sans"/>
              </a:rPr>
              <a:t> of </a:t>
            </a:r>
            <a:r>
              <a:rPr lang="tr-TR" b="0" i="0" dirty="0" err="1">
                <a:solidFill>
                  <a:srgbClr val="202124"/>
                </a:solidFill>
                <a:effectLst/>
                <a:latin typeface="Google Sans"/>
              </a:rPr>
              <a:t>Standards</a:t>
            </a:r>
            <a:r>
              <a:rPr lang="tr-TR" b="0" i="0" dirty="0">
                <a:solidFill>
                  <a:srgbClr val="202124"/>
                </a:solidFill>
                <a:effectLst/>
                <a:latin typeface="Google Sans"/>
              </a:rPr>
              <a:t> </a:t>
            </a:r>
            <a:r>
              <a:rPr lang="tr-TR" b="0" i="0" dirty="0" err="1">
                <a:solidFill>
                  <a:srgbClr val="202124"/>
                </a:solidFill>
                <a:effectLst/>
                <a:latin typeface="Google Sans"/>
              </a:rPr>
              <a:t>and</a:t>
            </a:r>
            <a:r>
              <a:rPr lang="tr-TR" b="0" i="0" dirty="0">
                <a:solidFill>
                  <a:srgbClr val="202124"/>
                </a:solidFill>
                <a:effectLst/>
                <a:latin typeface="Google Sans"/>
              </a:rPr>
              <a:t> </a:t>
            </a:r>
            <a:r>
              <a:rPr lang="tr-TR" b="0" i="0" dirty="0" err="1">
                <a:solidFill>
                  <a:srgbClr val="202124"/>
                </a:solidFill>
                <a:effectLst/>
                <a:latin typeface="Google Sans"/>
              </a:rPr>
              <a:t>Technology</a:t>
            </a:r>
            <a:r>
              <a:rPr lang="tr-TR" b="0" i="0" dirty="0">
                <a:solidFill>
                  <a:srgbClr val="202124"/>
                </a:solidFill>
                <a:effectLst/>
                <a:latin typeface="Google Sans"/>
              </a:rPr>
              <a:t> (NIST) is </a:t>
            </a:r>
            <a:r>
              <a:rPr lang="tr-TR" b="0" i="0" dirty="0" err="1">
                <a:solidFill>
                  <a:srgbClr val="202124"/>
                </a:solidFill>
                <a:effectLst/>
                <a:latin typeface="Google Sans"/>
              </a:rPr>
              <a:t>pleased</a:t>
            </a:r>
            <a:r>
              <a:rPr lang="tr-TR" b="0" i="0" dirty="0">
                <a:solidFill>
                  <a:srgbClr val="202124"/>
                </a:solidFill>
                <a:effectLst/>
                <a:latin typeface="Google Sans"/>
              </a:rPr>
              <a:t> </a:t>
            </a:r>
            <a:r>
              <a:rPr lang="tr-TR" b="0" i="0" dirty="0" err="1">
                <a:solidFill>
                  <a:srgbClr val="202124"/>
                </a:solidFill>
                <a:effectLst/>
                <a:latin typeface="Google Sans"/>
              </a:rPr>
              <a:t>to</a:t>
            </a:r>
            <a:r>
              <a:rPr lang="tr-TR" b="0" i="0" dirty="0">
                <a:solidFill>
                  <a:srgbClr val="202124"/>
                </a:solidFill>
                <a:effectLst/>
                <a:latin typeface="Google Sans"/>
              </a:rPr>
              <a:t> </a:t>
            </a:r>
            <a:r>
              <a:rPr lang="tr-TR" b="0" i="0" dirty="0" err="1">
                <a:solidFill>
                  <a:srgbClr val="202124"/>
                </a:solidFill>
                <a:effectLst/>
                <a:latin typeface="Google Sans"/>
              </a:rPr>
              <a:t>announce</a:t>
            </a:r>
            <a:r>
              <a:rPr lang="tr-TR" b="0" i="0" dirty="0">
                <a:solidFill>
                  <a:srgbClr val="202124"/>
                </a:solidFill>
                <a:effectLst/>
                <a:latin typeface="Google Sans"/>
              </a:rPr>
              <a:t> </a:t>
            </a:r>
            <a:r>
              <a:rPr lang="tr-TR" b="0" i="0" dirty="0" err="1">
                <a:solidFill>
                  <a:srgbClr val="202124"/>
                </a:solidFill>
                <a:effectLst/>
                <a:latin typeface="Google Sans"/>
              </a:rPr>
              <a:t>the</a:t>
            </a:r>
            <a:r>
              <a:rPr lang="tr-TR" b="0" i="0" dirty="0">
                <a:solidFill>
                  <a:srgbClr val="202124"/>
                </a:solidFill>
                <a:effectLst/>
                <a:latin typeface="Google Sans"/>
              </a:rPr>
              <a:t> </a:t>
            </a:r>
            <a:r>
              <a:rPr lang="tr-TR" b="0" i="0" dirty="0" err="1">
                <a:solidFill>
                  <a:srgbClr val="202124"/>
                </a:solidFill>
                <a:effectLst/>
                <a:latin typeface="Google Sans"/>
              </a:rPr>
              <a:t>selection</a:t>
            </a:r>
            <a:r>
              <a:rPr lang="tr-TR" b="0" i="0" dirty="0">
                <a:solidFill>
                  <a:srgbClr val="202124"/>
                </a:solidFill>
                <a:effectLst/>
                <a:latin typeface="Google Sans"/>
              </a:rPr>
              <a:t> of </a:t>
            </a:r>
            <a:r>
              <a:rPr lang="tr-TR" b="0" i="0" dirty="0">
                <a:solidFill>
                  <a:srgbClr val="040C28"/>
                </a:solidFill>
                <a:effectLst/>
                <a:latin typeface="Google Sans"/>
              </a:rPr>
              <a:t>KECCAK</a:t>
            </a:r>
            <a:r>
              <a:rPr lang="tr-TR" b="0" i="0" dirty="0">
                <a:solidFill>
                  <a:srgbClr val="202124"/>
                </a:solidFill>
                <a:effectLst/>
                <a:latin typeface="Google Sans"/>
              </a:rPr>
              <a:t> as </a:t>
            </a:r>
            <a:r>
              <a:rPr lang="tr-TR" b="0" i="0" dirty="0" err="1">
                <a:solidFill>
                  <a:srgbClr val="202124"/>
                </a:solidFill>
                <a:effectLst/>
                <a:latin typeface="Google Sans"/>
              </a:rPr>
              <a:t>the</a:t>
            </a:r>
            <a:r>
              <a:rPr lang="tr-TR" b="0" i="0" dirty="0">
                <a:solidFill>
                  <a:srgbClr val="202124"/>
                </a:solidFill>
                <a:effectLst/>
                <a:latin typeface="Google Sans"/>
              </a:rPr>
              <a:t> </a:t>
            </a:r>
            <a:r>
              <a:rPr lang="tr-TR" b="0" i="0" dirty="0" err="1">
                <a:solidFill>
                  <a:srgbClr val="202124"/>
                </a:solidFill>
                <a:effectLst/>
                <a:latin typeface="Google Sans"/>
              </a:rPr>
              <a:t>winner</a:t>
            </a:r>
            <a:r>
              <a:rPr lang="tr-TR" b="0" i="0" dirty="0">
                <a:solidFill>
                  <a:srgbClr val="202124"/>
                </a:solidFill>
                <a:effectLst/>
                <a:latin typeface="Google Sans"/>
              </a:rPr>
              <a:t> of </a:t>
            </a:r>
            <a:r>
              <a:rPr lang="tr-TR" b="0" i="0" dirty="0" err="1">
                <a:solidFill>
                  <a:srgbClr val="202124"/>
                </a:solidFill>
                <a:effectLst/>
                <a:latin typeface="Google Sans"/>
              </a:rPr>
              <a:t>the</a:t>
            </a:r>
            <a:r>
              <a:rPr lang="tr-TR" b="0" i="0" dirty="0">
                <a:solidFill>
                  <a:srgbClr val="202124"/>
                </a:solidFill>
                <a:effectLst/>
                <a:latin typeface="Google Sans"/>
              </a:rPr>
              <a:t> SHA-3 </a:t>
            </a:r>
            <a:r>
              <a:rPr lang="tr-TR" b="0" i="0" dirty="0" err="1">
                <a:solidFill>
                  <a:srgbClr val="202124"/>
                </a:solidFill>
                <a:effectLst/>
                <a:latin typeface="Google Sans"/>
              </a:rPr>
              <a:t>Cryptographic</a:t>
            </a:r>
            <a:r>
              <a:rPr lang="tr-TR" b="0" i="0" dirty="0">
                <a:solidFill>
                  <a:srgbClr val="202124"/>
                </a:solidFill>
                <a:effectLst/>
                <a:latin typeface="Google Sans"/>
              </a:rPr>
              <a:t> </a:t>
            </a:r>
            <a:r>
              <a:rPr lang="tr-TR" b="0" i="0" dirty="0" err="1">
                <a:solidFill>
                  <a:srgbClr val="202124"/>
                </a:solidFill>
                <a:effectLst/>
                <a:latin typeface="Google Sans"/>
              </a:rPr>
              <a:t>Hash</a:t>
            </a:r>
            <a:r>
              <a:rPr lang="tr-TR" b="0" i="0" dirty="0">
                <a:solidFill>
                  <a:srgbClr val="202124"/>
                </a:solidFill>
                <a:effectLst/>
                <a:latin typeface="Google Sans"/>
              </a:rPr>
              <a:t> </a:t>
            </a:r>
            <a:r>
              <a:rPr lang="tr-TR" b="0" i="0" dirty="0" err="1">
                <a:solidFill>
                  <a:srgbClr val="202124"/>
                </a:solidFill>
                <a:effectLst/>
                <a:latin typeface="Google Sans"/>
              </a:rPr>
              <a:t>Algorithm</a:t>
            </a:r>
            <a:r>
              <a:rPr lang="tr-TR" b="0" i="0" dirty="0">
                <a:solidFill>
                  <a:srgbClr val="202124"/>
                </a:solidFill>
                <a:effectLst/>
                <a:latin typeface="Google Sans"/>
              </a:rPr>
              <a:t> </a:t>
            </a:r>
            <a:r>
              <a:rPr lang="tr-TR" b="0" i="0" dirty="0" err="1">
                <a:solidFill>
                  <a:srgbClr val="202124"/>
                </a:solidFill>
                <a:effectLst/>
                <a:latin typeface="Google Sans"/>
              </a:rPr>
              <a:t>Competition</a:t>
            </a:r>
            <a:r>
              <a:rPr lang="tr-TR" b="0" i="0" dirty="0">
                <a:solidFill>
                  <a:srgbClr val="202124"/>
                </a:solidFill>
                <a:effectLst/>
                <a:latin typeface="Google Sans"/>
              </a:rPr>
              <a:t> </a:t>
            </a:r>
            <a:r>
              <a:rPr lang="tr-TR" b="0" i="0" dirty="0" err="1">
                <a:solidFill>
                  <a:srgbClr val="202124"/>
                </a:solidFill>
                <a:effectLst/>
                <a:latin typeface="Google Sans"/>
              </a:rPr>
              <a:t>and</a:t>
            </a:r>
            <a:r>
              <a:rPr lang="tr-TR" b="0" i="0" dirty="0">
                <a:solidFill>
                  <a:srgbClr val="202124"/>
                </a:solidFill>
                <a:effectLst/>
                <a:latin typeface="Google Sans"/>
              </a:rPr>
              <a:t> </a:t>
            </a:r>
            <a:r>
              <a:rPr lang="tr-TR" b="0" i="0" dirty="0" err="1">
                <a:solidFill>
                  <a:srgbClr val="202124"/>
                </a:solidFill>
                <a:effectLst/>
                <a:latin typeface="Google Sans"/>
              </a:rPr>
              <a:t>the</a:t>
            </a:r>
            <a:r>
              <a:rPr lang="tr-TR" b="0" i="0" dirty="0">
                <a:solidFill>
                  <a:srgbClr val="202124"/>
                </a:solidFill>
                <a:effectLst/>
                <a:latin typeface="Google Sans"/>
              </a:rPr>
              <a:t> </a:t>
            </a:r>
            <a:r>
              <a:rPr lang="tr-TR" b="0" i="0" dirty="0" err="1">
                <a:solidFill>
                  <a:srgbClr val="202124"/>
                </a:solidFill>
                <a:effectLst/>
                <a:latin typeface="Google Sans"/>
              </a:rPr>
              <a:t>new</a:t>
            </a:r>
            <a:r>
              <a:rPr lang="tr-TR" b="0" i="0" dirty="0">
                <a:solidFill>
                  <a:srgbClr val="202124"/>
                </a:solidFill>
                <a:effectLst/>
                <a:latin typeface="Google Sans"/>
              </a:rPr>
              <a:t> SHA-3 </a:t>
            </a:r>
            <a:r>
              <a:rPr lang="tr-TR" b="0" i="0" dirty="0" err="1">
                <a:solidFill>
                  <a:srgbClr val="202124"/>
                </a:solidFill>
                <a:effectLst/>
                <a:latin typeface="Google Sans"/>
              </a:rPr>
              <a:t>hash</a:t>
            </a:r>
            <a:r>
              <a:rPr lang="tr-TR" b="0" i="0" dirty="0">
                <a:solidFill>
                  <a:srgbClr val="202124"/>
                </a:solidFill>
                <a:effectLst/>
                <a:latin typeface="Google Sans"/>
              </a:rPr>
              <a:t> </a:t>
            </a:r>
            <a:r>
              <a:rPr lang="tr-TR" b="0" i="0" dirty="0" err="1">
                <a:solidFill>
                  <a:srgbClr val="202124"/>
                </a:solidFill>
                <a:effectLst/>
                <a:latin typeface="Google Sans"/>
              </a:rPr>
              <a:t>algorithm</a:t>
            </a:r>
            <a:r>
              <a:rPr lang="tr-TR" b="0" i="0" dirty="0">
                <a:solidFill>
                  <a:srgbClr val="202124"/>
                </a:solidFill>
                <a:effectLst/>
                <a:latin typeface="Google Sans"/>
              </a:rPr>
              <a:t>.</a:t>
            </a:r>
            <a:endParaRPr lang="tr-TR" b="0" i="0" dirty="0">
              <a:solidFill>
                <a:srgbClr val="202124"/>
              </a:solidFill>
              <a:effectLst/>
              <a:latin typeface="arial" panose="020B0604020202020204" pitchFamily="34" charset="0"/>
            </a:endParaRPr>
          </a:p>
          <a:p>
            <a:pPr eaLnBrk="1" hangingPunct="1"/>
            <a:endParaRPr lang="en-US" altLang="en-TR" dirty="0">
              <a:latin typeface="Calibri" panose="020F0502020204030204" pitchFamily="34" charset="0"/>
              <a:ea typeface="ＭＳ Ｐゴシック" panose="020B0600070205080204" pitchFamily="34" charset="-128"/>
            </a:endParaRPr>
          </a:p>
        </p:txBody>
      </p:sp>
    </p:spTree>
  </p:cSld>
  <p:clrMapOvr>
    <a:masterClrMapping/>
  </p:clrMapOvr>
  <p:transition>
    <p:fad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Title 1">
            <a:extLst>
              <a:ext uri="{FF2B5EF4-FFF2-40B4-BE49-F238E27FC236}">
                <a16:creationId xmlns:a16="http://schemas.microsoft.com/office/drawing/2014/main" id="{378EA9B2-B4B7-3D91-2950-929DE4AA51B0}"/>
              </a:ext>
            </a:extLst>
          </p:cNvPr>
          <p:cNvSpPr>
            <a:spLocks noGrp="1"/>
          </p:cNvSpPr>
          <p:nvPr>
            <p:ph type="title"/>
          </p:nvPr>
        </p:nvSpPr>
        <p:spPr/>
        <p:txBody>
          <a:bodyPr/>
          <a:lstStyle/>
          <a:p>
            <a:pPr eaLnBrk="1" hangingPunct="1"/>
            <a:r>
              <a:rPr lang="en-US" altLang="en-TR">
                <a:latin typeface="Calibri" panose="020F0502020204030204" pitchFamily="34" charset="0"/>
                <a:ea typeface="ＭＳ Ｐゴシック" panose="020B0600070205080204" pitchFamily="34" charset="-128"/>
              </a:rPr>
              <a:t>Five SHA-3 Finalists</a:t>
            </a:r>
          </a:p>
        </p:txBody>
      </p:sp>
      <p:sp>
        <p:nvSpPr>
          <p:cNvPr id="88066" name="Content Placeholder 2">
            <a:extLst>
              <a:ext uri="{FF2B5EF4-FFF2-40B4-BE49-F238E27FC236}">
                <a16:creationId xmlns:a16="http://schemas.microsoft.com/office/drawing/2014/main" id="{5C718C03-AF59-BD24-BDCF-886306E6B6E0}"/>
              </a:ext>
            </a:extLst>
          </p:cNvPr>
          <p:cNvSpPr>
            <a:spLocks noGrp="1"/>
          </p:cNvSpPr>
          <p:nvPr>
            <p:ph sz="quarter" idx="1"/>
          </p:nvPr>
        </p:nvSpPr>
        <p:spPr>
          <a:xfrm>
            <a:off x="609600" y="1443058"/>
            <a:ext cx="8229600" cy="2286000"/>
          </a:xfrm>
        </p:spPr>
        <p:txBody>
          <a:bodyPr/>
          <a:lstStyle/>
          <a:p>
            <a:pPr eaLnBrk="1" hangingPunct="1"/>
            <a:r>
              <a:rPr lang="en-US" altLang="en-TR" dirty="0">
                <a:latin typeface="Calibri" panose="020F0502020204030204" pitchFamily="34" charset="0"/>
                <a:ea typeface="ＭＳ Ｐゴシック" panose="020B0600070205080204" pitchFamily="34" charset="-128"/>
              </a:rPr>
              <a:t>BLAKE</a:t>
            </a:r>
          </a:p>
          <a:p>
            <a:pPr eaLnBrk="1" hangingPunct="1"/>
            <a:r>
              <a:rPr lang="en-US" altLang="en-TR" dirty="0" err="1">
                <a:latin typeface="Calibri" panose="020F0502020204030204" pitchFamily="34" charset="0"/>
                <a:ea typeface="ＭＳ Ｐゴシック" panose="020B0600070205080204" pitchFamily="34" charset="-128"/>
              </a:rPr>
              <a:t>Grøstl</a:t>
            </a:r>
            <a:endParaRPr lang="en-US" altLang="en-TR" dirty="0">
              <a:latin typeface="Calibri" panose="020F0502020204030204" pitchFamily="34" charset="0"/>
              <a:ea typeface="ＭＳ Ｐゴシック" panose="020B0600070205080204" pitchFamily="34" charset="-128"/>
            </a:endParaRPr>
          </a:p>
          <a:p>
            <a:pPr eaLnBrk="1" hangingPunct="1"/>
            <a:r>
              <a:rPr lang="en-US" altLang="en-TR" dirty="0">
                <a:latin typeface="Calibri" panose="020F0502020204030204" pitchFamily="34" charset="0"/>
                <a:ea typeface="ＭＳ Ｐゴシック" panose="020B0600070205080204" pitchFamily="34" charset="-128"/>
              </a:rPr>
              <a:t>JH</a:t>
            </a:r>
          </a:p>
          <a:p>
            <a:pPr eaLnBrk="1" hangingPunct="1"/>
            <a:r>
              <a:rPr lang="en-US" altLang="en-TR" b="1" dirty="0">
                <a:latin typeface="Calibri" panose="020F0502020204030204" pitchFamily="34" charset="0"/>
                <a:ea typeface="ＭＳ Ｐゴシック" panose="020B0600070205080204" pitchFamily="34" charset="-128"/>
              </a:rPr>
              <a:t>Keccak</a:t>
            </a:r>
          </a:p>
          <a:p>
            <a:pPr eaLnBrk="1" hangingPunct="1"/>
            <a:r>
              <a:rPr lang="en-US" altLang="en-TR" dirty="0">
                <a:latin typeface="Calibri" panose="020F0502020204030204" pitchFamily="34" charset="0"/>
                <a:ea typeface="ＭＳ Ｐゴシック" panose="020B0600070205080204" pitchFamily="34" charset="-128"/>
              </a:rPr>
              <a:t>Skien</a:t>
            </a:r>
          </a:p>
          <a:p>
            <a:pPr eaLnBrk="1" hangingPunct="1"/>
            <a:endParaRPr lang="en-US" altLang="en-TR" dirty="0">
              <a:latin typeface="Calibri" panose="020F0502020204030204" pitchFamily="34" charset="0"/>
              <a:ea typeface="ＭＳ Ｐゴシック" panose="020B0600070205080204" pitchFamily="34" charset="-128"/>
            </a:endParaRPr>
          </a:p>
        </p:txBody>
      </p:sp>
      <p:sp>
        <p:nvSpPr>
          <p:cNvPr id="88067" name="Rectangle 3">
            <a:extLst>
              <a:ext uri="{FF2B5EF4-FFF2-40B4-BE49-F238E27FC236}">
                <a16:creationId xmlns:a16="http://schemas.microsoft.com/office/drawing/2014/main" id="{AF6C0F6B-1A35-1484-CFE7-BDF4E6E57AD6}"/>
              </a:ext>
            </a:extLst>
          </p:cNvPr>
          <p:cNvSpPr>
            <a:spLocks noChangeArrowheads="1"/>
          </p:cNvSpPr>
          <p:nvPr/>
        </p:nvSpPr>
        <p:spPr bwMode="auto">
          <a:xfrm>
            <a:off x="609600" y="3962400"/>
            <a:ext cx="77724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TR" sz="1800" i="1">
                <a:latin typeface="Calibri" panose="020F0502020204030204" pitchFamily="34" charset="0"/>
              </a:rPr>
              <a:t>http://csrc.nist.gov/groups/ST/hash/sha-3/Round3/submissions_rnd3.html</a:t>
            </a:r>
          </a:p>
        </p:txBody>
      </p:sp>
      <p:sp>
        <p:nvSpPr>
          <p:cNvPr id="2" name="TextBox 1">
            <a:extLst>
              <a:ext uri="{FF2B5EF4-FFF2-40B4-BE49-F238E27FC236}">
                <a16:creationId xmlns:a16="http://schemas.microsoft.com/office/drawing/2014/main" id="{EEF816D1-F12C-57A8-6668-5ED801345D03}"/>
              </a:ext>
            </a:extLst>
          </p:cNvPr>
          <p:cNvSpPr txBox="1"/>
          <p:nvPr/>
        </p:nvSpPr>
        <p:spPr>
          <a:xfrm>
            <a:off x="448607" y="5045610"/>
            <a:ext cx="7545655" cy="369332"/>
          </a:xfrm>
          <a:prstGeom prst="rect">
            <a:avLst/>
          </a:prstGeom>
          <a:noFill/>
        </p:spPr>
        <p:txBody>
          <a:bodyPr wrap="none" rtlCol="0">
            <a:spAutoFit/>
          </a:bodyPr>
          <a:lstStyle/>
          <a:p>
            <a:r>
              <a:rPr lang="en-US" b="1" dirty="0"/>
              <a:t>More Information about Keccak: https://</a:t>
            </a:r>
            <a:r>
              <a:rPr lang="en-US" b="1" dirty="0" err="1"/>
              <a:t>en.wikipedia.org</a:t>
            </a:r>
            <a:r>
              <a:rPr lang="en-US" b="1" dirty="0"/>
              <a:t>/wiki/SHA-3</a:t>
            </a:r>
            <a:endParaRPr lang="en-TR" b="1" dirty="0"/>
          </a:p>
        </p:txBody>
      </p:sp>
    </p:spTree>
  </p:cSld>
  <p:clrMapOvr>
    <a:masterClrMapping/>
  </p:clrMapOvr>
  <p:transition>
    <p:fade/>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5714" name="Picture 2" descr="SHAKE, cSHAKE and some more bit ordering">
            <a:extLst>
              <a:ext uri="{FF2B5EF4-FFF2-40B4-BE49-F238E27FC236}">
                <a16:creationId xmlns:a16="http://schemas.microsoft.com/office/drawing/2014/main" id="{68C4358A-C067-286A-01AC-E359047A2743}"/>
              </a:ext>
            </a:extLst>
          </p:cNvPr>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294686" y="404664"/>
            <a:ext cx="8237754" cy="63229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666817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Title 1">
            <a:extLst>
              <a:ext uri="{FF2B5EF4-FFF2-40B4-BE49-F238E27FC236}">
                <a16:creationId xmlns:a16="http://schemas.microsoft.com/office/drawing/2014/main" id="{2B2E28D3-F8A6-B833-4289-0C62416CE98C}"/>
              </a:ext>
            </a:extLst>
          </p:cNvPr>
          <p:cNvSpPr>
            <a:spLocks noGrp="1"/>
          </p:cNvSpPr>
          <p:nvPr>
            <p:ph type="title"/>
          </p:nvPr>
        </p:nvSpPr>
        <p:spPr/>
        <p:txBody>
          <a:bodyPr/>
          <a:lstStyle/>
          <a:p>
            <a:pPr eaLnBrk="1" hangingPunct="1"/>
            <a:r>
              <a:rPr lang="en-US" altLang="en-TR">
                <a:latin typeface="Calibri" panose="020F0502020204030204" pitchFamily="34" charset="0"/>
                <a:ea typeface="ＭＳ Ｐゴシック" panose="020B0600070205080204" pitchFamily="34" charset="-128"/>
              </a:rPr>
              <a:t>Summary</a:t>
            </a:r>
          </a:p>
        </p:txBody>
      </p:sp>
      <p:sp>
        <p:nvSpPr>
          <p:cNvPr id="89090" name="Content Placeholder 2">
            <a:extLst>
              <a:ext uri="{FF2B5EF4-FFF2-40B4-BE49-F238E27FC236}">
                <a16:creationId xmlns:a16="http://schemas.microsoft.com/office/drawing/2014/main" id="{70D3BA62-C345-B750-44C1-B2A8A8E85E7F}"/>
              </a:ext>
            </a:extLst>
          </p:cNvPr>
          <p:cNvSpPr>
            <a:spLocks noGrp="1"/>
          </p:cNvSpPr>
          <p:nvPr>
            <p:ph sz="quarter" idx="1"/>
          </p:nvPr>
        </p:nvSpPr>
        <p:spPr>
          <a:xfrm>
            <a:off x="457200" y="1219200"/>
            <a:ext cx="8229600" cy="4937125"/>
          </a:xfrm>
        </p:spPr>
        <p:txBody>
          <a:bodyPr/>
          <a:lstStyle/>
          <a:p>
            <a:pPr eaLnBrk="1" hangingPunct="1"/>
            <a:r>
              <a:rPr lang="en-US" altLang="en-TR" sz="2400" dirty="0">
                <a:latin typeface="Calibri" panose="020F0502020204030204" pitchFamily="34" charset="0"/>
                <a:ea typeface="ＭＳ Ｐゴシック" panose="020B0600070205080204" pitchFamily="34" charset="-128"/>
              </a:rPr>
              <a:t>Hash functions are keyless</a:t>
            </a:r>
          </a:p>
          <a:p>
            <a:pPr lvl="1" eaLnBrk="1" hangingPunct="1"/>
            <a:r>
              <a:rPr lang="en-US" altLang="en-TR" sz="1800" dirty="0">
                <a:latin typeface="Calibri" panose="020F0502020204030204" pitchFamily="34" charset="0"/>
                <a:ea typeface="ＭＳ Ｐゴシック" panose="020B0600070205080204" pitchFamily="34" charset="-128"/>
              </a:rPr>
              <a:t>Applications for digital signatures and in message authentication codes</a:t>
            </a:r>
            <a:endParaRPr lang="en-US" altLang="en-TR" sz="2400" dirty="0">
              <a:latin typeface="Calibri" panose="020F0502020204030204" pitchFamily="34" charset="0"/>
              <a:ea typeface="ＭＳ Ｐゴシック" panose="020B0600070205080204" pitchFamily="34" charset="-128"/>
            </a:endParaRPr>
          </a:p>
          <a:p>
            <a:pPr eaLnBrk="1" hangingPunct="1"/>
            <a:r>
              <a:rPr lang="en-US" altLang="en-TR" sz="2400" dirty="0">
                <a:latin typeface="Calibri" panose="020F0502020204030204" pitchFamily="34" charset="0"/>
                <a:ea typeface="ＭＳ Ｐゴシック" panose="020B0600070205080204" pitchFamily="34" charset="-128"/>
              </a:rPr>
              <a:t>The three security requirements for hash functions are </a:t>
            </a:r>
          </a:p>
          <a:p>
            <a:pPr lvl="1" eaLnBrk="1" hangingPunct="1"/>
            <a:r>
              <a:rPr lang="en-US" altLang="en-TR" sz="1800" dirty="0">
                <a:latin typeface="Calibri" panose="020F0502020204030204" pitchFamily="34" charset="0"/>
                <a:ea typeface="ＭＳ Ｐゴシック" panose="020B0600070205080204" pitchFamily="34" charset="-128"/>
              </a:rPr>
              <a:t>one-</a:t>
            </a:r>
            <a:r>
              <a:rPr lang="en-US" altLang="en-TR" sz="1800" dirty="0" err="1">
                <a:latin typeface="Calibri" panose="020F0502020204030204" pitchFamily="34" charset="0"/>
                <a:ea typeface="ＭＳ Ｐゴシック" panose="020B0600070205080204" pitchFamily="34" charset="-128"/>
              </a:rPr>
              <a:t>wayness</a:t>
            </a:r>
            <a:r>
              <a:rPr lang="en-US" altLang="en-TR" sz="1800" dirty="0">
                <a:latin typeface="Calibri" panose="020F0502020204030204" pitchFamily="34" charset="0"/>
                <a:ea typeface="ＭＳ Ｐゴシック" panose="020B0600070205080204" pitchFamily="34" charset="-128"/>
              </a:rPr>
              <a:t>, second preimage resistance and collision resistance</a:t>
            </a:r>
            <a:endParaRPr lang="en-US" altLang="en-TR" sz="2400" dirty="0">
              <a:latin typeface="Calibri" panose="020F0502020204030204" pitchFamily="34" charset="0"/>
              <a:ea typeface="ＭＳ Ｐゴシック" panose="020B0600070205080204" pitchFamily="34" charset="-128"/>
            </a:endParaRPr>
          </a:p>
          <a:p>
            <a:pPr eaLnBrk="1" hangingPunct="1"/>
            <a:r>
              <a:rPr lang="en-US" altLang="en-TR" sz="2400" dirty="0">
                <a:latin typeface="Calibri" panose="020F0502020204030204" pitchFamily="34" charset="0"/>
                <a:ea typeface="ＭＳ Ｐゴシック" panose="020B0600070205080204" pitchFamily="34" charset="-128"/>
              </a:rPr>
              <a:t>MD5 and SHA-0 is insecure</a:t>
            </a:r>
          </a:p>
          <a:p>
            <a:pPr eaLnBrk="1" hangingPunct="1"/>
            <a:r>
              <a:rPr lang="en-US" altLang="en-TR" sz="2400" dirty="0">
                <a:latin typeface="Calibri" panose="020F0502020204030204" pitchFamily="34" charset="0"/>
                <a:ea typeface="ＭＳ Ｐゴシック" panose="020B0600070205080204" pitchFamily="34" charset="-128"/>
              </a:rPr>
              <a:t>Serious security weaknesses have been found in SHA-1</a:t>
            </a:r>
          </a:p>
          <a:p>
            <a:pPr lvl="1" eaLnBrk="1" hangingPunct="1"/>
            <a:r>
              <a:rPr lang="en-US" altLang="en-TR" sz="1800" dirty="0">
                <a:latin typeface="Calibri" panose="020F0502020204030204" pitchFamily="34" charset="0"/>
                <a:ea typeface="ＭＳ Ｐゴシック" panose="020B0600070205080204" pitchFamily="34" charset="-128"/>
              </a:rPr>
              <a:t>should be phased out</a:t>
            </a:r>
          </a:p>
          <a:p>
            <a:pPr lvl="1" eaLnBrk="1" hangingPunct="1">
              <a:spcBef>
                <a:spcPts val="600"/>
              </a:spcBef>
              <a:buClr>
                <a:schemeClr val="accent1"/>
              </a:buClr>
            </a:pPr>
            <a:r>
              <a:rPr lang="en-US" altLang="en-TR" sz="1800" dirty="0">
                <a:latin typeface="Calibri" panose="020F0502020204030204" pitchFamily="34" charset="0"/>
                <a:ea typeface="ＭＳ Ｐゴシック" panose="020B0600070205080204" pitchFamily="34" charset="-128"/>
              </a:rPr>
              <a:t>SHA-2 appears to be secure</a:t>
            </a:r>
          </a:p>
          <a:p>
            <a:pPr lvl="1" eaLnBrk="1" hangingPunct="1"/>
            <a:r>
              <a:rPr lang="en-US" altLang="en-TR" sz="1800" dirty="0">
                <a:latin typeface="Calibri" panose="020F0502020204030204" pitchFamily="34" charset="0"/>
                <a:ea typeface="ＭＳ Ｐゴシック" panose="020B0600070205080204" pitchFamily="34" charset="-128"/>
              </a:rPr>
              <a:t>May use SHA-512 and use the first 256 bytes</a:t>
            </a:r>
          </a:p>
          <a:p>
            <a:pPr eaLnBrk="1" hangingPunct="1"/>
            <a:r>
              <a:rPr lang="en-US" altLang="en-TR" sz="2400" dirty="0">
                <a:latin typeface="Calibri" panose="020F0502020204030204" pitchFamily="34" charset="0"/>
                <a:ea typeface="ＭＳ Ｐゴシック" panose="020B0600070205080204" pitchFamily="34" charset="-128"/>
              </a:rPr>
              <a:t>The winner of SHA-3 competition is KECCAK with more secure construction. </a:t>
            </a:r>
          </a:p>
        </p:txBody>
      </p:sp>
    </p:spTree>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5">
            <a:extLst>
              <a:ext uri="{FF2B5EF4-FFF2-40B4-BE49-F238E27FC236}">
                <a16:creationId xmlns:a16="http://schemas.microsoft.com/office/drawing/2014/main" id="{F3DA4192-44D3-0807-0AB0-E572C7720B0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r>
              <a:rPr lang="en-US" altLang="en-TR" sz="1200">
                <a:latin typeface="Arial" panose="020B0604020202020204" pitchFamily="34" charset="0"/>
              </a:rPr>
              <a:t>slide </a:t>
            </a:r>
            <a:fld id="{6C7865B4-24A5-AE4E-8C97-1035F7144F0D}" type="slidenum">
              <a:rPr lang="en-US" altLang="en-TR" sz="1200">
                <a:latin typeface="Arial" panose="020B0604020202020204" pitchFamily="34" charset="0"/>
              </a:rPr>
              <a:pPr/>
              <a:t>6</a:t>
            </a:fld>
            <a:endParaRPr lang="en-US" altLang="en-TR" sz="1200">
              <a:latin typeface="Arial" panose="020B0604020202020204" pitchFamily="34" charset="0"/>
            </a:endParaRPr>
          </a:p>
        </p:txBody>
      </p:sp>
      <p:sp>
        <p:nvSpPr>
          <p:cNvPr id="5123" name="Rectangle 2">
            <a:extLst>
              <a:ext uri="{FF2B5EF4-FFF2-40B4-BE49-F238E27FC236}">
                <a16:creationId xmlns:a16="http://schemas.microsoft.com/office/drawing/2014/main" id="{94B5D813-71D3-17BD-BFB9-0F52F11CE07C}"/>
              </a:ext>
            </a:extLst>
          </p:cNvPr>
          <p:cNvSpPr>
            <a:spLocks noGrp="1" noChangeArrowheads="1"/>
          </p:cNvSpPr>
          <p:nvPr>
            <p:ph type="title"/>
          </p:nvPr>
        </p:nvSpPr>
        <p:spPr>
          <a:xfrm>
            <a:off x="406400" y="228600"/>
            <a:ext cx="8432800" cy="914400"/>
          </a:xfrm>
          <a:noFill/>
        </p:spPr>
        <p:txBody>
          <a:bodyPr lIns="92075" tIns="46038" rIns="92075" bIns="46038"/>
          <a:lstStyle/>
          <a:p>
            <a:r>
              <a:rPr lang="en-US" altLang="en-TR"/>
              <a:t>Hash Functions: Main Idea</a:t>
            </a:r>
          </a:p>
        </p:txBody>
      </p:sp>
      <p:sp>
        <p:nvSpPr>
          <p:cNvPr id="5124" name="Oval 3">
            <a:extLst>
              <a:ext uri="{FF2B5EF4-FFF2-40B4-BE49-F238E27FC236}">
                <a16:creationId xmlns:a16="http://schemas.microsoft.com/office/drawing/2014/main" id="{20B4C7F8-E643-EFBB-C907-BE2701DFB439}"/>
              </a:ext>
            </a:extLst>
          </p:cNvPr>
          <p:cNvSpPr>
            <a:spLocks noChangeArrowheads="1"/>
          </p:cNvSpPr>
          <p:nvPr/>
        </p:nvSpPr>
        <p:spPr bwMode="auto">
          <a:xfrm>
            <a:off x="1828800" y="1855788"/>
            <a:ext cx="2057400" cy="2133600"/>
          </a:xfrm>
          <a:prstGeom prst="ellipse">
            <a:avLst/>
          </a:prstGeom>
          <a:solidFill>
            <a:schemeClr val="accent1"/>
          </a:solidFill>
          <a:ln w="28575">
            <a:solidFill>
              <a:schemeClr val="tx1"/>
            </a:solidFill>
            <a:prstDash val="dash"/>
            <a:round/>
            <a:headEnd/>
            <a:tailEnd/>
          </a:ln>
        </p:spPr>
        <p:txBody>
          <a:bodyPr wrap="none" anchor="ct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pPr algn="ctr"/>
            <a:endParaRPr lang="en-TR" altLang="en-TR"/>
          </a:p>
        </p:txBody>
      </p:sp>
      <p:sp>
        <p:nvSpPr>
          <p:cNvPr id="5125" name="Oval 4">
            <a:extLst>
              <a:ext uri="{FF2B5EF4-FFF2-40B4-BE49-F238E27FC236}">
                <a16:creationId xmlns:a16="http://schemas.microsoft.com/office/drawing/2014/main" id="{F7E4FE71-2B94-36B3-EBD6-0C676CAB3D2C}"/>
              </a:ext>
            </a:extLst>
          </p:cNvPr>
          <p:cNvSpPr>
            <a:spLocks noChangeArrowheads="1"/>
          </p:cNvSpPr>
          <p:nvPr/>
        </p:nvSpPr>
        <p:spPr bwMode="auto">
          <a:xfrm>
            <a:off x="5486400" y="1779588"/>
            <a:ext cx="2057400" cy="2133600"/>
          </a:xfrm>
          <a:prstGeom prst="ellipse">
            <a:avLst/>
          </a:prstGeom>
          <a:solidFill>
            <a:schemeClr val="accent1"/>
          </a:solidFill>
          <a:ln w="28575">
            <a:solidFill>
              <a:schemeClr val="tx1"/>
            </a:solidFill>
            <a:round/>
            <a:headEnd/>
            <a:tailEnd/>
          </a:ln>
        </p:spPr>
        <p:txBody>
          <a:bodyPr wrap="none" anchor="ct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endParaRPr lang="en-TR" altLang="en-TR"/>
          </a:p>
        </p:txBody>
      </p:sp>
      <p:sp>
        <p:nvSpPr>
          <p:cNvPr id="5126" name="Text Box 5">
            <a:extLst>
              <a:ext uri="{FF2B5EF4-FFF2-40B4-BE49-F238E27FC236}">
                <a16:creationId xmlns:a16="http://schemas.microsoft.com/office/drawing/2014/main" id="{19F8D475-668A-E40B-9A12-5A620B4826CA}"/>
              </a:ext>
            </a:extLst>
          </p:cNvPr>
          <p:cNvSpPr txBox="1">
            <a:spLocks noChangeArrowheads="1"/>
          </p:cNvSpPr>
          <p:nvPr/>
        </p:nvSpPr>
        <p:spPr bwMode="auto">
          <a:xfrm>
            <a:off x="1531938" y="3962400"/>
            <a:ext cx="258286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pPr>
              <a:buFontTx/>
              <a:buNone/>
            </a:pPr>
            <a:r>
              <a:rPr lang="en-US" altLang="en-TR" sz="1800">
                <a:solidFill>
                  <a:schemeClr val="tx1"/>
                </a:solidFill>
              </a:rPr>
              <a:t>bit strings of any length</a:t>
            </a:r>
          </a:p>
        </p:txBody>
      </p:sp>
      <p:sp>
        <p:nvSpPr>
          <p:cNvPr id="5127" name="Text Box 6">
            <a:extLst>
              <a:ext uri="{FF2B5EF4-FFF2-40B4-BE49-F238E27FC236}">
                <a16:creationId xmlns:a16="http://schemas.microsoft.com/office/drawing/2014/main" id="{8369FCA6-8EB6-D02E-EF77-C4978AF12C69}"/>
              </a:ext>
            </a:extLst>
          </p:cNvPr>
          <p:cNvSpPr txBox="1">
            <a:spLocks noChangeArrowheads="1"/>
          </p:cNvSpPr>
          <p:nvPr/>
        </p:nvSpPr>
        <p:spPr bwMode="auto">
          <a:xfrm>
            <a:off x="5913438" y="3976688"/>
            <a:ext cx="14017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pPr>
              <a:buFontTx/>
              <a:buNone/>
            </a:pPr>
            <a:r>
              <a:rPr lang="en-US" altLang="en-TR" sz="1800">
                <a:solidFill>
                  <a:schemeClr val="tx1"/>
                </a:solidFill>
              </a:rPr>
              <a:t>n-bit strings</a:t>
            </a:r>
          </a:p>
        </p:txBody>
      </p:sp>
      <p:sp>
        <p:nvSpPr>
          <p:cNvPr id="5128" name="Text Box 7">
            <a:extLst>
              <a:ext uri="{FF2B5EF4-FFF2-40B4-BE49-F238E27FC236}">
                <a16:creationId xmlns:a16="http://schemas.microsoft.com/office/drawing/2014/main" id="{870A1E83-FD95-D6D3-D7C6-122457D8688C}"/>
              </a:ext>
            </a:extLst>
          </p:cNvPr>
          <p:cNvSpPr txBox="1">
            <a:spLocks noChangeArrowheads="1"/>
          </p:cNvSpPr>
          <p:nvPr/>
        </p:nvSpPr>
        <p:spPr bwMode="auto">
          <a:xfrm>
            <a:off x="2193925" y="2574925"/>
            <a:ext cx="368300"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pPr>
              <a:buFontTx/>
              <a:buNone/>
            </a:pPr>
            <a:r>
              <a:rPr lang="en-US" altLang="en-TR" sz="4800">
                <a:solidFill>
                  <a:schemeClr val="tx1"/>
                </a:solidFill>
              </a:rPr>
              <a:t>.</a:t>
            </a:r>
          </a:p>
        </p:txBody>
      </p:sp>
      <p:sp>
        <p:nvSpPr>
          <p:cNvPr id="5129" name="Text Box 8">
            <a:extLst>
              <a:ext uri="{FF2B5EF4-FFF2-40B4-BE49-F238E27FC236}">
                <a16:creationId xmlns:a16="http://schemas.microsoft.com/office/drawing/2014/main" id="{9DAA55FE-E353-D9EE-1899-98EE01F65611}"/>
              </a:ext>
            </a:extLst>
          </p:cNvPr>
          <p:cNvSpPr txBox="1">
            <a:spLocks noChangeArrowheads="1"/>
          </p:cNvSpPr>
          <p:nvPr/>
        </p:nvSpPr>
        <p:spPr bwMode="auto">
          <a:xfrm>
            <a:off x="2679700" y="2784475"/>
            <a:ext cx="368300"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pPr>
              <a:buFontTx/>
              <a:buNone/>
            </a:pPr>
            <a:r>
              <a:rPr lang="en-US" altLang="en-TR" sz="4800">
                <a:solidFill>
                  <a:schemeClr val="tx1"/>
                </a:solidFill>
              </a:rPr>
              <a:t>.</a:t>
            </a:r>
          </a:p>
        </p:txBody>
      </p:sp>
      <p:sp>
        <p:nvSpPr>
          <p:cNvPr id="5130" name="Text Box 9">
            <a:extLst>
              <a:ext uri="{FF2B5EF4-FFF2-40B4-BE49-F238E27FC236}">
                <a16:creationId xmlns:a16="http://schemas.microsoft.com/office/drawing/2014/main" id="{C3B847A3-06BF-79FF-2369-67FE95D48451}"/>
              </a:ext>
            </a:extLst>
          </p:cNvPr>
          <p:cNvSpPr txBox="1">
            <a:spLocks noChangeArrowheads="1"/>
          </p:cNvSpPr>
          <p:nvPr/>
        </p:nvSpPr>
        <p:spPr bwMode="auto">
          <a:xfrm>
            <a:off x="2832100" y="1779588"/>
            <a:ext cx="368300" cy="823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pPr>
              <a:buFontTx/>
              <a:buNone/>
            </a:pPr>
            <a:r>
              <a:rPr lang="en-US" altLang="en-TR" sz="4800">
                <a:solidFill>
                  <a:schemeClr val="tx1"/>
                </a:solidFill>
              </a:rPr>
              <a:t>.</a:t>
            </a:r>
          </a:p>
        </p:txBody>
      </p:sp>
      <p:sp>
        <p:nvSpPr>
          <p:cNvPr id="5131" name="Text Box 10">
            <a:extLst>
              <a:ext uri="{FF2B5EF4-FFF2-40B4-BE49-F238E27FC236}">
                <a16:creationId xmlns:a16="http://schemas.microsoft.com/office/drawing/2014/main" id="{84CFFA12-7E21-9B01-2908-6E4F3144474B}"/>
              </a:ext>
            </a:extLst>
          </p:cNvPr>
          <p:cNvSpPr txBox="1">
            <a:spLocks noChangeArrowheads="1"/>
          </p:cNvSpPr>
          <p:nvPr/>
        </p:nvSpPr>
        <p:spPr bwMode="auto">
          <a:xfrm>
            <a:off x="6108700" y="2209800"/>
            <a:ext cx="368300"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pPr>
              <a:buFontTx/>
              <a:buNone/>
            </a:pPr>
            <a:r>
              <a:rPr lang="en-US" altLang="en-TR" sz="4800">
                <a:solidFill>
                  <a:schemeClr val="tx1"/>
                </a:solidFill>
              </a:rPr>
              <a:t>.</a:t>
            </a:r>
          </a:p>
        </p:txBody>
      </p:sp>
      <p:sp>
        <p:nvSpPr>
          <p:cNvPr id="5132" name="Text Box 11">
            <a:extLst>
              <a:ext uri="{FF2B5EF4-FFF2-40B4-BE49-F238E27FC236}">
                <a16:creationId xmlns:a16="http://schemas.microsoft.com/office/drawing/2014/main" id="{27EAD813-F0FD-2998-7EB0-6FE063CEACA2}"/>
              </a:ext>
            </a:extLst>
          </p:cNvPr>
          <p:cNvSpPr txBox="1">
            <a:spLocks noChangeArrowheads="1"/>
          </p:cNvSpPr>
          <p:nvPr/>
        </p:nvSpPr>
        <p:spPr bwMode="auto">
          <a:xfrm>
            <a:off x="6172200" y="2605088"/>
            <a:ext cx="368300" cy="823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pPr>
              <a:buFontTx/>
              <a:buNone/>
            </a:pPr>
            <a:r>
              <a:rPr lang="en-US" altLang="en-TR" sz="4800">
                <a:solidFill>
                  <a:schemeClr val="tx1"/>
                </a:solidFill>
              </a:rPr>
              <a:t>.</a:t>
            </a:r>
          </a:p>
        </p:txBody>
      </p:sp>
      <p:sp>
        <p:nvSpPr>
          <p:cNvPr id="5133" name="Line 12">
            <a:extLst>
              <a:ext uri="{FF2B5EF4-FFF2-40B4-BE49-F238E27FC236}">
                <a16:creationId xmlns:a16="http://schemas.microsoft.com/office/drawing/2014/main" id="{568E2A55-3495-A301-8A15-97B8CBECAFCA}"/>
              </a:ext>
            </a:extLst>
          </p:cNvPr>
          <p:cNvSpPr>
            <a:spLocks noChangeShapeType="1"/>
          </p:cNvSpPr>
          <p:nvPr/>
        </p:nvSpPr>
        <p:spPr bwMode="auto">
          <a:xfrm>
            <a:off x="3048000" y="2389188"/>
            <a:ext cx="3200400" cy="430212"/>
          </a:xfrm>
          <a:prstGeom prst="line">
            <a:avLst/>
          </a:prstGeom>
          <a:noFill/>
          <a:ln w="28575">
            <a:solidFill>
              <a:schemeClr val="tx1"/>
            </a:solidFill>
            <a:round/>
            <a:headEnd type="none" w="lg" len="lg"/>
            <a:tailEnd type="stealth" w="lg" len="lg"/>
          </a:ln>
          <a:extLst>
            <a:ext uri="{909E8E84-426E-40DD-AFC4-6F175D3DCCD1}">
              <a14:hiddenFill xmlns:a14="http://schemas.microsoft.com/office/drawing/2010/main">
                <a:noFill/>
              </a14:hiddenFill>
            </a:ext>
          </a:extLst>
        </p:spPr>
        <p:txBody>
          <a:bodyPr/>
          <a:lstStyle/>
          <a:p>
            <a:endParaRPr lang="en-TR"/>
          </a:p>
        </p:txBody>
      </p:sp>
      <p:sp>
        <p:nvSpPr>
          <p:cNvPr id="5134" name="Line 13">
            <a:extLst>
              <a:ext uri="{FF2B5EF4-FFF2-40B4-BE49-F238E27FC236}">
                <a16:creationId xmlns:a16="http://schemas.microsoft.com/office/drawing/2014/main" id="{3722FA09-73B3-6093-8290-4B7C1423E7E3}"/>
              </a:ext>
            </a:extLst>
          </p:cNvPr>
          <p:cNvSpPr>
            <a:spLocks noChangeShapeType="1"/>
          </p:cNvSpPr>
          <p:nvPr/>
        </p:nvSpPr>
        <p:spPr bwMode="auto">
          <a:xfrm>
            <a:off x="2425700" y="3194050"/>
            <a:ext cx="3898900" cy="6350"/>
          </a:xfrm>
          <a:prstGeom prst="line">
            <a:avLst/>
          </a:prstGeom>
          <a:noFill/>
          <a:ln w="28575">
            <a:solidFill>
              <a:schemeClr val="tx1"/>
            </a:solidFill>
            <a:round/>
            <a:headEnd type="none" w="lg" len="lg"/>
            <a:tailEnd type="stealth" w="lg" len="lg"/>
          </a:ln>
          <a:extLst>
            <a:ext uri="{909E8E84-426E-40DD-AFC4-6F175D3DCCD1}">
              <a14:hiddenFill xmlns:a14="http://schemas.microsoft.com/office/drawing/2010/main">
                <a:noFill/>
              </a14:hiddenFill>
            </a:ext>
          </a:extLst>
        </p:spPr>
        <p:txBody>
          <a:bodyPr/>
          <a:lstStyle/>
          <a:p>
            <a:endParaRPr lang="en-TR"/>
          </a:p>
        </p:txBody>
      </p:sp>
      <p:sp>
        <p:nvSpPr>
          <p:cNvPr id="5135" name="Line 14">
            <a:extLst>
              <a:ext uri="{FF2B5EF4-FFF2-40B4-BE49-F238E27FC236}">
                <a16:creationId xmlns:a16="http://schemas.microsoft.com/office/drawing/2014/main" id="{A6637639-054E-0843-8B99-62C1B1D00991}"/>
              </a:ext>
            </a:extLst>
          </p:cNvPr>
          <p:cNvSpPr>
            <a:spLocks noChangeShapeType="1"/>
          </p:cNvSpPr>
          <p:nvPr/>
        </p:nvSpPr>
        <p:spPr bwMode="auto">
          <a:xfrm flipV="1">
            <a:off x="2895600" y="2895600"/>
            <a:ext cx="3352800" cy="450850"/>
          </a:xfrm>
          <a:prstGeom prst="line">
            <a:avLst/>
          </a:prstGeom>
          <a:noFill/>
          <a:ln w="28575">
            <a:solidFill>
              <a:schemeClr val="tx1"/>
            </a:solidFill>
            <a:round/>
            <a:headEnd type="none" w="lg" len="lg"/>
            <a:tailEnd type="stealth" w="lg" len="lg"/>
          </a:ln>
          <a:extLst>
            <a:ext uri="{909E8E84-426E-40DD-AFC4-6F175D3DCCD1}">
              <a14:hiddenFill xmlns:a14="http://schemas.microsoft.com/office/drawing/2010/main">
                <a:noFill/>
              </a14:hiddenFill>
            </a:ext>
          </a:extLst>
        </p:spPr>
        <p:txBody>
          <a:bodyPr/>
          <a:lstStyle/>
          <a:p>
            <a:endParaRPr lang="en-TR"/>
          </a:p>
        </p:txBody>
      </p:sp>
      <p:sp>
        <p:nvSpPr>
          <p:cNvPr id="5136" name="Text Box 15">
            <a:extLst>
              <a:ext uri="{FF2B5EF4-FFF2-40B4-BE49-F238E27FC236}">
                <a16:creationId xmlns:a16="http://schemas.microsoft.com/office/drawing/2014/main" id="{46320382-114A-3F2A-0C95-E873AD42AAE8}"/>
              </a:ext>
            </a:extLst>
          </p:cNvPr>
          <p:cNvSpPr txBox="1">
            <a:spLocks noChangeArrowheads="1"/>
          </p:cNvSpPr>
          <p:nvPr/>
        </p:nvSpPr>
        <p:spPr bwMode="auto">
          <a:xfrm>
            <a:off x="2438400" y="3151188"/>
            <a:ext cx="4000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pPr>
              <a:buFontTx/>
              <a:buNone/>
            </a:pPr>
            <a:r>
              <a:rPr lang="en-US" altLang="en-TR">
                <a:solidFill>
                  <a:schemeClr val="tx1"/>
                </a:solidFill>
              </a:rPr>
              <a:t>x’</a:t>
            </a:r>
          </a:p>
        </p:txBody>
      </p:sp>
      <p:sp>
        <p:nvSpPr>
          <p:cNvPr id="5137" name="Text Box 16">
            <a:extLst>
              <a:ext uri="{FF2B5EF4-FFF2-40B4-BE49-F238E27FC236}">
                <a16:creationId xmlns:a16="http://schemas.microsoft.com/office/drawing/2014/main" id="{8A25B7EB-BC00-2632-B6FA-9C7AD397D406}"/>
              </a:ext>
            </a:extLst>
          </p:cNvPr>
          <p:cNvSpPr txBox="1">
            <a:spLocks noChangeArrowheads="1"/>
          </p:cNvSpPr>
          <p:nvPr/>
        </p:nvSpPr>
        <p:spPr bwMode="auto">
          <a:xfrm>
            <a:off x="1981200" y="2846388"/>
            <a:ext cx="4651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pPr>
              <a:buFontTx/>
              <a:buNone/>
            </a:pPr>
            <a:r>
              <a:rPr lang="en-US" altLang="en-TR">
                <a:solidFill>
                  <a:schemeClr val="tx1"/>
                </a:solidFill>
              </a:rPr>
              <a:t>x’’</a:t>
            </a:r>
          </a:p>
        </p:txBody>
      </p:sp>
      <p:sp>
        <p:nvSpPr>
          <p:cNvPr id="5138" name="Text Box 17">
            <a:extLst>
              <a:ext uri="{FF2B5EF4-FFF2-40B4-BE49-F238E27FC236}">
                <a16:creationId xmlns:a16="http://schemas.microsoft.com/office/drawing/2014/main" id="{E9FAAC82-6D65-A66E-DF36-938C5E639572}"/>
              </a:ext>
            </a:extLst>
          </p:cNvPr>
          <p:cNvSpPr txBox="1">
            <a:spLocks noChangeArrowheads="1"/>
          </p:cNvSpPr>
          <p:nvPr/>
        </p:nvSpPr>
        <p:spPr bwMode="auto">
          <a:xfrm>
            <a:off x="2667000" y="2160588"/>
            <a:ext cx="3349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pPr>
              <a:buFontTx/>
              <a:buNone/>
            </a:pPr>
            <a:r>
              <a:rPr lang="en-US" altLang="en-TR">
                <a:solidFill>
                  <a:schemeClr val="tx1"/>
                </a:solidFill>
              </a:rPr>
              <a:t>x</a:t>
            </a:r>
          </a:p>
        </p:txBody>
      </p:sp>
      <p:sp>
        <p:nvSpPr>
          <p:cNvPr id="5139" name="Text Box 18">
            <a:extLst>
              <a:ext uri="{FF2B5EF4-FFF2-40B4-BE49-F238E27FC236}">
                <a16:creationId xmlns:a16="http://schemas.microsoft.com/office/drawing/2014/main" id="{35EB48D1-D0E4-7925-FB39-8225B12C8489}"/>
              </a:ext>
            </a:extLst>
          </p:cNvPr>
          <p:cNvSpPr txBox="1">
            <a:spLocks noChangeArrowheads="1"/>
          </p:cNvSpPr>
          <p:nvPr/>
        </p:nvSpPr>
        <p:spPr bwMode="auto">
          <a:xfrm>
            <a:off x="6392863" y="2971800"/>
            <a:ext cx="4016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pPr>
              <a:buFontTx/>
              <a:buNone/>
            </a:pPr>
            <a:r>
              <a:rPr lang="en-US" altLang="en-TR">
                <a:solidFill>
                  <a:schemeClr val="tx1"/>
                </a:solidFill>
              </a:rPr>
              <a:t>y’</a:t>
            </a:r>
          </a:p>
        </p:txBody>
      </p:sp>
      <p:sp>
        <p:nvSpPr>
          <p:cNvPr id="5140" name="Text Box 19">
            <a:extLst>
              <a:ext uri="{FF2B5EF4-FFF2-40B4-BE49-F238E27FC236}">
                <a16:creationId xmlns:a16="http://schemas.microsoft.com/office/drawing/2014/main" id="{B3DF8F7C-95FF-B46C-C99F-9132A0D9EE8F}"/>
              </a:ext>
            </a:extLst>
          </p:cNvPr>
          <p:cNvSpPr txBox="1">
            <a:spLocks noChangeArrowheads="1"/>
          </p:cNvSpPr>
          <p:nvPr/>
        </p:nvSpPr>
        <p:spPr bwMode="auto">
          <a:xfrm>
            <a:off x="6303963" y="25146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pPr>
              <a:buFontTx/>
              <a:buNone/>
            </a:pPr>
            <a:r>
              <a:rPr lang="en-US" altLang="en-TR">
                <a:solidFill>
                  <a:schemeClr val="tx1"/>
                </a:solidFill>
              </a:rPr>
              <a:t>y</a:t>
            </a:r>
          </a:p>
        </p:txBody>
      </p:sp>
      <p:sp>
        <p:nvSpPr>
          <p:cNvPr id="5141" name="Text Box 20">
            <a:extLst>
              <a:ext uri="{FF2B5EF4-FFF2-40B4-BE49-F238E27FC236}">
                <a16:creationId xmlns:a16="http://schemas.microsoft.com/office/drawing/2014/main" id="{FB7B289B-B552-3457-0619-85B4352B1D36}"/>
              </a:ext>
            </a:extLst>
          </p:cNvPr>
          <p:cNvSpPr txBox="1">
            <a:spLocks noChangeArrowheads="1"/>
          </p:cNvSpPr>
          <p:nvPr/>
        </p:nvSpPr>
        <p:spPr bwMode="auto">
          <a:xfrm>
            <a:off x="3767138" y="1600200"/>
            <a:ext cx="19478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pPr>
              <a:buFontTx/>
              <a:buNone/>
            </a:pPr>
            <a:r>
              <a:rPr lang="en-US" altLang="en-TR" sz="2000">
                <a:solidFill>
                  <a:schemeClr val="tx1"/>
                </a:solidFill>
              </a:rPr>
              <a:t>hash function H</a:t>
            </a:r>
          </a:p>
        </p:txBody>
      </p:sp>
      <p:sp>
        <p:nvSpPr>
          <p:cNvPr id="5142" name="Rectangle 21">
            <a:extLst>
              <a:ext uri="{FF2B5EF4-FFF2-40B4-BE49-F238E27FC236}">
                <a16:creationId xmlns:a16="http://schemas.microsoft.com/office/drawing/2014/main" id="{28FF722A-5911-BDB8-1107-BE5105B21FDF}"/>
              </a:ext>
            </a:extLst>
          </p:cNvPr>
          <p:cNvSpPr>
            <a:spLocks noGrp="1" noChangeArrowheads="1"/>
          </p:cNvSpPr>
          <p:nvPr>
            <p:ph type="body" idx="1"/>
          </p:nvPr>
        </p:nvSpPr>
        <p:spPr>
          <a:xfrm>
            <a:off x="406400" y="4419600"/>
            <a:ext cx="8585200" cy="2286000"/>
          </a:xfrm>
          <a:noFill/>
        </p:spPr>
        <p:txBody>
          <a:bodyPr/>
          <a:lstStyle/>
          <a:p>
            <a:r>
              <a:rPr lang="en-US" altLang="en-TR" sz="2400" dirty="0"/>
              <a:t>Hash function H is a lossy compression function</a:t>
            </a:r>
          </a:p>
          <a:p>
            <a:pPr lvl="1"/>
            <a:r>
              <a:rPr lang="en-US" altLang="en-TR" sz="2000" dirty="0">
                <a:solidFill>
                  <a:schemeClr val="hlink"/>
                </a:solidFill>
              </a:rPr>
              <a:t>Collision:</a:t>
            </a:r>
            <a:r>
              <a:rPr lang="en-US" altLang="en-TR" sz="2000" dirty="0"/>
              <a:t> H(x)=H(x’) for some inputs </a:t>
            </a:r>
            <a:r>
              <a:rPr lang="en-US" altLang="en-TR" sz="2000" dirty="0" err="1"/>
              <a:t>x≠x</a:t>
            </a:r>
            <a:r>
              <a:rPr lang="en-US" altLang="en-TR" sz="2000" dirty="0"/>
              <a:t>’</a:t>
            </a:r>
          </a:p>
          <a:p>
            <a:r>
              <a:rPr lang="en-US" altLang="en-TR" sz="2400" dirty="0"/>
              <a:t>H(x) should look “random”</a:t>
            </a:r>
          </a:p>
          <a:p>
            <a:pPr lvl="1"/>
            <a:r>
              <a:rPr lang="en-US" altLang="en-TR" sz="2000" dirty="0"/>
              <a:t>Every bit (almost) equally likely to be 0 or 1</a:t>
            </a:r>
          </a:p>
          <a:p>
            <a:r>
              <a:rPr lang="en-US" altLang="en-TR" sz="2400" dirty="0"/>
              <a:t>A</a:t>
            </a:r>
            <a:r>
              <a:rPr lang="en-US" altLang="en-TR" sz="2400" dirty="0">
                <a:solidFill>
                  <a:schemeClr val="hlink"/>
                </a:solidFill>
              </a:rPr>
              <a:t> </a:t>
            </a:r>
            <a:r>
              <a:rPr lang="en-US" altLang="en-TR" sz="2400" u="sng">
                <a:solidFill>
                  <a:schemeClr val="hlink"/>
                </a:solidFill>
              </a:rPr>
              <a:t>cryptographic</a:t>
            </a:r>
            <a:r>
              <a:rPr lang="en-US" altLang="en-TR" sz="2400">
                <a:solidFill>
                  <a:schemeClr val="hlink"/>
                </a:solidFill>
              </a:rPr>
              <a:t> secure hash </a:t>
            </a:r>
            <a:r>
              <a:rPr lang="en-US" altLang="en-TR" sz="2400" dirty="0">
                <a:solidFill>
                  <a:schemeClr val="hlink"/>
                </a:solidFill>
              </a:rPr>
              <a:t>function</a:t>
            </a:r>
            <a:r>
              <a:rPr lang="en-US" altLang="en-TR" sz="2400" dirty="0"/>
              <a:t> must have certain properties</a:t>
            </a:r>
          </a:p>
        </p:txBody>
      </p:sp>
      <p:sp>
        <p:nvSpPr>
          <p:cNvPr id="5143" name="Text Box 22">
            <a:extLst>
              <a:ext uri="{FF2B5EF4-FFF2-40B4-BE49-F238E27FC236}">
                <a16:creationId xmlns:a16="http://schemas.microsoft.com/office/drawing/2014/main" id="{33B909B5-7B1A-330C-6E88-7B785A47B11D}"/>
              </a:ext>
            </a:extLst>
          </p:cNvPr>
          <p:cNvSpPr txBox="1">
            <a:spLocks noChangeArrowheads="1"/>
          </p:cNvSpPr>
          <p:nvPr/>
        </p:nvSpPr>
        <p:spPr bwMode="auto">
          <a:xfrm>
            <a:off x="6013450" y="1954213"/>
            <a:ext cx="1122363"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pPr algn="ctr">
              <a:lnSpc>
                <a:spcPct val="70000"/>
              </a:lnSpc>
              <a:buFontTx/>
              <a:buNone/>
            </a:pPr>
            <a:r>
              <a:rPr lang="en-US" altLang="en-TR" sz="1600">
                <a:solidFill>
                  <a:schemeClr val="bg1"/>
                </a:solidFill>
              </a:rPr>
              <a:t>“message </a:t>
            </a:r>
          </a:p>
          <a:p>
            <a:pPr algn="ctr">
              <a:lnSpc>
                <a:spcPct val="70000"/>
              </a:lnSpc>
              <a:buFontTx/>
              <a:buNone/>
            </a:pPr>
            <a:r>
              <a:rPr lang="en-US" altLang="en-TR" sz="1600">
                <a:solidFill>
                  <a:schemeClr val="bg1"/>
                </a:solidFill>
              </a:rPr>
              <a:t>digest”</a:t>
            </a:r>
          </a:p>
        </p:txBody>
      </p:sp>
      <p:sp>
        <p:nvSpPr>
          <p:cNvPr id="5144" name="Text Box 23">
            <a:extLst>
              <a:ext uri="{FF2B5EF4-FFF2-40B4-BE49-F238E27FC236}">
                <a16:creationId xmlns:a16="http://schemas.microsoft.com/office/drawing/2014/main" id="{59A4055A-EF7F-9CFE-FA0A-6A9806DB562D}"/>
              </a:ext>
            </a:extLst>
          </p:cNvPr>
          <p:cNvSpPr txBox="1">
            <a:spLocks noChangeArrowheads="1"/>
          </p:cNvSpPr>
          <p:nvPr/>
        </p:nvSpPr>
        <p:spPr bwMode="auto">
          <a:xfrm>
            <a:off x="2384425" y="1949450"/>
            <a:ext cx="9683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pPr>
              <a:buFontTx/>
              <a:buNone/>
            </a:pPr>
            <a:r>
              <a:rPr lang="en-US" altLang="en-TR" sz="1600">
                <a:solidFill>
                  <a:schemeClr val="bg1"/>
                </a:solidFill>
              </a:rPr>
              <a:t>message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a:extLst>
              <a:ext uri="{FF2B5EF4-FFF2-40B4-BE49-F238E27FC236}">
                <a16:creationId xmlns:a16="http://schemas.microsoft.com/office/drawing/2014/main" id="{B4374A57-6E89-F1B0-4F56-5F9C0795BCFD}"/>
              </a:ext>
            </a:extLst>
          </p:cNvPr>
          <p:cNvSpPr>
            <a:spLocks noGrp="1" noChangeArrowheads="1"/>
          </p:cNvSpPr>
          <p:nvPr>
            <p:ph type="title"/>
          </p:nvPr>
        </p:nvSpPr>
        <p:spPr/>
        <p:txBody>
          <a:bodyPr/>
          <a:lstStyle/>
          <a:p>
            <a:pPr eaLnBrk="1" hangingPunct="1"/>
            <a:r>
              <a:rPr lang="en-US" altLang="en-TR">
                <a:latin typeface="Calibri" panose="020F0502020204030204" pitchFamily="34" charset="0"/>
                <a:ea typeface="ＭＳ Ｐゴシック" panose="020B0600070205080204" pitchFamily="34" charset="-128"/>
              </a:rPr>
              <a:t>Motivation for Hash Algorithms</a:t>
            </a:r>
          </a:p>
        </p:txBody>
      </p:sp>
      <p:sp>
        <p:nvSpPr>
          <p:cNvPr id="23554" name="Rectangle 3" descr="Rectangle: Click to edit Master text styles&#13;&#10;Second level&#13;&#10;Third level&#13;&#10;Fourth level&#13;&#10;Fifth level">
            <a:extLst>
              <a:ext uri="{FF2B5EF4-FFF2-40B4-BE49-F238E27FC236}">
                <a16:creationId xmlns:a16="http://schemas.microsoft.com/office/drawing/2014/main" id="{7EEB8513-28E4-B543-4CF2-FFC4B83CCBDC}"/>
              </a:ext>
            </a:extLst>
          </p:cNvPr>
          <p:cNvSpPr>
            <a:spLocks noGrp="1" noChangeArrowheads="1"/>
          </p:cNvSpPr>
          <p:nvPr>
            <p:ph type="body" idx="1"/>
          </p:nvPr>
        </p:nvSpPr>
        <p:spPr>
          <a:xfrm>
            <a:off x="457200" y="1219200"/>
            <a:ext cx="8229600" cy="4937125"/>
          </a:xfrm>
        </p:spPr>
        <p:txBody>
          <a:bodyPr/>
          <a:lstStyle/>
          <a:p>
            <a:pPr eaLnBrk="1" hangingPunct="1"/>
            <a:r>
              <a:rPr lang="en-US" altLang="en-TR">
                <a:latin typeface="Calibri" panose="020F0502020204030204" pitchFamily="34" charset="0"/>
                <a:ea typeface="ＭＳ Ｐゴシック" panose="020B0600070205080204" pitchFamily="34" charset="-128"/>
              </a:rPr>
              <a:t>Intuition</a:t>
            </a:r>
          </a:p>
          <a:p>
            <a:pPr lvl="1" eaLnBrk="1" hangingPunct="1"/>
            <a:r>
              <a:rPr lang="en-US" altLang="en-TR">
                <a:latin typeface="Calibri" panose="020F0502020204030204" pitchFamily="34" charset="0"/>
                <a:ea typeface="ＭＳ Ｐゴシック" panose="020B0600070205080204" pitchFamily="34" charset="-128"/>
              </a:rPr>
              <a:t>Limitation on non-cryptographic checksum</a:t>
            </a:r>
          </a:p>
          <a:p>
            <a:pPr lvl="1" eaLnBrk="1" hangingPunct="1"/>
            <a:r>
              <a:rPr lang="en-US" altLang="en-TR">
                <a:latin typeface="Calibri" panose="020F0502020204030204" pitchFamily="34" charset="0"/>
                <a:ea typeface="ＭＳ Ｐゴシック" panose="020B0600070205080204" pitchFamily="34" charset="-128"/>
              </a:rPr>
              <a:t>Very possible to construct a message that matches the checksum</a:t>
            </a:r>
          </a:p>
          <a:p>
            <a:pPr eaLnBrk="1" hangingPunct="1"/>
            <a:r>
              <a:rPr lang="en-US" altLang="en-TR">
                <a:latin typeface="Calibri" panose="020F0502020204030204" pitchFamily="34" charset="0"/>
                <a:ea typeface="ＭＳ Ｐゴシック" panose="020B0600070205080204" pitchFamily="34" charset="-128"/>
              </a:rPr>
              <a:t>Goal</a:t>
            </a:r>
          </a:p>
          <a:p>
            <a:pPr lvl="1" eaLnBrk="1" hangingPunct="1"/>
            <a:r>
              <a:rPr lang="en-US" altLang="en-TR">
                <a:latin typeface="Calibri" panose="020F0502020204030204" pitchFamily="34" charset="0"/>
                <a:ea typeface="ＭＳ Ｐゴシック" panose="020B0600070205080204" pitchFamily="34" charset="-128"/>
              </a:rPr>
              <a:t>Design a code where the original message can not be inferred based on its checksum</a:t>
            </a:r>
          </a:p>
          <a:p>
            <a:pPr lvl="1" eaLnBrk="1" hangingPunct="1"/>
            <a:r>
              <a:rPr lang="en-US" altLang="en-TR">
                <a:latin typeface="Calibri" panose="020F0502020204030204" pitchFamily="34" charset="0"/>
                <a:ea typeface="ＭＳ Ｐゴシック" panose="020B0600070205080204" pitchFamily="34" charset="-128"/>
              </a:rPr>
              <a:t>such that an accidental or intentional change to the message will change the hash value</a:t>
            </a:r>
          </a:p>
          <a:p>
            <a:pPr eaLnBrk="1" hangingPunct="1"/>
            <a:endParaRPr lang="en-US" altLang="en-TR">
              <a:latin typeface="Calibri" panose="020F0502020204030204" pitchFamily="34" charset="0"/>
              <a:ea typeface="ＭＳ Ｐゴシック" panose="020B0600070205080204" pitchFamily="34" charset="-128"/>
            </a:endParaRPr>
          </a:p>
        </p:txBody>
      </p:sp>
    </p:spTree>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2">
            <a:extLst>
              <a:ext uri="{FF2B5EF4-FFF2-40B4-BE49-F238E27FC236}">
                <a16:creationId xmlns:a16="http://schemas.microsoft.com/office/drawing/2014/main" id="{3B1F6136-A279-2983-E60F-33D39B1578BC}"/>
              </a:ext>
            </a:extLst>
          </p:cNvPr>
          <p:cNvSpPr>
            <a:spLocks noGrp="1" noChangeArrowheads="1"/>
          </p:cNvSpPr>
          <p:nvPr>
            <p:ph type="title"/>
          </p:nvPr>
        </p:nvSpPr>
        <p:spPr/>
        <p:txBody>
          <a:bodyPr/>
          <a:lstStyle/>
          <a:p>
            <a:pPr eaLnBrk="1" hangingPunct="1"/>
            <a:r>
              <a:rPr lang="en-US" altLang="en-TR">
                <a:latin typeface="Calibri" panose="020F0502020204030204" pitchFamily="34" charset="0"/>
                <a:ea typeface="ＭＳ Ｐゴシック" panose="020B0600070205080204" pitchFamily="34" charset="-128"/>
              </a:rPr>
              <a:t>Hash Function Applications</a:t>
            </a:r>
          </a:p>
        </p:txBody>
      </p:sp>
      <p:sp>
        <p:nvSpPr>
          <p:cNvPr id="25602" name="Rectangle 3" descr="Rectangle: Click to edit Master text styles&#13;&#10;Second level&#13;&#10;Third level&#13;&#10;Fourth level&#13;&#10;Fifth level">
            <a:extLst>
              <a:ext uri="{FF2B5EF4-FFF2-40B4-BE49-F238E27FC236}">
                <a16:creationId xmlns:a16="http://schemas.microsoft.com/office/drawing/2014/main" id="{2DE7A67B-A7E5-9F6D-0BF6-BAD2DD036FB9}"/>
              </a:ext>
            </a:extLst>
          </p:cNvPr>
          <p:cNvSpPr>
            <a:spLocks noGrp="1" noChangeArrowheads="1"/>
          </p:cNvSpPr>
          <p:nvPr>
            <p:ph type="body" idx="1"/>
          </p:nvPr>
        </p:nvSpPr>
        <p:spPr>
          <a:xfrm>
            <a:off x="457200" y="1219200"/>
            <a:ext cx="8229600" cy="4937125"/>
          </a:xfrm>
        </p:spPr>
        <p:txBody>
          <a:bodyPr/>
          <a:lstStyle/>
          <a:p>
            <a:pPr eaLnBrk="1" hangingPunct="1"/>
            <a:r>
              <a:rPr lang="en-US" altLang="en-TR" sz="2400" dirty="0">
                <a:latin typeface="Calibri" panose="020F0502020204030204" pitchFamily="34" charset="0"/>
                <a:ea typeface="ＭＳ Ｐゴシック" panose="020B0600070205080204" pitchFamily="34" charset="-128"/>
              </a:rPr>
              <a:t>Used Alone</a:t>
            </a:r>
          </a:p>
          <a:p>
            <a:pPr lvl="1" eaLnBrk="1" hangingPunct="1"/>
            <a:r>
              <a:rPr lang="en-US" altLang="en-TR" dirty="0">
                <a:latin typeface="Calibri" panose="020F0502020204030204" pitchFamily="34" charset="0"/>
                <a:ea typeface="ＭＳ Ｐゴシック" panose="020B0600070205080204" pitchFamily="34" charset="-128"/>
              </a:rPr>
              <a:t>Fingerprint -- file integrity verification, public key fingerprint</a:t>
            </a:r>
          </a:p>
          <a:p>
            <a:pPr lvl="1" eaLnBrk="1" hangingPunct="1"/>
            <a:r>
              <a:rPr lang="en-US" altLang="en-TR" dirty="0">
                <a:latin typeface="Calibri" panose="020F0502020204030204" pitchFamily="34" charset="0"/>
                <a:ea typeface="ＭＳ Ｐゴシック" panose="020B0600070205080204" pitchFamily="34" charset="-128"/>
              </a:rPr>
              <a:t>Password storage (one-way encryption)</a:t>
            </a:r>
          </a:p>
          <a:p>
            <a:pPr eaLnBrk="1" hangingPunct="1"/>
            <a:endParaRPr lang="en-US" altLang="en-TR" sz="2400" dirty="0">
              <a:latin typeface="Calibri" panose="020F0502020204030204" pitchFamily="34" charset="0"/>
              <a:ea typeface="ＭＳ Ｐゴシック" panose="020B0600070205080204" pitchFamily="34" charset="-128"/>
            </a:endParaRPr>
          </a:p>
          <a:p>
            <a:pPr eaLnBrk="1" hangingPunct="1"/>
            <a:r>
              <a:rPr lang="en-US" altLang="en-TR" sz="2400" dirty="0">
                <a:latin typeface="Calibri" panose="020F0502020204030204" pitchFamily="34" charset="0"/>
                <a:ea typeface="ＭＳ Ｐゴシック" panose="020B0600070205080204" pitchFamily="34" charset="-128"/>
              </a:rPr>
              <a:t>Combined with encryption functions</a:t>
            </a:r>
          </a:p>
          <a:p>
            <a:pPr lvl="1" eaLnBrk="1" hangingPunct="1"/>
            <a:r>
              <a:rPr lang="en-US" altLang="en-TR" dirty="0">
                <a:latin typeface="Calibri" panose="020F0502020204030204" pitchFamily="34" charset="0"/>
                <a:ea typeface="ＭＳ Ｐゴシック" panose="020B0600070205080204" pitchFamily="34" charset="-128"/>
              </a:rPr>
              <a:t>Hash based Message Authentication Code (HMAC)</a:t>
            </a:r>
          </a:p>
          <a:p>
            <a:pPr lvl="2" eaLnBrk="1" hangingPunct="1"/>
            <a:r>
              <a:rPr lang="en-US" altLang="en-TR" dirty="0">
                <a:latin typeface="Calibri" panose="020F0502020204030204" pitchFamily="34" charset="0"/>
                <a:ea typeface="ＭＳ Ｐゴシック" panose="020B0600070205080204" pitchFamily="34" charset="-128"/>
              </a:rPr>
              <a:t>protects both a message's integrity and confidentiality</a:t>
            </a:r>
          </a:p>
          <a:p>
            <a:pPr lvl="1" eaLnBrk="1" hangingPunct="1"/>
            <a:r>
              <a:rPr lang="en-US" altLang="en-TR" dirty="0">
                <a:latin typeface="Calibri" panose="020F0502020204030204" pitchFamily="34" charset="0"/>
                <a:ea typeface="ＭＳ Ｐゴシック" panose="020B0600070205080204" pitchFamily="34" charset="-128"/>
              </a:rPr>
              <a:t>Digital signature</a:t>
            </a:r>
          </a:p>
          <a:p>
            <a:pPr lvl="2" eaLnBrk="1" hangingPunct="1"/>
            <a:r>
              <a:rPr lang="en-US" altLang="en-TR" dirty="0">
                <a:latin typeface="Calibri" panose="020F0502020204030204" pitchFamily="34" charset="0"/>
                <a:ea typeface="ＭＳ Ｐゴシック" panose="020B0600070205080204" pitchFamily="34" charset="-128"/>
              </a:rPr>
              <a:t>Ensuring Non-repudiation</a:t>
            </a:r>
          </a:p>
          <a:p>
            <a:pPr lvl="2" eaLnBrk="1" hangingPunct="1"/>
            <a:r>
              <a:rPr lang="en-US" altLang="en-TR" dirty="0">
                <a:latin typeface="Calibri" panose="020F0502020204030204" pitchFamily="34" charset="0"/>
                <a:ea typeface="ＭＳ Ｐゴシック" panose="020B0600070205080204" pitchFamily="34" charset="-128"/>
              </a:rPr>
              <a:t>Encrypt hash with private (signing) key and verify with public (verification) key</a:t>
            </a:r>
          </a:p>
          <a:p>
            <a:pPr eaLnBrk="1" hangingPunct="1"/>
            <a:endParaRPr lang="en-US" altLang="en-TR" sz="2400" dirty="0">
              <a:latin typeface="Calibri" panose="020F0502020204030204" pitchFamily="34" charset="0"/>
              <a:ea typeface="ＭＳ Ｐゴシック" panose="020B0600070205080204" pitchFamily="34" charset="-128"/>
            </a:endParaRPr>
          </a:p>
          <a:p>
            <a:pPr lvl="2" eaLnBrk="1" hangingPunct="1"/>
            <a:endParaRPr lang="en-US" altLang="en-TR" sz="2400" dirty="0">
              <a:latin typeface="Calibri" panose="020F0502020204030204" pitchFamily="34" charset="0"/>
              <a:ea typeface="ＭＳ Ｐゴシック" panose="020B0600070205080204" pitchFamily="34" charset="-128"/>
            </a:endParaRPr>
          </a:p>
          <a:p>
            <a:pPr eaLnBrk="1" hangingPunct="1"/>
            <a:endParaRPr lang="en-US" altLang="en-TR" sz="2400" dirty="0">
              <a:latin typeface="Calibri" panose="020F0502020204030204" pitchFamily="34" charset="0"/>
              <a:ea typeface="ＭＳ Ｐゴシック" panose="020B0600070205080204" pitchFamily="34" charset="-128"/>
            </a:endParaRPr>
          </a:p>
        </p:txBody>
      </p:sp>
    </p:spTree>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1">
            <a:extLst>
              <a:ext uri="{FF2B5EF4-FFF2-40B4-BE49-F238E27FC236}">
                <a16:creationId xmlns:a16="http://schemas.microsoft.com/office/drawing/2014/main" id="{F0FE0E86-D02C-4C05-C6B2-507508B89EB5}"/>
              </a:ext>
            </a:extLst>
          </p:cNvPr>
          <p:cNvSpPr>
            <a:spLocks noGrp="1"/>
          </p:cNvSpPr>
          <p:nvPr>
            <p:ph type="title"/>
          </p:nvPr>
        </p:nvSpPr>
        <p:spPr/>
        <p:txBody>
          <a:bodyPr/>
          <a:lstStyle/>
          <a:p>
            <a:pPr eaLnBrk="1" hangingPunct="1"/>
            <a:r>
              <a:rPr lang="en-US" altLang="en-TR">
                <a:latin typeface="Calibri" panose="020F0502020204030204" pitchFamily="34" charset="0"/>
                <a:ea typeface="ＭＳ Ｐゴシック" panose="020B0600070205080204" pitchFamily="34" charset="-128"/>
              </a:rPr>
              <a:t>Integrity</a:t>
            </a:r>
          </a:p>
        </p:txBody>
      </p:sp>
      <p:sp>
        <p:nvSpPr>
          <p:cNvPr id="27650" name="Content Placeholder 2">
            <a:extLst>
              <a:ext uri="{FF2B5EF4-FFF2-40B4-BE49-F238E27FC236}">
                <a16:creationId xmlns:a16="http://schemas.microsoft.com/office/drawing/2014/main" id="{4BB8DE23-1C35-9045-54C2-1260131C7055}"/>
              </a:ext>
            </a:extLst>
          </p:cNvPr>
          <p:cNvSpPr>
            <a:spLocks noGrp="1"/>
          </p:cNvSpPr>
          <p:nvPr>
            <p:ph sz="quarter" idx="1"/>
          </p:nvPr>
        </p:nvSpPr>
        <p:spPr>
          <a:xfrm>
            <a:off x="533400" y="3733800"/>
            <a:ext cx="8229600" cy="2133600"/>
          </a:xfrm>
        </p:spPr>
        <p:txBody>
          <a:bodyPr/>
          <a:lstStyle/>
          <a:p>
            <a:pPr eaLnBrk="1" hangingPunct="1"/>
            <a:r>
              <a:rPr lang="en-US" altLang="en-TR">
                <a:latin typeface="Calibri" panose="020F0502020204030204" pitchFamily="34" charset="0"/>
                <a:ea typeface="ＭＳ Ｐゴシック" panose="020B0600070205080204" pitchFamily="34" charset="-128"/>
              </a:rPr>
              <a:t>to create a one-way password file</a:t>
            </a:r>
          </a:p>
          <a:p>
            <a:pPr lvl="1" eaLnBrk="1" hangingPunct="1"/>
            <a:r>
              <a:rPr lang="en-US" altLang="en-TR">
                <a:latin typeface="Calibri" panose="020F0502020204030204" pitchFamily="34" charset="0"/>
                <a:ea typeface="ＭＳ Ｐゴシック" panose="020B0600070205080204" pitchFamily="34" charset="-128"/>
              </a:rPr>
              <a:t>store hash of password not actual </a:t>
            </a:r>
            <a:r>
              <a:rPr lang="en-US" altLang="en-TR" sz="2400">
                <a:latin typeface="Calibri" panose="020F0502020204030204" pitchFamily="34" charset="0"/>
                <a:ea typeface="ＭＳ Ｐゴシック" panose="020B0600070205080204" pitchFamily="34" charset="-128"/>
              </a:rPr>
              <a:t>password</a:t>
            </a:r>
          </a:p>
          <a:p>
            <a:pPr eaLnBrk="1" hangingPunct="1"/>
            <a:r>
              <a:rPr lang="en-US" altLang="en-TR">
                <a:latin typeface="Calibri" panose="020F0502020204030204" pitchFamily="34" charset="0"/>
                <a:ea typeface="ＭＳ Ｐゴシック" panose="020B0600070205080204" pitchFamily="34" charset="-128"/>
              </a:rPr>
              <a:t>for intrusion detection and virus detection</a:t>
            </a:r>
          </a:p>
          <a:p>
            <a:pPr lvl="1" eaLnBrk="1" hangingPunct="1"/>
            <a:r>
              <a:rPr lang="en-US" altLang="en-TR">
                <a:latin typeface="Calibri" panose="020F0502020204030204" pitchFamily="34" charset="0"/>
                <a:ea typeface="ＭＳ Ｐゴシック" panose="020B0600070205080204" pitchFamily="34" charset="-128"/>
              </a:rPr>
              <a:t>keep &amp; check hash of files on system</a:t>
            </a:r>
          </a:p>
          <a:p>
            <a:pPr eaLnBrk="1" hangingPunct="1"/>
            <a:endParaRPr lang="en-US" altLang="en-TR">
              <a:latin typeface="Calibri" panose="020F0502020204030204" pitchFamily="34" charset="0"/>
              <a:ea typeface="ＭＳ Ｐゴシック" panose="020B0600070205080204" pitchFamily="34" charset="-128"/>
            </a:endParaRPr>
          </a:p>
        </p:txBody>
      </p:sp>
      <p:pic>
        <p:nvPicPr>
          <p:cNvPr id="27651" name="Picture 12">
            <a:extLst>
              <a:ext uri="{FF2B5EF4-FFF2-40B4-BE49-F238E27FC236}">
                <a16:creationId xmlns:a16="http://schemas.microsoft.com/office/drawing/2014/main" id="{3813DDC7-0ED9-49D6-DEFE-D182377B18A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1219200"/>
            <a:ext cx="6324600" cy="2332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ＭＳ 明朝"/>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Override1.xml><?xml version="1.0" encoding="utf-8"?>
<a:themeOverride xmlns:a="http://schemas.openxmlformats.org/drawingml/2006/main">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themeOverride>
</file>

<file path=ppt/theme/themeOverride2.xml><?xml version="1.0" encoding="utf-8"?>
<a:themeOverride xmlns:a="http://schemas.openxmlformats.org/drawingml/2006/main">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themeOverride>
</file>

<file path=docProps/app.xml><?xml version="1.0" encoding="utf-8"?>
<Properties xmlns="http://schemas.openxmlformats.org/officeDocument/2006/extended-properties" xmlns:vt="http://schemas.openxmlformats.org/officeDocument/2006/docPropsVTypes">
  <Template>Origin.thmx</Template>
  <TotalTime>14332</TotalTime>
  <Words>7089</Words>
  <Application>Microsoft Macintosh PowerPoint</Application>
  <PresentationFormat>On-screen Show (4:3)</PresentationFormat>
  <Paragraphs>627</Paragraphs>
  <Slides>59</Slides>
  <Notes>35</Notes>
  <HiddenSlides>1</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59</vt:i4>
      </vt:variant>
    </vt:vector>
  </HeadingPairs>
  <TitlesOfParts>
    <vt:vector size="70" baseType="lpstr">
      <vt:lpstr>Arial</vt:lpstr>
      <vt:lpstr>ＭＳ Ｐゴシック</vt:lpstr>
      <vt:lpstr>Calibri</vt:lpstr>
      <vt:lpstr>Wingdings 3</vt:lpstr>
      <vt:lpstr>Wingdings</vt:lpstr>
      <vt:lpstr>Gill Sans MT</vt:lpstr>
      <vt:lpstr>Times New Roman</vt:lpstr>
      <vt:lpstr>Embedded-Garamond</vt:lpstr>
      <vt:lpstr>Courier New</vt:lpstr>
      <vt:lpstr>Embedded-Garamond-Italic</vt:lpstr>
      <vt:lpstr>Origin</vt:lpstr>
      <vt:lpstr>Week 7-Cryptographic Hash Functions</vt:lpstr>
      <vt:lpstr>Topics</vt:lpstr>
      <vt:lpstr>Hash Function</vt:lpstr>
      <vt:lpstr>Chewing functions</vt:lpstr>
      <vt:lpstr>Hashing V.S. Encryption</vt:lpstr>
      <vt:lpstr>Hash Functions: Main Idea</vt:lpstr>
      <vt:lpstr>Motivation for Hash Algorithms</vt:lpstr>
      <vt:lpstr>Hash Function Applications</vt:lpstr>
      <vt:lpstr>Integrity</vt:lpstr>
      <vt:lpstr>Password Verification</vt:lpstr>
      <vt:lpstr>Topics</vt:lpstr>
      <vt:lpstr>Hash Function Usages (I)</vt:lpstr>
      <vt:lpstr>Hash Function Usages (II)</vt:lpstr>
      <vt:lpstr>Hash Function Usages (III)</vt:lpstr>
      <vt:lpstr>Topics</vt:lpstr>
      <vt:lpstr>Hash Function Properties</vt:lpstr>
      <vt:lpstr>Security Requirements for Cryptographic Hash Functions</vt:lpstr>
      <vt:lpstr>Properties : Fixed length</vt:lpstr>
      <vt:lpstr>Preimage resistant (one-way)</vt:lpstr>
      <vt:lpstr>Second preimage resistant (weak collision resistant)</vt:lpstr>
      <vt:lpstr>Collision Resistant (strong collision resistant)</vt:lpstr>
      <vt:lpstr>Topics</vt:lpstr>
      <vt:lpstr>Two Group of Compression Functions</vt:lpstr>
      <vt:lpstr>Merkle-Damgard Scheme</vt:lpstr>
      <vt:lpstr>Merkle Tree: in Bitcoin Structure</vt:lpstr>
      <vt:lpstr>Hash Functions Family</vt:lpstr>
      <vt:lpstr>MD5, SHA-1, and RIPEMD-160</vt:lpstr>
      <vt:lpstr>MD2, MD4 and MD5</vt:lpstr>
      <vt:lpstr>Topics</vt:lpstr>
      <vt:lpstr>MD5 Overview</vt:lpstr>
      <vt:lpstr>MD5 Overview</vt:lpstr>
      <vt:lpstr>MD5 Overview</vt:lpstr>
      <vt:lpstr>  Hash Algorithm Design – MD5</vt:lpstr>
      <vt:lpstr>PowerPoint Presentation</vt:lpstr>
      <vt:lpstr>Topics</vt:lpstr>
      <vt:lpstr>Secure Hash Algorithm (SHA)</vt:lpstr>
      <vt:lpstr>Revised SHA (SHA-2)</vt:lpstr>
      <vt:lpstr>SHA Versions</vt:lpstr>
      <vt:lpstr>Sample Processing</vt:lpstr>
      <vt:lpstr>SHA-512 Overview</vt:lpstr>
      <vt:lpstr>Padding and length field in SHA-512</vt:lpstr>
      <vt:lpstr>SHA-512 Round Function</vt:lpstr>
      <vt:lpstr>Topics</vt:lpstr>
      <vt:lpstr>Hash Function Cryptanalysis</vt:lpstr>
      <vt:lpstr>Attacks on Hash Functions</vt:lpstr>
      <vt:lpstr>Hash Function Weaknesses</vt:lpstr>
      <vt:lpstr>Hash Function Weaknesses</vt:lpstr>
      <vt:lpstr>Hash Function Weaknesses</vt:lpstr>
      <vt:lpstr>Hash Function Weaknesses</vt:lpstr>
      <vt:lpstr>Hash Function Weaknesses</vt:lpstr>
      <vt:lpstr>Hash Function Weaknesses</vt:lpstr>
      <vt:lpstr>Determining Hash Length</vt:lpstr>
      <vt:lpstr>Topics</vt:lpstr>
      <vt:lpstr>The need of new Hash standard</vt:lpstr>
      <vt:lpstr>SHA-3 Requirements</vt:lpstr>
      <vt:lpstr>Timeline Competition</vt:lpstr>
      <vt:lpstr>Five SHA-3 Finalists</vt:lpstr>
      <vt:lpstr>PowerPoint Presentation</vt:lpstr>
      <vt:lpstr>Summary</vt:lpstr>
    </vt:vector>
  </TitlesOfParts>
  <Manager/>
  <Company>School of Eng &amp; IT, UNSW@ADFA</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William Stallings, Cryptography and Network Security 5/e</dc:title>
  <dc:subject>Lecture Overheads - Ch 11</dc:subject>
  <dc:creator>Dr Lawrie Brown</dc:creator>
  <cp:keywords/>
  <dc:description/>
  <cp:lastModifiedBy>cavidan yakupoglu</cp:lastModifiedBy>
  <cp:revision>136</cp:revision>
  <cp:lastPrinted>2009-08-28T04:22:45Z</cp:lastPrinted>
  <dcterms:created xsi:type="dcterms:W3CDTF">2011-07-18T14:14:34Z</dcterms:created>
  <dcterms:modified xsi:type="dcterms:W3CDTF">2023-11-16T07:26:14Z</dcterms:modified>
  <cp:category/>
</cp:coreProperties>
</file>