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58400" cy="7772400"/>
  <p:notesSz cx="10058400" cy="77724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>
      <p:cViewPr varScale="1">
        <p:scale>
          <a:sx n="80" d="100"/>
          <a:sy n="80" d="100"/>
        </p:scale>
        <p:origin x="18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5152" y="698754"/>
            <a:ext cx="8388350" cy="6299200"/>
          </a:xfrm>
          <a:custGeom>
            <a:avLst/>
            <a:gdLst/>
            <a:ahLst/>
            <a:cxnLst/>
            <a:rect l="l" t="t" r="r" b="b"/>
            <a:pathLst>
              <a:path w="8388350" h="6299200">
                <a:moveTo>
                  <a:pt x="0" y="0"/>
                </a:moveTo>
                <a:lnTo>
                  <a:pt x="0" y="6298692"/>
                </a:lnTo>
                <a:lnTo>
                  <a:pt x="8388096" y="6298692"/>
                </a:lnTo>
                <a:lnTo>
                  <a:pt x="838809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53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052" y="797313"/>
            <a:ext cx="630429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653" y="1773427"/>
            <a:ext cx="8229092" cy="446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5073" y="6825316"/>
            <a:ext cx="98107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177" y="6825316"/>
            <a:ext cx="219265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33797" y="6825316"/>
            <a:ext cx="638810" cy="49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89876"/>
            <a:ext cx="72669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2795905" algn="l"/>
              </a:tabLst>
            </a:pPr>
            <a:r>
              <a:rPr lang="tr-TR" sz="4000" dirty="0" err="1"/>
              <a:t>Week</a:t>
            </a:r>
            <a:r>
              <a:rPr lang="tr-TR" sz="4000" dirty="0"/>
              <a:t> 9 - </a:t>
            </a:r>
            <a:r>
              <a:rPr sz="4000" dirty="0" err="1"/>
              <a:t>Digita</a:t>
            </a:r>
            <a:r>
              <a:rPr lang="tr-TR" sz="4000" dirty="0"/>
              <a:t>l </a:t>
            </a:r>
            <a:r>
              <a:rPr sz="4000" dirty="0"/>
              <a:t>Signature</a:t>
            </a:r>
            <a:r>
              <a:rPr lang="tr-TR" sz="4000" dirty="0"/>
              <a:t>s</a:t>
            </a:r>
            <a:endParaRPr sz="4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029199" y="4031779"/>
            <a:ext cx="2070735" cy="1798320"/>
            <a:chOff x="3589020" y="2014727"/>
            <a:chExt cx="2070735" cy="1798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9446" y="2085593"/>
              <a:ext cx="1709927" cy="17274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89020" y="2014727"/>
              <a:ext cx="1080135" cy="431800"/>
            </a:xfrm>
            <a:custGeom>
              <a:avLst/>
              <a:gdLst/>
              <a:ahLst/>
              <a:cxnLst/>
              <a:rect l="l" t="t" r="r" b="b"/>
              <a:pathLst>
                <a:path w="1080135" h="431800">
                  <a:moveTo>
                    <a:pt x="1079753" y="431291"/>
                  </a:moveTo>
                  <a:lnTo>
                    <a:pt x="1079753" y="0"/>
                  </a:lnTo>
                  <a:lnTo>
                    <a:pt x="0" y="0"/>
                  </a:lnTo>
                  <a:lnTo>
                    <a:pt x="0" y="431291"/>
                  </a:lnTo>
                  <a:lnTo>
                    <a:pt x="1079753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5A7B35-D18C-C496-893C-A0F2E834541F}"/>
              </a:ext>
            </a:extLst>
          </p:cNvPr>
          <p:cNvSpPr txBox="1"/>
          <p:nvPr/>
        </p:nvSpPr>
        <p:spPr>
          <a:xfrm>
            <a:off x="348117" y="7315200"/>
            <a:ext cx="7037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i="1" dirty="0">
                <a:latin typeface="+mn-lt"/>
              </a:rPr>
              <a:t>Source: </a:t>
            </a:r>
            <a:r>
              <a:rPr lang="en-US" sz="1200" i="1" dirty="0">
                <a:latin typeface="+mn-lt"/>
                <a:cs typeface="Times New Roman"/>
              </a:rPr>
              <a:t>Raj</a:t>
            </a:r>
            <a:r>
              <a:rPr lang="en-US" sz="1200" i="1" spc="-20" dirty="0">
                <a:latin typeface="+mn-lt"/>
                <a:cs typeface="Times New Roman"/>
              </a:rPr>
              <a:t> Jain </a:t>
            </a:r>
            <a:r>
              <a:rPr lang="en-US" sz="1200" i="1" dirty="0">
                <a:latin typeface="+mn-lt"/>
                <a:cs typeface="Times New Roman"/>
              </a:rPr>
              <a:t>Washington</a:t>
            </a:r>
            <a:r>
              <a:rPr lang="en-US" sz="1200" i="1" spc="-35" dirty="0">
                <a:latin typeface="+mn-lt"/>
                <a:cs typeface="Times New Roman"/>
              </a:rPr>
              <a:t> </a:t>
            </a:r>
            <a:r>
              <a:rPr lang="en-US" sz="1200" i="1" dirty="0">
                <a:latin typeface="+mn-lt"/>
                <a:cs typeface="Times New Roman"/>
              </a:rPr>
              <a:t>University</a:t>
            </a:r>
            <a:r>
              <a:rPr lang="en-US" sz="1200" i="1" spc="-35" dirty="0">
                <a:latin typeface="+mn-lt"/>
                <a:cs typeface="Times New Roman"/>
              </a:rPr>
              <a:t> </a:t>
            </a:r>
            <a:r>
              <a:rPr lang="en-US" sz="1200" i="1" dirty="0">
                <a:latin typeface="+mn-lt"/>
                <a:cs typeface="Times New Roman"/>
              </a:rPr>
              <a:t>in</a:t>
            </a:r>
            <a:r>
              <a:rPr lang="en-US" sz="1200" i="1" spc="-35" dirty="0">
                <a:latin typeface="+mn-lt"/>
                <a:cs typeface="Times New Roman"/>
              </a:rPr>
              <a:t> </a:t>
            </a:r>
            <a:r>
              <a:rPr lang="en-US" sz="1200" i="1" dirty="0">
                <a:latin typeface="+mn-lt"/>
                <a:cs typeface="Times New Roman"/>
              </a:rPr>
              <a:t>Saint</a:t>
            </a:r>
            <a:r>
              <a:rPr lang="en-US" sz="1200" i="1" spc="-30" dirty="0">
                <a:latin typeface="+mn-lt"/>
                <a:cs typeface="Times New Roman"/>
              </a:rPr>
              <a:t> </a:t>
            </a:r>
            <a:r>
              <a:rPr lang="en-US" sz="1200" i="1" spc="-10" dirty="0">
                <a:latin typeface="+mn-lt"/>
                <a:cs typeface="Times New Roman"/>
              </a:rPr>
              <a:t>Louis</a:t>
            </a:r>
            <a:r>
              <a:rPr lang="en-TR" sz="1200" i="1" spc="-10" dirty="0">
                <a:latin typeface="+mn-lt"/>
                <a:cs typeface="Times New Roman"/>
              </a:rPr>
              <a:t> </a:t>
            </a:r>
            <a:r>
              <a:rPr lang="en-US" sz="1200" i="1" spc="-10" dirty="0">
                <a:latin typeface="+mn-lt"/>
                <a:cs typeface="Times New Roman"/>
              </a:rPr>
              <a:t>https://</a:t>
            </a:r>
            <a:r>
              <a:rPr lang="en-US" sz="1200" i="1" spc="-10" dirty="0" err="1">
                <a:latin typeface="+mn-lt"/>
                <a:cs typeface="Times New Roman"/>
              </a:rPr>
              <a:t>www.cse.wustl.edu</a:t>
            </a:r>
            <a:r>
              <a:rPr lang="en-US" sz="1200" i="1" spc="-10" dirty="0">
                <a:latin typeface="+mn-lt"/>
                <a:cs typeface="Times New Roman"/>
              </a:rPr>
              <a:t>/~</a:t>
            </a:r>
            <a:r>
              <a:rPr lang="en-US" sz="1200" i="1" spc="-10" dirty="0" err="1">
                <a:latin typeface="+mn-lt"/>
                <a:cs typeface="Times New Roman"/>
              </a:rPr>
              <a:t>jain</a:t>
            </a:r>
            <a:r>
              <a:rPr lang="en-US" sz="1200" i="1" spc="-10" dirty="0">
                <a:latin typeface="+mn-lt"/>
                <a:cs typeface="Times New Roman"/>
              </a:rPr>
              <a:t>/cse571-11/ftp/l_13ds.pdf</a:t>
            </a:r>
            <a:endParaRPr lang="en-US" sz="1200" i="1" dirty="0">
              <a:latin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76" y="802624"/>
            <a:ext cx="563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ElGamal</a:t>
            </a:r>
            <a:r>
              <a:rPr sz="3600" spc="-45" dirty="0"/>
              <a:t> </a:t>
            </a:r>
            <a:r>
              <a:rPr sz="3600" spc="-5" dirty="0"/>
              <a:t>Signature</a:t>
            </a:r>
            <a:r>
              <a:rPr sz="3600" spc="-3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2180" y="1645412"/>
            <a:ext cx="350329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GF(19)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q=19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a=10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441" y="2427224"/>
            <a:ext cx="269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1280" y="2503423"/>
            <a:ext cx="734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36550" algn="l"/>
                <a:tab pos="5484495" algn="l"/>
              </a:tabLst>
            </a:pPr>
            <a:r>
              <a:rPr sz="2400" dirty="0">
                <a:latin typeface="Times New Roman"/>
                <a:cs typeface="Times New Roman"/>
              </a:rPr>
              <a:t>A chooses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spc="-7" baseline="-20833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=16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</a:t>
            </a:r>
            <a:r>
              <a:rPr sz="2400" spc="-7" baseline="-20833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=10	mod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19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9646" y="3632708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780" y="2869945"/>
            <a:ext cx="7111365" cy="1230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Alic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sign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5" dirty="0">
                <a:latin typeface="Times New Roman"/>
                <a:cs typeface="Times New Roman"/>
              </a:rPr>
              <a:t> wit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m=1</a:t>
            </a:r>
            <a:r>
              <a:rPr sz="2400" dirty="0">
                <a:latin typeface="Courier New"/>
                <a:cs typeface="Courier New"/>
              </a:rPr>
              <a:t>4</a:t>
            </a:r>
            <a:r>
              <a:rPr sz="2400" spc="-84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Courier New"/>
                <a:cs typeface="Courier New"/>
              </a:rPr>
              <a:t>(3,4)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284"/>
              </a:spcBef>
              <a:buSzPct val="66666"/>
              <a:buFont typeface="Wingdings"/>
              <a:buChar char=""/>
              <a:tabLst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K=5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Courier New"/>
                <a:cs typeface="Courier New"/>
              </a:rPr>
              <a:t>gcd(18,5)=1</a:t>
            </a:r>
            <a:endParaRPr sz="24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280"/>
              </a:spcBef>
              <a:buSzPct val="66666"/>
              <a:buFont typeface="Wingdings"/>
              <a:buChar char=""/>
              <a:tabLst>
                <a:tab pos="781050" algn="l"/>
                <a:tab pos="36893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7" baseline="-20833" dirty="0">
                <a:latin typeface="Courier New"/>
                <a:cs typeface="Courier New"/>
              </a:rPr>
              <a:t>1</a:t>
            </a:r>
            <a:r>
              <a:rPr sz="2400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10	mod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19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480" y="4074667"/>
            <a:ext cx="7272655" cy="1249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68350" indent="-285750">
              <a:lnSpc>
                <a:spcPct val="100000"/>
              </a:lnSpc>
              <a:spcBef>
                <a:spcPts val="38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Finding </a:t>
            </a:r>
            <a:r>
              <a:rPr sz="2400" spc="-5" dirty="0">
                <a:latin typeface="Courier New"/>
                <a:cs typeface="Courier New"/>
              </a:rPr>
              <a:t>K</a:t>
            </a:r>
            <a:r>
              <a:rPr sz="2400" spc="-7" baseline="24305" dirty="0">
                <a:latin typeface="Courier New"/>
                <a:cs typeface="Courier New"/>
              </a:rPr>
              <a:t>-1</a:t>
            </a:r>
            <a:r>
              <a:rPr sz="2400" spc="705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(q-1)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</a:t>
            </a:r>
            <a:r>
              <a:rPr sz="2400" spc="-7" baseline="24305" dirty="0">
                <a:latin typeface="Courier New"/>
                <a:cs typeface="Courier New"/>
              </a:rPr>
              <a:t>-1</a:t>
            </a:r>
            <a:r>
              <a:rPr sz="2400" spc="705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18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11</a:t>
            </a:r>
            <a:endParaRPr sz="2400" dirty="0">
              <a:latin typeface="Courier New"/>
              <a:cs typeface="Courier New"/>
            </a:endParaRPr>
          </a:p>
          <a:p>
            <a:pPr marL="768350" indent="-285750">
              <a:lnSpc>
                <a:spcPct val="100000"/>
              </a:lnSpc>
              <a:spcBef>
                <a:spcPts val="28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7" baseline="-20833" dirty="0">
                <a:latin typeface="Courier New"/>
                <a:cs typeface="Courier New"/>
              </a:rPr>
              <a:t>2</a:t>
            </a:r>
            <a:r>
              <a:rPr sz="2400" spc="705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11(14-16</a:t>
            </a:r>
            <a:r>
              <a:rPr lang="tr-TR" sz="2400" spc="-15" dirty="0">
                <a:latin typeface="Courier New"/>
                <a:cs typeface="Courier New"/>
              </a:rPr>
              <a:t>.</a:t>
            </a:r>
            <a:r>
              <a:rPr sz="2400" spc="-15" dirty="0">
                <a:latin typeface="Courier New"/>
                <a:cs typeface="Courier New"/>
              </a:rPr>
              <a:t>3)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18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4</a:t>
            </a:r>
          </a:p>
          <a:p>
            <a:pPr marL="368300" indent="-342900">
              <a:lnSpc>
                <a:spcPct val="100000"/>
              </a:lnSpc>
              <a:spcBef>
                <a:spcPts val="434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3370" y="5233670"/>
            <a:ext cx="2679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280" y="5309870"/>
            <a:ext cx="396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36550" algn="l"/>
                <a:tab pos="1920239" algn="l"/>
              </a:tabLst>
            </a:pP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spc="-7" baseline="-20833" dirty="0">
                <a:latin typeface="Courier New"/>
                <a:cs typeface="Courier New"/>
              </a:rPr>
              <a:t>1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10	mod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19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580" y="5680965"/>
            <a:ext cx="5540375" cy="828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9250" indent="-285750">
              <a:lnSpc>
                <a:spcPct val="100000"/>
              </a:lnSpc>
              <a:spcBef>
                <a:spcPts val="380"/>
              </a:spcBef>
              <a:buSzPct val="66666"/>
              <a:buFont typeface="Wingdings"/>
              <a:buChar char=""/>
              <a:tabLst>
                <a:tab pos="349250" algn="l"/>
              </a:tabLst>
            </a:pP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spc="-7" baseline="-20833" dirty="0">
                <a:latin typeface="Courier New"/>
                <a:cs typeface="Courier New"/>
              </a:rPr>
              <a:t>2</a:t>
            </a:r>
            <a:r>
              <a:rPr sz="2400" spc="-22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4</a:t>
            </a:r>
            <a:r>
              <a:rPr sz="2400" spc="-30" baseline="24305" dirty="0">
                <a:latin typeface="Courier New"/>
                <a:cs typeface="Courier New"/>
              </a:rPr>
              <a:t>3</a:t>
            </a:r>
            <a:r>
              <a:rPr sz="2400" spc="-20" dirty="0">
                <a:latin typeface="Microsoft Sans Serif"/>
                <a:cs typeface="Microsoft Sans Serif"/>
              </a:rPr>
              <a:t>🞨</a:t>
            </a:r>
            <a:r>
              <a:rPr sz="2400" spc="-20" dirty="0">
                <a:latin typeface="Courier New"/>
                <a:cs typeface="Courier New"/>
              </a:rPr>
              <a:t>3</a:t>
            </a:r>
            <a:r>
              <a:rPr sz="2400" spc="-30" baseline="24305" dirty="0">
                <a:latin typeface="Courier New"/>
                <a:cs typeface="Courier New"/>
              </a:rPr>
              <a:t>4</a:t>
            </a:r>
            <a:r>
              <a:rPr sz="2400" spc="697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5184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16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19</a:t>
            </a:r>
            <a:endParaRPr sz="2400">
              <a:latin typeface="Courier New"/>
              <a:cs typeface="Courier New"/>
            </a:endParaRPr>
          </a:p>
          <a:p>
            <a:pPr marL="349250" indent="-285750">
              <a:lnSpc>
                <a:spcPct val="100000"/>
              </a:lnSpc>
              <a:spcBef>
                <a:spcPts val="280"/>
              </a:spcBef>
              <a:buSzPct val="66666"/>
              <a:buFont typeface="Wingdings"/>
              <a:buChar char=""/>
              <a:tabLst>
                <a:tab pos="349250" algn="l"/>
              </a:tabLst>
            </a:pP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</a:t>
            </a:r>
            <a:r>
              <a:rPr sz="2400" dirty="0">
                <a:latin typeface="Courier New"/>
                <a:cs typeface="Courier New"/>
              </a:rPr>
              <a:t>6</a:t>
            </a:r>
            <a:r>
              <a:rPr sz="2400" spc="-48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1</a:t>
            </a:r>
            <a:r>
              <a:rPr sz="2400" dirty="0">
                <a:latin typeface="Courier New"/>
                <a:cs typeface="Courier New"/>
              </a:rPr>
              <a:t>6</a:t>
            </a:r>
            <a:r>
              <a:rPr sz="2400" spc="-4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valid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438" y="802624"/>
            <a:ext cx="5256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Schnorr</a:t>
            </a:r>
            <a:r>
              <a:rPr sz="3600" spc="-45" dirty="0"/>
              <a:t> </a:t>
            </a:r>
            <a:r>
              <a:rPr sz="3600" spc="-5" dirty="0"/>
              <a:t>Digital</a:t>
            </a:r>
            <a:r>
              <a:rPr sz="3600" spc="-40" dirty="0"/>
              <a:t> </a:t>
            </a:r>
            <a:r>
              <a:rPr sz="3600" spc="-5" dirty="0"/>
              <a:t>Signatures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9480" y="1612645"/>
            <a:ext cx="7283450" cy="51447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exponentiation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finite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(Galois)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84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Minimizes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8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4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p</a:t>
            </a:r>
            <a:endParaRPr sz="2400" dirty="0">
              <a:latin typeface="Courier New"/>
              <a:cs typeface="Courier New"/>
            </a:endParaRPr>
          </a:p>
          <a:p>
            <a:pPr marL="7683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i="1" spc="-5" dirty="0">
                <a:latin typeface="Courier New"/>
                <a:cs typeface="Courier New"/>
              </a:rPr>
              <a:t>p–</a:t>
            </a:r>
            <a:r>
              <a:rPr sz="2400" i="1" dirty="0">
                <a:latin typeface="Courier New"/>
                <a:cs typeface="Courier New"/>
              </a:rPr>
              <a:t>1</a:t>
            </a:r>
            <a:r>
              <a:rPr sz="2400" i="1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prim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facto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q</a:t>
            </a:r>
            <a:r>
              <a:rPr sz="2400" i="1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appropriat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size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typicall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p</a:t>
            </a:r>
            <a:r>
              <a:rPr sz="2400" i="1" spc="-8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1024-bi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q</a:t>
            </a:r>
            <a:r>
              <a:rPr sz="2400" i="1" spc="-844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160-bit (SHA-1 hash </a:t>
            </a:r>
            <a:r>
              <a:rPr sz="2400" spc="-5" dirty="0">
                <a:latin typeface="Times New Roman"/>
                <a:cs typeface="Times New Roman"/>
              </a:rPr>
              <a:t>size)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Schnor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spc="-5" dirty="0">
                <a:latin typeface="Times New Roman"/>
                <a:cs typeface="Times New Roman"/>
              </a:rPr>
              <a:t>Setup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Choos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suitabl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prime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p</a:t>
            </a:r>
            <a:r>
              <a:rPr sz="2400" i="1" spc="-85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,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q</a:t>
            </a:r>
            <a:endParaRPr sz="2400" dirty="0">
              <a:latin typeface="Courier New"/>
              <a:cs typeface="Courier New"/>
            </a:endParaRPr>
          </a:p>
          <a:p>
            <a:pPr marL="7683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a</a:t>
            </a:r>
            <a:r>
              <a:rPr sz="2400" i="1" spc="-25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48611" dirty="0">
                <a:latin typeface="Courier New"/>
                <a:cs typeface="Courier New"/>
              </a:rPr>
              <a:t>q</a:t>
            </a:r>
            <a:r>
              <a:rPr sz="2400" spc="697" baseline="48611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</a:p>
          <a:p>
            <a:pPr marL="7683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Courier New"/>
                <a:cs typeface="Courier New"/>
              </a:rPr>
              <a:t>(a,p,q)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global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735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05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secret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(number):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</a:p>
          <a:p>
            <a:pPr marL="7683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public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v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48611" dirty="0">
                <a:latin typeface="Courier New"/>
                <a:cs typeface="Courier New"/>
              </a:rPr>
              <a:t>-s</a:t>
            </a:r>
            <a:r>
              <a:rPr sz="2400" spc="690" baseline="48611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634" y="802624"/>
            <a:ext cx="3644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Schnorr</a:t>
            </a:r>
            <a:r>
              <a:rPr sz="3600" spc="-80" dirty="0"/>
              <a:t> </a:t>
            </a:r>
            <a:r>
              <a:rPr sz="3600" spc="-5" dirty="0"/>
              <a:t>Signature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St.</a:t>
            </a:r>
            <a:r>
              <a:rPr spc="-25" dirty="0"/>
              <a:t> </a:t>
            </a:r>
            <a:r>
              <a:rPr dirty="0"/>
              <a:t>Louis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dirty="0"/>
              <a:t>13-</a:t>
            </a:r>
            <a:fld id="{81D60167-4931-47E6-BA6A-407CBD079E47}" type="slidenum">
              <a:rPr sz="1800" dirty="0"/>
              <a:t>12</a:t>
            </a:fld>
            <a:endParaRPr sz="1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45" dirty="0"/>
              <a:t> </a:t>
            </a:r>
            <a:r>
              <a:rPr dirty="0"/>
              <a:t>Raj</a:t>
            </a:r>
            <a:r>
              <a:rPr spc="-40" dirty="0"/>
              <a:t> </a:t>
            </a:r>
            <a:r>
              <a:rPr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677" y="1723136"/>
            <a:ext cx="7266940" cy="47263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50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18465" algn="l"/>
                <a:tab pos="4191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818515" marR="1776095" lvl="1" indent="-285750">
              <a:lnSpc>
                <a:spcPct val="100000"/>
              </a:lnSpc>
              <a:spcBef>
                <a:spcPts val="409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rando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Courier New"/>
                <a:cs typeface="Courier New"/>
              </a:rPr>
              <a:t>0&lt;r&lt;</a:t>
            </a:r>
            <a:r>
              <a:rPr sz="2400" dirty="0">
                <a:latin typeface="Courier New"/>
                <a:cs typeface="Courier New"/>
              </a:rPr>
              <a:t>q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computing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baseline="24305" dirty="0">
                <a:latin typeface="Courier New"/>
                <a:cs typeface="Courier New"/>
              </a:rPr>
              <a:t>r</a:t>
            </a:r>
            <a:r>
              <a:rPr sz="2400" spc="705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  <a:p>
            <a:pPr marL="819150" lvl="1" indent="-285750">
              <a:lnSpc>
                <a:spcPct val="100000"/>
              </a:lnSpc>
              <a:spcBef>
                <a:spcPts val="565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Concatenatin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messag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wit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hashing:</a:t>
            </a:r>
            <a:endParaRPr sz="2400">
              <a:latin typeface="Times New Roman"/>
              <a:cs typeface="Times New Roman"/>
            </a:endParaRPr>
          </a:p>
          <a:p>
            <a:pPr marR="1706880" algn="r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H(M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||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819150" marR="1623060" lvl="1" indent="-819150" algn="r">
              <a:lnSpc>
                <a:spcPct val="100000"/>
              </a:lnSpc>
              <a:spcBef>
                <a:spcPts val="610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Computing: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  <a:p>
            <a:pPr marL="8191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(e,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y)</a:t>
            </a:r>
            <a:endParaRPr sz="2400">
              <a:latin typeface="Courier New"/>
              <a:cs typeface="Courier New"/>
            </a:endParaRPr>
          </a:p>
          <a:p>
            <a:pPr marL="419100" indent="-342900">
              <a:lnSpc>
                <a:spcPct val="100000"/>
              </a:lnSpc>
              <a:spcBef>
                <a:spcPts val="73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18465" algn="l"/>
                <a:tab pos="4191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signature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follows:</a:t>
            </a:r>
            <a:endParaRPr sz="2400">
              <a:latin typeface="Times New Roman"/>
              <a:cs typeface="Times New Roman"/>
            </a:endParaRPr>
          </a:p>
          <a:p>
            <a:pPr marL="819150" lvl="1" indent="-285750">
              <a:lnSpc>
                <a:spcPct val="100000"/>
              </a:lnSpc>
              <a:spcBef>
                <a:spcPts val="409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Computing: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x'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24305" dirty="0">
                <a:latin typeface="Courier New"/>
                <a:cs typeface="Courier New"/>
              </a:rPr>
              <a:t>y</a:t>
            </a: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spc="-7" baseline="24305" dirty="0">
                <a:latin typeface="Courier New"/>
                <a:cs typeface="Courier New"/>
              </a:rPr>
              <a:t>e</a:t>
            </a:r>
            <a:r>
              <a:rPr sz="2400" spc="690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  <a:p>
            <a:pPr marL="8191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Verifying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H(M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||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x’)</a:t>
            </a:r>
            <a:endParaRPr sz="2400">
              <a:latin typeface="Courier New"/>
              <a:cs typeface="Courier New"/>
            </a:endParaRPr>
          </a:p>
          <a:p>
            <a:pPr marL="819150" lvl="1" indent="-285750">
              <a:lnSpc>
                <a:spcPct val="100000"/>
              </a:lnSpc>
              <a:spcBef>
                <a:spcPts val="530"/>
              </a:spcBef>
              <a:buSzPct val="66666"/>
              <a:buFont typeface="Wingdings"/>
              <a:buChar char=""/>
              <a:tabLst>
                <a:tab pos="819150" algn="l"/>
              </a:tabLst>
            </a:pPr>
            <a:r>
              <a:rPr sz="2400" i="1" spc="-5" dirty="0">
                <a:latin typeface="Courier New"/>
                <a:cs typeface="Courier New"/>
              </a:rPr>
              <a:t>x</a:t>
            </a:r>
            <a:r>
              <a:rPr sz="2400" spc="-5" dirty="0">
                <a:latin typeface="Courier New"/>
                <a:cs typeface="Courier New"/>
              </a:rPr>
              <a:t>’=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24305" dirty="0">
                <a:latin typeface="Courier New"/>
                <a:cs typeface="Courier New"/>
              </a:rPr>
              <a:t>y</a:t>
            </a: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spc="-7" baseline="24305" dirty="0">
                <a:latin typeface="Courier New"/>
                <a:cs typeface="Courier New"/>
              </a:rPr>
              <a:t>e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24305" dirty="0">
                <a:latin typeface="Courier New"/>
                <a:cs typeface="Courier New"/>
              </a:rPr>
              <a:t>y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24305" dirty="0">
                <a:latin typeface="Courier New"/>
                <a:cs typeface="Courier New"/>
              </a:rPr>
              <a:t>-se</a:t>
            </a:r>
            <a:r>
              <a:rPr sz="2400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24305" dirty="0">
                <a:latin typeface="Courier New"/>
                <a:cs typeface="Courier New"/>
              </a:rPr>
              <a:t>y-se</a:t>
            </a:r>
            <a:r>
              <a:rPr sz="2400" spc="-15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baseline="24305" dirty="0">
                <a:latin typeface="Courier New"/>
                <a:cs typeface="Courier New"/>
              </a:rPr>
              <a:t>r</a:t>
            </a:r>
            <a:r>
              <a:rPr sz="2400" spc="-7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x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46" y="833872"/>
            <a:ext cx="58343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Digital</a:t>
            </a:r>
            <a:r>
              <a:rPr sz="3200" spc="5" dirty="0"/>
              <a:t> </a:t>
            </a:r>
            <a:r>
              <a:rPr sz="3200" spc="-10" dirty="0"/>
              <a:t>Signature</a:t>
            </a:r>
            <a:r>
              <a:rPr sz="3200" spc="25" dirty="0"/>
              <a:t> </a:t>
            </a:r>
            <a:r>
              <a:rPr sz="3200" spc="-10" dirty="0"/>
              <a:t>Standard</a:t>
            </a:r>
            <a:r>
              <a:rPr sz="3200" spc="15" dirty="0"/>
              <a:t> </a:t>
            </a:r>
            <a:r>
              <a:rPr sz="3200" spc="-10" dirty="0"/>
              <a:t>(DSS)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177" y="1710944"/>
            <a:ext cx="7762875" cy="356742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Govt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approved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NIST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NSA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90's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Published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FIPS-186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1991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Revised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1993,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1996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2000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DSA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1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FIPS </a:t>
            </a:r>
            <a:r>
              <a:rPr sz="2400" dirty="0">
                <a:latin typeface="Times New Roman"/>
                <a:cs typeface="Times New Roman"/>
              </a:rPr>
              <a:t>186-2 (2000) includes </a:t>
            </a:r>
            <a:r>
              <a:rPr sz="2400" spc="-5" dirty="0">
                <a:latin typeface="Times New Roman"/>
                <a:cs typeface="Times New Roman"/>
              </a:rPr>
              <a:t>alternative RSA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elliptic curve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variants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DSA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376" y="802624"/>
            <a:ext cx="472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DSS</a:t>
            </a:r>
            <a:r>
              <a:rPr sz="3600" spc="-30" dirty="0"/>
              <a:t> </a:t>
            </a:r>
            <a:r>
              <a:rPr sz="3600" spc="-5" dirty="0"/>
              <a:t>vs.</a:t>
            </a:r>
            <a:r>
              <a:rPr sz="3600" spc="-25" dirty="0"/>
              <a:t> </a:t>
            </a:r>
            <a:r>
              <a:rPr sz="3600" spc="-5" dirty="0"/>
              <a:t>RSA</a:t>
            </a:r>
            <a:r>
              <a:rPr sz="3600" spc="-30" dirty="0"/>
              <a:t> </a:t>
            </a:r>
            <a:r>
              <a:rPr sz="3600" spc="-5" dirty="0"/>
              <a:t>Signatures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538" y="1862073"/>
            <a:ext cx="7378932" cy="4826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11346" y="5732017"/>
            <a:ext cx="25482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PU</a:t>
            </a:r>
            <a:r>
              <a:rPr sz="1800" baseline="-23148" dirty="0">
                <a:latin typeface="Times New Roman"/>
                <a:cs typeface="Times New Roman"/>
              </a:rPr>
              <a:t>G</a:t>
            </a:r>
            <a:r>
              <a:rPr sz="1800" spc="277" baseline="-2314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Global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Public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 </a:t>
            </a:r>
            <a:r>
              <a:rPr sz="1800" dirty="0">
                <a:latin typeface="Times New Roman"/>
                <a:cs typeface="Times New Roman"/>
              </a:rPr>
              <a:t> 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secret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40" y="833872"/>
            <a:ext cx="6083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Digital</a:t>
            </a:r>
            <a:r>
              <a:rPr sz="3200" spc="5" dirty="0"/>
              <a:t> </a:t>
            </a:r>
            <a:r>
              <a:rPr sz="3200" spc="-10" dirty="0"/>
              <a:t>Signature</a:t>
            </a:r>
            <a:r>
              <a:rPr sz="3200" spc="25" dirty="0"/>
              <a:t> </a:t>
            </a:r>
            <a:r>
              <a:rPr sz="3200" spc="-10" dirty="0"/>
              <a:t>Algorithm</a:t>
            </a:r>
            <a:r>
              <a:rPr sz="3200" spc="15" dirty="0"/>
              <a:t> </a:t>
            </a:r>
            <a:r>
              <a:rPr sz="3200" spc="-10" dirty="0"/>
              <a:t>(DSA)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177" y="1702562"/>
            <a:ext cx="6778625" cy="30194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320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512-1024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Smaller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RSA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Security depends on difficulty of computing discrete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logarithms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Variant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ElGamal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Schnorr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030" y="802624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DSA</a:t>
            </a:r>
            <a:r>
              <a:rPr sz="3600" spc="-45" dirty="0"/>
              <a:t> </a:t>
            </a:r>
            <a:r>
              <a:rPr sz="3600" dirty="0"/>
              <a:t>Key</a:t>
            </a:r>
            <a:r>
              <a:rPr sz="3600" spc="-45" dirty="0"/>
              <a:t> </a:t>
            </a:r>
            <a:r>
              <a:rPr sz="3600" dirty="0"/>
              <a:t>Generation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5377" y="1702562"/>
            <a:ext cx="7359650" cy="43865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400" spc="-5" dirty="0">
                <a:latin typeface="Times New Roman"/>
                <a:cs typeface="Times New Roman"/>
              </a:rPr>
              <a:t>Shared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global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g):</a:t>
            </a:r>
            <a:endParaRPr sz="2400">
              <a:latin typeface="Times New Roman"/>
              <a:cs typeface="Times New Roman"/>
            </a:endParaRPr>
          </a:p>
          <a:p>
            <a:pPr marL="806450" lvl="1" indent="-28638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806450" algn="l"/>
                <a:tab pos="462153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Choose 160-bit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	</a:t>
            </a:r>
            <a:r>
              <a:rPr sz="240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806450" lvl="1" indent="-286385">
              <a:lnSpc>
                <a:spcPct val="100000"/>
              </a:lnSpc>
              <a:spcBef>
                <a:spcPts val="405"/>
              </a:spcBef>
              <a:buSzPct val="66666"/>
              <a:buFont typeface="Wingdings"/>
              <a:buChar char=""/>
              <a:tabLst>
                <a:tab pos="806450" algn="l"/>
              </a:tabLst>
            </a:pP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 wit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2</a:t>
            </a:r>
            <a:r>
              <a:rPr sz="2400" spc="-7" baseline="24305" dirty="0">
                <a:latin typeface="Courier New"/>
                <a:cs typeface="Courier New"/>
              </a:rPr>
              <a:t>L-</a:t>
            </a:r>
            <a:r>
              <a:rPr sz="2400" baseline="24305" dirty="0">
                <a:latin typeface="Courier New"/>
                <a:cs typeface="Courier New"/>
              </a:rPr>
              <a:t>1</a:t>
            </a:r>
            <a:r>
              <a:rPr sz="2400" spc="-540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</a:t>
            </a:r>
            <a:r>
              <a:rPr sz="2400" baseline="24305" dirty="0">
                <a:latin typeface="Courier New"/>
                <a:cs typeface="Courier New"/>
              </a:rPr>
              <a:t>L</a:t>
            </a:r>
            <a:endParaRPr sz="2400" baseline="24305">
              <a:latin typeface="Courier New"/>
              <a:cs typeface="Courier New"/>
            </a:endParaRPr>
          </a:p>
          <a:p>
            <a:pPr marL="1206500" lvl="2" indent="-229235">
              <a:lnSpc>
                <a:spcPct val="100000"/>
              </a:lnSpc>
              <a:spcBef>
                <a:spcPts val="735"/>
              </a:spcBef>
              <a:buSzPct val="54166"/>
              <a:buFont typeface="Wingdings"/>
              <a:buChar char=""/>
              <a:tabLst>
                <a:tab pos="12065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1024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64</a:t>
            </a:r>
            <a:endParaRPr sz="2400">
              <a:latin typeface="Times New Roman"/>
              <a:cs typeface="Times New Roman"/>
            </a:endParaRPr>
          </a:p>
          <a:p>
            <a:pPr marL="1206500" lvl="2" indent="-229235">
              <a:lnSpc>
                <a:spcPct val="100000"/>
              </a:lnSpc>
              <a:spcBef>
                <a:spcPts val="405"/>
              </a:spcBef>
              <a:buSzPct val="54166"/>
              <a:buFont typeface="Wingdings"/>
              <a:buChar char=""/>
              <a:tabLst>
                <a:tab pos="12065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160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(p-1)</a:t>
            </a:r>
            <a:endParaRPr sz="2400">
              <a:latin typeface="Courier New"/>
              <a:cs typeface="Courier New"/>
            </a:endParaRPr>
          </a:p>
          <a:p>
            <a:pPr marL="806450" lvl="1" indent="-28638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806450" algn="l"/>
              </a:tabLst>
            </a:pP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</a:t>
            </a:r>
            <a:r>
              <a:rPr sz="2400" spc="-7" baseline="24305" dirty="0">
                <a:latin typeface="Courier New"/>
                <a:cs typeface="Courier New"/>
              </a:rPr>
              <a:t>(p-1)/q</a:t>
            </a:r>
            <a:endParaRPr sz="2400" baseline="24305">
              <a:latin typeface="Courier New"/>
              <a:cs typeface="Courier New"/>
            </a:endParaRPr>
          </a:p>
          <a:p>
            <a:pPr marL="1206500" lvl="2" indent="-229235">
              <a:lnSpc>
                <a:spcPct val="100000"/>
              </a:lnSpc>
              <a:spcBef>
                <a:spcPts val="570"/>
              </a:spcBef>
              <a:buSzPct val="54166"/>
              <a:buFont typeface="Wingdings"/>
              <a:buChar char=""/>
              <a:tabLst>
                <a:tab pos="1206500" algn="l"/>
                <a:tab pos="2171065" algn="l"/>
                <a:tab pos="4252595" algn="l"/>
              </a:tabLst>
            </a:pPr>
            <a:r>
              <a:rPr sz="2400" dirty="0">
                <a:latin typeface="Times New Roman"/>
                <a:cs typeface="Times New Roman"/>
              </a:rPr>
              <a:t>Where	</a:t>
            </a:r>
            <a:r>
              <a:rPr sz="2400" spc="-5" dirty="0">
                <a:latin typeface="Courier New"/>
                <a:cs typeface="Courier New"/>
              </a:rPr>
              <a:t>1&lt;h&lt;p-1 </a:t>
            </a:r>
            <a:r>
              <a:rPr sz="2400" spc="-5" dirty="0">
                <a:latin typeface="Times New Roman"/>
                <a:cs typeface="Times New Roman"/>
              </a:rPr>
              <a:t>and	</a:t>
            </a:r>
            <a:r>
              <a:rPr sz="2400" dirty="0">
                <a:latin typeface="Courier New"/>
                <a:cs typeface="Courier New"/>
              </a:rPr>
              <a:t>h</a:t>
            </a:r>
            <a:r>
              <a:rPr sz="2400" baseline="24305" dirty="0">
                <a:latin typeface="Courier New"/>
                <a:cs typeface="Courier New"/>
              </a:rPr>
              <a:t>(p-1)/q</a:t>
            </a:r>
            <a:r>
              <a:rPr sz="2400" spc="-15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406400" indent="-342900">
              <a:lnSpc>
                <a:spcPct val="100000"/>
              </a:lnSpc>
              <a:spcBef>
                <a:spcPts val="73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key:</a:t>
            </a:r>
            <a:endParaRPr sz="2400">
              <a:latin typeface="Times New Roman"/>
              <a:cs typeface="Times New Roman"/>
            </a:endParaRPr>
          </a:p>
          <a:p>
            <a:pPr marL="806450" lvl="1" indent="-285750">
              <a:lnSpc>
                <a:spcPct val="100000"/>
              </a:lnSpc>
              <a:spcBef>
                <a:spcPts val="405"/>
              </a:spcBef>
              <a:buSzPct val="66666"/>
              <a:buFont typeface="Wingdings"/>
              <a:buChar char=""/>
              <a:tabLst>
                <a:tab pos="806450" algn="l"/>
                <a:tab pos="4401185" algn="l"/>
              </a:tabLst>
            </a:pP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key:	</a:t>
            </a:r>
            <a:r>
              <a:rPr sz="2400" spc="-5" dirty="0">
                <a:latin typeface="Courier New"/>
                <a:cs typeface="Courier New"/>
              </a:rPr>
              <a:t>x&lt;q</a:t>
            </a:r>
            <a:endParaRPr sz="2400">
              <a:latin typeface="Courier New"/>
              <a:cs typeface="Courier New"/>
            </a:endParaRPr>
          </a:p>
          <a:p>
            <a:pPr marL="8064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8064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</a:t>
            </a:r>
            <a:r>
              <a:rPr sz="2400" spc="-7" baseline="24305" dirty="0">
                <a:latin typeface="Courier New"/>
                <a:cs typeface="Courier New"/>
              </a:rPr>
              <a:t>x</a:t>
            </a:r>
            <a:r>
              <a:rPr sz="2400" spc="-22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276" y="802624"/>
            <a:ext cx="479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DSA</a:t>
            </a:r>
            <a:r>
              <a:rPr sz="3600" spc="-45" dirty="0"/>
              <a:t> </a:t>
            </a:r>
            <a:r>
              <a:rPr sz="3600" spc="-5" dirty="0"/>
              <a:t>Signature</a:t>
            </a:r>
            <a:r>
              <a:rPr sz="3600" spc="-40" dirty="0"/>
              <a:t> </a:t>
            </a:r>
            <a:r>
              <a:rPr sz="3600" spc="-5" dirty="0"/>
              <a:t>Creation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3477" y="1564640"/>
            <a:ext cx="4087495" cy="523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744855" indent="-342900">
              <a:lnSpc>
                <a:spcPct val="105400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sig</a:t>
            </a:r>
            <a:r>
              <a:rPr sz="2400" b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a 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M</a:t>
            </a:r>
            <a:r>
              <a:rPr sz="2400" spc="-85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sender:</a:t>
            </a:r>
            <a:endParaRPr sz="2400">
              <a:latin typeface="Times New Roman"/>
              <a:cs typeface="Times New Roman"/>
            </a:endParaRPr>
          </a:p>
          <a:p>
            <a:pPr marL="768350" marR="506095" lvl="1" indent="-285750">
              <a:lnSpc>
                <a:spcPts val="2710"/>
              </a:lnSpc>
              <a:spcBef>
                <a:spcPts val="80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Generates </a:t>
            </a:r>
            <a:r>
              <a:rPr sz="2400" dirty="0">
                <a:latin typeface="Times New Roman"/>
                <a:cs typeface="Times New Roman"/>
              </a:rPr>
              <a:t>a random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k&lt;q</a:t>
            </a:r>
            <a:endParaRPr sz="2400">
              <a:latin typeface="Courier New"/>
              <a:cs typeface="Courier New"/>
            </a:endParaRPr>
          </a:p>
          <a:p>
            <a:pPr marL="768350" marR="56515" lvl="1" indent="-285750">
              <a:lnSpc>
                <a:spcPct val="102600"/>
              </a:lnSpc>
              <a:spcBef>
                <a:spcPts val="434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b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random,  be destroyed after use,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reused</a:t>
            </a:r>
            <a:endParaRPr sz="2400">
              <a:latin typeface="Times New Roman"/>
              <a:cs typeface="Times New Roman"/>
            </a:endParaRPr>
          </a:p>
          <a:p>
            <a:pPr marL="367665" marR="17780" indent="-367665">
              <a:lnSpc>
                <a:spcPct val="116399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Then computes signature pair: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r = </a:t>
            </a:r>
            <a:r>
              <a:rPr sz="2400" spc="-5" dirty="0">
                <a:latin typeface="Courier New"/>
                <a:cs typeface="Courier New"/>
              </a:rPr>
              <a:t>(g</a:t>
            </a:r>
            <a:r>
              <a:rPr sz="2400" spc="-7" baseline="24305" dirty="0">
                <a:latin typeface="Courier New"/>
                <a:cs typeface="Courier New"/>
              </a:rPr>
              <a:t>k</a:t>
            </a:r>
            <a:r>
              <a:rPr sz="2400" spc="1425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 p)mod </a:t>
            </a:r>
            <a:r>
              <a:rPr sz="2400" dirty="0">
                <a:latin typeface="Courier New"/>
                <a:cs typeface="Courier New"/>
              </a:rPr>
              <a:t>q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[k</a:t>
            </a:r>
            <a:r>
              <a:rPr sz="2400" spc="-7" baseline="24305" dirty="0">
                <a:latin typeface="Courier New"/>
                <a:cs typeface="Courier New"/>
              </a:rPr>
              <a:t>-1</a:t>
            </a:r>
            <a:r>
              <a:rPr sz="2400" spc="-5" dirty="0">
                <a:latin typeface="Courier New"/>
                <a:cs typeface="Courier New"/>
              </a:rPr>
              <a:t>(H(M)+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xr)]</a:t>
            </a:r>
            <a:endParaRPr sz="2400">
              <a:latin typeface="Courier New"/>
              <a:cs typeface="Courier New"/>
            </a:endParaRPr>
          </a:p>
          <a:p>
            <a:pPr marL="768350">
              <a:lnSpc>
                <a:spcPct val="100000"/>
              </a:lnSpc>
              <a:spcBef>
                <a:spcPts val="35"/>
              </a:spcBef>
            </a:pP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  <a:p>
            <a:pPr marL="368300" marR="18415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signatur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(r,s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M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52" y="2036834"/>
            <a:ext cx="3504860" cy="40580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476" y="802624"/>
            <a:ext cx="540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DSA</a:t>
            </a:r>
            <a:r>
              <a:rPr sz="3600" spc="-45" dirty="0"/>
              <a:t> </a:t>
            </a:r>
            <a:r>
              <a:rPr sz="3600" spc="-5" dirty="0"/>
              <a:t>Signature</a:t>
            </a:r>
            <a:r>
              <a:rPr sz="3600" spc="-40" dirty="0"/>
              <a:t> </a:t>
            </a:r>
            <a:r>
              <a:rPr sz="3600" spc="-5" dirty="0"/>
              <a:t>Verification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5377" y="1774952"/>
            <a:ext cx="4264660" cy="367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5880" indent="-3429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verify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signature, recipient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computes:</a:t>
            </a:r>
            <a:endParaRPr sz="24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Courier New"/>
                <a:cs typeface="Courier New"/>
              </a:rPr>
              <a:t>w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7" baseline="24305" dirty="0">
                <a:latin typeface="Courier New"/>
                <a:cs typeface="Courier New"/>
              </a:rPr>
              <a:t>-1</a:t>
            </a:r>
            <a:r>
              <a:rPr sz="2400" spc="-30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  <a:p>
            <a:pPr marL="520065" marR="633730">
              <a:lnSpc>
                <a:spcPct val="119800"/>
              </a:lnSpc>
            </a:pPr>
            <a:r>
              <a:rPr sz="2400" spc="-5" dirty="0">
                <a:latin typeface="Courier New"/>
                <a:cs typeface="Courier New"/>
              </a:rPr>
              <a:t>u1=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[H(M)w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]mod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u2=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(rw)mod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  <a:p>
            <a:pPr marL="520065">
              <a:lnSpc>
                <a:spcPts val="2875"/>
              </a:lnSpc>
              <a:spcBef>
                <a:spcPts val="570"/>
              </a:spcBef>
            </a:pPr>
            <a:r>
              <a:rPr sz="2400" dirty="0">
                <a:latin typeface="Courier New"/>
                <a:cs typeface="Courier New"/>
              </a:rPr>
              <a:t>v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[(g</a:t>
            </a:r>
            <a:r>
              <a:rPr sz="2400" spc="-7" baseline="24305" dirty="0">
                <a:latin typeface="Courier New"/>
                <a:cs typeface="Courier New"/>
              </a:rPr>
              <a:t>u1</a:t>
            </a:r>
            <a:r>
              <a:rPr sz="2400" spc="682" baseline="243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</a:t>
            </a:r>
            <a:r>
              <a:rPr sz="2400" spc="-7" baseline="24305" dirty="0">
                <a:latin typeface="Courier New"/>
                <a:cs typeface="Courier New"/>
              </a:rPr>
              <a:t>u2</a:t>
            </a:r>
            <a:r>
              <a:rPr sz="2400" spc="-5" dirty="0">
                <a:latin typeface="Courier New"/>
                <a:cs typeface="Courier New"/>
              </a:rPr>
              <a:t>)mod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  <a:p>
            <a:pPr marL="806450">
              <a:lnSpc>
                <a:spcPts val="2875"/>
              </a:lnSpc>
            </a:pPr>
            <a:r>
              <a:rPr sz="2400" spc="-5" dirty="0">
                <a:latin typeface="Courier New"/>
                <a:cs typeface="Courier New"/>
              </a:rPr>
              <a:t>]mod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  <a:p>
            <a:pPr marL="406400" marR="951865" indent="-342900">
              <a:lnSpc>
                <a:spcPct val="105400"/>
              </a:lnSpc>
              <a:spcBef>
                <a:spcPts val="45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v=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8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signatur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is  verified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178" y="2138565"/>
            <a:ext cx="3638550" cy="34102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9376" y="1429511"/>
            <a:ext cx="2630170" cy="2303145"/>
            <a:chOff x="3389376" y="1429511"/>
            <a:chExt cx="2630170" cy="2303145"/>
          </a:xfrm>
        </p:grpSpPr>
        <p:sp>
          <p:nvSpPr>
            <p:cNvPr id="3" name="object 3"/>
            <p:cNvSpPr/>
            <p:nvPr/>
          </p:nvSpPr>
          <p:spPr>
            <a:xfrm>
              <a:off x="4491990" y="1429511"/>
              <a:ext cx="1527175" cy="1008380"/>
            </a:xfrm>
            <a:custGeom>
              <a:avLst/>
              <a:gdLst/>
              <a:ahLst/>
              <a:cxnLst/>
              <a:rect l="l" t="t" r="r" b="b"/>
              <a:pathLst>
                <a:path w="1527175" h="1008380">
                  <a:moveTo>
                    <a:pt x="1527048" y="1008126"/>
                  </a:moveTo>
                  <a:lnTo>
                    <a:pt x="1527048" y="0"/>
                  </a:lnTo>
                  <a:lnTo>
                    <a:pt x="0" y="0"/>
                  </a:lnTo>
                  <a:lnTo>
                    <a:pt x="0" y="1008126"/>
                  </a:lnTo>
                  <a:lnTo>
                    <a:pt x="1527048" y="100812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30852" y="1467611"/>
              <a:ext cx="1432560" cy="923925"/>
            </a:xfrm>
            <a:custGeom>
              <a:avLst/>
              <a:gdLst/>
              <a:ahLst/>
              <a:cxnLst/>
              <a:rect l="l" t="t" r="r" b="b"/>
              <a:pathLst>
                <a:path w="1432560" h="923925">
                  <a:moveTo>
                    <a:pt x="1432560" y="923544"/>
                  </a:moveTo>
                  <a:lnTo>
                    <a:pt x="1432560" y="0"/>
                  </a:lnTo>
                  <a:lnTo>
                    <a:pt x="0" y="0"/>
                  </a:lnTo>
                  <a:lnTo>
                    <a:pt x="0" y="923544"/>
                  </a:lnTo>
                  <a:lnTo>
                    <a:pt x="1432560" y="92354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6854" y="1578101"/>
              <a:ext cx="626110" cy="852169"/>
            </a:xfrm>
            <a:custGeom>
              <a:avLst/>
              <a:gdLst/>
              <a:ahLst/>
              <a:cxnLst/>
              <a:rect l="l" t="t" r="r" b="b"/>
              <a:pathLst>
                <a:path w="626110" h="852169">
                  <a:moveTo>
                    <a:pt x="0" y="851915"/>
                  </a:moveTo>
                  <a:lnTo>
                    <a:pt x="625601" y="0"/>
                  </a:lnTo>
                </a:path>
              </a:pathLst>
            </a:custGeom>
            <a:ln w="41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2998" y="1780793"/>
              <a:ext cx="1389380" cy="1644014"/>
            </a:xfrm>
            <a:custGeom>
              <a:avLst/>
              <a:gdLst/>
              <a:ahLst/>
              <a:cxnLst/>
              <a:rect l="l" t="t" r="r" b="b"/>
              <a:pathLst>
                <a:path w="1389379" h="1644014">
                  <a:moveTo>
                    <a:pt x="739140" y="199644"/>
                  </a:moveTo>
                  <a:lnTo>
                    <a:pt x="733831" y="154038"/>
                  </a:lnTo>
                  <a:lnTo>
                    <a:pt x="718743" y="112090"/>
                  </a:lnTo>
                  <a:lnTo>
                    <a:pt x="695109" y="75006"/>
                  </a:lnTo>
                  <a:lnTo>
                    <a:pt x="664133" y="44030"/>
                  </a:lnTo>
                  <a:lnTo>
                    <a:pt x="627049" y="20396"/>
                  </a:lnTo>
                  <a:lnTo>
                    <a:pt x="585101" y="5308"/>
                  </a:lnTo>
                  <a:lnTo>
                    <a:pt x="539496" y="0"/>
                  </a:lnTo>
                  <a:lnTo>
                    <a:pt x="493598" y="5308"/>
                  </a:lnTo>
                  <a:lnTo>
                    <a:pt x="451434" y="20396"/>
                  </a:lnTo>
                  <a:lnTo>
                    <a:pt x="414223" y="44030"/>
                  </a:lnTo>
                  <a:lnTo>
                    <a:pt x="383171" y="75006"/>
                  </a:lnTo>
                  <a:lnTo>
                    <a:pt x="359486" y="112090"/>
                  </a:lnTo>
                  <a:lnTo>
                    <a:pt x="344385" y="154038"/>
                  </a:lnTo>
                  <a:lnTo>
                    <a:pt x="339090" y="199644"/>
                  </a:lnTo>
                  <a:lnTo>
                    <a:pt x="344385" y="245503"/>
                  </a:lnTo>
                  <a:lnTo>
                    <a:pt x="359486" y="287553"/>
                  </a:lnTo>
                  <a:lnTo>
                    <a:pt x="383171" y="324612"/>
                  </a:lnTo>
                  <a:lnTo>
                    <a:pt x="414223" y="355511"/>
                  </a:lnTo>
                  <a:lnTo>
                    <a:pt x="451434" y="379044"/>
                  </a:lnTo>
                  <a:lnTo>
                    <a:pt x="493598" y="394030"/>
                  </a:lnTo>
                  <a:lnTo>
                    <a:pt x="539496" y="399288"/>
                  </a:lnTo>
                  <a:lnTo>
                    <a:pt x="585101" y="394030"/>
                  </a:lnTo>
                  <a:lnTo>
                    <a:pt x="627049" y="379044"/>
                  </a:lnTo>
                  <a:lnTo>
                    <a:pt x="664133" y="355511"/>
                  </a:lnTo>
                  <a:lnTo>
                    <a:pt x="695109" y="324612"/>
                  </a:lnTo>
                  <a:lnTo>
                    <a:pt x="718743" y="287553"/>
                  </a:lnTo>
                  <a:lnTo>
                    <a:pt x="733831" y="245503"/>
                  </a:lnTo>
                  <a:lnTo>
                    <a:pt x="739140" y="199644"/>
                  </a:lnTo>
                  <a:close/>
                </a:path>
                <a:path w="1389379" h="1644014">
                  <a:moveTo>
                    <a:pt x="1389126" y="528066"/>
                  </a:moveTo>
                  <a:lnTo>
                    <a:pt x="1183386" y="389382"/>
                  </a:lnTo>
                  <a:lnTo>
                    <a:pt x="1053084" y="561594"/>
                  </a:lnTo>
                  <a:lnTo>
                    <a:pt x="1020318" y="596646"/>
                  </a:lnTo>
                  <a:lnTo>
                    <a:pt x="755142" y="438912"/>
                  </a:lnTo>
                  <a:lnTo>
                    <a:pt x="648462" y="438912"/>
                  </a:lnTo>
                  <a:lnTo>
                    <a:pt x="581406" y="589788"/>
                  </a:lnTo>
                  <a:lnTo>
                    <a:pt x="550926" y="529590"/>
                  </a:lnTo>
                  <a:lnTo>
                    <a:pt x="583692" y="437388"/>
                  </a:lnTo>
                  <a:lnTo>
                    <a:pt x="486918" y="437388"/>
                  </a:lnTo>
                  <a:lnTo>
                    <a:pt x="519684" y="531114"/>
                  </a:lnTo>
                  <a:lnTo>
                    <a:pt x="486918" y="589788"/>
                  </a:lnTo>
                  <a:lnTo>
                    <a:pt x="411480" y="438912"/>
                  </a:lnTo>
                  <a:lnTo>
                    <a:pt x="330708" y="438912"/>
                  </a:lnTo>
                  <a:lnTo>
                    <a:pt x="224790" y="499872"/>
                  </a:lnTo>
                  <a:lnTo>
                    <a:pt x="0" y="821436"/>
                  </a:lnTo>
                  <a:lnTo>
                    <a:pt x="9906" y="969264"/>
                  </a:lnTo>
                  <a:lnTo>
                    <a:pt x="163068" y="1083564"/>
                  </a:lnTo>
                  <a:lnTo>
                    <a:pt x="286512" y="1165860"/>
                  </a:lnTo>
                  <a:lnTo>
                    <a:pt x="438912" y="978408"/>
                  </a:lnTo>
                  <a:lnTo>
                    <a:pt x="377952" y="929640"/>
                  </a:lnTo>
                  <a:lnTo>
                    <a:pt x="332994" y="885444"/>
                  </a:lnTo>
                  <a:lnTo>
                    <a:pt x="434340" y="724662"/>
                  </a:lnTo>
                  <a:lnTo>
                    <a:pt x="733044" y="928116"/>
                  </a:lnTo>
                  <a:lnTo>
                    <a:pt x="441960" y="1326642"/>
                  </a:lnTo>
                  <a:lnTo>
                    <a:pt x="156210" y="1122426"/>
                  </a:lnTo>
                  <a:lnTo>
                    <a:pt x="156210" y="1370838"/>
                  </a:lnTo>
                  <a:lnTo>
                    <a:pt x="199644" y="1370838"/>
                  </a:lnTo>
                  <a:lnTo>
                    <a:pt x="199644" y="1643634"/>
                  </a:lnTo>
                  <a:lnTo>
                    <a:pt x="861822" y="1643634"/>
                  </a:lnTo>
                  <a:lnTo>
                    <a:pt x="861822" y="1372362"/>
                  </a:lnTo>
                  <a:lnTo>
                    <a:pt x="912876" y="1373124"/>
                  </a:lnTo>
                  <a:lnTo>
                    <a:pt x="912876" y="865632"/>
                  </a:lnTo>
                  <a:lnTo>
                    <a:pt x="971550" y="909066"/>
                  </a:lnTo>
                  <a:lnTo>
                    <a:pt x="1098804" y="909066"/>
                  </a:lnTo>
                  <a:lnTo>
                    <a:pt x="1113282" y="890778"/>
                  </a:lnTo>
                  <a:lnTo>
                    <a:pt x="1207770" y="757428"/>
                  </a:lnTo>
                  <a:lnTo>
                    <a:pt x="1389126" y="528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692" y="2220467"/>
              <a:ext cx="195072" cy="1478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9376" y="2577083"/>
              <a:ext cx="157734" cy="1866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0164" y="2566415"/>
              <a:ext cx="175260" cy="1447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56760" y="2582417"/>
              <a:ext cx="648970" cy="1149985"/>
            </a:xfrm>
            <a:custGeom>
              <a:avLst/>
              <a:gdLst/>
              <a:ahLst/>
              <a:cxnLst/>
              <a:rect l="l" t="t" r="r" b="b"/>
              <a:pathLst>
                <a:path w="648970" h="1149985">
                  <a:moveTo>
                    <a:pt x="525780" y="198882"/>
                  </a:moveTo>
                  <a:lnTo>
                    <a:pt x="520509" y="153327"/>
                  </a:lnTo>
                  <a:lnTo>
                    <a:pt x="505536" y="111467"/>
                  </a:lnTo>
                  <a:lnTo>
                    <a:pt x="482041" y="74549"/>
                  </a:lnTo>
                  <a:lnTo>
                    <a:pt x="451231" y="43738"/>
                  </a:lnTo>
                  <a:lnTo>
                    <a:pt x="414312" y="20243"/>
                  </a:lnTo>
                  <a:lnTo>
                    <a:pt x="372452" y="5270"/>
                  </a:lnTo>
                  <a:lnTo>
                    <a:pt x="326898" y="0"/>
                  </a:lnTo>
                  <a:lnTo>
                    <a:pt x="281038" y="5270"/>
                  </a:lnTo>
                  <a:lnTo>
                    <a:pt x="238988" y="20243"/>
                  </a:lnTo>
                  <a:lnTo>
                    <a:pt x="201930" y="43738"/>
                  </a:lnTo>
                  <a:lnTo>
                    <a:pt x="171030" y="74549"/>
                  </a:lnTo>
                  <a:lnTo>
                    <a:pt x="147497" y="111467"/>
                  </a:lnTo>
                  <a:lnTo>
                    <a:pt x="132511" y="153327"/>
                  </a:lnTo>
                  <a:lnTo>
                    <a:pt x="127254" y="198882"/>
                  </a:lnTo>
                  <a:lnTo>
                    <a:pt x="132511" y="244449"/>
                  </a:lnTo>
                  <a:lnTo>
                    <a:pt x="147497" y="286308"/>
                  </a:lnTo>
                  <a:lnTo>
                    <a:pt x="171030" y="323227"/>
                  </a:lnTo>
                  <a:lnTo>
                    <a:pt x="201930" y="354037"/>
                  </a:lnTo>
                  <a:lnTo>
                    <a:pt x="238988" y="377532"/>
                  </a:lnTo>
                  <a:lnTo>
                    <a:pt x="281038" y="392506"/>
                  </a:lnTo>
                  <a:lnTo>
                    <a:pt x="326898" y="397764"/>
                  </a:lnTo>
                  <a:lnTo>
                    <a:pt x="372452" y="392506"/>
                  </a:lnTo>
                  <a:lnTo>
                    <a:pt x="414312" y="377532"/>
                  </a:lnTo>
                  <a:lnTo>
                    <a:pt x="451231" y="354037"/>
                  </a:lnTo>
                  <a:lnTo>
                    <a:pt x="482041" y="323227"/>
                  </a:lnTo>
                  <a:lnTo>
                    <a:pt x="505536" y="286308"/>
                  </a:lnTo>
                  <a:lnTo>
                    <a:pt x="520509" y="244449"/>
                  </a:lnTo>
                  <a:lnTo>
                    <a:pt x="525780" y="198882"/>
                  </a:lnTo>
                  <a:close/>
                </a:path>
                <a:path w="648970" h="1149985">
                  <a:moveTo>
                    <a:pt x="648462" y="572262"/>
                  </a:moveTo>
                  <a:lnTo>
                    <a:pt x="644398" y="572262"/>
                  </a:lnTo>
                  <a:lnTo>
                    <a:pt x="645414" y="566928"/>
                  </a:lnTo>
                  <a:lnTo>
                    <a:pt x="636054" y="516915"/>
                  </a:lnTo>
                  <a:lnTo>
                    <a:pt x="610552" y="475970"/>
                  </a:lnTo>
                  <a:lnTo>
                    <a:pt x="572757" y="448310"/>
                  </a:lnTo>
                  <a:lnTo>
                    <a:pt x="535686" y="440169"/>
                  </a:lnTo>
                  <a:lnTo>
                    <a:pt x="535686" y="439674"/>
                  </a:lnTo>
                  <a:lnTo>
                    <a:pt x="533463" y="439674"/>
                  </a:lnTo>
                  <a:lnTo>
                    <a:pt x="526542" y="438150"/>
                  </a:lnTo>
                  <a:lnTo>
                    <a:pt x="519607" y="439674"/>
                  </a:lnTo>
                  <a:lnTo>
                    <a:pt x="120789" y="439674"/>
                  </a:lnTo>
                  <a:lnTo>
                    <a:pt x="114300" y="438150"/>
                  </a:lnTo>
                  <a:lnTo>
                    <a:pt x="107797" y="439674"/>
                  </a:lnTo>
                  <a:lnTo>
                    <a:pt x="106680" y="439674"/>
                  </a:lnTo>
                  <a:lnTo>
                    <a:pt x="106680" y="439940"/>
                  </a:lnTo>
                  <a:lnTo>
                    <a:pt x="69748" y="448602"/>
                  </a:lnTo>
                  <a:lnTo>
                    <a:pt x="33426" y="477113"/>
                  </a:lnTo>
                  <a:lnTo>
                    <a:pt x="8953" y="519493"/>
                  </a:lnTo>
                  <a:lnTo>
                    <a:pt x="0" y="571500"/>
                  </a:lnTo>
                  <a:lnTo>
                    <a:pt x="762" y="575894"/>
                  </a:lnTo>
                  <a:lnTo>
                    <a:pt x="762" y="1149858"/>
                  </a:lnTo>
                  <a:lnTo>
                    <a:pt x="648462" y="1149858"/>
                  </a:lnTo>
                  <a:lnTo>
                    <a:pt x="648462" y="572262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4752" y="2582417"/>
              <a:ext cx="647700" cy="1149985"/>
            </a:xfrm>
            <a:custGeom>
              <a:avLst/>
              <a:gdLst/>
              <a:ahLst/>
              <a:cxnLst/>
              <a:rect l="l" t="t" r="r" b="b"/>
              <a:pathLst>
                <a:path w="647700" h="1149985">
                  <a:moveTo>
                    <a:pt x="525018" y="198882"/>
                  </a:moveTo>
                  <a:lnTo>
                    <a:pt x="519747" y="153327"/>
                  </a:lnTo>
                  <a:lnTo>
                    <a:pt x="504774" y="111467"/>
                  </a:lnTo>
                  <a:lnTo>
                    <a:pt x="481279" y="74549"/>
                  </a:lnTo>
                  <a:lnTo>
                    <a:pt x="450469" y="43738"/>
                  </a:lnTo>
                  <a:lnTo>
                    <a:pt x="413550" y="20243"/>
                  </a:lnTo>
                  <a:lnTo>
                    <a:pt x="371690" y="5270"/>
                  </a:lnTo>
                  <a:lnTo>
                    <a:pt x="326136" y="0"/>
                  </a:lnTo>
                  <a:lnTo>
                    <a:pt x="280276" y="5270"/>
                  </a:lnTo>
                  <a:lnTo>
                    <a:pt x="238226" y="20243"/>
                  </a:lnTo>
                  <a:lnTo>
                    <a:pt x="201168" y="43738"/>
                  </a:lnTo>
                  <a:lnTo>
                    <a:pt x="170268" y="74549"/>
                  </a:lnTo>
                  <a:lnTo>
                    <a:pt x="146735" y="111467"/>
                  </a:lnTo>
                  <a:lnTo>
                    <a:pt x="131749" y="153327"/>
                  </a:lnTo>
                  <a:lnTo>
                    <a:pt x="126492" y="198882"/>
                  </a:lnTo>
                  <a:lnTo>
                    <a:pt x="131749" y="244449"/>
                  </a:lnTo>
                  <a:lnTo>
                    <a:pt x="146735" y="286308"/>
                  </a:lnTo>
                  <a:lnTo>
                    <a:pt x="170268" y="323227"/>
                  </a:lnTo>
                  <a:lnTo>
                    <a:pt x="201168" y="354037"/>
                  </a:lnTo>
                  <a:lnTo>
                    <a:pt x="238226" y="377532"/>
                  </a:lnTo>
                  <a:lnTo>
                    <a:pt x="280276" y="392506"/>
                  </a:lnTo>
                  <a:lnTo>
                    <a:pt x="326136" y="397764"/>
                  </a:lnTo>
                  <a:lnTo>
                    <a:pt x="371690" y="392506"/>
                  </a:lnTo>
                  <a:lnTo>
                    <a:pt x="413550" y="377532"/>
                  </a:lnTo>
                  <a:lnTo>
                    <a:pt x="450469" y="354037"/>
                  </a:lnTo>
                  <a:lnTo>
                    <a:pt x="481279" y="323227"/>
                  </a:lnTo>
                  <a:lnTo>
                    <a:pt x="504774" y="286308"/>
                  </a:lnTo>
                  <a:lnTo>
                    <a:pt x="519747" y="244449"/>
                  </a:lnTo>
                  <a:lnTo>
                    <a:pt x="525018" y="198882"/>
                  </a:lnTo>
                  <a:close/>
                </a:path>
                <a:path w="647700" h="1149985">
                  <a:moveTo>
                    <a:pt x="647700" y="572262"/>
                  </a:moveTo>
                  <a:lnTo>
                    <a:pt x="645160" y="572262"/>
                  </a:lnTo>
                  <a:lnTo>
                    <a:pt x="646176" y="566928"/>
                  </a:lnTo>
                  <a:lnTo>
                    <a:pt x="636816" y="516915"/>
                  </a:lnTo>
                  <a:lnTo>
                    <a:pt x="611314" y="475970"/>
                  </a:lnTo>
                  <a:lnTo>
                    <a:pt x="573519" y="448310"/>
                  </a:lnTo>
                  <a:lnTo>
                    <a:pt x="534924" y="439826"/>
                  </a:lnTo>
                  <a:lnTo>
                    <a:pt x="534924" y="439674"/>
                  </a:lnTo>
                  <a:lnTo>
                    <a:pt x="534225" y="439674"/>
                  </a:lnTo>
                  <a:lnTo>
                    <a:pt x="527304" y="438150"/>
                  </a:lnTo>
                  <a:lnTo>
                    <a:pt x="520293" y="439674"/>
                  </a:lnTo>
                  <a:lnTo>
                    <a:pt x="120726" y="439674"/>
                  </a:lnTo>
                  <a:lnTo>
                    <a:pt x="114300" y="438150"/>
                  </a:lnTo>
                  <a:lnTo>
                    <a:pt x="107797" y="439674"/>
                  </a:lnTo>
                  <a:lnTo>
                    <a:pt x="105156" y="439674"/>
                  </a:lnTo>
                  <a:lnTo>
                    <a:pt x="105156" y="440296"/>
                  </a:lnTo>
                  <a:lnTo>
                    <a:pt x="69748" y="448602"/>
                  </a:lnTo>
                  <a:lnTo>
                    <a:pt x="33426" y="477113"/>
                  </a:lnTo>
                  <a:lnTo>
                    <a:pt x="8953" y="519493"/>
                  </a:lnTo>
                  <a:lnTo>
                    <a:pt x="0" y="571500"/>
                  </a:lnTo>
                  <a:lnTo>
                    <a:pt x="762" y="575894"/>
                  </a:lnTo>
                  <a:lnTo>
                    <a:pt x="762" y="1149858"/>
                  </a:lnTo>
                  <a:lnTo>
                    <a:pt x="647700" y="1149858"/>
                  </a:lnTo>
                  <a:lnTo>
                    <a:pt x="647700" y="572262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12930" y="903208"/>
            <a:ext cx="1955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Summary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930655" y="4051046"/>
            <a:ext cx="8095615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Digital signature depends upon </a:t>
            </a:r>
            <a:r>
              <a:rPr sz="2400" dirty="0">
                <a:latin typeface="Times New Roman"/>
                <a:cs typeface="Times New Roman"/>
              </a:rPr>
              <a:t>the message and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 information </a:t>
            </a:r>
            <a:r>
              <a:rPr sz="2400" spc="-5" dirty="0">
                <a:latin typeface="Times New Roman"/>
                <a:cs typeface="Times New Roman"/>
              </a:rPr>
              <a:t>unique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signer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prevent forgery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denial.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 be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verify.</a:t>
            </a:r>
            <a:endParaRPr sz="2400">
              <a:latin typeface="Times New Roman"/>
              <a:cs typeface="Times New Roman"/>
            </a:endParaRPr>
          </a:p>
          <a:p>
            <a:pPr marL="469900" marR="399415" indent="-457200">
              <a:lnSpc>
                <a:spcPct val="100000"/>
              </a:lnSpc>
              <a:spcBef>
                <a:spcPts val="555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ElGamal/Schnorr/DSA </a:t>
            </a:r>
            <a:r>
              <a:rPr sz="2400" dirty="0">
                <a:latin typeface="Times New Roman"/>
                <a:cs typeface="Times New Roman"/>
              </a:rPr>
              <a:t>signatures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per-message secret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 on exponentiation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DSA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320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50" y="758698"/>
            <a:ext cx="4955794" cy="2295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838" y="2122408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Overview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4653" y="3364026"/>
            <a:ext cx="5559425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5"/>
              </a:spcBef>
              <a:buClr>
                <a:srgbClr val="053CE8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Signatures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680"/>
              </a:spcBef>
              <a:buClr>
                <a:srgbClr val="053CE8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Times New Roman"/>
                <a:cs typeface="Times New Roman"/>
              </a:rPr>
              <a:t>ElGamal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Scheme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Clr>
                <a:srgbClr val="053CE8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Schnorr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Scheme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680"/>
              </a:spcBef>
              <a:buClr>
                <a:srgbClr val="053CE8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(DSS)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624" y="6150102"/>
            <a:ext cx="7526655" cy="5905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 marR="139065" indent="-635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latin typeface="Times New Roman"/>
                <a:cs typeface="Times New Roman"/>
              </a:rPr>
              <a:t>These slides are based partly on </a:t>
            </a:r>
            <a:r>
              <a:rPr sz="1600" spc="-5" dirty="0">
                <a:latin typeface="Times New Roman"/>
                <a:cs typeface="Times New Roman"/>
              </a:rPr>
              <a:t>Lawrie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Brown</a:t>
            </a:r>
            <a:r>
              <a:rPr sz="1600" spc="-5" dirty="0">
                <a:latin typeface="Arial MT"/>
                <a:cs typeface="Arial MT"/>
              </a:rPr>
              <a:t>’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slides supplied 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William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Stallings</a:t>
            </a:r>
            <a:r>
              <a:rPr sz="1600" spc="-5" dirty="0">
                <a:latin typeface="Arial MT"/>
                <a:cs typeface="Arial MT"/>
              </a:rPr>
              <a:t>’</a:t>
            </a:r>
            <a:r>
              <a:rPr sz="1600" spc="-5" dirty="0">
                <a:latin typeface="Times New Roman"/>
                <a:cs typeface="Times New Roman"/>
              </a:rPr>
              <a:t>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book </a:t>
            </a:r>
            <a:r>
              <a:rPr sz="1600" dirty="0">
                <a:latin typeface="Arial MT"/>
                <a:cs typeface="Arial MT"/>
              </a:rPr>
              <a:t>“</a:t>
            </a:r>
            <a:r>
              <a:rPr sz="1600" dirty="0">
                <a:latin typeface="Times New Roman"/>
                <a:cs typeface="Times New Roman"/>
              </a:rPr>
              <a:t>Cryptography and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Security:</a:t>
            </a:r>
            <a:r>
              <a:rPr sz="1600" dirty="0">
                <a:latin typeface="Times New Roman"/>
                <a:cs typeface="Times New Roman"/>
              </a:rPr>
              <a:t> Principles and </a:t>
            </a:r>
            <a:r>
              <a:rPr sz="1600" spc="-5" dirty="0">
                <a:latin typeface="Times New Roman"/>
                <a:cs typeface="Times New Roman"/>
              </a:rPr>
              <a:t>Practice,</a:t>
            </a:r>
            <a:r>
              <a:rPr sz="1600" spc="-5" dirty="0">
                <a:latin typeface="Arial MT"/>
                <a:cs typeface="Arial MT"/>
              </a:rPr>
              <a:t>”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50" spc="-7" baseline="25252" dirty="0">
                <a:latin typeface="Times New Roman"/>
                <a:cs typeface="Times New Roman"/>
              </a:rPr>
              <a:t>th</a:t>
            </a:r>
            <a:r>
              <a:rPr sz="1650" spc="187" baseline="2525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Ed,</a:t>
            </a:r>
            <a:r>
              <a:rPr sz="1600" spc="-5" dirty="0">
                <a:latin typeface="Times New Roman"/>
                <a:cs typeface="Times New Roman"/>
              </a:rPr>
              <a:t> 2011.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688" y="802624"/>
            <a:ext cx="3542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Digital</a:t>
            </a:r>
            <a:r>
              <a:rPr sz="3600" spc="-90" dirty="0"/>
              <a:t> </a:t>
            </a:r>
            <a:r>
              <a:rPr sz="3600" spc="-5" dirty="0"/>
              <a:t>Signatures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177" y="1710944"/>
            <a:ext cx="6701155" cy="1230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Verify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author,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endParaRPr sz="24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Authenticate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8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verified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resolve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disputes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7232" y="3379463"/>
            <a:ext cx="3411482" cy="3168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376" y="802624"/>
            <a:ext cx="472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Digital</a:t>
            </a:r>
            <a:r>
              <a:rPr sz="3600" spc="-45" dirty="0"/>
              <a:t> </a:t>
            </a:r>
            <a:r>
              <a:rPr sz="3600" spc="-5" dirty="0"/>
              <a:t>Signature</a:t>
            </a:r>
            <a:r>
              <a:rPr sz="3600" spc="-40" dirty="0"/>
              <a:t> </a:t>
            </a:r>
            <a:r>
              <a:rPr sz="3600" dirty="0"/>
              <a:t>Model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633" y="1718481"/>
            <a:ext cx="4975498" cy="4879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38" y="802624"/>
            <a:ext cx="152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177" y="1702562"/>
            <a:ext cx="8115934" cy="4610236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severity.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tr-TR"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=Attacker,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=Victim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Key-only</a:t>
            </a:r>
            <a:r>
              <a:rPr sz="2400" b="1" spc="-10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attack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L="469900" indent="-457834">
              <a:lnSpc>
                <a:spcPct val="100000"/>
              </a:lnSpc>
              <a:spcBef>
                <a:spcPts val="57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Known</a:t>
            </a:r>
            <a:r>
              <a:rPr sz="2400" b="1" spc="-15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message</a:t>
            </a:r>
            <a:r>
              <a:rPr sz="2400" b="1" spc="-15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attack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lang="tr-TR" sz="2400" spc="-1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signatures</a:t>
            </a:r>
            <a:endParaRPr sz="2400" dirty="0">
              <a:latin typeface="Times New Roman"/>
              <a:cs typeface="Times New Roman"/>
            </a:endParaRPr>
          </a:p>
          <a:p>
            <a:pPr marL="469265" marR="88900" indent="-457200">
              <a:lnSpc>
                <a:spcPct val="100000"/>
              </a:lnSpc>
              <a:spcBef>
                <a:spcPts val="57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Generic chosen message </a:t>
            </a: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attack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obtains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signatures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5" dirty="0">
                <a:latin typeface="Times New Roman"/>
                <a:cs typeface="Times New Roman"/>
              </a:rPr>
              <a:t> selected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6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Directed </a:t>
            </a: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chosen message </a:t>
            </a: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attack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obtains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signatures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knowing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469265" marR="233679" indent="-457200">
              <a:lnSpc>
                <a:spcPct val="100000"/>
              </a:lnSpc>
              <a:spcBef>
                <a:spcPts val="565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Adaptive </a:t>
            </a: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chosen message attack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lang="tr-TR" sz="240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 request signatures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messages </a:t>
            </a:r>
            <a:r>
              <a:rPr sz="2400" spc="-5" dirty="0">
                <a:latin typeface="Times New Roman"/>
                <a:cs typeface="Times New Roman"/>
              </a:rPr>
              <a:t>depending upon previous </a:t>
            </a:r>
            <a:r>
              <a:rPr sz="2400" dirty="0">
                <a:latin typeface="Times New Roman"/>
                <a:cs typeface="Times New Roman"/>
              </a:rPr>
              <a:t>message-signature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792" y="903208"/>
            <a:ext cx="187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Forgeries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653" y="1701038"/>
            <a:ext cx="7698740" cy="290207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70"/>
              </a:spcBef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400" b="1" dirty="0">
                <a:solidFill>
                  <a:srgbClr val="053CE8"/>
                </a:solidFill>
                <a:latin typeface="Times New Roman"/>
                <a:cs typeface="Times New Roman"/>
              </a:rPr>
              <a:t>Total</a:t>
            </a:r>
            <a:r>
              <a:rPr sz="2400" b="1" spc="-25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break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tr-TR"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L="546100" marR="5080" indent="-533400">
              <a:lnSpc>
                <a:spcPct val="100000"/>
              </a:lnSpc>
              <a:spcBef>
                <a:spcPts val="570"/>
              </a:spcBef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Universal forgery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can </a:t>
            </a:r>
            <a:r>
              <a:rPr sz="2400" spc="-5" dirty="0">
                <a:latin typeface="Times New Roman"/>
                <a:cs typeface="Times New Roman"/>
              </a:rPr>
              <a:t>generated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signatures on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endParaRPr sz="2400" dirty="0">
              <a:latin typeface="Times New Roman"/>
              <a:cs typeface="Times New Roman"/>
            </a:endParaRPr>
          </a:p>
          <a:p>
            <a:pPr marL="545465" marR="651510" indent="-533400">
              <a:lnSpc>
                <a:spcPct val="100000"/>
              </a:lnSpc>
              <a:spcBef>
                <a:spcPts val="560"/>
              </a:spcBef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Selective forgery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can </a:t>
            </a:r>
            <a:r>
              <a:rPr sz="2400" spc="-5" dirty="0">
                <a:latin typeface="Times New Roman"/>
                <a:cs typeface="Times New Roman"/>
              </a:rPr>
              <a:t>generate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signature 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particular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chosen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546100" marR="394970" indent="-533400">
              <a:lnSpc>
                <a:spcPct val="100000"/>
              </a:lnSpc>
              <a:spcBef>
                <a:spcPts val="565"/>
              </a:spcBef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053CE8"/>
                </a:solidFill>
                <a:latin typeface="Times New Roman"/>
                <a:cs typeface="Times New Roman"/>
              </a:rPr>
              <a:t>Existential forgery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can </a:t>
            </a:r>
            <a:r>
              <a:rPr sz="2400" spc="-5" dirty="0">
                <a:latin typeface="Times New Roman"/>
                <a:cs typeface="Times New Roman"/>
              </a:rPr>
              <a:t>generate </a:t>
            </a:r>
            <a:r>
              <a:rPr lang="tr-TR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’s signature 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5" dirty="0">
                <a:latin typeface="Times New Roman"/>
                <a:cs typeface="Times New Roman"/>
              </a:rPr>
              <a:t> not </a:t>
            </a:r>
            <a:r>
              <a:rPr sz="2400" dirty="0">
                <a:latin typeface="Times New Roman"/>
                <a:cs typeface="Times New Roman"/>
              </a:rPr>
              <a:t>chosen</a:t>
            </a:r>
            <a:r>
              <a:rPr sz="2400" spc="-5" dirty="0">
                <a:latin typeface="Times New Roman"/>
                <a:cs typeface="Times New Roman"/>
              </a:rPr>
              <a:t> by </a:t>
            </a:r>
            <a:r>
              <a:rPr lang="tr-TR" sz="2400" spc="-5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330" y="802624"/>
            <a:ext cx="621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Digital</a:t>
            </a:r>
            <a:r>
              <a:rPr sz="3600" spc="-45" dirty="0"/>
              <a:t> </a:t>
            </a:r>
            <a:r>
              <a:rPr sz="3600" spc="-5" dirty="0"/>
              <a:t>Signature</a:t>
            </a:r>
            <a:r>
              <a:rPr sz="3600" spc="-40" dirty="0"/>
              <a:t> </a:t>
            </a:r>
            <a:r>
              <a:rPr sz="3600" spc="-5" dirty="0"/>
              <a:t>Requirements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57921" y="1608725"/>
            <a:ext cx="8201025" cy="534293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7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depend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signed</a:t>
            </a:r>
            <a:endParaRPr sz="28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unique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sender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675"/>
              </a:spcBef>
              <a:buSzPct val="64285"/>
              <a:buFont typeface="Wingdings"/>
              <a:buChar char="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forgery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denial</a:t>
            </a:r>
            <a:endParaRPr sz="28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relatively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produce</a:t>
            </a:r>
            <a:endParaRPr sz="2800" dirty="0">
              <a:latin typeface="Times New Roman"/>
              <a:cs typeface="Times New Roman"/>
            </a:endParaRPr>
          </a:p>
          <a:p>
            <a:pPr marL="381000" marR="1371600" indent="-342900">
              <a:lnSpc>
                <a:spcPct val="101400"/>
              </a:lnSpc>
              <a:spcBef>
                <a:spcPts val="63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 be relatively easy to recognize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5" dirty="0">
                <a:latin typeface="Times New Roman"/>
                <a:cs typeface="Times New Roman"/>
              </a:rPr>
              <a:t>verify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Directed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Recipient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verify</a:t>
            </a:r>
            <a:endParaRPr sz="2800" dirty="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Arbitrated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verify</a:t>
            </a:r>
            <a:endParaRPr sz="28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3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computationally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infeasible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forge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680"/>
              </a:spcBef>
              <a:buSzPct val="64285"/>
              <a:buFont typeface="Wingdings"/>
              <a:buChar char="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ts val="3204"/>
              </a:lnSpc>
              <a:spcBef>
                <a:spcPts val="675"/>
              </a:spcBef>
              <a:buSzPct val="64285"/>
              <a:buFont typeface="Wingdings"/>
              <a:buChar char="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fraudulent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endParaRPr lang="en-TR" sz="1200" dirty="0">
              <a:latin typeface="Times New Roman"/>
              <a:cs typeface="Times New Roman"/>
            </a:endParaRPr>
          </a:p>
          <a:p>
            <a:pPr marL="38100">
              <a:lnSpc>
                <a:spcPts val="3204"/>
              </a:lnSpc>
            </a:pPr>
            <a:endParaRPr lang="en-TR"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476" y="802624"/>
            <a:ext cx="540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ElGamal</a:t>
            </a:r>
            <a:r>
              <a:rPr sz="3600" spc="-45" dirty="0"/>
              <a:t> </a:t>
            </a:r>
            <a:r>
              <a:rPr sz="3600" spc="-5" dirty="0"/>
              <a:t>Digital</a:t>
            </a:r>
            <a:r>
              <a:rPr sz="3600" spc="-45" dirty="0"/>
              <a:t> </a:t>
            </a:r>
            <a:r>
              <a:rPr sz="3600" spc="-5" dirty="0"/>
              <a:t>Signatures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3477" y="1710944"/>
            <a:ext cx="7958455" cy="28441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ElGamal,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D-H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8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exponentiation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finite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(Galois)</a:t>
            </a:r>
            <a:endParaRPr sz="2400" dirty="0">
              <a:latin typeface="Times New Roman"/>
              <a:cs typeface="Times New Roman"/>
            </a:endParaRPr>
          </a:p>
          <a:p>
            <a:pPr marL="768350" marR="17780" lvl="1" indent="-285750">
              <a:lnSpc>
                <a:spcPts val="2590"/>
              </a:lnSpc>
              <a:spcBef>
                <a:spcPts val="61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Based on difficulty of computing discrete logarithms, as 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D-H</a:t>
            </a:r>
          </a:p>
          <a:p>
            <a:pPr marL="368300" indent="-342900">
              <a:lnSpc>
                <a:spcPct val="100000"/>
              </a:lnSpc>
              <a:spcBef>
                <a:spcPts val="46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his/her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05"/>
              </a:spcBef>
              <a:buSzPct val="66666"/>
              <a:buFont typeface="Wingdings"/>
              <a:buChar char=""/>
              <a:tabLst>
                <a:tab pos="76835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private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baseline="-20833" dirty="0">
                <a:latin typeface="Courier New"/>
                <a:cs typeface="Courier New"/>
              </a:rPr>
              <a:t>A</a:t>
            </a:r>
            <a:r>
              <a:rPr sz="2400" spc="682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q-1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0" y="4779517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977" y="4601971"/>
            <a:ext cx="621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23850" algn="l"/>
                <a:tab pos="429069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computes 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public</a:t>
            </a:r>
            <a:r>
              <a:rPr sz="2400" b="1" dirty="0">
                <a:latin typeface="Times New Roman"/>
                <a:cs typeface="Times New Roman"/>
              </a:rPr>
              <a:t> key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y	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48611" dirty="0">
                <a:latin typeface="Courier New"/>
                <a:cs typeface="Courier New"/>
              </a:rPr>
              <a:t>x</a:t>
            </a:r>
            <a:r>
              <a:rPr sz="2400" spc="-7" baseline="34722" dirty="0">
                <a:latin typeface="Courier New"/>
                <a:cs typeface="Courier New"/>
              </a:rPr>
              <a:t>A</a:t>
            </a:r>
            <a:r>
              <a:rPr sz="2400" spc="675" baseline="34722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mod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630" y="802624"/>
            <a:ext cx="523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ElGamal</a:t>
            </a:r>
            <a:r>
              <a:rPr sz="3600" spc="-45" dirty="0"/>
              <a:t> </a:t>
            </a:r>
            <a:r>
              <a:rPr sz="3600" spc="-5" dirty="0"/>
              <a:t>Digital</a:t>
            </a:r>
            <a:r>
              <a:rPr sz="3600" spc="-45" dirty="0"/>
              <a:t> </a:t>
            </a:r>
            <a:r>
              <a:rPr sz="3600" spc="-5" dirty="0"/>
              <a:t>Signature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177" y="1716278"/>
            <a:ext cx="803148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15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810"/>
              </a:lnSpc>
              <a:buSzPct val="66666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ourier New"/>
                <a:cs typeface="Courier New"/>
              </a:rPr>
              <a:t>m</a:t>
            </a:r>
            <a:r>
              <a:rPr sz="2400" i="1" spc="-25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=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H(M)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(q-1)</a:t>
            </a:r>
            <a:endParaRPr sz="2400">
              <a:latin typeface="Courier New"/>
              <a:cs typeface="Courier New"/>
            </a:endParaRPr>
          </a:p>
          <a:p>
            <a:pPr marL="755650" lvl="1" indent="-285750">
              <a:lnSpc>
                <a:spcPts val="2570"/>
              </a:lnSpc>
              <a:buSzPct val="66666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(q-1)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755015">
              <a:lnSpc>
                <a:spcPts val="2570"/>
              </a:lnSpc>
            </a:pPr>
            <a:r>
              <a:rPr sz="2400" spc="-5" dirty="0">
                <a:latin typeface="Courier New"/>
                <a:cs typeface="Courier New"/>
              </a:rPr>
              <a:t>gcd(K,q-1)=1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per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message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key)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9417" y="3011677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977" y="3087878"/>
            <a:ext cx="391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23850" algn="l"/>
                <a:tab pos="1668145" algn="l"/>
                <a:tab pos="2947670" algn="l"/>
              </a:tabLst>
            </a:pPr>
            <a:r>
              <a:rPr sz="2400" dirty="0">
                <a:latin typeface="Times New Roman"/>
                <a:cs typeface="Times New Roman"/>
              </a:rPr>
              <a:t>Compute	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7" baseline="-20833" dirty="0">
                <a:latin typeface="Courier New"/>
                <a:cs typeface="Courier New"/>
              </a:rPr>
              <a:t>1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	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877" y="3452876"/>
            <a:ext cx="7418705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indent="-285750">
              <a:lnSpc>
                <a:spcPts val="2875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61950" algn="l"/>
              </a:tabLst>
            </a:pP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</a:t>
            </a:r>
            <a:r>
              <a:rPr sz="2400" spc="-7" baseline="24305" dirty="0">
                <a:latin typeface="Courier New"/>
                <a:cs typeface="Courier New"/>
              </a:rPr>
              <a:t>-1</a:t>
            </a:r>
            <a:r>
              <a:rPr sz="2400" spc="690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(q-1)</a:t>
            </a:r>
            <a:endParaRPr sz="2400">
              <a:latin typeface="Courier New"/>
              <a:cs typeface="Courier New"/>
            </a:endParaRPr>
          </a:p>
          <a:p>
            <a:pPr marL="361950" indent="-285750">
              <a:lnSpc>
                <a:spcPts val="2875"/>
              </a:lnSpc>
              <a:buSzPct val="66666"/>
              <a:buFont typeface="Wingdings"/>
              <a:buChar char=""/>
              <a:tabLst>
                <a:tab pos="361950" algn="l"/>
                <a:tab pos="289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value:	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7" baseline="-20833" dirty="0">
                <a:latin typeface="Courier New"/>
                <a:cs typeface="Courier New"/>
              </a:rPr>
              <a:t>2</a:t>
            </a:r>
            <a:r>
              <a:rPr sz="2400" spc="690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</a:t>
            </a:r>
            <a:r>
              <a:rPr sz="2400" spc="-7" baseline="24305" dirty="0">
                <a:latin typeface="Courier New"/>
                <a:cs typeface="Courier New"/>
              </a:rPr>
              <a:t>-1</a:t>
            </a:r>
            <a:r>
              <a:rPr sz="2400" spc="-5" dirty="0">
                <a:latin typeface="Courier New"/>
                <a:cs typeface="Courier New"/>
              </a:rPr>
              <a:t>(m-x</a:t>
            </a:r>
            <a:r>
              <a:rPr sz="2400" spc="-7" baseline="-20833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7" baseline="-20833" dirty="0">
                <a:latin typeface="Courier New"/>
                <a:cs typeface="Courier New"/>
              </a:rPr>
              <a:t>1</a:t>
            </a:r>
            <a:r>
              <a:rPr sz="2400" spc="-5" dirty="0">
                <a:latin typeface="Courier New"/>
                <a:cs typeface="Courier New"/>
              </a:rPr>
              <a:t>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(q-1)</a:t>
            </a:r>
            <a:endParaRPr sz="2400">
              <a:latin typeface="Courier New"/>
              <a:cs typeface="Courier New"/>
            </a:endParaRPr>
          </a:p>
          <a:p>
            <a:pPr marL="361950" indent="-285750">
              <a:lnSpc>
                <a:spcPct val="100000"/>
              </a:lnSpc>
              <a:spcBef>
                <a:spcPts val="120"/>
              </a:spcBef>
              <a:buSzPct val="66666"/>
              <a:buFont typeface="Wingdings"/>
              <a:buChar char=""/>
              <a:tabLst>
                <a:tab pos="361950" algn="l"/>
              </a:tabLst>
            </a:pP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4488" y="5197855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77" y="4547870"/>
            <a:ext cx="65106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is:</a:t>
            </a:r>
            <a:r>
              <a:rPr sz="2400" spc="-5" dirty="0">
                <a:latin typeface="Courier New"/>
                <a:cs typeface="Courier New"/>
              </a:rPr>
              <a:t>(S</a:t>
            </a:r>
            <a:r>
              <a:rPr sz="2400" spc="-7" baseline="-20833" dirty="0">
                <a:latin typeface="Courier New"/>
                <a:cs typeface="Courier New"/>
              </a:rPr>
              <a:t>1</a:t>
            </a:r>
            <a:r>
              <a:rPr sz="2400" spc="-5" dirty="0">
                <a:latin typeface="Courier New"/>
                <a:cs typeface="Courier New"/>
              </a:rPr>
              <a:t>,S</a:t>
            </a:r>
            <a:r>
              <a:rPr sz="2400" spc="-7" baseline="-20833" dirty="0">
                <a:latin typeface="Courier New"/>
                <a:cs typeface="Courier New"/>
              </a:rPr>
              <a:t>2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381000" indent="-342900">
              <a:lnSpc>
                <a:spcPts val="2800"/>
              </a:lnSpc>
              <a:spcBef>
                <a:spcPts val="12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781050" lvl="1" indent="-285750">
              <a:lnSpc>
                <a:spcPts val="2800"/>
              </a:lnSpc>
              <a:buSzPct val="66666"/>
              <a:buFont typeface="Wingdings"/>
              <a:buChar char=""/>
              <a:tabLst>
                <a:tab pos="781050" algn="l"/>
                <a:tab pos="2059939" algn="l"/>
              </a:tabLst>
            </a:pP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spc="-7" baseline="-20833" dirty="0">
                <a:latin typeface="Courier New"/>
                <a:cs typeface="Courier New"/>
              </a:rPr>
              <a:t>1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	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977" y="5643626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23850" algn="l"/>
              </a:tabLst>
            </a:pP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baseline="-20833" dirty="0">
                <a:latin typeface="Courier New"/>
                <a:cs typeface="Courier New"/>
              </a:rPr>
              <a:t>2</a:t>
            </a:r>
            <a:r>
              <a:rPr sz="2400" spc="-7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-480" dirty="0">
                <a:latin typeface="Courier New"/>
                <a:cs typeface="Courier New"/>
              </a:rPr>
              <a:t> </a:t>
            </a:r>
            <a:r>
              <a:rPr sz="2400" spc="-7" baseline="24305" dirty="0">
                <a:latin typeface="Courier New"/>
                <a:cs typeface="Courier New"/>
              </a:rPr>
              <a:t>S1</a:t>
            </a:r>
            <a:endParaRPr sz="2400" baseline="2430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4488" y="5821172"/>
            <a:ext cx="879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z="1600" dirty="0">
                <a:latin typeface="Courier New"/>
                <a:cs typeface="Courier New"/>
              </a:rPr>
              <a:t>A	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7727" y="5554478"/>
            <a:ext cx="62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ourier New"/>
                <a:cs typeface="Courier New"/>
              </a:rPr>
              <a:t>S</a:t>
            </a:r>
            <a:r>
              <a:rPr sz="3600" spc="-727" baseline="-16203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4647" y="5643626"/>
            <a:ext cx="9378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mod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7977" y="6008622"/>
            <a:ext cx="392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323850" algn="l"/>
              </a:tabLst>
            </a:pPr>
            <a:r>
              <a:rPr sz="2400" spc="-5" dirty="0">
                <a:latin typeface="Times New Roman"/>
                <a:cs typeface="Times New Roman"/>
              </a:rPr>
              <a:t>Signature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spc="-7" baseline="-20833" dirty="0">
                <a:latin typeface="Courier New"/>
                <a:cs typeface="Courier New"/>
              </a:rPr>
              <a:t>2</a:t>
            </a:r>
            <a:r>
              <a:rPr sz="2400" spc="-22" baseline="-20833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</a:t>
            </a:r>
            <a:r>
              <a:rPr sz="2400" baseline="-20833" dirty="0">
                <a:latin typeface="Courier New"/>
                <a:cs typeface="Courier New"/>
              </a:rPr>
              <a:t>1</a:t>
            </a:r>
            <a:endParaRPr sz="2400" baseline="-2083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967" y="6474005"/>
            <a:ext cx="22491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spc="25" dirty="0">
                <a:latin typeface="Tahoma"/>
                <a:cs typeface="Tahoma"/>
              </a:rPr>
              <a:t>(</a:t>
            </a:r>
            <a:r>
              <a:rPr sz="2600" i="1" spc="10" dirty="0">
                <a:latin typeface="Trebuchet MS"/>
                <a:cs typeface="Trebuchet MS"/>
              </a:rPr>
              <a:t>a</a:t>
            </a:r>
            <a:r>
              <a:rPr sz="2700" i="1" spc="419" baseline="32407" dirty="0">
                <a:latin typeface="Georgia"/>
                <a:cs typeface="Georgia"/>
              </a:rPr>
              <a:t>x</a:t>
            </a:r>
            <a:r>
              <a:rPr sz="1950" spc="697" baseline="34188" dirty="0">
                <a:latin typeface="Lucida Sans Unicode"/>
                <a:cs typeface="Lucida Sans Unicode"/>
              </a:rPr>
              <a:t>A</a:t>
            </a:r>
            <a:r>
              <a:rPr sz="1950" spc="-247" baseline="34188" dirty="0">
                <a:latin typeface="Lucida Sans Unicode"/>
                <a:cs typeface="Lucida Sans Unicode"/>
              </a:rPr>
              <a:t> </a:t>
            </a:r>
            <a:r>
              <a:rPr sz="2600" spc="25" dirty="0">
                <a:latin typeface="Tahoma"/>
                <a:cs typeface="Tahoma"/>
              </a:rPr>
              <a:t>)</a:t>
            </a:r>
            <a:r>
              <a:rPr sz="2700" i="1" spc="412" baseline="40123" dirty="0">
                <a:latin typeface="Georgia"/>
                <a:cs typeface="Georgia"/>
              </a:rPr>
              <a:t>S</a:t>
            </a:r>
            <a:r>
              <a:rPr sz="1950" spc="262" baseline="44871" dirty="0">
                <a:latin typeface="Cambria"/>
                <a:cs typeface="Cambria"/>
              </a:rPr>
              <a:t>1</a:t>
            </a:r>
            <a:r>
              <a:rPr sz="1950" baseline="44871" dirty="0">
                <a:latin typeface="Cambria"/>
                <a:cs typeface="Cambria"/>
              </a:rPr>
              <a:t> </a:t>
            </a:r>
            <a:r>
              <a:rPr sz="1950" spc="172" baseline="44871" dirty="0">
                <a:latin typeface="Cambria"/>
                <a:cs typeface="Cambria"/>
              </a:rPr>
              <a:t> </a:t>
            </a:r>
            <a:r>
              <a:rPr sz="3900" spc="352" baseline="44871" dirty="0">
                <a:latin typeface="Trebuchet MS"/>
                <a:cs typeface="Trebuchet MS"/>
              </a:rPr>
              <a:t>¡</a:t>
            </a:r>
            <a:r>
              <a:rPr sz="2600" i="1" spc="30" dirty="0">
                <a:latin typeface="Trebuchet MS"/>
                <a:cs typeface="Trebuchet MS"/>
              </a:rPr>
              <a:t>a</a:t>
            </a:r>
            <a:r>
              <a:rPr sz="2700" i="1" spc="750" baseline="32407" dirty="0">
                <a:latin typeface="Georgia"/>
                <a:cs typeface="Georgia"/>
              </a:rPr>
              <a:t>K</a:t>
            </a:r>
            <a:r>
              <a:rPr sz="2700" i="1" spc="-247" baseline="32407" dirty="0">
                <a:latin typeface="Georgia"/>
                <a:cs typeface="Georgia"/>
              </a:rPr>
              <a:t> </a:t>
            </a:r>
            <a:r>
              <a:rPr sz="3900" spc="-262" baseline="44871" dirty="0">
                <a:latin typeface="Trebuchet MS"/>
                <a:cs typeface="Trebuchet MS"/>
              </a:rPr>
              <a:t>¢</a:t>
            </a:r>
            <a:r>
              <a:rPr sz="2700" i="1" spc="412" baseline="52469" dirty="0">
                <a:latin typeface="Georgia"/>
                <a:cs typeface="Georgia"/>
              </a:rPr>
              <a:t>S</a:t>
            </a:r>
            <a:r>
              <a:rPr sz="1950" spc="262" baseline="59829" dirty="0">
                <a:latin typeface="Cambria"/>
                <a:cs typeface="Cambria"/>
              </a:rPr>
              <a:t>2</a:t>
            </a:r>
            <a:endParaRPr sz="1950" baseline="59829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6159" y="6338370"/>
            <a:ext cx="45148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00" spc="209" baseline="-22435" dirty="0">
                <a:latin typeface="Tahoma"/>
                <a:cs typeface="Tahoma"/>
              </a:rPr>
              <a:t>=</a:t>
            </a:r>
            <a:r>
              <a:rPr sz="3900" spc="-127" baseline="-22435" dirty="0">
                <a:latin typeface="Tahoma"/>
                <a:cs typeface="Tahoma"/>
              </a:rPr>
              <a:t> </a:t>
            </a:r>
            <a:r>
              <a:rPr sz="3900" i="1" spc="30" baseline="-22435" dirty="0">
                <a:latin typeface="Trebuchet MS"/>
                <a:cs typeface="Trebuchet MS"/>
              </a:rPr>
              <a:t>a</a:t>
            </a:r>
            <a:r>
              <a:rPr sz="1800" i="1" spc="280" dirty="0">
                <a:latin typeface="Georgia"/>
                <a:cs typeface="Georgia"/>
              </a:rPr>
              <a:t>x</a:t>
            </a:r>
            <a:r>
              <a:rPr sz="1950" spc="697" baseline="-10683" dirty="0">
                <a:latin typeface="Lucida Sans Unicode"/>
                <a:cs typeface="Lucida Sans Unicode"/>
              </a:rPr>
              <a:t>A</a:t>
            </a:r>
            <a:r>
              <a:rPr sz="1950" spc="-419" baseline="-10683" dirty="0">
                <a:latin typeface="Lucida Sans Unicode"/>
                <a:cs typeface="Lucida Sans Unicode"/>
              </a:rPr>
              <a:t> </a:t>
            </a:r>
            <a:r>
              <a:rPr sz="1800" i="1" spc="275" dirty="0">
                <a:latin typeface="Georgia"/>
                <a:cs typeface="Georgia"/>
              </a:rPr>
              <a:t>S</a:t>
            </a:r>
            <a:r>
              <a:rPr sz="1950" spc="434" baseline="-10683" dirty="0">
                <a:latin typeface="Cambria"/>
                <a:cs typeface="Cambria"/>
              </a:rPr>
              <a:t>1</a:t>
            </a:r>
            <a:r>
              <a:rPr sz="1800" spc="125" dirty="0">
                <a:latin typeface="Verdana"/>
                <a:cs typeface="Verdana"/>
              </a:rPr>
              <a:t>+</a:t>
            </a:r>
            <a:r>
              <a:rPr sz="1800" i="1" spc="640" dirty="0">
                <a:latin typeface="Georgia"/>
                <a:cs typeface="Georgia"/>
              </a:rPr>
              <a:t>K</a:t>
            </a:r>
            <a:r>
              <a:rPr sz="1800" i="1" spc="285" dirty="0">
                <a:latin typeface="Georgia"/>
                <a:cs typeface="Georgia"/>
              </a:rPr>
              <a:t>S</a:t>
            </a:r>
            <a:r>
              <a:rPr sz="1950" spc="262" baseline="-10683" dirty="0">
                <a:latin typeface="Cambria"/>
                <a:cs typeface="Cambria"/>
              </a:rPr>
              <a:t>2</a:t>
            </a:r>
            <a:r>
              <a:rPr sz="1950" baseline="-10683" dirty="0">
                <a:latin typeface="Cambria"/>
                <a:cs typeface="Cambria"/>
              </a:rPr>
              <a:t>  </a:t>
            </a:r>
            <a:r>
              <a:rPr sz="1950" spc="157" baseline="-10683" dirty="0">
                <a:latin typeface="Cambria"/>
                <a:cs typeface="Cambria"/>
              </a:rPr>
              <a:t> </a:t>
            </a:r>
            <a:r>
              <a:rPr sz="3900" spc="209" baseline="-22435" dirty="0">
                <a:latin typeface="Tahoma"/>
                <a:cs typeface="Tahoma"/>
              </a:rPr>
              <a:t>=</a:t>
            </a:r>
            <a:r>
              <a:rPr sz="3900" spc="-104" baseline="-22435" dirty="0">
                <a:latin typeface="Tahoma"/>
                <a:cs typeface="Tahoma"/>
              </a:rPr>
              <a:t> </a:t>
            </a:r>
            <a:r>
              <a:rPr sz="3900" i="1" spc="30" baseline="-22435" dirty="0">
                <a:latin typeface="Trebuchet MS"/>
                <a:cs typeface="Trebuchet MS"/>
              </a:rPr>
              <a:t>a</a:t>
            </a:r>
            <a:r>
              <a:rPr sz="1800" i="1" spc="280" dirty="0">
                <a:latin typeface="Georgia"/>
                <a:cs typeface="Georgia"/>
              </a:rPr>
              <a:t>x</a:t>
            </a:r>
            <a:r>
              <a:rPr sz="1950" spc="877" baseline="-10683" dirty="0">
                <a:latin typeface="Lucida Sans Unicode"/>
                <a:cs typeface="Lucida Sans Unicode"/>
              </a:rPr>
              <a:t>A</a:t>
            </a:r>
            <a:r>
              <a:rPr sz="1800" i="1" spc="275" dirty="0">
                <a:latin typeface="Georgia"/>
                <a:cs typeface="Georgia"/>
              </a:rPr>
              <a:t>S</a:t>
            </a:r>
            <a:r>
              <a:rPr sz="1950" spc="427" baseline="-10683" dirty="0">
                <a:latin typeface="Cambria"/>
                <a:cs typeface="Cambria"/>
              </a:rPr>
              <a:t>1</a:t>
            </a:r>
            <a:r>
              <a:rPr sz="1800" spc="130" dirty="0">
                <a:latin typeface="Verdana"/>
                <a:cs typeface="Verdana"/>
              </a:rPr>
              <a:t>+</a:t>
            </a:r>
            <a:r>
              <a:rPr sz="1800" i="1" spc="285" dirty="0">
                <a:latin typeface="Georgia"/>
                <a:cs typeface="Georgia"/>
              </a:rPr>
              <a:t>m</a:t>
            </a:r>
            <a:r>
              <a:rPr sz="1800" spc="195" dirty="0">
                <a:latin typeface="Lucida Sans Unicode"/>
                <a:cs typeface="Lucida Sans Unicode"/>
              </a:rPr>
              <a:t>−</a:t>
            </a:r>
            <a:r>
              <a:rPr sz="1800" i="1" spc="290" dirty="0">
                <a:latin typeface="Georgia"/>
                <a:cs typeface="Georgia"/>
              </a:rPr>
              <a:t>x</a:t>
            </a:r>
            <a:r>
              <a:rPr sz="1950" spc="697" baseline="-10683" dirty="0">
                <a:latin typeface="Lucida Sans Unicode"/>
                <a:cs typeface="Lucida Sans Unicode"/>
              </a:rPr>
              <a:t>A</a:t>
            </a:r>
            <a:r>
              <a:rPr sz="1950" spc="-419" baseline="-10683" dirty="0">
                <a:latin typeface="Lucida Sans Unicode"/>
                <a:cs typeface="Lucida Sans Unicode"/>
              </a:rPr>
              <a:t> </a:t>
            </a:r>
            <a:r>
              <a:rPr sz="1800" i="1" spc="275" dirty="0">
                <a:latin typeface="Georgia"/>
                <a:cs typeface="Georgia"/>
              </a:rPr>
              <a:t>S</a:t>
            </a:r>
            <a:r>
              <a:rPr sz="1950" spc="262" baseline="-10683" dirty="0">
                <a:latin typeface="Cambria"/>
                <a:cs typeface="Cambria"/>
              </a:rPr>
              <a:t>1</a:t>
            </a:r>
            <a:endParaRPr sz="1950" baseline="-10683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8254" y="6474005"/>
            <a:ext cx="8413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spc="140" dirty="0">
                <a:latin typeface="Tahoma"/>
                <a:cs typeface="Tahoma"/>
              </a:rPr>
              <a:t>=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i="1" spc="145" dirty="0">
                <a:latin typeface="Trebuchet MS"/>
                <a:cs typeface="Trebuchet MS"/>
              </a:rPr>
              <a:t>a</a:t>
            </a:r>
            <a:r>
              <a:rPr sz="2700" i="1" spc="217" baseline="32407" dirty="0">
                <a:latin typeface="Georgia"/>
                <a:cs typeface="Georgia"/>
              </a:rPr>
              <a:t>m</a:t>
            </a:r>
            <a:endParaRPr sz="2700" baseline="32407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DFC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1317</Words>
  <Application>Microsoft Macintosh PowerPoint</Application>
  <PresentationFormat>Custom</PresentationFormat>
  <Paragraphs>158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 MT</vt:lpstr>
      <vt:lpstr>Calibri</vt:lpstr>
      <vt:lpstr>Cambria</vt:lpstr>
      <vt:lpstr>Courier New</vt:lpstr>
      <vt:lpstr>Georgia</vt:lpstr>
      <vt:lpstr>Lucida Sans Unicode</vt:lpstr>
      <vt:lpstr>Microsoft Sans Serif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Week 9 - Digital Signatures</vt:lpstr>
      <vt:lpstr>Overview</vt:lpstr>
      <vt:lpstr>Digital Signatures</vt:lpstr>
      <vt:lpstr>Digital Signature Model</vt:lpstr>
      <vt:lpstr>Attacks</vt:lpstr>
      <vt:lpstr>Forgeries</vt:lpstr>
      <vt:lpstr>Digital Signature Requirements</vt:lpstr>
      <vt:lpstr>ElGamal Digital Signatures</vt:lpstr>
      <vt:lpstr>ElGamal Digital Signature</vt:lpstr>
      <vt:lpstr>ElGamal Signature Example</vt:lpstr>
      <vt:lpstr>Schnorr Digital Signatures</vt:lpstr>
      <vt:lpstr>Schnorr Signature</vt:lpstr>
      <vt:lpstr>Digital Signature Standard (DSS)</vt:lpstr>
      <vt:lpstr>DSS vs. RSA Signatures</vt:lpstr>
      <vt:lpstr>Digital Signature Algorithm (DSA)</vt:lpstr>
      <vt:lpstr>DSA Key Generation</vt:lpstr>
      <vt:lpstr>DSA Signature Creation</vt:lpstr>
      <vt:lpstr>DSA Signature Verification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cp:lastModifiedBy>cavidan yakupoglu</cp:lastModifiedBy>
  <cp:revision>12</cp:revision>
  <dcterms:created xsi:type="dcterms:W3CDTF">2023-12-06T11:21:18Z</dcterms:created>
  <dcterms:modified xsi:type="dcterms:W3CDTF">2023-12-06T15:00:46Z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Creator">
    <vt:lpwstr>PDFium</vt:lpwstr>
  </property>
  <property fmtid="{D5CDD505-2E9C-101B-9397-08002B2CF9AE}" pid="4" name="LastSaved">
    <vt:filetime>2023-12-06T00:00:00Z</vt:filetime>
  </property>
</Properties>
</file>