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2" r:id="rId16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>
      <p:cViewPr varScale="1">
        <p:scale>
          <a:sx n="80" d="100"/>
          <a:sy n="80" d="100"/>
        </p:scale>
        <p:origin x="59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84997-5712-214B-80A7-B0CB2CBE0EE7}" type="datetimeFigureOut">
              <a:rPr lang="en-TR" smtClean="0"/>
              <a:t>6.12.2023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E7EB-E63C-B84D-9B04-23CEC6BDC79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04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DE7EB-E63C-B84D-9B04-23CEC6BDC794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926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MAC-based message verification requires both the sender and receiver to follow specific steps to ensure the message's credibility: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sender and receiver share a secret symmetric key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The sender runs a standard algorithm to create the MAC. As input, the algorithm takes the original message and the secret key.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DE7EB-E63C-B84D-9B04-23CEC6BDC794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042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The DAC consists of either the entire block 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O</a:t>
            </a:r>
            <a:r>
              <a:rPr lang="en-US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N 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or the leftmost 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M 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bits of the block, with 16 &lt;= </a:t>
            </a:r>
            <a:r>
              <a:rPr lang="en-US" sz="1800" b="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M 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&lt;= 64.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DE7EB-E63C-B84D-9B04-23CEC6BDC794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4473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25" dirty="0"/>
              <a:t> </a:t>
            </a:r>
            <a:r>
              <a:rPr dirty="0"/>
              <a:t>Raj</a:t>
            </a:r>
            <a:r>
              <a:rPr spc="-25" dirty="0"/>
              <a:t> </a:t>
            </a:r>
            <a:r>
              <a:rPr spc="-20"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St.</a:t>
            </a:r>
            <a:r>
              <a:rPr spc="-30" dirty="0"/>
              <a:t> </a:t>
            </a:r>
            <a:r>
              <a:rPr spc="-10" dirty="0"/>
              <a:t>Louis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spc="-10" dirty="0"/>
              <a:t>12-</a:t>
            </a: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25" dirty="0"/>
              <a:t> </a:t>
            </a:r>
            <a:r>
              <a:rPr dirty="0"/>
              <a:t>Raj</a:t>
            </a:r>
            <a:r>
              <a:rPr spc="-25" dirty="0"/>
              <a:t> </a:t>
            </a:r>
            <a:r>
              <a:rPr spc="-20"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St.</a:t>
            </a:r>
            <a:r>
              <a:rPr spc="-30" dirty="0"/>
              <a:t> </a:t>
            </a:r>
            <a:r>
              <a:rPr spc="-10" dirty="0"/>
              <a:t>Louis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spc="-10" dirty="0"/>
              <a:t>12-</a:t>
            </a: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25" dirty="0"/>
              <a:t> </a:t>
            </a:r>
            <a:r>
              <a:rPr dirty="0"/>
              <a:t>Raj</a:t>
            </a:r>
            <a:r>
              <a:rPr spc="-25" dirty="0"/>
              <a:t> </a:t>
            </a:r>
            <a:r>
              <a:rPr spc="-20" dirty="0"/>
              <a:t>Jain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St.</a:t>
            </a:r>
            <a:r>
              <a:rPr spc="-30" dirty="0"/>
              <a:t> </a:t>
            </a:r>
            <a:r>
              <a:rPr spc="-10" dirty="0"/>
              <a:t>Louis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spc="-10" dirty="0"/>
              <a:t>12-</a:t>
            </a: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25" dirty="0"/>
              <a:t> </a:t>
            </a:r>
            <a:r>
              <a:rPr dirty="0"/>
              <a:t>Raj</a:t>
            </a:r>
            <a:r>
              <a:rPr spc="-25" dirty="0"/>
              <a:t> </a:t>
            </a:r>
            <a:r>
              <a:rPr spc="-20" dirty="0"/>
              <a:t>Jain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St.</a:t>
            </a:r>
            <a:r>
              <a:rPr spc="-30" dirty="0"/>
              <a:t> </a:t>
            </a:r>
            <a:r>
              <a:rPr spc="-10" dirty="0"/>
              <a:t>Louis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spc="-10" dirty="0"/>
              <a:t>12-</a:t>
            </a: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25" dirty="0"/>
              <a:t> </a:t>
            </a:r>
            <a:r>
              <a:rPr dirty="0"/>
              <a:t>Raj</a:t>
            </a:r>
            <a:r>
              <a:rPr spc="-25" dirty="0"/>
              <a:t> </a:t>
            </a:r>
            <a:r>
              <a:rPr spc="-20" dirty="0"/>
              <a:t>Jain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St.</a:t>
            </a:r>
            <a:r>
              <a:rPr spc="-30" dirty="0"/>
              <a:t> </a:t>
            </a:r>
            <a:r>
              <a:rPr spc="-10" dirty="0"/>
              <a:t>Louis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spc="-10" dirty="0"/>
              <a:t>12-</a:t>
            </a: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5152" y="698754"/>
            <a:ext cx="8388350" cy="6299200"/>
          </a:xfrm>
          <a:custGeom>
            <a:avLst/>
            <a:gdLst/>
            <a:ahLst/>
            <a:cxnLst/>
            <a:rect l="l" t="t" r="r" b="b"/>
            <a:pathLst>
              <a:path w="8388350" h="6299200">
                <a:moveTo>
                  <a:pt x="0" y="0"/>
                </a:moveTo>
                <a:lnTo>
                  <a:pt x="0" y="6298692"/>
                </a:lnTo>
                <a:lnTo>
                  <a:pt x="8388096" y="6298692"/>
                </a:lnTo>
                <a:lnTo>
                  <a:pt x="838809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53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840" y="784346"/>
            <a:ext cx="8128000" cy="69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B01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177" y="1710944"/>
            <a:ext cx="7404100" cy="404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5073" y="6825316"/>
            <a:ext cx="98107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©2011</a:t>
            </a:r>
            <a:r>
              <a:rPr spc="-25" dirty="0"/>
              <a:t> </a:t>
            </a:r>
            <a:r>
              <a:rPr dirty="0"/>
              <a:t>Raj</a:t>
            </a:r>
            <a:r>
              <a:rPr spc="-25" dirty="0"/>
              <a:t> </a:t>
            </a:r>
            <a:r>
              <a:rPr spc="-20"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177" y="6825316"/>
            <a:ext cx="219202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Washington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St.</a:t>
            </a:r>
            <a:r>
              <a:rPr spc="-30" dirty="0"/>
              <a:t> </a:t>
            </a:r>
            <a:r>
              <a:rPr spc="-10" dirty="0"/>
              <a:t>Louis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33797" y="6825316"/>
            <a:ext cx="655954" cy="49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CSE571S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800" spc="-10" dirty="0"/>
              <a:t>12-</a:t>
            </a: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9FE1-2B18-F8BF-13E3-435C74D45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191000"/>
            <a:ext cx="7772400" cy="553998"/>
          </a:xfrm>
        </p:spPr>
        <p:txBody>
          <a:bodyPr/>
          <a:lstStyle/>
          <a:p>
            <a:r>
              <a:rPr lang="en-TR" dirty="0"/>
              <a:t>Week 9- </a:t>
            </a:r>
            <a:r>
              <a:rPr lang="en-US" sz="3600" dirty="0"/>
              <a:t>Message</a:t>
            </a:r>
            <a:r>
              <a:rPr lang="en-US" sz="3600" spc="-80" dirty="0"/>
              <a:t> </a:t>
            </a:r>
            <a:r>
              <a:rPr lang="en-US" sz="3600" spc="-10" dirty="0"/>
              <a:t>Authentication</a:t>
            </a:r>
            <a:r>
              <a:rPr lang="en-US" sz="3600" spc="-75" dirty="0"/>
              <a:t> </a:t>
            </a:r>
            <a:r>
              <a:rPr lang="en-US" sz="3600" spc="-20" dirty="0"/>
              <a:t>Codes</a:t>
            </a:r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7E8CC-C0DD-33A5-00A1-DC051AE714B1}"/>
              </a:ext>
            </a:extLst>
          </p:cNvPr>
          <p:cNvSpPr txBox="1"/>
          <p:nvPr/>
        </p:nvSpPr>
        <p:spPr>
          <a:xfrm>
            <a:off x="685800" y="7162800"/>
            <a:ext cx="6567825" cy="437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190"/>
              </a:lnSpc>
              <a:spcBef>
                <a:spcPts val="100"/>
              </a:spcBef>
            </a:pPr>
            <a:r>
              <a:rPr lang="en-TR" sz="1100" i="1" dirty="0">
                <a:latin typeface="+mn-lt"/>
              </a:rPr>
              <a:t>Source: </a:t>
            </a:r>
            <a:r>
              <a:rPr lang="en-US" sz="1100" i="1" dirty="0">
                <a:latin typeface="+mn-lt"/>
                <a:cs typeface="Times New Roman"/>
              </a:rPr>
              <a:t>Raj</a:t>
            </a:r>
            <a:r>
              <a:rPr lang="en-US" sz="1100" i="1" spc="-20" dirty="0">
                <a:latin typeface="+mn-lt"/>
                <a:cs typeface="Times New Roman"/>
              </a:rPr>
              <a:t> Jain </a:t>
            </a:r>
            <a:r>
              <a:rPr lang="en-US" sz="1100" i="1" dirty="0">
                <a:latin typeface="+mn-lt"/>
                <a:cs typeface="Times New Roman"/>
              </a:rPr>
              <a:t>Washington</a:t>
            </a:r>
            <a:r>
              <a:rPr lang="en-US" sz="1100" i="1" spc="-35" dirty="0">
                <a:latin typeface="+mn-lt"/>
                <a:cs typeface="Times New Roman"/>
              </a:rPr>
              <a:t> </a:t>
            </a:r>
            <a:r>
              <a:rPr lang="en-US" sz="1100" i="1" dirty="0">
                <a:latin typeface="+mn-lt"/>
                <a:cs typeface="Times New Roman"/>
              </a:rPr>
              <a:t>University</a:t>
            </a:r>
            <a:r>
              <a:rPr lang="en-US" sz="1100" i="1" spc="-35" dirty="0">
                <a:latin typeface="+mn-lt"/>
                <a:cs typeface="Times New Roman"/>
              </a:rPr>
              <a:t> </a:t>
            </a:r>
            <a:r>
              <a:rPr lang="en-US" sz="1100" i="1" dirty="0">
                <a:latin typeface="+mn-lt"/>
                <a:cs typeface="Times New Roman"/>
              </a:rPr>
              <a:t>in</a:t>
            </a:r>
            <a:r>
              <a:rPr lang="en-US" sz="1100" i="1" spc="-35" dirty="0">
                <a:latin typeface="+mn-lt"/>
                <a:cs typeface="Times New Roman"/>
              </a:rPr>
              <a:t> </a:t>
            </a:r>
            <a:r>
              <a:rPr lang="en-US" sz="1100" i="1" dirty="0">
                <a:latin typeface="+mn-lt"/>
                <a:cs typeface="Times New Roman"/>
              </a:rPr>
              <a:t>Saint</a:t>
            </a:r>
            <a:r>
              <a:rPr lang="en-US" sz="1100" i="1" spc="-30" dirty="0">
                <a:latin typeface="+mn-lt"/>
                <a:cs typeface="Times New Roman"/>
              </a:rPr>
              <a:t> </a:t>
            </a:r>
            <a:r>
              <a:rPr lang="en-US" sz="1100" i="1" spc="-10" dirty="0" err="1">
                <a:latin typeface="+mn-lt"/>
                <a:cs typeface="Times New Roman"/>
              </a:rPr>
              <a:t>Louishttps</a:t>
            </a:r>
            <a:r>
              <a:rPr lang="en-US" sz="1100" i="1" spc="-10" dirty="0">
                <a:latin typeface="+mn-lt"/>
                <a:cs typeface="Times New Roman"/>
              </a:rPr>
              <a:t>://</a:t>
            </a:r>
            <a:r>
              <a:rPr lang="en-US" sz="1100" i="1" spc="-10" dirty="0" err="1">
                <a:latin typeface="+mn-lt"/>
                <a:cs typeface="Times New Roman"/>
              </a:rPr>
              <a:t>www.cse.wustl.edu</a:t>
            </a:r>
            <a:r>
              <a:rPr lang="en-US" sz="1100" i="1" spc="-10" dirty="0">
                <a:latin typeface="+mn-lt"/>
                <a:cs typeface="Times New Roman"/>
              </a:rPr>
              <a:t>/~</a:t>
            </a:r>
            <a:r>
              <a:rPr lang="en-US" sz="1100" i="1" spc="-10" dirty="0" err="1">
                <a:latin typeface="+mn-lt"/>
                <a:cs typeface="Times New Roman"/>
              </a:rPr>
              <a:t>jain</a:t>
            </a:r>
            <a:r>
              <a:rPr lang="en-US" sz="1100" i="1" spc="-10" dirty="0">
                <a:latin typeface="+mn-lt"/>
                <a:cs typeface="Times New Roman"/>
              </a:rPr>
              <a:t>/cse571-11/ftp/l_12mac.pdf</a:t>
            </a:r>
            <a:endParaRPr lang="en-US" sz="1100" i="1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308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0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Using</a:t>
            </a:r>
            <a:r>
              <a:rPr sz="3200" spc="-100" dirty="0"/>
              <a:t> </a:t>
            </a:r>
            <a:r>
              <a:rPr sz="3200" dirty="0"/>
              <a:t>Symmetric</a:t>
            </a:r>
            <a:r>
              <a:rPr sz="3200" spc="-100" dirty="0"/>
              <a:t> </a:t>
            </a:r>
            <a:r>
              <a:rPr sz="3200" dirty="0"/>
              <a:t>Ciphers</a:t>
            </a:r>
            <a:r>
              <a:rPr sz="3200" spc="-100" dirty="0"/>
              <a:t> </a:t>
            </a:r>
            <a:r>
              <a:rPr sz="3200" dirty="0"/>
              <a:t>for</a:t>
            </a:r>
            <a:r>
              <a:rPr sz="3200" spc="-100" dirty="0"/>
              <a:t> </a:t>
            </a:r>
            <a:r>
              <a:rPr sz="3200" spc="-20" dirty="0"/>
              <a:t>MACs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177" y="1746758"/>
            <a:ext cx="8038465" cy="22574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cipher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chaining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25" dirty="0">
                <a:latin typeface="Times New Roman"/>
                <a:cs typeface="Times New Roman"/>
              </a:rPr>
              <a:t>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5" dirty="0">
                <a:latin typeface="Times New Roman"/>
                <a:cs typeface="Times New Roman"/>
              </a:rPr>
              <a:t>MAC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Authentication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Algorithm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(DAA)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DES-</a:t>
            </a:r>
            <a:r>
              <a:rPr sz="2400" spc="-25" dirty="0">
                <a:latin typeface="Times New Roman"/>
                <a:cs typeface="Times New Roman"/>
              </a:rPr>
              <a:t>CBC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IV=0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zero-</a:t>
            </a:r>
            <a:r>
              <a:rPr sz="2400" dirty="0">
                <a:latin typeface="Times New Roman"/>
                <a:cs typeface="Times New Roman"/>
              </a:rPr>
              <a:t>pad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ts val="2750"/>
              </a:lnSpc>
              <a:spcBef>
                <a:spcPts val="28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T=MAC(K,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X)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0"/>
              </a:lnSpc>
            </a:pPr>
            <a:r>
              <a:rPr sz="2400" spc="-10" dirty="0">
                <a:latin typeface="Symbol"/>
                <a:cs typeface="Symbol"/>
              </a:rPr>
              <a:t></a:t>
            </a:r>
            <a:r>
              <a:rPr sz="2400" spc="-10" dirty="0">
                <a:latin typeface="Times New Roman"/>
                <a:cs typeface="Times New Roman"/>
              </a:rPr>
              <a:t>T=MAC(K,X||(X</a:t>
            </a:r>
            <a:r>
              <a:rPr sz="2400" spc="-10" dirty="0">
                <a:latin typeface="Symbol"/>
                <a:cs typeface="Symbol"/>
              </a:rPr>
              <a:t></a:t>
            </a:r>
            <a:r>
              <a:rPr sz="2400" spc="-10" dirty="0">
                <a:latin typeface="Times New Roman"/>
                <a:cs typeface="Times New Roman"/>
              </a:rPr>
              <a:t>T))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0472" y="4155917"/>
            <a:ext cx="5360696" cy="2604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Cipher-</a:t>
            </a:r>
            <a:r>
              <a:rPr sz="2800" dirty="0"/>
              <a:t>based</a:t>
            </a:r>
            <a:r>
              <a:rPr sz="2800" spc="-35" dirty="0"/>
              <a:t> </a:t>
            </a:r>
            <a:r>
              <a:rPr sz="2800" dirty="0"/>
              <a:t>Message</a:t>
            </a:r>
            <a:r>
              <a:rPr sz="2800" spc="-35" dirty="0"/>
              <a:t> </a:t>
            </a:r>
            <a:r>
              <a:rPr sz="2800" spc="-10" dirty="0"/>
              <a:t>Authentication</a:t>
            </a:r>
            <a:r>
              <a:rPr sz="2800" spc="-35" dirty="0"/>
              <a:t> </a:t>
            </a:r>
            <a:r>
              <a:rPr sz="2800" dirty="0"/>
              <a:t>Code</a:t>
            </a:r>
            <a:r>
              <a:rPr sz="2800" spc="-30" dirty="0"/>
              <a:t> </a:t>
            </a:r>
            <a:r>
              <a:rPr sz="2800" spc="-10" dirty="0"/>
              <a:t>(CMAC)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71239" y="1243369"/>
            <a:ext cx="4697223" cy="6329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8580" indent="-342900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7272"/>
              <a:buFont typeface="Wingdings"/>
              <a:buChar char=""/>
              <a:tabLst>
                <a:tab pos="406400" algn="l"/>
              </a:tabLst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CMAC is a block cipher-based algorithm that uses a secret key to generate a message authentication code (MAC) for a given message. </a:t>
            </a:r>
          </a:p>
          <a:p>
            <a:pPr marL="406400" marR="68580" indent="-342900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7272"/>
              <a:buFont typeface="Wingdings"/>
              <a:buChar char=""/>
              <a:tabLst>
                <a:tab pos="406400" algn="l"/>
              </a:tabLst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algorithm works by dividing the input message into fixed-length blocks, each of which is processed by the block cipher in a special way.</a:t>
            </a:r>
          </a:p>
          <a:p>
            <a:pPr marL="406400" marR="68580" indent="-342900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7272"/>
              <a:buFont typeface="Wingdings"/>
              <a:buChar char=""/>
              <a:tabLst>
                <a:tab pos="406400" algn="l"/>
              </a:tabLst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CMAC algorithm is based on the CBC-MAC (Cipher Block Chaining Message Authentication Code) technique, which uses the block cipher in CBC mode to generate a MAC for a given message. 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7303" y="1752600"/>
            <a:ext cx="4451097" cy="34800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Authenticated</a:t>
            </a:r>
            <a:r>
              <a:rPr spc="-160" dirty="0"/>
              <a:t> </a:t>
            </a:r>
            <a:r>
              <a:rPr spc="-10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80" y="1675130"/>
            <a:ext cx="7268845" cy="424603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08965" indent="-532765">
              <a:lnSpc>
                <a:spcPct val="100000"/>
              </a:lnSpc>
              <a:spcBef>
                <a:spcPts val="6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608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Confidentiality+Integrity:</a:t>
            </a:r>
            <a:endParaRPr sz="2400" dirty="0">
              <a:latin typeface="Times New Roman"/>
              <a:cs typeface="Times New Roman"/>
            </a:endParaRPr>
          </a:p>
          <a:p>
            <a:pPr marL="608965" indent="-5327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AutoNum type="arabicPeriod"/>
              <a:tabLst>
                <a:tab pos="608965" algn="l"/>
              </a:tabLst>
            </a:pPr>
            <a:r>
              <a:rPr sz="2400" dirty="0">
                <a:latin typeface="Times New Roman"/>
                <a:cs typeface="Times New Roman"/>
              </a:rPr>
              <a:t>Hash-then-encrypt: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E(K,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||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H(M))</a:t>
            </a:r>
            <a:endParaRPr sz="2400" dirty="0">
              <a:latin typeface="Times New Roman"/>
              <a:cs typeface="Times New Roman"/>
            </a:endParaRPr>
          </a:p>
          <a:p>
            <a:pPr marL="608965" marR="1000760" indent="-5334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AutoNum type="arabicPeriod"/>
              <a:tabLst>
                <a:tab pos="608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MAC-then-</a:t>
            </a:r>
            <a:r>
              <a:rPr sz="2400" dirty="0">
                <a:latin typeface="Times New Roman"/>
                <a:cs typeface="Times New Roman"/>
              </a:rPr>
              <a:t>encrypt: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E(K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||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MAC(K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M))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SSL/TLS</a:t>
            </a:r>
            <a:endParaRPr sz="2400" dirty="0">
              <a:latin typeface="Times New Roman"/>
              <a:cs typeface="Times New Roman"/>
            </a:endParaRPr>
          </a:p>
          <a:p>
            <a:pPr marL="608965" indent="-532765">
              <a:lnSpc>
                <a:spcPct val="100000"/>
              </a:lnSpc>
              <a:spcBef>
                <a:spcPts val="560"/>
              </a:spcBef>
              <a:buClr>
                <a:srgbClr val="053CE8"/>
              </a:buClr>
              <a:buSzPct val="75000"/>
              <a:buAutoNum type="arabicPeriod"/>
              <a:tabLst>
                <a:tab pos="608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Encrypt-then-</a:t>
            </a:r>
            <a:r>
              <a:rPr sz="2400" dirty="0">
                <a:latin typeface="Times New Roman"/>
                <a:cs typeface="Times New Roman"/>
              </a:rPr>
              <a:t>MAC: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(C=E(K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T=MAC(K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C)</a:t>
            </a:r>
            <a:endParaRPr sz="2400" dirty="0">
              <a:latin typeface="Times New Roman"/>
              <a:cs typeface="Times New Roman"/>
            </a:endParaRPr>
          </a:p>
          <a:p>
            <a:pPr marL="608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IPsec</a:t>
            </a:r>
            <a:endParaRPr sz="2400" dirty="0">
              <a:latin typeface="Times New Roman"/>
              <a:cs typeface="Times New Roman"/>
            </a:endParaRPr>
          </a:p>
          <a:p>
            <a:pPr marL="608965" indent="-532765">
              <a:lnSpc>
                <a:spcPts val="2875"/>
              </a:lnSpc>
              <a:spcBef>
                <a:spcPts val="565"/>
              </a:spcBef>
              <a:buClr>
                <a:srgbClr val="053CE8"/>
              </a:buClr>
              <a:buSzPct val="75000"/>
              <a:buAutoNum type="arabicPeriod" startAt="4"/>
              <a:tabLst>
                <a:tab pos="608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Encrypt-and-</a:t>
            </a:r>
            <a:r>
              <a:rPr sz="2400" dirty="0">
                <a:latin typeface="Times New Roman"/>
                <a:cs typeface="Times New Roman"/>
              </a:rPr>
              <a:t>MAC: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(C=E(K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T=MAC(K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M)</a:t>
            </a:r>
            <a:endParaRPr sz="2400" dirty="0">
              <a:latin typeface="Times New Roman"/>
              <a:cs typeface="Times New Roman"/>
            </a:endParaRPr>
          </a:p>
          <a:p>
            <a:pPr marL="608965">
              <a:lnSpc>
                <a:spcPts val="2875"/>
              </a:lnSpc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SSH</a:t>
            </a:r>
            <a:endParaRPr sz="2400" dirty="0">
              <a:latin typeface="Times New Roman"/>
              <a:cs typeface="Times New Roman"/>
            </a:endParaRPr>
          </a:p>
          <a:p>
            <a:pPr marL="685165" lvl="1" indent="-6089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685165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vulnerabilities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these</a:t>
            </a:r>
            <a:endParaRPr sz="2400" dirty="0">
              <a:latin typeface="Times New Roman"/>
              <a:cs typeface="Times New Roman"/>
            </a:endParaRPr>
          </a:p>
          <a:p>
            <a:pPr marL="608965" lvl="1" indent="-5327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608965" algn="l"/>
              </a:tabLst>
            </a:pPr>
            <a:r>
              <a:rPr sz="2400" dirty="0">
                <a:latin typeface="Times New Roman"/>
                <a:cs typeface="Times New Roman"/>
              </a:rPr>
              <a:t>NIST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vulnerabilities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CCM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GCM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0" rIns="0" bIns="0" rtlCol="0">
            <a:spAutoFit/>
          </a:bodyPr>
          <a:lstStyle/>
          <a:p>
            <a:pPr marL="3578225">
              <a:lnSpc>
                <a:spcPct val="100000"/>
              </a:lnSpc>
              <a:spcBef>
                <a:spcPts val="95"/>
              </a:spcBef>
            </a:pPr>
            <a:r>
              <a:rPr lang="en-US" sz="3200" spc="-25" dirty="0"/>
              <a:t>CCM</a:t>
            </a:r>
            <a:endParaRPr 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177" y="1774952"/>
            <a:ext cx="3983354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1150" indent="-342900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Counter</a:t>
            </a:r>
            <a:r>
              <a:rPr lang="en-US"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lang="en-US"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Cipher</a:t>
            </a:r>
            <a:r>
              <a:rPr lang="en-US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Block Chaining-</a:t>
            </a:r>
            <a:r>
              <a:rPr lang="en-US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MAC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NIST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800-38C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WiFi</a:t>
            </a:r>
            <a:endParaRPr sz="2400" dirty="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Algorithmic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ingredients</a:t>
            </a:r>
            <a:endParaRPr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AES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</a:t>
            </a:r>
            <a:endParaRPr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CTR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377" y="4330700"/>
            <a:ext cx="300990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CMAC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 algorithm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177" y="5133847"/>
            <a:ext cx="4273550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7960" indent="-342900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encryption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25" dirty="0">
                <a:latin typeface="Times New Roman"/>
                <a:cs typeface="Times New Roman"/>
              </a:rPr>
              <a:t>MAC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plaintext:MAC+E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177" y="6375146"/>
            <a:ext cx="437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Associate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clear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171" y="1305709"/>
            <a:ext cx="3983354" cy="253659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535167" y="4430267"/>
            <a:ext cx="52705" cy="99060"/>
          </a:xfrm>
          <a:custGeom>
            <a:avLst/>
            <a:gdLst/>
            <a:ahLst/>
            <a:cxnLst/>
            <a:rect l="l" t="t" r="r" b="b"/>
            <a:pathLst>
              <a:path w="52704" h="99060">
                <a:moveTo>
                  <a:pt x="52578" y="46482"/>
                </a:moveTo>
                <a:lnTo>
                  <a:pt x="0" y="46482"/>
                </a:lnTo>
                <a:lnTo>
                  <a:pt x="17526" y="82049"/>
                </a:lnTo>
                <a:lnTo>
                  <a:pt x="17526" y="55625"/>
                </a:lnTo>
                <a:lnTo>
                  <a:pt x="35052" y="55625"/>
                </a:lnTo>
                <a:lnTo>
                  <a:pt x="35052" y="81033"/>
                </a:lnTo>
                <a:lnTo>
                  <a:pt x="52578" y="46482"/>
                </a:lnTo>
                <a:close/>
              </a:path>
              <a:path w="52704" h="99060">
                <a:moveTo>
                  <a:pt x="35052" y="4648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46482"/>
                </a:lnTo>
                <a:lnTo>
                  <a:pt x="35052" y="46482"/>
                </a:lnTo>
                <a:close/>
              </a:path>
              <a:path w="52704" h="99060">
                <a:moveTo>
                  <a:pt x="35052" y="81033"/>
                </a:moveTo>
                <a:lnTo>
                  <a:pt x="35052" y="55625"/>
                </a:lnTo>
                <a:lnTo>
                  <a:pt x="17526" y="55625"/>
                </a:lnTo>
                <a:lnTo>
                  <a:pt x="17526" y="82049"/>
                </a:lnTo>
                <a:lnTo>
                  <a:pt x="25908" y="99060"/>
                </a:lnTo>
                <a:lnTo>
                  <a:pt x="35052" y="8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4365" y="4651247"/>
            <a:ext cx="247650" cy="52705"/>
          </a:xfrm>
          <a:custGeom>
            <a:avLst/>
            <a:gdLst/>
            <a:ahLst/>
            <a:cxnLst/>
            <a:rect l="l" t="t" r="r" b="b"/>
            <a:pathLst>
              <a:path w="247650" h="52704">
                <a:moveTo>
                  <a:pt x="204215" y="35051"/>
                </a:moveTo>
                <a:lnTo>
                  <a:pt x="204215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5" y="35051"/>
                </a:lnTo>
                <a:close/>
              </a:path>
              <a:path w="247650" h="52704">
                <a:moveTo>
                  <a:pt x="247650" y="26669"/>
                </a:moveTo>
                <a:lnTo>
                  <a:pt x="195072" y="0"/>
                </a:lnTo>
                <a:lnTo>
                  <a:pt x="195072" y="17525"/>
                </a:lnTo>
                <a:lnTo>
                  <a:pt x="204215" y="17525"/>
                </a:lnTo>
                <a:lnTo>
                  <a:pt x="204215" y="48072"/>
                </a:lnTo>
                <a:lnTo>
                  <a:pt x="247650" y="26669"/>
                </a:lnTo>
                <a:close/>
              </a:path>
              <a:path w="247650" h="52704">
                <a:moveTo>
                  <a:pt x="204215" y="48072"/>
                </a:moveTo>
                <a:lnTo>
                  <a:pt x="204215" y="35051"/>
                </a:lnTo>
                <a:lnTo>
                  <a:pt x="195072" y="35051"/>
                </a:lnTo>
                <a:lnTo>
                  <a:pt x="195072" y="52577"/>
                </a:lnTo>
                <a:lnTo>
                  <a:pt x="204215" y="4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5167" y="5122926"/>
            <a:ext cx="52705" cy="148590"/>
          </a:xfrm>
          <a:custGeom>
            <a:avLst/>
            <a:gdLst/>
            <a:ahLst/>
            <a:cxnLst/>
            <a:rect l="l" t="t" r="r" b="b"/>
            <a:pathLst>
              <a:path w="52704" h="148589">
                <a:moveTo>
                  <a:pt x="52578" y="96012"/>
                </a:moveTo>
                <a:lnTo>
                  <a:pt x="0" y="96012"/>
                </a:lnTo>
                <a:lnTo>
                  <a:pt x="17526" y="131579"/>
                </a:lnTo>
                <a:lnTo>
                  <a:pt x="17526" y="105155"/>
                </a:lnTo>
                <a:lnTo>
                  <a:pt x="35052" y="105155"/>
                </a:lnTo>
                <a:lnTo>
                  <a:pt x="35052" y="130563"/>
                </a:lnTo>
                <a:lnTo>
                  <a:pt x="52578" y="96012"/>
                </a:lnTo>
                <a:close/>
              </a:path>
              <a:path w="52704" h="148589">
                <a:moveTo>
                  <a:pt x="35052" y="9601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96012"/>
                </a:lnTo>
                <a:lnTo>
                  <a:pt x="35052" y="96012"/>
                </a:lnTo>
                <a:close/>
              </a:path>
              <a:path w="52704" h="148589">
                <a:moveTo>
                  <a:pt x="35052" y="130563"/>
                </a:moveTo>
                <a:lnTo>
                  <a:pt x="35052" y="105155"/>
                </a:lnTo>
                <a:lnTo>
                  <a:pt x="17526" y="105155"/>
                </a:lnTo>
                <a:lnTo>
                  <a:pt x="17526" y="131579"/>
                </a:lnTo>
                <a:lnTo>
                  <a:pt x="25908" y="148589"/>
                </a:lnTo>
                <a:lnTo>
                  <a:pt x="35052" y="13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3134" y="4776977"/>
            <a:ext cx="325120" cy="273050"/>
          </a:xfrm>
          <a:custGeom>
            <a:avLst/>
            <a:gdLst/>
            <a:ahLst/>
            <a:cxnLst/>
            <a:rect l="l" t="t" r="r" b="b"/>
            <a:pathLst>
              <a:path w="325120" h="273050">
                <a:moveTo>
                  <a:pt x="248412" y="246888"/>
                </a:moveTo>
                <a:lnTo>
                  <a:pt x="195834" y="220980"/>
                </a:lnTo>
                <a:lnTo>
                  <a:pt x="195834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195834" y="255270"/>
                </a:lnTo>
                <a:lnTo>
                  <a:pt x="195834" y="272796"/>
                </a:lnTo>
                <a:lnTo>
                  <a:pt x="204216" y="268668"/>
                </a:lnTo>
                <a:lnTo>
                  <a:pt x="248412" y="246888"/>
                </a:lnTo>
                <a:close/>
              </a:path>
              <a:path w="325120" h="273050">
                <a:moveTo>
                  <a:pt x="324612" y="145542"/>
                </a:moveTo>
                <a:lnTo>
                  <a:pt x="307086" y="145542"/>
                </a:lnTo>
                <a:lnTo>
                  <a:pt x="307086" y="0"/>
                </a:lnTo>
                <a:lnTo>
                  <a:pt x="289560" y="0"/>
                </a:lnTo>
                <a:lnTo>
                  <a:pt x="289560" y="145542"/>
                </a:lnTo>
                <a:lnTo>
                  <a:pt x="272034" y="145542"/>
                </a:lnTo>
                <a:lnTo>
                  <a:pt x="289560" y="180606"/>
                </a:lnTo>
                <a:lnTo>
                  <a:pt x="297942" y="197358"/>
                </a:lnTo>
                <a:lnTo>
                  <a:pt x="307086" y="179603"/>
                </a:lnTo>
                <a:lnTo>
                  <a:pt x="324612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6238" y="4430267"/>
            <a:ext cx="52705" cy="99060"/>
          </a:xfrm>
          <a:custGeom>
            <a:avLst/>
            <a:gdLst/>
            <a:ahLst/>
            <a:cxnLst/>
            <a:rect l="l" t="t" r="r" b="b"/>
            <a:pathLst>
              <a:path w="52704" h="99060">
                <a:moveTo>
                  <a:pt x="52578" y="46482"/>
                </a:moveTo>
                <a:lnTo>
                  <a:pt x="0" y="46482"/>
                </a:lnTo>
                <a:lnTo>
                  <a:pt x="17526" y="81033"/>
                </a:lnTo>
                <a:lnTo>
                  <a:pt x="17526" y="55625"/>
                </a:lnTo>
                <a:lnTo>
                  <a:pt x="35052" y="55625"/>
                </a:lnTo>
                <a:lnTo>
                  <a:pt x="35052" y="82049"/>
                </a:lnTo>
                <a:lnTo>
                  <a:pt x="52578" y="46482"/>
                </a:lnTo>
                <a:close/>
              </a:path>
              <a:path w="52704" h="99060">
                <a:moveTo>
                  <a:pt x="35052" y="4648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46482"/>
                </a:lnTo>
                <a:lnTo>
                  <a:pt x="35052" y="46482"/>
                </a:lnTo>
                <a:close/>
              </a:path>
              <a:path w="52704" h="99060">
                <a:moveTo>
                  <a:pt x="35052" y="82049"/>
                </a:moveTo>
                <a:lnTo>
                  <a:pt x="35052" y="55625"/>
                </a:lnTo>
                <a:lnTo>
                  <a:pt x="17526" y="55625"/>
                </a:lnTo>
                <a:lnTo>
                  <a:pt x="17526" y="81033"/>
                </a:lnTo>
                <a:lnTo>
                  <a:pt x="26669" y="99060"/>
                </a:lnTo>
                <a:lnTo>
                  <a:pt x="35052" y="82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5435" y="4651247"/>
            <a:ext cx="247650" cy="52705"/>
          </a:xfrm>
          <a:custGeom>
            <a:avLst/>
            <a:gdLst/>
            <a:ahLst/>
            <a:cxnLst/>
            <a:rect l="l" t="t" r="r" b="b"/>
            <a:pathLst>
              <a:path w="247650" h="52704">
                <a:moveTo>
                  <a:pt x="204215" y="35051"/>
                </a:moveTo>
                <a:lnTo>
                  <a:pt x="204215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5" y="35051"/>
                </a:lnTo>
                <a:close/>
              </a:path>
              <a:path w="247650" h="52704">
                <a:moveTo>
                  <a:pt x="247650" y="26669"/>
                </a:moveTo>
                <a:lnTo>
                  <a:pt x="195834" y="0"/>
                </a:lnTo>
                <a:lnTo>
                  <a:pt x="195834" y="17525"/>
                </a:lnTo>
                <a:lnTo>
                  <a:pt x="204215" y="17525"/>
                </a:lnTo>
                <a:lnTo>
                  <a:pt x="204215" y="48387"/>
                </a:lnTo>
                <a:lnTo>
                  <a:pt x="247650" y="26669"/>
                </a:lnTo>
                <a:close/>
              </a:path>
              <a:path w="247650" h="52704">
                <a:moveTo>
                  <a:pt x="204215" y="48387"/>
                </a:moveTo>
                <a:lnTo>
                  <a:pt x="204215" y="35051"/>
                </a:lnTo>
                <a:lnTo>
                  <a:pt x="195834" y="35051"/>
                </a:lnTo>
                <a:lnTo>
                  <a:pt x="195834" y="52577"/>
                </a:lnTo>
                <a:lnTo>
                  <a:pt x="204215" y="48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6238" y="5122926"/>
            <a:ext cx="52705" cy="148590"/>
          </a:xfrm>
          <a:custGeom>
            <a:avLst/>
            <a:gdLst/>
            <a:ahLst/>
            <a:cxnLst/>
            <a:rect l="l" t="t" r="r" b="b"/>
            <a:pathLst>
              <a:path w="52704" h="148589">
                <a:moveTo>
                  <a:pt x="52578" y="96012"/>
                </a:moveTo>
                <a:lnTo>
                  <a:pt x="0" y="96012"/>
                </a:lnTo>
                <a:lnTo>
                  <a:pt x="17526" y="130563"/>
                </a:lnTo>
                <a:lnTo>
                  <a:pt x="17526" y="105155"/>
                </a:lnTo>
                <a:lnTo>
                  <a:pt x="35052" y="105155"/>
                </a:lnTo>
                <a:lnTo>
                  <a:pt x="35052" y="131579"/>
                </a:lnTo>
                <a:lnTo>
                  <a:pt x="52578" y="96012"/>
                </a:lnTo>
                <a:close/>
              </a:path>
              <a:path w="52704" h="148589">
                <a:moveTo>
                  <a:pt x="35052" y="9601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96012"/>
                </a:lnTo>
                <a:lnTo>
                  <a:pt x="35052" y="96012"/>
                </a:lnTo>
                <a:close/>
              </a:path>
              <a:path w="52704" h="148589">
                <a:moveTo>
                  <a:pt x="35052" y="131579"/>
                </a:moveTo>
                <a:lnTo>
                  <a:pt x="35052" y="105155"/>
                </a:lnTo>
                <a:lnTo>
                  <a:pt x="17526" y="105155"/>
                </a:lnTo>
                <a:lnTo>
                  <a:pt x="17526" y="130563"/>
                </a:lnTo>
                <a:lnTo>
                  <a:pt x="26669" y="148589"/>
                </a:lnTo>
                <a:lnTo>
                  <a:pt x="35052" y="131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4966" y="4776977"/>
            <a:ext cx="323850" cy="273050"/>
          </a:xfrm>
          <a:custGeom>
            <a:avLst/>
            <a:gdLst/>
            <a:ahLst/>
            <a:cxnLst/>
            <a:rect l="l" t="t" r="r" b="b"/>
            <a:pathLst>
              <a:path w="323850" h="273050">
                <a:moveTo>
                  <a:pt x="247650" y="246888"/>
                </a:moveTo>
                <a:lnTo>
                  <a:pt x="195072" y="220980"/>
                </a:lnTo>
                <a:lnTo>
                  <a:pt x="195072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195072" y="255270"/>
                </a:lnTo>
                <a:lnTo>
                  <a:pt x="195072" y="272796"/>
                </a:lnTo>
                <a:lnTo>
                  <a:pt x="204203" y="268300"/>
                </a:lnTo>
                <a:lnTo>
                  <a:pt x="247650" y="246888"/>
                </a:lnTo>
                <a:close/>
              </a:path>
              <a:path w="323850" h="273050">
                <a:moveTo>
                  <a:pt x="323850" y="145542"/>
                </a:moveTo>
                <a:lnTo>
                  <a:pt x="306324" y="145542"/>
                </a:lnTo>
                <a:lnTo>
                  <a:pt x="306324" y="0"/>
                </a:lnTo>
                <a:lnTo>
                  <a:pt x="288798" y="0"/>
                </a:lnTo>
                <a:lnTo>
                  <a:pt x="288798" y="145542"/>
                </a:lnTo>
                <a:lnTo>
                  <a:pt x="271272" y="145542"/>
                </a:lnTo>
                <a:lnTo>
                  <a:pt x="288798" y="179603"/>
                </a:lnTo>
                <a:lnTo>
                  <a:pt x="297929" y="197358"/>
                </a:lnTo>
                <a:lnTo>
                  <a:pt x="306324" y="180594"/>
                </a:lnTo>
                <a:lnTo>
                  <a:pt x="323850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5250" y="4430267"/>
            <a:ext cx="52069" cy="99060"/>
          </a:xfrm>
          <a:custGeom>
            <a:avLst/>
            <a:gdLst/>
            <a:ahLst/>
            <a:cxnLst/>
            <a:rect l="l" t="t" r="r" b="b"/>
            <a:pathLst>
              <a:path w="52070" h="99060">
                <a:moveTo>
                  <a:pt x="51816" y="46482"/>
                </a:moveTo>
                <a:lnTo>
                  <a:pt x="0" y="46482"/>
                </a:lnTo>
                <a:lnTo>
                  <a:pt x="17525" y="82049"/>
                </a:lnTo>
                <a:lnTo>
                  <a:pt x="17525" y="55625"/>
                </a:lnTo>
                <a:lnTo>
                  <a:pt x="35051" y="55625"/>
                </a:lnTo>
                <a:lnTo>
                  <a:pt x="35051" y="80503"/>
                </a:lnTo>
                <a:lnTo>
                  <a:pt x="51816" y="46482"/>
                </a:lnTo>
                <a:close/>
              </a:path>
              <a:path w="52070" h="99060">
                <a:moveTo>
                  <a:pt x="35051" y="46482"/>
                </a:moveTo>
                <a:lnTo>
                  <a:pt x="35051" y="0"/>
                </a:lnTo>
                <a:lnTo>
                  <a:pt x="17525" y="0"/>
                </a:lnTo>
                <a:lnTo>
                  <a:pt x="17525" y="46482"/>
                </a:lnTo>
                <a:lnTo>
                  <a:pt x="35051" y="46482"/>
                </a:lnTo>
                <a:close/>
              </a:path>
              <a:path w="52070" h="99060">
                <a:moveTo>
                  <a:pt x="35051" y="80503"/>
                </a:moveTo>
                <a:lnTo>
                  <a:pt x="35051" y="55625"/>
                </a:lnTo>
                <a:lnTo>
                  <a:pt x="17525" y="55625"/>
                </a:lnTo>
                <a:lnTo>
                  <a:pt x="17525" y="82049"/>
                </a:lnTo>
                <a:lnTo>
                  <a:pt x="25907" y="99060"/>
                </a:lnTo>
                <a:lnTo>
                  <a:pt x="35051" y="80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3685" y="4651247"/>
            <a:ext cx="248920" cy="52705"/>
          </a:xfrm>
          <a:custGeom>
            <a:avLst/>
            <a:gdLst/>
            <a:ahLst/>
            <a:cxnLst/>
            <a:rect l="l" t="t" r="r" b="b"/>
            <a:pathLst>
              <a:path w="248920" h="52704">
                <a:moveTo>
                  <a:pt x="204216" y="35051"/>
                </a:moveTo>
                <a:lnTo>
                  <a:pt x="204216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6" y="35051"/>
                </a:lnTo>
                <a:close/>
              </a:path>
              <a:path w="248920" h="52704">
                <a:moveTo>
                  <a:pt x="248412" y="26669"/>
                </a:moveTo>
                <a:lnTo>
                  <a:pt x="195834" y="0"/>
                </a:lnTo>
                <a:lnTo>
                  <a:pt x="195834" y="17525"/>
                </a:lnTo>
                <a:lnTo>
                  <a:pt x="204216" y="17525"/>
                </a:lnTo>
                <a:lnTo>
                  <a:pt x="204216" y="48447"/>
                </a:lnTo>
                <a:lnTo>
                  <a:pt x="248412" y="26669"/>
                </a:lnTo>
                <a:close/>
              </a:path>
              <a:path w="248920" h="52704">
                <a:moveTo>
                  <a:pt x="204216" y="48447"/>
                </a:moveTo>
                <a:lnTo>
                  <a:pt x="204216" y="35051"/>
                </a:lnTo>
                <a:lnTo>
                  <a:pt x="195834" y="35051"/>
                </a:lnTo>
                <a:lnTo>
                  <a:pt x="195834" y="52577"/>
                </a:lnTo>
                <a:lnTo>
                  <a:pt x="204216" y="4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5250" y="5122926"/>
            <a:ext cx="52069" cy="148590"/>
          </a:xfrm>
          <a:custGeom>
            <a:avLst/>
            <a:gdLst/>
            <a:ahLst/>
            <a:cxnLst/>
            <a:rect l="l" t="t" r="r" b="b"/>
            <a:pathLst>
              <a:path w="52070" h="148589">
                <a:moveTo>
                  <a:pt x="51816" y="96012"/>
                </a:moveTo>
                <a:lnTo>
                  <a:pt x="0" y="96012"/>
                </a:lnTo>
                <a:lnTo>
                  <a:pt x="17525" y="131579"/>
                </a:lnTo>
                <a:lnTo>
                  <a:pt x="17525" y="105155"/>
                </a:lnTo>
                <a:lnTo>
                  <a:pt x="35051" y="105155"/>
                </a:lnTo>
                <a:lnTo>
                  <a:pt x="35051" y="130033"/>
                </a:lnTo>
                <a:lnTo>
                  <a:pt x="51816" y="96012"/>
                </a:lnTo>
                <a:close/>
              </a:path>
              <a:path w="52070" h="148589">
                <a:moveTo>
                  <a:pt x="35051" y="96012"/>
                </a:moveTo>
                <a:lnTo>
                  <a:pt x="35051" y="0"/>
                </a:lnTo>
                <a:lnTo>
                  <a:pt x="17525" y="0"/>
                </a:lnTo>
                <a:lnTo>
                  <a:pt x="17525" y="96012"/>
                </a:lnTo>
                <a:lnTo>
                  <a:pt x="35051" y="96012"/>
                </a:lnTo>
                <a:close/>
              </a:path>
              <a:path w="52070" h="148589">
                <a:moveTo>
                  <a:pt x="35051" y="130033"/>
                </a:moveTo>
                <a:lnTo>
                  <a:pt x="35051" y="105155"/>
                </a:lnTo>
                <a:lnTo>
                  <a:pt x="17525" y="105155"/>
                </a:lnTo>
                <a:lnTo>
                  <a:pt x="17525" y="131579"/>
                </a:lnTo>
                <a:lnTo>
                  <a:pt x="25907" y="148589"/>
                </a:lnTo>
                <a:lnTo>
                  <a:pt x="35051" y="130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3216" y="4776977"/>
            <a:ext cx="323850" cy="273050"/>
          </a:xfrm>
          <a:custGeom>
            <a:avLst/>
            <a:gdLst/>
            <a:ahLst/>
            <a:cxnLst/>
            <a:rect l="l" t="t" r="r" b="b"/>
            <a:pathLst>
              <a:path w="323850" h="273050">
                <a:moveTo>
                  <a:pt x="247650" y="246888"/>
                </a:moveTo>
                <a:lnTo>
                  <a:pt x="195072" y="220980"/>
                </a:lnTo>
                <a:lnTo>
                  <a:pt x="195072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195072" y="255270"/>
                </a:lnTo>
                <a:lnTo>
                  <a:pt x="195072" y="272796"/>
                </a:lnTo>
                <a:lnTo>
                  <a:pt x="204216" y="268300"/>
                </a:lnTo>
                <a:lnTo>
                  <a:pt x="247650" y="246888"/>
                </a:lnTo>
                <a:close/>
              </a:path>
              <a:path w="323850" h="273050">
                <a:moveTo>
                  <a:pt x="323850" y="145542"/>
                </a:moveTo>
                <a:lnTo>
                  <a:pt x="307086" y="145542"/>
                </a:lnTo>
                <a:lnTo>
                  <a:pt x="307086" y="0"/>
                </a:lnTo>
                <a:lnTo>
                  <a:pt x="289560" y="0"/>
                </a:lnTo>
                <a:lnTo>
                  <a:pt x="289560" y="145542"/>
                </a:lnTo>
                <a:lnTo>
                  <a:pt x="272034" y="145542"/>
                </a:lnTo>
                <a:lnTo>
                  <a:pt x="289560" y="180594"/>
                </a:lnTo>
                <a:lnTo>
                  <a:pt x="297942" y="197358"/>
                </a:lnTo>
                <a:lnTo>
                  <a:pt x="307086" y="179070"/>
                </a:lnTo>
                <a:lnTo>
                  <a:pt x="323850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05850" y="4430267"/>
            <a:ext cx="52069" cy="99060"/>
          </a:xfrm>
          <a:custGeom>
            <a:avLst/>
            <a:gdLst/>
            <a:ahLst/>
            <a:cxnLst/>
            <a:rect l="l" t="t" r="r" b="b"/>
            <a:pathLst>
              <a:path w="52070" h="99060">
                <a:moveTo>
                  <a:pt x="51816" y="46482"/>
                </a:moveTo>
                <a:lnTo>
                  <a:pt x="0" y="46482"/>
                </a:lnTo>
                <a:lnTo>
                  <a:pt x="16764" y="80503"/>
                </a:lnTo>
                <a:lnTo>
                  <a:pt x="16764" y="55625"/>
                </a:lnTo>
                <a:lnTo>
                  <a:pt x="34290" y="55625"/>
                </a:lnTo>
                <a:lnTo>
                  <a:pt x="34290" y="82049"/>
                </a:lnTo>
                <a:lnTo>
                  <a:pt x="51816" y="46482"/>
                </a:lnTo>
                <a:close/>
              </a:path>
              <a:path w="52070" h="99060">
                <a:moveTo>
                  <a:pt x="34290" y="46482"/>
                </a:moveTo>
                <a:lnTo>
                  <a:pt x="34290" y="0"/>
                </a:lnTo>
                <a:lnTo>
                  <a:pt x="16764" y="0"/>
                </a:lnTo>
                <a:lnTo>
                  <a:pt x="16764" y="46482"/>
                </a:lnTo>
                <a:lnTo>
                  <a:pt x="34290" y="46482"/>
                </a:lnTo>
                <a:close/>
              </a:path>
              <a:path w="52070" h="99060">
                <a:moveTo>
                  <a:pt x="34290" y="82049"/>
                </a:moveTo>
                <a:lnTo>
                  <a:pt x="34290" y="55625"/>
                </a:lnTo>
                <a:lnTo>
                  <a:pt x="16764" y="55625"/>
                </a:lnTo>
                <a:lnTo>
                  <a:pt x="16764" y="80503"/>
                </a:lnTo>
                <a:lnTo>
                  <a:pt x="25907" y="99060"/>
                </a:lnTo>
                <a:lnTo>
                  <a:pt x="34290" y="82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4285" y="4651247"/>
            <a:ext cx="248920" cy="52705"/>
          </a:xfrm>
          <a:custGeom>
            <a:avLst/>
            <a:gdLst/>
            <a:ahLst/>
            <a:cxnLst/>
            <a:rect l="l" t="t" r="r" b="b"/>
            <a:pathLst>
              <a:path w="248920" h="52704">
                <a:moveTo>
                  <a:pt x="204216" y="35051"/>
                </a:moveTo>
                <a:lnTo>
                  <a:pt x="204216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6" y="35051"/>
                </a:lnTo>
                <a:close/>
              </a:path>
              <a:path w="248920" h="52704">
                <a:moveTo>
                  <a:pt x="248412" y="26669"/>
                </a:moveTo>
                <a:lnTo>
                  <a:pt x="195834" y="0"/>
                </a:lnTo>
                <a:lnTo>
                  <a:pt x="195834" y="17525"/>
                </a:lnTo>
                <a:lnTo>
                  <a:pt x="204216" y="17525"/>
                </a:lnTo>
                <a:lnTo>
                  <a:pt x="204216" y="48447"/>
                </a:lnTo>
                <a:lnTo>
                  <a:pt x="248412" y="26669"/>
                </a:lnTo>
                <a:close/>
              </a:path>
              <a:path w="248920" h="52704">
                <a:moveTo>
                  <a:pt x="204216" y="48447"/>
                </a:moveTo>
                <a:lnTo>
                  <a:pt x="204216" y="35051"/>
                </a:lnTo>
                <a:lnTo>
                  <a:pt x="195834" y="35051"/>
                </a:lnTo>
                <a:lnTo>
                  <a:pt x="195834" y="52577"/>
                </a:lnTo>
                <a:lnTo>
                  <a:pt x="204216" y="4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05850" y="5122926"/>
            <a:ext cx="52069" cy="148590"/>
          </a:xfrm>
          <a:custGeom>
            <a:avLst/>
            <a:gdLst/>
            <a:ahLst/>
            <a:cxnLst/>
            <a:rect l="l" t="t" r="r" b="b"/>
            <a:pathLst>
              <a:path w="52070" h="148589">
                <a:moveTo>
                  <a:pt x="51816" y="96012"/>
                </a:moveTo>
                <a:lnTo>
                  <a:pt x="0" y="96012"/>
                </a:lnTo>
                <a:lnTo>
                  <a:pt x="16764" y="130033"/>
                </a:lnTo>
                <a:lnTo>
                  <a:pt x="16764" y="105155"/>
                </a:lnTo>
                <a:lnTo>
                  <a:pt x="34290" y="105155"/>
                </a:lnTo>
                <a:lnTo>
                  <a:pt x="34290" y="131579"/>
                </a:lnTo>
                <a:lnTo>
                  <a:pt x="51816" y="96012"/>
                </a:lnTo>
                <a:close/>
              </a:path>
              <a:path w="52070" h="148589">
                <a:moveTo>
                  <a:pt x="34290" y="96012"/>
                </a:moveTo>
                <a:lnTo>
                  <a:pt x="34290" y="0"/>
                </a:lnTo>
                <a:lnTo>
                  <a:pt x="16764" y="0"/>
                </a:lnTo>
                <a:lnTo>
                  <a:pt x="16764" y="96012"/>
                </a:lnTo>
                <a:lnTo>
                  <a:pt x="34290" y="96012"/>
                </a:lnTo>
                <a:close/>
              </a:path>
              <a:path w="52070" h="148589">
                <a:moveTo>
                  <a:pt x="34290" y="131579"/>
                </a:moveTo>
                <a:lnTo>
                  <a:pt x="34290" y="105155"/>
                </a:lnTo>
                <a:lnTo>
                  <a:pt x="16764" y="105155"/>
                </a:lnTo>
                <a:lnTo>
                  <a:pt x="16764" y="130033"/>
                </a:lnTo>
                <a:lnTo>
                  <a:pt x="25907" y="148589"/>
                </a:lnTo>
                <a:lnTo>
                  <a:pt x="34290" y="131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2876" y="4776977"/>
            <a:ext cx="224790" cy="273050"/>
          </a:xfrm>
          <a:custGeom>
            <a:avLst/>
            <a:gdLst/>
            <a:ahLst/>
            <a:cxnLst/>
            <a:rect l="l" t="t" r="r" b="b"/>
            <a:pathLst>
              <a:path w="224790" h="273050">
                <a:moveTo>
                  <a:pt x="148590" y="246888"/>
                </a:moveTo>
                <a:lnTo>
                  <a:pt x="96012" y="220980"/>
                </a:lnTo>
                <a:lnTo>
                  <a:pt x="96012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96012" y="255270"/>
                </a:lnTo>
                <a:lnTo>
                  <a:pt x="96012" y="272796"/>
                </a:lnTo>
                <a:lnTo>
                  <a:pt x="105156" y="268300"/>
                </a:lnTo>
                <a:lnTo>
                  <a:pt x="148590" y="246888"/>
                </a:lnTo>
                <a:close/>
              </a:path>
              <a:path w="224790" h="273050">
                <a:moveTo>
                  <a:pt x="224790" y="145542"/>
                </a:moveTo>
                <a:lnTo>
                  <a:pt x="207264" y="145542"/>
                </a:lnTo>
                <a:lnTo>
                  <a:pt x="207264" y="0"/>
                </a:lnTo>
                <a:lnTo>
                  <a:pt x="189738" y="0"/>
                </a:lnTo>
                <a:lnTo>
                  <a:pt x="189738" y="145542"/>
                </a:lnTo>
                <a:lnTo>
                  <a:pt x="172974" y="145542"/>
                </a:lnTo>
                <a:lnTo>
                  <a:pt x="189738" y="179082"/>
                </a:lnTo>
                <a:lnTo>
                  <a:pt x="198882" y="197358"/>
                </a:lnTo>
                <a:lnTo>
                  <a:pt x="207264" y="180594"/>
                </a:lnTo>
                <a:lnTo>
                  <a:pt x="224790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62955" y="4182617"/>
            <a:ext cx="397510" cy="269240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10"/>
              </a:spcBef>
            </a:pPr>
            <a:r>
              <a:rPr sz="1200" b="1" spc="-20" dirty="0">
                <a:latin typeface="Times New Roman"/>
                <a:cs typeface="Times New Roman"/>
              </a:rPr>
              <a:t>Ctr</a:t>
            </a:r>
            <a:r>
              <a:rPr sz="1200" b="1" spc="-30" baseline="-24305" dirty="0">
                <a:latin typeface="Times New Roman"/>
                <a:cs typeface="Times New Roman"/>
              </a:rPr>
              <a:t>1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4396" y="4530090"/>
            <a:ext cx="240029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25"/>
              </a:spcBef>
            </a:pPr>
            <a:r>
              <a:rPr sz="1200" b="1" spc="-5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7264" y="4544612"/>
            <a:ext cx="139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5953" y="4925567"/>
            <a:ext cx="28448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Times New Roman"/>
                <a:cs typeface="Times New Roman"/>
              </a:rPr>
              <a:t>P</a:t>
            </a:r>
            <a:r>
              <a:rPr sz="1200" spc="-37" baseline="-24305" dirty="0">
                <a:latin typeface="Times New Roman"/>
                <a:cs typeface="Times New Roman"/>
              </a:rPr>
              <a:t>1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0961" y="5271515"/>
            <a:ext cx="30099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Times New Roman"/>
                <a:cs typeface="Times New Roman"/>
              </a:rPr>
              <a:t>C</a:t>
            </a:r>
            <a:r>
              <a:rPr sz="1200" spc="-37" baseline="-24305" dirty="0">
                <a:latin typeface="Times New Roman"/>
                <a:cs typeface="Times New Roman"/>
              </a:rPr>
              <a:t>1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81320" y="4894559"/>
            <a:ext cx="1873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latin typeface="Symbol"/>
                <a:cs typeface="Symbol"/>
              </a:rPr>
              <a:t>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35167" y="4430267"/>
            <a:ext cx="52705" cy="99060"/>
          </a:xfrm>
          <a:custGeom>
            <a:avLst/>
            <a:gdLst/>
            <a:ahLst/>
            <a:cxnLst/>
            <a:rect l="l" t="t" r="r" b="b"/>
            <a:pathLst>
              <a:path w="52704" h="99060">
                <a:moveTo>
                  <a:pt x="52578" y="46482"/>
                </a:moveTo>
                <a:lnTo>
                  <a:pt x="0" y="46482"/>
                </a:lnTo>
                <a:lnTo>
                  <a:pt x="17526" y="82049"/>
                </a:lnTo>
                <a:lnTo>
                  <a:pt x="17526" y="55625"/>
                </a:lnTo>
                <a:lnTo>
                  <a:pt x="35052" y="55625"/>
                </a:lnTo>
                <a:lnTo>
                  <a:pt x="35052" y="81033"/>
                </a:lnTo>
                <a:lnTo>
                  <a:pt x="52578" y="46482"/>
                </a:lnTo>
                <a:close/>
              </a:path>
              <a:path w="52704" h="99060">
                <a:moveTo>
                  <a:pt x="35052" y="4648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46482"/>
                </a:lnTo>
                <a:lnTo>
                  <a:pt x="35052" y="46482"/>
                </a:lnTo>
                <a:close/>
              </a:path>
              <a:path w="52704" h="99060">
                <a:moveTo>
                  <a:pt x="35052" y="81033"/>
                </a:moveTo>
                <a:lnTo>
                  <a:pt x="35052" y="55625"/>
                </a:lnTo>
                <a:lnTo>
                  <a:pt x="17526" y="55625"/>
                </a:lnTo>
                <a:lnTo>
                  <a:pt x="17526" y="82049"/>
                </a:lnTo>
                <a:lnTo>
                  <a:pt x="25908" y="99060"/>
                </a:lnTo>
                <a:lnTo>
                  <a:pt x="35052" y="8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4365" y="4651247"/>
            <a:ext cx="247650" cy="52705"/>
          </a:xfrm>
          <a:custGeom>
            <a:avLst/>
            <a:gdLst/>
            <a:ahLst/>
            <a:cxnLst/>
            <a:rect l="l" t="t" r="r" b="b"/>
            <a:pathLst>
              <a:path w="247650" h="52704">
                <a:moveTo>
                  <a:pt x="204215" y="35051"/>
                </a:moveTo>
                <a:lnTo>
                  <a:pt x="204215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5" y="35051"/>
                </a:lnTo>
                <a:close/>
              </a:path>
              <a:path w="247650" h="52704">
                <a:moveTo>
                  <a:pt x="247650" y="26669"/>
                </a:moveTo>
                <a:lnTo>
                  <a:pt x="195072" y="0"/>
                </a:lnTo>
                <a:lnTo>
                  <a:pt x="195072" y="17525"/>
                </a:lnTo>
                <a:lnTo>
                  <a:pt x="204215" y="17525"/>
                </a:lnTo>
                <a:lnTo>
                  <a:pt x="204215" y="48072"/>
                </a:lnTo>
                <a:lnTo>
                  <a:pt x="247650" y="26669"/>
                </a:lnTo>
                <a:close/>
              </a:path>
              <a:path w="247650" h="52704">
                <a:moveTo>
                  <a:pt x="204215" y="48072"/>
                </a:moveTo>
                <a:lnTo>
                  <a:pt x="204215" y="35051"/>
                </a:lnTo>
                <a:lnTo>
                  <a:pt x="195072" y="35051"/>
                </a:lnTo>
                <a:lnTo>
                  <a:pt x="195072" y="52577"/>
                </a:lnTo>
                <a:lnTo>
                  <a:pt x="204215" y="4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5167" y="5122926"/>
            <a:ext cx="52705" cy="148590"/>
          </a:xfrm>
          <a:custGeom>
            <a:avLst/>
            <a:gdLst/>
            <a:ahLst/>
            <a:cxnLst/>
            <a:rect l="l" t="t" r="r" b="b"/>
            <a:pathLst>
              <a:path w="52704" h="148589">
                <a:moveTo>
                  <a:pt x="52578" y="96012"/>
                </a:moveTo>
                <a:lnTo>
                  <a:pt x="0" y="96012"/>
                </a:lnTo>
                <a:lnTo>
                  <a:pt x="17526" y="131579"/>
                </a:lnTo>
                <a:lnTo>
                  <a:pt x="17526" y="105155"/>
                </a:lnTo>
                <a:lnTo>
                  <a:pt x="35052" y="105155"/>
                </a:lnTo>
                <a:lnTo>
                  <a:pt x="35052" y="130563"/>
                </a:lnTo>
                <a:lnTo>
                  <a:pt x="52578" y="96012"/>
                </a:lnTo>
                <a:close/>
              </a:path>
              <a:path w="52704" h="148589">
                <a:moveTo>
                  <a:pt x="35052" y="9601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96012"/>
                </a:lnTo>
                <a:lnTo>
                  <a:pt x="35052" y="96012"/>
                </a:lnTo>
                <a:close/>
              </a:path>
              <a:path w="52704" h="148589">
                <a:moveTo>
                  <a:pt x="35052" y="130563"/>
                </a:moveTo>
                <a:lnTo>
                  <a:pt x="35052" y="105155"/>
                </a:lnTo>
                <a:lnTo>
                  <a:pt x="17526" y="105155"/>
                </a:lnTo>
                <a:lnTo>
                  <a:pt x="17526" y="131579"/>
                </a:lnTo>
                <a:lnTo>
                  <a:pt x="25908" y="148589"/>
                </a:lnTo>
                <a:lnTo>
                  <a:pt x="35052" y="13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3134" y="4776977"/>
            <a:ext cx="325120" cy="273050"/>
          </a:xfrm>
          <a:custGeom>
            <a:avLst/>
            <a:gdLst/>
            <a:ahLst/>
            <a:cxnLst/>
            <a:rect l="l" t="t" r="r" b="b"/>
            <a:pathLst>
              <a:path w="325120" h="273050">
                <a:moveTo>
                  <a:pt x="248412" y="246888"/>
                </a:moveTo>
                <a:lnTo>
                  <a:pt x="195834" y="220980"/>
                </a:lnTo>
                <a:lnTo>
                  <a:pt x="195834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195834" y="255270"/>
                </a:lnTo>
                <a:lnTo>
                  <a:pt x="195834" y="272796"/>
                </a:lnTo>
                <a:lnTo>
                  <a:pt x="204216" y="268668"/>
                </a:lnTo>
                <a:lnTo>
                  <a:pt x="248412" y="246888"/>
                </a:lnTo>
                <a:close/>
              </a:path>
              <a:path w="325120" h="273050">
                <a:moveTo>
                  <a:pt x="324612" y="145542"/>
                </a:moveTo>
                <a:lnTo>
                  <a:pt x="307086" y="145542"/>
                </a:lnTo>
                <a:lnTo>
                  <a:pt x="307086" y="0"/>
                </a:lnTo>
                <a:lnTo>
                  <a:pt x="289560" y="0"/>
                </a:lnTo>
                <a:lnTo>
                  <a:pt x="289560" y="145542"/>
                </a:lnTo>
                <a:lnTo>
                  <a:pt x="272034" y="145542"/>
                </a:lnTo>
                <a:lnTo>
                  <a:pt x="289560" y="180606"/>
                </a:lnTo>
                <a:lnTo>
                  <a:pt x="297942" y="197358"/>
                </a:lnTo>
                <a:lnTo>
                  <a:pt x="307086" y="179603"/>
                </a:lnTo>
                <a:lnTo>
                  <a:pt x="324612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04026" y="4182617"/>
            <a:ext cx="398145" cy="269240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10"/>
              </a:spcBef>
            </a:pPr>
            <a:r>
              <a:rPr sz="1200" spc="-20" dirty="0">
                <a:latin typeface="Times New Roman"/>
                <a:cs typeface="Times New Roman"/>
              </a:rPr>
              <a:t>Ctr</a:t>
            </a:r>
            <a:r>
              <a:rPr sz="1200" spc="-30" baseline="-24305" dirty="0">
                <a:latin typeface="Times New Roman"/>
                <a:cs typeface="Times New Roman"/>
              </a:rPr>
              <a:t>2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95465" y="4530090"/>
            <a:ext cx="24130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25"/>
              </a:spcBef>
            </a:pPr>
            <a:r>
              <a:rPr sz="1200" spc="-5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58339" y="4544612"/>
            <a:ext cx="139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7785" y="4925567"/>
            <a:ext cx="283845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Times New Roman"/>
                <a:cs typeface="Times New Roman"/>
              </a:rPr>
              <a:t>P</a:t>
            </a:r>
            <a:r>
              <a:rPr sz="1200" spc="-37" baseline="-24305" dirty="0">
                <a:latin typeface="Times New Roman"/>
                <a:cs typeface="Times New Roman"/>
              </a:rPr>
              <a:t>2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52032" y="5271515"/>
            <a:ext cx="30226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Times New Roman"/>
                <a:cs typeface="Times New Roman"/>
              </a:rPr>
              <a:t>C</a:t>
            </a:r>
            <a:r>
              <a:rPr sz="1200" spc="-37" baseline="-24305" dirty="0">
                <a:latin typeface="Times New Roman"/>
                <a:cs typeface="Times New Roman"/>
              </a:rPr>
              <a:t>2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23152" y="4894559"/>
            <a:ext cx="1873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latin typeface="Symbol"/>
                <a:cs typeface="Symbol"/>
              </a:rPr>
              <a:t>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76238" y="4430267"/>
            <a:ext cx="52705" cy="99060"/>
          </a:xfrm>
          <a:custGeom>
            <a:avLst/>
            <a:gdLst/>
            <a:ahLst/>
            <a:cxnLst/>
            <a:rect l="l" t="t" r="r" b="b"/>
            <a:pathLst>
              <a:path w="52704" h="99060">
                <a:moveTo>
                  <a:pt x="52578" y="46482"/>
                </a:moveTo>
                <a:lnTo>
                  <a:pt x="0" y="46482"/>
                </a:lnTo>
                <a:lnTo>
                  <a:pt x="17526" y="81033"/>
                </a:lnTo>
                <a:lnTo>
                  <a:pt x="17526" y="55625"/>
                </a:lnTo>
                <a:lnTo>
                  <a:pt x="35052" y="55625"/>
                </a:lnTo>
                <a:lnTo>
                  <a:pt x="35052" y="82049"/>
                </a:lnTo>
                <a:lnTo>
                  <a:pt x="52578" y="46482"/>
                </a:lnTo>
                <a:close/>
              </a:path>
              <a:path w="52704" h="99060">
                <a:moveTo>
                  <a:pt x="35052" y="4648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46482"/>
                </a:lnTo>
                <a:lnTo>
                  <a:pt x="35052" y="46482"/>
                </a:lnTo>
                <a:close/>
              </a:path>
              <a:path w="52704" h="99060">
                <a:moveTo>
                  <a:pt x="35052" y="82049"/>
                </a:moveTo>
                <a:lnTo>
                  <a:pt x="35052" y="55625"/>
                </a:lnTo>
                <a:lnTo>
                  <a:pt x="17526" y="55625"/>
                </a:lnTo>
                <a:lnTo>
                  <a:pt x="17526" y="81033"/>
                </a:lnTo>
                <a:lnTo>
                  <a:pt x="26669" y="99060"/>
                </a:lnTo>
                <a:lnTo>
                  <a:pt x="35052" y="82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5435" y="4651247"/>
            <a:ext cx="247650" cy="52705"/>
          </a:xfrm>
          <a:custGeom>
            <a:avLst/>
            <a:gdLst/>
            <a:ahLst/>
            <a:cxnLst/>
            <a:rect l="l" t="t" r="r" b="b"/>
            <a:pathLst>
              <a:path w="247650" h="52704">
                <a:moveTo>
                  <a:pt x="204215" y="35051"/>
                </a:moveTo>
                <a:lnTo>
                  <a:pt x="204215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5" y="35051"/>
                </a:lnTo>
                <a:close/>
              </a:path>
              <a:path w="247650" h="52704">
                <a:moveTo>
                  <a:pt x="247650" y="26669"/>
                </a:moveTo>
                <a:lnTo>
                  <a:pt x="195834" y="0"/>
                </a:lnTo>
                <a:lnTo>
                  <a:pt x="195834" y="17525"/>
                </a:lnTo>
                <a:lnTo>
                  <a:pt x="204215" y="17525"/>
                </a:lnTo>
                <a:lnTo>
                  <a:pt x="204215" y="48387"/>
                </a:lnTo>
                <a:lnTo>
                  <a:pt x="247650" y="26669"/>
                </a:lnTo>
                <a:close/>
              </a:path>
              <a:path w="247650" h="52704">
                <a:moveTo>
                  <a:pt x="204215" y="48387"/>
                </a:moveTo>
                <a:lnTo>
                  <a:pt x="204215" y="35051"/>
                </a:lnTo>
                <a:lnTo>
                  <a:pt x="195834" y="35051"/>
                </a:lnTo>
                <a:lnTo>
                  <a:pt x="195834" y="52577"/>
                </a:lnTo>
                <a:lnTo>
                  <a:pt x="204215" y="48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6238" y="5122926"/>
            <a:ext cx="52705" cy="148590"/>
          </a:xfrm>
          <a:custGeom>
            <a:avLst/>
            <a:gdLst/>
            <a:ahLst/>
            <a:cxnLst/>
            <a:rect l="l" t="t" r="r" b="b"/>
            <a:pathLst>
              <a:path w="52704" h="148589">
                <a:moveTo>
                  <a:pt x="52578" y="96012"/>
                </a:moveTo>
                <a:lnTo>
                  <a:pt x="0" y="96012"/>
                </a:lnTo>
                <a:lnTo>
                  <a:pt x="17526" y="130563"/>
                </a:lnTo>
                <a:lnTo>
                  <a:pt x="17526" y="105155"/>
                </a:lnTo>
                <a:lnTo>
                  <a:pt x="35052" y="105155"/>
                </a:lnTo>
                <a:lnTo>
                  <a:pt x="35052" y="131579"/>
                </a:lnTo>
                <a:lnTo>
                  <a:pt x="52578" y="96012"/>
                </a:lnTo>
                <a:close/>
              </a:path>
              <a:path w="52704" h="148589">
                <a:moveTo>
                  <a:pt x="35052" y="96012"/>
                </a:moveTo>
                <a:lnTo>
                  <a:pt x="35052" y="0"/>
                </a:lnTo>
                <a:lnTo>
                  <a:pt x="17526" y="0"/>
                </a:lnTo>
                <a:lnTo>
                  <a:pt x="17526" y="96012"/>
                </a:lnTo>
                <a:lnTo>
                  <a:pt x="35052" y="96012"/>
                </a:lnTo>
                <a:close/>
              </a:path>
              <a:path w="52704" h="148589">
                <a:moveTo>
                  <a:pt x="35052" y="131579"/>
                </a:moveTo>
                <a:lnTo>
                  <a:pt x="35052" y="105155"/>
                </a:lnTo>
                <a:lnTo>
                  <a:pt x="17526" y="105155"/>
                </a:lnTo>
                <a:lnTo>
                  <a:pt x="17526" y="130563"/>
                </a:lnTo>
                <a:lnTo>
                  <a:pt x="26669" y="148589"/>
                </a:lnTo>
                <a:lnTo>
                  <a:pt x="35052" y="131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4966" y="4776977"/>
            <a:ext cx="323850" cy="273050"/>
          </a:xfrm>
          <a:custGeom>
            <a:avLst/>
            <a:gdLst/>
            <a:ahLst/>
            <a:cxnLst/>
            <a:rect l="l" t="t" r="r" b="b"/>
            <a:pathLst>
              <a:path w="323850" h="273050">
                <a:moveTo>
                  <a:pt x="247650" y="246888"/>
                </a:moveTo>
                <a:lnTo>
                  <a:pt x="195072" y="220980"/>
                </a:lnTo>
                <a:lnTo>
                  <a:pt x="195072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195072" y="255270"/>
                </a:lnTo>
                <a:lnTo>
                  <a:pt x="195072" y="272796"/>
                </a:lnTo>
                <a:lnTo>
                  <a:pt x="204203" y="268300"/>
                </a:lnTo>
                <a:lnTo>
                  <a:pt x="247650" y="246888"/>
                </a:lnTo>
                <a:close/>
              </a:path>
              <a:path w="323850" h="273050">
                <a:moveTo>
                  <a:pt x="323850" y="145542"/>
                </a:moveTo>
                <a:lnTo>
                  <a:pt x="306324" y="145542"/>
                </a:lnTo>
                <a:lnTo>
                  <a:pt x="306324" y="0"/>
                </a:lnTo>
                <a:lnTo>
                  <a:pt x="288798" y="0"/>
                </a:lnTo>
                <a:lnTo>
                  <a:pt x="288798" y="145542"/>
                </a:lnTo>
                <a:lnTo>
                  <a:pt x="271272" y="145542"/>
                </a:lnTo>
                <a:lnTo>
                  <a:pt x="288798" y="179603"/>
                </a:lnTo>
                <a:lnTo>
                  <a:pt x="297929" y="197358"/>
                </a:lnTo>
                <a:lnTo>
                  <a:pt x="306324" y="180594"/>
                </a:lnTo>
                <a:lnTo>
                  <a:pt x="323850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42276" y="4182617"/>
            <a:ext cx="427990" cy="269240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10"/>
              </a:spcBef>
            </a:pPr>
            <a:r>
              <a:rPr sz="1200" spc="-20" dirty="0">
                <a:latin typeface="Times New Roman"/>
                <a:cs typeface="Times New Roman"/>
              </a:rPr>
              <a:t>Ctr</a:t>
            </a:r>
            <a:r>
              <a:rPr sz="1200" spc="-30" baseline="-24305" dirty="0">
                <a:latin typeface="Times New Roman"/>
                <a:cs typeface="Times New Roman"/>
              </a:rPr>
              <a:t>m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34478" y="4530090"/>
            <a:ext cx="240029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25"/>
              </a:spcBef>
            </a:pPr>
            <a:r>
              <a:rPr sz="1200" spc="-5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96584" y="4544612"/>
            <a:ext cx="139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46035" y="4925567"/>
            <a:ext cx="31369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Times New Roman"/>
                <a:cs typeface="Times New Roman"/>
              </a:rPr>
              <a:t>P</a:t>
            </a:r>
            <a:r>
              <a:rPr sz="1200" spc="-37" baseline="-24305" dirty="0">
                <a:latin typeface="Times New Roman"/>
                <a:cs typeface="Times New Roman"/>
              </a:rPr>
              <a:t>m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0281" y="5271515"/>
            <a:ext cx="33147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Times New Roman"/>
                <a:cs typeface="Times New Roman"/>
              </a:rPr>
              <a:t>C</a:t>
            </a:r>
            <a:r>
              <a:rPr sz="1200" spc="-37" baseline="-24305" dirty="0">
                <a:latin typeface="Times New Roman"/>
                <a:cs typeface="Times New Roman"/>
              </a:rPr>
              <a:t>m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61402" y="4894559"/>
            <a:ext cx="1873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latin typeface="Symbol"/>
                <a:cs typeface="Symbol"/>
              </a:rPr>
              <a:t>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15250" y="4430267"/>
            <a:ext cx="52069" cy="99060"/>
          </a:xfrm>
          <a:custGeom>
            <a:avLst/>
            <a:gdLst/>
            <a:ahLst/>
            <a:cxnLst/>
            <a:rect l="l" t="t" r="r" b="b"/>
            <a:pathLst>
              <a:path w="52070" h="99060">
                <a:moveTo>
                  <a:pt x="51816" y="46482"/>
                </a:moveTo>
                <a:lnTo>
                  <a:pt x="0" y="46482"/>
                </a:lnTo>
                <a:lnTo>
                  <a:pt x="17525" y="82049"/>
                </a:lnTo>
                <a:lnTo>
                  <a:pt x="17525" y="55625"/>
                </a:lnTo>
                <a:lnTo>
                  <a:pt x="35051" y="55625"/>
                </a:lnTo>
                <a:lnTo>
                  <a:pt x="35051" y="80503"/>
                </a:lnTo>
                <a:lnTo>
                  <a:pt x="51816" y="46482"/>
                </a:lnTo>
                <a:close/>
              </a:path>
              <a:path w="52070" h="99060">
                <a:moveTo>
                  <a:pt x="35051" y="46482"/>
                </a:moveTo>
                <a:lnTo>
                  <a:pt x="35051" y="0"/>
                </a:lnTo>
                <a:lnTo>
                  <a:pt x="17525" y="0"/>
                </a:lnTo>
                <a:lnTo>
                  <a:pt x="17525" y="46482"/>
                </a:lnTo>
                <a:lnTo>
                  <a:pt x="35051" y="46482"/>
                </a:lnTo>
                <a:close/>
              </a:path>
              <a:path w="52070" h="99060">
                <a:moveTo>
                  <a:pt x="35051" y="80503"/>
                </a:moveTo>
                <a:lnTo>
                  <a:pt x="35051" y="55625"/>
                </a:lnTo>
                <a:lnTo>
                  <a:pt x="17525" y="55625"/>
                </a:lnTo>
                <a:lnTo>
                  <a:pt x="17525" y="82049"/>
                </a:lnTo>
                <a:lnTo>
                  <a:pt x="25907" y="99060"/>
                </a:lnTo>
                <a:lnTo>
                  <a:pt x="35051" y="80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93685" y="4651247"/>
            <a:ext cx="248920" cy="52705"/>
          </a:xfrm>
          <a:custGeom>
            <a:avLst/>
            <a:gdLst/>
            <a:ahLst/>
            <a:cxnLst/>
            <a:rect l="l" t="t" r="r" b="b"/>
            <a:pathLst>
              <a:path w="248920" h="52704">
                <a:moveTo>
                  <a:pt x="204216" y="35051"/>
                </a:moveTo>
                <a:lnTo>
                  <a:pt x="204216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6" y="35051"/>
                </a:lnTo>
                <a:close/>
              </a:path>
              <a:path w="248920" h="52704">
                <a:moveTo>
                  <a:pt x="248412" y="26669"/>
                </a:moveTo>
                <a:lnTo>
                  <a:pt x="195834" y="0"/>
                </a:lnTo>
                <a:lnTo>
                  <a:pt x="195834" y="17525"/>
                </a:lnTo>
                <a:lnTo>
                  <a:pt x="204216" y="17525"/>
                </a:lnTo>
                <a:lnTo>
                  <a:pt x="204216" y="48447"/>
                </a:lnTo>
                <a:lnTo>
                  <a:pt x="248412" y="26669"/>
                </a:lnTo>
                <a:close/>
              </a:path>
              <a:path w="248920" h="52704">
                <a:moveTo>
                  <a:pt x="204216" y="48447"/>
                </a:moveTo>
                <a:lnTo>
                  <a:pt x="204216" y="35051"/>
                </a:lnTo>
                <a:lnTo>
                  <a:pt x="195834" y="35051"/>
                </a:lnTo>
                <a:lnTo>
                  <a:pt x="195834" y="52577"/>
                </a:lnTo>
                <a:lnTo>
                  <a:pt x="204216" y="4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15250" y="5122926"/>
            <a:ext cx="52069" cy="148590"/>
          </a:xfrm>
          <a:custGeom>
            <a:avLst/>
            <a:gdLst/>
            <a:ahLst/>
            <a:cxnLst/>
            <a:rect l="l" t="t" r="r" b="b"/>
            <a:pathLst>
              <a:path w="52070" h="148589">
                <a:moveTo>
                  <a:pt x="51816" y="96012"/>
                </a:moveTo>
                <a:lnTo>
                  <a:pt x="0" y="96012"/>
                </a:lnTo>
                <a:lnTo>
                  <a:pt x="17525" y="131579"/>
                </a:lnTo>
                <a:lnTo>
                  <a:pt x="17525" y="105155"/>
                </a:lnTo>
                <a:lnTo>
                  <a:pt x="35051" y="105155"/>
                </a:lnTo>
                <a:lnTo>
                  <a:pt x="35051" y="130033"/>
                </a:lnTo>
                <a:lnTo>
                  <a:pt x="51816" y="96012"/>
                </a:lnTo>
                <a:close/>
              </a:path>
              <a:path w="52070" h="148589">
                <a:moveTo>
                  <a:pt x="35051" y="96012"/>
                </a:moveTo>
                <a:lnTo>
                  <a:pt x="35051" y="0"/>
                </a:lnTo>
                <a:lnTo>
                  <a:pt x="17525" y="0"/>
                </a:lnTo>
                <a:lnTo>
                  <a:pt x="17525" y="96012"/>
                </a:lnTo>
                <a:lnTo>
                  <a:pt x="35051" y="96012"/>
                </a:lnTo>
                <a:close/>
              </a:path>
              <a:path w="52070" h="148589">
                <a:moveTo>
                  <a:pt x="35051" y="130033"/>
                </a:moveTo>
                <a:lnTo>
                  <a:pt x="35051" y="105155"/>
                </a:lnTo>
                <a:lnTo>
                  <a:pt x="17525" y="105155"/>
                </a:lnTo>
                <a:lnTo>
                  <a:pt x="17525" y="131579"/>
                </a:lnTo>
                <a:lnTo>
                  <a:pt x="25907" y="148589"/>
                </a:lnTo>
                <a:lnTo>
                  <a:pt x="35051" y="130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43216" y="4776977"/>
            <a:ext cx="323850" cy="273050"/>
          </a:xfrm>
          <a:custGeom>
            <a:avLst/>
            <a:gdLst/>
            <a:ahLst/>
            <a:cxnLst/>
            <a:rect l="l" t="t" r="r" b="b"/>
            <a:pathLst>
              <a:path w="323850" h="273050">
                <a:moveTo>
                  <a:pt x="247650" y="246888"/>
                </a:moveTo>
                <a:lnTo>
                  <a:pt x="195072" y="220980"/>
                </a:lnTo>
                <a:lnTo>
                  <a:pt x="195072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195072" y="255270"/>
                </a:lnTo>
                <a:lnTo>
                  <a:pt x="195072" y="272796"/>
                </a:lnTo>
                <a:lnTo>
                  <a:pt x="204216" y="268300"/>
                </a:lnTo>
                <a:lnTo>
                  <a:pt x="247650" y="246888"/>
                </a:lnTo>
                <a:close/>
              </a:path>
              <a:path w="323850" h="273050">
                <a:moveTo>
                  <a:pt x="323850" y="145542"/>
                </a:moveTo>
                <a:lnTo>
                  <a:pt x="307086" y="145542"/>
                </a:lnTo>
                <a:lnTo>
                  <a:pt x="307086" y="0"/>
                </a:lnTo>
                <a:lnTo>
                  <a:pt x="289560" y="0"/>
                </a:lnTo>
                <a:lnTo>
                  <a:pt x="289560" y="145542"/>
                </a:lnTo>
                <a:lnTo>
                  <a:pt x="272034" y="145542"/>
                </a:lnTo>
                <a:lnTo>
                  <a:pt x="289560" y="180594"/>
                </a:lnTo>
                <a:lnTo>
                  <a:pt x="297942" y="197358"/>
                </a:lnTo>
                <a:lnTo>
                  <a:pt x="307086" y="179070"/>
                </a:lnTo>
                <a:lnTo>
                  <a:pt x="323850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532876" y="4182617"/>
            <a:ext cx="539115" cy="269240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10"/>
              </a:spcBef>
            </a:pPr>
            <a:r>
              <a:rPr sz="1200" spc="-10" dirty="0">
                <a:latin typeface="Times New Roman"/>
                <a:cs typeface="Times New Roman"/>
              </a:rPr>
              <a:t>Ctr</a:t>
            </a:r>
            <a:r>
              <a:rPr sz="1200" spc="-15" baseline="-24305" dirty="0">
                <a:latin typeface="Times New Roman"/>
                <a:cs typeface="Times New Roman"/>
              </a:rPr>
              <a:t>m+1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624316" y="4530090"/>
            <a:ext cx="24130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25"/>
              </a:spcBef>
            </a:pPr>
            <a:r>
              <a:rPr sz="1200" spc="-50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87190" y="4544612"/>
            <a:ext cx="139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44256" y="4875276"/>
            <a:ext cx="38862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15"/>
              </a:spcBef>
            </a:pPr>
            <a:r>
              <a:rPr sz="1200" spc="-25" dirty="0">
                <a:latin typeface="Times New Roman"/>
                <a:cs typeface="Times New Roman"/>
              </a:rPr>
              <a:t>Tag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80881" y="5271515"/>
            <a:ext cx="443230" cy="269875"/>
          </a:xfrm>
          <a:prstGeom prst="rect">
            <a:avLst/>
          </a:prstGeom>
          <a:ln w="17475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665"/>
              </a:spcBef>
            </a:pPr>
            <a:r>
              <a:rPr sz="1800" spc="-30" baseline="16203" dirty="0">
                <a:latin typeface="Times New Roman"/>
                <a:cs typeface="Times New Roman"/>
              </a:rPr>
              <a:t>C</a:t>
            </a:r>
            <a:r>
              <a:rPr sz="800" spc="-20" dirty="0">
                <a:latin typeface="Times New Roman"/>
                <a:cs typeface="Times New Roman"/>
              </a:rPr>
              <a:t>m+1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52002" y="4894559"/>
            <a:ext cx="1873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latin typeface="Symbol"/>
                <a:cs typeface="Symbol"/>
              </a:rPr>
              <a:t>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705850" y="4430267"/>
            <a:ext cx="52069" cy="99060"/>
          </a:xfrm>
          <a:custGeom>
            <a:avLst/>
            <a:gdLst/>
            <a:ahLst/>
            <a:cxnLst/>
            <a:rect l="l" t="t" r="r" b="b"/>
            <a:pathLst>
              <a:path w="52070" h="99060">
                <a:moveTo>
                  <a:pt x="51816" y="46482"/>
                </a:moveTo>
                <a:lnTo>
                  <a:pt x="0" y="46482"/>
                </a:lnTo>
                <a:lnTo>
                  <a:pt x="16764" y="80503"/>
                </a:lnTo>
                <a:lnTo>
                  <a:pt x="16764" y="55625"/>
                </a:lnTo>
                <a:lnTo>
                  <a:pt x="34290" y="55625"/>
                </a:lnTo>
                <a:lnTo>
                  <a:pt x="34290" y="82049"/>
                </a:lnTo>
                <a:lnTo>
                  <a:pt x="51816" y="46482"/>
                </a:lnTo>
                <a:close/>
              </a:path>
              <a:path w="52070" h="99060">
                <a:moveTo>
                  <a:pt x="34290" y="46482"/>
                </a:moveTo>
                <a:lnTo>
                  <a:pt x="34290" y="0"/>
                </a:lnTo>
                <a:lnTo>
                  <a:pt x="16764" y="0"/>
                </a:lnTo>
                <a:lnTo>
                  <a:pt x="16764" y="46482"/>
                </a:lnTo>
                <a:lnTo>
                  <a:pt x="34290" y="46482"/>
                </a:lnTo>
                <a:close/>
              </a:path>
              <a:path w="52070" h="99060">
                <a:moveTo>
                  <a:pt x="34290" y="82049"/>
                </a:moveTo>
                <a:lnTo>
                  <a:pt x="34290" y="55625"/>
                </a:lnTo>
                <a:lnTo>
                  <a:pt x="16764" y="55625"/>
                </a:lnTo>
                <a:lnTo>
                  <a:pt x="16764" y="80503"/>
                </a:lnTo>
                <a:lnTo>
                  <a:pt x="25907" y="99060"/>
                </a:lnTo>
                <a:lnTo>
                  <a:pt x="34290" y="82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84285" y="4651247"/>
            <a:ext cx="248920" cy="52705"/>
          </a:xfrm>
          <a:custGeom>
            <a:avLst/>
            <a:gdLst/>
            <a:ahLst/>
            <a:cxnLst/>
            <a:rect l="l" t="t" r="r" b="b"/>
            <a:pathLst>
              <a:path w="248920" h="52704">
                <a:moveTo>
                  <a:pt x="204216" y="35051"/>
                </a:moveTo>
                <a:lnTo>
                  <a:pt x="204216" y="17525"/>
                </a:lnTo>
                <a:lnTo>
                  <a:pt x="0" y="17525"/>
                </a:lnTo>
                <a:lnTo>
                  <a:pt x="0" y="35051"/>
                </a:lnTo>
                <a:lnTo>
                  <a:pt x="204216" y="35051"/>
                </a:lnTo>
                <a:close/>
              </a:path>
              <a:path w="248920" h="52704">
                <a:moveTo>
                  <a:pt x="248412" y="26669"/>
                </a:moveTo>
                <a:lnTo>
                  <a:pt x="195834" y="0"/>
                </a:lnTo>
                <a:lnTo>
                  <a:pt x="195834" y="17525"/>
                </a:lnTo>
                <a:lnTo>
                  <a:pt x="204216" y="17525"/>
                </a:lnTo>
                <a:lnTo>
                  <a:pt x="204216" y="48447"/>
                </a:lnTo>
                <a:lnTo>
                  <a:pt x="248412" y="26669"/>
                </a:lnTo>
                <a:close/>
              </a:path>
              <a:path w="248920" h="52704">
                <a:moveTo>
                  <a:pt x="204216" y="48447"/>
                </a:moveTo>
                <a:lnTo>
                  <a:pt x="204216" y="35051"/>
                </a:lnTo>
                <a:lnTo>
                  <a:pt x="195834" y="35051"/>
                </a:lnTo>
                <a:lnTo>
                  <a:pt x="195834" y="52577"/>
                </a:lnTo>
                <a:lnTo>
                  <a:pt x="204216" y="4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05850" y="5122926"/>
            <a:ext cx="52069" cy="148590"/>
          </a:xfrm>
          <a:custGeom>
            <a:avLst/>
            <a:gdLst/>
            <a:ahLst/>
            <a:cxnLst/>
            <a:rect l="l" t="t" r="r" b="b"/>
            <a:pathLst>
              <a:path w="52070" h="148589">
                <a:moveTo>
                  <a:pt x="51816" y="96012"/>
                </a:moveTo>
                <a:lnTo>
                  <a:pt x="0" y="96012"/>
                </a:lnTo>
                <a:lnTo>
                  <a:pt x="16764" y="130033"/>
                </a:lnTo>
                <a:lnTo>
                  <a:pt x="16764" y="105155"/>
                </a:lnTo>
                <a:lnTo>
                  <a:pt x="34290" y="105155"/>
                </a:lnTo>
                <a:lnTo>
                  <a:pt x="34290" y="131579"/>
                </a:lnTo>
                <a:lnTo>
                  <a:pt x="51816" y="96012"/>
                </a:lnTo>
                <a:close/>
              </a:path>
              <a:path w="52070" h="148589">
                <a:moveTo>
                  <a:pt x="34290" y="96012"/>
                </a:moveTo>
                <a:lnTo>
                  <a:pt x="34290" y="0"/>
                </a:lnTo>
                <a:lnTo>
                  <a:pt x="16764" y="0"/>
                </a:lnTo>
                <a:lnTo>
                  <a:pt x="16764" y="96012"/>
                </a:lnTo>
                <a:lnTo>
                  <a:pt x="34290" y="96012"/>
                </a:lnTo>
                <a:close/>
              </a:path>
              <a:path w="52070" h="148589">
                <a:moveTo>
                  <a:pt x="34290" y="131579"/>
                </a:moveTo>
                <a:lnTo>
                  <a:pt x="34290" y="105155"/>
                </a:lnTo>
                <a:lnTo>
                  <a:pt x="16764" y="105155"/>
                </a:lnTo>
                <a:lnTo>
                  <a:pt x="16764" y="130033"/>
                </a:lnTo>
                <a:lnTo>
                  <a:pt x="25907" y="148589"/>
                </a:lnTo>
                <a:lnTo>
                  <a:pt x="34290" y="131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32876" y="4776977"/>
            <a:ext cx="224790" cy="273050"/>
          </a:xfrm>
          <a:custGeom>
            <a:avLst/>
            <a:gdLst/>
            <a:ahLst/>
            <a:cxnLst/>
            <a:rect l="l" t="t" r="r" b="b"/>
            <a:pathLst>
              <a:path w="224790" h="273050">
                <a:moveTo>
                  <a:pt x="148590" y="246888"/>
                </a:moveTo>
                <a:lnTo>
                  <a:pt x="96012" y="220980"/>
                </a:lnTo>
                <a:lnTo>
                  <a:pt x="96012" y="237744"/>
                </a:lnTo>
                <a:lnTo>
                  <a:pt x="0" y="237744"/>
                </a:lnTo>
                <a:lnTo>
                  <a:pt x="0" y="255270"/>
                </a:lnTo>
                <a:lnTo>
                  <a:pt x="96012" y="255270"/>
                </a:lnTo>
                <a:lnTo>
                  <a:pt x="96012" y="272796"/>
                </a:lnTo>
                <a:lnTo>
                  <a:pt x="105156" y="268300"/>
                </a:lnTo>
                <a:lnTo>
                  <a:pt x="148590" y="246888"/>
                </a:lnTo>
                <a:close/>
              </a:path>
              <a:path w="224790" h="273050">
                <a:moveTo>
                  <a:pt x="224790" y="145542"/>
                </a:moveTo>
                <a:lnTo>
                  <a:pt x="207264" y="145542"/>
                </a:lnTo>
                <a:lnTo>
                  <a:pt x="207264" y="0"/>
                </a:lnTo>
                <a:lnTo>
                  <a:pt x="189738" y="0"/>
                </a:lnTo>
                <a:lnTo>
                  <a:pt x="189738" y="145542"/>
                </a:lnTo>
                <a:lnTo>
                  <a:pt x="172974" y="145542"/>
                </a:lnTo>
                <a:lnTo>
                  <a:pt x="189738" y="179082"/>
                </a:lnTo>
                <a:lnTo>
                  <a:pt x="198882" y="197358"/>
                </a:lnTo>
                <a:lnTo>
                  <a:pt x="207264" y="180594"/>
                </a:lnTo>
                <a:lnTo>
                  <a:pt x="224790" y="14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745478" y="457682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>
              <a:lnSpc>
                <a:spcPct val="100000"/>
              </a:lnSpc>
              <a:spcBef>
                <a:spcPts val="100"/>
              </a:spcBef>
            </a:pPr>
            <a:r>
              <a:rPr dirty="0"/>
              <a:t>PRNG</a:t>
            </a:r>
            <a:r>
              <a:rPr spc="-35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Hash</a:t>
            </a:r>
            <a:r>
              <a:rPr spc="-35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343" y="2217942"/>
            <a:ext cx="4000263" cy="32514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177" y="1702562"/>
            <a:ext cx="3418204" cy="30194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spc="-20" dirty="0">
                <a:latin typeface="Times New Roman"/>
                <a:cs typeface="Times New Roman"/>
              </a:rPr>
              <a:t>SP800-</a:t>
            </a:r>
            <a:r>
              <a:rPr sz="2400" dirty="0">
                <a:latin typeface="Times New Roman"/>
                <a:cs typeface="Times New Roman"/>
              </a:rPr>
              <a:t>90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ISO18031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Repeatedly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0" dirty="0">
                <a:latin typeface="Times New Roman"/>
                <a:cs typeface="Times New Roman"/>
              </a:rPr>
              <a:t> V</a:t>
            </a:r>
            <a:endParaRPr sz="2400">
              <a:latin typeface="Times New Roman"/>
              <a:cs typeface="Times New Roman"/>
            </a:endParaRPr>
          </a:p>
          <a:p>
            <a:pPr marL="755650" marR="113664" lvl="1" indent="-285750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n-bits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as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6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Secure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219" y="862583"/>
            <a:ext cx="1294765" cy="1133475"/>
            <a:chOff x="998219" y="862583"/>
            <a:chExt cx="1294765" cy="1133475"/>
          </a:xfrm>
        </p:grpSpPr>
        <p:sp>
          <p:nvSpPr>
            <p:cNvPr id="3" name="object 3"/>
            <p:cNvSpPr/>
            <p:nvPr/>
          </p:nvSpPr>
          <p:spPr>
            <a:xfrm>
              <a:off x="1541525" y="862583"/>
              <a:ext cx="751840" cy="496570"/>
            </a:xfrm>
            <a:custGeom>
              <a:avLst/>
              <a:gdLst/>
              <a:ahLst/>
              <a:cxnLst/>
              <a:rect l="l" t="t" r="r" b="b"/>
              <a:pathLst>
                <a:path w="751839" h="496569">
                  <a:moveTo>
                    <a:pt x="751332" y="496062"/>
                  </a:moveTo>
                  <a:lnTo>
                    <a:pt x="751332" y="0"/>
                  </a:lnTo>
                  <a:lnTo>
                    <a:pt x="0" y="0"/>
                  </a:lnTo>
                  <a:lnTo>
                    <a:pt x="0" y="496062"/>
                  </a:lnTo>
                  <a:lnTo>
                    <a:pt x="751332" y="49606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0575" y="881633"/>
              <a:ext cx="704850" cy="454659"/>
            </a:xfrm>
            <a:custGeom>
              <a:avLst/>
              <a:gdLst/>
              <a:ahLst/>
              <a:cxnLst/>
              <a:rect l="l" t="t" r="r" b="b"/>
              <a:pathLst>
                <a:path w="704850" h="454659">
                  <a:moveTo>
                    <a:pt x="704850" y="454152"/>
                  </a:moveTo>
                  <a:lnTo>
                    <a:pt x="704850" y="0"/>
                  </a:lnTo>
                  <a:lnTo>
                    <a:pt x="0" y="0"/>
                  </a:lnTo>
                  <a:lnTo>
                    <a:pt x="0" y="454152"/>
                  </a:lnTo>
                  <a:lnTo>
                    <a:pt x="704850" y="45415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8195" y="935735"/>
              <a:ext cx="308610" cy="420370"/>
            </a:xfrm>
            <a:custGeom>
              <a:avLst/>
              <a:gdLst/>
              <a:ahLst/>
              <a:cxnLst/>
              <a:rect l="l" t="t" r="r" b="b"/>
              <a:pathLst>
                <a:path w="308610" h="420369">
                  <a:moveTo>
                    <a:pt x="0" y="419861"/>
                  </a:moveTo>
                  <a:lnTo>
                    <a:pt x="308609" y="0"/>
                  </a:lnTo>
                </a:path>
              </a:pathLst>
            </a:custGeom>
            <a:ln w="20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289" y="1035557"/>
              <a:ext cx="196596" cy="1958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0411" y="1227581"/>
              <a:ext cx="684530" cy="616585"/>
            </a:xfrm>
            <a:custGeom>
              <a:avLst/>
              <a:gdLst/>
              <a:ahLst/>
              <a:cxnLst/>
              <a:rect l="l" t="t" r="r" b="b"/>
              <a:pathLst>
                <a:path w="684530" h="616585">
                  <a:moveTo>
                    <a:pt x="684276" y="67817"/>
                  </a:moveTo>
                  <a:lnTo>
                    <a:pt x="582167" y="0"/>
                  </a:lnTo>
                  <a:lnTo>
                    <a:pt x="518159" y="84581"/>
                  </a:lnTo>
                  <a:lnTo>
                    <a:pt x="502157" y="102107"/>
                  </a:lnTo>
                  <a:lnTo>
                    <a:pt x="371855" y="24383"/>
                  </a:lnTo>
                  <a:lnTo>
                    <a:pt x="319277" y="24383"/>
                  </a:lnTo>
                  <a:lnTo>
                    <a:pt x="286511" y="98297"/>
                  </a:lnTo>
                  <a:lnTo>
                    <a:pt x="271271" y="68579"/>
                  </a:lnTo>
                  <a:lnTo>
                    <a:pt x="287273" y="22859"/>
                  </a:lnTo>
                  <a:lnTo>
                    <a:pt x="240029" y="22859"/>
                  </a:lnTo>
                  <a:lnTo>
                    <a:pt x="256031" y="69341"/>
                  </a:lnTo>
                  <a:lnTo>
                    <a:pt x="240029" y="98297"/>
                  </a:lnTo>
                  <a:lnTo>
                    <a:pt x="202691" y="24383"/>
                  </a:lnTo>
                  <a:lnTo>
                    <a:pt x="163067" y="24383"/>
                  </a:lnTo>
                  <a:lnTo>
                    <a:pt x="110489" y="54101"/>
                  </a:lnTo>
                  <a:lnTo>
                    <a:pt x="0" y="212597"/>
                  </a:lnTo>
                  <a:lnTo>
                    <a:pt x="5333" y="284987"/>
                  </a:lnTo>
                  <a:lnTo>
                    <a:pt x="80009" y="341375"/>
                  </a:lnTo>
                  <a:lnTo>
                    <a:pt x="140969" y="381761"/>
                  </a:lnTo>
                  <a:lnTo>
                    <a:pt x="216407" y="289559"/>
                  </a:lnTo>
                  <a:lnTo>
                    <a:pt x="186689" y="265937"/>
                  </a:lnTo>
                  <a:lnTo>
                    <a:pt x="163829" y="243839"/>
                  </a:lnTo>
                  <a:lnTo>
                    <a:pt x="214121" y="164591"/>
                  </a:lnTo>
                  <a:lnTo>
                    <a:pt x="361188" y="264413"/>
                  </a:lnTo>
                  <a:lnTo>
                    <a:pt x="217931" y="461009"/>
                  </a:lnTo>
                  <a:lnTo>
                    <a:pt x="76961" y="360425"/>
                  </a:lnTo>
                  <a:lnTo>
                    <a:pt x="76961" y="482345"/>
                  </a:lnTo>
                  <a:lnTo>
                    <a:pt x="98297" y="482345"/>
                  </a:lnTo>
                  <a:lnTo>
                    <a:pt x="98297" y="616457"/>
                  </a:lnTo>
                  <a:lnTo>
                    <a:pt x="424434" y="616457"/>
                  </a:lnTo>
                  <a:lnTo>
                    <a:pt x="424434" y="483107"/>
                  </a:lnTo>
                  <a:lnTo>
                    <a:pt x="449580" y="483869"/>
                  </a:lnTo>
                  <a:lnTo>
                    <a:pt x="449579" y="233933"/>
                  </a:lnTo>
                  <a:lnTo>
                    <a:pt x="478535" y="255269"/>
                  </a:lnTo>
                  <a:lnTo>
                    <a:pt x="541019" y="255269"/>
                  </a:lnTo>
                  <a:lnTo>
                    <a:pt x="547877" y="246125"/>
                  </a:lnTo>
                  <a:lnTo>
                    <a:pt x="594360" y="180593"/>
                  </a:lnTo>
                  <a:lnTo>
                    <a:pt x="684276" y="678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853" y="1251203"/>
              <a:ext cx="95250" cy="723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219" y="1427225"/>
              <a:ext cx="77724" cy="91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993" y="1421891"/>
              <a:ext cx="86106" cy="708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4292" y="1646681"/>
              <a:ext cx="318135" cy="349250"/>
            </a:xfrm>
            <a:custGeom>
              <a:avLst/>
              <a:gdLst/>
              <a:ahLst/>
              <a:cxnLst/>
              <a:rect l="l" t="t" r="r" b="b"/>
              <a:pathLst>
                <a:path w="318135" h="349250">
                  <a:moveTo>
                    <a:pt x="317754" y="64770"/>
                  </a:moveTo>
                  <a:lnTo>
                    <a:pt x="262890" y="64770"/>
                  </a:lnTo>
                  <a:lnTo>
                    <a:pt x="262890" y="0"/>
                  </a:lnTo>
                  <a:lnTo>
                    <a:pt x="51816" y="0"/>
                  </a:lnTo>
                  <a:lnTo>
                    <a:pt x="51816" y="64770"/>
                  </a:lnTo>
                  <a:lnTo>
                    <a:pt x="0" y="64770"/>
                  </a:lnTo>
                  <a:lnTo>
                    <a:pt x="0" y="348996"/>
                  </a:lnTo>
                  <a:lnTo>
                    <a:pt x="317754" y="348996"/>
                  </a:lnTo>
                  <a:lnTo>
                    <a:pt x="317754" y="6477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3529" y="1645157"/>
              <a:ext cx="112013" cy="1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3936" y="1645157"/>
              <a:ext cx="116586" cy="1257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6013" y="1429511"/>
              <a:ext cx="195833" cy="1958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8913" y="1429511"/>
              <a:ext cx="195833" cy="1958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7192" y="1646681"/>
              <a:ext cx="318770" cy="349250"/>
            </a:xfrm>
            <a:custGeom>
              <a:avLst/>
              <a:gdLst/>
              <a:ahLst/>
              <a:cxnLst/>
              <a:rect l="l" t="t" r="r" b="b"/>
              <a:pathLst>
                <a:path w="318769" h="349250">
                  <a:moveTo>
                    <a:pt x="318516" y="64770"/>
                  </a:moveTo>
                  <a:lnTo>
                    <a:pt x="262890" y="64770"/>
                  </a:lnTo>
                  <a:lnTo>
                    <a:pt x="262890" y="0"/>
                  </a:lnTo>
                  <a:lnTo>
                    <a:pt x="51816" y="0"/>
                  </a:lnTo>
                  <a:lnTo>
                    <a:pt x="51816" y="64770"/>
                  </a:lnTo>
                  <a:lnTo>
                    <a:pt x="0" y="64770"/>
                  </a:lnTo>
                  <a:lnTo>
                    <a:pt x="0" y="348996"/>
                  </a:lnTo>
                  <a:lnTo>
                    <a:pt x="318516" y="348996"/>
                  </a:lnTo>
                  <a:lnTo>
                    <a:pt x="318516" y="6477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6430" y="1645157"/>
              <a:ext cx="112013" cy="13030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6836" y="1645157"/>
              <a:ext cx="117348" cy="12573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61" rIns="0" bIns="0" rtlCol="0">
            <a:spAutoFit/>
          </a:bodyPr>
          <a:lstStyle/>
          <a:p>
            <a:pPr marL="30981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05255" y="2192528"/>
            <a:ext cx="7806055" cy="40893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0" marR="123189" indent="-342900">
              <a:lnSpc>
                <a:spcPct val="79800"/>
              </a:lnSpc>
              <a:spcBef>
                <a:spcPts val="680"/>
              </a:spcBef>
              <a:buClr>
                <a:srgbClr val="053CE8"/>
              </a:buClr>
              <a:buSzPct val="75000"/>
              <a:buAutoNum type="arabicPeriod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 </a:t>
            </a:r>
            <a:r>
              <a:rPr sz="2400" dirty="0">
                <a:latin typeface="Times New Roman"/>
                <a:cs typeface="Times New Roman"/>
              </a:rPr>
              <a:t>(with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encryption)</a:t>
            </a:r>
            <a:endParaRPr sz="2400" dirty="0">
              <a:latin typeface="Times New Roman"/>
              <a:cs typeface="Times New Roman"/>
            </a:endParaRPr>
          </a:p>
          <a:p>
            <a:pPr marL="380365" indent="-342265">
              <a:lnSpc>
                <a:spcPts val="2605"/>
              </a:lnSpc>
              <a:buClr>
                <a:srgbClr val="053CE8"/>
              </a:buClr>
              <a:buSzPct val="75000"/>
              <a:buAutoNum type="arabicPeriod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Double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complex</a:t>
            </a:r>
            <a:endParaRPr sz="2400" dirty="0">
              <a:latin typeface="Times New Roman"/>
              <a:cs typeface="Times New Roman"/>
            </a:endParaRPr>
          </a:p>
          <a:p>
            <a:pPr marL="381000">
              <a:lnSpc>
                <a:spcPts val="259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25" dirty="0">
                <a:latin typeface="Times New Roman"/>
                <a:cs typeface="Times New Roman"/>
              </a:rPr>
              <a:t> key</a:t>
            </a:r>
            <a:endParaRPr sz="2400" dirty="0">
              <a:latin typeface="Times New Roman"/>
              <a:cs typeface="Times New Roman"/>
            </a:endParaRPr>
          </a:p>
          <a:p>
            <a:pPr marL="380365" indent="-342265">
              <a:lnSpc>
                <a:spcPts val="2585"/>
              </a:lnSpc>
              <a:buClr>
                <a:srgbClr val="053CE8"/>
              </a:buClr>
              <a:buSzPct val="75000"/>
              <a:buAutoNum type="arabicPeriod" startAt="3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HMAC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457200">
              <a:lnSpc>
                <a:spcPts val="2585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HMAC-</a:t>
            </a:r>
            <a:r>
              <a:rPr sz="2400" dirty="0">
                <a:latin typeface="Times New Roman"/>
                <a:cs typeface="Times New Roman"/>
              </a:rPr>
              <a:t>MD5,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HMAC-</a:t>
            </a:r>
            <a:r>
              <a:rPr lang="en-US" sz="2400" spc="-25" dirty="0">
                <a:latin typeface="Times New Roman"/>
                <a:cs typeface="Times New Roman"/>
              </a:rPr>
              <a:t>AES</a:t>
            </a:r>
            <a:endParaRPr sz="2400" dirty="0">
              <a:latin typeface="Times New Roman"/>
              <a:cs typeface="Times New Roman"/>
            </a:endParaRPr>
          </a:p>
          <a:p>
            <a:pPr marL="380365" indent="-342265">
              <a:lnSpc>
                <a:spcPts val="2590"/>
              </a:lnSpc>
              <a:buClr>
                <a:srgbClr val="053CE8"/>
              </a:buClr>
              <a:buSzPct val="75000"/>
              <a:buAutoNum type="arabicPeriod" startAt="4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(DAA)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insecure</a:t>
            </a:r>
            <a:endParaRPr sz="2400" dirty="0">
              <a:latin typeface="Times New Roman"/>
              <a:cs typeface="Times New Roman"/>
            </a:endParaRPr>
          </a:p>
          <a:p>
            <a:pPr marL="457200">
              <a:lnSpc>
                <a:spcPts val="259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CMAC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5" dirty="0">
                <a:latin typeface="Times New Roman"/>
                <a:cs typeface="Times New Roman"/>
              </a:rPr>
              <a:t> key</a:t>
            </a:r>
            <a:endParaRPr sz="2400" dirty="0">
              <a:latin typeface="Times New Roman"/>
              <a:cs typeface="Times New Roman"/>
            </a:endParaRPr>
          </a:p>
          <a:p>
            <a:pPr marL="380365" indent="-342265">
              <a:lnSpc>
                <a:spcPts val="2855"/>
              </a:lnSpc>
              <a:buClr>
                <a:srgbClr val="053CE8"/>
              </a:buClr>
              <a:buSzPct val="75000"/>
              <a:buAutoNum type="arabicPeriod" startAt="5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Authenticated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Encryption:</a:t>
            </a:r>
            <a:endParaRPr sz="2400" dirty="0">
              <a:latin typeface="Times New Roman"/>
              <a:cs typeface="Times New Roman"/>
            </a:endParaRPr>
          </a:p>
          <a:p>
            <a:pPr marL="799465" lvl="1" indent="-304165">
              <a:lnSpc>
                <a:spcPts val="2875"/>
              </a:lnSpc>
              <a:buSzPct val="66666"/>
              <a:buAutoNum type="arabicPeriod"/>
              <a:tabLst>
                <a:tab pos="799465" algn="l"/>
              </a:tabLst>
            </a:pPr>
            <a:r>
              <a:rPr sz="2400" dirty="0">
                <a:latin typeface="Times New Roman"/>
                <a:cs typeface="Times New Roman"/>
              </a:rPr>
              <a:t>CCM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CMAC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mode</a:t>
            </a:r>
            <a:endParaRPr sz="2400" dirty="0">
              <a:latin typeface="Times New Roman"/>
              <a:cs typeface="Times New Roman"/>
            </a:endParaRPr>
          </a:p>
          <a:p>
            <a:pPr marL="381000" marR="567690" indent="-342900">
              <a:lnSpc>
                <a:spcPts val="2300"/>
              </a:lnSpc>
              <a:spcBef>
                <a:spcPts val="555"/>
              </a:spcBef>
              <a:buClr>
                <a:srgbClr val="053CE8"/>
              </a:buClr>
              <a:buSzPct val="75000"/>
              <a:buAutoNum type="arabicPeriod" startAt="5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Pseudorandom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(PRNG)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Hash </a:t>
            </a:r>
            <a:r>
              <a:rPr sz="2400" dirty="0">
                <a:latin typeface="Times New Roman"/>
                <a:cs typeface="Times New Roman"/>
              </a:rPr>
              <a:t>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Message</a:t>
            </a:r>
            <a:r>
              <a:rPr sz="4400" spc="-80" dirty="0"/>
              <a:t> </a:t>
            </a:r>
            <a:r>
              <a:rPr sz="4400" spc="-10" dirty="0"/>
              <a:t>Authentication</a:t>
            </a:r>
            <a:r>
              <a:rPr sz="4400" spc="-75" dirty="0"/>
              <a:t> </a:t>
            </a:r>
            <a:r>
              <a:rPr sz="4400" spc="-20" dirty="0"/>
              <a:t>Codes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880" y="2002027"/>
            <a:ext cx="7411466" cy="18244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6530" y="2142236"/>
            <a:ext cx="269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altered?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9855" y="2070607"/>
            <a:ext cx="24206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Did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650" y="758698"/>
            <a:ext cx="4955794" cy="2295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838" y="2122408"/>
            <a:ext cx="19043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653" y="3377438"/>
            <a:ext cx="8100695" cy="224035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0"/>
              </a:spcBef>
              <a:buClr>
                <a:srgbClr val="053CE8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MACS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HMAC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MACs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Ciphers: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CMAC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Authenticated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CCM</a:t>
            </a:r>
          </a:p>
          <a:p>
            <a:pPr marL="469900" marR="5080" indent="-4572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Pseudorandom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653" y="7070743"/>
            <a:ext cx="7526655" cy="38215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 marR="139065" indent="-635">
              <a:lnSpc>
                <a:spcPct val="100000"/>
              </a:lnSpc>
              <a:spcBef>
                <a:spcPts val="340"/>
              </a:spcBef>
            </a:pPr>
            <a:r>
              <a:rPr sz="1100" i="1" dirty="0">
                <a:latin typeface="Times New Roman"/>
                <a:cs typeface="Times New Roman"/>
              </a:rPr>
              <a:t>These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slides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are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based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partly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on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Lawrie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Brown</a:t>
            </a:r>
            <a:r>
              <a:rPr sz="1100" i="1" dirty="0">
                <a:latin typeface="Arial"/>
                <a:cs typeface="Arial"/>
              </a:rPr>
              <a:t>’</a:t>
            </a:r>
            <a:r>
              <a:rPr sz="1100" i="1" dirty="0">
                <a:latin typeface="Times New Roman"/>
                <a:cs typeface="Times New Roman"/>
              </a:rPr>
              <a:t>s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slides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supplied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with</a:t>
            </a:r>
            <a:r>
              <a:rPr sz="1100" i="1" spc="34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William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Stallings</a:t>
            </a:r>
            <a:r>
              <a:rPr sz="1100" i="1" spc="-10" dirty="0">
                <a:latin typeface="Arial"/>
                <a:cs typeface="Arial"/>
              </a:rPr>
              <a:t>’</a:t>
            </a:r>
            <a:r>
              <a:rPr sz="1100" i="1" spc="-10" dirty="0">
                <a:latin typeface="Times New Roman"/>
                <a:cs typeface="Times New Roman"/>
              </a:rPr>
              <a:t>s </a:t>
            </a:r>
            <a:r>
              <a:rPr sz="1100" i="1" dirty="0">
                <a:latin typeface="Times New Roman"/>
                <a:cs typeface="Times New Roman"/>
              </a:rPr>
              <a:t>book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“</a:t>
            </a:r>
            <a:r>
              <a:rPr sz="1100" i="1" dirty="0">
                <a:latin typeface="Times New Roman"/>
                <a:cs typeface="Times New Roman"/>
              </a:rPr>
              <a:t>Cryptography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and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Network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Security: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Principles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and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Practice,</a:t>
            </a:r>
            <a:r>
              <a:rPr sz="1100" i="1" dirty="0">
                <a:latin typeface="Arial"/>
                <a:cs typeface="Arial"/>
              </a:rPr>
              <a:t>”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5</a:t>
            </a:r>
            <a:r>
              <a:rPr sz="1100" i="1" baseline="25252" dirty="0">
                <a:latin typeface="Times New Roman"/>
                <a:cs typeface="Times New Roman"/>
              </a:rPr>
              <a:t>th</a:t>
            </a:r>
            <a:r>
              <a:rPr sz="1100" i="1" spc="142" baseline="25252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Ed,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2011.</a:t>
            </a:r>
            <a:endParaRPr sz="11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208031"/>
            <a:ext cx="8128000" cy="69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100"/>
              </a:spcBef>
            </a:pPr>
            <a:r>
              <a:rPr dirty="0"/>
              <a:t>Message</a:t>
            </a:r>
            <a:r>
              <a:rPr spc="-130" dirty="0"/>
              <a:t> </a:t>
            </a:r>
            <a:r>
              <a:rPr dirty="0"/>
              <a:t>Security</a:t>
            </a:r>
            <a:r>
              <a:rPr spc="-13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65200" y="1480326"/>
            <a:ext cx="8128000" cy="607602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Revelation: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It means releasing the content of the message to someone who does not have an appropriate cryptographic key.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Analysis of Traffic: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Determination of the pattern of traffic through the duration of connection and frequency of connections between different parties.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Deception: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Adding out of context messages from a fraudulent source into a communication network. This will lead to mistrust between the parties communicating and may also cause loss of critical data.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Modification in the Content: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Changing the content of a message. This includes inserting new information or deleting/changing the existing one.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Modification in the sequence: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Changing the order of messages between parties. This includes insertion, deletion, and reordering of messages.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Modification in the Timings: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This includes replay and delay of messages sent between different parties. This way session tracking is also disrupted.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Source Refusal: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When the source denies being the originator of a message.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Destination refusal: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When the receiver of the message denies the reception.</a:t>
            </a: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lang="tr-TR" sz="2000" spc="-1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000" spc="-10" dirty="0">
              <a:latin typeface="+mn-l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+mn-lt"/>
              </a:rPr>
              <a:t>Message</a:t>
            </a:r>
            <a:r>
              <a:rPr sz="2000" spc="-50" dirty="0">
                <a:latin typeface="+mn-lt"/>
              </a:rPr>
              <a:t> </a:t>
            </a:r>
            <a:r>
              <a:rPr sz="2000" dirty="0">
                <a:latin typeface="+mn-lt"/>
              </a:rPr>
              <a:t>Authentication</a:t>
            </a:r>
            <a:r>
              <a:rPr sz="2000" spc="-45" dirty="0">
                <a:latin typeface="+mn-lt"/>
              </a:rPr>
              <a:t> </a:t>
            </a:r>
            <a:r>
              <a:rPr sz="2000" dirty="0">
                <a:latin typeface="+mn-lt"/>
              </a:rPr>
              <a:t>=</a:t>
            </a:r>
            <a:r>
              <a:rPr sz="2000" spc="-45" dirty="0">
                <a:latin typeface="+mn-lt"/>
              </a:rPr>
              <a:t> </a:t>
            </a:r>
            <a:r>
              <a:rPr sz="2000" dirty="0">
                <a:latin typeface="+mn-lt"/>
              </a:rPr>
              <a:t>Integrity</a:t>
            </a:r>
            <a:r>
              <a:rPr sz="2000" spc="-45" dirty="0">
                <a:latin typeface="+mn-lt"/>
              </a:rPr>
              <a:t> </a:t>
            </a:r>
            <a:r>
              <a:rPr sz="2000" dirty="0">
                <a:latin typeface="+mn-lt"/>
              </a:rPr>
              <a:t>+</a:t>
            </a:r>
            <a:r>
              <a:rPr sz="2000" spc="-45" dirty="0">
                <a:latin typeface="+mn-lt"/>
              </a:rPr>
              <a:t> </a:t>
            </a:r>
            <a:r>
              <a:rPr sz="2000" dirty="0">
                <a:latin typeface="+mn-lt"/>
              </a:rPr>
              <a:t>Source</a:t>
            </a:r>
            <a:r>
              <a:rPr sz="2000" spc="-45" dirty="0">
                <a:latin typeface="+mn-lt"/>
              </a:rPr>
              <a:t> </a:t>
            </a:r>
            <a:r>
              <a:rPr sz="2000" spc="-10" dirty="0">
                <a:latin typeface="+mn-lt"/>
              </a:rPr>
              <a:t>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FE794-C33A-BFE2-6F31-CA5E7F13D78D}"/>
              </a:ext>
            </a:extLst>
          </p:cNvPr>
          <p:cNvSpPr txBox="1"/>
          <p:nvPr/>
        </p:nvSpPr>
        <p:spPr>
          <a:xfrm>
            <a:off x="965200" y="904011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The following cases should be prevented: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Public-</a:t>
            </a:r>
            <a:r>
              <a:rPr dirty="0"/>
              <a:t>Key</a:t>
            </a:r>
            <a:r>
              <a:rPr spc="-40" dirty="0"/>
              <a:t> </a:t>
            </a:r>
            <a:r>
              <a:rPr dirty="0"/>
              <a:t>Authentication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Secrecy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55" y="3114547"/>
            <a:ext cx="7437120" cy="19246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1699"/>
              </a:lnSpc>
              <a:spcBef>
                <a:spcPts val="5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5600" algn="l"/>
                <a:tab pos="2587625" algn="l"/>
              </a:tabLst>
            </a:pPr>
            <a:r>
              <a:rPr sz="2400" dirty="0">
                <a:latin typeface="Times New Roman"/>
                <a:cs typeface="Times New Roman"/>
              </a:rPr>
              <a:t>Double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integrity.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Double</a:t>
            </a:r>
            <a:r>
              <a:rPr sz="2400" dirty="0">
                <a:latin typeface="Times New Roman"/>
                <a:cs typeface="Times New Roman"/>
              </a:rPr>
              <a:t>	public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intensive</a:t>
            </a:r>
            <a:endParaRPr sz="2400">
              <a:latin typeface="Times New Roman"/>
              <a:cs typeface="Times New Roman"/>
            </a:endParaRPr>
          </a:p>
          <a:p>
            <a:pPr marL="355600" marR="2286000" indent="-342900">
              <a:lnSpc>
                <a:spcPct val="100000"/>
              </a:lnSpc>
              <a:spcBef>
                <a:spcPts val="51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Crypto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checksum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(MAC)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better.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3278" y="1673351"/>
            <a:ext cx="930910" cy="546100"/>
          </a:xfrm>
          <a:custGeom>
            <a:avLst/>
            <a:gdLst/>
            <a:ahLst/>
            <a:cxnLst/>
            <a:rect l="l" t="t" r="r" b="b"/>
            <a:pathLst>
              <a:path w="930909" h="546100">
                <a:moveTo>
                  <a:pt x="0" y="0"/>
                </a:moveTo>
                <a:lnTo>
                  <a:pt x="0" y="545591"/>
                </a:lnTo>
                <a:lnTo>
                  <a:pt x="930401" y="545591"/>
                </a:lnTo>
                <a:lnTo>
                  <a:pt x="930401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0079" y="1563624"/>
            <a:ext cx="2296795" cy="7651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437515" marR="175895" indent="-36195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Times New Roman"/>
                <a:cs typeface="Times New Roman"/>
              </a:rPr>
              <a:t>A’s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Private</a:t>
            </a:r>
            <a:r>
              <a:rPr sz="3000" spc="-15" baseline="-19444" dirty="0">
                <a:latin typeface="Times New Roman"/>
                <a:cs typeface="Times New Roman"/>
              </a:rPr>
              <a:t>Message </a:t>
            </a:r>
            <a:r>
              <a:rPr sz="2000" spc="-25" dirty="0">
                <a:latin typeface="Times New Roman"/>
                <a:cs typeface="Times New Roman"/>
              </a:rPr>
              <a:t>Key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4595" y="1509522"/>
            <a:ext cx="3667760" cy="8750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400050" marR="2512695" indent="-31877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Times New Roman"/>
                <a:cs typeface="Times New Roman"/>
              </a:rPr>
              <a:t>B’s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Public </a:t>
            </a:r>
            <a:r>
              <a:rPr sz="2000" spc="-25" dirty="0">
                <a:latin typeface="Times New Roman"/>
                <a:cs typeface="Times New Roman"/>
              </a:rPr>
              <a:t>Key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089" y="2221077"/>
            <a:ext cx="1043482" cy="9230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8819" y="2268220"/>
            <a:ext cx="1061211" cy="94081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80004" y="2598420"/>
            <a:ext cx="3886200" cy="228600"/>
          </a:xfrm>
          <a:custGeom>
            <a:avLst/>
            <a:gdLst/>
            <a:ahLst/>
            <a:cxnLst/>
            <a:rect l="l" t="t" r="r" b="b"/>
            <a:pathLst>
              <a:path w="3886200" h="228600">
                <a:moveTo>
                  <a:pt x="3695700" y="152400"/>
                </a:moveTo>
                <a:lnTo>
                  <a:pt x="369570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3695700" y="152400"/>
                </a:lnTo>
                <a:close/>
              </a:path>
              <a:path w="3886200" h="228600">
                <a:moveTo>
                  <a:pt x="3886200" y="114300"/>
                </a:moveTo>
                <a:lnTo>
                  <a:pt x="3657600" y="0"/>
                </a:lnTo>
                <a:lnTo>
                  <a:pt x="3657600" y="76200"/>
                </a:lnTo>
                <a:lnTo>
                  <a:pt x="3695700" y="76200"/>
                </a:lnTo>
                <a:lnTo>
                  <a:pt x="3695700" y="209550"/>
                </a:lnTo>
                <a:lnTo>
                  <a:pt x="3886200" y="114300"/>
                </a:lnTo>
                <a:close/>
              </a:path>
              <a:path w="3886200" h="228600">
                <a:moveTo>
                  <a:pt x="3695700" y="209550"/>
                </a:moveTo>
                <a:lnTo>
                  <a:pt x="3695700" y="152400"/>
                </a:lnTo>
                <a:lnTo>
                  <a:pt x="3657600" y="152400"/>
                </a:lnTo>
                <a:lnTo>
                  <a:pt x="3657600" y="228600"/>
                </a:lnTo>
                <a:lnTo>
                  <a:pt x="3695700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31720" y="1918913"/>
            <a:ext cx="1835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5" dirty="0">
                <a:solidFill>
                  <a:srgbClr val="919191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51126" y="1765554"/>
            <a:ext cx="482600" cy="510540"/>
            <a:chOff x="2151126" y="1765554"/>
            <a:chExt cx="482600" cy="5105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372" y="1828800"/>
              <a:ext cx="419100" cy="4472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51126" y="1765554"/>
              <a:ext cx="394335" cy="422275"/>
            </a:xfrm>
            <a:custGeom>
              <a:avLst/>
              <a:gdLst/>
              <a:ahLst/>
              <a:cxnLst/>
              <a:rect l="l" t="t" r="r" b="b"/>
              <a:pathLst>
                <a:path w="394335" h="422275">
                  <a:moveTo>
                    <a:pt x="393954" y="422148"/>
                  </a:moveTo>
                  <a:lnTo>
                    <a:pt x="393954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93954" y="422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1126" y="1765554"/>
            <a:ext cx="394335" cy="4222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85"/>
              </a:spcBef>
            </a:pP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2889" y="1918913"/>
            <a:ext cx="1695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60" dirty="0">
                <a:solidFill>
                  <a:srgbClr val="919191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1523" y="1765554"/>
            <a:ext cx="468630" cy="510540"/>
            <a:chOff x="7621523" y="1765554"/>
            <a:chExt cx="468630" cy="51054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4769" y="1828800"/>
              <a:ext cx="405383" cy="4472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21523" y="1765554"/>
              <a:ext cx="379730" cy="422275"/>
            </a:xfrm>
            <a:custGeom>
              <a:avLst/>
              <a:gdLst/>
              <a:ahLst/>
              <a:cxnLst/>
              <a:rect l="l" t="t" r="r" b="b"/>
              <a:pathLst>
                <a:path w="379729" h="422275">
                  <a:moveTo>
                    <a:pt x="379475" y="422148"/>
                  </a:moveTo>
                  <a:lnTo>
                    <a:pt x="379475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379475" y="422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21523" y="1765554"/>
            <a:ext cx="379730" cy="4222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85"/>
              </a:spcBef>
            </a:pPr>
            <a:r>
              <a:rPr sz="2000" spc="-5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3322" y="5039105"/>
            <a:ext cx="7340345" cy="1815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0">
              <a:lnSpc>
                <a:spcPct val="100000"/>
              </a:lnSpc>
              <a:spcBef>
                <a:spcPts val="100"/>
              </a:spcBef>
            </a:pPr>
            <a:r>
              <a:rPr dirty="0"/>
              <a:t>MAC</a:t>
            </a:r>
            <a:r>
              <a:rPr spc="-100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777" y="1723136"/>
            <a:ext cx="7977505" cy="525336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50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cryptographic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checksum</a:t>
            </a:r>
            <a:endParaRPr sz="2400" dirty="0">
              <a:latin typeface="Times New Roman"/>
              <a:cs typeface="Times New Roman"/>
            </a:endParaRPr>
          </a:p>
          <a:p>
            <a:pPr marL="780415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Courier New"/>
                <a:cs typeface="Courier New"/>
              </a:rPr>
              <a:t>MAC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C</a:t>
            </a:r>
            <a:r>
              <a:rPr sz="2400" spc="-30" baseline="-20833" dirty="0">
                <a:latin typeface="Courier New"/>
                <a:cs typeface="Courier New"/>
              </a:rPr>
              <a:t>K</a:t>
            </a:r>
            <a:r>
              <a:rPr sz="2400" spc="-20" dirty="0">
                <a:latin typeface="Courier New"/>
                <a:cs typeface="Courier New"/>
              </a:rPr>
              <a:t>(M)</a:t>
            </a:r>
            <a:endParaRPr sz="2400" dirty="0">
              <a:latin typeface="Courier New"/>
              <a:cs typeface="Courier New"/>
            </a:endParaRPr>
          </a:p>
          <a:p>
            <a:pPr marL="780415" lvl="1" indent="-285115">
              <a:lnSpc>
                <a:spcPct val="100000"/>
              </a:lnSpc>
              <a:spcBef>
                <a:spcPts val="730"/>
              </a:spcBef>
              <a:buSzPct val="66666"/>
              <a:buFont typeface="Wingdings"/>
              <a:buChar char="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Condenses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variable-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fixed-</a:t>
            </a:r>
            <a:r>
              <a:rPr sz="2400" dirty="0">
                <a:latin typeface="Times New Roman"/>
                <a:cs typeface="Times New Roman"/>
              </a:rPr>
              <a:t>sized </a:t>
            </a:r>
            <a:r>
              <a:rPr lang="tr-TR" sz="2400" spc="-10" dirty="0" err="1">
                <a:latin typeface="Times New Roman"/>
                <a:cs typeface="Times New Roman"/>
              </a:rPr>
              <a:t>result</a:t>
            </a:r>
            <a:endParaRPr sz="2400" dirty="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many-to-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Potentially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MAC</a:t>
            </a:r>
            <a:r>
              <a:rPr lang="tr-TR" sz="2400" spc="-25" dirty="0">
                <a:latin typeface="Times New Roman"/>
                <a:cs typeface="Times New Roman"/>
              </a:rPr>
              <a:t> (</a:t>
            </a:r>
            <a:r>
              <a:rPr lang="tr-TR" sz="2400" spc="-25" dirty="0" err="1">
                <a:latin typeface="Times New Roman"/>
                <a:cs typeface="Times New Roman"/>
              </a:rPr>
              <a:t>remember</a:t>
            </a:r>
            <a:r>
              <a:rPr lang="tr-TR" sz="2400" spc="-25" dirty="0">
                <a:latin typeface="Times New Roman"/>
                <a:cs typeface="Times New Roman"/>
              </a:rPr>
              <a:t> </a:t>
            </a:r>
            <a:r>
              <a:rPr lang="tr-TR" sz="2400" spc="-25" dirty="0" err="1">
                <a:latin typeface="Times New Roman"/>
                <a:cs typeface="Times New Roman"/>
              </a:rPr>
              <a:t>hash</a:t>
            </a:r>
            <a:r>
              <a:rPr lang="tr-TR" sz="2400" spc="-25" dirty="0">
                <a:latin typeface="Times New Roman"/>
                <a:cs typeface="Times New Roman"/>
              </a:rPr>
              <a:t> </a:t>
            </a:r>
            <a:r>
              <a:rPr lang="tr-TR" sz="2400" spc="-25" dirty="0" err="1">
                <a:latin typeface="Times New Roman"/>
                <a:cs typeface="Times New Roman"/>
              </a:rPr>
              <a:t>functions</a:t>
            </a:r>
            <a:r>
              <a:rPr lang="tr-TR" sz="2400" spc="-2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difficult</a:t>
            </a:r>
            <a:endParaRPr sz="2400" dirty="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0365" algn="l"/>
              </a:tabLst>
            </a:pPr>
            <a:r>
              <a:rPr sz="2400" spc="-10" dirty="0">
                <a:latin typeface="Times New Roman"/>
                <a:cs typeface="Times New Roman"/>
              </a:rPr>
              <a:t>Properties:</a:t>
            </a:r>
            <a:endParaRPr sz="2400" dirty="0">
              <a:latin typeface="Times New Roman"/>
              <a:cs typeface="Times New Roman"/>
            </a:endParaRPr>
          </a:p>
          <a:p>
            <a:pPr marL="780415" indent="-285115">
              <a:lnSpc>
                <a:spcPct val="100000"/>
              </a:lnSpc>
              <a:spcBef>
                <a:spcPts val="570"/>
              </a:spcBef>
              <a:buSzPct val="66666"/>
              <a:buAutoNum type="arabicPeriod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infeasible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tr-TR" sz="2400" spc="-25" dirty="0" err="1">
                <a:latin typeface="Times New Roman"/>
                <a:cs typeface="Times New Roman"/>
              </a:rPr>
              <a:t>the</a:t>
            </a:r>
            <a:r>
              <a:rPr lang="tr-TR"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MAC</a:t>
            </a:r>
            <a:endParaRPr sz="2400" dirty="0">
              <a:latin typeface="Times New Roman"/>
              <a:cs typeface="Times New Roman"/>
            </a:endParaRPr>
          </a:p>
          <a:p>
            <a:pPr marL="780415" indent="-285115">
              <a:lnSpc>
                <a:spcPct val="100000"/>
              </a:lnSpc>
              <a:spcBef>
                <a:spcPts val="570"/>
              </a:spcBef>
              <a:buSzPct val="66666"/>
              <a:buAutoNum type="arabicPeriod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MACs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uniformly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distributed</a:t>
            </a:r>
            <a:endParaRPr sz="2400" dirty="0">
              <a:latin typeface="Times New Roman"/>
              <a:cs typeface="Times New Roman"/>
            </a:endParaRPr>
          </a:p>
          <a:p>
            <a:pPr marL="780415" indent="-285115">
              <a:lnSpc>
                <a:spcPct val="100000"/>
              </a:lnSpc>
              <a:spcBef>
                <a:spcPts val="570"/>
              </a:spcBef>
              <a:buSzPct val="66666"/>
              <a:buAutoNum type="arabicPeriod"/>
              <a:tabLst>
                <a:tab pos="780415" algn="l"/>
              </a:tabLst>
            </a:pP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0765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20" dirty="0"/>
              <a:t>MACs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177" y="1710944"/>
            <a:ext cx="7404100" cy="224035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b="1" spc="-10" dirty="0">
                <a:latin typeface="Times New Roman"/>
                <a:cs typeface="Times New Roman"/>
              </a:rPr>
              <a:t>Brute-</a:t>
            </a:r>
            <a:r>
              <a:rPr b="1" dirty="0">
                <a:latin typeface="Times New Roman"/>
                <a:cs typeface="Times New Roman"/>
              </a:rPr>
              <a:t>force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dirty="0"/>
              <a:t>attacks</a:t>
            </a:r>
            <a:r>
              <a:rPr spc="-15" dirty="0"/>
              <a:t> </a:t>
            </a:r>
            <a:r>
              <a:rPr spc="-10" dirty="0"/>
              <a:t>exploiting</a:t>
            </a:r>
          </a:p>
          <a:p>
            <a:pPr marL="7550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Strong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collision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2</a:t>
            </a:r>
            <a:r>
              <a:rPr sz="2400" spc="-30" baseline="48611" dirty="0">
                <a:latin typeface="Times New Roman"/>
                <a:cs typeface="Times New Roman"/>
              </a:rPr>
              <a:t>m</a:t>
            </a:r>
            <a:r>
              <a:rPr sz="2400" spc="-30" baseline="34722" dirty="0">
                <a:latin typeface="Times New Roman"/>
                <a:cs typeface="Times New Roman"/>
              </a:rPr>
              <a:t>/</a:t>
            </a:r>
            <a:r>
              <a:rPr sz="2400" spc="-30" baseline="17361" dirty="0">
                <a:latin typeface="Times New Roman"/>
                <a:cs typeface="Times New Roman"/>
              </a:rPr>
              <a:t>2</a:t>
            </a:r>
            <a:endParaRPr sz="2400" baseline="17361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0"/>
              </a:spcBef>
              <a:buSzPct val="66666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MACs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message-</a:t>
            </a: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pairs</a:t>
            </a:r>
            <a:endParaRPr sz="2400" dirty="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70"/>
              </a:spcBef>
              <a:buSzPct val="54166"/>
              <a:buFont typeface="Wingdings"/>
              <a:buChar char=""/>
              <a:tabLst>
                <a:tab pos="1155065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keyspace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MAC</a:t>
            </a:r>
            <a:endParaRPr sz="2400" dirty="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70"/>
              </a:spcBef>
              <a:buSzPct val="54166"/>
              <a:buFont typeface="Wingdings"/>
              <a:buChar char=""/>
              <a:tabLst>
                <a:tab pos="1155065" algn="l"/>
              </a:tabLst>
            </a:pPr>
            <a:r>
              <a:rPr sz="2400" spc="-10" dirty="0">
                <a:latin typeface="Times New Roman"/>
                <a:cs typeface="Times New Roman"/>
              </a:rPr>
              <a:t>128-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vulnerable,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160-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better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065">
              <a:lnSpc>
                <a:spcPct val="100000"/>
              </a:lnSpc>
              <a:spcBef>
                <a:spcPts val="100"/>
              </a:spcBef>
            </a:pPr>
            <a:r>
              <a:rPr dirty="0"/>
              <a:t>HMAC</a:t>
            </a:r>
            <a:r>
              <a:rPr spc="-80" dirty="0"/>
              <a:t> </a:t>
            </a:r>
            <a:r>
              <a:rPr dirty="0"/>
              <a:t>Design</a:t>
            </a:r>
            <a:r>
              <a:rPr spc="-7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1688846"/>
            <a:ext cx="7828915" cy="422102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1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HMAC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HMAC-</a:t>
            </a:r>
            <a:r>
              <a:rPr sz="2400" dirty="0">
                <a:latin typeface="Times New Roman"/>
                <a:cs typeface="Times New Roman"/>
              </a:rPr>
              <a:t>MD5,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HMAC-</a:t>
            </a:r>
            <a:r>
              <a:rPr lang="tr-TR" sz="2400" spc="-25" dirty="0">
                <a:latin typeface="Times New Roman"/>
                <a:cs typeface="Times New Roman"/>
              </a:rPr>
              <a:t>SHA-256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modifications</a:t>
            </a:r>
            <a:endParaRPr lang="tr-TR" sz="2400" spc="-1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15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Keyed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Hash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Symbol"/>
                <a:cs typeface="Symbol"/>
              </a:rPr>
              <a:t>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includes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key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along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message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replace-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embedded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355600" marR="714375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Preserve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without </a:t>
            </a: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degradation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way.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understood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cryptographic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 </a:t>
            </a:r>
            <a:r>
              <a:rPr sz="2400" dirty="0">
                <a:latin typeface="Times New Roman"/>
                <a:cs typeface="Times New Roman"/>
              </a:rPr>
              <a:t>mechanism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strength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HMAC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777" y="1722831"/>
            <a:ext cx="4446905" cy="447357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334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0365" algn="l"/>
              </a:tabLst>
            </a:pPr>
            <a:r>
              <a:rPr sz="2000" spc="-10" dirty="0">
                <a:latin typeface="Times New Roman"/>
                <a:cs typeface="Times New Roman"/>
              </a:rPr>
              <a:t>RFC2104</a:t>
            </a:r>
            <a:endParaRPr sz="2000" dirty="0">
              <a:latin typeface="Times New Roman"/>
              <a:cs typeface="Times New Roman"/>
            </a:endParaRPr>
          </a:p>
          <a:p>
            <a:pPr marL="380365" marR="443230" indent="-342900">
              <a:lnSpc>
                <a:spcPts val="2640"/>
              </a:lnSpc>
              <a:spcBef>
                <a:spcPts val="12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495300" algn="l"/>
              </a:tabLst>
            </a:pP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message: 	</a:t>
            </a:r>
            <a:r>
              <a:rPr sz="2000" dirty="0">
                <a:latin typeface="Times New Roman"/>
                <a:cs typeface="Times New Roman"/>
              </a:rPr>
              <a:t>HMAC</a:t>
            </a:r>
            <a:r>
              <a:rPr sz="1950" baseline="-21367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(M)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=</a:t>
            </a:r>
            <a:endParaRPr sz="2000" dirty="0">
              <a:latin typeface="Times New Roman"/>
              <a:cs typeface="Times New Roman"/>
            </a:endParaRPr>
          </a:p>
          <a:p>
            <a:pPr marL="780415">
              <a:lnSpc>
                <a:spcPts val="2070"/>
              </a:lnSpc>
            </a:pPr>
            <a:r>
              <a:rPr sz="2000" spc="-10" dirty="0">
                <a:latin typeface="Times New Roman"/>
                <a:cs typeface="Times New Roman"/>
              </a:rPr>
              <a:t>H[(K</a:t>
            </a:r>
            <a:r>
              <a:rPr sz="1950" spc="-15" baseline="25641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Symbol"/>
                <a:cs typeface="Symbol"/>
              </a:rPr>
              <a:t></a:t>
            </a:r>
            <a:r>
              <a:rPr sz="2000" spc="-10" dirty="0">
                <a:latin typeface="Times New Roman"/>
                <a:cs typeface="Times New Roman"/>
              </a:rPr>
              <a:t>opad)||</a:t>
            </a:r>
            <a:r>
              <a:rPr sz="2000" spc="-10" dirty="0">
                <a:solidFill>
                  <a:srgbClr val="053CE8"/>
                </a:solidFill>
                <a:latin typeface="Times New Roman"/>
                <a:cs typeface="Times New Roman"/>
              </a:rPr>
              <a:t>H[(K</a:t>
            </a:r>
            <a:r>
              <a:rPr sz="1950" spc="-15" baseline="25641" dirty="0">
                <a:solidFill>
                  <a:srgbClr val="053CE8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053CE8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3CE8"/>
                </a:solidFill>
                <a:latin typeface="Times New Roman"/>
                <a:cs typeface="Times New Roman"/>
              </a:rPr>
              <a:t>ipad)||</a:t>
            </a:r>
            <a:r>
              <a:rPr sz="2000" spc="5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3CE8"/>
                </a:solidFill>
                <a:latin typeface="Times New Roman"/>
                <a:cs typeface="Times New Roman"/>
              </a:rPr>
              <a:t>M)]</a:t>
            </a:r>
            <a:r>
              <a:rPr sz="2000" spc="5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780415" marR="306705" lvl="1" indent="-285750">
              <a:lnSpc>
                <a:spcPts val="2160"/>
              </a:lnSpc>
              <a:spcBef>
                <a:spcPts val="475"/>
              </a:spcBef>
              <a:buSzPct val="65000"/>
              <a:buFont typeface="Wingdings"/>
              <a:buChar char=""/>
              <a:tabLst>
                <a:tab pos="780415" algn="l"/>
              </a:tabLst>
            </a:pP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1950" baseline="25641" dirty="0">
                <a:latin typeface="Times New Roman"/>
                <a:cs typeface="Times New Roman"/>
              </a:rPr>
              <a:t>+</a:t>
            </a:r>
            <a:r>
              <a:rPr sz="1950" spc="225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padded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b-</a:t>
            </a:r>
            <a:r>
              <a:rPr sz="2000" spc="-20" dirty="0">
                <a:latin typeface="Times New Roman"/>
                <a:cs typeface="Times New Roman"/>
              </a:rPr>
              <a:t>bits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b-</a:t>
            </a:r>
            <a:r>
              <a:rPr sz="2000" dirty="0">
                <a:latin typeface="Times New Roman"/>
                <a:cs typeface="Times New Roman"/>
              </a:rPr>
              <a:t>bits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|k|&gt;b</a:t>
            </a:r>
            <a:endParaRPr sz="2000" dirty="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210"/>
              </a:spcBef>
              <a:buSzPct val="65000"/>
              <a:buFont typeface="Wingdings"/>
              <a:buChar char=""/>
              <a:tabLst>
                <a:tab pos="780415" algn="l"/>
              </a:tabLst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hash</a:t>
            </a:r>
            <a:endParaRPr sz="2000" dirty="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80415" algn="l"/>
              </a:tabLst>
            </a:pPr>
            <a:r>
              <a:rPr sz="2000" dirty="0">
                <a:latin typeface="Times New Roman"/>
                <a:cs typeface="Times New Roman"/>
              </a:rPr>
              <a:t>opad,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constants</a:t>
            </a:r>
            <a:endParaRPr sz="2000" dirty="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234"/>
              </a:spcBef>
              <a:buSzPct val="65000"/>
              <a:buFont typeface="Wingdings"/>
              <a:buChar char=""/>
              <a:tabLst>
                <a:tab pos="780415" algn="l"/>
              </a:tabLst>
            </a:pPr>
            <a:r>
              <a:rPr sz="2000" dirty="0">
                <a:latin typeface="Times New Roman"/>
                <a:cs typeface="Times New Roman"/>
              </a:rPr>
              <a:t>ipad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36</a:t>
            </a:r>
            <a:r>
              <a:rPr sz="1950" baseline="25641" dirty="0">
                <a:latin typeface="Times New Roman"/>
                <a:cs typeface="Times New Roman"/>
              </a:rPr>
              <a:t>b/8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5C</a:t>
            </a:r>
            <a:r>
              <a:rPr sz="1950" spc="-30" baseline="25641" dirty="0">
                <a:latin typeface="Times New Roman"/>
                <a:cs typeface="Times New Roman"/>
              </a:rPr>
              <a:t>b/8</a:t>
            </a:r>
            <a:endParaRPr sz="1950" baseline="25641" dirty="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24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0365" algn="l"/>
              </a:tabLst>
            </a:pP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used</a:t>
            </a:r>
            <a:endParaRPr sz="2000" dirty="0">
              <a:latin typeface="Times New Roman"/>
              <a:cs typeface="Times New Roman"/>
            </a:endParaRPr>
          </a:p>
          <a:p>
            <a:pPr marL="780415" lvl="1" indent="-285115">
              <a:lnSpc>
                <a:spcPts val="2285"/>
              </a:lnSpc>
              <a:spcBef>
                <a:spcPts val="229"/>
              </a:spcBef>
              <a:buSzPct val="65000"/>
              <a:buFont typeface="Wingdings"/>
              <a:buChar char=""/>
              <a:tabLst>
                <a:tab pos="780415" algn="l"/>
              </a:tabLst>
            </a:pPr>
            <a:r>
              <a:rPr sz="2000" dirty="0">
                <a:latin typeface="Times New Roman"/>
                <a:cs typeface="Times New Roman"/>
              </a:rPr>
              <a:t>E.g.,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MD5,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SHA</a:t>
            </a:r>
            <a:r>
              <a:rPr lang="tr-TR" sz="2000" spc="-20" dirty="0">
                <a:latin typeface="Times New Roman"/>
                <a:cs typeface="Times New Roman"/>
              </a:rPr>
              <a:t>-2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20" dirty="0">
                <a:latin typeface="Times New Roman"/>
                <a:cs typeface="Times New Roman"/>
              </a:rPr>
              <a:t>RIPEMD-160,</a:t>
            </a:r>
            <a:endParaRPr sz="2000" dirty="0">
              <a:latin typeface="Times New Roman"/>
              <a:cs typeface="Times New Roman"/>
            </a:endParaRPr>
          </a:p>
          <a:p>
            <a:pPr marL="781050">
              <a:lnSpc>
                <a:spcPts val="2285"/>
              </a:lnSpc>
            </a:pPr>
            <a:r>
              <a:rPr sz="2000" spc="-10" dirty="0">
                <a:latin typeface="Times New Roman"/>
                <a:cs typeface="Times New Roman"/>
              </a:rPr>
              <a:t>Whirlpool</a:t>
            </a:r>
            <a:endParaRPr sz="2000" dirty="0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2170"/>
              </a:lnSpc>
              <a:spcBef>
                <a:spcPts val="500"/>
              </a:spcBef>
              <a:buClr>
                <a:srgbClr val="053CE8"/>
              </a:buClr>
              <a:buSzPct val="75000"/>
              <a:buFont typeface="Wingdings"/>
              <a:buChar char=""/>
              <a:tabLst>
                <a:tab pos="381000" algn="l"/>
              </a:tabLst>
            </a:pPr>
            <a:r>
              <a:rPr sz="2000" dirty="0">
                <a:latin typeface="Times New Roman"/>
                <a:cs typeface="Times New Roman"/>
              </a:rPr>
              <a:t>Proved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HMAC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relates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underlying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2722" y="1474033"/>
            <a:ext cx="3654901" cy="4473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DFC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1160</Words>
  <Application>Microsoft Macintosh PowerPoint</Application>
  <PresentationFormat>Custom</PresentationFormat>
  <Paragraphs>152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Courier New</vt:lpstr>
      <vt:lpstr>Google Sans</vt:lpstr>
      <vt:lpstr>Symbol</vt:lpstr>
      <vt:lpstr>times new roman</vt:lpstr>
      <vt:lpstr>times new roman</vt:lpstr>
      <vt:lpstr>Wingdings</vt:lpstr>
      <vt:lpstr>Office Theme</vt:lpstr>
      <vt:lpstr>Week 9- Message Authentication Codes</vt:lpstr>
      <vt:lpstr>Message Authentication Codes</vt:lpstr>
      <vt:lpstr>Overview</vt:lpstr>
      <vt:lpstr>Message Security Requirements</vt:lpstr>
      <vt:lpstr>Public-Key Authentication and Secrecy</vt:lpstr>
      <vt:lpstr>MAC Properties</vt:lpstr>
      <vt:lpstr>Security of MACs</vt:lpstr>
      <vt:lpstr>HMAC Design Objectives</vt:lpstr>
      <vt:lpstr>HMAC</vt:lpstr>
      <vt:lpstr>Using Symmetric Ciphers for MACs</vt:lpstr>
      <vt:lpstr>Cipher-based Message Authentication Code (CMAC)</vt:lpstr>
      <vt:lpstr>Authenticated Encryption</vt:lpstr>
      <vt:lpstr>CCM</vt:lpstr>
      <vt:lpstr>PRNG using a Hash Function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l_12mac.ppt</dc:title>
  <dc:subject>Message Authentication Codes</dc:subject>
  <dc:creator>Raj Jain</dc:creator>
  <cp:keywords>Message Security Requirements, Public-Key Authentication and Secrecy, MAC Properties, Security of MACs, HMAC Design Objectives, HMAC, Using Symmetric Ciphers for MACs, Cipher-based Message Authentication Code (CMAC), Authenticated Encryption, CCM, Galois/Counter Mode (GCM), PRNG Using Hash and MACs, PRNG using a Hash Function, PRNG using a MAC</cp:keywords>
  <cp:lastModifiedBy>cavidan yakupoglu</cp:lastModifiedBy>
  <cp:revision>18</cp:revision>
  <dcterms:created xsi:type="dcterms:W3CDTF">2023-12-06T08:45:57Z</dcterms:created>
  <dcterms:modified xsi:type="dcterms:W3CDTF">2023-12-07T07:51:05Z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2023-12-06T00:00:00Z</vt:filetime>
  </property>
  <property fmtid="{D5CDD505-2E9C-101B-9397-08002B2CF9AE}" pid="5" name="Producer">
    <vt:lpwstr>Acrobat Distiller 9.0.0 (Windows)</vt:lpwstr>
  </property>
</Properties>
</file>