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1" autoAdjust="0"/>
    <p:restoredTop sz="94580"/>
  </p:normalViewPr>
  <p:slideViewPr>
    <p:cSldViewPr snapToGrid="0" snapToObjects="1">
      <p:cViewPr varScale="1">
        <p:scale>
          <a:sx n="68" d="100"/>
          <a:sy n="68" d="100"/>
        </p:scale>
        <p:origin x="14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0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5AFF-A0A4-4D4C-891E-C007546EEC7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48E4-6686-8047-AEF3-9E51E466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computing/computer-science/algorithms#intro-to-algorithm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atmap.checkpoin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342926"/>
          </a:xfrm>
        </p:spPr>
        <p:txBody>
          <a:bodyPr>
            <a:normAutofit/>
          </a:bodyPr>
          <a:lstStyle/>
          <a:p>
            <a:r>
              <a:rPr lang="en-US" dirty="0"/>
              <a:t>COMP 301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Introduction, Examples,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0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Specific Problems Solved by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Ordering parts in a mechanical design</a:t>
            </a:r>
          </a:p>
          <a:p>
            <a:pPr lvl="1"/>
            <a:r>
              <a:rPr lang="en-US" dirty="0"/>
              <a:t>Given a mechanical design with a library of parts</a:t>
            </a:r>
          </a:p>
          <a:p>
            <a:pPr lvl="1"/>
            <a:r>
              <a:rPr lang="en-US" dirty="0"/>
              <a:t>List the parts in order so that each part appears before any part that uses it</a:t>
            </a:r>
          </a:p>
          <a:p>
            <a:pPr lvl="1"/>
            <a:r>
              <a:rPr lang="en-US" b="1" i="1" dirty="0"/>
              <a:t>Topological sorting</a:t>
            </a:r>
            <a:r>
              <a:rPr lang="en-US" dirty="0"/>
              <a:t> algorithms can be used</a:t>
            </a:r>
          </a:p>
          <a:p>
            <a:endParaRPr lang="en-US" dirty="0"/>
          </a:p>
          <a:p>
            <a:r>
              <a:rPr lang="en-US" dirty="0"/>
              <a:t>Finding convex hull</a:t>
            </a:r>
          </a:p>
          <a:p>
            <a:pPr lvl="1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points in a plane</a:t>
            </a:r>
          </a:p>
          <a:p>
            <a:pPr lvl="1"/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convex</a:t>
            </a:r>
            <a:r>
              <a:rPr lang="tr-TR" dirty="0"/>
              <a:t> </a:t>
            </a:r>
            <a:r>
              <a:rPr lang="tr-TR" dirty="0" err="1"/>
              <a:t>hull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points</a:t>
            </a:r>
            <a:endParaRPr lang="tr-TR" dirty="0"/>
          </a:p>
          <a:p>
            <a:pPr lvl="2"/>
            <a:r>
              <a:rPr lang="tr-TR" dirty="0" err="1"/>
              <a:t>Smallest</a:t>
            </a:r>
            <a:r>
              <a:rPr lang="tr-TR" dirty="0"/>
              <a:t> </a:t>
            </a:r>
            <a:r>
              <a:rPr lang="tr-TR" dirty="0" err="1"/>
              <a:t>polygon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Characteristics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Typically most algorithms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Have many candidate solutions, most of which do not solve the problem at all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Have practical applications</a:t>
            </a:r>
          </a:p>
          <a:p>
            <a:pPr lvl="2"/>
            <a:r>
              <a:rPr lang="en-US" dirty="0"/>
              <a:t>Example: shortest path algorithm</a:t>
            </a:r>
          </a:p>
          <a:p>
            <a:pPr lvl="3"/>
            <a:r>
              <a:rPr lang="en-US" dirty="0"/>
              <a:t>Transportation firm may want to reduce labor and fuel costs</a:t>
            </a:r>
          </a:p>
          <a:p>
            <a:pPr lvl="3"/>
            <a:r>
              <a:rPr lang="en-US" dirty="0"/>
              <a:t>Routing node on internet wants to find the shortest path in a computer network to route a message quickly</a:t>
            </a:r>
          </a:p>
          <a:p>
            <a:pPr lvl="3"/>
            <a:r>
              <a:rPr lang="en-US" dirty="0"/>
              <a:t>A person driving from New York to Boston may want to find the shortest direction to reach quicker and consume less fuel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2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store and organize data in order to facilitate access and modifications</a:t>
            </a:r>
          </a:p>
          <a:p>
            <a:r>
              <a:rPr lang="en-US" dirty="0"/>
              <a:t>No single data structure works best for all problems</a:t>
            </a:r>
          </a:p>
        </p:txBody>
      </p:sp>
    </p:spTree>
    <p:extLst>
      <p:ext uri="{BB962C8B-B14F-4D97-AF65-F5344CB8AC3E}">
        <p14:creationId xmlns:p14="http://schemas.microsoft.com/office/powerpoint/2010/main" val="163673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problems for which no efficient solution is known</a:t>
            </a:r>
          </a:p>
          <a:p>
            <a:endParaRPr lang="en-US" dirty="0"/>
          </a:p>
          <a:p>
            <a:r>
              <a:rPr lang="en-US" dirty="0"/>
              <a:t>A subset of these: </a:t>
            </a:r>
            <a:r>
              <a:rPr lang="en-US" b="1" i="1" dirty="0"/>
              <a:t>NP-complete</a:t>
            </a:r>
            <a:r>
              <a:rPr lang="en-US" dirty="0"/>
              <a:t> problems</a:t>
            </a:r>
          </a:p>
          <a:p>
            <a:pPr lvl="1"/>
            <a:r>
              <a:rPr lang="en-US" dirty="0"/>
              <a:t>No efficient algorithm has ever been found</a:t>
            </a:r>
          </a:p>
          <a:p>
            <a:pPr lvl="1"/>
            <a:r>
              <a:rPr lang="en-US" dirty="0"/>
              <a:t>No one knows whether or not efficient algorithms exist </a:t>
            </a:r>
          </a:p>
          <a:p>
            <a:pPr lvl="1"/>
            <a:r>
              <a:rPr lang="en-US" dirty="0"/>
              <a:t>If an efficient algorithms exist for one of the problems then efficient algorithms exist for all of them</a:t>
            </a:r>
          </a:p>
          <a:p>
            <a:pPr lvl="1"/>
            <a:r>
              <a:rPr lang="en-US" dirty="0"/>
              <a:t>Several NP-complete problems are similar but not identical to problems for which we know efficient algorithms</a:t>
            </a:r>
          </a:p>
          <a:p>
            <a:pPr lvl="1"/>
            <a:r>
              <a:rPr lang="en-US" dirty="0"/>
              <a:t>If we can show that a problem is NP-complete, we can instead try to find a good algorithm but not the best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NP-Complete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80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Traveling salesman problem</a:t>
            </a:r>
          </a:p>
          <a:p>
            <a:endParaRPr lang="en-US" dirty="0"/>
          </a:p>
          <a:p>
            <a:pPr lvl="1"/>
            <a:r>
              <a:rPr lang="en-US" dirty="0"/>
              <a:t>A delivery company with a central depot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day it loads each truck at the depot and sends it to deliver goods to several addresses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the end of the day each truck must end up back at the depot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route that gives the lowest distance travelled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known efficient algorithm for solving this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are approximation algorithms </a:t>
            </a:r>
          </a:p>
        </p:txBody>
      </p:sp>
    </p:spTree>
    <p:extLst>
      <p:ext uri="{BB962C8B-B14F-4D97-AF65-F5344CB8AC3E}">
        <p14:creationId xmlns:p14="http://schemas.microsoft.com/office/powerpoint/2010/main" val="411104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can run on multiple cores</a:t>
            </a:r>
          </a:p>
          <a:p>
            <a:r>
              <a:rPr lang="en-US" dirty="0"/>
              <a:t>There are models for multi-threaded algorithms (Chapter 27)</a:t>
            </a:r>
          </a:p>
        </p:txBody>
      </p:sp>
    </p:spTree>
    <p:extLst>
      <p:ext uri="{BB962C8B-B14F-4D97-AF65-F5344CB8AC3E}">
        <p14:creationId xmlns:p14="http://schemas.microsoft.com/office/powerpoint/2010/main" val="122109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time, space in memory are limited</a:t>
            </a:r>
          </a:p>
          <a:p>
            <a:r>
              <a:rPr lang="en-US" dirty="0"/>
              <a:t>Need to use these resources efficiently</a:t>
            </a:r>
          </a:p>
        </p:txBody>
      </p:sp>
    </p:spTree>
    <p:extLst>
      <p:ext uri="{BB962C8B-B14F-4D97-AF65-F5344CB8AC3E}">
        <p14:creationId xmlns:p14="http://schemas.microsoft.com/office/powerpoint/2010/main" val="161904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Insertion sort</a:t>
            </a:r>
            <a:r>
              <a:rPr lang="tr-TR" dirty="0"/>
              <a:t>(c1n*n)</a:t>
            </a:r>
            <a:r>
              <a:rPr lang="en-US" dirty="0"/>
              <a:t> vs merge </a:t>
            </a:r>
            <a:r>
              <a:rPr lang="en-US" dirty="0" err="1"/>
              <a:t>sor</a:t>
            </a:r>
            <a:r>
              <a:rPr lang="tr-TR" dirty="0"/>
              <a:t>t(c2n*</a:t>
            </a:r>
            <a:r>
              <a:rPr lang="tr-TR" dirty="0" err="1"/>
              <a:t>logn</a:t>
            </a:r>
            <a:r>
              <a:rPr lang="tr-TR" dirty="0"/>
              <a:t>)</a:t>
            </a:r>
            <a:endParaRPr lang="en-US" dirty="0"/>
          </a:p>
          <a:p>
            <a:pPr lvl="1"/>
            <a:r>
              <a:rPr lang="en-US" dirty="0"/>
              <a:t>Sort 10 million numbers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 err="1">
                <a:solidFill>
                  <a:srgbClr val="FF0000"/>
                </a:solidFill>
              </a:rPr>
              <a:t>Running</a:t>
            </a:r>
            <a:r>
              <a:rPr lang="tr-TR" dirty="0">
                <a:solidFill>
                  <a:srgbClr val="FF0000"/>
                </a:solidFill>
              </a:rPr>
              <a:t> time = </a:t>
            </a:r>
            <a:r>
              <a:rPr lang="tr-TR" dirty="0" err="1">
                <a:solidFill>
                  <a:srgbClr val="FF0000"/>
                </a:solidFill>
              </a:rPr>
              <a:t>number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>
                <a:solidFill>
                  <a:srgbClr val="FF0000"/>
                </a:solidFill>
              </a:rPr>
              <a:t> / </a:t>
            </a:r>
            <a:r>
              <a:rPr lang="tr-TR" dirty="0" err="1">
                <a:solidFill>
                  <a:srgbClr val="FF0000"/>
                </a:solidFill>
              </a:rPr>
              <a:t>performance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Computer A:</a:t>
            </a:r>
          </a:p>
          <a:p>
            <a:pPr lvl="2"/>
            <a:r>
              <a:rPr lang="en-US" dirty="0"/>
              <a:t>Performs 10 billion instructions per second</a:t>
            </a:r>
          </a:p>
          <a:p>
            <a:pPr lvl="2"/>
            <a:r>
              <a:rPr lang="en-US" dirty="0"/>
              <a:t>Will execute insertion sort</a:t>
            </a:r>
          </a:p>
          <a:p>
            <a:pPr lvl="2"/>
            <a:r>
              <a:rPr lang="en-US" dirty="0"/>
              <a:t>Number of operations (i.e. instructions) for the insertion sort code: 2n</a:t>
            </a:r>
            <a:r>
              <a:rPr lang="en-US" baseline="30000" dirty="0"/>
              <a:t>2</a:t>
            </a:r>
            <a:r>
              <a:rPr lang="en-US" dirty="0"/>
              <a:t>          (implemented by a skilled programmer in machine language)</a:t>
            </a:r>
            <a:endParaRPr lang="en-US" baseline="30000" dirty="0"/>
          </a:p>
          <a:p>
            <a:pPr lvl="1"/>
            <a:endParaRPr lang="en-US" dirty="0"/>
          </a:p>
          <a:p>
            <a:pPr lvl="1"/>
            <a:r>
              <a:rPr lang="en-US" dirty="0"/>
              <a:t>Computer B:</a:t>
            </a:r>
          </a:p>
          <a:p>
            <a:pPr lvl="2"/>
            <a:r>
              <a:rPr lang="en-US" dirty="0"/>
              <a:t>Performs 10 million instructions per second</a:t>
            </a:r>
          </a:p>
          <a:p>
            <a:pPr lvl="2"/>
            <a:r>
              <a:rPr lang="en-US" dirty="0"/>
              <a:t>Will execute merge sort</a:t>
            </a:r>
          </a:p>
          <a:p>
            <a:pPr lvl="2"/>
            <a:r>
              <a:rPr lang="en-US" dirty="0"/>
              <a:t>Number of operations for the merge sort code: 50 n </a:t>
            </a:r>
            <a:r>
              <a:rPr lang="en-US" dirty="0" err="1"/>
              <a:t>logn</a:t>
            </a:r>
            <a:r>
              <a:rPr lang="en-US" dirty="0"/>
              <a:t> (implemented by an average programmer in high-level language)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2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Other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Advanced computer architectures and fabrication technologies</a:t>
            </a:r>
          </a:p>
          <a:p>
            <a:r>
              <a:rPr lang="en-US" dirty="0"/>
              <a:t>Graphical user interfaces</a:t>
            </a:r>
          </a:p>
          <a:p>
            <a:r>
              <a:rPr lang="en-US" dirty="0"/>
              <a:t>Object-oriented systems</a:t>
            </a:r>
          </a:p>
          <a:p>
            <a:r>
              <a:rPr lang="en-US" dirty="0"/>
              <a:t>Integrated web technologies</a:t>
            </a:r>
          </a:p>
          <a:p>
            <a:r>
              <a:rPr lang="en-US" dirty="0"/>
              <a:t>Fast networking, both wired and wireless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Google Maps application for taking directions uses many of these technologies and shortest path algorithm</a:t>
            </a:r>
          </a:p>
          <a:p>
            <a:pPr lvl="1"/>
            <a:r>
              <a:rPr lang="en-US" dirty="0"/>
              <a:t>Even if application may not need algorithms the technologies do</a:t>
            </a:r>
          </a:p>
          <a:p>
            <a:pPr lvl="2"/>
            <a:r>
              <a:rPr lang="en-US" dirty="0"/>
              <a:t>Hardware design uses algorithms</a:t>
            </a:r>
          </a:p>
          <a:p>
            <a:pPr lvl="2"/>
            <a:r>
              <a:rPr lang="en-US" dirty="0"/>
              <a:t>GUI design uses algorithms</a:t>
            </a:r>
          </a:p>
          <a:p>
            <a:pPr lvl="2"/>
            <a:r>
              <a:rPr lang="en-US" dirty="0"/>
              <a:t>Routing in network uses algorithms</a:t>
            </a:r>
          </a:p>
          <a:p>
            <a:pPr lvl="2"/>
            <a:r>
              <a:rPr lang="en-US" dirty="0"/>
              <a:t>Compiler or interpreters use algorithms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1.2-2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100" dirty="0"/>
              <a:t>Suppose we are comparing implementations of insertion sort and merge sort on the same machine. For inputs of size n, insertion sort runs in 8n</a:t>
            </a:r>
            <a:r>
              <a:rPr lang="en-US" sz="2100" baseline="30000" dirty="0"/>
              <a:t>2</a:t>
            </a:r>
            <a:r>
              <a:rPr lang="en-US" sz="2100" dirty="0"/>
              <a:t> steps, while merge sort runs in 64n lg n steps. For which values of n does insertion sort beat merge sort? </a:t>
            </a:r>
          </a:p>
          <a:p>
            <a:pPr algn="just"/>
            <a:endParaRPr lang="en-US" sz="2100" dirty="0"/>
          </a:p>
          <a:p>
            <a:pPr algn="just"/>
            <a:endParaRPr lang="en-US" sz="2100" dirty="0"/>
          </a:p>
          <a:p>
            <a:pPr algn="just"/>
            <a:r>
              <a:rPr lang="en-US" sz="2100" dirty="0"/>
              <a:t>n</a:t>
            </a:r>
            <a:r>
              <a:rPr lang="en-US" sz="2100" baseline="30000" dirty="0"/>
              <a:t> </a:t>
            </a:r>
            <a:r>
              <a:rPr lang="en-US" sz="2100" dirty="0"/>
              <a:t>&lt; 8 </a:t>
            </a:r>
            <a:r>
              <a:rPr lang="en-US" sz="2100" dirty="0" err="1"/>
              <a:t>lg</a:t>
            </a:r>
            <a:r>
              <a:rPr lang="en-US" sz="2100" dirty="0"/>
              <a:t> n</a:t>
            </a:r>
          </a:p>
          <a:p>
            <a:pPr algn="just"/>
            <a:r>
              <a:rPr lang="en-US" sz="2100" dirty="0"/>
              <a:t>2 &lt; 8*1</a:t>
            </a:r>
          </a:p>
          <a:p>
            <a:pPr algn="just"/>
            <a:r>
              <a:rPr lang="en-US" sz="2100" dirty="0"/>
              <a:t>32 &lt; 8*5</a:t>
            </a:r>
          </a:p>
          <a:p>
            <a:pPr algn="just"/>
            <a:r>
              <a:rPr lang="en-US" sz="2100" dirty="0"/>
              <a:t>43 &lt; 8*</a:t>
            </a:r>
            <a:r>
              <a:rPr lang="en-US" sz="2100" dirty="0" err="1"/>
              <a:t>lg</a:t>
            </a:r>
            <a:r>
              <a:rPr lang="en-US" sz="2100" dirty="0"/>
              <a:t> 43</a:t>
            </a:r>
          </a:p>
          <a:p>
            <a:pPr algn="just"/>
            <a:r>
              <a:rPr lang="en-US" sz="2100" dirty="0"/>
              <a:t>44 &gt; 8*</a:t>
            </a:r>
            <a:r>
              <a:rPr lang="en-US" sz="2100" dirty="0" err="1"/>
              <a:t>lg</a:t>
            </a:r>
            <a:r>
              <a:rPr lang="en-US" sz="2100" dirty="0"/>
              <a:t> 44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dirty="0"/>
              <a:t>n &lt;= 43</a:t>
            </a:r>
          </a:p>
        </p:txBody>
      </p:sp>
    </p:spTree>
    <p:extLst>
      <p:ext uri="{BB962C8B-B14F-4D97-AF65-F5344CB8AC3E}">
        <p14:creationId xmlns:p14="http://schemas.microsoft.com/office/powerpoint/2010/main" val="315048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Algorithms in Khan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>
                <a:hlinkClick r:id="rId2"/>
              </a:rPr>
              <a:t>https://www.khanacademy.org/computing/computer-science/algorithms#intro-to-algorithms</a:t>
            </a: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5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on AGU Computer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attacks real time</a:t>
            </a:r>
          </a:p>
          <a:p>
            <a:pPr lvl="1"/>
            <a:r>
              <a:rPr lang="en-US" dirty="0">
                <a:hlinkClick r:id="rId2"/>
              </a:rPr>
              <a:t>https://threatmap.checkpoint.com/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6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Role of Algorithms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50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Definition of an Algorithm</a:t>
            </a:r>
          </a:p>
          <a:p>
            <a:endParaRPr lang="en-US" dirty="0"/>
          </a:p>
          <a:p>
            <a:pPr lvl="1"/>
            <a:r>
              <a:rPr lang="en-US" dirty="0"/>
              <a:t>Any well defined computational procedure that receives a set of value(s) as </a:t>
            </a:r>
            <a:r>
              <a:rPr lang="en-US" b="1" i="1" dirty="0"/>
              <a:t>input</a:t>
            </a:r>
            <a:r>
              <a:rPr lang="en-US" dirty="0"/>
              <a:t> and produces a set of values as </a:t>
            </a:r>
            <a:r>
              <a:rPr lang="en-US" b="1" i="1" dirty="0"/>
              <a:t>output 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A sequence of computational steps that transform input to output</a:t>
            </a:r>
          </a:p>
          <a:p>
            <a:endParaRPr lang="en-US" dirty="0"/>
          </a:p>
          <a:p>
            <a:r>
              <a:rPr lang="en-US" dirty="0"/>
              <a:t>Algorithms are tools for solving computational problems</a:t>
            </a:r>
          </a:p>
          <a:p>
            <a:endParaRPr lang="en-US" dirty="0"/>
          </a:p>
          <a:p>
            <a:pPr lvl="1"/>
            <a:r>
              <a:rPr lang="en-US" dirty="0"/>
              <a:t>Statement of the problem: input/output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Sorting Problem</a:t>
            </a:r>
          </a:p>
        </p:txBody>
      </p:sp>
      <p:pic>
        <p:nvPicPr>
          <p:cNvPr id="4" name="Picture 3" descr="Screen Shot 2018-09-16 at 10.1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0" y="1799608"/>
            <a:ext cx="7809727" cy="10782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36964"/>
            <a:ext cx="8229600" cy="1148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input: &lt;31, 41, 59, 26, 41, 58&gt;</a:t>
            </a:r>
          </a:p>
          <a:p>
            <a:pPr lvl="1"/>
            <a:r>
              <a:rPr lang="en-US" dirty="0"/>
              <a:t>output: &lt;26, 31, 41, 41, 58, 59&gt;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02050" y="3138789"/>
            <a:ext cx="3526537" cy="718354"/>
            <a:chOff x="4702050" y="3138789"/>
            <a:chExt cx="3526537" cy="718354"/>
          </a:xfrm>
        </p:grpSpPr>
        <p:sp>
          <p:nvSpPr>
            <p:cNvPr id="7" name="TextBox 6"/>
            <p:cNvSpPr txBox="1"/>
            <p:nvPr/>
          </p:nvSpPr>
          <p:spPr>
            <a:xfrm>
              <a:off x="5728934" y="3138789"/>
              <a:ext cx="24996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Instance of an algorithm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702050" y="3508121"/>
              <a:ext cx="1026884" cy="3490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1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Algorithm is Best for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</a:t>
            </a:r>
          </a:p>
          <a:p>
            <a:pPr lvl="1"/>
            <a:r>
              <a:rPr lang="en-US" dirty="0"/>
              <a:t>Number of items to be sorted</a:t>
            </a:r>
          </a:p>
          <a:p>
            <a:pPr lvl="1"/>
            <a:r>
              <a:rPr lang="en-US" dirty="0"/>
              <a:t>The extent to which the items are already somewhat sorted</a:t>
            </a:r>
          </a:p>
          <a:p>
            <a:pPr lvl="1"/>
            <a:r>
              <a:rPr lang="en-US" dirty="0"/>
              <a:t>Possible restrictions on item values</a:t>
            </a:r>
          </a:p>
          <a:p>
            <a:pPr lvl="1"/>
            <a:r>
              <a:rPr lang="en-US" dirty="0"/>
              <a:t>The architecture of the computer</a:t>
            </a:r>
          </a:p>
          <a:p>
            <a:pPr lvl="1"/>
            <a:r>
              <a:rPr lang="en-US" dirty="0"/>
              <a:t>Storage devices to be used: memory, disks, tapes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7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 algorithm is </a:t>
            </a:r>
            <a:r>
              <a:rPr lang="en-US" b="1" i="1" dirty="0"/>
              <a:t>correct</a:t>
            </a:r>
            <a:r>
              <a:rPr lang="en-US" dirty="0"/>
              <a:t> if for every input instance it halts with the correct output</a:t>
            </a:r>
          </a:p>
          <a:p>
            <a:endParaRPr lang="en-US" dirty="0"/>
          </a:p>
          <a:p>
            <a:pPr algn="just"/>
            <a:r>
              <a:rPr lang="en-US" dirty="0"/>
              <a:t>A correct algorithm </a:t>
            </a:r>
            <a:r>
              <a:rPr lang="en-US" b="1" i="1" dirty="0"/>
              <a:t>solves</a:t>
            </a:r>
            <a:r>
              <a:rPr lang="en-US" dirty="0"/>
              <a:t> the given computational problem</a:t>
            </a:r>
          </a:p>
          <a:p>
            <a:endParaRPr lang="en-US" dirty="0"/>
          </a:p>
          <a:p>
            <a:pPr algn="just"/>
            <a:r>
              <a:rPr lang="en-US" dirty="0"/>
              <a:t>An </a:t>
            </a:r>
            <a:r>
              <a:rPr lang="en-US" b="1" i="1" dirty="0"/>
              <a:t>incorrect</a:t>
            </a:r>
            <a:r>
              <a:rPr lang="en-US" dirty="0"/>
              <a:t> algorithm might not halt at all on some input instances or it might halt with incorrect answer</a:t>
            </a:r>
          </a:p>
        </p:txBody>
      </p:sp>
    </p:spTree>
    <p:extLst>
      <p:ext uri="{BB962C8B-B14F-4D97-AF65-F5344CB8AC3E}">
        <p14:creationId xmlns:p14="http://schemas.microsoft.com/office/powerpoint/2010/main" val="13318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Problems Solved by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Human Genome Project</a:t>
            </a:r>
          </a:p>
          <a:p>
            <a:pPr lvl="1"/>
            <a:r>
              <a:rPr lang="en-US" dirty="0"/>
              <a:t>DNA sequencing, gene finding</a:t>
            </a:r>
          </a:p>
          <a:p>
            <a:pPr lvl="1"/>
            <a:endParaRPr lang="en-US" dirty="0"/>
          </a:p>
          <a:p>
            <a:r>
              <a:rPr lang="en-US" dirty="0"/>
              <a:t>Machine learning, artificial intelligence, data mining</a:t>
            </a:r>
          </a:p>
          <a:p>
            <a:endParaRPr lang="en-US" dirty="0"/>
          </a:p>
          <a:p>
            <a:r>
              <a:rPr lang="en-US" dirty="0"/>
              <a:t>Problems on Internet</a:t>
            </a:r>
          </a:p>
          <a:p>
            <a:pPr lvl="1"/>
            <a:r>
              <a:rPr lang="en-US" dirty="0"/>
              <a:t>Taking directions to go from one location to another</a:t>
            </a:r>
          </a:p>
          <a:p>
            <a:pPr lvl="1"/>
            <a:r>
              <a:rPr lang="en-US" dirty="0"/>
              <a:t>Search engines to find web pages that contain a particular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48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Problems Solved by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80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Electronic commerce</a:t>
            </a:r>
          </a:p>
          <a:p>
            <a:pPr lvl="1"/>
            <a:r>
              <a:rPr lang="en-US" dirty="0"/>
              <a:t>Goods and services are negotiated and exchanged electronically</a:t>
            </a:r>
          </a:p>
          <a:p>
            <a:pPr lvl="1"/>
            <a:r>
              <a:rPr lang="en-US" dirty="0"/>
              <a:t>Privacy and security of personal information (e.g. credit card numbers, passwords, bank statements)</a:t>
            </a:r>
          </a:p>
          <a:p>
            <a:pPr lvl="1"/>
            <a:r>
              <a:rPr lang="en-US" dirty="0"/>
              <a:t>Public-key cryptography and digital signatures</a:t>
            </a:r>
          </a:p>
          <a:p>
            <a:pPr lvl="2"/>
            <a:r>
              <a:rPr lang="en-US" dirty="0"/>
              <a:t>Numerical algorithms and number theory</a:t>
            </a:r>
          </a:p>
          <a:p>
            <a:endParaRPr lang="en-US" dirty="0"/>
          </a:p>
          <a:p>
            <a:r>
              <a:rPr lang="en-US" dirty="0"/>
              <a:t>Resource allocation for manufacturing and other commercial enterprises</a:t>
            </a:r>
          </a:p>
          <a:p>
            <a:pPr lvl="1"/>
            <a:r>
              <a:rPr lang="en-US" dirty="0"/>
              <a:t>Oil company: where to place wells to maximize profit</a:t>
            </a:r>
          </a:p>
          <a:p>
            <a:pPr lvl="1"/>
            <a:r>
              <a:rPr lang="en-US" dirty="0"/>
              <a:t>Political candidate: where to spend money buying campaign ads to win election</a:t>
            </a:r>
          </a:p>
          <a:p>
            <a:pPr lvl="1"/>
            <a:r>
              <a:rPr lang="en-US" dirty="0"/>
              <a:t>Airline: assign crews to flights in least expensive way possible</a:t>
            </a:r>
          </a:p>
          <a:p>
            <a:pPr lvl="1"/>
            <a:r>
              <a:rPr lang="en-US" dirty="0"/>
              <a:t>Internet service provider: where to place additional resources to serve customers more effectively</a:t>
            </a:r>
          </a:p>
          <a:p>
            <a:pPr lvl="1"/>
            <a:r>
              <a:rPr lang="en-US" dirty="0"/>
              <a:t>Linear programming algorithms can be used</a:t>
            </a:r>
          </a:p>
        </p:txBody>
      </p:sp>
    </p:spTree>
    <p:extLst>
      <p:ext uri="{BB962C8B-B14F-4D97-AF65-F5344CB8AC3E}">
        <p14:creationId xmlns:p14="http://schemas.microsoft.com/office/powerpoint/2010/main" val="28287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Specific Problems Solved by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80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shortest path on a graph</a:t>
            </a:r>
          </a:p>
          <a:p>
            <a:pPr lvl="1"/>
            <a:r>
              <a:rPr lang="en-US" dirty="0"/>
              <a:t>Given a road map including distance between every point </a:t>
            </a:r>
          </a:p>
          <a:p>
            <a:pPr lvl="1"/>
            <a:r>
              <a:rPr lang="en-US" dirty="0"/>
              <a:t>Find the shortest route from one point to another</a:t>
            </a:r>
          </a:p>
          <a:p>
            <a:endParaRPr lang="en-US" dirty="0"/>
          </a:p>
          <a:p>
            <a:r>
              <a:rPr lang="en-US" dirty="0"/>
              <a:t>Find the longest common subsequence</a:t>
            </a:r>
          </a:p>
          <a:p>
            <a:pPr lvl="1"/>
            <a:r>
              <a:rPr lang="en-US" dirty="0"/>
              <a:t>Given two sequences of symbols </a:t>
            </a:r>
          </a:p>
          <a:p>
            <a:pPr lvl="2"/>
            <a:r>
              <a:rPr lang="en-US" i="1" dirty="0"/>
              <a:t>X = &lt;x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</a:t>
            </a:r>
            <a:r>
              <a:rPr lang="mr-IN" i="1" dirty="0"/>
              <a:t>…</a:t>
            </a:r>
            <a:r>
              <a:rPr lang="tr-TR" i="1" dirty="0"/>
              <a:t> , </a:t>
            </a:r>
            <a:r>
              <a:rPr lang="tr-TR" i="1" dirty="0" err="1"/>
              <a:t>x</a:t>
            </a:r>
            <a:r>
              <a:rPr lang="tr-TR" i="1" baseline="-25000" dirty="0" err="1"/>
              <a:t>m</a:t>
            </a:r>
            <a:r>
              <a:rPr lang="tr-TR" i="1" dirty="0"/>
              <a:t>&gt;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n-US" i="1" dirty="0"/>
              <a:t>Y = &lt;y</a:t>
            </a:r>
            <a:r>
              <a:rPr lang="en-US" i="1" baseline="-25000" dirty="0"/>
              <a:t>1</a:t>
            </a:r>
            <a:r>
              <a:rPr lang="en-US" i="1" dirty="0"/>
              <a:t>, y</a:t>
            </a:r>
            <a:r>
              <a:rPr lang="en-US" i="1" baseline="-25000" dirty="0"/>
              <a:t>2</a:t>
            </a:r>
            <a:r>
              <a:rPr lang="en-US" i="1" dirty="0"/>
              <a:t>, </a:t>
            </a:r>
            <a:r>
              <a:rPr lang="mr-IN" i="1" dirty="0"/>
              <a:t>…</a:t>
            </a:r>
            <a:r>
              <a:rPr lang="tr-TR" i="1" dirty="0"/>
              <a:t> , </a:t>
            </a:r>
            <a:r>
              <a:rPr lang="tr-TR" i="1" dirty="0" err="1"/>
              <a:t>y</a:t>
            </a:r>
            <a:r>
              <a:rPr lang="tr-TR" i="1" baseline="-25000" dirty="0" err="1"/>
              <a:t>n</a:t>
            </a:r>
            <a:r>
              <a:rPr lang="tr-TR" i="1" dirty="0"/>
              <a:t>&gt;</a:t>
            </a:r>
          </a:p>
          <a:p>
            <a:pPr lvl="1"/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longest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subsequence</a:t>
            </a:r>
            <a:r>
              <a:rPr lang="tr-TR" dirty="0"/>
              <a:t> of </a:t>
            </a:r>
            <a:r>
              <a:rPr lang="tr-TR" i="1" dirty="0"/>
              <a:t>X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i="1" dirty="0"/>
              <a:t>Y</a:t>
            </a:r>
          </a:p>
          <a:p>
            <a:pPr lvl="1"/>
            <a:r>
              <a:rPr lang="tr-TR" dirty="0"/>
              <a:t>DNA </a:t>
            </a:r>
            <a:r>
              <a:rPr lang="tr-TR" dirty="0" err="1"/>
              <a:t>or</a:t>
            </a:r>
            <a:r>
              <a:rPr lang="tr-TR" dirty="0"/>
              <a:t> protein </a:t>
            </a:r>
            <a:r>
              <a:rPr lang="tr-TR" dirty="0" err="1"/>
              <a:t>alignment</a:t>
            </a:r>
            <a:endParaRPr lang="tr-TR" dirty="0"/>
          </a:p>
          <a:p>
            <a:pPr lvl="1"/>
            <a:r>
              <a:rPr lang="tr-TR" b="1" i="1" dirty="0" err="1"/>
              <a:t>Dynamic</a:t>
            </a:r>
            <a:r>
              <a:rPr lang="tr-TR" b="1" i="1" dirty="0"/>
              <a:t> </a:t>
            </a:r>
            <a:r>
              <a:rPr lang="tr-TR" b="1" i="1" dirty="0" err="1"/>
              <a:t>programming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can be </a:t>
            </a:r>
            <a:r>
              <a:rPr lang="tr-TR" dirty="0" err="1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1096</Words>
  <Application>Microsoft Office PowerPoint</Application>
  <PresentationFormat>Ekran Gösterisi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COMP 301 Analysis of Algorithms</vt:lpstr>
      <vt:lpstr>Intro to Algorithms in Khan Academy</vt:lpstr>
      <vt:lpstr>The Role of Algorithms in Computing</vt:lpstr>
      <vt:lpstr>Example: Sorting Problem</vt:lpstr>
      <vt:lpstr>Which Algorithm is Best for Sorting</vt:lpstr>
      <vt:lpstr>Correctness of an Algorithm</vt:lpstr>
      <vt:lpstr>Example Problems Solved by Algorithms</vt:lpstr>
      <vt:lpstr>Example Problems Solved by Algorithms</vt:lpstr>
      <vt:lpstr>Some Specific Problems Solved by Algorithms</vt:lpstr>
      <vt:lpstr>Some Specific Problems Solved by Algorithms</vt:lpstr>
      <vt:lpstr>Common Characteristics of Algorithms</vt:lpstr>
      <vt:lpstr>Data Structure</vt:lpstr>
      <vt:lpstr>Hard Problems</vt:lpstr>
      <vt:lpstr>Example NP-Complete Problem</vt:lpstr>
      <vt:lpstr>Parallelism</vt:lpstr>
      <vt:lpstr>Algorithms as a Technology</vt:lpstr>
      <vt:lpstr>Efficiency</vt:lpstr>
      <vt:lpstr>Algorithms and Other Technologies</vt:lpstr>
      <vt:lpstr>Example 1.2-2</vt:lpstr>
      <vt:lpstr>Video on AGU Computer Engineering</vt:lpstr>
    </vt:vector>
  </TitlesOfParts>
  <Company>Abdullah Gul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301 Analysis of Algorithms</dc:title>
  <dc:creator>AGU_Macbook Aydin</dc:creator>
  <cp:lastModifiedBy>Dilek Taylı</cp:lastModifiedBy>
  <cp:revision>86</cp:revision>
  <dcterms:created xsi:type="dcterms:W3CDTF">2017-09-20T00:24:35Z</dcterms:created>
  <dcterms:modified xsi:type="dcterms:W3CDTF">2022-10-17T11:18:40Z</dcterms:modified>
</cp:coreProperties>
</file>