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1D_191FA0DB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5" r:id="rId3"/>
    <p:sldId id="257" r:id="rId4"/>
    <p:sldId id="276" r:id="rId5"/>
    <p:sldId id="277" r:id="rId6"/>
    <p:sldId id="278" r:id="rId7"/>
    <p:sldId id="258" r:id="rId8"/>
    <p:sldId id="279" r:id="rId9"/>
    <p:sldId id="280" r:id="rId10"/>
    <p:sldId id="281" r:id="rId11"/>
    <p:sldId id="282" r:id="rId12"/>
    <p:sldId id="283" r:id="rId13"/>
    <p:sldId id="284" r:id="rId14"/>
    <p:sldId id="286" r:id="rId15"/>
    <p:sldId id="285" r:id="rId16"/>
    <p:sldId id="287" r:id="rId17"/>
    <p:sldId id="288" r:id="rId18"/>
    <p:sldId id="259" r:id="rId19"/>
    <p:sldId id="260" r:id="rId20"/>
    <p:sldId id="261" r:id="rId21"/>
    <p:sldId id="289" r:id="rId22"/>
    <p:sldId id="290" r:id="rId23"/>
    <p:sldId id="291" r:id="rId24"/>
    <p:sldId id="262" r:id="rId25"/>
    <p:sldId id="292" r:id="rId26"/>
    <p:sldId id="263" r:id="rId27"/>
    <p:sldId id="264" r:id="rId28"/>
    <p:sldId id="265" r:id="rId29"/>
    <p:sldId id="266" r:id="rId30"/>
    <p:sldId id="267" r:id="rId31"/>
    <p:sldId id="293" r:id="rId32"/>
    <p:sldId id="294" r:id="rId33"/>
    <p:sldId id="295" r:id="rId34"/>
    <p:sldId id="268" r:id="rId35"/>
    <p:sldId id="269" r:id="rId36"/>
    <p:sldId id="270" r:id="rId37"/>
    <p:sldId id="271" r:id="rId38"/>
    <p:sldId id="272" r:id="rId39"/>
    <p:sldId id="273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1C4601F-C7C7-95E9-626E-E109EFC46F83}" name="Dilek Taylı" initials="DT" userId="Dilek Taylı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39" autoAdjust="0"/>
    <p:restoredTop sz="94660"/>
  </p:normalViewPr>
  <p:slideViewPr>
    <p:cSldViewPr snapToGrid="0" snapToObjects="1">
      <p:cViewPr>
        <p:scale>
          <a:sx n="75" d="100"/>
          <a:sy n="75" d="100"/>
        </p:scale>
        <p:origin x="11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omments/modernComment_11D_191FA0D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513BB96-F12B-4D31-A6A6-22885E7C475D}" authorId="{E1C4601F-C7C7-95E9-626E-E109EFC46F83}" created="2022-10-09T14:25:36.54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21503195" sldId="285"/>
      <ac:spMk id="3" creationId="{00000000-0000-0000-0000-000000000000}"/>
    </ac:deMkLst>
    <p188:txBody>
      <a:bodyPr/>
      <a:lstStyle/>
      <a:p>
        <a:r>
          <a:rPr lang="tr-TR"/>
          <a:t>Explain?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A1CD-B096-F447-8392-7C7F37B07A3A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14E2D-E5B4-FE46-8D4F-5334A4A3E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42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A1CD-B096-F447-8392-7C7F37B07A3A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14E2D-E5B4-FE46-8D4F-5334A4A3E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02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A1CD-B096-F447-8392-7C7F37B07A3A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14E2D-E5B4-FE46-8D4F-5334A4A3E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30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A1CD-B096-F447-8392-7C7F37B07A3A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14E2D-E5B4-FE46-8D4F-5334A4A3E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89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A1CD-B096-F447-8392-7C7F37B07A3A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14E2D-E5B4-FE46-8D4F-5334A4A3E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86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A1CD-B096-F447-8392-7C7F37B07A3A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14E2D-E5B4-FE46-8D4F-5334A4A3E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90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A1CD-B096-F447-8392-7C7F37B07A3A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14E2D-E5B4-FE46-8D4F-5334A4A3E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00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A1CD-B096-F447-8392-7C7F37B07A3A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14E2D-E5B4-FE46-8D4F-5334A4A3E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06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A1CD-B096-F447-8392-7C7F37B07A3A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14E2D-E5B4-FE46-8D4F-5334A4A3E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29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A1CD-B096-F447-8392-7C7F37B07A3A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14E2D-E5B4-FE46-8D4F-5334A4A3E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28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A1CD-B096-F447-8392-7C7F37B07A3A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14E2D-E5B4-FE46-8D4F-5334A4A3E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92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6A1CD-B096-F447-8392-7C7F37B07A3A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14E2D-E5B4-FE46-8D4F-5334A4A3E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7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D_191FA0DB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 301 Analysis of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Getting Started, Insertion Sort, Merge Sort, Loop Invariant, Divide and Conquer </a:t>
            </a:r>
          </a:p>
        </p:txBody>
      </p:sp>
    </p:spTree>
    <p:extLst>
      <p:ext uri="{BB962C8B-B14F-4D97-AF65-F5344CB8AC3E}">
        <p14:creationId xmlns:p14="http://schemas.microsoft.com/office/powerpoint/2010/main" val="310324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Pseudocode</a:t>
            </a:r>
            <a:r>
              <a:rPr lang="en-US" dirty="0"/>
              <a:t>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Variables are local to the given procedure</a:t>
            </a:r>
          </a:p>
          <a:p>
            <a:pPr algn="just"/>
            <a:r>
              <a:rPr lang="en-US" dirty="0"/>
              <a:t>Accessing array elements and indexing: A[1], A[j], A[1..j]</a:t>
            </a:r>
          </a:p>
          <a:p>
            <a:pPr algn="just"/>
            <a:r>
              <a:rPr lang="en-US" dirty="0"/>
              <a:t>Compound data is organized into objects</a:t>
            </a:r>
          </a:p>
          <a:p>
            <a:pPr lvl="1" algn="just"/>
            <a:r>
              <a:rPr lang="en-US" dirty="0"/>
              <a:t>Objects might have </a:t>
            </a:r>
            <a:r>
              <a:rPr lang="en-US" dirty="0" err="1"/>
              <a:t>attribures</a:t>
            </a:r>
            <a:r>
              <a:rPr lang="en-US" dirty="0"/>
              <a:t>: </a:t>
            </a:r>
            <a:r>
              <a:rPr lang="en-US" i="1" dirty="0" err="1"/>
              <a:t>A.length</a:t>
            </a:r>
            <a:endParaRPr lang="en-US" i="1" dirty="0"/>
          </a:p>
          <a:p>
            <a:pPr lvl="1" algn="just"/>
            <a:r>
              <a:rPr lang="en-US" dirty="0"/>
              <a:t>Variable representing array or object is treated as a pointer to the data representing the array or object</a:t>
            </a:r>
          </a:p>
          <a:p>
            <a:pPr lvl="1" algn="just"/>
            <a:r>
              <a:rPr lang="en-US" dirty="0"/>
              <a:t>If </a:t>
            </a:r>
            <a:r>
              <a:rPr lang="en-US" i="1" dirty="0"/>
              <a:t>x, y</a:t>
            </a:r>
            <a:r>
              <a:rPr lang="en-US" dirty="0"/>
              <a:t> are objects, </a:t>
            </a:r>
            <a:r>
              <a:rPr lang="en-US" i="1" dirty="0"/>
              <a:t>x=y</a:t>
            </a:r>
            <a:r>
              <a:rPr lang="en-US" dirty="0"/>
              <a:t> will set all attributes </a:t>
            </a:r>
            <a:r>
              <a:rPr lang="en-US" i="1" dirty="0"/>
              <a:t>f</a:t>
            </a:r>
            <a:r>
              <a:rPr lang="en-US" dirty="0"/>
              <a:t> of </a:t>
            </a:r>
            <a:r>
              <a:rPr lang="en-US" i="1" dirty="0"/>
              <a:t>y</a:t>
            </a:r>
            <a:r>
              <a:rPr lang="en-US" dirty="0"/>
              <a:t> equal to </a:t>
            </a:r>
            <a:r>
              <a:rPr lang="en-US" i="1" dirty="0"/>
              <a:t>x</a:t>
            </a:r>
            <a:r>
              <a:rPr lang="en-US" dirty="0"/>
              <a:t> (i.e. </a:t>
            </a:r>
            <a:r>
              <a:rPr lang="en-US" i="1" dirty="0" err="1"/>
              <a:t>x.f</a:t>
            </a:r>
            <a:r>
              <a:rPr lang="en-US" dirty="0"/>
              <a:t> will be the same as </a:t>
            </a:r>
            <a:r>
              <a:rPr lang="en-US" i="1" dirty="0" err="1"/>
              <a:t>y.f</a:t>
            </a:r>
            <a:r>
              <a:rPr lang="en-US" dirty="0"/>
              <a:t>)</a:t>
            </a:r>
          </a:p>
          <a:p>
            <a:pPr lvl="1" algn="just"/>
            <a:r>
              <a:rPr lang="en-US" i="1" dirty="0"/>
              <a:t>x</a:t>
            </a:r>
            <a:r>
              <a:rPr lang="en-US" dirty="0"/>
              <a:t>=NIL means the pointer does not refer to any object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57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Pseudocode</a:t>
            </a:r>
            <a:r>
              <a:rPr lang="en-US" dirty="0"/>
              <a:t>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Parameters are passed to a procedure </a:t>
            </a:r>
            <a:r>
              <a:rPr lang="en-US" b="1" i="1" dirty="0"/>
              <a:t>by value</a:t>
            </a:r>
            <a:endParaRPr lang="en-US" dirty="0"/>
          </a:p>
          <a:p>
            <a:pPr lvl="1" algn="just"/>
            <a:r>
              <a:rPr lang="en-US" dirty="0"/>
              <a:t>The procedure receives its own copy of parameters</a:t>
            </a:r>
          </a:p>
          <a:p>
            <a:pPr lvl="1" algn="just"/>
            <a:r>
              <a:rPr lang="en-US" dirty="0"/>
              <a:t>If the procedure assigns a value to the parameter, the change is not seen by the calling procedure</a:t>
            </a:r>
          </a:p>
          <a:p>
            <a:pPr lvl="1" algn="just"/>
            <a:r>
              <a:rPr lang="en-US" dirty="0"/>
              <a:t>When objects are passed, the pointer to the data representing the object is copied but the objects attributes are not</a:t>
            </a:r>
          </a:p>
          <a:p>
            <a:pPr lvl="1" algn="just"/>
            <a:r>
              <a:rPr lang="en-US" dirty="0"/>
              <a:t>If </a:t>
            </a:r>
            <a:r>
              <a:rPr lang="en-US" i="1" dirty="0"/>
              <a:t>x</a:t>
            </a:r>
            <a:r>
              <a:rPr lang="en-US" dirty="0"/>
              <a:t> is a parameter of a called procedure, </a:t>
            </a:r>
            <a:r>
              <a:rPr lang="en-US" i="1" dirty="0"/>
              <a:t>x=y</a:t>
            </a:r>
            <a:r>
              <a:rPr lang="en-US" dirty="0"/>
              <a:t> is not visible to the calling procedure but </a:t>
            </a:r>
            <a:r>
              <a:rPr lang="en-US" i="1" dirty="0" err="1"/>
              <a:t>x.f</a:t>
            </a:r>
            <a:r>
              <a:rPr lang="en-US" i="1" dirty="0"/>
              <a:t> </a:t>
            </a:r>
            <a:r>
              <a:rPr lang="en-US" dirty="0"/>
              <a:t>= 3 is visible</a:t>
            </a:r>
          </a:p>
          <a:p>
            <a:pPr lvl="1" algn="just"/>
            <a:r>
              <a:rPr lang="en-US" dirty="0"/>
              <a:t>Arrays are passed by pointer rather than the entire array, changes to individual array elements are visible to the calling procedure</a:t>
            </a:r>
          </a:p>
          <a:p>
            <a:pPr algn="just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2766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Pseudocode</a:t>
            </a:r>
            <a:r>
              <a:rPr lang="en-US" dirty="0"/>
              <a:t>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b="1" dirty="0"/>
              <a:t>return</a:t>
            </a:r>
            <a:r>
              <a:rPr lang="en-US" dirty="0"/>
              <a:t> transfer control back to the point of call in the calling procedure</a:t>
            </a:r>
          </a:p>
          <a:p>
            <a:pPr algn="just"/>
            <a:r>
              <a:rPr lang="en-US" dirty="0"/>
              <a:t>Most return statements take a value to pass back to the caller</a:t>
            </a:r>
          </a:p>
          <a:p>
            <a:pPr algn="just"/>
            <a:r>
              <a:rPr lang="en-US" dirty="0"/>
              <a:t>Multiple values can be returned from a procedure</a:t>
            </a:r>
          </a:p>
          <a:p>
            <a:pPr algn="just"/>
            <a:r>
              <a:rPr lang="en-US" dirty="0"/>
              <a:t>Boolean operators “and” and “or” are short-circuiting</a:t>
            </a:r>
          </a:p>
          <a:p>
            <a:pPr algn="just"/>
            <a:r>
              <a:rPr lang="en-US" dirty="0"/>
              <a:t>The keyword error indicates an </a:t>
            </a:r>
            <a:r>
              <a:rPr lang="en-US" b="1" dirty="0"/>
              <a:t>error</a:t>
            </a:r>
            <a:r>
              <a:rPr lang="en-US" dirty="0"/>
              <a:t> occurred in the procedure due to incorrect conditions. The calling procedure should handle the error.</a:t>
            </a:r>
          </a:p>
        </p:txBody>
      </p:sp>
    </p:spTree>
    <p:extLst>
      <p:ext uri="{BB962C8B-B14F-4D97-AF65-F5344CB8AC3E}">
        <p14:creationId xmlns:p14="http://schemas.microsoft.com/office/powerpoint/2010/main" val="124894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Random-access machine (RAM) model</a:t>
            </a:r>
            <a:r>
              <a:rPr lang="en-US" dirty="0"/>
              <a:t> of computation</a:t>
            </a:r>
          </a:p>
          <a:p>
            <a:pPr lvl="1"/>
            <a:r>
              <a:rPr lang="en-US" dirty="0"/>
              <a:t>Sequential execution of instructions in a single processor</a:t>
            </a:r>
          </a:p>
          <a:p>
            <a:pPr lvl="1"/>
            <a:r>
              <a:rPr lang="en-US" dirty="0"/>
              <a:t>No concurrent operations</a:t>
            </a:r>
            <a:endParaRPr lang="tr-TR" dirty="0"/>
          </a:p>
          <a:p>
            <a:pPr marL="457200" lvl="1" indent="0">
              <a:buNone/>
            </a:pPr>
            <a:r>
              <a:rPr lang="tr-TR" dirty="0">
                <a:highlight>
                  <a:srgbClr val="FFFF00"/>
                </a:highlight>
              </a:rPr>
              <a:t>* </a:t>
            </a:r>
            <a:r>
              <a:rPr lang="tr-TR" dirty="0" err="1">
                <a:highlight>
                  <a:srgbClr val="FFFF00"/>
                </a:highlight>
              </a:rPr>
              <a:t>serial</a:t>
            </a:r>
            <a:endParaRPr lang="en-US" dirty="0">
              <a:highlight>
                <a:srgbClr val="FFFF00"/>
              </a:highlight>
            </a:endParaRPr>
          </a:p>
          <a:p>
            <a:pPr marL="914400" lvl="2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31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Random-access machine (RAM)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Instructions in RAM model (each takes </a:t>
            </a:r>
            <a:r>
              <a:rPr lang="en-US" b="1" i="1" dirty="0"/>
              <a:t>constant</a:t>
            </a:r>
            <a:r>
              <a:rPr lang="en-US" dirty="0"/>
              <a:t> time)</a:t>
            </a:r>
          </a:p>
          <a:p>
            <a:pPr lvl="1"/>
            <a:r>
              <a:rPr lang="en-US" dirty="0"/>
              <a:t>Arithmetic (add, subtract, multiply, divide, remainder, floor ceiling)</a:t>
            </a:r>
          </a:p>
          <a:p>
            <a:pPr lvl="1"/>
            <a:r>
              <a:rPr lang="en-US" dirty="0"/>
              <a:t>Data movement (load, store, copy)</a:t>
            </a:r>
          </a:p>
          <a:p>
            <a:pPr lvl="1"/>
            <a:r>
              <a:rPr lang="en-US" dirty="0"/>
              <a:t>Control (Conditional/unconditional branch, subroutine call, return)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03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Random-access machine (RAM)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 types in RAM model</a:t>
            </a:r>
          </a:p>
          <a:p>
            <a:pPr lvl="1"/>
            <a:r>
              <a:rPr lang="en-US" dirty="0"/>
              <a:t>Integer and floating point</a:t>
            </a:r>
          </a:p>
          <a:p>
            <a:pPr lvl="1"/>
            <a:r>
              <a:rPr lang="en-US" dirty="0"/>
              <a:t>Integers can be represented by </a:t>
            </a:r>
            <a:r>
              <a:rPr lang="en-US" i="1" dirty="0"/>
              <a:t>c </a:t>
            </a:r>
            <a:r>
              <a:rPr lang="en-US" i="1" dirty="0" err="1"/>
              <a:t>logn</a:t>
            </a:r>
            <a:r>
              <a:rPr lang="en-US" dirty="0"/>
              <a:t> bits c ≥ 1 but c is constant</a:t>
            </a:r>
          </a:p>
          <a:p>
            <a:endParaRPr lang="en-US" dirty="0"/>
          </a:p>
          <a:p>
            <a:r>
              <a:rPr lang="en-US" dirty="0"/>
              <a:t>Real computers contain other instructions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Computing powers </a:t>
            </a:r>
            <a:r>
              <a:rPr lang="en-US" i="1" dirty="0" err="1">
                <a:highlight>
                  <a:srgbClr val="FFFF00"/>
                </a:highlight>
              </a:rPr>
              <a:t>x</a:t>
            </a:r>
            <a:r>
              <a:rPr lang="en-US" i="1" baseline="30000" dirty="0" err="1">
                <a:highlight>
                  <a:srgbClr val="FFFF00"/>
                </a:highlight>
              </a:rPr>
              <a:t>y</a:t>
            </a:r>
            <a:r>
              <a:rPr lang="en-US" dirty="0">
                <a:highlight>
                  <a:srgbClr val="FFFF00"/>
                </a:highlight>
              </a:rPr>
              <a:t> in general is not constant time for real numbers except for special cases 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Example: 2</a:t>
            </a:r>
            <a:r>
              <a:rPr lang="en-US" baseline="30000" dirty="0">
                <a:highlight>
                  <a:srgbClr val="FFFF00"/>
                </a:highlight>
              </a:rPr>
              <a:t>k</a:t>
            </a:r>
            <a:r>
              <a:rPr lang="en-US" dirty="0">
                <a:highlight>
                  <a:srgbClr val="FFFF00"/>
                </a:highlight>
              </a:rPr>
              <a:t> 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Shifting the bits of an integer by </a:t>
            </a:r>
            <a:r>
              <a:rPr lang="en-US" i="1" dirty="0">
                <a:highlight>
                  <a:srgbClr val="FFFF00"/>
                </a:highlight>
              </a:rPr>
              <a:t>k</a:t>
            </a:r>
            <a:r>
              <a:rPr lang="en-US" dirty="0">
                <a:highlight>
                  <a:srgbClr val="FFFF00"/>
                </a:highlight>
              </a:rPr>
              <a:t> positions to left is same as multiplying by 2</a:t>
            </a:r>
            <a:r>
              <a:rPr lang="en-US" baseline="30000" dirty="0">
                <a:highlight>
                  <a:srgbClr val="FFFF00"/>
                </a:highlight>
              </a:rPr>
              <a:t>k </a:t>
            </a:r>
            <a:r>
              <a:rPr lang="en-US" dirty="0">
                <a:highlight>
                  <a:srgbClr val="FFFF00"/>
                </a:highlight>
              </a:rPr>
              <a:t> 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Computing 2</a:t>
            </a:r>
            <a:r>
              <a:rPr lang="en-US" baseline="30000" dirty="0">
                <a:highlight>
                  <a:srgbClr val="FFFF00"/>
                </a:highlight>
              </a:rPr>
              <a:t>k</a:t>
            </a:r>
            <a:r>
              <a:rPr lang="en-US" dirty="0">
                <a:highlight>
                  <a:srgbClr val="FFFF00"/>
                </a:highlight>
              </a:rPr>
              <a:t> is the same as shifting 1 to left by </a:t>
            </a:r>
            <a:r>
              <a:rPr lang="en-US" i="1" dirty="0">
                <a:highlight>
                  <a:srgbClr val="FFFF00"/>
                </a:highlight>
              </a:rPr>
              <a:t>k</a:t>
            </a:r>
            <a:r>
              <a:rPr lang="en-US" dirty="0">
                <a:highlight>
                  <a:srgbClr val="FFFF00"/>
                </a:highlight>
              </a:rPr>
              <a:t> positions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0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2"/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Random-access machine (RAM)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Memory hierarchy is not modeled</a:t>
            </a:r>
          </a:p>
          <a:p>
            <a:pPr lvl="1"/>
            <a:r>
              <a:rPr lang="en-US" dirty="0"/>
              <a:t>No model for cache or virtual memory</a:t>
            </a:r>
          </a:p>
          <a:p>
            <a:pPr lvl="1"/>
            <a:r>
              <a:rPr lang="en-US" dirty="0"/>
              <a:t>Such models are more complex than RAM model</a:t>
            </a:r>
          </a:p>
          <a:p>
            <a:pPr lvl="1"/>
            <a:r>
              <a:rPr lang="en-US" dirty="0"/>
              <a:t>RAM models are very good predictors of performance on actual machines</a:t>
            </a:r>
          </a:p>
          <a:p>
            <a:endParaRPr lang="en-US" dirty="0"/>
          </a:p>
          <a:p>
            <a:r>
              <a:rPr lang="en-US" dirty="0"/>
              <a:t>Analyzing even a simple algorithm in RAM model can still be challenging</a:t>
            </a:r>
          </a:p>
          <a:p>
            <a:pPr lvl="1"/>
            <a:r>
              <a:rPr lang="en-US" dirty="0" err="1"/>
              <a:t>Combinatorics</a:t>
            </a:r>
            <a:r>
              <a:rPr lang="en-US" dirty="0"/>
              <a:t>, probability theory, algebra, find the most significant terms in a formula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74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Input size</a:t>
            </a:r>
          </a:p>
          <a:p>
            <a:pPr lvl="1"/>
            <a:r>
              <a:rPr lang="en-US" dirty="0"/>
              <a:t>Number of items in the input (e.g. array size)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Running time </a:t>
            </a:r>
          </a:p>
          <a:p>
            <a:pPr lvl="1"/>
            <a:r>
              <a:rPr lang="en-US" dirty="0"/>
              <a:t>Number of primitive operations or steps executed</a:t>
            </a:r>
          </a:p>
          <a:p>
            <a:pPr lvl="1"/>
            <a:r>
              <a:rPr lang="en-US" dirty="0"/>
              <a:t>A constant amount of time is required to execute each line of </a:t>
            </a:r>
            <a:r>
              <a:rPr lang="en-US" dirty="0" err="1"/>
              <a:t>pseudocode</a:t>
            </a:r>
            <a:r>
              <a:rPr lang="en-US" dirty="0"/>
              <a:t> (assuming each line performs a basic instruction)</a:t>
            </a:r>
          </a:p>
          <a:p>
            <a:pPr lvl="1"/>
            <a:r>
              <a:rPr lang="en-US" dirty="0"/>
              <a:t>Each line can take a different amount of time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08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Insertion Sort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42" y="1417638"/>
            <a:ext cx="6119047" cy="31893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527" y="4735554"/>
            <a:ext cx="7816273" cy="187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84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Best-Case Analysis for Insertion Sort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42" y="1417638"/>
            <a:ext cx="6119047" cy="31893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83" y="5093231"/>
            <a:ext cx="7116618" cy="105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63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Sorting Problem</a:t>
            </a:r>
          </a:p>
        </p:txBody>
      </p:sp>
      <p:pic>
        <p:nvPicPr>
          <p:cNvPr id="4" name="Picture 3" descr="Screen Shot 2018-09-16 at 10.12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70" y="1780754"/>
            <a:ext cx="7809727" cy="1078287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336964"/>
            <a:ext cx="8229600" cy="1148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Numbers we wish to sort: </a:t>
            </a:r>
            <a:r>
              <a:rPr lang="en-US" sz="2100" b="1" i="1" dirty="0"/>
              <a:t>keys</a:t>
            </a:r>
          </a:p>
        </p:txBody>
      </p:sp>
    </p:spTree>
    <p:extLst>
      <p:ext uri="{BB962C8B-B14F-4D97-AF65-F5344CB8AC3E}">
        <p14:creationId xmlns:p14="http://schemas.microsoft.com/office/powerpoint/2010/main" val="309227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Worst-Case Analysis for Insertion Sort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41" y="1325274"/>
            <a:ext cx="6119047" cy="31893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675517"/>
            <a:ext cx="5784231" cy="19466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3034" y="4810266"/>
            <a:ext cx="2193766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19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Worst case and Average case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will mostly concentrate on worst case analysis </a:t>
            </a:r>
          </a:p>
          <a:p>
            <a:pPr lvl="1"/>
            <a:r>
              <a:rPr lang="en-US" dirty="0"/>
              <a:t>The worst case analysis gives an upper bound on the running time for any input</a:t>
            </a:r>
          </a:p>
          <a:p>
            <a:pPr lvl="1"/>
            <a:r>
              <a:rPr lang="en-US" dirty="0"/>
              <a:t>For some algorithms worst case occurs fairly often (e.g. searching a database)</a:t>
            </a:r>
          </a:p>
          <a:p>
            <a:pPr lvl="1"/>
            <a:r>
              <a:rPr lang="en-US" dirty="0"/>
              <a:t>The average case is often roughly as bad as worst case</a:t>
            </a:r>
          </a:p>
          <a:p>
            <a:pPr lvl="1"/>
            <a:r>
              <a:rPr lang="en-US" dirty="0"/>
              <a:t>The average case analysis requires probabilistic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79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Growth for Insertion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dirty="0"/>
              <a:t>an</a:t>
            </a:r>
            <a:r>
              <a:rPr lang="en-US" baseline="30000" dirty="0"/>
              <a:t>2</a:t>
            </a:r>
            <a:r>
              <a:rPr lang="en-US" i="1" dirty="0"/>
              <a:t>+bn+c</a:t>
            </a:r>
            <a:r>
              <a:rPr lang="en-US" dirty="0"/>
              <a:t> where </a:t>
            </a:r>
            <a:r>
              <a:rPr lang="en-US" i="1" dirty="0"/>
              <a:t>a, b, c</a:t>
            </a:r>
            <a:r>
              <a:rPr lang="en-US" dirty="0"/>
              <a:t> are constants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the order of growth (i.e. rate of growth) we concentrate on the leading term and ignore the constant factors)</a:t>
            </a:r>
          </a:p>
          <a:p>
            <a:endParaRPr lang="en-US" dirty="0"/>
          </a:p>
          <a:p>
            <a:r>
              <a:rPr lang="en-US" dirty="0"/>
              <a:t>The insertion sort has the worst case running time of </a:t>
            </a:r>
            <a:r>
              <a:rPr lang="en-US" dirty="0" err="1"/>
              <a:t>Θ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We will compare algorithms mostly in terms of their worst-case running times</a:t>
            </a:r>
          </a:p>
        </p:txBody>
      </p:sp>
    </p:spTree>
    <p:extLst>
      <p:ext uri="{BB962C8B-B14F-4D97-AF65-F5344CB8AC3E}">
        <p14:creationId xmlns:p14="http://schemas.microsoft.com/office/powerpoint/2010/main" val="79207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Incremental approach</a:t>
            </a:r>
          </a:p>
          <a:p>
            <a:pPr lvl="1"/>
            <a:r>
              <a:rPr lang="en-US" dirty="0"/>
              <a:t>Insertion sort</a:t>
            </a:r>
          </a:p>
          <a:p>
            <a:endParaRPr lang="en-US" dirty="0"/>
          </a:p>
          <a:p>
            <a:r>
              <a:rPr lang="en-US" dirty="0"/>
              <a:t>Divide-and-conquer approach</a:t>
            </a:r>
          </a:p>
          <a:p>
            <a:pPr lvl="1"/>
            <a:r>
              <a:rPr lang="en-US" dirty="0"/>
              <a:t>Merge sort</a:t>
            </a:r>
          </a:p>
        </p:txBody>
      </p:sp>
    </p:spTree>
    <p:extLst>
      <p:ext uri="{BB962C8B-B14F-4D97-AF65-F5344CB8AC3E}">
        <p14:creationId xmlns:p14="http://schemas.microsoft.com/office/powerpoint/2010/main" val="47680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 Approach</a:t>
            </a:r>
          </a:p>
        </p:txBody>
      </p:sp>
      <p:pic>
        <p:nvPicPr>
          <p:cNvPr id="6" name="Picture 5" descr="Screen Shot 2018-09-23 at 5.53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52040"/>
            <a:ext cx="8367305" cy="660277"/>
          </a:xfrm>
          <a:prstGeom prst="rect">
            <a:avLst/>
          </a:prstGeom>
        </p:spPr>
      </p:pic>
      <p:pic>
        <p:nvPicPr>
          <p:cNvPr id="7" name="Picture 6" descr="Screen Shot 2018-09-23 at 5.53.5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3073400"/>
            <a:ext cx="8367305" cy="628692"/>
          </a:xfrm>
          <a:prstGeom prst="rect">
            <a:avLst/>
          </a:prstGeom>
        </p:spPr>
      </p:pic>
      <p:pic>
        <p:nvPicPr>
          <p:cNvPr id="8" name="Picture 7" descr="Screen Shot 2018-09-23 at 5.54.0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300704"/>
            <a:ext cx="8367304" cy="66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648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 for Merge Sort</a:t>
            </a:r>
          </a:p>
        </p:txBody>
      </p:sp>
      <p:pic>
        <p:nvPicPr>
          <p:cNvPr id="4" name="Picture 3" descr="Screen Shot 2017-09-20 at 3.30.4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95" y="2157709"/>
            <a:ext cx="8686800" cy="156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56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pic>
        <p:nvPicPr>
          <p:cNvPr id="5" name="Picture 4" descr="Screen Shot 2017-09-20 at 3.34.4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005" y="1631831"/>
            <a:ext cx="5183442" cy="3464904"/>
          </a:xfrm>
          <a:prstGeom prst="rect">
            <a:avLst/>
          </a:prstGeom>
        </p:spPr>
      </p:pic>
      <p:pic>
        <p:nvPicPr>
          <p:cNvPr id="6" name="Picture 5" descr="Screen Shot 2017-09-20 at 3.38.1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76" y="1631831"/>
            <a:ext cx="3539229" cy="18105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6012" y="4030303"/>
            <a:ext cx="218406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/>
              <a:t>Line 2: Divide</a:t>
            </a:r>
          </a:p>
          <a:p>
            <a:r>
              <a:rPr lang="en-US" sz="1700" dirty="0"/>
              <a:t>Lines 3-4: Conquer</a:t>
            </a:r>
          </a:p>
          <a:p>
            <a:r>
              <a:rPr lang="en-US" sz="1700" dirty="0"/>
              <a:t>Line 5: Combine</a:t>
            </a:r>
          </a:p>
        </p:txBody>
      </p:sp>
    </p:spTree>
    <p:extLst>
      <p:ext uri="{BB962C8B-B14F-4D97-AF65-F5344CB8AC3E}">
        <p14:creationId xmlns:p14="http://schemas.microsoft.com/office/powerpoint/2010/main" val="732218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Pseudo-code for Merge Step</a:t>
            </a:r>
          </a:p>
        </p:txBody>
      </p:sp>
      <p:pic>
        <p:nvPicPr>
          <p:cNvPr id="5" name="Picture 4" descr="Screen Shot 2017-09-20 at 3.32.0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956" y="1417638"/>
            <a:ext cx="5404730" cy="517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9158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7-09-20 at 3.48.0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4511"/>
            <a:ext cx="9144000" cy="423137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Step</a:t>
            </a:r>
          </a:p>
        </p:txBody>
      </p:sp>
    </p:spTree>
    <p:extLst>
      <p:ext uri="{BB962C8B-B14F-4D97-AF65-F5344CB8AC3E}">
        <p14:creationId xmlns:p14="http://schemas.microsoft.com/office/powerpoint/2010/main" val="364325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Step</a:t>
            </a:r>
          </a:p>
        </p:txBody>
      </p:sp>
      <p:pic>
        <p:nvPicPr>
          <p:cNvPr id="2" name="Picture 1" descr="Screen Shot 2017-09-20 at 3.50.3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12" y="1436024"/>
            <a:ext cx="7360996" cy="524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394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160" y="4210998"/>
            <a:ext cx="6906840" cy="23291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110" y="1286055"/>
            <a:ext cx="4931254" cy="262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6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Invariant for Merge Step</a:t>
            </a:r>
          </a:p>
        </p:txBody>
      </p:sp>
      <p:pic>
        <p:nvPicPr>
          <p:cNvPr id="5" name="Picture 4" descr="Screen Shot 2017-09-20 at 3.32.0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15" y="1539774"/>
            <a:ext cx="3834679" cy="3670155"/>
          </a:xfrm>
          <a:prstGeom prst="rect">
            <a:avLst/>
          </a:prstGeom>
        </p:spPr>
      </p:pic>
      <p:pic>
        <p:nvPicPr>
          <p:cNvPr id="2" name="Picture 1" descr="Screen Shot 2017-09-20 at 3.53.0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209929"/>
            <a:ext cx="8229600" cy="1371600"/>
          </a:xfrm>
          <a:prstGeom prst="rect">
            <a:avLst/>
          </a:prstGeom>
        </p:spPr>
      </p:pic>
      <p:pic>
        <p:nvPicPr>
          <p:cNvPr id="3" name="Picture 2" descr="Screen Shot 2017-09-20 at 3.54.33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130" y="2833580"/>
            <a:ext cx="4362282" cy="164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0188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Loop Invariant for Merge Step</a:t>
            </a:r>
          </a:p>
        </p:txBody>
      </p:sp>
      <p:pic>
        <p:nvPicPr>
          <p:cNvPr id="5" name="Picture 4" descr="Screen Shot 2017-09-20 at 3.32.0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40" y="4251348"/>
            <a:ext cx="2723501" cy="2606652"/>
          </a:xfrm>
          <a:prstGeom prst="rect">
            <a:avLst/>
          </a:prstGeom>
        </p:spPr>
      </p:pic>
      <p:pic>
        <p:nvPicPr>
          <p:cNvPr id="2" name="Picture 1" descr="Screen Shot 2017-09-20 at 3.53.0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25841"/>
            <a:ext cx="8229600" cy="1371600"/>
          </a:xfrm>
          <a:prstGeom prst="rect">
            <a:avLst/>
          </a:prstGeom>
        </p:spPr>
      </p:pic>
      <p:pic>
        <p:nvPicPr>
          <p:cNvPr id="3" name="Picture 2" descr="Screen Shot 2017-09-20 at 3.54.33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297" y="4856592"/>
            <a:ext cx="4362282" cy="1649519"/>
          </a:xfrm>
          <a:prstGeom prst="rect">
            <a:avLst/>
          </a:prstGeom>
        </p:spPr>
      </p:pic>
      <p:pic>
        <p:nvPicPr>
          <p:cNvPr id="6" name="Picture 5" descr="Screen Shot 2018-09-23 at 6.05.07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89563"/>
            <a:ext cx="8229600" cy="120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98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9846"/>
            <a:ext cx="8229600" cy="1143000"/>
          </a:xfrm>
        </p:spPr>
        <p:txBody>
          <a:bodyPr/>
          <a:lstStyle/>
          <a:p>
            <a:r>
              <a:rPr lang="en-US" dirty="0"/>
              <a:t>Loop Invariant for Merge Step</a:t>
            </a:r>
          </a:p>
        </p:txBody>
      </p:sp>
      <p:pic>
        <p:nvPicPr>
          <p:cNvPr id="5" name="Picture 4" descr="Screen Shot 2017-09-20 at 3.32.0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51348"/>
            <a:ext cx="2723501" cy="2606652"/>
          </a:xfrm>
          <a:prstGeom prst="rect">
            <a:avLst/>
          </a:prstGeom>
        </p:spPr>
      </p:pic>
      <p:pic>
        <p:nvPicPr>
          <p:cNvPr id="2" name="Picture 1" descr="Screen Shot 2017-09-20 at 3.53.0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22" y="1172846"/>
            <a:ext cx="8229600" cy="1371600"/>
          </a:xfrm>
          <a:prstGeom prst="rect">
            <a:avLst/>
          </a:prstGeom>
        </p:spPr>
      </p:pic>
      <p:pic>
        <p:nvPicPr>
          <p:cNvPr id="3" name="Picture 2" descr="Screen Shot 2017-09-20 at 3.54.33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297" y="4856592"/>
            <a:ext cx="4362282" cy="1649519"/>
          </a:xfrm>
          <a:prstGeom prst="rect">
            <a:avLst/>
          </a:prstGeom>
        </p:spPr>
      </p:pic>
      <p:pic>
        <p:nvPicPr>
          <p:cNvPr id="7" name="Picture 6" descr="Screen Shot 2018-09-23 at 6.05.19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909" y="2544446"/>
            <a:ext cx="7175965" cy="182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17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4547"/>
            <a:ext cx="8229600" cy="1143000"/>
          </a:xfrm>
        </p:spPr>
        <p:txBody>
          <a:bodyPr/>
          <a:lstStyle/>
          <a:p>
            <a:r>
              <a:rPr lang="en-US" dirty="0"/>
              <a:t>Loop Invariant for Merge Step</a:t>
            </a:r>
          </a:p>
        </p:txBody>
      </p:sp>
      <p:pic>
        <p:nvPicPr>
          <p:cNvPr id="5" name="Picture 4" descr="Screen Shot 2017-09-20 at 3.32.0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51348"/>
            <a:ext cx="2723501" cy="2606652"/>
          </a:xfrm>
          <a:prstGeom prst="rect">
            <a:avLst/>
          </a:prstGeom>
        </p:spPr>
      </p:pic>
      <p:pic>
        <p:nvPicPr>
          <p:cNvPr id="2" name="Picture 1" descr="Screen Shot 2017-09-20 at 3.53.0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57547"/>
            <a:ext cx="8229600" cy="1371600"/>
          </a:xfrm>
          <a:prstGeom prst="rect">
            <a:avLst/>
          </a:prstGeom>
        </p:spPr>
      </p:pic>
      <p:pic>
        <p:nvPicPr>
          <p:cNvPr id="3" name="Picture 2" descr="Screen Shot 2017-09-20 at 3.54.33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297" y="4856592"/>
            <a:ext cx="4362282" cy="1649519"/>
          </a:xfrm>
          <a:prstGeom prst="rect">
            <a:avLst/>
          </a:prstGeom>
        </p:spPr>
      </p:pic>
      <p:pic>
        <p:nvPicPr>
          <p:cNvPr id="7" name="Picture 6" descr="Screen Shot 2018-09-23 at 6.05.26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06" y="2529147"/>
            <a:ext cx="7967673" cy="174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07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Time of Merge Step</a:t>
            </a:r>
          </a:p>
        </p:txBody>
      </p:sp>
      <p:pic>
        <p:nvPicPr>
          <p:cNvPr id="5" name="Picture 4" descr="Screen Shot 2017-09-20 at 3.32.0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37485"/>
            <a:ext cx="4516588" cy="4322807"/>
          </a:xfrm>
          <a:prstGeom prst="rect">
            <a:avLst/>
          </a:prstGeom>
        </p:spPr>
      </p:pic>
      <p:pic>
        <p:nvPicPr>
          <p:cNvPr id="3" name="Picture 2" descr="Screen Shot 2017-09-20 at 3.54.3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130" y="3028999"/>
            <a:ext cx="4362282" cy="1649519"/>
          </a:xfrm>
          <a:prstGeom prst="rect">
            <a:avLst/>
          </a:prstGeom>
        </p:spPr>
      </p:pic>
      <p:pic>
        <p:nvPicPr>
          <p:cNvPr id="6" name="Picture 5" descr="Screen Shot 2017-09-20 at 3.57.37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284" y="5021399"/>
            <a:ext cx="8001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7547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Analyzing Divide and Conquer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457818" cy="4525963"/>
          </a:xfrm>
        </p:spPr>
        <p:txBody>
          <a:bodyPr/>
          <a:lstStyle/>
          <a:p>
            <a:r>
              <a:rPr lang="en-US" dirty="0"/>
              <a:t>Divide the problem (size </a:t>
            </a:r>
            <a:r>
              <a:rPr lang="en-US" i="1" dirty="0"/>
              <a:t>n</a:t>
            </a:r>
            <a:r>
              <a:rPr lang="en-US" dirty="0"/>
              <a:t>) into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 err="1"/>
              <a:t>subproblems</a:t>
            </a:r>
            <a:endParaRPr lang="en-US" dirty="0"/>
          </a:p>
          <a:p>
            <a:r>
              <a:rPr lang="en-US" dirty="0"/>
              <a:t>Size of each </a:t>
            </a:r>
            <a:r>
              <a:rPr lang="en-US" dirty="0" err="1"/>
              <a:t>subproblem</a:t>
            </a:r>
            <a:r>
              <a:rPr lang="en-US" dirty="0"/>
              <a:t> is </a:t>
            </a:r>
            <a:r>
              <a:rPr lang="en-US" i="1" dirty="0"/>
              <a:t>n/b</a:t>
            </a:r>
            <a:r>
              <a:rPr lang="en-US" dirty="0"/>
              <a:t> </a:t>
            </a:r>
          </a:p>
          <a:p>
            <a:r>
              <a:rPr lang="en-US" dirty="0"/>
              <a:t>For merge sort </a:t>
            </a:r>
            <a:r>
              <a:rPr lang="en-US" i="1" dirty="0"/>
              <a:t>a=b=2</a:t>
            </a:r>
          </a:p>
          <a:p>
            <a:r>
              <a:rPr lang="en-US" dirty="0"/>
              <a:t>Recurrence equation or recurrence</a:t>
            </a:r>
          </a:p>
        </p:txBody>
      </p:sp>
      <p:pic>
        <p:nvPicPr>
          <p:cNvPr id="3" name="Picture 2" descr="Screen Shot 2017-09-20 at 3.59.1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4381223"/>
            <a:ext cx="67183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1663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Analyzing Merge Sort</a:t>
            </a:r>
          </a:p>
        </p:txBody>
      </p:sp>
      <p:pic>
        <p:nvPicPr>
          <p:cNvPr id="3" name="Picture 2" descr="Screen Shot 2017-09-20 at 3.59.1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3265843"/>
            <a:ext cx="6718300" cy="1193800"/>
          </a:xfrm>
          <a:prstGeom prst="rect">
            <a:avLst/>
          </a:prstGeom>
        </p:spPr>
      </p:pic>
      <p:pic>
        <p:nvPicPr>
          <p:cNvPr id="5" name="Picture 4" descr="Screen Shot 2017-09-20 at 4.04.1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66" y="4853867"/>
            <a:ext cx="7669358" cy="1884621"/>
          </a:xfrm>
          <a:prstGeom prst="rect">
            <a:avLst/>
          </a:prstGeom>
        </p:spPr>
      </p:pic>
      <p:pic>
        <p:nvPicPr>
          <p:cNvPr id="6" name="Picture 5" descr="Screen Shot 2017-09-20 at 3.38.10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714" y="1417638"/>
            <a:ext cx="3210892" cy="164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16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Analyzing Merge Sort</a:t>
            </a:r>
          </a:p>
        </p:txBody>
      </p:sp>
      <p:pic>
        <p:nvPicPr>
          <p:cNvPr id="3" name="Picture 2" descr="Screen Shot 2017-09-20 at 3.59.1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1705295"/>
            <a:ext cx="6718300" cy="1193800"/>
          </a:xfrm>
          <a:prstGeom prst="rect">
            <a:avLst/>
          </a:prstGeom>
        </p:spPr>
      </p:pic>
      <p:pic>
        <p:nvPicPr>
          <p:cNvPr id="4" name="Picture 3" descr="Screen Shot 2017-09-20 at 4.09.2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400" y="3724187"/>
            <a:ext cx="5537200" cy="1155700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3" idx="2"/>
            <a:endCxn id="4" idx="0"/>
          </p:cNvCxnSpPr>
          <p:nvPr/>
        </p:nvCxnSpPr>
        <p:spPr>
          <a:xfrm>
            <a:off x="4565650" y="2899095"/>
            <a:ext cx="6350" cy="8250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27251" y="5245916"/>
            <a:ext cx="57607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Will learn how to solve these recurrence relations in Chapter 4</a:t>
            </a:r>
          </a:p>
        </p:txBody>
      </p:sp>
      <p:pic>
        <p:nvPicPr>
          <p:cNvPr id="10" name="Picture 9" descr="Screen Shot 2017-09-20 at 4.12.4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6044736"/>
            <a:ext cx="2425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Analyzing Merge Sort by Recursion Tree</a:t>
            </a:r>
          </a:p>
        </p:txBody>
      </p:sp>
      <p:pic>
        <p:nvPicPr>
          <p:cNvPr id="4" name="Picture 3" descr="Screen Shot 2017-09-20 at 4.09.2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998" y="1632297"/>
            <a:ext cx="4624475" cy="965200"/>
          </a:xfrm>
          <a:prstGeom prst="rect">
            <a:avLst/>
          </a:prstGeom>
        </p:spPr>
      </p:pic>
      <p:pic>
        <p:nvPicPr>
          <p:cNvPr id="5" name="Picture 4" descr="Screen Shot 2017-09-20 at 4.19.5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744982"/>
            <a:ext cx="3084810" cy="1686363"/>
          </a:xfrm>
          <a:prstGeom prst="rect">
            <a:avLst/>
          </a:prstGeom>
        </p:spPr>
      </p:pic>
      <p:pic>
        <p:nvPicPr>
          <p:cNvPr id="6" name="Picture 5" descr="Screen Shot 2017-09-20 at 4.20.59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511" y="4133002"/>
            <a:ext cx="3468722" cy="2540226"/>
          </a:xfrm>
          <a:prstGeom prst="rect">
            <a:avLst/>
          </a:prstGeom>
        </p:spPr>
      </p:pic>
      <p:pic>
        <p:nvPicPr>
          <p:cNvPr id="3" name="Picture 2" descr="Screen Shot 2018-09-23 at 6.31.05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784" y="2871557"/>
            <a:ext cx="4535208" cy="99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107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Analyzing Merge Sort</a:t>
            </a:r>
          </a:p>
        </p:txBody>
      </p:sp>
      <p:pic>
        <p:nvPicPr>
          <p:cNvPr id="3" name="Picture 2" descr="Screen Shot 2017-09-20 at 4.23.3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5865822" cy="5123652"/>
          </a:xfrm>
          <a:prstGeom prst="rect">
            <a:avLst/>
          </a:prstGeom>
        </p:spPr>
      </p:pic>
      <p:pic>
        <p:nvPicPr>
          <p:cNvPr id="7" name="Picture 6" descr="Screen Shot 2017-09-20 at 4.24.4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400" y="4630690"/>
            <a:ext cx="2007194" cy="315738"/>
          </a:xfrm>
          <a:prstGeom prst="rect">
            <a:avLst/>
          </a:prstGeom>
        </p:spPr>
      </p:pic>
      <p:pic>
        <p:nvPicPr>
          <p:cNvPr id="8" name="Picture 7" descr="Screen Shot 2017-09-20 at 4.12.4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101" y="5430962"/>
            <a:ext cx="2212493" cy="47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54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Invariants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79425"/>
          </a:xfrm>
        </p:spPr>
        <p:txBody>
          <a:bodyPr/>
          <a:lstStyle/>
          <a:p>
            <a:r>
              <a:rPr lang="en-US" dirty="0"/>
              <a:t>Used to show that an algorithm is correct</a:t>
            </a:r>
          </a:p>
        </p:txBody>
      </p:sp>
      <p:pic>
        <p:nvPicPr>
          <p:cNvPr id="4" name="Picture 3" descr="Screen Shot 2018-09-23 at 4.55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11" y="2736591"/>
            <a:ext cx="8562579" cy="178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32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Invariant </a:t>
            </a:r>
            <a:r>
              <a:rPr lang="en-US" dirty="0" err="1"/>
              <a:t>vs</a:t>
            </a:r>
            <a:r>
              <a:rPr lang="en-US" dirty="0"/>
              <a:t> Induction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difference between the two?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** </a:t>
            </a:r>
            <a:r>
              <a:rPr lang="tr-TR" dirty="0" err="1">
                <a:highlight>
                  <a:srgbClr val="FFFF00"/>
                </a:highlight>
              </a:rPr>
              <a:t>loop</a:t>
            </a:r>
            <a:r>
              <a:rPr lang="tr-TR" dirty="0">
                <a:highlight>
                  <a:srgbClr val="FFFF00"/>
                </a:highlight>
              </a:rPr>
              <a:t> </a:t>
            </a:r>
            <a:r>
              <a:rPr lang="tr-TR" dirty="0" err="1">
                <a:highlight>
                  <a:srgbClr val="FFFF00"/>
                </a:highlight>
              </a:rPr>
              <a:t>invariant</a:t>
            </a:r>
            <a:r>
              <a:rPr lang="tr-TR" dirty="0">
                <a:highlight>
                  <a:srgbClr val="FFFF00"/>
                </a:highlight>
              </a:rPr>
              <a:t> has an </a:t>
            </a:r>
            <a:r>
              <a:rPr lang="tr-TR" dirty="0" err="1">
                <a:highlight>
                  <a:srgbClr val="FFFF00"/>
                </a:highlight>
              </a:rPr>
              <a:t>ending</a:t>
            </a:r>
            <a:r>
              <a:rPr lang="tr-TR" dirty="0">
                <a:highlight>
                  <a:srgbClr val="FFFF00"/>
                </a:highlight>
              </a:rPr>
              <a:t>. </a:t>
            </a:r>
            <a:r>
              <a:rPr lang="tr-TR" dirty="0" err="1">
                <a:highlight>
                  <a:srgbClr val="FFFF00"/>
                </a:highlight>
              </a:rPr>
              <a:t>However</a:t>
            </a:r>
            <a:r>
              <a:rPr lang="tr-TR" dirty="0">
                <a:highlight>
                  <a:srgbClr val="FFFF00"/>
                </a:highlight>
              </a:rPr>
              <a:t>, </a:t>
            </a:r>
            <a:r>
              <a:rPr lang="tr-TR" dirty="0" err="1">
                <a:highlight>
                  <a:srgbClr val="FFFF00"/>
                </a:highlight>
              </a:rPr>
              <a:t>induction</a:t>
            </a:r>
            <a:r>
              <a:rPr lang="tr-TR" dirty="0">
                <a:highlight>
                  <a:srgbClr val="FFFF00"/>
                </a:highlight>
              </a:rPr>
              <a:t> </a:t>
            </a:r>
            <a:r>
              <a:rPr lang="tr-TR" dirty="0" err="1">
                <a:highlight>
                  <a:srgbClr val="FFFF00"/>
                </a:highlight>
              </a:rPr>
              <a:t>goes</a:t>
            </a:r>
            <a:r>
              <a:rPr lang="tr-TR" dirty="0">
                <a:highlight>
                  <a:srgbClr val="FFFF00"/>
                </a:highlight>
              </a:rPr>
              <a:t> </a:t>
            </a:r>
            <a:r>
              <a:rPr lang="tr-TR" dirty="0" err="1">
                <a:highlight>
                  <a:srgbClr val="FFFF00"/>
                </a:highlight>
              </a:rPr>
              <a:t>infinetly</a:t>
            </a:r>
            <a:r>
              <a:rPr lang="tr-TR" dirty="0">
                <a:highlight>
                  <a:srgbClr val="FFFF00"/>
                </a:highlight>
              </a:rPr>
              <a:t>.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21219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Invariant for Insertion Sort</a:t>
            </a:r>
          </a:p>
        </p:txBody>
      </p:sp>
      <p:pic>
        <p:nvPicPr>
          <p:cNvPr id="4" name="Picture 3" descr="Screen Shot 2017-10-21 at 9.45.1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" y="1495714"/>
            <a:ext cx="7937500" cy="1130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155" y="2870371"/>
            <a:ext cx="4931254" cy="262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859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Invariant for Insertion Sort</a:t>
            </a:r>
          </a:p>
        </p:txBody>
      </p:sp>
      <p:pic>
        <p:nvPicPr>
          <p:cNvPr id="4" name="Picture 3" descr="Screen Shot 2017-10-21 at 9.45.1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" y="1495714"/>
            <a:ext cx="7937500" cy="1130300"/>
          </a:xfrm>
          <a:prstGeom prst="rect">
            <a:avLst/>
          </a:prstGeom>
        </p:spPr>
      </p:pic>
      <p:pic>
        <p:nvPicPr>
          <p:cNvPr id="3" name="Picture 2" descr="Screen Shot 2018-09-23 at 4.57.5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30" y="2626014"/>
            <a:ext cx="7723470" cy="1385188"/>
          </a:xfrm>
          <a:prstGeom prst="rect">
            <a:avLst/>
          </a:prstGeom>
        </p:spPr>
      </p:pic>
      <p:pic>
        <p:nvPicPr>
          <p:cNvPr id="5" name="Picture 4" descr="Screen Shot 2018-09-23 at 4.58.0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29" y="4222661"/>
            <a:ext cx="7683329" cy="196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63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Invariant for Insertion Sort</a:t>
            </a:r>
          </a:p>
        </p:txBody>
      </p:sp>
      <p:pic>
        <p:nvPicPr>
          <p:cNvPr id="4" name="Picture 3" descr="Screen Shot 2017-10-21 at 9.45.1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" y="1495714"/>
            <a:ext cx="7937500" cy="1130300"/>
          </a:xfrm>
          <a:prstGeom prst="rect">
            <a:avLst/>
          </a:prstGeom>
        </p:spPr>
      </p:pic>
      <p:pic>
        <p:nvPicPr>
          <p:cNvPr id="6" name="Picture 5" descr="Screen Shot 2018-09-23 at 4.58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18" y="3178479"/>
            <a:ext cx="7553689" cy="190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203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Pseudocode</a:t>
            </a:r>
            <a:r>
              <a:rPr lang="en-US" dirty="0"/>
              <a:t>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Indentation indicates block structure</a:t>
            </a:r>
          </a:p>
          <a:p>
            <a:r>
              <a:rPr lang="en-US" dirty="0"/>
              <a:t>while, for, repeat-until, if-else are similar to C, C++, Python, Java</a:t>
            </a:r>
          </a:p>
          <a:p>
            <a:pPr lvl="1"/>
            <a:r>
              <a:rPr lang="en-US" b="1" dirty="0"/>
              <a:t>for</a:t>
            </a:r>
            <a:r>
              <a:rPr lang="en-US" dirty="0"/>
              <a:t> j = 2 </a:t>
            </a:r>
            <a:r>
              <a:rPr lang="en-US" b="1" dirty="0"/>
              <a:t>to</a:t>
            </a:r>
            <a:r>
              <a:rPr lang="en-US" dirty="0"/>
              <a:t> </a:t>
            </a:r>
            <a:r>
              <a:rPr lang="en-US" i="1" dirty="0" err="1"/>
              <a:t>A.length</a:t>
            </a:r>
            <a:endParaRPr lang="en-US" i="1" dirty="0"/>
          </a:p>
          <a:p>
            <a:pPr lvl="1"/>
            <a:r>
              <a:rPr lang="en-US" b="1" dirty="0"/>
              <a:t>for</a:t>
            </a:r>
            <a:r>
              <a:rPr lang="en-US" dirty="0"/>
              <a:t> j = </a:t>
            </a:r>
            <a:r>
              <a:rPr lang="en-US" i="1" dirty="0" err="1"/>
              <a:t>A.length</a:t>
            </a:r>
            <a:r>
              <a:rPr lang="en-US" dirty="0"/>
              <a:t> </a:t>
            </a:r>
            <a:r>
              <a:rPr lang="en-US" b="1" dirty="0" err="1"/>
              <a:t>downto</a:t>
            </a:r>
            <a:r>
              <a:rPr lang="en-US" dirty="0"/>
              <a:t> 1</a:t>
            </a:r>
            <a:endParaRPr lang="en-US" i="1" dirty="0"/>
          </a:p>
          <a:p>
            <a:r>
              <a:rPr lang="en-US" dirty="0"/>
              <a:t>// indicates the remainder of the line is a comment</a:t>
            </a:r>
          </a:p>
          <a:p>
            <a:r>
              <a:rPr lang="en-US" dirty="0"/>
              <a:t>Multiple assignment is possible: </a:t>
            </a:r>
            <a:r>
              <a:rPr lang="en-US" i="1" dirty="0" err="1"/>
              <a:t>i</a:t>
            </a:r>
            <a:r>
              <a:rPr lang="en-US" i="1" dirty="0"/>
              <a:t> = j = e</a:t>
            </a:r>
          </a:p>
        </p:txBody>
      </p:sp>
    </p:spTree>
    <p:extLst>
      <p:ext uri="{BB962C8B-B14F-4D97-AF65-F5344CB8AC3E}">
        <p14:creationId xmlns:p14="http://schemas.microsoft.com/office/powerpoint/2010/main" val="348619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984</Words>
  <Application>Microsoft Office PowerPoint</Application>
  <PresentationFormat>On-screen Show (4:3)</PresentationFormat>
  <Paragraphs>126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Arial</vt:lpstr>
      <vt:lpstr>Calibri</vt:lpstr>
      <vt:lpstr>Office Theme</vt:lpstr>
      <vt:lpstr>COMP 301 Analysis of Algorithms</vt:lpstr>
      <vt:lpstr>Sorting Problem</vt:lpstr>
      <vt:lpstr>Insertion Sort</vt:lpstr>
      <vt:lpstr>Loop Invariants</vt:lpstr>
      <vt:lpstr>Loop Invariant vs Induction</vt:lpstr>
      <vt:lpstr>Loop Invariant for Insertion Sort</vt:lpstr>
      <vt:lpstr>Loop Invariant for Insertion Sort</vt:lpstr>
      <vt:lpstr>Loop Invariant for Insertion Sort</vt:lpstr>
      <vt:lpstr>Pseudocode Conventions</vt:lpstr>
      <vt:lpstr>Pseudocode Conventions</vt:lpstr>
      <vt:lpstr>Pseudocode Conventions</vt:lpstr>
      <vt:lpstr>Pseudocode Conventions</vt:lpstr>
      <vt:lpstr>Analyzing Algorithms</vt:lpstr>
      <vt:lpstr>Random-access machine (RAM) model</vt:lpstr>
      <vt:lpstr>Random-access machine (RAM) model</vt:lpstr>
      <vt:lpstr>Random-access machine (RAM) model</vt:lpstr>
      <vt:lpstr>Analyzing Algorithms</vt:lpstr>
      <vt:lpstr>Analysis of Insertion Sort</vt:lpstr>
      <vt:lpstr>Best-Case Analysis for Insertion Sort</vt:lpstr>
      <vt:lpstr>Worst-Case Analysis for Insertion Sort</vt:lpstr>
      <vt:lpstr>Worst case and Average case Analysis</vt:lpstr>
      <vt:lpstr>Order of Growth for Insertion Sort</vt:lpstr>
      <vt:lpstr>Designing Algorithms</vt:lpstr>
      <vt:lpstr>Divide and Conquer Approach</vt:lpstr>
      <vt:lpstr>Divide and Conquer for Merge Sort</vt:lpstr>
      <vt:lpstr>Merge Sort</vt:lpstr>
      <vt:lpstr>Pseudo-code for Merge Step</vt:lpstr>
      <vt:lpstr>Merge Step</vt:lpstr>
      <vt:lpstr>Merge Step</vt:lpstr>
      <vt:lpstr>Loop Invariant for Merge Step</vt:lpstr>
      <vt:lpstr>Loop Invariant for Merge Step</vt:lpstr>
      <vt:lpstr>Loop Invariant for Merge Step</vt:lpstr>
      <vt:lpstr>Loop Invariant for Merge Step</vt:lpstr>
      <vt:lpstr>Running Time of Merge Step</vt:lpstr>
      <vt:lpstr>Analyzing Divide and Conquer</vt:lpstr>
      <vt:lpstr>Analyzing Merge Sort</vt:lpstr>
      <vt:lpstr>Analyzing Merge Sort</vt:lpstr>
      <vt:lpstr>Analyzing Merge Sort by Recursion Tree</vt:lpstr>
      <vt:lpstr>Analyzing Merge Sort</vt:lpstr>
    </vt:vector>
  </TitlesOfParts>
  <Company>Abdullah Gul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301 Analysis of Algorithms</dc:title>
  <dc:creator>AGU_Macbook Aydin</dc:creator>
  <cp:lastModifiedBy>Dilek Taylı</cp:lastModifiedBy>
  <cp:revision>38</cp:revision>
  <dcterms:created xsi:type="dcterms:W3CDTF">2018-09-23T13:49:14Z</dcterms:created>
  <dcterms:modified xsi:type="dcterms:W3CDTF">2022-11-02T20:30:38Z</dcterms:modified>
</cp:coreProperties>
</file>